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91" r:id="rId2"/>
    <p:sldId id="386" r:id="rId3"/>
    <p:sldId id="419" r:id="rId4"/>
    <p:sldId id="387" r:id="rId5"/>
    <p:sldId id="388" r:id="rId6"/>
    <p:sldId id="389" r:id="rId7"/>
    <p:sldId id="390" r:id="rId8"/>
    <p:sldId id="391" r:id="rId9"/>
    <p:sldId id="392" r:id="rId10"/>
    <p:sldId id="418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</p:sldIdLst>
  <p:sldSz cx="9144000" cy="6858000" type="screen4x3"/>
  <p:notesSz cx="7102475" cy="10234613"/>
  <p:embeddedFontLst>
    <p:embeddedFont>
      <p:font typeface="Cambria Math" panose="02040503050406030204" pitchFamily="18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BD1D1-4AB5-4D7E-A4CF-73A63577A239}" v="1" dt="2021-09-27T04:05:01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0B8BD1D1-4AB5-4D7E-A4CF-73A63577A239}"/>
    <pc:docChg chg="modNotesMaster modHandout">
      <pc:chgData name="이준용" userId="b91c6c07-188f-4757-9924-c4a4872845a3" providerId="ADAL" clId="{0B8BD1D1-4AB5-4D7E-A4CF-73A63577A239}" dt="2021-09-27T04:05:01.073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C9BBE25-1181-4C43-B3E8-9A672AB42AD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0E14FF5-BAB3-4ABA-8F43-F297A4F351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course.org/ai331" TargetMode="External"/><Relationship Id="rId2" Type="http://schemas.openxmlformats.org/officeDocument/2006/relationships/hyperlink" Target="https://cs224d.stanford.ed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/>
              <a:t>7. Machine Learning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87262" cy="54868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컴퓨터 속도의 발전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E1605-CFD1-437C-9BB0-88EFEB3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4827439" cy="1382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03" y="1169368"/>
            <a:ext cx="7160143" cy="5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일반적으로 </a:t>
            </a:r>
            <a:r>
              <a:rPr lang="ko-KR" altLang="en-US" dirty="0" err="1"/>
              <a:t>입력층</a:t>
            </a:r>
            <a:r>
              <a:rPr lang="en-US" altLang="ko-KR" dirty="0"/>
              <a:t>(input layer), </a:t>
            </a:r>
            <a:r>
              <a:rPr lang="ko-KR" altLang="en-US" dirty="0"/>
              <a:t>은닉</a:t>
            </a:r>
            <a:r>
              <a:rPr lang="en-US" altLang="ko-KR" dirty="0"/>
              <a:t>(hidden)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(output)</a:t>
            </a:r>
            <a:r>
              <a:rPr lang="ko-KR" altLang="en-US" dirty="0"/>
              <a:t>층으로 구성됨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은닉층</a:t>
            </a:r>
            <a:r>
              <a:rPr lang="en-US" altLang="ko-KR" dirty="0"/>
              <a:t>: </a:t>
            </a:r>
            <a:r>
              <a:rPr lang="ko-KR" altLang="en-US" dirty="0"/>
              <a:t>결과가 바로 관찰되지는 않지만 중간 계산 과정에 포함되는 연결 부분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각 층은 일정한 개수의 </a:t>
            </a:r>
            <a:r>
              <a:rPr lang="en-US" altLang="ko-KR" dirty="0"/>
              <a:t>neuron(</a:t>
            </a:r>
            <a:r>
              <a:rPr lang="ko-KR" altLang="en-US" dirty="0"/>
              <a:t>신경세포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EE5E5-4842-4B00-91C4-14197C39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5040560" cy="2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뉴런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뉴런은 </a:t>
            </a:r>
            <a:r>
              <a:rPr lang="ko-KR" altLang="en-US" dirty="0" err="1"/>
              <a:t>퍼셉트론과</a:t>
            </a:r>
            <a:r>
              <a:rPr lang="ko-KR" altLang="en-US" dirty="0"/>
              <a:t> 유사하지만 다른 형태의 활성화함수를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7698D-BBBA-4A62-AC74-D3AA1B1B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1992"/>
            <a:ext cx="5256584" cy="1759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9BA7A-ABFC-47FB-BB4F-66D17368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3559515"/>
            <a:ext cx="8388424" cy="27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자주 사용되는 활성화 함수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활성화 함수가 없으면 뉴런은 선형 연산만 하게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활성화 함수는 비선형</a:t>
            </a:r>
            <a:r>
              <a:rPr lang="en-US" altLang="ko-KR" dirty="0"/>
              <a:t>(nonlinear)</a:t>
            </a:r>
            <a:r>
              <a:rPr lang="ko-KR" altLang="en-US" dirty="0"/>
              <a:t> 함수이며</a:t>
            </a:r>
            <a:r>
              <a:rPr lang="en-US" altLang="ko-KR" dirty="0"/>
              <a:t>, </a:t>
            </a:r>
            <a:r>
              <a:rPr lang="ko-KR" altLang="en-US" dirty="0"/>
              <a:t>여러 개의 뉴런을 동시에 사용하면 다양한 함수 형태를 근사적으로 표현할 수 있음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E33C56-E99D-4ADF-B426-EDC5B77A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22" y="2379616"/>
            <a:ext cx="7571556" cy="252638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ECE87563-E8FE-4EEE-8B64-BA8957059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031" y="4797152"/>
          <a:ext cx="1723612" cy="76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ECE87563-E8FE-4EEE-8B64-BA89570590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031" y="4797152"/>
                        <a:ext cx="1723612" cy="763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77C7A261-0850-431D-A9A7-247E669AB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869160"/>
          <a:ext cx="24860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634680" progId="Equation.DSMT4">
                  <p:embed/>
                </p:oleObj>
              </mc:Choice>
              <mc:Fallback>
                <p:oleObj name="Equation" r:id="rId5" imgW="1282680" imgH="6346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77C7A261-0850-431D-A9A7-247E669ABE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3075" y="4869160"/>
                        <a:ext cx="248602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EFF99C-56D2-4FCF-9F8B-FB047F6539AB}"/>
              </a:ext>
            </a:extLst>
          </p:cNvPr>
          <p:cNvSpPr txBox="1"/>
          <p:nvPr/>
        </p:nvSpPr>
        <p:spPr>
          <a:xfrm>
            <a:off x="1043608" y="5585382"/>
            <a:ext cx="3672408" cy="7633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sigmoid </a:t>
            </a:r>
            <a:r>
              <a:rPr lang="ko-KR" altLang="en-US" dirty="0">
                <a:solidFill>
                  <a:srgbClr val="FF0000"/>
                </a:solidFill>
              </a:rPr>
              <a:t>함수는 확률과 유사하게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사이의 값을 출력함</a:t>
            </a:r>
          </a:p>
        </p:txBody>
      </p:sp>
    </p:spTree>
    <p:extLst>
      <p:ext uri="{BB962C8B-B14F-4D97-AF65-F5344CB8AC3E}">
        <p14:creationId xmlns:p14="http://schemas.microsoft.com/office/powerpoint/2010/main" val="365346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자주 사용되는 활성화 함수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ReLU</a:t>
            </a:r>
            <a:r>
              <a:rPr lang="en-US" altLang="ko-KR" dirty="0"/>
              <a:t>: Rectified linear unit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ECE87563-E8FE-4EEE-8B64-BA8957059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832" y="5051524"/>
          <a:ext cx="2068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DSMT4">
                  <p:embed/>
                </p:oleObj>
              </mc:Choice>
              <mc:Fallback>
                <p:oleObj name="Equation" r:id="rId2" imgW="1066680" imgH="20304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ECE87563-E8FE-4EEE-8B64-BA89570590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5051524"/>
                        <a:ext cx="206851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4F820C6-120A-42E3-8408-BD98AD1A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484784"/>
            <a:ext cx="475823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미리 준비된 입</a:t>
            </a:r>
            <a:r>
              <a:rPr lang="en-US" altLang="ko-KR" dirty="0"/>
              <a:t>-</a:t>
            </a:r>
            <a:r>
              <a:rPr lang="ko-KR" altLang="en-US" dirty="0"/>
              <a:t>출력 데이터</a:t>
            </a:r>
            <a:r>
              <a:rPr lang="en-US" altLang="ko-KR" dirty="0"/>
              <a:t>(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1,...,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/>
              <a:t>)</a:t>
            </a:r>
            <a:r>
              <a:rPr lang="ko-KR" altLang="en-US" dirty="0"/>
              <a:t>를 이용하여 각 뉴런의 가중치</a:t>
            </a:r>
            <a:r>
              <a:rPr lang="en-US" altLang="ko-KR" dirty="0"/>
              <a:t>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dirty="0"/>
              <a:t>)</a:t>
            </a:r>
            <a:r>
              <a:rPr lang="ko-KR" altLang="en-US" dirty="0"/>
              <a:t>를 결정하는 과정을 훈련</a:t>
            </a:r>
            <a:r>
              <a:rPr lang="en-US" altLang="ko-KR" dirty="0"/>
              <a:t>(training)</a:t>
            </a:r>
            <a:r>
              <a:rPr lang="ko-KR" altLang="en-US" dirty="0"/>
              <a:t>이라고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532497-FACE-4511-B0D9-7F509697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02176" cy="43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BFD2DD-F5EA-42FE-8FE7-DF919F2C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5184576" cy="43423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사례</a:t>
            </a:r>
            <a:r>
              <a:rPr lang="en-US" altLang="ko-KR" dirty="0"/>
              <a:t>: Hand-written digit recognition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: 28x28</a:t>
            </a:r>
            <a:r>
              <a:rPr lang="ko-KR" altLang="en-US" dirty="0"/>
              <a:t> 크기의 이진 영상</a:t>
            </a:r>
            <a:r>
              <a:rPr lang="en-US" altLang="ko-KR" dirty="0"/>
              <a:t>. 784 </a:t>
            </a:r>
            <a:r>
              <a:rPr lang="ko-KR" altLang="en-US" dirty="0"/>
              <a:t>크기의 벡터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출력</a:t>
            </a:r>
            <a:r>
              <a:rPr lang="en-US" altLang="ko-KR" dirty="0"/>
              <a:t>: 0~9 </a:t>
            </a:r>
            <a:r>
              <a:rPr lang="ko-KR" altLang="en-US" dirty="0"/>
              <a:t>까지의 </a:t>
            </a:r>
            <a:r>
              <a:rPr lang="en-US" altLang="ko-KR" dirty="0"/>
              <a:t>10</a:t>
            </a:r>
            <a:r>
              <a:rPr lang="ko-KR" altLang="en-US" dirty="0"/>
              <a:t>개의 클래스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은닉층</a:t>
            </a:r>
            <a:r>
              <a:rPr lang="en-US" altLang="ko-KR" dirty="0"/>
              <a:t>: 15</a:t>
            </a:r>
            <a:r>
              <a:rPr lang="ko-KR" altLang="en-US" dirty="0"/>
              <a:t>개의 뉴런으로 구성한다고 가정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AEBB0-5D02-41C8-911F-92F5E77DF495}"/>
              </a:ext>
            </a:extLst>
          </p:cNvPr>
          <p:cNvSpPr txBox="1"/>
          <p:nvPr/>
        </p:nvSpPr>
        <p:spPr>
          <a:xfrm>
            <a:off x="6948264" y="2780928"/>
            <a:ext cx="1944216" cy="13681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학습시켜야 하는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계수 </a:t>
            </a:r>
            <a:r>
              <a:rPr lang="ko-KR" altLang="en-US" sz="1600" dirty="0" err="1">
                <a:solidFill>
                  <a:srgbClr val="FF0000"/>
                </a:solidFill>
              </a:rPr>
              <a:t>갯수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784x15 + 15x10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= 11,910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5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Feed-forward</a:t>
            </a:r>
            <a:r>
              <a:rPr lang="ko-KR" altLang="en-US" dirty="0"/>
              <a:t> </a:t>
            </a:r>
            <a:r>
              <a:rPr lang="en-US" altLang="ko-KR" dirty="0"/>
              <a:t>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현재의 계수들</a:t>
            </a:r>
            <a:r>
              <a:rPr lang="en-US" altLang="ko-KR" dirty="0"/>
              <a:t>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dirty="0"/>
              <a:t>)</a:t>
            </a:r>
            <a:r>
              <a:rPr lang="ko-KR" altLang="en-US" dirty="0"/>
              <a:t>을 이용하여 각 </a:t>
            </a:r>
            <a:r>
              <a:rPr lang="ko-KR" altLang="en-US" dirty="0" err="1"/>
              <a:t>은닉층</a:t>
            </a:r>
            <a:r>
              <a:rPr lang="ko-KR" altLang="en-US" dirty="0"/>
              <a:t> 뉴런과 출력 뉴런의 값을 차례로 계산하는 과정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6CB12F-DCB3-4473-81FC-B65E8269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5040560" cy="24806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740771-77F8-4BB7-BAC8-8886F4AD4001}"/>
              </a:ext>
            </a:extLst>
          </p:cNvPr>
          <p:cNvCxnSpPr/>
          <p:nvPr/>
        </p:nvCxnSpPr>
        <p:spPr>
          <a:xfrm>
            <a:off x="3059808" y="2042348"/>
            <a:ext cx="34563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C618CA-DFE4-44A3-9E42-99F870ED6D13}"/>
              </a:ext>
            </a:extLst>
          </p:cNvPr>
          <p:cNvSpPr txBox="1"/>
          <p:nvPr/>
        </p:nvSpPr>
        <p:spPr>
          <a:xfrm>
            <a:off x="6516192" y="1763571"/>
            <a:ext cx="2016224" cy="576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방향으로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44DEBA-5CBC-4D67-87EA-8317745B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14292"/>
            <a:ext cx="3707309" cy="1744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7FDB06-89BC-45AC-9449-C9975D138190}"/>
              </a:ext>
            </a:extLst>
          </p:cNvPr>
          <p:cNvSpPr txBox="1"/>
          <p:nvPr/>
        </p:nvSpPr>
        <p:spPr>
          <a:xfrm>
            <a:off x="5650993" y="4858657"/>
            <a:ext cx="2881423" cy="1237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i="1" dirty="0"/>
              <a:t>D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 차원</a:t>
            </a:r>
            <a:endParaRPr lang="en-US" altLang="ko-KR" sz="1600" dirty="0"/>
          </a:p>
          <a:p>
            <a:r>
              <a:rPr lang="en-US" altLang="ko-KR" sz="1600" i="1" dirty="0" err="1"/>
              <a:t>vj</a:t>
            </a:r>
            <a:r>
              <a:rPr lang="en-US" altLang="ko-KR" sz="1600" i="1" baseline="-25000" dirty="0" err="1"/>
              <a:t>i</a:t>
            </a:r>
            <a:r>
              <a:rPr lang="en-US" altLang="ko-KR" sz="1600" dirty="0"/>
              <a:t>: </a:t>
            </a:r>
            <a:r>
              <a:rPr lang="ko-KR" altLang="en-US" sz="1600" dirty="0"/>
              <a:t>은닉층의 계수</a:t>
            </a:r>
            <a:endParaRPr lang="en-US" altLang="ko-KR" sz="1600" dirty="0"/>
          </a:p>
          <a:p>
            <a:r>
              <a:rPr lang="en-US" altLang="ko-KR" sz="1600" i="1" dirty="0"/>
              <a:t>J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뉴런 수</a:t>
            </a:r>
            <a:endParaRPr lang="en-US" altLang="ko-KR" sz="1600" dirty="0"/>
          </a:p>
          <a:p>
            <a:r>
              <a:rPr lang="en-US" altLang="ko-KR" sz="1600" i="1" dirty="0" err="1"/>
              <a:t>w</a:t>
            </a:r>
            <a:r>
              <a:rPr lang="en-US" altLang="ko-KR" sz="1600" i="1" baseline="-25000" dirty="0" err="1"/>
              <a:t>kj</a:t>
            </a:r>
            <a:r>
              <a:rPr lang="en-US" altLang="ko-KR" sz="1600" dirty="0"/>
              <a:t>: </a:t>
            </a:r>
            <a:r>
              <a:rPr lang="ko-KR" altLang="en-US" sz="1600" dirty="0"/>
              <a:t>출력 뉴런의 계수</a:t>
            </a:r>
          </a:p>
        </p:txBody>
      </p:sp>
    </p:spTree>
    <p:extLst>
      <p:ext uri="{BB962C8B-B14F-4D97-AF65-F5344CB8AC3E}">
        <p14:creationId xmlns:p14="http://schemas.microsoft.com/office/powerpoint/2010/main" val="339490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Error (Loss)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계수를 학습시키기 위해 각 입력 데이터로 </a:t>
            </a:r>
            <a:r>
              <a:rPr lang="ko-KR" altLang="en-US" sz="1800" dirty="0" err="1"/>
              <a:t>부터</a:t>
            </a:r>
            <a:r>
              <a:rPr lang="ko-KR" altLang="en-US" sz="1800" dirty="0"/>
              <a:t> 생성된 </a:t>
            </a:r>
            <a:r>
              <a:rPr lang="ko-KR" altLang="en-US" sz="1800" dirty="0" err="1"/>
              <a:t>출력값이</a:t>
            </a:r>
            <a:r>
              <a:rPr lang="ko-KR" altLang="en-US" sz="1800" dirty="0"/>
              <a:t> 실제 </a:t>
            </a:r>
            <a:r>
              <a:rPr lang="ko-KR" altLang="en-US" sz="1800" dirty="0" err="1"/>
              <a:t>클래스값과</a:t>
            </a:r>
            <a:r>
              <a:rPr lang="ko-KR" altLang="en-US" sz="1800" dirty="0"/>
              <a:t> 얼마나 일치하는가에 대한 측정 수단이 필요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숫자 인식의 경우 </a:t>
            </a:r>
            <a:r>
              <a:rPr lang="en-US" altLang="ko-KR" sz="1800" dirty="0"/>
              <a:t>6</a:t>
            </a:r>
            <a:r>
              <a:rPr lang="ko-KR" altLang="en-US" sz="1800" dirty="0"/>
              <a:t>에 해당하는 영상을 입력시켰을 때 원하는 </a:t>
            </a:r>
            <a:r>
              <a:rPr lang="ko-KR" altLang="en-US" sz="1800" dirty="0" err="1"/>
              <a:t>출력값은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신경망의 출력이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라 하면 오차는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Error </a:t>
            </a:r>
            <a:r>
              <a:rPr lang="ko-KR" altLang="en-US" sz="1800" dirty="0"/>
              <a:t>함수를 다음과 같이 정의할 수 있음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220E390-10C1-43D5-A015-51AF81D4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21956"/>
              </p:ext>
            </p:extLst>
          </p:nvPr>
        </p:nvGraphicFramePr>
        <p:xfrm>
          <a:off x="1691680" y="2286248"/>
          <a:ext cx="3152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203040" progId="Equation.DSMT4">
                  <p:embed/>
                </p:oleObj>
              </mc:Choice>
              <mc:Fallback>
                <p:oleObj name="Equation" r:id="rId2" imgW="1587240" imgH="203040" progId="Equation.DSMT4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1220E390-10C1-43D5-A015-51AF81D49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2286248"/>
                        <a:ext cx="31527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D1EAD51D-3C34-46B5-BA57-6B18A3278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55148"/>
              </p:ext>
            </p:extLst>
          </p:nvPr>
        </p:nvGraphicFramePr>
        <p:xfrm>
          <a:off x="1647785" y="3284798"/>
          <a:ext cx="4060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203040" progId="Equation.DSMT4">
                  <p:embed/>
                </p:oleObj>
              </mc:Choice>
              <mc:Fallback>
                <p:oleObj name="Equation" r:id="rId4" imgW="2044440" imgH="2030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D1EAD51D-3C34-46B5-BA57-6B18A3278E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785" y="3284798"/>
                        <a:ext cx="406082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D7C74121-5CF8-44AB-82E3-EAF0ED0AC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152023"/>
              </p:ext>
            </p:extLst>
          </p:nvPr>
        </p:nvGraphicFramePr>
        <p:xfrm>
          <a:off x="1635941" y="4208604"/>
          <a:ext cx="1285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53800" progId="Equation.DSMT4">
                  <p:embed/>
                </p:oleObj>
              </mc:Choice>
              <mc:Fallback>
                <p:oleObj name="Equation" r:id="rId6" imgW="647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D7C74121-5CF8-44AB-82E3-EAF0ED0AC1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5941" y="4208604"/>
                        <a:ext cx="12858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37908B56-3937-4807-9744-052033C68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01171"/>
              </p:ext>
            </p:extLst>
          </p:nvPr>
        </p:nvGraphicFramePr>
        <p:xfrm>
          <a:off x="1635941" y="5195346"/>
          <a:ext cx="22240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419040" progId="Equation.DSMT4">
                  <p:embed/>
                </p:oleObj>
              </mc:Choice>
              <mc:Fallback>
                <p:oleObj name="Equation" r:id="rId8" imgW="1180800" imgH="41904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37908B56-3937-4807-9744-052033C68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35941" y="5195346"/>
                        <a:ext cx="2224088" cy="78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90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Loss</a:t>
            </a:r>
            <a:r>
              <a:rPr lang="ko-KR" altLang="en-US" sz="1800" dirty="0"/>
              <a:t> 함수는 가중치 </a:t>
            </a:r>
            <a:r>
              <a:rPr lang="en-US" altLang="ko-KR" sz="1800" dirty="0"/>
              <a:t>W</a:t>
            </a:r>
            <a:r>
              <a:rPr lang="ko-KR" altLang="en-US" sz="1800" dirty="0"/>
              <a:t>의 함수이며</a:t>
            </a:r>
            <a:r>
              <a:rPr lang="en-US" altLang="ko-KR" sz="1800" dirty="0"/>
              <a:t>, loss</a:t>
            </a:r>
            <a:r>
              <a:rPr lang="ko-KR" altLang="en-US" sz="1800" dirty="0"/>
              <a:t>를 최소화하는 가중치들 </a:t>
            </a:r>
            <a:r>
              <a:rPr lang="en-US" altLang="ko-KR" sz="1800" dirty="0"/>
              <a:t>W</a:t>
            </a:r>
            <a:r>
              <a:rPr lang="ko-KR" altLang="en-US" sz="1800" dirty="0"/>
              <a:t>를 구하는 것이 문제임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앞 필기체 숫자 인식의 경우 </a:t>
            </a:r>
            <a:r>
              <a:rPr lang="en-US" altLang="ko-KR" sz="1800" b="1" dirty="0">
                <a:solidFill>
                  <a:srgbClr val="0070C0"/>
                </a:solidFill>
              </a:rPr>
              <a:t>11,910</a:t>
            </a:r>
            <a:r>
              <a:rPr lang="ko-KR" altLang="en-US" sz="1800" b="1" dirty="0">
                <a:solidFill>
                  <a:srgbClr val="0070C0"/>
                </a:solidFill>
              </a:rPr>
              <a:t>의 계수가 있으므로 </a:t>
            </a:r>
            <a:r>
              <a:rPr lang="en-US" altLang="ko-KR" sz="1800" b="1" dirty="0">
                <a:solidFill>
                  <a:srgbClr val="0070C0"/>
                </a:solidFill>
              </a:rPr>
              <a:t>L</a:t>
            </a:r>
            <a:r>
              <a:rPr lang="ko-KR" altLang="en-US" sz="1800" b="1" dirty="0">
                <a:solidFill>
                  <a:srgbClr val="0070C0"/>
                </a:solidFill>
              </a:rPr>
              <a:t>을 최소화하는 </a:t>
            </a:r>
            <a:r>
              <a:rPr lang="en-US" altLang="ko-KR" sz="1800" b="1" dirty="0">
                <a:solidFill>
                  <a:srgbClr val="0070C0"/>
                </a:solidFill>
              </a:rPr>
              <a:t>11,910</a:t>
            </a:r>
            <a:r>
              <a:rPr lang="ko-KR" altLang="en-US" sz="1800" b="1" dirty="0">
                <a:solidFill>
                  <a:srgbClr val="0070C0"/>
                </a:solidFill>
              </a:rPr>
              <a:t>개의 계수를 방정식으로 푸는 것은 불가능에 가까움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문제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ko-KR" altLang="en-US" sz="1800" dirty="0"/>
              <a:t>다음 </a:t>
            </a:r>
            <a:r>
              <a:rPr lang="ko-KR" altLang="en-US" sz="1800" dirty="0" err="1"/>
              <a:t>그림에서와</a:t>
            </a:r>
            <a:r>
              <a:rPr lang="ko-KR" altLang="en-US" sz="1800" dirty="0"/>
              <a:t> 같이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,....,</a:t>
            </a:r>
            <a:r>
              <a:rPr lang="en-US" altLang="ko-K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 dirty="0"/>
              <a:t>을 최소화하는 가중치들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,....,</a:t>
            </a:r>
            <a:r>
              <a:rPr lang="en-US" altLang="ko-K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800" dirty="0"/>
              <a:t>을 구함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C9DEB-C4B5-4911-8AEF-465C93B3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882781"/>
            <a:ext cx="410134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머신</a:t>
            </a:r>
            <a:r>
              <a:rPr lang="en-US" altLang="ko-KR" dirty="0"/>
              <a:t> 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머신 러닝</a:t>
            </a:r>
            <a:endParaRPr lang="en-US" altLang="ko-KR" dirty="0"/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기계 번역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영상 인식과 같은 시스템을 사람이 공급하는 데이터로 학습시켜 원하는 기능을 수행하게 하는 것 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학습 데이터에 클래스 정보를 추가하는지에 따라 지도</a:t>
            </a:r>
            <a:r>
              <a:rPr lang="en-US" altLang="ko-KR" dirty="0">
                <a:latin typeface="Times New Roman"/>
                <a:cs typeface="Times New Roman"/>
              </a:rPr>
              <a:t>(supervised) </a:t>
            </a:r>
            <a:r>
              <a:rPr lang="ko-KR" altLang="en-US" dirty="0">
                <a:latin typeface="Times New Roman"/>
                <a:cs typeface="Times New Roman"/>
              </a:rPr>
              <a:t>학습과 비지도</a:t>
            </a:r>
            <a:r>
              <a:rPr lang="en-US" altLang="ko-KR" dirty="0">
                <a:latin typeface="Times New Roman"/>
                <a:cs typeface="Times New Roman"/>
              </a:rPr>
              <a:t>(unsupervised) </a:t>
            </a:r>
            <a:r>
              <a:rPr lang="ko-KR" altLang="en-US" dirty="0">
                <a:latin typeface="Times New Roman"/>
                <a:cs typeface="Times New Roman"/>
              </a:rPr>
              <a:t>학습으로 구분함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자연어 처리와 머신 러닝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기계 번역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음성 인식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문서 분류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문서 작성 등 다양한 분야에서 머신 러닝 시스템의 성능이 급속히 향상되고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자연어 처리 시스템의 성능은 기계 학습 시스템의 구조에 의해 향상되고 있다고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44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 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현재점에서의 </a:t>
            </a:r>
            <a:r>
              <a:rPr lang="en-US" altLang="ko-KR" sz="1800" dirty="0"/>
              <a:t>gradient</a:t>
            </a:r>
            <a:r>
              <a:rPr lang="ko-KR" altLang="en-US" sz="1800" dirty="0"/>
              <a:t>를 계산하여 그 방향으로 조금씩 이동하여 최저점에 도달하는 방식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최저점에서는 </a:t>
            </a:r>
            <a:r>
              <a:rPr lang="en-US" altLang="ko-KR" sz="1800" dirty="0"/>
              <a:t>gradient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이므로 최저점에 도달하면 더 이상 움직이지 않음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055AA-7613-4D86-AE0D-5259A7D0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4790754" cy="3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/>
                  <a:t>Gradient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descent</a:t>
                </a:r>
                <a:r>
                  <a:rPr lang="ko-KR" altLang="en-US" sz="1800" dirty="0"/>
                  <a:t>를 사용하려면 각 가중치로 </a:t>
                </a:r>
                <a:r>
                  <a:rPr lang="en-US" altLang="ko-KR" sz="1800" dirty="0"/>
                  <a:t>error </a:t>
                </a:r>
                <a:r>
                  <a:rPr lang="ko-KR" altLang="en-US" sz="1800" dirty="0"/>
                  <a:t>함수를 편미분한 식을 사용</a:t>
                </a:r>
                <a:endParaRPr lang="en-US" altLang="ko-KR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 err="1"/>
                  <a:t>윗</a:t>
                </a:r>
                <a:r>
                  <a:rPr lang="ko-KR" altLang="en-US" sz="1800" dirty="0"/>
                  <a:t> 식에서 </a:t>
                </a:r>
                <a:r>
                  <a:rPr lang="en-US" altLang="ko-KR" sz="1800" dirty="0"/>
                  <a:t>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error</a:t>
                </a:r>
                <a:r>
                  <a:rPr lang="ko-KR" altLang="en-US" sz="1800" dirty="0"/>
                  <a:t> 함수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sz="1800" dirty="0"/>
                  <a:t>는 </a:t>
                </a:r>
                <a:r>
                  <a:rPr lang="en-US" altLang="ko-KR" sz="1800" i="1" dirty="0"/>
                  <a:t>t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시점에서의 가중치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은 다음 시점에서의 가중치</a:t>
                </a:r>
                <a:r>
                  <a:rPr lang="en-US" altLang="ko-KR" sz="1800" dirty="0"/>
                  <a:t>, </a:t>
                </a:r>
                <a:r>
                  <a:rPr lang="en-US" altLang="ko-KR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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learning rate</a:t>
                </a:r>
                <a:r>
                  <a:rPr lang="ko-KR" altLang="en-US" sz="1800" dirty="0"/>
                  <a:t>임</a:t>
                </a:r>
                <a:r>
                  <a:rPr lang="en-US" altLang="ko-KR" sz="1800" dirty="0"/>
                  <a:t>. </a:t>
                </a:r>
                <a:r>
                  <a:rPr lang="en-US" altLang="ko-KR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</a:t>
                </a:r>
                <a:r>
                  <a:rPr lang="ko-KR" altLang="en-US" sz="1800" dirty="0"/>
                  <a:t>의 크기에 따라 수렴속도가 달라짐</a:t>
                </a:r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/>
                  <a:t>가중치는 매 데이터 샘플을 읽을 때마다 새로 갱신</a:t>
                </a:r>
                <a:r>
                  <a:rPr lang="en-US" altLang="ko-KR" sz="1800" dirty="0"/>
                  <a:t>(update)</a:t>
                </a:r>
                <a:r>
                  <a:rPr lang="ko-KR" altLang="en-US" sz="1800" dirty="0"/>
                  <a:t>하거나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일정 개수의 </a:t>
                </a:r>
                <a:r>
                  <a:rPr lang="en-US" altLang="ko-KR" sz="1800" dirty="0"/>
                  <a:t>sample(batch size)</a:t>
                </a:r>
                <a:r>
                  <a:rPr lang="ko-KR" altLang="en-US" sz="1800" dirty="0"/>
                  <a:t>을 처리한 다음 갱신하기도 함</a:t>
                </a:r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b="1" dirty="0">
                    <a:solidFill>
                      <a:srgbClr val="0070C0"/>
                    </a:solidFill>
                  </a:rPr>
                  <a:t>Epoch: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0070C0"/>
                    </a:solidFill>
                  </a:rPr>
                  <a:t>전체 입력 데이터로 가중치 갱신을 한 번 마치는 것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1800" dirty="0">
                    <a:solidFill>
                      <a:srgbClr val="0070C0"/>
                    </a:solidFill>
                  </a:rPr>
                  <a:t>일반적으로 신경망 학습과정은 수백번의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epoch</a:t>
                </a:r>
                <a:r>
                  <a:rPr lang="ko-KR" altLang="en-US" sz="1800" dirty="0">
                    <a:solidFill>
                      <a:srgbClr val="0070C0"/>
                    </a:solidFill>
                  </a:rPr>
                  <a:t>을 반복하는 것으로 수행됨</a:t>
                </a:r>
                <a:endParaRPr lang="en-US" altLang="ko-KR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15" t="-239" r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접선의 기울기에 따라 값을 조절하는 방향을 정함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04138-DF96-483C-84BF-5B2EE98B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8"/>
            <a:ext cx="4320480" cy="34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경사 하강법에서의 </a:t>
            </a:r>
            <a:r>
              <a:rPr lang="ko-KR" altLang="en-US" dirty="0" err="1"/>
              <a:t>학습률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학습률이</a:t>
            </a:r>
            <a:r>
              <a:rPr lang="ko-KR" altLang="en-US" dirty="0"/>
              <a:t> 너무 크면 결과가 수렴하지 못할 수 있음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8DEF43-32D3-4B2A-820E-DFA8364F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4276713" cy="3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 </a:t>
            </a:r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4320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함수                               의 최소값을 구하는 경우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함수를 미분하여 기울기가 </a:t>
            </a:r>
            <a:r>
              <a:rPr lang="en-US" altLang="ko-KR" dirty="0"/>
              <a:t>0</a:t>
            </a:r>
            <a:r>
              <a:rPr lang="ko-KR" altLang="en-US" dirty="0"/>
              <a:t>이 되는 </a:t>
            </a:r>
            <a:r>
              <a:rPr lang="en-US" altLang="ko-KR" dirty="0"/>
              <a:t>x</a:t>
            </a:r>
            <a:r>
              <a:rPr lang="ko-KR" altLang="en-US" dirty="0"/>
              <a:t>값을 구하면 최소값을 구할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기계 학습에서는 변수의 개수가 많으므로 이 방법을 사용할 수 없음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초기값을 </a:t>
            </a:r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10, </a:t>
            </a:r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</a:t>
            </a:r>
            <a:r>
              <a:rPr lang="ko-KR" altLang="en-US" dirty="0"/>
              <a:t>로 두고 </a:t>
            </a:r>
            <a:r>
              <a:rPr lang="en-US" altLang="ko-KR" dirty="0"/>
              <a:t>gradient descent</a:t>
            </a:r>
            <a:r>
              <a:rPr lang="ko-KR" altLang="en-US" dirty="0"/>
              <a:t>를 수행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3555B-48BF-4AC0-9ED0-D8D1178F0717}"/>
                  </a:ext>
                </a:extLst>
              </p:cNvPr>
              <p:cNvSpPr txBox="1"/>
              <p:nvPr/>
            </p:nvSpPr>
            <p:spPr>
              <a:xfrm>
                <a:off x="1043608" y="762396"/>
                <a:ext cx="2880320" cy="7223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85000" lnSpcReduction="10000"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3555B-48BF-4AC0-9ED0-D8D1178F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762396"/>
                <a:ext cx="2880320" cy="722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B047B-91DD-43A2-81A9-69F6C59D709B}"/>
                  </a:ext>
                </a:extLst>
              </p:cNvPr>
              <p:cNvSpPr txBox="1"/>
              <p:nvPr/>
            </p:nvSpPr>
            <p:spPr>
              <a:xfrm>
                <a:off x="1403648" y="2420888"/>
                <a:ext cx="4896544" cy="7223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92500"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B047B-91DD-43A2-81A9-69F6C59D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20888"/>
                <a:ext cx="4896544" cy="72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8444048-6EE1-4E9A-95A1-78B514EB2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21146"/>
              </p:ext>
            </p:extLst>
          </p:nvPr>
        </p:nvGraphicFramePr>
        <p:xfrm>
          <a:off x="2411761" y="3284984"/>
          <a:ext cx="33123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325849083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366110084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674802029"/>
                    </a:ext>
                  </a:extLst>
                </a:gridCol>
              </a:tblGrid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6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ko-KR" altLang="en-US" sz="16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1600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6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600" b="0" i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6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t+1</a:t>
                      </a:r>
                      <a:endParaRPr lang="ko-KR" altLang="en-US" sz="16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07926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8479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9.2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37731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3.68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-0.76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31385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-0.76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1.47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2533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9876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4016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0.094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-1.48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06280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-1.48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0.038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-1.49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2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4320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함수                        의 최소값을 구하는 경우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초기값을 </a:t>
            </a:r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10, </a:t>
            </a:r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1.1 </a:t>
            </a:r>
            <a:r>
              <a:rPr lang="ko-KR" altLang="en-US" dirty="0"/>
              <a:t>로 두고 </a:t>
            </a:r>
            <a:r>
              <a:rPr lang="en-US" altLang="ko-KR" dirty="0"/>
              <a:t>gradient descent</a:t>
            </a:r>
            <a:r>
              <a:rPr lang="ko-KR" altLang="en-US" dirty="0"/>
              <a:t>를 수행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 경우 </a:t>
            </a:r>
            <a:r>
              <a:rPr lang="en-US" altLang="ko-KR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 </a:t>
            </a:r>
            <a:r>
              <a:rPr lang="ko-KR" altLang="en-US" dirty="0">
                <a:solidFill>
                  <a:srgbClr val="0070C0"/>
                </a:solidFill>
              </a:rPr>
              <a:t>가 너무 커서 결과가 </a:t>
            </a:r>
            <a:r>
              <a:rPr lang="ko-KR" altLang="en-US">
                <a:solidFill>
                  <a:srgbClr val="0070C0"/>
                </a:solidFill>
              </a:rPr>
              <a:t>수렴하지 않음</a:t>
            </a:r>
            <a:endParaRPr lang="en-US" altLang="ko-K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3555B-48BF-4AC0-9ED0-D8D1178F0717}"/>
                  </a:ext>
                </a:extLst>
              </p:cNvPr>
              <p:cNvSpPr txBox="1"/>
              <p:nvPr/>
            </p:nvSpPr>
            <p:spPr>
              <a:xfrm>
                <a:off x="1187624" y="762396"/>
                <a:ext cx="2088232" cy="7223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92500"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3555B-48BF-4AC0-9ED0-D8D1178F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762396"/>
                <a:ext cx="2088232" cy="722388"/>
              </a:xfrm>
              <a:prstGeom prst="rect">
                <a:avLst/>
              </a:prstGeom>
              <a:blipFill>
                <a:blip r:embed="rId2"/>
                <a:stretch>
                  <a:fillRect l="-1462" r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B047B-91DD-43A2-81A9-69F6C59D709B}"/>
                  </a:ext>
                </a:extLst>
              </p:cNvPr>
              <p:cNvSpPr txBox="1"/>
              <p:nvPr/>
            </p:nvSpPr>
            <p:spPr>
              <a:xfrm>
                <a:off x="1403648" y="1772816"/>
                <a:ext cx="4896544" cy="7223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92500"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1.1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B047B-91DD-43A2-81A9-69F6C59D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772816"/>
                <a:ext cx="4896544" cy="72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8444048-6EE1-4E9A-95A1-78B514EB20E5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636912"/>
          <a:ext cx="3336033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11">
                  <a:extLst>
                    <a:ext uri="{9D8B030D-6E8A-4147-A177-3AD203B41FA5}">
                      <a16:colId xmlns:a16="http://schemas.microsoft.com/office/drawing/2014/main" val="3258490831"/>
                    </a:ext>
                  </a:extLst>
                </a:gridCol>
                <a:gridCol w="1112011">
                  <a:extLst>
                    <a:ext uri="{9D8B030D-6E8A-4147-A177-3AD203B41FA5}">
                      <a16:colId xmlns:a16="http://schemas.microsoft.com/office/drawing/2014/main" val="3661100842"/>
                    </a:ext>
                  </a:extLst>
                </a:gridCol>
                <a:gridCol w="1112011">
                  <a:extLst>
                    <a:ext uri="{9D8B030D-6E8A-4147-A177-3AD203B41FA5}">
                      <a16:colId xmlns:a16="http://schemas.microsoft.com/office/drawing/2014/main" val="267480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0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ko-KR" altLang="en-US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2000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20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000" b="0" i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t+1</a:t>
                      </a:r>
                      <a:endParaRPr lang="ko-KR" altLang="en-US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0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-15.3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-15.3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-27.6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3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33.1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-21.4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3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-21.4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-39.7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22.3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22.3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47.7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-30.1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-30.1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-57.2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32.8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32.8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68.7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-42.7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가중치를 </a:t>
            </a:r>
            <a:r>
              <a:rPr lang="en-US" altLang="ko-KR" dirty="0"/>
              <a:t>update</a:t>
            </a:r>
            <a:r>
              <a:rPr lang="ko-KR" altLang="en-US" dirty="0"/>
              <a:t> 할 때는 출력층을 먼저 </a:t>
            </a:r>
            <a:r>
              <a:rPr lang="en-US" altLang="ko-KR" dirty="0"/>
              <a:t>update </a:t>
            </a:r>
            <a:r>
              <a:rPr lang="ko-KR" altLang="en-US" dirty="0"/>
              <a:t>하고 </a:t>
            </a:r>
            <a:r>
              <a:rPr lang="ko-KR" altLang="en-US" dirty="0" err="1"/>
              <a:t>뒷</a:t>
            </a:r>
            <a:r>
              <a:rPr lang="ko-KR" altLang="en-US" dirty="0"/>
              <a:t> 단의 은닉층부터 앞 단으로 내려오면서 계산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E4BDE-9823-41DA-80A5-8E96F8B5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5040560" cy="24806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C4EB0-F544-46BC-8834-0A371C2772C9}"/>
              </a:ext>
            </a:extLst>
          </p:cNvPr>
          <p:cNvCxnSpPr>
            <a:cxnSpLocks/>
          </p:cNvCxnSpPr>
          <p:nvPr/>
        </p:nvCxnSpPr>
        <p:spPr>
          <a:xfrm flipH="1">
            <a:off x="3059808" y="2051226"/>
            <a:ext cx="34563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6CD5EE-469C-4C2C-B8BA-6DBE93E2FA12}"/>
              </a:ext>
            </a:extLst>
          </p:cNvPr>
          <p:cNvSpPr txBox="1"/>
          <p:nvPr/>
        </p:nvSpPr>
        <p:spPr>
          <a:xfrm>
            <a:off x="6516192" y="1788667"/>
            <a:ext cx="2016224" cy="576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방향으로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B195B-F4DB-4E31-8AF6-CD73D546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55" y="4813648"/>
            <a:ext cx="2374578" cy="18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비용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(Cost function)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240360"/>
          </a:xfrm>
        </p:spPr>
        <p:txBody>
          <a:bodyPr/>
          <a:lstStyle/>
          <a:p>
            <a:r>
              <a:rPr lang="ko-KR" altLang="en-US" dirty="0"/>
              <a:t>신경망에 의해 예측된 값과 실제 </a:t>
            </a:r>
            <a:r>
              <a:rPr lang="ko-KR" altLang="en-US" dirty="0" err="1"/>
              <a:t>클래스값의</a:t>
            </a:r>
            <a:r>
              <a:rPr lang="ko-KR" altLang="en-US" dirty="0"/>
              <a:t> 차이를 정의하는 함수를 비용함수라고 함</a:t>
            </a:r>
            <a:endParaRPr lang="en-US" altLang="ko-KR" dirty="0"/>
          </a:p>
          <a:p>
            <a:r>
              <a:rPr lang="ko-KR" altLang="en-US" dirty="0"/>
              <a:t>훈련 단계</a:t>
            </a:r>
            <a:r>
              <a:rPr lang="en-US" altLang="ko-KR" dirty="0"/>
              <a:t>(training step)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테스트 데이터를 이용하여 비용 </a:t>
            </a:r>
            <a:r>
              <a:rPr lang="ko-KR" altLang="en-US" dirty="0" err="1"/>
              <a:t>함수값을</a:t>
            </a:r>
            <a:r>
              <a:rPr lang="ko-KR" altLang="en-US" dirty="0"/>
              <a:t> 줄이는 방향으로 신경망의 계수들을 조절함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123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MSE(</a:t>
            </a:r>
            <a:r>
              <a:rPr lang="ko-KR" altLang="en-US" dirty="0" err="1"/>
              <a:t>평균제곱오차</a:t>
            </a:r>
            <a:r>
              <a:rPr lang="en-US" altLang="ko-KR" dirty="0"/>
              <a:t>) </a:t>
            </a:r>
            <a:r>
              <a:rPr lang="ko-KR" altLang="en-US" dirty="0"/>
              <a:t>비용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184576"/>
          </a:xfrm>
        </p:spPr>
        <p:txBody>
          <a:bodyPr/>
          <a:lstStyle/>
          <a:p>
            <a:r>
              <a:rPr lang="ko-KR" altLang="en-US" dirty="0"/>
              <a:t>기본적인 비용함수로는 </a:t>
            </a:r>
            <a:r>
              <a:rPr lang="ko-KR" altLang="en-US" dirty="0" err="1"/>
              <a:t>평균제곱오차</a:t>
            </a:r>
            <a:r>
              <a:rPr lang="en-US" altLang="ko-KR" dirty="0"/>
              <a:t>(Mean squared error)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훈련 데이터의 입력이 </a:t>
            </a:r>
            <a:r>
              <a:rPr lang="en-US" altLang="ko-KR" dirty="0"/>
              <a:t>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 예측된 값 </a:t>
            </a:r>
            <a:r>
              <a:rPr lang="en-US" altLang="ko-KR" dirty="0"/>
              <a:t>H(x)</a:t>
            </a:r>
            <a:r>
              <a:rPr lang="ko-KR" altLang="en-US" dirty="0"/>
              <a:t>는 다음과 같이 계산된다고 가정</a:t>
            </a:r>
            <a:r>
              <a:rPr lang="en-US" altLang="ko-KR" dirty="0"/>
              <a:t>. 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신경망의 계수임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데이터의 </a:t>
            </a:r>
            <a:r>
              <a:rPr lang="ko-KR" altLang="en-US" dirty="0" err="1"/>
              <a:t>클래스값이</a:t>
            </a:r>
            <a:r>
              <a:rPr lang="ko-KR" altLang="en-US" dirty="0"/>
              <a:t> </a:t>
            </a:r>
            <a:r>
              <a:rPr lang="en-US" altLang="ko-KR" dirty="0"/>
              <a:t>y, </a:t>
            </a:r>
            <a:r>
              <a:rPr lang="ko-KR" altLang="en-US" dirty="0"/>
              <a:t>데이터의 개수가 </a:t>
            </a:r>
            <a:r>
              <a:rPr lang="en-US" altLang="ko-KR" dirty="0"/>
              <a:t>n</a:t>
            </a:r>
            <a:r>
              <a:rPr lang="ko-KR" altLang="en-US" dirty="0"/>
              <a:t>으로 주어졌을 때 </a:t>
            </a:r>
            <a:r>
              <a:rPr lang="en-US" altLang="ko-KR" dirty="0"/>
              <a:t>MSE</a:t>
            </a:r>
            <a:r>
              <a:rPr lang="ko-KR" altLang="en-US" dirty="0"/>
              <a:t>는 다음과 같이 정의됨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비용을 줄이는 방향으로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값을 조절하는 훈련이 이루어짐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A79FE8-9C6B-4FBF-92D0-53B0F7E070BB}"/>
                  </a:ext>
                </a:extLst>
              </p:cNvPr>
              <p:cNvSpPr txBox="1"/>
              <p:nvPr/>
            </p:nvSpPr>
            <p:spPr>
              <a:xfrm>
                <a:off x="2555776" y="2557514"/>
                <a:ext cx="2290294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A79FE8-9C6B-4FBF-92D0-53B0F7E07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557514"/>
                <a:ext cx="2290294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EE363C-1005-4843-9DC2-24E5BF579E90}"/>
                  </a:ext>
                </a:extLst>
              </p:cNvPr>
              <p:cNvSpPr txBox="1"/>
              <p:nvPr/>
            </p:nvSpPr>
            <p:spPr>
              <a:xfrm>
                <a:off x="1187624" y="4113300"/>
                <a:ext cx="6552728" cy="104389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EE363C-1005-4843-9DC2-24E5BF5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13300"/>
                <a:ext cx="6552728" cy="1043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9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Logistic Regression – </a:t>
            </a: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184576"/>
          </a:xfrm>
        </p:spPr>
        <p:txBody>
          <a:bodyPr/>
          <a:lstStyle/>
          <a:p>
            <a:r>
              <a:rPr lang="ko-KR" altLang="en-US" dirty="0"/>
              <a:t>데이터 분류가 </a:t>
            </a:r>
            <a:r>
              <a:rPr lang="en-US" altLang="ko-KR" dirty="0"/>
              <a:t>binary</a:t>
            </a:r>
            <a:r>
              <a:rPr lang="ko-KR" altLang="en-US" dirty="0"/>
              <a:t>로 이루어지는 경우를 이진 분류라고 함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Spam </a:t>
            </a:r>
            <a:r>
              <a:rPr lang="ko-KR" altLang="en-US" dirty="0"/>
              <a:t>메일 판정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MSE</a:t>
            </a:r>
            <a:r>
              <a:rPr lang="ko-KR" altLang="en-US" dirty="0"/>
              <a:t>를 비용함수로 사용하는 경우 </a:t>
            </a:r>
            <a:r>
              <a:rPr lang="en-US" altLang="ko-KR" dirty="0"/>
              <a:t>Sigmoid </a:t>
            </a:r>
            <a:r>
              <a:rPr lang="ko-KR" altLang="en-US" dirty="0"/>
              <a:t>함수와 결합되면 함수 형태가 다음과 같이 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MSE</a:t>
            </a:r>
            <a:r>
              <a:rPr lang="ko-KR" altLang="en-US" dirty="0"/>
              <a:t>로 인해 발생하는 오류를 피하기 위해 </a:t>
            </a:r>
            <a:r>
              <a:rPr lang="en-US" altLang="ko-KR" dirty="0"/>
              <a:t>logistic regression</a:t>
            </a:r>
            <a:r>
              <a:rPr lang="ko-KR" altLang="en-US" dirty="0"/>
              <a:t>을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A4A09-4FC2-4405-9152-438ED17D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564904"/>
            <a:ext cx="3165922" cy="29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자연어 처리 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Stanford CS224d</a:t>
            </a: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CS224n</a:t>
            </a:r>
            <a:r>
              <a:rPr lang="ko-KR" altLang="en-US" dirty="0">
                <a:latin typeface="Times New Roman"/>
                <a:cs typeface="Times New Roman"/>
              </a:rPr>
              <a:t>의 </a:t>
            </a:r>
            <a:r>
              <a:rPr lang="en-US" altLang="ko-KR" dirty="0">
                <a:latin typeface="Times New Roman"/>
                <a:cs typeface="Times New Roman"/>
              </a:rPr>
              <a:t>2017</a:t>
            </a:r>
            <a:r>
              <a:rPr lang="ko-KR" altLang="en-US" dirty="0">
                <a:latin typeface="Times New Roman"/>
                <a:cs typeface="Times New Roman"/>
              </a:rPr>
              <a:t>년 </a:t>
            </a:r>
            <a:r>
              <a:rPr lang="en-US" altLang="ko-KR" dirty="0">
                <a:latin typeface="Times New Roman"/>
                <a:cs typeface="Times New Roman"/>
              </a:rPr>
              <a:t>version </a:t>
            </a:r>
            <a:r>
              <a:rPr lang="ko-KR" altLang="en-US" dirty="0">
                <a:latin typeface="Times New Roman"/>
                <a:cs typeface="Times New Roman"/>
              </a:rPr>
              <a:t>인데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좀더 기본적인 내용들을 다루고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/>
              <a:t>CS224d: Deep Learning for Natural Language Processing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  <a:hlinkClick r:id="rId2"/>
              </a:rPr>
              <a:t>https://cs224d.stanford.edu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 err="1">
                <a:latin typeface="Times New Roman"/>
                <a:cs typeface="Times New Roman"/>
              </a:rPr>
              <a:t>조경현</a:t>
            </a:r>
            <a:r>
              <a:rPr lang="ko-KR" altLang="en-US" dirty="0">
                <a:latin typeface="Times New Roman"/>
                <a:cs typeface="Times New Roman"/>
              </a:rPr>
              <a:t> 교수 자연어처리 강의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New York University</a:t>
            </a:r>
            <a:r>
              <a:rPr lang="ko-KR" altLang="en-US" dirty="0">
                <a:latin typeface="Times New Roman"/>
                <a:cs typeface="Times New Roman"/>
              </a:rPr>
              <a:t>의 교수로 재직중이며 자연어처리에 관한 연구 성과가 높음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딥 러닝을 이용한 자연어 처리 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>
                <a:latin typeface="Times New Roman"/>
                <a:cs typeface="Times New Roman"/>
              </a:rPr>
              <a:t>동영상 강의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https://www.boostcourse.org/ai331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82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Logistic Regression </a:t>
            </a:r>
            <a:r>
              <a:rPr lang="ko-KR" altLang="en-US" dirty="0"/>
              <a:t>원리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4608512"/>
          </a:xfrm>
        </p:spPr>
        <p:txBody>
          <a:bodyPr/>
          <a:lstStyle/>
          <a:p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가까와지면</a:t>
            </a:r>
            <a:r>
              <a:rPr lang="ko-KR" altLang="en-US" dirty="0"/>
              <a:t> 오차가 커지고</a:t>
            </a:r>
            <a:r>
              <a:rPr lang="en-US" altLang="ko-KR" dirty="0"/>
              <a:t>,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가까와지면</a:t>
            </a:r>
            <a:r>
              <a:rPr lang="ko-KR" altLang="en-US" dirty="0"/>
              <a:t> 오차가 커지도록 다음과 같은 함수를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59DA7-F0D9-4E76-8AD5-B0780333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4392488" cy="825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8857F2-3F71-4D4A-83B8-D5597121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52339"/>
            <a:ext cx="3500438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51946E-5AA6-42E7-A3BE-5824ED554F67}"/>
                  </a:ext>
                </a:extLst>
              </p:cNvPr>
              <p:cNvSpPr txBox="1"/>
              <p:nvPr/>
            </p:nvSpPr>
            <p:spPr>
              <a:xfrm>
                <a:off x="2627784" y="5661248"/>
                <a:ext cx="1944216" cy="36004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51946E-5AA6-42E7-A3BE-5824ED554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661248"/>
                <a:ext cx="1944216" cy="360040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090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Logistic Regression </a:t>
            </a:r>
            <a:r>
              <a:rPr lang="ko-KR" altLang="en-US" dirty="0"/>
              <a:t>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2880320"/>
          </a:xfrm>
        </p:spPr>
        <p:txBody>
          <a:bodyPr/>
          <a:lstStyle/>
          <a:p>
            <a:r>
              <a:rPr lang="ko-KR" altLang="en-US" dirty="0"/>
              <a:t>비용함수를 다음과 같이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함수값은</a:t>
            </a:r>
            <a:r>
              <a:rPr lang="ko-KR" altLang="en-US" dirty="0"/>
              <a:t> </a:t>
            </a:r>
            <a:r>
              <a:rPr lang="en-US" altLang="ko-KR" dirty="0"/>
              <a:t>H(x)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모두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이면 값이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하나가 </a:t>
            </a:r>
            <a:r>
              <a:rPr lang="en-US" altLang="ko-KR" dirty="0"/>
              <a:t>0, </a:t>
            </a:r>
            <a:r>
              <a:rPr lang="ko-KR" altLang="en-US" dirty="0"/>
              <a:t>다른 것이 </a:t>
            </a:r>
            <a:r>
              <a:rPr lang="en-US" altLang="ko-KR" dirty="0"/>
              <a:t>1</a:t>
            </a:r>
            <a:r>
              <a:rPr lang="ko-KR" altLang="en-US" dirty="0"/>
              <a:t>이면 값이 </a:t>
            </a:r>
            <a:r>
              <a:rPr lang="ko-KR" altLang="en-US" dirty="0">
                <a:sym typeface="Symbol" panose="05050102010706020507" pitchFamily="18" charset="2"/>
              </a:rPr>
              <a:t>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ko-KR" altLang="en-US" dirty="0"/>
              <a:t>전체 비용은 다음과 같이 정의됨</a:t>
            </a:r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B7C8D-EF30-4C52-91FF-25994D8ADF07}"/>
                  </a:ext>
                </a:extLst>
              </p:cNvPr>
              <p:cNvSpPr txBox="1"/>
              <p:nvPr/>
            </p:nvSpPr>
            <p:spPr>
              <a:xfrm>
                <a:off x="755576" y="1412776"/>
                <a:ext cx="7272808" cy="72008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𝑦𝑙𝑜𝑔𝐻</m:t>
                          </m:r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B7C8D-EF30-4C52-91FF-25994D8A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12776"/>
                <a:ext cx="7272808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66106-EEED-4953-990C-05E32A36560C}"/>
                  </a:ext>
                </a:extLst>
              </p:cNvPr>
              <p:cNvSpPr txBox="1"/>
              <p:nvPr/>
            </p:nvSpPr>
            <p:spPr>
              <a:xfrm>
                <a:off x="719572" y="3645025"/>
                <a:ext cx="8035234" cy="86409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𝑙𝑜𝑔𝐻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3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36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3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36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66106-EEED-4953-990C-05E32A365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3645025"/>
                <a:ext cx="8035234" cy="864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86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Regression – </a:t>
            </a:r>
            <a:r>
              <a:rPr lang="ko-KR" altLang="en-US" dirty="0"/>
              <a:t>다중 클래스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908720"/>
            <a:ext cx="8359270" cy="3312368"/>
          </a:xfrm>
        </p:spPr>
        <p:txBody>
          <a:bodyPr/>
          <a:lstStyle/>
          <a:p>
            <a:r>
              <a:rPr lang="ko-KR" altLang="en-US" dirty="0"/>
              <a:t>출력의 </a:t>
            </a:r>
            <a:r>
              <a:rPr lang="ko-KR" altLang="en-US" dirty="0" err="1"/>
              <a:t>선택값이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이상일 경우 결과를 확률로 나타내는 방식으로 </a:t>
            </a:r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r>
              <a:rPr lang="ko-KR" altLang="en-US" dirty="0"/>
              <a:t>이 사용됨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 err="1"/>
              <a:t>사이값을</a:t>
            </a:r>
            <a:r>
              <a:rPr lang="ko-KR" altLang="en-US" dirty="0"/>
              <a:t> 가지고 합이 </a:t>
            </a:r>
            <a:r>
              <a:rPr lang="en-US" altLang="ko-KR" dirty="0"/>
              <a:t>1</a:t>
            </a:r>
            <a:r>
              <a:rPr lang="ko-KR" altLang="en-US" dirty="0"/>
              <a:t>이 됨</a:t>
            </a:r>
            <a:endParaRPr lang="en-US" altLang="ko-KR" dirty="0"/>
          </a:p>
          <a:p>
            <a:r>
              <a:rPr lang="ko-KR" altLang="en-US" dirty="0"/>
              <a:t>출력의 개수가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개 일 때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dirty="0"/>
              <a:t>번째 원소를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/>
              <a:t>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dirty="0"/>
              <a:t>번째 클래스가 정답일 확률이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dirty="0"/>
              <a:t>라 하면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ko-KR" altLang="en-US" dirty="0"/>
              <a:t>를 다음과 같이 정의함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682B5-89D7-4E47-A8B6-053202FDD8C1}"/>
                  </a:ext>
                </a:extLst>
              </p:cNvPr>
              <p:cNvSpPr txBox="1"/>
              <p:nvPr/>
            </p:nvSpPr>
            <p:spPr>
              <a:xfrm>
                <a:off x="755576" y="3284984"/>
                <a:ext cx="6552728" cy="72008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682B5-89D7-4E47-A8B6-053202FDD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6552728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2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regression </a:t>
            </a:r>
            <a:r>
              <a:rPr lang="ko-KR" altLang="en-US" dirty="0"/>
              <a:t>사례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2880320"/>
          </a:xfrm>
        </p:spPr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일 때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실제값과의</a:t>
            </a:r>
            <a:r>
              <a:rPr lang="ko-KR" altLang="en-US" dirty="0"/>
              <a:t> 오차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A688C-B56D-4349-A647-08E5B201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6264696" cy="2614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CF0539-09F9-4DC9-9ED8-6ADB892C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7308304" cy="16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9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r>
              <a:rPr lang="ko-KR" altLang="en-US" dirty="0"/>
              <a:t> 비용함수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67984B-FC67-444F-B62A-67C2E4A16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312368"/>
          </a:xfrm>
        </p:spPr>
        <p:txBody>
          <a:bodyPr/>
          <a:lstStyle/>
          <a:p>
            <a:r>
              <a:rPr lang="ko-KR" altLang="en-US" dirty="0"/>
              <a:t>출력의 개수가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개 일 때 </a:t>
            </a:r>
            <a:r>
              <a:rPr lang="en-US" altLang="ko-KR" dirty="0" err="1"/>
              <a:t>softmax</a:t>
            </a:r>
            <a:r>
              <a:rPr lang="ko-KR" altLang="en-US" dirty="0"/>
              <a:t>의 비용은 다음과 같이 정의됨</a:t>
            </a:r>
            <a:endParaRPr lang="en-US" altLang="ko-KR" dirty="0"/>
          </a:p>
          <a:p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entropy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확률과 </a:t>
            </a:r>
            <a:r>
              <a:rPr lang="en-US" altLang="ko-KR" dirty="0"/>
              <a:t>y</a:t>
            </a:r>
            <a:r>
              <a:rPr lang="ko-KR" altLang="en-US" dirty="0"/>
              <a:t>가 모두 </a:t>
            </a:r>
            <a:r>
              <a:rPr lang="en-US" altLang="ko-KR" dirty="0"/>
              <a:t>1 </a:t>
            </a:r>
            <a:r>
              <a:rPr lang="ko-KR" altLang="en-US" dirty="0"/>
              <a:t>일 때 비용은 </a:t>
            </a:r>
            <a:r>
              <a:rPr lang="en-US" altLang="ko-KR" dirty="0"/>
              <a:t>0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그렇지 않으면 비용이 커짐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dirty="0"/>
              <a:t>개의 전체 데이터에 대한 평균은 다음과 같이 정의됨</a:t>
            </a:r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682B5-89D7-4E47-A8B6-053202FDD8C1}"/>
                  </a:ext>
                </a:extLst>
              </p:cNvPr>
              <p:cNvSpPr txBox="1"/>
              <p:nvPr/>
            </p:nvSpPr>
            <p:spPr>
              <a:xfrm>
                <a:off x="1259632" y="1772816"/>
                <a:ext cx="4104456" cy="108012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682B5-89D7-4E47-A8B6-053202FDD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4104456" cy="108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8D30B-E8DA-4CF2-9C87-4ED88D5EBBA4}"/>
                  </a:ext>
                </a:extLst>
              </p:cNvPr>
              <p:cNvSpPr txBox="1"/>
              <p:nvPr/>
            </p:nvSpPr>
            <p:spPr>
              <a:xfrm>
                <a:off x="1475656" y="3861048"/>
                <a:ext cx="4104456" cy="108012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ko-KR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8D30B-E8DA-4CF2-9C87-4ED88D5E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861048"/>
                <a:ext cx="4104456" cy="108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지도 학습과 비지도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지도 학습 </a:t>
            </a:r>
            <a:r>
              <a:rPr lang="en-US" altLang="ko-KR" b="1" dirty="0">
                <a:solidFill>
                  <a:srgbClr val="0070C0"/>
                </a:solidFill>
              </a:rPr>
              <a:t>(Supervised learning)</a:t>
            </a:r>
          </a:p>
          <a:p>
            <a:pPr lvl="1"/>
            <a:r>
              <a:rPr lang="ko-KR" altLang="en-US" dirty="0"/>
              <a:t>클래스 정보를 가진 샘플 </a:t>
            </a:r>
            <a:r>
              <a:rPr lang="en-US" altLang="ko-KR" dirty="0"/>
              <a:t>(</a:t>
            </a:r>
            <a:r>
              <a:rPr lang="en-US" altLang="ko-KR" b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t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구성된 학습 집합 사용</a:t>
            </a:r>
            <a:endParaRPr lang="en-US" altLang="ko-KR" dirty="0">
              <a:latin typeface="Times New Roman"/>
              <a:cs typeface="Times New Roman"/>
            </a:endParaRPr>
          </a:p>
          <a:p>
            <a:pPr lvl="2"/>
            <a:r>
              <a:rPr lang="en-US" altLang="ko-KR" b="1" dirty="0"/>
              <a:t>x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입력신호이고 </a:t>
            </a:r>
            <a:r>
              <a:rPr lang="en-US" altLang="ko-KR" i="1" dirty="0"/>
              <a:t>t</a:t>
            </a:r>
            <a:r>
              <a:rPr lang="ko-KR" altLang="en-US" dirty="0"/>
              <a:t>는 </a:t>
            </a:r>
            <a:r>
              <a:rPr lang="en-US" altLang="ko-KR" b="1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/>
              <a:t>속한 클래스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616624" cy="179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78914F-76FD-4233-AB96-06B2694D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509120"/>
            <a:ext cx="39812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비지도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3960440"/>
          </a:xfrm>
        </p:spPr>
        <p:txBody>
          <a:bodyPr/>
          <a:lstStyle/>
          <a:p>
            <a:r>
              <a:rPr lang="ko-KR" altLang="en-US" dirty="0"/>
              <a:t>지도 학습에서 사용했던 </a:t>
            </a:r>
            <a:r>
              <a:rPr lang="en-US" altLang="ko-KR" dirty="0"/>
              <a:t>(</a:t>
            </a:r>
            <a:r>
              <a:rPr lang="en-US" altLang="ko-KR" b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t</a:t>
            </a:r>
            <a:r>
              <a:rPr lang="en-US" altLang="ko-KR" dirty="0"/>
              <a:t>)</a:t>
            </a:r>
            <a:r>
              <a:rPr lang="ko-KR" altLang="en-US" dirty="0"/>
              <a:t> 중에 클래스 정보 </a:t>
            </a:r>
            <a:r>
              <a:rPr lang="en-US" altLang="ko-KR" i="1" dirty="0"/>
              <a:t>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없는 상황의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비지도 학습</a:t>
            </a:r>
            <a:r>
              <a:rPr lang="en-US" altLang="ko-KR" b="1" dirty="0">
                <a:solidFill>
                  <a:srgbClr val="0070C0"/>
                </a:solidFill>
              </a:rPr>
              <a:t>(Unsupervised learning)</a:t>
            </a:r>
          </a:p>
          <a:p>
            <a:pPr lvl="1"/>
            <a:r>
              <a:rPr lang="ko-KR" altLang="en-US" dirty="0"/>
              <a:t>유사한 특징 벡터들을 끼리끼리 </a:t>
            </a:r>
            <a:r>
              <a:rPr lang="ko-KR" altLang="en-US"/>
              <a:t>모으는 군집화</a:t>
            </a:r>
            <a:r>
              <a:rPr lang="en-US" altLang="ko-KR"/>
              <a:t>(clustering)</a:t>
            </a:r>
            <a:r>
              <a:rPr lang="ko-KR" altLang="en-US"/>
              <a:t> </a:t>
            </a:r>
            <a:r>
              <a:rPr lang="ko-KR" altLang="en-US" dirty="0"/>
              <a:t>수행 </a:t>
            </a:r>
            <a:r>
              <a:rPr lang="en-US" altLang="ko-KR" dirty="0"/>
              <a:t>(K-means, SOM</a:t>
            </a:r>
            <a:r>
              <a:rPr lang="ko-KR" altLang="en-US" dirty="0"/>
              <a:t> 신경망</a:t>
            </a:r>
            <a:r>
              <a:rPr lang="en-US" altLang="ko-KR" dirty="0"/>
              <a:t>, </a:t>
            </a:r>
            <a:r>
              <a:rPr lang="ko-KR" altLang="en-US" dirty="0" err="1"/>
              <a:t>민시프트</a:t>
            </a:r>
            <a:r>
              <a:rPr lang="ko-KR" altLang="en-US" dirty="0"/>
              <a:t> 등의 군집화 알고리즘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군집에서 유용한 정보 추출 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en-US" altLang="ko-KR" dirty="0"/>
              <a:t>, </a:t>
            </a:r>
            <a:r>
              <a:rPr lang="ko-KR" altLang="en-US" dirty="0" err="1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정보 검색 등의 많은 </a:t>
            </a:r>
            <a:r>
              <a:rPr lang="ko-KR" altLang="en-US"/>
              <a:t>응용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45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신경망은 연결주의</a:t>
            </a:r>
            <a:r>
              <a:rPr lang="en-US" altLang="ko-KR" dirty="0"/>
              <a:t>(connectionist)</a:t>
            </a:r>
            <a:r>
              <a:rPr lang="ko-KR" altLang="en-US" dirty="0"/>
              <a:t> 계산 모형</a:t>
            </a:r>
            <a:endParaRPr lang="en-US" altLang="ko-KR" dirty="0"/>
          </a:p>
          <a:p>
            <a:pPr lvl="1"/>
            <a:r>
              <a:rPr lang="ko-KR" altLang="en-US" dirty="0"/>
              <a:t>방대하게 연결된 많은 뉴런으로 구성된 뇌 구조를 모방한 계산 모형</a:t>
            </a:r>
            <a:endParaRPr lang="en-US" altLang="ko-KR" dirty="0"/>
          </a:p>
          <a:p>
            <a:pPr lvl="1"/>
            <a:r>
              <a:rPr lang="en-US" altLang="ko-KR" dirty="0"/>
              <a:t>1950</a:t>
            </a:r>
            <a:r>
              <a:rPr lang="ko-KR" altLang="en-US" dirty="0"/>
              <a:t>년대 </a:t>
            </a:r>
            <a:r>
              <a:rPr lang="en-US" altLang="ko-KR" dirty="0"/>
              <a:t>Rosenblatt</a:t>
            </a:r>
            <a:r>
              <a:rPr lang="ko-KR" altLang="en-US" dirty="0"/>
              <a:t>의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</a:t>
            </a:r>
            <a:r>
              <a:rPr lang="ko-KR" altLang="en-US" dirty="0" err="1"/>
              <a:t>퍼셉트론을</a:t>
            </a:r>
            <a:r>
              <a:rPr lang="ko-KR" altLang="en-US" dirty="0"/>
              <a:t> 확장한 다층 </a:t>
            </a:r>
            <a:r>
              <a:rPr lang="ko-KR" altLang="en-US" dirty="0" err="1"/>
              <a:t>퍼셉트론</a:t>
            </a:r>
            <a:r>
              <a:rPr lang="en-US" altLang="ko-KR" dirty="0"/>
              <a:t>(MLP)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 </a:t>
            </a:r>
            <a:r>
              <a:rPr lang="ko-KR" altLang="en-US"/>
              <a:t>능력이 뛰어남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532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생체에서의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각각의 신경세포</a:t>
            </a:r>
            <a:r>
              <a:rPr lang="en-US" altLang="ko-KR" dirty="0"/>
              <a:t>(neuron)</a:t>
            </a:r>
            <a:r>
              <a:rPr lang="ko-KR" altLang="en-US" dirty="0"/>
              <a:t>가 독립적인 </a:t>
            </a:r>
            <a:r>
              <a:rPr lang="en-US" altLang="ko-KR" dirty="0"/>
              <a:t>CPU</a:t>
            </a:r>
            <a:r>
              <a:rPr lang="ko-KR" altLang="en-US" dirty="0"/>
              <a:t>와 유사하게 동작</a:t>
            </a:r>
            <a:endParaRPr lang="en-US" altLang="ko-KR" dirty="0"/>
          </a:p>
          <a:p>
            <a:r>
              <a:rPr lang="ko-KR" altLang="en-US" dirty="0" err="1"/>
              <a:t>신경세포간의</a:t>
            </a:r>
            <a:r>
              <a:rPr lang="ko-KR" altLang="en-US" dirty="0"/>
              <a:t> 정보 전달이 </a:t>
            </a:r>
            <a:r>
              <a:rPr lang="ko-KR" altLang="en-US" dirty="0" err="1"/>
              <a:t>축삭돌기</a:t>
            </a:r>
            <a:r>
              <a:rPr lang="en-US" altLang="ko-KR" dirty="0"/>
              <a:t>(axon)</a:t>
            </a:r>
            <a:r>
              <a:rPr lang="ko-KR" altLang="en-US" dirty="0"/>
              <a:t>를 통해 이루어짐</a:t>
            </a:r>
            <a:endParaRPr lang="en-US" altLang="ko-KR" dirty="0"/>
          </a:p>
          <a:p>
            <a:r>
              <a:rPr lang="ko-KR" altLang="en-US" dirty="0"/>
              <a:t>사람의 뇌에는 뉴런이 </a:t>
            </a:r>
            <a:r>
              <a:rPr lang="en-US" altLang="ko-KR" dirty="0"/>
              <a:t>1,000</a:t>
            </a:r>
            <a:r>
              <a:rPr lang="ko-KR" altLang="en-US" dirty="0" err="1"/>
              <a:t>억개</a:t>
            </a:r>
            <a:r>
              <a:rPr lang="ko-KR" altLang="en-US" dirty="0"/>
              <a:t> 가량 있는 것으로 추정됨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2EDB4-90E6-417D-B22E-E321E32E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6298991" cy="2796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09F288-AC5B-4560-8854-B53E4CCD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828266"/>
            <a:ext cx="1566473" cy="14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 </a:t>
            </a:r>
            <a:r>
              <a:rPr lang="ko-KR" altLang="en-US" dirty="0"/>
              <a:t>구조와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Perceptron: </a:t>
            </a:r>
            <a:r>
              <a:rPr lang="en-US" altLang="ko-KR" dirty="0"/>
              <a:t>1960</a:t>
            </a:r>
            <a:r>
              <a:rPr lang="ko-KR" altLang="en-US" dirty="0"/>
              <a:t>년대에 제안되었던 신경망 모델</a:t>
            </a:r>
            <a:endParaRPr lang="en-US" altLang="ko-KR" dirty="0"/>
          </a:p>
          <a:p>
            <a:pPr lvl="1"/>
            <a:r>
              <a:rPr lang="ko-KR" altLang="en-US" dirty="0"/>
              <a:t>입력은 특징 벡터 </a:t>
            </a:r>
            <a:r>
              <a:rPr lang="en-US" altLang="ko-KR" b="1" dirty="0"/>
              <a:t>x</a:t>
            </a:r>
            <a:r>
              <a:rPr lang="en-US" altLang="ko-KR" dirty="0"/>
              <a:t>=(</a:t>
            </a:r>
            <a:r>
              <a:rPr lang="en-US" altLang="ko-KR" i="1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,</a:t>
            </a:r>
            <a:r>
              <a:rPr lang="en-US" altLang="ko-KR" i="1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,…,</a:t>
            </a:r>
            <a:r>
              <a:rPr lang="en-US" altLang="ko-KR" i="1" dirty="0" err="1"/>
              <a:t>x</a:t>
            </a:r>
            <a:r>
              <a:rPr lang="en-US" altLang="ko-KR" i="1" baseline="-25000" dirty="0" err="1"/>
              <a:t>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x</a:t>
            </a:r>
            <a:r>
              <a:rPr lang="ko-KR" altLang="en-US" dirty="0"/>
              <a:t>를 두 개의 부류 </a:t>
            </a:r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baseline="-25000" dirty="0">
                <a:latin typeface="Times New Roman"/>
                <a:cs typeface="Times New Roman"/>
              </a:rPr>
              <a:t>1</a:t>
            </a:r>
            <a:r>
              <a:rPr lang="ko-KR" altLang="en-US" dirty="0">
                <a:latin typeface="Times New Roman"/>
                <a:cs typeface="Times New Roman"/>
              </a:rPr>
              <a:t>과 </a:t>
            </a:r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baseline="-25000" dirty="0">
                <a:latin typeface="Times New Roman"/>
                <a:cs typeface="Times New Roman"/>
              </a:rPr>
              <a:t>2</a:t>
            </a:r>
            <a:r>
              <a:rPr lang="ko-KR" altLang="en-US" dirty="0">
                <a:latin typeface="Times New Roman"/>
                <a:cs typeface="Times New Roman"/>
              </a:rPr>
              <a:t> 중의 하나로 분류하는 이진 분류기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91412"/>
            <a:ext cx="2996730" cy="279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512" y="3084392"/>
            <a:ext cx="4625287" cy="26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176464"/>
          </a:xfrm>
        </p:spPr>
        <p:txBody>
          <a:bodyPr/>
          <a:lstStyle/>
          <a:p>
            <a:r>
              <a:rPr lang="ko-KR" altLang="en-US" dirty="0"/>
              <a:t>수식으로 쓰면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출력</a:t>
            </a:r>
            <a:r>
              <a:rPr lang="en-US" altLang="ko-KR" dirty="0"/>
              <a:t> </a:t>
            </a:r>
            <a:r>
              <a:rPr lang="ko-KR" altLang="en-US" dirty="0" err="1"/>
              <a:t>노드는</a:t>
            </a:r>
            <a:r>
              <a:rPr lang="ko-KR" altLang="en-US" dirty="0"/>
              <a:t> 가중치 합과 활성 함수 계산</a:t>
            </a:r>
            <a:endParaRPr lang="en-US" altLang="ko-KR" dirty="0"/>
          </a:p>
          <a:p>
            <a:pPr lvl="2"/>
            <a:r>
              <a:rPr lang="ko-KR" altLang="en-US" dirty="0"/>
              <a:t>특징 벡터 </a:t>
            </a:r>
            <a:r>
              <a:rPr lang="en-US" altLang="ko-KR" b="1" dirty="0"/>
              <a:t>x</a:t>
            </a:r>
            <a:r>
              <a:rPr lang="en-US" altLang="ko-KR" dirty="0"/>
              <a:t>=(</a:t>
            </a:r>
            <a:r>
              <a:rPr lang="en-US" altLang="ko-KR" i="1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,</a:t>
            </a:r>
            <a:r>
              <a:rPr lang="en-US" altLang="ko-KR" i="1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,…,</a:t>
            </a:r>
            <a:r>
              <a:rPr lang="en-US" altLang="ko-KR" i="1" dirty="0" err="1"/>
              <a:t>x</a:t>
            </a:r>
            <a:r>
              <a:rPr lang="en-US" altLang="ko-KR" i="1" baseline="-25000" dirty="0" err="1"/>
              <a:t>d</a:t>
            </a:r>
            <a:r>
              <a:rPr lang="en-US" altLang="ko-KR" dirty="0"/>
              <a:t>), </a:t>
            </a:r>
            <a:r>
              <a:rPr lang="ko-KR" altLang="en-US" dirty="0"/>
              <a:t>가중치 벡터 </a:t>
            </a:r>
            <a:r>
              <a:rPr lang="en-US" altLang="ko-KR" b="1" dirty="0"/>
              <a:t>w</a:t>
            </a:r>
            <a:r>
              <a:rPr lang="en-US" altLang="ko-KR" dirty="0"/>
              <a:t>=(</a:t>
            </a:r>
            <a:r>
              <a:rPr lang="en-US" altLang="ko-KR" i="1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,</a:t>
            </a:r>
            <a:r>
              <a:rPr lang="en-US" altLang="ko-KR" i="1" dirty="0"/>
              <a:t>w</a:t>
            </a:r>
            <a:r>
              <a:rPr lang="en-US" altLang="ko-KR" baseline="-25000" dirty="0"/>
              <a:t>2</a:t>
            </a:r>
            <a:r>
              <a:rPr lang="en-US" altLang="ko-KR" dirty="0"/>
              <a:t>,…,</a:t>
            </a:r>
            <a:r>
              <a:rPr lang="en-US" altLang="ko-KR" i="1" dirty="0" err="1"/>
              <a:t>w</a:t>
            </a:r>
            <a:r>
              <a:rPr lang="en-US" altLang="ko-KR" i="1" baseline="-25000" dirty="0" err="1"/>
              <a:t>d</a:t>
            </a:r>
            <a:r>
              <a:rPr lang="en-US" altLang="ko-KR" dirty="0"/>
              <a:t>)</a:t>
            </a:r>
            <a:r>
              <a:rPr lang="ko-KR" altLang="en-US" dirty="0"/>
              <a:t>로 표기하면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계단 함수를 활성 함수로 사용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이 점이 현재의 신경망 구조와 다름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출력은</a:t>
            </a:r>
            <a:r>
              <a:rPr lang="en-US" altLang="ko-KR" dirty="0"/>
              <a:t> +1(</a:t>
            </a:r>
            <a:r>
              <a:rPr lang="el-GR" altLang="ko-KR" i="1">
                <a:latin typeface="Times New Roman"/>
                <a:cs typeface="Times New Roman"/>
              </a:rPr>
              <a:t>ω</a:t>
            </a:r>
            <a:r>
              <a:rPr lang="en-US" altLang="ko-KR" baseline="-25000">
                <a:latin typeface="Times New Roman"/>
                <a:cs typeface="Times New Roman"/>
              </a:rPr>
              <a:t>1</a:t>
            </a:r>
            <a:r>
              <a:rPr lang="ko-KR" altLang="en-US">
                <a:latin typeface="Times New Roman"/>
                <a:cs typeface="Times New Roman"/>
              </a:rPr>
              <a:t>에 </a:t>
            </a:r>
            <a:r>
              <a:rPr lang="ko-KR" altLang="en-US" dirty="0">
                <a:latin typeface="Times New Roman"/>
                <a:cs typeface="Times New Roman"/>
              </a:rPr>
              <a:t>해당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-1(</a:t>
            </a:r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baseline="-25000" dirty="0">
                <a:latin typeface="Times New Roman"/>
                <a:cs typeface="Times New Roman"/>
              </a:rPr>
              <a:t>2</a:t>
            </a:r>
            <a:r>
              <a:rPr lang="ko-KR" altLang="en-US" dirty="0">
                <a:latin typeface="Times New Roman"/>
                <a:cs typeface="Times New Roman"/>
              </a:rPr>
              <a:t>에 해당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/>
              <a:t>이진 분류기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단의 퍼셉트론으로 처리할 수 있는 작업은 매우 제한적이어서 </a:t>
            </a:r>
            <a:r>
              <a:rPr lang="en-US" altLang="ko-KR">
                <a:solidFill>
                  <a:srgbClr val="FF0000"/>
                </a:solidFill>
              </a:rPr>
              <a:t>1980</a:t>
            </a:r>
            <a:r>
              <a:rPr lang="ko-KR" altLang="en-US">
                <a:solidFill>
                  <a:srgbClr val="FF0000"/>
                </a:solidFill>
              </a:rPr>
              <a:t>년 무렵까지는 별 진전이 없었음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E1605-CFD1-437C-9BB0-88EFEB3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4827439" cy="13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19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1536</Words>
  <Application>Microsoft Office PowerPoint</Application>
  <PresentationFormat>화면 슬라이드 쇼(4:3)</PresentationFormat>
  <Paragraphs>267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Times New Roman</vt:lpstr>
      <vt:lpstr>Cambria Math</vt:lpstr>
      <vt:lpstr>Symbol</vt:lpstr>
      <vt:lpstr>1_Office 테마</vt:lpstr>
      <vt:lpstr>Equation</vt:lpstr>
      <vt:lpstr>7. Machine Learning</vt:lpstr>
      <vt:lpstr>머신 러닝</vt:lpstr>
      <vt:lpstr>자연어 처리 참고자료</vt:lpstr>
      <vt:lpstr>지도 학습과 비지도 학습</vt:lpstr>
      <vt:lpstr>비지도 학습</vt:lpstr>
      <vt:lpstr>신경망(Neural network)</vt:lpstr>
      <vt:lpstr>생체에서의 신경망</vt:lpstr>
      <vt:lpstr>퍼셉트론 구조와 작동 원리</vt:lpstr>
      <vt:lpstr>퍼셉트론 작동 원리</vt:lpstr>
      <vt:lpstr>컴퓨터 속도의 발전</vt:lpstr>
      <vt:lpstr>신경망(Neural network)</vt:lpstr>
      <vt:lpstr>뉴런</vt:lpstr>
      <vt:lpstr>자주 사용되는 활성화 함수(1)</vt:lpstr>
      <vt:lpstr>자주 사용되는 활성화 함수(2)</vt:lpstr>
      <vt:lpstr>신경망 학습</vt:lpstr>
      <vt:lpstr>사례: Hand-written digit recognition</vt:lpstr>
      <vt:lpstr>Feed-forward computation</vt:lpstr>
      <vt:lpstr>Error (Loss) function</vt:lpstr>
      <vt:lpstr>Optimization</vt:lpstr>
      <vt:lpstr>Gradient descent (경사 하강법)</vt:lpstr>
      <vt:lpstr>Gradient descent</vt:lpstr>
      <vt:lpstr>경사 하강법 개념</vt:lpstr>
      <vt:lpstr>경사 하강법에서의 학습률</vt:lpstr>
      <vt:lpstr>Gradient descent 사례</vt:lpstr>
      <vt:lpstr>Gradient descent 사례(계속)</vt:lpstr>
      <vt:lpstr>Backpropagation</vt:lpstr>
      <vt:lpstr>비용 함수(Cost function)</vt:lpstr>
      <vt:lpstr>MSE(평균제곱오차) 비용 함수</vt:lpstr>
      <vt:lpstr>Logistic Regression – 이진 분류</vt:lpstr>
      <vt:lpstr>Logistic Regression 원리</vt:lpstr>
      <vt:lpstr>Logistic Regression 함수</vt:lpstr>
      <vt:lpstr>Softmax Regression – 다중 클래스 분류</vt:lpstr>
      <vt:lpstr>Softmax regression 사례</vt:lpstr>
      <vt:lpstr>Softmax regression 비용함수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이준용</cp:lastModifiedBy>
  <cp:revision>167</cp:revision>
  <cp:lastPrinted>2021-09-27T04:05:06Z</cp:lastPrinted>
  <dcterms:created xsi:type="dcterms:W3CDTF">2006-10-05T04:04:58Z</dcterms:created>
  <dcterms:modified xsi:type="dcterms:W3CDTF">2021-09-27T04:05:26Z</dcterms:modified>
</cp:coreProperties>
</file>