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3" r:id="rId1"/>
  </p:sldMasterIdLst>
  <p:notesMasterIdLst>
    <p:notesMasterId r:id="rId42"/>
  </p:notesMasterIdLst>
  <p:handoutMasterIdLst>
    <p:handoutMasterId r:id="rId43"/>
  </p:handoutMasterIdLst>
  <p:sldIdLst>
    <p:sldId id="291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67" r:id="rId29"/>
    <p:sldId id="466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77" r:id="rId39"/>
    <p:sldId id="476" r:id="rId40"/>
    <p:sldId id="478" r:id="rId41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맑은 고딕" panose="020B0503020000020004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2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4FF5-BAB3-4ABA-8F43-F297A4F35190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BA7-DDF0-46E9-8A8D-E26DD016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>
            <a:lvl1pPr algn="ctr"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7544" y="6525344"/>
            <a:ext cx="2376264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000" b="1">
                <a:solidFill>
                  <a:schemeClr val="accent5">
                    <a:lumMod val="75000"/>
                  </a:schemeClr>
                </a:solidFill>
              </a:rPr>
              <a:t>자연어처리 </a:t>
            </a:r>
            <a:r>
              <a:rPr lang="en-US" altLang="ko-KR" sz="1000" b="1">
                <a:solidFill>
                  <a:schemeClr val="accent5">
                    <a:lumMod val="75000"/>
                  </a:schemeClr>
                </a:solidFill>
              </a:rPr>
              <a:t>2021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453336"/>
            <a:ext cx="5040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r"/>
            <a:fld id="{24B7AF5E-71C0-470A-B589-A01E36C183E9}" type="slidenum">
              <a:rPr lang="ko-KR" altLang="en-US" sz="1000" b="1" smtClean="0">
                <a:solidFill>
                  <a:srgbClr val="0070C0"/>
                </a:solidFill>
              </a:rPr>
              <a:pPr algn="r"/>
              <a:t>‹#›</a:t>
            </a:fld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  <a:extLst/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58148" y="6064271"/>
            <a:ext cx="580074" cy="365125"/>
          </a:xfrm>
        </p:spPr>
        <p:txBody>
          <a:bodyPr/>
          <a:lstStyle>
            <a:lvl1pPr>
              <a:defRPr sz="1200" b="1">
                <a:latin typeface="+mn-ea"/>
                <a:ea typeface="+mn-ea"/>
              </a:defRPr>
            </a:lvl1pPr>
            <a:extLst/>
          </a:lstStyle>
          <a:p>
            <a:fld id="{497EED50-A107-4858-B866-8ABFECA8CDF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8913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4766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F5C367E-B2E4-417A-9422-469B5B3FC026}" type="datetime1">
              <a:rPr lang="ko-KR" altLang="en-US" smtClean="0"/>
              <a:t>2021-10-17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deep-learning-with-python-second-edition" TargetMode="External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916832"/>
            <a:ext cx="7560840" cy="18002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ko-KR" sz="4400" dirty="0"/>
              <a:t>Deep Learning:</a:t>
            </a:r>
            <a:br>
              <a:rPr lang="en-US" altLang="ko-KR" sz="4400" dirty="0"/>
            </a:br>
            <a:r>
              <a:rPr lang="en-US" altLang="ko-KR" sz="4400" dirty="0" err="1">
                <a:solidFill>
                  <a:srgbClr val="0070C0"/>
                </a:solidFill>
              </a:rPr>
              <a:t>Keras</a:t>
            </a:r>
            <a:r>
              <a:rPr lang="en-US" altLang="ko-KR" sz="4400" dirty="0">
                <a:solidFill>
                  <a:srgbClr val="0070C0"/>
                </a:solidFill>
              </a:rPr>
              <a:t> </a:t>
            </a:r>
            <a:r>
              <a:rPr lang="ko-KR" altLang="en-US" sz="4400" dirty="0">
                <a:solidFill>
                  <a:srgbClr val="0070C0"/>
                </a:solidFill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90981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Sequential API </a:t>
            </a:r>
            <a:r>
              <a:rPr lang="ko-KR" altLang="en-US" dirty="0"/>
              <a:t>프로그램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44724"/>
            <a:ext cx="8287262" cy="4968552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from </a:t>
            </a:r>
            <a:r>
              <a:rPr lang="en-US" altLang="ko-KR" sz="1800" dirty="0" err="1">
                <a:latin typeface="Consolas" panose="020B0609020204030204" pitchFamily="49" charset="0"/>
              </a:rPr>
              <a:t>keras</a:t>
            </a:r>
            <a:r>
              <a:rPr lang="en-US" altLang="ko-KR" sz="1800" dirty="0">
                <a:latin typeface="Consolas" panose="020B0609020204030204" pitchFamily="49" charset="0"/>
              </a:rPr>
              <a:t> import models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from </a:t>
            </a:r>
            <a:r>
              <a:rPr lang="en-US" altLang="ko-KR" sz="1800" dirty="0" err="1">
                <a:latin typeface="Consolas" panose="020B0609020204030204" pitchFamily="49" charset="0"/>
              </a:rPr>
              <a:t>keras</a:t>
            </a:r>
            <a:r>
              <a:rPr lang="en-US" altLang="ko-KR" sz="1800" dirty="0">
                <a:latin typeface="Consolas" panose="020B0609020204030204" pitchFamily="49" charset="0"/>
              </a:rPr>
              <a:t> import layers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# Sequential API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를 사용 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network = </a:t>
            </a:r>
            <a:r>
              <a:rPr lang="en-US" altLang="ko-KR" sz="1800" dirty="0" err="1">
                <a:latin typeface="Consolas" panose="020B0609020204030204" pitchFamily="49" charset="0"/>
              </a:rPr>
              <a:t>models.Sequential</a:t>
            </a:r>
            <a:r>
              <a:rPr lang="en-US" altLang="ko-KR" sz="1800" dirty="0">
                <a:latin typeface="Consolas" panose="020B0609020204030204" pitchFamily="49" charset="0"/>
              </a:rPr>
              <a:t>()	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# Layer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들을 설정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network.add</a:t>
            </a:r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</a:rPr>
              <a:t>layers.Dense</a:t>
            </a:r>
            <a:r>
              <a:rPr lang="en-US" altLang="ko-KR" sz="1800" dirty="0">
                <a:latin typeface="Consolas" panose="020B0609020204030204" pitchFamily="49" charset="0"/>
              </a:rPr>
              <a:t>(64, activation='</a:t>
            </a:r>
            <a:r>
              <a:rPr lang="en-US" altLang="ko-KR" sz="1800" dirty="0" err="1">
                <a:latin typeface="Consolas" panose="020B0609020204030204" pitchFamily="49" charset="0"/>
              </a:rPr>
              <a:t>relu</a:t>
            </a:r>
            <a:r>
              <a:rPr lang="en-US" altLang="ko-KR" sz="1800" dirty="0">
                <a:latin typeface="Consolas" panose="020B0609020204030204" pitchFamily="49" charset="0"/>
              </a:rPr>
              <a:t>’))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network.add</a:t>
            </a:r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</a:rPr>
              <a:t>layers.Dense</a:t>
            </a:r>
            <a:r>
              <a:rPr lang="en-US" altLang="ko-KR" sz="1800" dirty="0">
                <a:latin typeface="Consolas" panose="020B0609020204030204" pitchFamily="49" charset="0"/>
              </a:rPr>
              <a:t>(10, activation='</a:t>
            </a:r>
            <a:r>
              <a:rPr lang="en-US" altLang="ko-KR" sz="1800" dirty="0" err="1">
                <a:latin typeface="Consolas" panose="020B0609020204030204" pitchFamily="49" charset="0"/>
              </a:rPr>
              <a:t>softmax</a:t>
            </a:r>
            <a:r>
              <a:rPr lang="en-US" altLang="ko-KR" sz="1800" dirty="0">
                <a:latin typeface="Consolas" panose="020B0609020204030204" pitchFamily="49" charset="0"/>
              </a:rPr>
              <a:t>’))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훈련 설정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network.compile</a:t>
            </a:r>
            <a:r>
              <a:rPr lang="en-US" altLang="ko-KR" sz="1800" dirty="0">
                <a:latin typeface="Consolas" panose="020B0609020204030204" pitchFamily="49" charset="0"/>
              </a:rPr>
              <a:t>(optimizer=‘</a:t>
            </a:r>
            <a:r>
              <a:rPr lang="en-US" altLang="ko-KR" sz="1800" dirty="0" err="1">
                <a:latin typeface="Consolas" panose="020B0609020204030204" pitchFamily="49" charset="0"/>
              </a:rPr>
              <a:t>rmsprop</a:t>
            </a:r>
            <a:r>
              <a:rPr lang="en-US" altLang="ko-KR" sz="1800" dirty="0">
                <a:latin typeface="Consolas" panose="020B0609020204030204" pitchFamily="49" charset="0"/>
              </a:rPr>
              <a:t>’,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	loss='</a:t>
            </a:r>
            <a:r>
              <a:rPr lang="en-US" altLang="ko-KR" sz="1800" dirty="0" err="1">
                <a:latin typeface="Consolas" panose="020B0609020204030204" pitchFamily="49" charset="0"/>
              </a:rPr>
              <a:t>categorical_crossentropy</a:t>
            </a:r>
            <a:r>
              <a:rPr lang="en-US" altLang="ko-KR" sz="1800" dirty="0">
                <a:latin typeface="Consolas" panose="020B0609020204030204" pitchFamily="49" charset="0"/>
              </a:rPr>
              <a:t>’,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	metrics=['accuracy’])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모델 훈련 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network.fit</a:t>
            </a:r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</a:rPr>
              <a:t>train_data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train_labels</a:t>
            </a:r>
            <a:r>
              <a:rPr lang="en-US" altLang="ko-KR" sz="1800" dirty="0">
                <a:latin typeface="Consolas" panose="020B0609020204030204" pitchFamily="49" charset="0"/>
              </a:rPr>
              <a:t>, epochs=10, </a:t>
            </a:r>
            <a:r>
              <a:rPr lang="en-US" altLang="ko-KR" sz="1800" dirty="0" err="1">
                <a:latin typeface="Consolas" panose="020B0609020204030204" pitchFamily="49" charset="0"/>
              </a:rPr>
              <a:t>batch_size</a:t>
            </a:r>
            <a:r>
              <a:rPr lang="en-US" altLang="ko-KR" sz="1800" dirty="0">
                <a:latin typeface="Consolas" panose="020B0609020204030204" pitchFamily="49" charset="0"/>
              </a:rPr>
              <a:t>=32)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모델 평가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network.evaluate</a:t>
            </a:r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</a:rPr>
              <a:t>test_data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test_labels</a:t>
            </a:r>
            <a:r>
              <a:rPr lang="en-US" altLang="ko-KR" sz="1800" dirty="0"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5461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신경망 일반 구조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65B2AD-6CBD-4D35-B2E4-3C3B6C861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24744"/>
            <a:ext cx="6480720" cy="5040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17B9F7-A0E3-4594-9FB8-515CA3F53F16}"/>
              </a:ext>
            </a:extLst>
          </p:cNvPr>
          <p:cNvSpPr txBox="1"/>
          <p:nvPr/>
        </p:nvSpPr>
        <p:spPr>
          <a:xfrm>
            <a:off x="4860032" y="2420888"/>
            <a:ext cx="2304256" cy="720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각 처리 수행단을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layer</a:t>
            </a:r>
            <a:r>
              <a:rPr lang="ko-KR" altLang="en-US" b="1" dirty="0">
                <a:solidFill>
                  <a:srgbClr val="FF0000"/>
                </a:solidFill>
              </a:rPr>
              <a:t>라고 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39D2C-8F0B-4E35-AA96-7F7C09A4EA72}"/>
              </a:ext>
            </a:extLst>
          </p:cNvPr>
          <p:cNvSpPr txBox="1"/>
          <p:nvPr/>
        </p:nvSpPr>
        <p:spPr>
          <a:xfrm>
            <a:off x="5724128" y="4738047"/>
            <a:ext cx="1944216" cy="720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학습을 위한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loss function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6A5B5A-F68C-485B-87F4-1ABA09FABF89}"/>
              </a:ext>
            </a:extLst>
          </p:cNvPr>
          <p:cNvSpPr txBox="1"/>
          <p:nvPr/>
        </p:nvSpPr>
        <p:spPr>
          <a:xfrm>
            <a:off x="467544" y="5445224"/>
            <a:ext cx="2161671" cy="720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학습 진행을 위한 </a:t>
            </a:r>
            <a:r>
              <a:rPr lang="en-US" altLang="ko-KR" b="1" dirty="0">
                <a:solidFill>
                  <a:srgbClr val="FF0000"/>
                </a:solidFill>
              </a:rPr>
              <a:t>optimizer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1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Layer </a:t>
            </a:r>
            <a:r>
              <a:rPr lang="ko-KR" altLang="en-US" dirty="0"/>
              <a:t>추가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3" y="908720"/>
            <a:ext cx="8287263" cy="216024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만들어진 </a:t>
            </a:r>
            <a:r>
              <a:rPr lang="en-US" altLang="ko-KR" dirty="0"/>
              <a:t>network</a:t>
            </a:r>
            <a:r>
              <a:rPr lang="ko-KR" altLang="en-US" dirty="0"/>
              <a:t>에 </a:t>
            </a:r>
            <a:r>
              <a:rPr lang="en-US" altLang="ko-KR" dirty="0"/>
              <a:t>layer</a:t>
            </a:r>
            <a:r>
              <a:rPr lang="ko-KR" altLang="en-US" dirty="0"/>
              <a:t>를 추가할 때는 </a:t>
            </a:r>
            <a:r>
              <a:rPr lang="en-US" altLang="ko-KR" dirty="0"/>
              <a:t>add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layer</a:t>
            </a:r>
            <a:r>
              <a:rPr lang="ko-KR" altLang="en-US" dirty="0"/>
              <a:t>의 형태를 지정함</a:t>
            </a:r>
            <a:r>
              <a:rPr lang="en-US" altLang="ko-KR" dirty="0"/>
              <a:t>: Dense, </a:t>
            </a:r>
            <a:r>
              <a:rPr lang="en-US" altLang="ko-KR" dirty="0" err="1"/>
              <a:t>SimpleRNN</a:t>
            </a:r>
            <a:r>
              <a:rPr lang="en-US" altLang="ko-KR" dirty="0"/>
              <a:t>, Conv2D </a:t>
            </a:r>
            <a:r>
              <a:rPr lang="ko-KR" altLang="en-US" dirty="0"/>
              <a:t>등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활성화 함수를 지정함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출력 단자의 숫자를 지정함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이와 같이 지정하면 문장 순서에 의해 </a:t>
            </a:r>
            <a:r>
              <a:rPr lang="en-US" altLang="ko-KR" dirty="0"/>
              <a:t>layer</a:t>
            </a:r>
            <a:r>
              <a:rPr lang="ko-KR" altLang="en-US" dirty="0"/>
              <a:t>들이 생성됨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084A8-4216-4864-8E10-69525761F29C}"/>
              </a:ext>
            </a:extLst>
          </p:cNvPr>
          <p:cNvSpPr txBox="1"/>
          <p:nvPr/>
        </p:nvSpPr>
        <p:spPr>
          <a:xfrm>
            <a:off x="467543" y="3501008"/>
            <a:ext cx="8424937" cy="1641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model = </a:t>
            </a:r>
            <a:r>
              <a:rPr lang="en-US" altLang="ko-KR" sz="1600" dirty="0" err="1">
                <a:latin typeface="Consolas" panose="020B0609020204030204" pitchFamily="49" charset="0"/>
              </a:rPr>
              <a:t>models.Sequential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model.add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layers.Dense</a:t>
            </a:r>
            <a:r>
              <a:rPr lang="en-US" altLang="ko-KR" sz="1600" dirty="0">
                <a:latin typeface="Consolas" panose="020B0609020204030204" pitchFamily="49" charset="0"/>
              </a:rPr>
              <a:t>(16, activation='</a:t>
            </a:r>
            <a:r>
              <a:rPr lang="en-US" altLang="ko-KR" sz="1600" dirty="0" err="1">
                <a:latin typeface="Consolas" panose="020B0609020204030204" pitchFamily="49" charset="0"/>
              </a:rPr>
              <a:t>relu</a:t>
            </a:r>
            <a:r>
              <a:rPr lang="en-US" altLang="ko-KR" sz="1600" dirty="0">
                <a:latin typeface="Consolas" panose="020B0609020204030204" pitchFamily="49" charset="0"/>
              </a:rPr>
              <a:t>', </a:t>
            </a:r>
            <a:r>
              <a:rPr lang="en-US" altLang="ko-KR" sz="1600" dirty="0" err="1">
                <a:latin typeface="Consolas" panose="020B0609020204030204" pitchFamily="49" charset="0"/>
              </a:rPr>
              <a:t>input_shape</a:t>
            </a:r>
            <a:r>
              <a:rPr lang="en-US" altLang="ko-KR" sz="1600" dirty="0">
                <a:latin typeface="Consolas" panose="020B0609020204030204" pitchFamily="49" charset="0"/>
              </a:rPr>
              <a:t>=(10000,))) </a:t>
            </a:r>
            <a:r>
              <a:rPr lang="en-US" altLang="ko-KR" sz="1600" dirty="0" err="1">
                <a:latin typeface="Consolas" panose="020B0609020204030204" pitchFamily="49" charset="0"/>
              </a:rPr>
              <a:t>model.add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layers.Dense</a:t>
            </a:r>
            <a:r>
              <a:rPr lang="en-US" altLang="ko-KR" sz="1600" dirty="0">
                <a:latin typeface="Consolas" panose="020B0609020204030204" pitchFamily="49" charset="0"/>
              </a:rPr>
              <a:t>(16, activation='</a:t>
            </a:r>
            <a:r>
              <a:rPr lang="en-US" altLang="ko-KR" sz="1600" dirty="0" err="1">
                <a:latin typeface="Consolas" panose="020B0609020204030204" pitchFamily="49" charset="0"/>
              </a:rPr>
              <a:t>relu</a:t>
            </a:r>
            <a:r>
              <a:rPr lang="en-US" altLang="ko-KR" sz="1600">
                <a:latin typeface="Consolas" panose="020B0609020204030204" pitchFamily="49" charset="0"/>
              </a:rPr>
              <a:t>'))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>
                <a:latin typeface="Consolas" panose="020B0609020204030204" pitchFamily="49" charset="0"/>
              </a:rPr>
              <a:t>model.add(layers.Dense(1</a:t>
            </a:r>
            <a:r>
              <a:rPr lang="en-US" altLang="ko-KR" sz="1600" dirty="0">
                <a:latin typeface="Consolas" panose="020B0609020204030204" pitchFamily="49" charset="0"/>
              </a:rPr>
              <a:t>, activation='sigmoid'))</a:t>
            </a:r>
            <a:endParaRPr lang="ko-KR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CA9B455E-E61F-4227-B983-42238A8B2D8F}"/>
              </a:ext>
            </a:extLst>
          </p:cNvPr>
          <p:cNvSpPr/>
          <p:nvPr/>
        </p:nvSpPr>
        <p:spPr>
          <a:xfrm rot="5400000">
            <a:off x="2624711" y="4692213"/>
            <a:ext cx="294178" cy="648072"/>
          </a:xfrm>
          <a:prstGeom prst="rightBrace">
            <a:avLst>
              <a:gd name="adj1" fmla="val 26219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5AD9F-41BA-4490-ABA8-413967DEF2FE}"/>
              </a:ext>
            </a:extLst>
          </p:cNvPr>
          <p:cNvSpPr txBox="1"/>
          <p:nvPr/>
        </p:nvSpPr>
        <p:spPr>
          <a:xfrm>
            <a:off x="1979712" y="5181397"/>
            <a:ext cx="1584176" cy="4381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레이어의 유형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72EA91C3-449D-4473-9E86-D88C63FBF380}"/>
              </a:ext>
            </a:extLst>
          </p:cNvPr>
          <p:cNvSpPr/>
          <p:nvPr/>
        </p:nvSpPr>
        <p:spPr>
          <a:xfrm rot="5400000">
            <a:off x="4483650" y="3877390"/>
            <a:ext cx="392723" cy="2376264"/>
          </a:xfrm>
          <a:prstGeom prst="rightBrace">
            <a:avLst>
              <a:gd name="adj1" fmla="val 44717"/>
              <a:gd name="adj2" fmla="val 4946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501F70-ED72-4256-8B61-AD447556C287}"/>
              </a:ext>
            </a:extLst>
          </p:cNvPr>
          <p:cNvSpPr txBox="1"/>
          <p:nvPr/>
        </p:nvSpPr>
        <p:spPr>
          <a:xfrm>
            <a:off x="4159958" y="5252602"/>
            <a:ext cx="1584176" cy="4381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활성화 함수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4323" y="3068960"/>
            <a:ext cx="1546773" cy="2995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출력 단자 숫자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275856" y="3329904"/>
            <a:ext cx="1016934" cy="864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42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Layer </a:t>
            </a:r>
            <a:r>
              <a:rPr lang="ko-KR" altLang="en-US" dirty="0"/>
              <a:t>유형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251521" y="908720"/>
                <a:ext cx="8640960" cy="5328592"/>
              </a:xfrm>
            </p:spPr>
            <p:txBody>
              <a:bodyPr/>
              <a:lstStyle/>
              <a:p>
                <a:r>
                  <a:rPr lang="ko-KR" altLang="en-US" sz="2400" dirty="0"/>
                  <a:t>참고 </a:t>
                </a:r>
                <a:r>
                  <a:rPr lang="en-US" altLang="ko-KR" sz="2400" dirty="0" err="1"/>
                  <a:t>keras.layers</a:t>
                </a:r>
                <a:r>
                  <a:rPr lang="en-US" altLang="ko-KR" sz="2400" dirty="0"/>
                  <a:t> </a:t>
                </a:r>
              </a:p>
              <a:p>
                <a:pPr marL="180975" indent="0">
                  <a:lnSpc>
                    <a:spcPct val="100000"/>
                  </a:lnSpc>
                  <a:buNone/>
                </a:pPr>
                <a:r>
                  <a:rPr lang="en-US" altLang="ko-KR" sz="1600" dirty="0"/>
                  <a:t>• </a:t>
                </a:r>
                <a:r>
                  <a:rPr lang="en-US" altLang="ko-KR" sz="1600" b="1" dirty="0">
                    <a:solidFill>
                      <a:srgbClr val="0070C0"/>
                    </a:solidFill>
                  </a:rPr>
                  <a:t>class Conv2D: </a:t>
                </a:r>
                <a:r>
                  <a:rPr lang="en-US" altLang="ko-KR" sz="1600" dirty="0"/>
                  <a:t>2D convolution layer (e.g. spatial convolution over images). </a:t>
                </a:r>
              </a:p>
              <a:p>
                <a:pPr marL="180975" indent="0">
                  <a:lnSpc>
                    <a:spcPct val="100000"/>
                  </a:lnSpc>
                  <a:buNone/>
                </a:pPr>
                <a:r>
                  <a:rPr lang="en-US" altLang="ko-KR" sz="1600" dirty="0"/>
                  <a:t>• </a:t>
                </a:r>
                <a:r>
                  <a:rPr lang="en-US" altLang="ko-KR" sz="1600" b="1" dirty="0">
                    <a:solidFill>
                      <a:srgbClr val="0070C0"/>
                    </a:solidFill>
                  </a:rPr>
                  <a:t>class Dense: </a:t>
                </a:r>
                <a:r>
                  <a:rPr lang="en-US" altLang="ko-KR" sz="1600" dirty="0"/>
                  <a:t>Just your regular densely-connected NN layer.</a:t>
                </a:r>
              </a:p>
              <a:p>
                <a:pPr marL="180975" indent="0">
                  <a:lnSpc>
                    <a:spcPct val="100000"/>
                  </a:lnSpc>
                  <a:buNone/>
                </a:pPr>
                <a:endParaRPr lang="en-US" altLang="ko-KR" sz="1600" dirty="0"/>
              </a:p>
              <a:p>
                <a:pPr marL="180975" indent="0">
                  <a:lnSpc>
                    <a:spcPct val="100000"/>
                  </a:lnSpc>
                  <a:buNone/>
                </a:pPr>
                <a:r>
                  <a:rPr lang="en-US" altLang="ko-KR" sz="1600" dirty="0"/>
                  <a:t>• 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class Flatten: </a:t>
                </a:r>
                <a:r>
                  <a:rPr lang="en-US" altLang="ko-KR" sz="1600" dirty="0"/>
                  <a:t>Flattens the input. Does not affect the batch size. </a:t>
                </a:r>
              </a:p>
              <a:p>
                <a:pPr marL="180975" indent="0">
                  <a:lnSpc>
                    <a:spcPct val="100000"/>
                  </a:lnSpc>
                  <a:buNone/>
                </a:pPr>
                <a:r>
                  <a:rPr lang="en-US" altLang="ko-KR" sz="1600" dirty="0">
                    <a:solidFill>
                      <a:srgbClr val="0070C0"/>
                    </a:solidFill>
                  </a:rPr>
                  <a:t>• class Reshape: </a:t>
                </a:r>
                <a:r>
                  <a:rPr lang="en-US" altLang="ko-KR" sz="1600" dirty="0"/>
                  <a:t>Reshapes an output to a certain shape. </a:t>
                </a:r>
              </a:p>
              <a:p>
                <a:pPr marL="180975" indent="0">
                  <a:lnSpc>
                    <a:spcPct val="100000"/>
                  </a:lnSpc>
                  <a:buNone/>
                </a:pPr>
                <a:r>
                  <a:rPr lang="en-US" altLang="ko-KR" sz="1600" dirty="0"/>
                  <a:t>• 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class </a:t>
                </a:r>
                <a:r>
                  <a:rPr lang="en-US" altLang="ko-KR" sz="1600" dirty="0" err="1">
                    <a:solidFill>
                      <a:srgbClr val="0070C0"/>
                    </a:solidFill>
                  </a:rPr>
                  <a:t>InputLayer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: </a:t>
                </a:r>
                <a:r>
                  <a:rPr lang="en-US" altLang="ko-KR" sz="1600" dirty="0"/>
                  <a:t>Layer to be used as an entry point into a Network (a graph of layers). </a:t>
                </a:r>
              </a:p>
              <a:p>
                <a:pPr marL="180975" indent="0">
                  <a:lnSpc>
                    <a:spcPct val="100000"/>
                  </a:lnSpc>
                  <a:buNone/>
                </a:pPr>
                <a:endParaRPr lang="en-US" altLang="ko-KR" sz="1600" dirty="0"/>
              </a:p>
              <a:p>
                <a:pPr marL="180975" indent="0">
                  <a:lnSpc>
                    <a:spcPct val="100000"/>
                  </a:lnSpc>
                  <a:buNone/>
                </a:pPr>
                <a:r>
                  <a:rPr lang="en-US" altLang="ko-KR" sz="1600" dirty="0"/>
                  <a:t>• 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class MaxPool2D: </a:t>
                </a:r>
                <a:r>
                  <a:rPr lang="en-US" altLang="ko-KR" sz="1600" dirty="0"/>
                  <a:t>Max pooling operation for spatial data. </a:t>
                </a:r>
              </a:p>
              <a:p>
                <a:pPr marL="180975" indent="0">
                  <a:lnSpc>
                    <a:spcPct val="100000"/>
                  </a:lnSpc>
                  <a:buNone/>
                </a:pPr>
                <a:r>
                  <a:rPr lang="en-US" altLang="ko-KR" sz="1600" dirty="0"/>
                  <a:t>• 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class AveragePooling2D: </a:t>
                </a:r>
                <a:r>
                  <a:rPr lang="en-US" altLang="ko-KR" sz="1600" dirty="0"/>
                  <a:t>Average pooling operation for spatial data. </a:t>
                </a:r>
              </a:p>
              <a:p>
                <a:pPr marL="180975" indent="0">
                  <a:lnSpc>
                    <a:spcPct val="100000"/>
                  </a:lnSpc>
                  <a:buNone/>
                </a:pPr>
                <a:r>
                  <a:rPr lang="en-US" altLang="ko-KR" sz="1600" dirty="0"/>
                  <a:t>• 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class GlobalAveragePooling2D: </a:t>
                </a:r>
                <a:r>
                  <a:rPr lang="en-US" altLang="ko-KR" sz="1600" dirty="0"/>
                  <a:t>Global average pooling operation for spatial data. </a:t>
                </a:r>
              </a:p>
              <a:p>
                <a:pPr marL="180975" indent="0">
                  <a:lnSpc>
                    <a:spcPct val="100000"/>
                  </a:lnSpc>
                  <a:buNone/>
                </a:pPr>
                <a:endParaRPr lang="en-US" altLang="ko-KR" sz="1600" dirty="0"/>
              </a:p>
              <a:p>
                <a:pPr marL="180975" indent="0">
                  <a:lnSpc>
                    <a:spcPct val="100000"/>
                  </a:lnSpc>
                  <a:buNone/>
                </a:pPr>
                <a:r>
                  <a:rPr lang="en-US" altLang="ko-KR" sz="1600" dirty="0"/>
                  <a:t>• 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class </a:t>
                </a:r>
                <a:r>
                  <a:rPr lang="en-US" altLang="ko-KR" sz="1600" dirty="0" err="1">
                    <a:solidFill>
                      <a:srgbClr val="0070C0"/>
                    </a:solidFill>
                  </a:rPr>
                  <a:t>BatchNormalization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: </a:t>
                </a:r>
                <a:r>
                  <a:rPr lang="en-US" altLang="ko-KR" sz="1600" dirty="0"/>
                  <a:t>Normalize and scale inputs or activations. (</a:t>
                </a:r>
                <a:r>
                  <a:rPr lang="en-US" altLang="ko-KR" sz="1600" dirty="0" err="1"/>
                  <a:t>Ioffe</a:t>
                </a:r>
                <a:r>
                  <a:rPr lang="en-US" altLang="ko-KR" sz="1600" dirty="0"/>
                  <a:t> and </a:t>
                </a:r>
                <a:r>
                  <a:rPr lang="en-US" altLang="ko-KR" sz="1600" dirty="0" err="1"/>
                  <a:t>Szegedy</a:t>
                </a:r>
                <a:r>
                  <a:rPr lang="en-US" altLang="ko-KR" sz="1600" dirty="0"/>
                  <a:t>, 2014). </a:t>
                </a:r>
              </a:p>
              <a:p>
                <a:pPr marL="180975" indent="0">
                  <a:lnSpc>
                    <a:spcPct val="100000"/>
                  </a:lnSpc>
                  <a:buNone/>
                </a:pPr>
                <a:r>
                  <a:rPr lang="en-US" altLang="ko-KR" sz="1600" dirty="0"/>
                  <a:t>• 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class Dropout: </a:t>
                </a:r>
                <a:r>
                  <a:rPr lang="en-US" altLang="ko-KR" sz="1600" dirty="0"/>
                  <a:t>Applies Dropout to the input. </a:t>
                </a:r>
              </a:p>
              <a:p>
                <a:pPr marL="180975" indent="0">
                  <a:lnSpc>
                    <a:spcPct val="100000"/>
                  </a:lnSpc>
                  <a:buNone/>
                </a:pPr>
                <a:endParaRPr lang="en-US" altLang="ko-KR" sz="1600" dirty="0"/>
              </a:p>
              <a:p>
                <a:pPr marL="180975" indent="0">
                  <a:lnSpc>
                    <a:spcPct val="100000"/>
                  </a:lnSpc>
                  <a:buNone/>
                </a:pPr>
                <a:r>
                  <a:rPr lang="en-US" altLang="ko-KR" sz="1600" dirty="0"/>
                  <a:t>• 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class Embedding: </a:t>
                </a:r>
                <a:r>
                  <a:rPr lang="en-US" altLang="ko-KR" sz="1600" dirty="0"/>
                  <a:t>Turns positive integers (indexes) into dense vectors of fixed size. </a:t>
                </a:r>
              </a:p>
              <a:p>
                <a:pPr marL="180975" indent="0">
                  <a:lnSpc>
                    <a:spcPct val="100000"/>
                  </a:lnSpc>
                  <a:buNone/>
                </a:pPr>
                <a:r>
                  <a:rPr lang="en-US" altLang="ko-KR" sz="1600" dirty="0">
                    <a:solidFill>
                      <a:srgbClr val="0070C0"/>
                    </a:solidFill>
                  </a:rPr>
                  <a:t>• </a:t>
                </a:r>
                <a:r>
                  <a:rPr lang="en-US" altLang="ko-KR" sz="1600" b="1" dirty="0">
                    <a:solidFill>
                      <a:srgbClr val="0070C0"/>
                    </a:solidFill>
                  </a:rPr>
                  <a:t>class </a:t>
                </a:r>
                <a:r>
                  <a:rPr lang="en-US" altLang="ko-KR" sz="1600" b="1" dirty="0" err="1">
                    <a:solidFill>
                      <a:srgbClr val="0070C0"/>
                    </a:solidFill>
                  </a:rPr>
                  <a:t>SimpleRNN</a:t>
                </a:r>
                <a:r>
                  <a:rPr lang="en-US" altLang="ko-KR" sz="1600" b="1" dirty="0">
                    <a:solidFill>
                      <a:srgbClr val="0070C0"/>
                    </a:solidFill>
                  </a:rPr>
                  <a:t>: </a:t>
                </a:r>
                <a:r>
                  <a:rPr lang="en-US" altLang="ko-KR" sz="1600" dirty="0"/>
                  <a:t>Fully-connected RNN where the output is to be fed back to input. </a:t>
                </a:r>
              </a:p>
              <a:p>
                <a:pPr marL="180975" indent="0">
                  <a:lnSpc>
                    <a:spcPct val="100000"/>
                  </a:lnSpc>
                  <a:buNone/>
                </a:pPr>
                <a:r>
                  <a:rPr lang="en-US" altLang="ko-KR" sz="1600" dirty="0"/>
                  <a:t>• </a:t>
                </a:r>
                <a:r>
                  <a:rPr lang="en-US" altLang="ko-KR" sz="1600" b="1" dirty="0">
                    <a:solidFill>
                      <a:srgbClr val="0070C0"/>
                    </a:solidFill>
                  </a:rPr>
                  <a:t>class LSTM:</a:t>
                </a:r>
                <a:r>
                  <a:rPr lang="en-US" altLang="ko-KR" sz="1600" b="1" dirty="0"/>
                  <a:t> </a:t>
                </a:r>
                <a:r>
                  <a:rPr lang="en-US" altLang="ko-KR" sz="1600" dirty="0"/>
                  <a:t>Long Short-Term Memory layer - </a:t>
                </a:r>
                <a:r>
                  <a:rPr lang="en-US" altLang="ko-KR" sz="1600" dirty="0" err="1"/>
                  <a:t>Hochreiter</a:t>
                </a:r>
                <a:r>
                  <a:rPr lang="en-US" altLang="ko-KR" sz="1600" dirty="0"/>
                  <a:t> 1997. </a:t>
                </a:r>
              </a:p>
              <a:p>
                <a:pPr marL="180975" indent="0">
                  <a:lnSpc>
                    <a:spcPct val="100000"/>
                  </a:lnSpc>
                  <a:buNone/>
                </a:pPr>
                <a:r>
                  <a:rPr lang="en-US" altLang="ko-KR" sz="1600" dirty="0"/>
                  <a:t>• 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class GRU: </a:t>
                </a:r>
                <a:r>
                  <a:rPr lang="en-US" altLang="ko-KR" sz="1600" dirty="0"/>
                  <a:t>Gated Recurrent Unit - Cho et al. 2014Sigmoid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51521" y="908720"/>
                <a:ext cx="8640960" cy="5328592"/>
              </a:xfrm>
              <a:blipFill>
                <a:blip r:embed="rId2"/>
                <a:stretch>
                  <a:fillRect l="-917" r="-705" b="-4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26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훈련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5" y="908720"/>
            <a:ext cx="8359271" cy="7920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Layer</a:t>
            </a:r>
            <a:r>
              <a:rPr lang="ko-KR" altLang="en-US" dirty="0"/>
              <a:t>들이 지정되면 </a:t>
            </a:r>
            <a:r>
              <a:rPr lang="en-US" altLang="ko-KR" dirty="0"/>
              <a:t>compile </a:t>
            </a:r>
            <a:r>
              <a:rPr lang="ko-KR" altLang="en-US" dirty="0"/>
              <a:t>함수를 통해 훈련 방법을 지정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084A8-4216-4864-8E10-69525761F29C}"/>
              </a:ext>
            </a:extLst>
          </p:cNvPr>
          <p:cNvSpPr txBox="1"/>
          <p:nvPr/>
        </p:nvSpPr>
        <p:spPr>
          <a:xfrm>
            <a:off x="683568" y="1732390"/>
            <a:ext cx="7776864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network.compile</a:t>
            </a:r>
            <a:r>
              <a:rPr lang="en-US" altLang="ko-KR" dirty="0">
                <a:latin typeface="Consolas" panose="020B0609020204030204" pitchFamily="49" charset="0"/>
              </a:rPr>
              <a:t>(optimizer=‘</a:t>
            </a:r>
            <a:r>
              <a:rPr lang="en-US" altLang="ko-KR" dirty="0" err="1">
                <a:latin typeface="Consolas" panose="020B0609020204030204" pitchFamily="49" charset="0"/>
              </a:rPr>
              <a:t>rmsprop</a:t>
            </a:r>
            <a:r>
              <a:rPr lang="en-US" altLang="ko-KR" dirty="0">
                <a:latin typeface="Consolas" panose="020B0609020204030204" pitchFamily="49" charset="0"/>
              </a:rPr>
              <a:t>’,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	loss='</a:t>
            </a:r>
            <a:r>
              <a:rPr lang="en-US" altLang="ko-KR" dirty="0" err="1">
                <a:latin typeface="Consolas" panose="020B0609020204030204" pitchFamily="49" charset="0"/>
              </a:rPr>
              <a:t>categorical_crossentropy</a:t>
            </a:r>
            <a:r>
              <a:rPr lang="en-US" altLang="ko-KR" dirty="0">
                <a:latin typeface="Consolas" panose="020B0609020204030204" pitchFamily="49" charset="0"/>
              </a:rPr>
              <a:t>’,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	metrics=['accuracy’])</a:t>
            </a:r>
          </a:p>
        </p:txBody>
      </p:sp>
    </p:spTree>
    <p:extLst>
      <p:ext uri="{BB962C8B-B14F-4D97-AF65-F5344CB8AC3E}">
        <p14:creationId xmlns:p14="http://schemas.microsoft.com/office/powerpoint/2010/main" val="95098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compile</a:t>
            </a:r>
            <a:r>
              <a:rPr lang="ko-KR" altLang="en-US" dirty="0"/>
              <a:t> 파라미터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3C879-EF61-465E-B349-AFFDA18D1EA9}"/>
              </a:ext>
            </a:extLst>
          </p:cNvPr>
          <p:cNvSpPr txBox="1"/>
          <p:nvPr/>
        </p:nvSpPr>
        <p:spPr>
          <a:xfrm>
            <a:off x="467544" y="836712"/>
            <a:ext cx="8287262" cy="5400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keras.optimizers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358775">
              <a:lnSpc>
                <a:spcPct val="120000"/>
              </a:lnSpc>
            </a:pPr>
            <a:r>
              <a:rPr lang="en-US" altLang="ko-KR" dirty="0">
                <a:solidFill>
                  <a:schemeClr val="accent1"/>
                </a:solidFill>
              </a:rPr>
              <a:t>• </a:t>
            </a:r>
            <a:r>
              <a:rPr lang="en-US" altLang="ko-KR" sz="1600" dirty="0">
                <a:solidFill>
                  <a:schemeClr val="accent1"/>
                </a:solidFill>
              </a:rPr>
              <a:t>class SGD: </a:t>
            </a:r>
            <a:r>
              <a:rPr lang="en-US" altLang="ko-KR" sz="1600" dirty="0"/>
              <a:t>Stochastic gradient descent and momentum optimizer. </a:t>
            </a:r>
          </a:p>
          <a:p>
            <a:pPr marL="358775">
              <a:lnSpc>
                <a:spcPct val="120000"/>
              </a:lnSpc>
            </a:pPr>
            <a:r>
              <a:rPr lang="en-US" altLang="ko-KR" sz="1600" dirty="0">
                <a:solidFill>
                  <a:schemeClr val="accent1"/>
                </a:solidFill>
              </a:rPr>
              <a:t>• class </a:t>
            </a:r>
            <a:r>
              <a:rPr lang="en-US" altLang="ko-KR" sz="1600" dirty="0" err="1">
                <a:solidFill>
                  <a:schemeClr val="accent1"/>
                </a:solidFill>
              </a:rPr>
              <a:t>Adagrad</a:t>
            </a:r>
            <a:r>
              <a:rPr lang="en-US" altLang="ko-KR" sz="1600" dirty="0">
                <a:solidFill>
                  <a:schemeClr val="accent1"/>
                </a:solidFill>
              </a:rPr>
              <a:t>: </a:t>
            </a:r>
            <a:r>
              <a:rPr lang="en-US" altLang="ko-KR" sz="1600" dirty="0"/>
              <a:t>Optimizer that implements the </a:t>
            </a:r>
            <a:r>
              <a:rPr lang="en-US" altLang="ko-KR" sz="1600" dirty="0" err="1"/>
              <a:t>Adagrad</a:t>
            </a:r>
            <a:r>
              <a:rPr lang="en-US" altLang="ko-KR" sz="1600" dirty="0"/>
              <a:t> algorithm. </a:t>
            </a:r>
          </a:p>
          <a:p>
            <a:pPr marL="358775">
              <a:lnSpc>
                <a:spcPct val="120000"/>
              </a:lnSpc>
            </a:pPr>
            <a:r>
              <a:rPr lang="en-US" altLang="ko-KR" sz="1600" dirty="0">
                <a:solidFill>
                  <a:schemeClr val="accent1"/>
                </a:solidFill>
              </a:rPr>
              <a:t>• class RMSprop: </a:t>
            </a:r>
            <a:r>
              <a:rPr lang="en-US" altLang="ko-KR" sz="1600" dirty="0"/>
              <a:t>Optimizer that implements the RMSprop algorithm. </a:t>
            </a:r>
          </a:p>
          <a:p>
            <a:pPr marL="358775">
              <a:lnSpc>
                <a:spcPct val="120000"/>
              </a:lnSpc>
            </a:pPr>
            <a:r>
              <a:rPr lang="en-US" altLang="ko-KR" sz="1600" dirty="0">
                <a:solidFill>
                  <a:schemeClr val="accent1"/>
                </a:solidFill>
              </a:rPr>
              <a:t>• class Adam: </a:t>
            </a:r>
            <a:r>
              <a:rPr lang="en-US" altLang="ko-KR" sz="1600" dirty="0"/>
              <a:t>Optimizer that implements the Adam algorithm.</a:t>
            </a:r>
          </a:p>
          <a:p>
            <a:pPr marL="358775">
              <a:lnSpc>
                <a:spcPct val="120000"/>
              </a:lnSpc>
            </a:pPr>
            <a:endParaRPr lang="en-US" altLang="ko-KR" sz="160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keras.losses</a:t>
            </a:r>
            <a:endParaRPr lang="en-US" altLang="ko-KR" sz="2000" dirty="0"/>
          </a:p>
          <a:p>
            <a:pPr marL="534988" indent="-176213">
              <a:lnSpc>
                <a:spcPct val="120000"/>
              </a:lnSpc>
            </a:pPr>
            <a:r>
              <a:rPr lang="en-US" altLang="ko-K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ko-KR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MeanSquaredError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Computes the mean of squares of errors between labels and predictions. </a:t>
            </a:r>
          </a:p>
          <a:p>
            <a:pPr marL="534988" indent="-176213">
              <a:lnSpc>
                <a:spcPct val="12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ko-KR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MeanAbsoluteError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Computes the mean of absolute difference between labels and predictions. </a:t>
            </a:r>
          </a:p>
          <a:p>
            <a:pPr marL="534988" indent="-176213">
              <a:lnSpc>
                <a:spcPct val="12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ko-KR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BinaryCrossentropy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Computes the cross-entropy loss between true labels and predicted labels. </a:t>
            </a:r>
          </a:p>
          <a:p>
            <a:pPr marL="534988" indent="-176213">
              <a:lnSpc>
                <a:spcPct val="12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ko-KR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CategoricalCrossentropy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Computes the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loss between the labels and predictions. </a:t>
            </a:r>
          </a:p>
          <a:p>
            <a:pPr marL="534988" indent="-176213">
              <a:lnSpc>
                <a:spcPct val="12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ko-KR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SparseCategoricalCrossentropy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Computes the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loss between the labels and predictions. 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80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compile</a:t>
            </a:r>
            <a:r>
              <a:rPr lang="ko-KR" altLang="en-US" dirty="0"/>
              <a:t> 파라미터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3C879-EF61-465E-B349-AFFDA18D1EA9}"/>
              </a:ext>
            </a:extLst>
          </p:cNvPr>
          <p:cNvSpPr txBox="1"/>
          <p:nvPr/>
        </p:nvSpPr>
        <p:spPr>
          <a:xfrm>
            <a:off x="467544" y="908720"/>
            <a:ext cx="8287262" cy="21602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keras.metrics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534988" indent="-176213">
              <a:lnSpc>
                <a:spcPct val="120000"/>
              </a:lnSpc>
            </a:pPr>
            <a:r>
              <a:rPr lang="en-US" altLang="ko-KR" sz="1600" dirty="0"/>
              <a:t>• </a:t>
            </a:r>
            <a:r>
              <a:rPr lang="en-US" altLang="ko-KR" sz="1600" dirty="0">
                <a:solidFill>
                  <a:srgbClr val="0070C0"/>
                </a:solidFill>
              </a:rPr>
              <a:t>class Accuracy: </a:t>
            </a:r>
            <a:r>
              <a:rPr lang="en-US" altLang="ko-KR" sz="1600" dirty="0"/>
              <a:t>Calculates how often predictions matches labels. </a:t>
            </a:r>
          </a:p>
          <a:p>
            <a:pPr marL="534988" indent="-176213">
              <a:lnSpc>
                <a:spcPct val="120000"/>
              </a:lnSpc>
            </a:pPr>
            <a:r>
              <a:rPr lang="en-US" altLang="ko-KR" sz="1600" dirty="0"/>
              <a:t>• </a:t>
            </a:r>
            <a:r>
              <a:rPr lang="en-US" altLang="ko-KR" sz="1600" dirty="0">
                <a:solidFill>
                  <a:srgbClr val="0070C0"/>
                </a:solidFill>
              </a:rPr>
              <a:t>class </a:t>
            </a:r>
            <a:r>
              <a:rPr lang="en-US" altLang="ko-KR" sz="1600" dirty="0" err="1">
                <a:solidFill>
                  <a:srgbClr val="0070C0"/>
                </a:solidFill>
              </a:rPr>
              <a:t>MeanAbsoluteError</a:t>
            </a:r>
            <a:r>
              <a:rPr lang="en-US" altLang="ko-KR" sz="1600" dirty="0">
                <a:solidFill>
                  <a:srgbClr val="0070C0"/>
                </a:solidFill>
              </a:rPr>
              <a:t>: </a:t>
            </a:r>
            <a:r>
              <a:rPr lang="en-US" altLang="ko-KR" sz="1600" dirty="0"/>
              <a:t>Computes the mean absolute error between the labels and predictions. </a:t>
            </a:r>
          </a:p>
          <a:p>
            <a:pPr marL="534988" indent="-176213">
              <a:lnSpc>
                <a:spcPct val="120000"/>
              </a:lnSpc>
            </a:pPr>
            <a:r>
              <a:rPr lang="en-US" altLang="ko-KR" sz="1600" dirty="0"/>
              <a:t>• </a:t>
            </a:r>
            <a:r>
              <a:rPr lang="en-US" altLang="ko-KR" sz="1600" dirty="0">
                <a:solidFill>
                  <a:srgbClr val="0070C0"/>
                </a:solidFill>
              </a:rPr>
              <a:t>class </a:t>
            </a:r>
            <a:r>
              <a:rPr lang="en-US" altLang="ko-KR" sz="1600" dirty="0" err="1">
                <a:solidFill>
                  <a:srgbClr val="0070C0"/>
                </a:solidFill>
              </a:rPr>
              <a:t>MeanSquaredError</a:t>
            </a:r>
            <a:r>
              <a:rPr lang="en-US" altLang="ko-KR" sz="1600" dirty="0">
                <a:solidFill>
                  <a:srgbClr val="0070C0"/>
                </a:solidFill>
              </a:rPr>
              <a:t>: </a:t>
            </a:r>
            <a:r>
              <a:rPr lang="en-US" altLang="ko-KR" sz="1600" dirty="0"/>
              <a:t>Computes the mean squared error between </a:t>
            </a:r>
            <a:r>
              <a:rPr lang="en-US" altLang="ko-KR" sz="1600" dirty="0" err="1"/>
              <a:t>y_true</a:t>
            </a:r>
            <a:r>
              <a:rPr lang="en-US" altLang="ko-KR" sz="1600" dirty="0"/>
              <a:t> and </a:t>
            </a:r>
            <a:r>
              <a:rPr lang="en-US" altLang="ko-KR" sz="1600" dirty="0" err="1"/>
              <a:t>y_pred</a:t>
            </a:r>
            <a:r>
              <a:rPr lang="en-US" altLang="ko-K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3207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모델 훈련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3" y="908720"/>
            <a:ext cx="8503429" cy="230425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입력 데이터를 이용하여 생성된 네트웍을 훈련시킴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627063" indent="-268288">
              <a:lnSpc>
                <a:spcPct val="120000"/>
              </a:lnSpc>
              <a:buNone/>
            </a:pPr>
            <a:r>
              <a:rPr lang="en-US" altLang="ko-KR" dirty="0"/>
              <a:t>• </a:t>
            </a:r>
            <a:r>
              <a:rPr lang="en-US" altLang="ko-KR" dirty="0" err="1"/>
              <a:t>batch_size</a:t>
            </a:r>
            <a:r>
              <a:rPr lang="en-US" altLang="ko-KR" dirty="0"/>
              <a:t>: </a:t>
            </a:r>
            <a:r>
              <a:rPr lang="ko-KR" altLang="en-US" dirty="0"/>
              <a:t>배치 크기 </a:t>
            </a:r>
            <a:r>
              <a:rPr lang="en-US" altLang="ko-KR" dirty="0"/>
              <a:t>(default 32)</a:t>
            </a:r>
          </a:p>
          <a:p>
            <a:pPr marL="627063" indent="-268288">
              <a:lnSpc>
                <a:spcPct val="120000"/>
              </a:lnSpc>
              <a:buNone/>
            </a:pPr>
            <a:r>
              <a:rPr lang="en-US" altLang="ko-KR" dirty="0"/>
              <a:t>• epochs: </a:t>
            </a:r>
            <a:r>
              <a:rPr lang="ko-KR" altLang="en-US" dirty="0"/>
              <a:t>총 </a:t>
            </a:r>
            <a:r>
              <a:rPr lang="en-US" altLang="ko-KR" dirty="0"/>
              <a:t>epoch </a:t>
            </a:r>
            <a:r>
              <a:rPr lang="ko-KR" altLang="en-US" dirty="0"/>
              <a:t>수 </a:t>
            </a:r>
            <a:r>
              <a:rPr lang="en-US" altLang="ko-KR" dirty="0"/>
              <a:t>(epoch</a:t>
            </a:r>
            <a:r>
              <a:rPr lang="ko-KR" altLang="en-US" dirty="0"/>
              <a:t>는 </a:t>
            </a:r>
            <a:r>
              <a:rPr lang="en-US" altLang="ko-KR" dirty="0"/>
              <a:t>training set</a:t>
            </a:r>
            <a:r>
              <a:rPr lang="ko-KR" altLang="en-US" dirty="0"/>
              <a:t>을 한번 실행하는 단위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084A8-4216-4864-8E10-69525761F29C}"/>
              </a:ext>
            </a:extLst>
          </p:cNvPr>
          <p:cNvSpPr txBox="1"/>
          <p:nvPr/>
        </p:nvSpPr>
        <p:spPr>
          <a:xfrm>
            <a:off x="827584" y="1559448"/>
            <a:ext cx="7848872" cy="4724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 fontScale="92500"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network.fit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train_data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train_labels</a:t>
            </a:r>
            <a:r>
              <a:rPr lang="en-US" altLang="ko-KR" dirty="0">
                <a:latin typeface="Consolas" panose="020B0609020204030204" pitchFamily="49" charset="0"/>
              </a:rPr>
              <a:t>, epochs=10, </a:t>
            </a:r>
            <a:r>
              <a:rPr lang="en-US" altLang="ko-KR" dirty="0" err="1">
                <a:latin typeface="Consolas" panose="020B0609020204030204" pitchFamily="49" charset="0"/>
              </a:rPr>
              <a:t>batch_size</a:t>
            </a:r>
            <a:r>
              <a:rPr lang="en-US" altLang="ko-KR" dirty="0">
                <a:latin typeface="Consolas" panose="020B0609020204030204" pitchFamily="49" charset="0"/>
              </a:rPr>
              <a:t>=32) </a:t>
            </a:r>
          </a:p>
        </p:txBody>
      </p:sp>
    </p:spTree>
    <p:extLst>
      <p:ext uri="{BB962C8B-B14F-4D97-AF65-F5344CB8AC3E}">
        <p14:creationId xmlns:p14="http://schemas.microsoft.com/office/powerpoint/2010/main" val="8933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성능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5" y="908720"/>
            <a:ext cx="8575437" cy="230425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테스트 데이터를 이용하여 훈련된 네트웍 성능을 평가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084A8-4216-4864-8E10-69525761F29C}"/>
              </a:ext>
            </a:extLst>
          </p:cNvPr>
          <p:cNvSpPr txBox="1"/>
          <p:nvPr/>
        </p:nvSpPr>
        <p:spPr>
          <a:xfrm>
            <a:off x="650805" y="1484784"/>
            <a:ext cx="8064896" cy="4724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test_loss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test_acc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network.evaluate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test_data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test_labels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51949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사례 </a:t>
            </a:r>
            <a:r>
              <a:rPr lang="en-US" altLang="ko-KR" dirty="0">
                <a:solidFill>
                  <a:srgbClr val="0070C0"/>
                </a:solidFill>
              </a:rPr>
              <a:t>1: </a:t>
            </a:r>
            <a:r>
              <a:rPr lang="ko-KR" altLang="en-US" dirty="0"/>
              <a:t>필기체 숫자 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2016224"/>
          </a:xfrm>
        </p:spPr>
        <p:txBody>
          <a:bodyPr/>
          <a:lstStyle/>
          <a:p>
            <a:r>
              <a:rPr lang="ko-KR" altLang="en-US" dirty="0"/>
              <a:t>미국의 </a:t>
            </a:r>
            <a:r>
              <a:rPr lang="en-US" altLang="ko-KR" dirty="0"/>
              <a:t>MNIST</a:t>
            </a:r>
            <a:r>
              <a:rPr lang="ko-KR" altLang="en-US" dirty="0"/>
              <a:t>에서 구축한 </a:t>
            </a:r>
            <a:r>
              <a:rPr lang="en-US" altLang="ko-KR" dirty="0"/>
              <a:t>28x28 </a:t>
            </a:r>
            <a:r>
              <a:rPr lang="ko-KR" altLang="en-US" dirty="0"/>
              <a:t>크기의 숫자들을 인식하는 프로그램을 구성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0070C0"/>
                </a:solidFill>
              </a:rPr>
              <a:t>이 프로그램은 </a:t>
            </a:r>
            <a:r>
              <a:rPr lang="en-US" altLang="ko-KR" dirty="0">
                <a:solidFill>
                  <a:srgbClr val="0070C0"/>
                </a:solidFill>
              </a:rPr>
              <a:t>“</a:t>
            </a:r>
            <a:r>
              <a:rPr lang="en-US" altLang="ko-KR" b="1" i="1" dirty="0">
                <a:solidFill>
                  <a:srgbClr val="0070C0"/>
                </a:solidFill>
              </a:rPr>
              <a:t>Deep learning with Python</a:t>
            </a:r>
            <a:r>
              <a:rPr lang="en-US" altLang="ko-KR" dirty="0">
                <a:solidFill>
                  <a:srgbClr val="0070C0"/>
                </a:solidFill>
              </a:rPr>
              <a:t>” </a:t>
            </a:r>
            <a:r>
              <a:rPr lang="ko-KR" altLang="en-US" dirty="0">
                <a:solidFill>
                  <a:srgbClr val="0070C0"/>
                </a:solidFill>
              </a:rPr>
              <a:t>책에 있음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/>
              <a:t>영상 데이터는 </a:t>
            </a:r>
            <a:r>
              <a:rPr lang="en-US" altLang="ko-KR" dirty="0" err="1"/>
              <a:t>keras</a:t>
            </a:r>
            <a:r>
              <a:rPr lang="ko-KR" altLang="en-US" dirty="0"/>
              <a:t>에서 제공되는데</a:t>
            </a:r>
            <a:r>
              <a:rPr lang="en-US" altLang="ko-KR" dirty="0"/>
              <a:t>, train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 용으로 구분되어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데이터 읽기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16143-3A5D-49D8-8266-236F5226832A}"/>
              </a:ext>
            </a:extLst>
          </p:cNvPr>
          <p:cNvSpPr txBox="1"/>
          <p:nvPr/>
        </p:nvSpPr>
        <p:spPr>
          <a:xfrm>
            <a:off x="611560" y="3284984"/>
            <a:ext cx="8064896" cy="9045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 fontScale="85000" lnSpcReduction="10000"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from </a:t>
            </a:r>
            <a:r>
              <a:rPr lang="en-US" altLang="ko-KR" dirty="0" err="1">
                <a:latin typeface="Consolas" panose="020B0609020204030204" pitchFamily="49" charset="0"/>
              </a:rPr>
              <a:t>keras.datasets</a:t>
            </a:r>
            <a:r>
              <a:rPr lang="en-US" altLang="ko-KR" dirty="0">
                <a:latin typeface="Consolas" panose="020B0609020204030204" pitchFamily="49" charset="0"/>
              </a:rPr>
              <a:t> import </a:t>
            </a:r>
            <a:r>
              <a:rPr lang="en-US" altLang="ko-KR" dirty="0" err="1">
                <a:latin typeface="Consolas" panose="020B0609020204030204" pitchFamily="49" charset="0"/>
              </a:rPr>
              <a:t>mnist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train_images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train_labels</a:t>
            </a:r>
            <a:r>
              <a:rPr lang="en-US" altLang="ko-KR" dirty="0">
                <a:latin typeface="Consolas" panose="020B0609020204030204" pitchFamily="49" charset="0"/>
              </a:rPr>
              <a:t>), (</a:t>
            </a:r>
            <a:r>
              <a:rPr lang="en-US" altLang="ko-KR" dirty="0" err="1">
                <a:latin typeface="Consolas" panose="020B0609020204030204" pitchFamily="49" charset="0"/>
              </a:rPr>
              <a:t>test_images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test_labels</a:t>
            </a:r>
            <a:r>
              <a:rPr lang="en-US" altLang="ko-KR" dirty="0">
                <a:latin typeface="Consolas" panose="020B0609020204030204" pitchFamily="49" charset="0"/>
              </a:rPr>
              <a:t>) = </a:t>
            </a:r>
            <a:r>
              <a:rPr lang="en-US" altLang="ko-KR" dirty="0" err="1">
                <a:latin typeface="Consolas" panose="020B0609020204030204" pitchFamily="49" charset="0"/>
              </a:rPr>
              <a:t>mnist.load_data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6969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learning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6552728" cy="4248472"/>
          </a:xfrm>
        </p:spPr>
        <p:txBody>
          <a:bodyPr/>
          <a:lstStyle/>
          <a:p>
            <a:r>
              <a:rPr lang="ko-KR" altLang="en-US" dirty="0"/>
              <a:t>기능 구현</a:t>
            </a:r>
            <a:endParaRPr lang="en-US" altLang="ko-KR" dirty="0"/>
          </a:p>
          <a:p>
            <a:pPr lvl="1"/>
            <a:r>
              <a:rPr lang="en-US" altLang="ko-KR" dirty="0">
                <a:latin typeface="Times New Roman"/>
                <a:cs typeface="Times New Roman"/>
              </a:rPr>
              <a:t>Dense network</a:t>
            </a:r>
            <a:r>
              <a:rPr lang="en-US" altLang="ko-KR">
                <a:latin typeface="Times New Roman"/>
                <a:cs typeface="Times New Roman"/>
              </a:rPr>
              <a:t>, CNN(Convolutional</a:t>
            </a:r>
            <a:r>
              <a:rPr lang="ko-KR" altLang="en-US">
                <a:latin typeface="Times New Roman"/>
                <a:cs typeface="Times New Roman"/>
              </a:rPr>
              <a:t> </a:t>
            </a:r>
            <a:r>
              <a:rPr lang="en-US" altLang="ko-KR" dirty="0">
                <a:latin typeface="Times New Roman"/>
                <a:cs typeface="Times New Roman"/>
              </a:rPr>
              <a:t>neural</a:t>
            </a:r>
            <a:r>
              <a:rPr lang="ko-KR" altLang="en-US" dirty="0">
                <a:latin typeface="Times New Roman"/>
                <a:cs typeface="Times New Roman"/>
              </a:rPr>
              <a:t> </a:t>
            </a:r>
            <a:r>
              <a:rPr lang="en-US" altLang="ko-KR" dirty="0">
                <a:latin typeface="Times New Roman"/>
                <a:cs typeface="Times New Roman"/>
              </a:rPr>
              <a:t>network</a:t>
            </a:r>
            <a:r>
              <a:rPr lang="en-US" altLang="ko-KR">
                <a:latin typeface="Times New Roman"/>
                <a:cs typeface="Times New Roman"/>
              </a:rPr>
              <a:t>), RNN(Recurrent neural network) </a:t>
            </a:r>
            <a:r>
              <a:rPr lang="ko-KR" altLang="en-US" dirty="0">
                <a:latin typeface="Times New Roman"/>
                <a:cs typeface="Times New Roman"/>
              </a:rPr>
              <a:t>등 다양한 형태의 신경망을 구현해야 함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ko-KR" altLang="en-US" dirty="0">
                <a:latin typeface="Times New Roman"/>
                <a:cs typeface="Times New Roman"/>
              </a:rPr>
              <a:t>순방향 계산</a:t>
            </a:r>
            <a:r>
              <a:rPr lang="en-US" altLang="ko-KR" dirty="0">
                <a:latin typeface="Times New Roman"/>
                <a:cs typeface="Times New Roman"/>
              </a:rPr>
              <a:t>, </a:t>
            </a:r>
            <a:r>
              <a:rPr lang="ko-KR" altLang="en-US" dirty="0">
                <a:latin typeface="Times New Roman"/>
                <a:cs typeface="Times New Roman"/>
              </a:rPr>
              <a:t>역방향 확산 등의 절차를 구현해야 함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ko-KR" altLang="en-US" dirty="0">
                <a:latin typeface="Times New Roman"/>
                <a:cs typeface="Times New Roman"/>
              </a:rPr>
              <a:t>데이터를 이용한 훈련과 검증 등을 수행 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/>
              <a:t>실행 하드웨어에 맞추어 코드를 수정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성능 향상을 위해 </a:t>
            </a:r>
            <a:r>
              <a:rPr lang="en-US" altLang="ko-KR" dirty="0"/>
              <a:t>CPU, GPU(Graphical</a:t>
            </a:r>
            <a:r>
              <a:rPr lang="ko-KR" altLang="en-US" dirty="0"/>
              <a:t> </a:t>
            </a:r>
            <a:r>
              <a:rPr lang="en-US" altLang="ko-KR" dirty="0"/>
              <a:t>Processing Unit), TPU(Tensor Processing Unit) </a:t>
            </a:r>
            <a:r>
              <a:rPr lang="ko-KR" altLang="en-US" dirty="0"/>
              <a:t>등 실행 환경에 맞도록 코드를 수정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>
                <a:latin typeface="Times New Roman"/>
                <a:cs typeface="Times New Roman"/>
              </a:rPr>
              <a:t>구현을 위한 패키지 활용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ko-KR" altLang="en-US" dirty="0">
                <a:latin typeface="Times New Roman"/>
                <a:cs typeface="Times New Roman"/>
              </a:rPr>
              <a:t>정형화된 신경망 프로그래밍을 패키지 형태로 구현해 왔음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ko-KR" altLang="en-US" dirty="0">
                <a:latin typeface="Times New Roman"/>
                <a:cs typeface="Times New Roman"/>
              </a:rPr>
              <a:t>자신의 수요에 적합한 패키지를 선택하여 사용</a:t>
            </a: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F13DA-7088-4438-85E1-806186E571DA}"/>
              </a:ext>
            </a:extLst>
          </p:cNvPr>
          <p:cNvSpPr txBox="1"/>
          <p:nvPr/>
        </p:nvSpPr>
        <p:spPr>
          <a:xfrm>
            <a:off x="7380312" y="2160240"/>
            <a:ext cx="1368152" cy="5486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어려움</a:t>
            </a: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BD4318BA-C9E5-4683-82BB-41BBFED43362}"/>
              </a:ext>
            </a:extLst>
          </p:cNvPr>
          <p:cNvSpPr/>
          <p:nvPr/>
        </p:nvSpPr>
        <p:spPr>
          <a:xfrm>
            <a:off x="7092280" y="1052736"/>
            <a:ext cx="144016" cy="2736304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BF73FB39-9FF3-4B15-9F4F-37B39BAB9CFD}"/>
              </a:ext>
            </a:extLst>
          </p:cNvPr>
          <p:cNvSpPr/>
          <p:nvPr/>
        </p:nvSpPr>
        <p:spPr>
          <a:xfrm>
            <a:off x="7124341" y="4167961"/>
            <a:ext cx="111955" cy="1205255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0FB66B-7D01-48B4-B5E4-0ED9DC524DCF}"/>
              </a:ext>
            </a:extLst>
          </p:cNvPr>
          <p:cNvSpPr txBox="1"/>
          <p:nvPr/>
        </p:nvSpPr>
        <p:spPr>
          <a:xfrm>
            <a:off x="7380312" y="4496248"/>
            <a:ext cx="1224136" cy="5486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3239322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3384376"/>
          </a:xfrm>
        </p:spPr>
        <p:txBody>
          <a:bodyPr/>
          <a:lstStyle/>
          <a:p>
            <a:r>
              <a:rPr lang="ko-KR" altLang="en-US" dirty="0"/>
              <a:t>훈련 데이터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 데이터 확인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16143-3A5D-49D8-8266-236F5226832A}"/>
              </a:ext>
            </a:extLst>
          </p:cNvPr>
          <p:cNvSpPr txBox="1"/>
          <p:nvPr/>
        </p:nvSpPr>
        <p:spPr>
          <a:xfrm>
            <a:off x="683568" y="1484784"/>
            <a:ext cx="8064896" cy="17686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fr-FR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train_images.shape </a:t>
            </a:r>
          </a:p>
          <a:p>
            <a:r>
              <a:rPr lang="fr-FR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(60000, 28, 28) </a:t>
            </a:r>
          </a:p>
          <a:p>
            <a:r>
              <a:rPr lang="fr-FR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len(train_labels) </a:t>
            </a:r>
          </a:p>
          <a:p>
            <a:r>
              <a:rPr lang="fr-FR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60000 </a:t>
            </a:r>
          </a:p>
          <a:p>
            <a:r>
              <a:rPr lang="fr-FR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train_labels </a:t>
            </a:r>
          </a:p>
          <a:p>
            <a:r>
              <a:rPr lang="fr-FR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array([5, 0, 4, ..., 5, 6, 8], dtype=uint8)</a:t>
            </a: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E9E5B-025D-4AC3-B75B-C454D347E9C7}"/>
              </a:ext>
            </a:extLst>
          </p:cNvPr>
          <p:cNvSpPr txBox="1"/>
          <p:nvPr/>
        </p:nvSpPr>
        <p:spPr>
          <a:xfrm>
            <a:off x="691358" y="4324678"/>
            <a:ext cx="8064896" cy="17686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test_images.shape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(10000, 28, 28) 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test_labels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10000 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test_labels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array([7, 2, 1, ..., 4, 5, 6],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dtype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=uint8)</a:t>
            </a:r>
          </a:p>
        </p:txBody>
      </p:sp>
    </p:spTree>
    <p:extLst>
      <p:ext uri="{BB962C8B-B14F-4D97-AF65-F5344CB8AC3E}">
        <p14:creationId xmlns:p14="http://schemas.microsoft.com/office/powerpoint/2010/main" val="1710399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영상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2304256"/>
          </a:xfrm>
        </p:spPr>
        <p:txBody>
          <a:bodyPr/>
          <a:lstStyle/>
          <a:p>
            <a:r>
              <a:rPr lang="ko-KR" altLang="en-US" dirty="0"/>
              <a:t>영상 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16143-3A5D-49D8-8266-236F5226832A}"/>
              </a:ext>
            </a:extLst>
          </p:cNvPr>
          <p:cNvSpPr txBox="1"/>
          <p:nvPr/>
        </p:nvSpPr>
        <p:spPr>
          <a:xfrm>
            <a:off x="683568" y="1484784"/>
            <a:ext cx="8064896" cy="1512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digit = </a:t>
            </a:r>
            <a:r>
              <a:rPr lang="en-US" altLang="ko-KR" dirty="0" err="1">
                <a:latin typeface="Consolas" panose="020B0609020204030204" pitchFamily="49" charset="0"/>
              </a:rPr>
              <a:t>train_images</a:t>
            </a:r>
            <a:r>
              <a:rPr lang="en-US" altLang="ko-KR" dirty="0">
                <a:latin typeface="Consolas" panose="020B0609020204030204" pitchFamily="49" charset="0"/>
              </a:rPr>
              <a:t>[4]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matplotlib.pyplot</a:t>
            </a:r>
            <a:r>
              <a:rPr lang="en-US" altLang="ko-KR" dirty="0">
                <a:latin typeface="Consolas" panose="020B0609020204030204" pitchFamily="49" charset="0"/>
              </a:rPr>
              <a:t> as </a:t>
            </a:r>
            <a:r>
              <a:rPr lang="en-US" altLang="ko-KR" dirty="0" err="1">
                <a:latin typeface="Consolas" panose="020B0609020204030204" pitchFamily="49" charset="0"/>
              </a:rPr>
              <a:t>plt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plt.imshow</a:t>
            </a:r>
            <a:r>
              <a:rPr lang="en-US" altLang="ko-KR" dirty="0">
                <a:latin typeface="Consolas" panose="020B0609020204030204" pitchFamily="49" charset="0"/>
              </a:rPr>
              <a:t>(digit, </a:t>
            </a:r>
            <a:r>
              <a:rPr lang="en-US" altLang="ko-KR" dirty="0" err="1">
                <a:latin typeface="Consolas" panose="020B0609020204030204" pitchFamily="49" charset="0"/>
              </a:rPr>
              <a:t>cmap</a:t>
            </a:r>
            <a:r>
              <a:rPr lang="en-US" altLang="ko-KR" dirty="0"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latin typeface="Consolas" panose="020B0609020204030204" pitchFamily="49" charset="0"/>
              </a:rPr>
              <a:t>plt.cm.binary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plt.show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5465F7-0147-4C98-9F12-114231F41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217346"/>
            <a:ext cx="2756148" cy="273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01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숫자 인식 시스템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720080"/>
          </a:xfrm>
        </p:spPr>
        <p:txBody>
          <a:bodyPr/>
          <a:lstStyle/>
          <a:p>
            <a:r>
              <a:rPr lang="en-US" altLang="ko-KR" dirty="0"/>
              <a:t>512</a:t>
            </a:r>
            <a:r>
              <a:rPr lang="ko-KR" altLang="en-US" dirty="0"/>
              <a:t>개와 </a:t>
            </a:r>
            <a:r>
              <a:rPr lang="en-US" altLang="ko-KR" dirty="0"/>
              <a:t>10</a:t>
            </a:r>
            <a:r>
              <a:rPr lang="ko-KR" altLang="en-US" dirty="0"/>
              <a:t>개의 뉴런을 가지는 은닉층과 출력층을 구성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D75385-FC0B-4D46-818E-CF36B5AECB21}"/>
              </a:ext>
            </a:extLst>
          </p:cNvPr>
          <p:cNvSpPr txBox="1"/>
          <p:nvPr/>
        </p:nvSpPr>
        <p:spPr>
          <a:xfrm>
            <a:off x="2627784" y="2420888"/>
            <a:ext cx="2592288" cy="57606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2400" dirty="0">
                <a:latin typeface="+mn-ea"/>
              </a:rPr>
              <a:t>Dense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(512)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D1268D-4E31-4666-9B7A-7C4A21C3BE58}"/>
              </a:ext>
            </a:extLst>
          </p:cNvPr>
          <p:cNvSpPr txBox="1"/>
          <p:nvPr/>
        </p:nvSpPr>
        <p:spPr>
          <a:xfrm>
            <a:off x="2627784" y="3284984"/>
            <a:ext cx="2592288" cy="57606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2400" dirty="0" err="1">
                <a:latin typeface="+mn-ea"/>
              </a:rPr>
              <a:t>ReLU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8A8CE-550F-4CFB-91F2-5141704D14A6}"/>
              </a:ext>
            </a:extLst>
          </p:cNvPr>
          <p:cNvSpPr txBox="1"/>
          <p:nvPr/>
        </p:nvSpPr>
        <p:spPr>
          <a:xfrm>
            <a:off x="2627784" y="4149080"/>
            <a:ext cx="2592288" cy="57606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2400" dirty="0">
                <a:latin typeface="+mn-ea"/>
              </a:rPr>
              <a:t>Dense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(10)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7F20F-AF6A-458B-A838-36E983033452}"/>
              </a:ext>
            </a:extLst>
          </p:cNvPr>
          <p:cNvSpPr txBox="1"/>
          <p:nvPr/>
        </p:nvSpPr>
        <p:spPr>
          <a:xfrm>
            <a:off x="2627784" y="5013176"/>
            <a:ext cx="2592288" cy="57606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2400" dirty="0" err="1">
                <a:latin typeface="+mn-ea"/>
              </a:rPr>
              <a:t>Softmax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8F25E5-17D0-4C4E-AD32-E275E3B939DC}"/>
              </a:ext>
            </a:extLst>
          </p:cNvPr>
          <p:cNvSpPr txBox="1"/>
          <p:nvPr/>
        </p:nvSpPr>
        <p:spPr>
          <a:xfrm>
            <a:off x="2735796" y="1700808"/>
            <a:ext cx="2376264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2400" dirty="0">
                <a:solidFill>
                  <a:srgbClr val="0070C0"/>
                </a:solidFill>
              </a:rPr>
              <a:t>28x28 image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AB877C7-DD7E-406D-A992-68DD38439C62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>
            <a:off x="3923928" y="2132856"/>
            <a:ext cx="0" cy="288032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FDFC991-E85F-42F4-B935-5EFE13153721}"/>
              </a:ext>
            </a:extLst>
          </p:cNvPr>
          <p:cNvCxnSpPr>
            <a:cxnSpLocks/>
          </p:cNvCxnSpPr>
          <p:nvPr/>
        </p:nvCxnSpPr>
        <p:spPr>
          <a:xfrm>
            <a:off x="3923928" y="2996952"/>
            <a:ext cx="0" cy="288032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49AB540-7DEF-4DAF-AABC-BDCC37A601BC}"/>
              </a:ext>
            </a:extLst>
          </p:cNvPr>
          <p:cNvCxnSpPr>
            <a:cxnSpLocks/>
          </p:cNvCxnSpPr>
          <p:nvPr/>
        </p:nvCxnSpPr>
        <p:spPr>
          <a:xfrm>
            <a:off x="3923928" y="3861048"/>
            <a:ext cx="0" cy="288032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FD793DA-EB2D-4954-9CF7-7BA55FA86825}"/>
              </a:ext>
            </a:extLst>
          </p:cNvPr>
          <p:cNvCxnSpPr>
            <a:cxnSpLocks/>
          </p:cNvCxnSpPr>
          <p:nvPr/>
        </p:nvCxnSpPr>
        <p:spPr>
          <a:xfrm>
            <a:off x="3923928" y="4725144"/>
            <a:ext cx="0" cy="288032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DB034CD-6EE9-4BEC-AA30-584FF79244F7}"/>
              </a:ext>
            </a:extLst>
          </p:cNvPr>
          <p:cNvCxnSpPr>
            <a:cxnSpLocks/>
          </p:cNvCxnSpPr>
          <p:nvPr/>
        </p:nvCxnSpPr>
        <p:spPr>
          <a:xfrm>
            <a:off x="3923928" y="5589240"/>
            <a:ext cx="0" cy="288032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4E7E88B-6A84-4B60-A8D7-994C988B884A}"/>
              </a:ext>
            </a:extLst>
          </p:cNvPr>
          <p:cNvSpPr txBox="1"/>
          <p:nvPr/>
        </p:nvSpPr>
        <p:spPr>
          <a:xfrm>
            <a:off x="2771800" y="5805264"/>
            <a:ext cx="2376264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2400" dirty="0">
                <a:solidFill>
                  <a:srgbClr val="0070C0"/>
                </a:solidFill>
              </a:rPr>
              <a:t>0 ~ 9 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91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신경망</a:t>
            </a:r>
            <a:r>
              <a:rPr lang="en-US" altLang="ko-KR" dirty="0"/>
              <a:t>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359270" cy="720080"/>
          </a:xfrm>
        </p:spPr>
        <p:txBody>
          <a:bodyPr/>
          <a:lstStyle/>
          <a:p>
            <a:r>
              <a:rPr lang="en-US" altLang="ko-KR" dirty="0"/>
              <a:t>Sequential API</a:t>
            </a:r>
            <a:r>
              <a:rPr lang="ko-KR" altLang="en-US" dirty="0"/>
              <a:t>로 구현할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56A58-9A7C-4AFE-9848-D1C71ECA9FB8}"/>
              </a:ext>
            </a:extLst>
          </p:cNvPr>
          <p:cNvSpPr txBox="1"/>
          <p:nvPr/>
        </p:nvSpPr>
        <p:spPr>
          <a:xfrm>
            <a:off x="614731" y="1484784"/>
            <a:ext cx="7992888" cy="23042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Consolas" panose="020B0609020204030204" pitchFamily="49" charset="0"/>
                <a:cs typeface="Arial" panose="020B0604020202020204" pitchFamily="34" charset="0"/>
              </a:rPr>
              <a:t>keras</a:t>
            </a: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 import models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Consolas" panose="020B0609020204030204" pitchFamily="49" charset="0"/>
                <a:cs typeface="Arial" panose="020B0604020202020204" pitchFamily="34" charset="0"/>
              </a:rPr>
              <a:t>keras</a:t>
            </a: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 import layers</a:t>
            </a:r>
          </a:p>
          <a:p>
            <a:endParaRPr lang="en-US" altLang="ko-KR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Network architecture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network = </a:t>
            </a:r>
            <a:r>
              <a:rPr lang="en-US" altLang="ko-KR" sz="1600" dirty="0" err="1">
                <a:latin typeface="Consolas" panose="020B0609020204030204" pitchFamily="49" charset="0"/>
                <a:cs typeface="Arial" panose="020B0604020202020204" pitchFamily="34" charset="0"/>
              </a:rPr>
              <a:t>models.Sequential</a:t>
            </a: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network.add</a:t>
            </a: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Arial" panose="020B0604020202020204" pitchFamily="34" charset="0"/>
              </a:rPr>
              <a:t>layers.Dense</a:t>
            </a: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(512, activation='</a:t>
            </a:r>
            <a:r>
              <a:rPr lang="en-US" altLang="ko-KR" sz="1600" dirty="0" err="1">
                <a:latin typeface="Consolas" panose="020B0609020204030204" pitchFamily="49" charset="0"/>
                <a:cs typeface="Arial" panose="020B0604020202020204" pitchFamily="34" charset="0"/>
              </a:rPr>
              <a:t>relu</a:t>
            </a: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', </a:t>
            </a:r>
            <a:r>
              <a:rPr lang="en-US" altLang="ko-KR" sz="1600" dirty="0" err="1">
                <a:latin typeface="Consolas" panose="020B0609020204030204" pitchFamily="49" charset="0"/>
                <a:cs typeface="Arial" panose="020B0604020202020204" pitchFamily="34" charset="0"/>
              </a:rPr>
              <a:t>input_shape</a:t>
            </a: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=(28 * 28,)))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network.add</a:t>
            </a: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Arial" panose="020B0604020202020204" pitchFamily="34" charset="0"/>
              </a:rPr>
              <a:t>layers.Dense</a:t>
            </a: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(10, activation='</a:t>
            </a:r>
            <a:r>
              <a:rPr lang="en-US" altLang="ko-KR" sz="1600" dirty="0" err="1">
                <a:latin typeface="Consolas" panose="020B0609020204030204" pitchFamily="49" charset="0"/>
                <a:cs typeface="Arial" panose="020B0604020202020204" pitchFamily="34" charset="0"/>
              </a:rPr>
              <a:t>softmax</a:t>
            </a:r>
            <a:r>
              <a:rPr lang="en-US" altLang="ko-KR" sz="1600" dirty="0">
                <a:latin typeface="Consolas" panose="020B0609020204030204" pitchFamily="49" charset="0"/>
                <a:cs typeface="Arial" panose="020B0604020202020204" pitchFamily="34" charset="0"/>
              </a:rPr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1219085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영상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7200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영상은 </a:t>
            </a:r>
            <a:r>
              <a:rPr lang="en-US" altLang="ko-KR" dirty="0"/>
              <a:t>28x28 </a:t>
            </a:r>
            <a:r>
              <a:rPr lang="ko-KR" altLang="en-US" dirty="0"/>
              <a:t>크기의 정수</a:t>
            </a:r>
            <a:r>
              <a:rPr lang="en-US" altLang="ko-KR" dirty="0"/>
              <a:t>(0~255) </a:t>
            </a:r>
            <a:r>
              <a:rPr lang="ko-KR" altLang="en-US" dirty="0"/>
              <a:t>밝기를 가지고 있는데</a:t>
            </a:r>
            <a:r>
              <a:rPr lang="en-US" altLang="ko-KR" dirty="0"/>
              <a:t>, </a:t>
            </a:r>
            <a:r>
              <a:rPr lang="ko-KR" altLang="en-US" dirty="0"/>
              <a:t>신경망에서는 </a:t>
            </a:r>
            <a:r>
              <a:rPr lang="en-US" altLang="ko-KR" dirty="0"/>
              <a:t>784x1 </a:t>
            </a:r>
            <a:r>
              <a:rPr lang="ko-KR" altLang="en-US" dirty="0"/>
              <a:t>크기로</a:t>
            </a:r>
            <a:r>
              <a:rPr lang="en-US" altLang="ko-KR" dirty="0"/>
              <a:t> 0~1 </a:t>
            </a:r>
            <a:r>
              <a:rPr lang="ko-KR" altLang="en-US" dirty="0"/>
              <a:t>사이의 밝기 영상을 이용하므로 데이터 형태를 변환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56A58-9A7C-4AFE-9848-D1C71ECA9FB8}"/>
              </a:ext>
            </a:extLst>
          </p:cNvPr>
          <p:cNvSpPr txBox="1"/>
          <p:nvPr/>
        </p:nvSpPr>
        <p:spPr>
          <a:xfrm>
            <a:off x="575556" y="2276872"/>
            <a:ext cx="7992888" cy="1512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train_images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train_images.reshape</a:t>
            </a:r>
            <a:r>
              <a:rPr lang="en-US" altLang="ko-KR" dirty="0">
                <a:latin typeface="Consolas" panose="020B0609020204030204" pitchFamily="49" charset="0"/>
              </a:rPr>
              <a:t>((60000, 28 * 28)) 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train_images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train_images.astype</a:t>
            </a:r>
            <a:r>
              <a:rPr lang="en-US" altLang="ko-KR" dirty="0">
                <a:latin typeface="Consolas" panose="020B0609020204030204" pitchFamily="49" charset="0"/>
              </a:rPr>
              <a:t>('float32') / 255 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test_images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test_images.reshape</a:t>
            </a:r>
            <a:r>
              <a:rPr lang="en-US" altLang="ko-KR" dirty="0">
                <a:latin typeface="Consolas" panose="020B0609020204030204" pitchFamily="49" charset="0"/>
              </a:rPr>
              <a:t>((10000, 28 * 28)) 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test_images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test_images.astype</a:t>
            </a:r>
            <a:r>
              <a:rPr lang="en-US" altLang="ko-KR" dirty="0">
                <a:latin typeface="Consolas" panose="020B0609020204030204" pitchFamily="49" charset="0"/>
              </a:rPr>
              <a:t>('float32') / 255</a:t>
            </a:r>
            <a:endParaRPr lang="en-US" altLang="ko-KR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40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영상 레이블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720080"/>
          </a:xfrm>
        </p:spPr>
        <p:txBody>
          <a:bodyPr/>
          <a:lstStyle/>
          <a:p>
            <a:r>
              <a:rPr lang="ko-KR" altLang="en-US" dirty="0"/>
              <a:t>영상 레이블을 카테고리 형으로 변환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56A58-9A7C-4AFE-9848-D1C71ECA9FB8}"/>
              </a:ext>
            </a:extLst>
          </p:cNvPr>
          <p:cNvSpPr txBox="1"/>
          <p:nvPr/>
        </p:nvSpPr>
        <p:spPr>
          <a:xfrm>
            <a:off x="575556" y="1628800"/>
            <a:ext cx="7992888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from </a:t>
            </a:r>
            <a:r>
              <a:rPr lang="en-US" altLang="ko-KR" dirty="0" err="1">
                <a:latin typeface="Consolas" panose="020B0609020204030204" pitchFamily="49" charset="0"/>
              </a:rPr>
              <a:t>keras.utils</a:t>
            </a:r>
            <a:r>
              <a:rPr lang="en-US" altLang="ko-KR" dirty="0">
                <a:latin typeface="Consolas" panose="020B0609020204030204" pitchFamily="49" charset="0"/>
              </a:rPr>
              <a:t> import </a:t>
            </a:r>
            <a:r>
              <a:rPr lang="en-US" altLang="ko-KR" dirty="0" err="1">
                <a:latin typeface="Consolas" panose="020B0609020204030204" pitchFamily="49" charset="0"/>
              </a:rPr>
              <a:t>to_categorical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train_labels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to_categorical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train_labels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test_labels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to_categorical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test_labels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56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훈련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720080"/>
          </a:xfrm>
        </p:spPr>
        <p:txBody>
          <a:bodyPr/>
          <a:lstStyle/>
          <a:p>
            <a:r>
              <a:rPr lang="en-US" altLang="ko-KR" dirty="0"/>
              <a:t>compile</a:t>
            </a:r>
            <a:r>
              <a:rPr lang="ko-KR" altLang="en-US" dirty="0"/>
              <a:t>과 </a:t>
            </a:r>
            <a:r>
              <a:rPr lang="en-US" altLang="ko-KR" dirty="0"/>
              <a:t>fit</a:t>
            </a:r>
            <a:r>
              <a:rPr lang="ko-KR" altLang="en-US" dirty="0"/>
              <a:t>을 수행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56A58-9A7C-4AFE-9848-D1C71ECA9FB8}"/>
              </a:ext>
            </a:extLst>
          </p:cNvPr>
          <p:cNvSpPr txBox="1"/>
          <p:nvPr/>
        </p:nvSpPr>
        <p:spPr>
          <a:xfrm>
            <a:off x="539552" y="1700808"/>
            <a:ext cx="8352928" cy="1728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network.compile</a:t>
            </a:r>
            <a:r>
              <a:rPr lang="en-US" altLang="ko-KR" dirty="0">
                <a:latin typeface="Consolas" panose="020B0609020204030204" pitchFamily="49" charset="0"/>
              </a:rPr>
              <a:t>(optimizer='</a:t>
            </a:r>
            <a:r>
              <a:rPr lang="en-US" altLang="ko-KR" dirty="0" err="1">
                <a:latin typeface="Consolas" panose="020B0609020204030204" pitchFamily="49" charset="0"/>
              </a:rPr>
              <a:t>rmsprop</a:t>
            </a:r>
            <a:r>
              <a:rPr lang="en-US" altLang="ko-KR" dirty="0"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loss='</a:t>
            </a:r>
            <a:r>
              <a:rPr lang="en-US" altLang="ko-KR" dirty="0" err="1">
                <a:latin typeface="Consolas" panose="020B0609020204030204" pitchFamily="49" charset="0"/>
              </a:rPr>
              <a:t>categorical_crossentropy</a:t>
            </a:r>
            <a:r>
              <a:rPr lang="en-US" altLang="ko-KR" dirty="0"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metrics=['accuracy’])</a:t>
            </a:r>
          </a:p>
          <a:p>
            <a:endParaRPr lang="en-US" altLang="ko-KR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network.fit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train_images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train_labels</a:t>
            </a:r>
            <a:r>
              <a:rPr lang="en-US" altLang="ko-KR" dirty="0">
                <a:latin typeface="Consolas" panose="020B0609020204030204" pitchFamily="49" charset="0"/>
              </a:rPr>
              <a:t>, epochs=5, </a:t>
            </a:r>
            <a:r>
              <a:rPr lang="en-US" altLang="ko-KR" dirty="0" err="1">
                <a:latin typeface="Consolas" panose="020B0609020204030204" pitchFamily="49" charset="0"/>
              </a:rPr>
              <a:t>batch_size</a:t>
            </a:r>
            <a:r>
              <a:rPr lang="en-US" altLang="ko-KR" dirty="0">
                <a:latin typeface="Consolas" panose="020B0609020204030204" pitchFamily="49" charset="0"/>
              </a:rPr>
              <a:t>=128)</a:t>
            </a:r>
            <a:endParaRPr lang="en-US" altLang="ko-KR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68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전체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1D0D2-13C3-4C49-A3C0-9912FC024BDA}"/>
              </a:ext>
            </a:extLst>
          </p:cNvPr>
          <p:cNvSpPr txBox="1"/>
          <p:nvPr/>
        </p:nvSpPr>
        <p:spPr>
          <a:xfrm>
            <a:off x="467544" y="864097"/>
            <a:ext cx="7992888" cy="55172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Loading the MNIST dataset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keras.datasets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 import 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mnist</a:t>
            </a:r>
            <a:endParaRPr lang="en-US" altLang="ko-KR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train_images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train_labels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), (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test_images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test_labels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) = 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mnist.load_data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endParaRPr lang="en-US" altLang="ko-KR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keras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 import models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keras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 import layers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Network architecture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network = 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models.Sequential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network.add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layers.Dense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(512, activation='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relu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', 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input_shape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=(28 * 28,)))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network.add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layers.Dense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(10, activation='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softmax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'))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The compilation step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network.compile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(optimizer='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rmsprop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',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    loss='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categorical_crossentropy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',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    metrics=['accuracy'])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Preparing image data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train_images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train_images.reshape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((60000, 28 * 28))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train_images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train_images.astype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('float32') / 255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test_images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test_images.reshape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((10000, 28 * 28))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test_images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test_images.astype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('float32') / 255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Preparing the labels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keras.utils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 import 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to_categorical</a:t>
            </a:r>
            <a:endParaRPr lang="en-US" altLang="ko-KR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train_labels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to_categorical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train_labels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test_labels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to_categorical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test_labels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Fit the model to training data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network.fit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train_images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train_labels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, epochs=5, 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batch_size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=128)</a:t>
            </a:r>
          </a:p>
        </p:txBody>
      </p:sp>
    </p:spTree>
    <p:extLst>
      <p:ext uri="{BB962C8B-B14F-4D97-AF65-F5344CB8AC3E}">
        <p14:creationId xmlns:p14="http://schemas.microsoft.com/office/powerpoint/2010/main" val="1147564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신경망 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72008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/>
              <a:t>신경망을 정의한 다음 </a:t>
            </a:r>
            <a:r>
              <a:rPr lang="en-US" altLang="ko-KR"/>
              <a:t>network.summary() </a:t>
            </a:r>
            <a:r>
              <a:rPr lang="ko-KR" altLang="en-US"/>
              <a:t>함수를 호출하면 신경망에서 설정된 파라미터</a:t>
            </a:r>
            <a:r>
              <a:rPr lang="en-US" altLang="ko-KR"/>
              <a:t>(</a:t>
            </a:r>
            <a:r>
              <a:rPr lang="ko-KR" altLang="en-US"/>
              <a:t>미지수</a:t>
            </a:r>
            <a:r>
              <a:rPr lang="en-US" altLang="ko-KR"/>
              <a:t>) </a:t>
            </a:r>
            <a:r>
              <a:rPr lang="ko-KR" altLang="en-US"/>
              <a:t>개수를 볼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0979" y="1916832"/>
            <a:ext cx="8100392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8572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Model: "sequential_1" _________________________________________________________________ Layer (type) Output Shape Param # ================================================================= dense_2 (Dense) (None, 512) 401920 _________________________________________________________________ dense_3 (Dense) (None, 10) 5130 ================================================================= Total params: 407,050 </a:t>
            </a:r>
            <a:endParaRPr kumimoji="0" lang="en-US" altLang="ko-KR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8572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Trainable params: 407,050 </a:t>
            </a:r>
            <a:endParaRPr kumimoji="0" lang="en-US" altLang="ko-KR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8572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Non-trainable params: 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494" y="5013176"/>
            <a:ext cx="7344816" cy="720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>
                <a:solidFill>
                  <a:schemeClr val="accent6">
                    <a:lumMod val="50000"/>
                  </a:schemeClr>
                </a:solidFill>
              </a:rPr>
              <a:t>dense_2: 28x28x512+512 = 401,920</a:t>
            </a:r>
          </a:p>
          <a:p>
            <a:r>
              <a:rPr lang="en-US" altLang="ko-KR" sz="1600">
                <a:solidFill>
                  <a:schemeClr val="accent6">
                    <a:lumMod val="50000"/>
                  </a:schemeClr>
                </a:solidFill>
              </a:rPr>
              <a:t>dense_3: (512+1)x10 = 5,130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164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720080"/>
          </a:xfrm>
        </p:spPr>
        <p:txBody>
          <a:bodyPr/>
          <a:lstStyle/>
          <a:p>
            <a:r>
              <a:rPr lang="ko-KR" altLang="en-US" dirty="0"/>
              <a:t>훈련 데이터에 대해 </a:t>
            </a:r>
            <a:r>
              <a:rPr lang="en-US" altLang="ko-KR" dirty="0"/>
              <a:t>98%</a:t>
            </a:r>
            <a:r>
              <a:rPr lang="ko-KR" altLang="en-US" dirty="0"/>
              <a:t> 정도의 인식률을 보임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FB944-F3BF-49BF-A19E-D20261E8DDE9}"/>
              </a:ext>
            </a:extLst>
          </p:cNvPr>
          <p:cNvSpPr txBox="1"/>
          <p:nvPr/>
        </p:nvSpPr>
        <p:spPr>
          <a:xfrm>
            <a:off x="251520" y="1772816"/>
            <a:ext cx="8424936" cy="5028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490D239-232B-44C3-BFFB-5D63414C7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582340"/>
            <a:ext cx="8208912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1/5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469/469 [==============================] - 2s 4ms/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0.2570 -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0.9265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2/5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469/469 [==============================] - 2s 5ms/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0.1045 -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0.9690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3/5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469/469 [==============================] - 2s 4ms/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0.0696 -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0.9788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4/5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469/469 [==============================] - 2s 4ms/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0.0502 -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0.9850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5/5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469/469 [==============================] - 2s 4ms/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0.0391 -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0.9883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43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TensorFlow</a:t>
            </a:r>
            <a:r>
              <a:rPr lang="ko-KR" altLang="en-US" dirty="0"/>
              <a:t>와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24936" cy="5472608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기계학습 </a:t>
            </a:r>
            <a:r>
              <a:rPr lang="ko-KR" altLang="en-US" dirty="0">
                <a:latin typeface="Times New Roman"/>
                <a:cs typeface="Times New Roman"/>
              </a:rPr>
              <a:t>프로그래밍 지원을 위해 </a:t>
            </a:r>
            <a:r>
              <a:rPr lang="en-US" altLang="ko-KR" dirty="0">
                <a:latin typeface="Times New Roman"/>
                <a:cs typeface="Times New Roman"/>
              </a:rPr>
              <a:t>Google</a:t>
            </a:r>
            <a:r>
              <a:rPr lang="ko-KR" altLang="en-US" dirty="0">
                <a:latin typeface="Times New Roman"/>
                <a:cs typeface="Times New Roman"/>
              </a:rPr>
              <a:t>에서 </a:t>
            </a:r>
            <a:r>
              <a:rPr lang="en-US" altLang="ko-KR" dirty="0">
                <a:latin typeface="Times New Roman"/>
                <a:cs typeface="Times New Roman"/>
              </a:rPr>
              <a:t>TensorFlow</a:t>
            </a:r>
            <a:r>
              <a:rPr lang="ko-KR" altLang="en-US" dirty="0">
                <a:latin typeface="Times New Roman"/>
                <a:cs typeface="Times New Roman"/>
              </a:rPr>
              <a:t>를 개발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en-US" altLang="ko-KR" dirty="0">
                <a:latin typeface="Times New Roman"/>
                <a:cs typeface="Times New Roman"/>
              </a:rPr>
              <a:t>2015</a:t>
            </a:r>
            <a:r>
              <a:rPr lang="ko-KR" altLang="en-US" dirty="0">
                <a:latin typeface="Times New Roman"/>
                <a:cs typeface="Times New Roman"/>
              </a:rPr>
              <a:t>년 부터 패키지를 제공하고 있음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ko-KR" altLang="en-US" dirty="0">
                <a:latin typeface="Times New Roman"/>
                <a:cs typeface="Times New Roman"/>
              </a:rPr>
              <a:t>다양한 하드웨어를 지원하는 실행환경과 라이브러리를 제공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ko-KR" altLang="en-US" dirty="0">
                <a:latin typeface="Times New Roman"/>
                <a:cs typeface="Times New Roman"/>
              </a:rPr>
              <a:t>기능은 우수하지만 사용하기가 </a:t>
            </a:r>
            <a:r>
              <a:rPr lang="ko-KR" altLang="en-US">
                <a:latin typeface="Times New Roman"/>
                <a:cs typeface="Times New Roman"/>
              </a:rPr>
              <a:t>다소</a:t>
            </a:r>
            <a:r>
              <a:rPr lang="en-US" altLang="ko-KR">
                <a:latin typeface="Times New Roman"/>
                <a:cs typeface="Times New Roman"/>
              </a:rPr>
              <a:t> </a:t>
            </a:r>
            <a:r>
              <a:rPr lang="ko-KR" altLang="en-US">
                <a:latin typeface="Times New Roman"/>
                <a:cs typeface="Times New Roman"/>
              </a:rPr>
              <a:t>어려움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b="1">
                <a:solidFill>
                  <a:srgbClr val="FF0000"/>
                </a:solidFill>
                <a:latin typeface="Times New Roman"/>
                <a:cs typeface="Times New Roman"/>
              </a:rPr>
              <a:t>쉬움</a:t>
            </a:r>
            <a:r>
              <a:rPr lang="en-US" altLang="ko-KR" b="1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lang="ko-KR" altLang="en-US" dirty="0">
                <a:latin typeface="Times New Roman"/>
                <a:cs typeface="Times New Roman"/>
              </a:rPr>
              <a:t>보다 쉬운 프로그램 개발을 지원하는 </a:t>
            </a:r>
            <a:r>
              <a:rPr lang="en-US" altLang="ko-KR" dirty="0" err="1">
                <a:latin typeface="Times New Roman"/>
                <a:cs typeface="Times New Roman"/>
              </a:rPr>
              <a:t>Keras</a:t>
            </a:r>
            <a:r>
              <a:rPr lang="ko-KR" altLang="en-US" dirty="0">
                <a:latin typeface="Times New Roman"/>
                <a:cs typeface="Times New Roman"/>
              </a:rPr>
              <a:t>를 제공하고 있음</a:t>
            </a:r>
            <a:endParaRPr lang="en-US" altLang="ko-KR" dirty="0">
              <a:latin typeface="Times New Roman"/>
              <a:cs typeface="Times New Roman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D73BAC-F10C-456A-9BEA-F2AAB47C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140968"/>
            <a:ext cx="462509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06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08B762-77AB-46C0-BBA7-475B4BAB6C34}"/>
              </a:ext>
            </a:extLst>
          </p:cNvPr>
          <p:cNvSpPr txBox="1"/>
          <p:nvPr/>
        </p:nvSpPr>
        <p:spPr>
          <a:xfrm>
            <a:off x="539552" y="2132856"/>
            <a:ext cx="7344816" cy="25922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3600" b="1">
                <a:solidFill>
                  <a:srgbClr val="0070C0"/>
                </a:solidFill>
              </a:rPr>
              <a:t>사례 </a:t>
            </a:r>
            <a:r>
              <a:rPr lang="en-US" altLang="ko-KR" sz="3600" b="1">
                <a:solidFill>
                  <a:srgbClr val="0070C0"/>
                </a:solidFill>
              </a:rPr>
              <a:t>2:</a:t>
            </a:r>
          </a:p>
          <a:p>
            <a:pPr algn="ctr"/>
            <a:r>
              <a:rPr lang="en-US" altLang="ko-KR" sz="3600"/>
              <a:t>IMDB </a:t>
            </a:r>
            <a:r>
              <a:rPr lang="ko-KR" altLang="en-US" sz="3600" dirty="0"/>
              <a:t>영화평 긍정</a:t>
            </a:r>
            <a:r>
              <a:rPr lang="en-US" altLang="ko-KR" sz="3600" dirty="0"/>
              <a:t>/</a:t>
            </a:r>
            <a:r>
              <a:rPr lang="ko-KR" altLang="en-US" sz="3600" dirty="0"/>
              <a:t>부정 분류</a:t>
            </a:r>
          </a:p>
        </p:txBody>
      </p:sp>
    </p:spTree>
    <p:extLst>
      <p:ext uri="{BB962C8B-B14F-4D97-AF65-F5344CB8AC3E}">
        <p14:creationId xmlns:p14="http://schemas.microsoft.com/office/powerpoint/2010/main" val="2600979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IMDB </a:t>
            </a:r>
            <a:r>
              <a:rPr lang="ko-KR" altLang="en-US" dirty="0"/>
              <a:t>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2376264"/>
          </a:xfrm>
        </p:spPr>
        <p:txBody>
          <a:bodyPr/>
          <a:lstStyle/>
          <a:p>
            <a:r>
              <a:rPr lang="en-US" altLang="ko-KR" dirty="0"/>
              <a:t>Internet Movie Database</a:t>
            </a:r>
            <a:r>
              <a:rPr lang="ko-KR" altLang="en-US" dirty="0"/>
              <a:t>에는 일반인들의 영화평 </a:t>
            </a:r>
            <a:r>
              <a:rPr lang="en-US" altLang="ko-KR" dirty="0"/>
              <a:t>50,000</a:t>
            </a:r>
            <a:r>
              <a:rPr lang="ko-KR" altLang="en-US" dirty="0"/>
              <a:t>개가 저장되어 있음</a:t>
            </a:r>
            <a:endParaRPr lang="en-US" altLang="ko-KR" dirty="0"/>
          </a:p>
          <a:p>
            <a:r>
              <a:rPr lang="ko-KR" altLang="en-US" dirty="0"/>
              <a:t>영화평은 텍스트로 구성되는데 긍정 또는 부정의 태그가 붙어있음</a:t>
            </a:r>
            <a:endParaRPr lang="en-US" altLang="ko-KR" dirty="0"/>
          </a:p>
          <a:p>
            <a:r>
              <a:rPr lang="ko-KR" altLang="en-US" dirty="0"/>
              <a:t>여기서는 영화평 텍스트로부터 평가가 긍정인지 부정인지 추정하는 것이 과제임</a:t>
            </a:r>
            <a:endParaRPr lang="en-US" altLang="ko-KR" dirty="0"/>
          </a:p>
          <a:p>
            <a:r>
              <a:rPr lang="ko-KR" altLang="en-US" dirty="0"/>
              <a:t>이 프로그램과 설명은 </a:t>
            </a:r>
            <a:r>
              <a:rPr lang="en-US" altLang="ko-KR" b="1" i="1" dirty="0">
                <a:solidFill>
                  <a:srgbClr val="0070C0"/>
                </a:solidFill>
              </a:rPr>
              <a:t>Deep Learning with Python </a:t>
            </a:r>
            <a:r>
              <a:rPr lang="en-US" altLang="ko-KR" dirty="0"/>
              <a:t>3</a:t>
            </a:r>
            <a:r>
              <a:rPr lang="ko-KR" altLang="en-US" dirty="0"/>
              <a:t>장에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5076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IMDB </a:t>
            </a:r>
            <a:r>
              <a:rPr lang="ko-KR" altLang="en-US" dirty="0"/>
              <a:t>데이터 읽기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0920" cy="237626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IMDB </a:t>
            </a:r>
            <a:r>
              <a:rPr lang="ko-KR" altLang="en-US" dirty="0"/>
              <a:t>데이터는 </a:t>
            </a:r>
            <a:r>
              <a:rPr lang="en-US" altLang="ko-KR" dirty="0" err="1"/>
              <a:t>keras</a:t>
            </a:r>
            <a:r>
              <a:rPr lang="ko-KR" altLang="en-US" dirty="0"/>
              <a:t>에서 읽을 수 있음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아래 프로그램에서는 텍스트에서 사용하는 </a:t>
            </a:r>
            <a:r>
              <a:rPr lang="ko-KR" altLang="en-US" dirty="0" err="1"/>
              <a:t>단어수를</a:t>
            </a:r>
            <a:r>
              <a:rPr lang="ko-KR" altLang="en-US" dirty="0"/>
              <a:t> </a:t>
            </a:r>
            <a:r>
              <a:rPr lang="en-US" altLang="ko-KR" dirty="0"/>
              <a:t>10,000</a:t>
            </a:r>
            <a:r>
              <a:rPr lang="ko-KR" altLang="en-US" dirty="0"/>
              <a:t>개로 제한하고 있음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keras</a:t>
            </a:r>
            <a:r>
              <a:rPr lang="ko-KR" altLang="en-US" dirty="0"/>
              <a:t>에서는 전체 데이터에서 단어 빈도수를 조사하고 상위 </a:t>
            </a:r>
            <a:r>
              <a:rPr lang="en-US" altLang="ko-KR" dirty="0"/>
              <a:t>10,000</a:t>
            </a:r>
            <a:r>
              <a:rPr lang="ko-KR" altLang="en-US" dirty="0"/>
              <a:t>개의 단어를 사용해서 각 리뷰를 숫자 리스트로 표시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숫자 리스트 데이터로는 무슨 내용인지 알 수 없음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F162B-A09C-4AAE-9310-30A75E65526A}"/>
              </a:ext>
            </a:extLst>
          </p:cNvPr>
          <p:cNvSpPr txBox="1"/>
          <p:nvPr/>
        </p:nvSpPr>
        <p:spPr>
          <a:xfrm>
            <a:off x="755576" y="2109394"/>
            <a:ext cx="7992888" cy="1175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keras.datasets</a:t>
            </a:r>
            <a:r>
              <a:rPr lang="en-US" altLang="ko-KR" sz="1600" dirty="0">
                <a:latin typeface="Consolas" panose="020B0609020204030204" pitchFamily="49" charset="0"/>
                <a:cs typeface="Courier New" panose="02070309020205020404" pitchFamily="49" charset="0"/>
              </a:rPr>
              <a:t> import </a:t>
            </a:r>
            <a:r>
              <a:rPr lang="en-US" altLang="ko-KR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imdb</a:t>
            </a:r>
            <a:endParaRPr lang="en-US" altLang="ko-KR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train_data</a:t>
            </a:r>
            <a:r>
              <a:rPr lang="en-US" altLang="ko-KR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train_labels</a:t>
            </a:r>
            <a:r>
              <a:rPr lang="en-US" altLang="ko-KR" sz="1600" dirty="0">
                <a:latin typeface="Consolas" panose="020B0609020204030204" pitchFamily="49" charset="0"/>
                <a:cs typeface="Courier New" panose="02070309020205020404" pitchFamily="49" charset="0"/>
              </a:rPr>
              <a:t>), (</a:t>
            </a:r>
            <a:r>
              <a:rPr lang="en-US" altLang="ko-KR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test_data</a:t>
            </a:r>
            <a:r>
              <a:rPr lang="en-US" altLang="ko-KR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test_labels</a:t>
            </a:r>
            <a:r>
              <a:rPr lang="en-US" altLang="ko-KR" sz="1600" dirty="0">
                <a:latin typeface="Consolas" panose="020B06090202040302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imdb.load_data</a:t>
            </a:r>
            <a:r>
              <a:rPr lang="en-US" altLang="ko-KR" sz="1600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num_words</a:t>
            </a:r>
            <a:r>
              <a:rPr lang="en-US" altLang="ko-KR" sz="1600" dirty="0">
                <a:latin typeface="Consolas" panose="020B0609020204030204" pitchFamily="49" charset="0"/>
                <a:cs typeface="Courier New" panose="02070309020205020404" pitchFamily="49" charset="0"/>
              </a:rPr>
              <a:t>=10000)</a:t>
            </a:r>
            <a:endParaRPr lang="ko-KR" altLang="en-US" sz="16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AF675-55F2-41D7-A78E-B739C96788D2}"/>
              </a:ext>
            </a:extLst>
          </p:cNvPr>
          <p:cNvSpPr txBox="1"/>
          <p:nvPr/>
        </p:nvSpPr>
        <p:spPr>
          <a:xfrm>
            <a:off x="899592" y="4653136"/>
            <a:ext cx="7704856" cy="15121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fr-FR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train_data[0] </a:t>
            </a:r>
          </a:p>
          <a:p>
            <a:r>
              <a:rPr lang="fr-FR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 14, 22, 16, ... 178, 32] </a:t>
            </a:r>
          </a:p>
          <a:p>
            <a:endParaRPr lang="fr-FR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train_lab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	# 1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은 이 평가가 긍정적임을 의미</a:t>
            </a:r>
          </a:p>
        </p:txBody>
      </p:sp>
    </p:spTree>
    <p:extLst>
      <p:ext uri="{BB962C8B-B14F-4D97-AF65-F5344CB8AC3E}">
        <p14:creationId xmlns:p14="http://schemas.microsoft.com/office/powerpoint/2010/main" val="2106415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IMDB </a:t>
            </a:r>
            <a:r>
              <a:rPr lang="ko-KR" altLang="en-US" dirty="0"/>
              <a:t>텍스트 보기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59296" y="882959"/>
            <a:ext cx="8784976" cy="237626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리뷰 내용을 보려면 </a:t>
            </a:r>
            <a:r>
              <a:rPr lang="en-US" altLang="ko-KR" dirty="0" err="1"/>
              <a:t>get_word_index</a:t>
            </a:r>
            <a:r>
              <a:rPr lang="en-US" altLang="ko-KR" dirty="0"/>
              <a:t> </a:t>
            </a:r>
            <a:r>
              <a:rPr lang="ko-KR" altLang="en-US" dirty="0"/>
              <a:t>함수를 이용하여 처리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train_data</a:t>
            </a:r>
            <a:r>
              <a:rPr lang="en-US" altLang="ko-KR" dirty="0"/>
              <a:t>[0]</a:t>
            </a:r>
            <a:r>
              <a:rPr lang="ko-KR" altLang="en-US" dirty="0"/>
              <a:t>의 내용은 다음과 같음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F162B-A09C-4AAE-9310-30A75E65526A}"/>
              </a:ext>
            </a:extLst>
          </p:cNvPr>
          <p:cNvSpPr txBox="1"/>
          <p:nvPr/>
        </p:nvSpPr>
        <p:spPr>
          <a:xfrm>
            <a:off x="591344" y="1340768"/>
            <a:ext cx="8352928" cy="1175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word_index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imdb.get_word_index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reverse_word_index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[(value, key) for (key, value) in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word_index.items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()])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decoded_review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 '.join( </a:t>
            </a: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reverse_word_index.get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- 3, '?') for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train_data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[0]])</a:t>
            </a:r>
            <a:endParaRPr lang="ko-KR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AF675-55F2-41D7-A78E-B739C96788D2}"/>
              </a:ext>
            </a:extLst>
          </p:cNvPr>
          <p:cNvSpPr txBox="1"/>
          <p:nvPr/>
        </p:nvSpPr>
        <p:spPr>
          <a:xfrm>
            <a:off x="611560" y="3259223"/>
            <a:ext cx="7704856" cy="22580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this film was just brilliant casting location scenery story direction everyone's really suited the part they played and you could just imagine being there </a:t>
            </a:r>
            <a:r>
              <a:rPr lang="en-US" altLang="ko-KR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robert</a:t>
            </a:r>
            <a:r>
              <a:rPr lang="en-US" altLang="ko-K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 is an amazing actor and now the same being director ? father came from the same </a:t>
            </a:r>
            <a:r>
              <a:rPr lang="en-US" altLang="ko-KR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scottish</a:t>
            </a:r>
            <a:r>
              <a:rPr lang="en-US" altLang="ko-K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island as myself so </a:t>
            </a:r>
            <a:r>
              <a:rPr lang="en-US" altLang="ko-KR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loved the fact there was a real connection with this film the witty remarks throughout the film were great it was just brilliant so much that </a:t>
            </a:r>
            <a:r>
              <a:rPr lang="en-US" altLang="ko-KR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bought the film as soon as it was released for ? …….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68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신경망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882958"/>
            <a:ext cx="8287262" cy="305009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텍스트 데이터에서 평가의 긍정</a:t>
            </a:r>
            <a:r>
              <a:rPr lang="en-US" altLang="ko-KR" dirty="0"/>
              <a:t>/</a:t>
            </a:r>
            <a:r>
              <a:rPr lang="ko-KR" altLang="en-US" dirty="0"/>
              <a:t>부정 여부를 판단하기 위해 다음과 같은 신경망 구조를 이용함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텍스트 입력은 </a:t>
            </a:r>
            <a:r>
              <a:rPr lang="en-US" altLang="ko-KR" dirty="0"/>
              <a:t>10,000 </a:t>
            </a:r>
            <a:r>
              <a:rPr lang="ko-KR" altLang="en-US" dirty="0"/>
              <a:t>크기의 </a:t>
            </a:r>
            <a:r>
              <a:rPr lang="en-US" altLang="ko-KR" dirty="0"/>
              <a:t>Document-term matrix</a:t>
            </a:r>
            <a:r>
              <a:rPr lang="ko-KR" altLang="en-US" dirty="0"/>
              <a:t>로 표현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단</a:t>
            </a:r>
            <a:r>
              <a:rPr lang="en-US" altLang="ko-KR" dirty="0"/>
              <a:t>: 10,000 x 16 Dense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2</a:t>
            </a:r>
            <a:r>
              <a:rPr lang="ko-KR" altLang="en-US" dirty="0"/>
              <a:t>단</a:t>
            </a:r>
            <a:r>
              <a:rPr lang="en-US" altLang="ko-KR" dirty="0"/>
              <a:t>: 16 x 16 Dense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 err="1"/>
              <a:t>출력단</a:t>
            </a:r>
            <a:r>
              <a:rPr lang="en-US" altLang="ko-KR" dirty="0"/>
              <a:t>: 16 x 1 (Sigmoid)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기본 개념은 어떤 단어들로 리뷰했는지를 보고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/>
              <a:t>긍정</a:t>
            </a:r>
            <a:r>
              <a:rPr lang="en-US" altLang="ko-KR" dirty="0"/>
              <a:t>/</a:t>
            </a:r>
            <a:r>
              <a:rPr lang="ko-KR" altLang="en-US" dirty="0"/>
              <a:t>부정 여부를 판단하는 것임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34A0B9-B747-4125-881F-576B8D2D5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492896"/>
            <a:ext cx="2448272" cy="3684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382485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입력 데이터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882959"/>
            <a:ext cx="8287262" cy="103387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각 영화평을 </a:t>
            </a:r>
            <a:r>
              <a:rPr lang="en-US" altLang="ko-KR" dirty="0"/>
              <a:t>10,000 </a:t>
            </a:r>
            <a:r>
              <a:rPr lang="ko-KR" altLang="en-US" dirty="0"/>
              <a:t>크기의 </a:t>
            </a:r>
            <a:r>
              <a:rPr lang="en-US" altLang="ko-KR" dirty="0"/>
              <a:t>Document-term matrix</a:t>
            </a:r>
            <a:r>
              <a:rPr lang="ko-KR" altLang="en-US" dirty="0"/>
              <a:t>로 표현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다음과 같은 </a:t>
            </a:r>
            <a:r>
              <a:rPr lang="en-US" altLang="ko-KR" dirty="0" err="1"/>
              <a:t>vectorize_sequences</a:t>
            </a:r>
            <a:r>
              <a:rPr lang="en-US" altLang="ko-KR" dirty="0"/>
              <a:t> </a:t>
            </a:r>
            <a:r>
              <a:rPr lang="ko-KR" altLang="en-US" dirty="0"/>
              <a:t>함수를 이용하여 </a:t>
            </a:r>
            <a:r>
              <a:rPr lang="en-US" altLang="ko-KR" dirty="0"/>
              <a:t>DTM</a:t>
            </a:r>
            <a:r>
              <a:rPr lang="ko-KR" altLang="en-US" dirty="0"/>
              <a:t>을 구축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17915-E667-453E-9E66-153385E7182B}"/>
              </a:ext>
            </a:extLst>
          </p:cNvPr>
          <p:cNvSpPr txBox="1"/>
          <p:nvPr/>
        </p:nvSpPr>
        <p:spPr>
          <a:xfrm>
            <a:off x="705870" y="1802253"/>
            <a:ext cx="7776864" cy="2391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US" altLang="ko-KR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numpy</a:t>
            </a: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 as np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lang="en-US" altLang="ko-KR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vectorize_sequences</a:t>
            </a: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(sequences, dimension=10000): </a:t>
            </a:r>
          </a:p>
          <a:p>
            <a:pPr>
              <a:tabLst>
                <a:tab pos="446088" algn="l"/>
              </a:tabLst>
            </a:pP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	results = </a:t>
            </a:r>
            <a:r>
              <a:rPr lang="en-US" altLang="ko-KR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np.zeros</a:t>
            </a: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lang="en-US" altLang="ko-KR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(sequences), dimension)) </a:t>
            </a:r>
          </a:p>
          <a:p>
            <a:pPr>
              <a:tabLst>
                <a:tab pos="446088" algn="l"/>
              </a:tabLst>
            </a:pP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	for </a:t>
            </a:r>
            <a:r>
              <a:rPr lang="en-US" altLang="ko-KR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, sequence in enumerate(sequences): </a:t>
            </a:r>
          </a:p>
          <a:p>
            <a:pPr>
              <a:tabLst>
                <a:tab pos="446088" algn="l"/>
              </a:tabLst>
            </a:pP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		results[</a:t>
            </a:r>
            <a:r>
              <a:rPr lang="en-US" altLang="ko-KR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, sequence] = 1. </a:t>
            </a:r>
          </a:p>
          <a:p>
            <a:pPr>
              <a:tabLst>
                <a:tab pos="446088" algn="l"/>
              </a:tabLst>
            </a:pP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	return results </a:t>
            </a:r>
          </a:p>
          <a:p>
            <a:endParaRPr lang="en-US" altLang="ko-KR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x_train</a:t>
            </a: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vectorize_sequences</a:t>
            </a: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train_data</a:t>
            </a: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x_test</a:t>
            </a: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vectorize_sequences</a:t>
            </a: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test_data</a:t>
            </a:r>
            <a:endParaRPr lang="en-US" altLang="ko-KR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y_train</a:t>
            </a: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np.asarray</a:t>
            </a: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train_labels</a:t>
            </a: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en-US" altLang="ko-KR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astype</a:t>
            </a: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(‘float32’)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y_test</a:t>
            </a: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np.asarray</a:t>
            </a: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test_labels</a:t>
            </a: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en-US" altLang="ko-KR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astype</a:t>
            </a: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(‘float32’)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502BD-6149-465B-B682-6870A52B3D11}"/>
              </a:ext>
            </a:extLst>
          </p:cNvPr>
          <p:cNvSpPr txBox="1"/>
          <p:nvPr/>
        </p:nvSpPr>
        <p:spPr>
          <a:xfrm>
            <a:off x="4137102" y="2971800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F4FFD-474B-48E7-A013-84B792A575F1}"/>
              </a:ext>
            </a:extLst>
          </p:cNvPr>
          <p:cNvSpPr txBox="1"/>
          <p:nvPr/>
        </p:nvSpPr>
        <p:spPr>
          <a:xfrm>
            <a:off x="524600" y="4194771"/>
            <a:ext cx="7818021" cy="11045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/>
              <a:t>train_data</a:t>
            </a:r>
            <a:r>
              <a:rPr lang="ko-KR" altLang="en-US" sz="1600" dirty="0"/>
              <a:t>에는</a:t>
            </a:r>
            <a:r>
              <a:rPr lang="en-US" altLang="ko-KR" sz="1600" dirty="0"/>
              <a:t> </a:t>
            </a:r>
            <a:r>
              <a:rPr lang="ko-KR" altLang="en-US" sz="1600" dirty="0"/>
              <a:t>영화평이 </a:t>
            </a:r>
            <a:r>
              <a:rPr lang="en-US" altLang="ko-KR" sz="1600" dirty="0"/>
              <a:t>25,000</a:t>
            </a:r>
            <a:r>
              <a:rPr lang="ko-KR" altLang="en-US" sz="1600" dirty="0"/>
              <a:t>개가 있으므로 </a:t>
            </a:r>
            <a:r>
              <a:rPr lang="en-US" altLang="ko-KR" sz="1600" dirty="0" err="1"/>
              <a:t>x_train</a:t>
            </a:r>
            <a:r>
              <a:rPr lang="ko-KR" altLang="en-US" sz="1600" dirty="0"/>
              <a:t>은 </a:t>
            </a:r>
            <a:r>
              <a:rPr lang="en-US" altLang="ko-KR" sz="1600" dirty="0"/>
              <a:t>25,000x10,000 </a:t>
            </a:r>
            <a:r>
              <a:rPr lang="ko-KR" altLang="en-US" sz="1600" dirty="0"/>
              <a:t>크기의 행렬이 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x_train</a:t>
            </a:r>
            <a:r>
              <a:rPr lang="ko-KR" altLang="en-US" sz="1600" dirty="0"/>
              <a:t>의 각 원소에는 그 </a:t>
            </a:r>
            <a:r>
              <a:rPr lang="en-US" altLang="ko-KR" sz="1600" dirty="0"/>
              <a:t>review</a:t>
            </a:r>
            <a:r>
              <a:rPr lang="ko-KR" altLang="en-US" sz="1600" dirty="0"/>
              <a:t>에서 해당 단어의 사용여부에 따라 </a:t>
            </a:r>
            <a:r>
              <a:rPr lang="en-US" altLang="ko-KR" sz="1600" dirty="0"/>
              <a:t>1 </a:t>
            </a:r>
            <a:r>
              <a:rPr lang="ko-KR" altLang="en-US" sz="1600" dirty="0"/>
              <a:t>또는</a:t>
            </a:r>
            <a:r>
              <a:rPr lang="en-US" altLang="ko-KR" sz="1600" dirty="0"/>
              <a:t> 0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값이 저장됨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FD042-8E78-4536-BD9A-9DE44CBF6844}"/>
              </a:ext>
            </a:extLst>
          </p:cNvPr>
          <p:cNvSpPr txBox="1"/>
          <p:nvPr/>
        </p:nvSpPr>
        <p:spPr>
          <a:xfrm>
            <a:off x="865334" y="5229200"/>
            <a:ext cx="7491682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 fontScale="92500"/>
          </a:bodyPr>
          <a:lstStyle/>
          <a:p>
            <a:r>
              <a:rPr lang="fr-FR" altLang="ko-KR" sz="1600" dirty="0">
                <a:latin typeface="Consolas" panose="020B0609020204030204" pitchFamily="49" charset="0"/>
              </a:rPr>
              <a:t>&gt;&gt;&gt; train_data[0] </a:t>
            </a:r>
          </a:p>
          <a:p>
            <a:r>
              <a:rPr lang="fr-FR" altLang="ko-KR" sz="1600" dirty="0">
                <a:latin typeface="Consolas" panose="020B0609020204030204" pitchFamily="49" charset="0"/>
              </a:rPr>
              <a:t>[1, 14, 22, 16, ... 178, 32]	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리스트의 크기는 텍스트의 단어 숫자</a:t>
            </a:r>
            <a:endParaRPr lang="fr-FR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altLang="ko-KR" sz="1600" dirty="0">
                <a:latin typeface="Consolas" panose="020B0609020204030204" pitchFamily="49" charset="0"/>
              </a:rPr>
              <a:t>&gt;&gt;&gt; x_train[0] </a:t>
            </a:r>
          </a:p>
          <a:p>
            <a:r>
              <a:rPr lang="fr-FR" altLang="ko-KR" sz="1600" dirty="0">
                <a:latin typeface="Consolas" panose="020B0609020204030204" pitchFamily="49" charset="0"/>
              </a:rPr>
              <a:t>array([ 0., 1., 1., ..., 0., 0., 0</a:t>
            </a:r>
            <a:r>
              <a:rPr lang="fr-FR" altLang="ko-KR" sz="1600">
                <a:latin typeface="Consolas" panose="020B0609020204030204" pitchFamily="49" charset="0"/>
              </a:rPr>
              <a:t>.]) </a:t>
            </a:r>
            <a:r>
              <a:rPr lang="en-US" altLang="ko-KR" sz="160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배열의 크기는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10,000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으로 고정</a:t>
            </a:r>
          </a:p>
        </p:txBody>
      </p:sp>
    </p:spTree>
    <p:extLst>
      <p:ext uri="{BB962C8B-B14F-4D97-AF65-F5344CB8AC3E}">
        <p14:creationId xmlns:p14="http://schemas.microsoft.com/office/powerpoint/2010/main" val="3912193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신경망 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34A0B9-B747-4125-881F-576B8D2D5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817282"/>
            <a:ext cx="2376264" cy="3576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144F3-3CEF-4C3A-A581-6236CFB15CEB}"/>
              </a:ext>
            </a:extLst>
          </p:cNvPr>
          <p:cNvSpPr txBox="1"/>
          <p:nvPr/>
        </p:nvSpPr>
        <p:spPr>
          <a:xfrm>
            <a:off x="491148" y="980729"/>
            <a:ext cx="7776864" cy="17281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models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layers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models.Sequential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(16, activation='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=(10000,))) 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(16, activation='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’)) 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activation='sigmoid'))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40E76-B845-4F94-AA13-02FD109534D8}"/>
              </a:ext>
            </a:extLst>
          </p:cNvPr>
          <p:cNvSpPr txBox="1"/>
          <p:nvPr/>
        </p:nvSpPr>
        <p:spPr>
          <a:xfrm>
            <a:off x="3495432" y="5877272"/>
            <a:ext cx="1868656" cy="4440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크기</a:t>
            </a:r>
            <a:r>
              <a:rPr lang="en-US" altLang="ko-KR" dirty="0">
                <a:solidFill>
                  <a:srgbClr val="FF0000"/>
                </a:solidFill>
              </a:rPr>
              <a:t>: 10,000x1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A61B5F-40BA-4B8A-882A-A8BFF6202538}"/>
              </a:ext>
            </a:extLst>
          </p:cNvPr>
          <p:cNvCxnSpPr>
            <a:cxnSpLocks/>
          </p:cNvCxnSpPr>
          <p:nvPr/>
        </p:nvCxnSpPr>
        <p:spPr>
          <a:xfrm flipH="1">
            <a:off x="2627784" y="6087616"/>
            <a:ext cx="8676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28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신경망 훈련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144F3-3CEF-4C3A-A581-6236CFB15CEB}"/>
              </a:ext>
            </a:extLst>
          </p:cNvPr>
          <p:cNvSpPr txBox="1"/>
          <p:nvPr/>
        </p:nvSpPr>
        <p:spPr>
          <a:xfrm>
            <a:off x="485511" y="1021465"/>
            <a:ext cx="7776864" cy="2263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(optimizer='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rmsprop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loss='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binary_crossentropy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metrics=['accuracy’])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epochs=4,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=512)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model.evaluate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51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신경망 파라미터 숫자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1560" y="1052736"/>
            <a:ext cx="7518749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8572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Model: "sequential_2“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_________________________________________________________________ Layer (type) Output Shape Param # ================================================================= dense_4 (Dense) (None, 16) 160016 _________________________________________________________________ dense_5 (Dense) (None, 16) 272 _________________________________________________________________ dense_6 (Dense) (None, 1) 17 ================================================================= Total params: 160,305 </a:t>
            </a:r>
            <a:endParaRPr lang="en-US" altLang="ko-KR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Trainable params: 160,305 </a:t>
            </a:r>
            <a:endParaRPr lang="en-US" altLang="ko-KR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Non-trainable params: 0</a:t>
            </a:r>
            <a:r>
              <a:rPr lang="ko-KR" altLang="ko-KR" sz="800"/>
              <a:t> </a:t>
            </a:r>
            <a:endParaRPr lang="ko-KR" altLang="ko-KR" sz="320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371" y="4437112"/>
            <a:ext cx="7344816" cy="9361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>
                <a:solidFill>
                  <a:schemeClr val="accent6">
                    <a:lumMod val="50000"/>
                  </a:schemeClr>
                </a:solidFill>
              </a:rPr>
              <a:t>dense_4: 16x10,000+16 = 160,016</a:t>
            </a:r>
          </a:p>
          <a:p>
            <a:r>
              <a:rPr lang="en-US" altLang="ko-KR" sz="1600">
                <a:solidFill>
                  <a:schemeClr val="accent6">
                    <a:lumMod val="50000"/>
                  </a:schemeClr>
                </a:solidFill>
              </a:rPr>
              <a:t>dense_5: 16x16+16 = 272</a:t>
            </a:r>
          </a:p>
          <a:p>
            <a:r>
              <a:rPr lang="en-US" altLang="ko-KR" sz="1600">
                <a:solidFill>
                  <a:schemeClr val="accent6">
                    <a:lumMod val="50000"/>
                  </a:schemeClr>
                </a:solidFill>
              </a:rPr>
              <a:t>dense_6: 16+1 = 17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015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전체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144F3-3CEF-4C3A-A581-6236CFB15CEB}"/>
              </a:ext>
            </a:extLst>
          </p:cNvPr>
          <p:cNvSpPr txBox="1"/>
          <p:nvPr/>
        </p:nvSpPr>
        <p:spPr>
          <a:xfrm>
            <a:off x="722743" y="836712"/>
            <a:ext cx="7776864" cy="5607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keras.datasets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imdb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train_data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train_labels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test_data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test_labels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 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imdb.load_data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num_words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=10000)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입력 텍스트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vectorization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vectorize_sequences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(sequences, dimension=10000): </a:t>
            </a:r>
          </a:p>
          <a:p>
            <a:pPr>
              <a:tabLst>
                <a:tab pos="446088" algn="l"/>
              </a:tabLst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results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(sequences), dimension)) </a:t>
            </a:r>
          </a:p>
          <a:p>
            <a:pPr>
              <a:tabLst>
                <a:tab pos="446088" algn="l"/>
              </a:tabLst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sequence in enumerate(sequences): </a:t>
            </a:r>
          </a:p>
          <a:p>
            <a:pPr>
              <a:tabLst>
                <a:tab pos="446088" algn="l"/>
              </a:tabLst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results[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sequence] = 1. </a:t>
            </a:r>
          </a:p>
          <a:p>
            <a:pPr>
              <a:tabLst>
                <a:tab pos="446088" algn="l"/>
              </a:tabLst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results 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vectorize_sequences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train_data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vectorize_sequences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test_data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np.asarray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train_labels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('float32')</a:t>
            </a:r>
          </a:p>
          <a:p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np.asarray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test_labels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('float32')</a:t>
            </a:r>
          </a:p>
          <a:p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models 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layers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models.Sequential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(16, activation='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=(10000,))) </a:t>
            </a:r>
          </a:p>
          <a:p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(16, activation='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')) </a:t>
            </a:r>
          </a:p>
          <a:p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activation='sigmoid'))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(optimizer='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rmsprop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loss='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binary_crossentropy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metrics=['accuracy'])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epochs=4,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=512)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model.evaluate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82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Machine </a:t>
            </a:r>
            <a:r>
              <a:rPr lang="en-US" altLang="ko-KR" dirty="0"/>
              <a:t>Learning </a:t>
            </a:r>
            <a:r>
              <a:rPr lang="ko-KR" altLang="en-US" dirty="0"/>
              <a:t>패키지 선호도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009650"/>
            <a:ext cx="7153275" cy="4838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1619" y="5733256"/>
            <a:ext cx="6840760" cy="7920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0070C0"/>
                </a:solidFill>
              </a:rPr>
              <a:t>pytorch</a:t>
            </a:r>
            <a:r>
              <a:rPr lang="ko-KR" altLang="en-US" sz="1600">
                <a:solidFill>
                  <a:srgbClr val="0070C0"/>
                </a:solidFill>
              </a:rPr>
              <a:t>는 </a:t>
            </a:r>
            <a:r>
              <a:rPr lang="en-US" altLang="ko-KR" sz="1600">
                <a:solidFill>
                  <a:srgbClr val="0070C0"/>
                </a:solidFill>
              </a:rPr>
              <a:t>Facebook</a:t>
            </a:r>
            <a:r>
              <a:rPr lang="ko-KR" altLang="en-US" sz="1600">
                <a:solidFill>
                  <a:srgbClr val="0070C0"/>
                </a:solidFill>
              </a:rPr>
              <a:t>에서 개발되었고</a:t>
            </a:r>
            <a:r>
              <a:rPr lang="en-US" altLang="ko-KR" sz="1600">
                <a:solidFill>
                  <a:srgbClr val="0070C0"/>
                </a:solidFill>
              </a:rPr>
              <a:t>, Tensorflow</a:t>
            </a:r>
            <a:r>
              <a:rPr lang="ko-KR" altLang="en-US" sz="1600">
                <a:solidFill>
                  <a:srgbClr val="0070C0"/>
                </a:solidFill>
              </a:rPr>
              <a:t>는 </a:t>
            </a:r>
            <a:r>
              <a:rPr lang="en-US" altLang="ko-KR" sz="1600">
                <a:solidFill>
                  <a:srgbClr val="0070C0"/>
                </a:solidFill>
              </a:rPr>
              <a:t>Google</a:t>
            </a:r>
            <a:r>
              <a:rPr lang="ko-KR" altLang="en-US" sz="1600">
                <a:solidFill>
                  <a:srgbClr val="0070C0"/>
                </a:solidFill>
              </a:rPr>
              <a:t>에서 개발</a:t>
            </a:r>
            <a:endParaRPr lang="en-US" altLang="ko-KR" sz="1600">
              <a:solidFill>
                <a:srgbClr val="0070C0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0070C0"/>
                </a:solidFill>
              </a:rPr>
              <a:t>pytorch</a:t>
            </a:r>
            <a:r>
              <a:rPr lang="ko-KR" altLang="en-US" sz="1600">
                <a:solidFill>
                  <a:srgbClr val="0070C0"/>
                </a:solidFill>
              </a:rPr>
              <a:t>와 </a:t>
            </a:r>
            <a:r>
              <a:rPr lang="en-US" altLang="ko-KR" sz="1600">
                <a:solidFill>
                  <a:srgbClr val="0070C0"/>
                </a:solidFill>
              </a:rPr>
              <a:t>Tensorflow </a:t>
            </a:r>
            <a:r>
              <a:rPr lang="ko-KR" altLang="en-US" sz="1600">
                <a:solidFill>
                  <a:srgbClr val="0070C0"/>
                </a:solidFill>
              </a:rPr>
              <a:t>중 하나를 선택할 수 있음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55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7FEF5A2-13BD-4E60-B9EC-306ED10EDE2B}" type="slidenum">
              <a:rPr lang="en-US" altLang="ko-KR">
                <a:solidFill>
                  <a:srgbClr val="0070C0"/>
                </a:solidFill>
              </a:rPr>
              <a:pPr algn="r"/>
              <a:t>40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04664"/>
            <a:ext cx="8229600" cy="738336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					</a:t>
            </a:r>
            <a:r>
              <a:rPr lang="en-US" altLang="ko-KR" sz="3200" b="0" dirty="0">
                <a:latin typeface="맑은 고딕" pitchFamily="50" charset="-127"/>
                <a:ea typeface="맑은 고딕" pitchFamily="50" charset="-127"/>
              </a:rPr>
              <a:t>Due: 11/1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96752"/>
            <a:ext cx="7990656" cy="3744416"/>
          </a:xfrm>
        </p:spPr>
        <p:txBody>
          <a:bodyPr>
            <a:noAutofit/>
          </a:bodyPr>
          <a:lstStyle/>
          <a:p>
            <a:pPr marL="358775" indent="-249238">
              <a:buNone/>
            </a:pPr>
            <a:r>
              <a:rPr lang="ko-KR" altLang="en-US" sz="2000" dirty="0">
                <a:solidFill>
                  <a:srgbClr val="0070C0"/>
                </a:solidFill>
              </a:rPr>
              <a:t>제출 방법</a:t>
            </a:r>
            <a:r>
              <a:rPr lang="en-US" altLang="ko-KR" sz="2000" dirty="0">
                <a:solidFill>
                  <a:srgbClr val="0070C0"/>
                </a:solidFill>
              </a:rPr>
              <a:t>: </a:t>
            </a:r>
            <a:r>
              <a:rPr lang="ko-KR" altLang="en-US" sz="2000" dirty="0">
                <a:solidFill>
                  <a:srgbClr val="0070C0"/>
                </a:solidFill>
              </a:rPr>
              <a:t>프로그램과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ko-KR" altLang="en-US" sz="2000" dirty="0">
                <a:solidFill>
                  <a:srgbClr val="0070C0"/>
                </a:solidFill>
              </a:rPr>
              <a:t>결과를 </a:t>
            </a:r>
            <a:r>
              <a:rPr lang="en-US" altLang="ko-KR" sz="2000" dirty="0">
                <a:solidFill>
                  <a:srgbClr val="0070C0"/>
                </a:solidFill>
              </a:rPr>
              <a:t>e-class</a:t>
            </a:r>
            <a:r>
              <a:rPr lang="ko-KR" altLang="en-US" sz="2000" dirty="0">
                <a:solidFill>
                  <a:srgbClr val="0070C0"/>
                </a:solidFill>
              </a:rPr>
              <a:t>에 제출</a:t>
            </a:r>
            <a:endParaRPr lang="en-US" altLang="ko-KR" sz="2000" dirty="0">
              <a:solidFill>
                <a:srgbClr val="0070C0"/>
              </a:solidFill>
            </a:endParaRPr>
          </a:p>
          <a:p>
            <a:pPr marL="358775" indent="-249238">
              <a:buNone/>
            </a:pPr>
            <a:endParaRPr lang="en-US" altLang="ko-KR" sz="2000" dirty="0"/>
          </a:p>
          <a:p>
            <a:pPr marL="452437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ko-KR" altLang="en-US" sz="1800" dirty="0"/>
              <a:t>이 자료의 </a:t>
            </a:r>
            <a:r>
              <a:rPr lang="en-US" altLang="ko-KR" sz="1800" dirty="0"/>
              <a:t>MNIST </a:t>
            </a:r>
            <a:r>
              <a:rPr lang="ko-KR" altLang="en-US" sz="1800" dirty="0"/>
              <a:t>숫자 인식 프로그램을 수행하여 최종 결과를 얻음</a:t>
            </a:r>
            <a:r>
              <a:rPr lang="en-US" altLang="ko-KR" sz="1800" dirty="0"/>
              <a:t>. </a:t>
            </a:r>
            <a:r>
              <a:rPr lang="ko-KR" altLang="en-US" sz="1800" dirty="0"/>
              <a:t>이 자료의 </a:t>
            </a:r>
            <a:r>
              <a:rPr lang="en-US" altLang="ko-KR" sz="1800" dirty="0"/>
              <a:t>29</a:t>
            </a:r>
            <a:r>
              <a:rPr lang="ko-KR" altLang="en-US" sz="1800" dirty="0"/>
              <a:t>쪽에 있는 결과와 유사하게 </a:t>
            </a:r>
            <a:r>
              <a:rPr lang="en-US" altLang="ko-KR" sz="1800" dirty="0"/>
              <a:t>10</a:t>
            </a:r>
            <a:r>
              <a:rPr lang="ko-KR" altLang="en-US" sz="1800" dirty="0"/>
              <a:t>번까지의 </a:t>
            </a:r>
            <a:r>
              <a:rPr lang="en-US" altLang="ko-KR" sz="1800" dirty="0"/>
              <a:t>epoch</a:t>
            </a:r>
            <a:r>
              <a:rPr lang="ko-KR" altLang="en-US" sz="1800" dirty="0"/>
              <a:t> 결과를 제출</a:t>
            </a:r>
            <a:r>
              <a:rPr lang="en-US" altLang="ko-KR" sz="1800" dirty="0"/>
              <a:t>. </a:t>
            </a:r>
            <a:r>
              <a:rPr lang="ko-KR" altLang="en-US" sz="1800" dirty="0"/>
              <a:t>정확도가 이 자료에 있는 숫자와 다르게 나타나는 이유를 설명</a:t>
            </a:r>
            <a:r>
              <a:rPr lang="en-US" altLang="ko-KR" sz="1800" dirty="0"/>
              <a:t>.</a:t>
            </a:r>
          </a:p>
          <a:p>
            <a:pPr marL="452437">
              <a:lnSpc>
                <a:spcPct val="130000"/>
              </a:lnSpc>
              <a:spcBef>
                <a:spcPts val="0"/>
              </a:spcBef>
              <a:buAutoNum type="arabicPeriod"/>
            </a:pPr>
            <a:endParaRPr lang="en-US" altLang="ko-KR" sz="1800" dirty="0"/>
          </a:p>
          <a:p>
            <a:pPr marL="452437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en-US" altLang="ko-KR" sz="1800" dirty="0"/>
              <a:t>IMDB </a:t>
            </a:r>
            <a:r>
              <a:rPr lang="ko-KR" altLang="en-US" sz="1800" dirty="0"/>
              <a:t>영화평을 분류하는 사례 </a:t>
            </a:r>
            <a:r>
              <a:rPr lang="en-US" altLang="ko-KR" sz="1800" dirty="0"/>
              <a:t>2</a:t>
            </a:r>
            <a:r>
              <a:rPr lang="ko-KR" altLang="en-US" sz="1800" dirty="0"/>
              <a:t>를 수행시키고 결과를 얻음</a:t>
            </a:r>
            <a:r>
              <a:rPr lang="en-US" altLang="ko-KR" sz="1800" dirty="0"/>
              <a:t>. epoch</a:t>
            </a:r>
            <a:r>
              <a:rPr lang="ko-KR" altLang="en-US" sz="1800" dirty="0"/>
              <a:t>을 </a:t>
            </a:r>
            <a:r>
              <a:rPr lang="en-US" altLang="ko-KR" sz="1800" dirty="0"/>
              <a:t>6</a:t>
            </a:r>
            <a:r>
              <a:rPr lang="ko-KR" altLang="en-US" sz="1800" dirty="0"/>
              <a:t>번 진행하고 정확도와 오차가 어떻게 나타나는지 결과를 제출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643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Deep Learning</a:t>
            </a:r>
            <a:r>
              <a:rPr lang="ko-KR" altLang="en-US" sz="2800" dirty="0"/>
              <a:t> 패키지 설치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Tensorflow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keras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Anaconda prompt </a:t>
            </a:r>
            <a:r>
              <a:rPr lang="ko-KR" altLang="en-US" dirty="0"/>
              <a:t>도구를 이용하여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0" indent="0">
              <a:buNone/>
              <a:tabLst>
                <a:tab pos="360363" algn="l"/>
              </a:tabLst>
            </a:pPr>
            <a:r>
              <a:rPr lang="en-US" altLang="ko-KR" dirty="0"/>
              <a:t>	&gt; pip install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r>
              <a:rPr lang="ko-KR" altLang="en-US" dirty="0"/>
              <a:t>설치 확인</a:t>
            </a:r>
            <a:r>
              <a:rPr lang="en-US" altLang="ko-KR" dirty="0"/>
              <a:t>: Anaconda prompt</a:t>
            </a:r>
            <a:r>
              <a:rPr lang="ko-KR" altLang="en-US" dirty="0"/>
              <a:t>에서 </a:t>
            </a:r>
            <a:r>
              <a:rPr lang="en-US" altLang="ko-KR" dirty="0" err="1"/>
              <a:t>ipython</a:t>
            </a:r>
            <a:r>
              <a:rPr lang="ko-KR" altLang="en-US" dirty="0"/>
              <a:t>을 실행</a:t>
            </a:r>
            <a:endParaRPr lang="en-US" altLang="ko-KR" dirty="0"/>
          </a:p>
          <a:p>
            <a:pPr indent="0">
              <a:buNone/>
              <a:tabLst>
                <a:tab pos="360363" algn="l"/>
              </a:tabLst>
            </a:pPr>
            <a:r>
              <a:rPr lang="en-US" altLang="ko-KR" dirty="0"/>
              <a:t>&gt; </a:t>
            </a:r>
            <a:r>
              <a:rPr lang="en-US" altLang="ko-KR" dirty="0" err="1"/>
              <a:t>ipython</a:t>
            </a:r>
            <a:endParaRPr lang="en-US" altLang="ko-KR" dirty="0"/>
          </a:p>
          <a:p>
            <a:pPr indent="0">
              <a:buNone/>
              <a:tabLst>
                <a:tab pos="360363" algn="l"/>
              </a:tabLst>
            </a:pPr>
            <a:r>
              <a:rPr lang="en-US" altLang="ko-KR" dirty="0"/>
              <a:t> ... </a:t>
            </a:r>
          </a:p>
          <a:p>
            <a:pPr indent="0">
              <a:buNone/>
              <a:tabLst>
                <a:tab pos="360363" algn="l"/>
              </a:tabLst>
            </a:pPr>
            <a:r>
              <a:rPr lang="en-US" altLang="ko-KR" dirty="0"/>
              <a:t>In [1]: </a:t>
            </a:r>
            <a:r>
              <a:rPr lang="en-US" altLang="ko-KR" b="1" dirty="0"/>
              <a:t>import</a:t>
            </a:r>
            <a:r>
              <a:rPr lang="en-US" altLang="ko-KR" dirty="0"/>
              <a:t>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en-US" altLang="ko-KR" b="1" dirty="0"/>
              <a:t>as</a:t>
            </a:r>
            <a:r>
              <a:rPr lang="en-US" altLang="ko-KR" dirty="0"/>
              <a:t> </a:t>
            </a:r>
            <a:r>
              <a:rPr lang="en-US" altLang="ko-KR" dirty="0" err="1"/>
              <a:t>tf</a:t>
            </a:r>
            <a:r>
              <a:rPr lang="en-US" altLang="ko-KR" dirty="0"/>
              <a:t> </a:t>
            </a:r>
          </a:p>
          <a:p>
            <a:pPr indent="0">
              <a:buNone/>
              <a:tabLst>
                <a:tab pos="360363" algn="l"/>
              </a:tabLst>
            </a:pPr>
            <a:r>
              <a:rPr lang="en-US" altLang="ko-KR" dirty="0"/>
              <a:t>In [2]: </a:t>
            </a:r>
            <a:r>
              <a:rPr lang="en-US" altLang="ko-KR" dirty="0" err="1"/>
              <a:t>tf</a:t>
            </a:r>
            <a:r>
              <a:rPr lang="en-US" altLang="ko-KR" dirty="0"/>
              <a:t>.__version__ 	</a:t>
            </a:r>
          </a:p>
          <a:p>
            <a:pPr indent="0">
              <a:buNone/>
              <a:tabLst>
                <a:tab pos="360363" algn="l"/>
              </a:tabLst>
            </a:pPr>
            <a:r>
              <a:rPr lang="en-US" altLang="ko-KR" dirty="0"/>
              <a:t>Out[2]: '2.3.0'</a:t>
            </a:r>
          </a:p>
          <a:p>
            <a:r>
              <a:rPr lang="en-US" altLang="ko-KR" dirty="0" err="1"/>
              <a:t>keras</a:t>
            </a:r>
            <a:r>
              <a:rPr lang="ko-KR" altLang="en-US" dirty="0"/>
              <a:t>도 마찬가지로 설치</a:t>
            </a:r>
            <a:endParaRPr lang="en-US" altLang="ko-KR" dirty="0"/>
          </a:p>
          <a:p>
            <a:pPr marL="360363" indent="0">
              <a:buNone/>
            </a:pPr>
            <a:r>
              <a:rPr lang="en-US" altLang="ko-KR" dirty="0"/>
              <a:t>&gt; pip install </a:t>
            </a:r>
            <a:r>
              <a:rPr lang="en-US" altLang="ko-KR" dirty="0" err="1"/>
              <a:t>keras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526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3528" y="896474"/>
            <a:ext cx="8640960" cy="102035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짧은 프로그래밍을 통해 프로그램을 구현할 수 있음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단일 입출력 신경망으로 구현되는 시스템은 </a:t>
            </a:r>
            <a:r>
              <a:rPr lang="en-US" altLang="ko-KR" dirty="0"/>
              <a:t>Sequential API</a:t>
            </a:r>
            <a:r>
              <a:rPr lang="ko-KR" altLang="en-US" dirty="0"/>
              <a:t>로 구현할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683568" y="2348880"/>
            <a:ext cx="7737587" cy="3960440"/>
            <a:chOff x="611560" y="2204864"/>
            <a:chExt cx="7737587" cy="396044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2204864"/>
              <a:ext cx="7737587" cy="396044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763688" y="2492896"/>
              <a:ext cx="6585459" cy="1440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4088" y="2924944"/>
              <a:ext cx="2664296" cy="57606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ko-KR" altLang="en-US" sz="1400" b="1">
                  <a:solidFill>
                    <a:srgbClr val="FF0000"/>
                  </a:solidFill>
                </a:rPr>
                <a:t>이 과목에서 주로 사용할 부분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55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Keras</a:t>
            </a:r>
            <a:r>
              <a:rPr lang="ko-KR" altLang="en-US" dirty="0"/>
              <a:t> 설명 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2016224"/>
          </a:xfrm>
        </p:spPr>
        <p:txBody>
          <a:bodyPr/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사이트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https://keras.io</a:t>
            </a:r>
            <a:endParaRPr lang="en-US" altLang="ko-KR" dirty="0"/>
          </a:p>
          <a:p>
            <a:pPr lvl="1"/>
            <a:r>
              <a:rPr lang="ko-KR" altLang="en-US" dirty="0"/>
              <a:t>설명 자료와 </a:t>
            </a:r>
            <a:r>
              <a:rPr lang="en-US" altLang="ko-KR" dirty="0"/>
              <a:t>Code Examples </a:t>
            </a:r>
            <a:r>
              <a:rPr lang="ko-KR" altLang="en-US" dirty="0"/>
              <a:t>들이 있음</a:t>
            </a:r>
            <a:endParaRPr lang="en-US" altLang="ko-KR" dirty="0"/>
          </a:p>
          <a:p>
            <a:r>
              <a:rPr lang="ko-KR" altLang="en-US" dirty="0" err="1"/>
              <a:t>케라스</a:t>
            </a:r>
            <a:r>
              <a:rPr lang="ko-KR" altLang="en-US" dirty="0"/>
              <a:t> 도서</a:t>
            </a:r>
            <a:endParaRPr lang="en-US" altLang="ko-KR" dirty="0"/>
          </a:p>
          <a:p>
            <a:pPr lvl="1"/>
            <a:r>
              <a:rPr lang="en-US" altLang="ko-KR" b="1" i="1" dirty="0"/>
              <a:t>Deep Learning with Python</a:t>
            </a:r>
            <a:r>
              <a:rPr lang="en-US" altLang="ko-KR" dirty="0"/>
              <a:t>,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François Chollet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https://www.manning.com/books/deep-learning-with-python-second-edition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/>
              <a:t>번역서</a:t>
            </a:r>
            <a:r>
              <a:rPr lang="en-US" altLang="ko-KR" dirty="0"/>
              <a:t>: </a:t>
            </a:r>
            <a:r>
              <a:rPr lang="ko-KR" altLang="en-US" b="1" dirty="0" err="1">
                <a:solidFill>
                  <a:srgbClr val="0070C0"/>
                </a:solidFill>
              </a:rPr>
              <a:t>케라스</a:t>
            </a:r>
            <a:r>
              <a:rPr lang="ko-KR" altLang="en-US" b="1" dirty="0">
                <a:solidFill>
                  <a:srgbClr val="0070C0"/>
                </a:solidFill>
              </a:rPr>
              <a:t> 창시자에게 배우는 딥러닝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dirty="0"/>
              <a:t>교재에서의 </a:t>
            </a:r>
            <a:r>
              <a:rPr lang="ko-KR" altLang="en-US" dirty="0" err="1"/>
              <a:t>케라스</a:t>
            </a:r>
            <a:r>
              <a:rPr lang="ko-KR" altLang="en-US" dirty="0"/>
              <a:t> 설명</a:t>
            </a:r>
            <a:endParaRPr lang="en-US" altLang="ko-KR" dirty="0"/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8.6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절의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‘</a:t>
            </a:r>
            <a:r>
              <a:rPr lang="ko-KR" altLang="en-US" dirty="0" err="1">
                <a:latin typeface="+mn-ea"/>
                <a:cs typeface="Arial" panose="020B0604020202020204" pitchFamily="34" charset="0"/>
              </a:rPr>
              <a:t>케라스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 훑어보기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＇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에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개략적인 설명이 있음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1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Sequential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API: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신경망 </a:t>
            </a:r>
            <a:r>
              <a:rPr lang="en-US" altLang="ko-KR" dirty="0"/>
              <a:t>layer(Dense,</a:t>
            </a:r>
            <a:r>
              <a:rPr lang="ko-KR" altLang="en-US" dirty="0"/>
              <a:t> </a:t>
            </a:r>
            <a:r>
              <a:rPr lang="en-US" altLang="ko-KR" dirty="0"/>
              <a:t>CNN,</a:t>
            </a:r>
            <a:r>
              <a:rPr lang="ko-KR" altLang="en-US" dirty="0"/>
              <a:t> </a:t>
            </a:r>
            <a:r>
              <a:rPr lang="en-US" altLang="ko-KR" dirty="0"/>
              <a:t>RNN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들이 단일 입</a:t>
            </a:r>
            <a:r>
              <a:rPr lang="en-US" altLang="ko-KR" dirty="0"/>
              <a:t>-</a:t>
            </a:r>
            <a:r>
              <a:rPr lang="ko-KR" altLang="en-US" dirty="0"/>
              <a:t>출력으로 이루어진 구조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Functional API: </a:t>
            </a:r>
            <a:r>
              <a:rPr lang="en-US" altLang="ko-KR" dirty="0"/>
              <a:t>Layer</a:t>
            </a:r>
            <a:r>
              <a:rPr lang="ko-KR" altLang="en-US" dirty="0"/>
              <a:t>들의 입</a:t>
            </a:r>
            <a:r>
              <a:rPr lang="en-US" altLang="ko-KR" dirty="0"/>
              <a:t>-</a:t>
            </a:r>
            <a:r>
              <a:rPr lang="ko-KR" altLang="en-US" dirty="0"/>
              <a:t>출력이 여러 개로 구성될 </a:t>
            </a:r>
            <a:r>
              <a:rPr lang="ko-KR" altLang="en-US"/>
              <a:t>수 있음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86734B-0E73-4214-B897-D924C22E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79" y="2708920"/>
            <a:ext cx="526405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7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Sequential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프로그래밍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7" y="908720"/>
            <a:ext cx="8496944" cy="237626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신경망의 각 </a:t>
            </a:r>
            <a:r>
              <a:rPr lang="en-US" altLang="ko-KR" dirty="0"/>
              <a:t>layer</a:t>
            </a:r>
            <a:r>
              <a:rPr lang="ko-KR" altLang="en-US" dirty="0"/>
              <a:t>를 차례로 지정</a:t>
            </a:r>
            <a:r>
              <a:rPr lang="en-US" altLang="ko-KR" dirty="0"/>
              <a:t>: </a:t>
            </a:r>
            <a:r>
              <a:rPr lang="ko-KR" altLang="en-US" dirty="0"/>
              <a:t>구조</a:t>
            </a:r>
            <a:r>
              <a:rPr lang="en-US" altLang="ko-KR" dirty="0"/>
              <a:t>(Dense, CNN, RNN </a:t>
            </a:r>
            <a:r>
              <a:rPr lang="ko-KR" altLang="en-US" dirty="0"/>
              <a:t>등</a:t>
            </a:r>
            <a:r>
              <a:rPr lang="en-US" altLang="ko-KR" dirty="0"/>
              <a:t>), </a:t>
            </a:r>
            <a:r>
              <a:rPr lang="ko-KR" altLang="en-US" dirty="0" err="1"/>
              <a:t>출력수</a:t>
            </a:r>
            <a:r>
              <a:rPr lang="en-US" altLang="ko-KR" dirty="0"/>
              <a:t>, </a:t>
            </a:r>
            <a:r>
              <a:rPr lang="ko-KR" altLang="en-US" dirty="0"/>
              <a:t>활성화 함수 등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훈련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(compile): </a:t>
            </a:r>
            <a:r>
              <a:rPr lang="ko-KR" altLang="en-US" dirty="0"/>
              <a:t>비용 함수에 대한 </a:t>
            </a:r>
            <a:r>
              <a:rPr lang="en-US" altLang="ko-KR" dirty="0"/>
              <a:t>optimizer, loss </a:t>
            </a:r>
            <a:r>
              <a:rPr lang="ko-KR" altLang="en-US" dirty="0"/>
              <a:t>함수 등을 지정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훈련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(fit): 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데이터를 신경망에 입력하여 훈련을 실행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성능 평가</a:t>
            </a:r>
            <a:r>
              <a:rPr lang="en-US" altLang="ko-KR" dirty="0"/>
              <a:t>(evaluate): </a:t>
            </a:r>
            <a:r>
              <a:rPr lang="ko-KR" altLang="en-US" dirty="0"/>
              <a:t>테스트 데이터를 이용하여 성능을 평가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084A8-4216-4864-8E10-69525761F29C}"/>
              </a:ext>
            </a:extLst>
          </p:cNvPr>
          <p:cNvSpPr txBox="1"/>
          <p:nvPr/>
        </p:nvSpPr>
        <p:spPr>
          <a:xfrm>
            <a:off x="971600" y="3068960"/>
            <a:ext cx="7560840" cy="22755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from </a:t>
            </a:r>
            <a:r>
              <a:rPr lang="en-US" altLang="ko-KR" dirty="0" err="1">
                <a:latin typeface="Consolas" panose="020B0609020204030204" pitchFamily="49" charset="0"/>
              </a:rPr>
              <a:t>keras</a:t>
            </a:r>
            <a:r>
              <a:rPr lang="en-US" altLang="ko-KR" dirty="0">
                <a:latin typeface="Consolas" panose="020B0609020204030204" pitchFamily="49" charset="0"/>
              </a:rPr>
              <a:t> import models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from </a:t>
            </a:r>
            <a:r>
              <a:rPr lang="en-US" altLang="ko-KR" dirty="0" err="1">
                <a:latin typeface="Consolas" panose="020B0609020204030204" pitchFamily="49" charset="0"/>
              </a:rPr>
              <a:t>keras</a:t>
            </a:r>
            <a:r>
              <a:rPr lang="en-US" altLang="ko-KR" dirty="0">
                <a:latin typeface="Consolas" panose="020B0609020204030204" pitchFamily="49" charset="0"/>
              </a:rPr>
              <a:t> import layers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model = </a:t>
            </a:r>
            <a:r>
              <a:rPr lang="en-US" altLang="ko-KR" dirty="0" err="1">
                <a:latin typeface="Consolas" panose="020B0609020204030204" pitchFamily="49" charset="0"/>
              </a:rPr>
              <a:t>models.Sequential</a:t>
            </a:r>
            <a:r>
              <a:rPr lang="en-US" altLang="ko-KR" dirty="0">
                <a:latin typeface="Consolas" panose="020B0609020204030204" pitchFamily="49" charset="0"/>
              </a:rPr>
              <a:t>()	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# Sequential API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를 사용 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(...)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레이어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추가 </a:t>
            </a:r>
            <a:endParaRPr lang="en-US" altLang="ko-KR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(…)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레이어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추가 </a:t>
            </a:r>
            <a:endParaRPr lang="en-US" altLang="ko-KR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(…)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레이어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추가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913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</TotalTime>
  <Words>3277</Words>
  <Application>Microsoft Office PowerPoint</Application>
  <PresentationFormat>화면 슬라이드 쇼(4:3)</PresentationFormat>
  <Paragraphs>401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맑은 고딕</vt:lpstr>
      <vt:lpstr>Consolas</vt:lpstr>
      <vt:lpstr>Courier New</vt:lpstr>
      <vt:lpstr>Times New Roman</vt:lpstr>
      <vt:lpstr>Cambria Math</vt:lpstr>
      <vt:lpstr>Arial</vt:lpstr>
      <vt:lpstr>1_Office 테마</vt:lpstr>
      <vt:lpstr>Deep Learning: Keras 프로그래밍</vt:lpstr>
      <vt:lpstr>Deep learning 프로그래밍</vt:lpstr>
      <vt:lpstr>TensorFlow와 Keras</vt:lpstr>
      <vt:lpstr>Machine Learning 패키지 선호도</vt:lpstr>
      <vt:lpstr>Deep Learning 패키지 설치: Tensorflow와 keras</vt:lpstr>
      <vt:lpstr>Keras 프로그래밍</vt:lpstr>
      <vt:lpstr>Keras 설명 자료</vt:lpstr>
      <vt:lpstr>Keras 호출 구조</vt:lpstr>
      <vt:lpstr>Sequential API 프로그래밍 구조</vt:lpstr>
      <vt:lpstr>Sequential API 프로그램 사례</vt:lpstr>
      <vt:lpstr>신경망 일반 구조</vt:lpstr>
      <vt:lpstr>Layer 추가 방법</vt:lpstr>
      <vt:lpstr>Layer 유형</vt:lpstr>
      <vt:lpstr>훈련 방법</vt:lpstr>
      <vt:lpstr>compile 파라미터</vt:lpstr>
      <vt:lpstr>compile 파라미터</vt:lpstr>
      <vt:lpstr>모델 훈련</vt:lpstr>
      <vt:lpstr>성능 평가</vt:lpstr>
      <vt:lpstr>사례 1: 필기체 숫자 인식</vt:lpstr>
      <vt:lpstr>데이터 확인</vt:lpstr>
      <vt:lpstr>데이터 영상 보기</vt:lpstr>
      <vt:lpstr>숫자 인식 시스템 구성</vt:lpstr>
      <vt:lpstr>신경망 프로그래밍</vt:lpstr>
      <vt:lpstr>영상 변환</vt:lpstr>
      <vt:lpstr>영상 레이블 변환</vt:lpstr>
      <vt:lpstr>훈련 과정</vt:lpstr>
      <vt:lpstr>전체 프로그램</vt:lpstr>
      <vt:lpstr>신경망 파라미터</vt:lpstr>
      <vt:lpstr>실행 결과</vt:lpstr>
      <vt:lpstr>PowerPoint 프레젠테이션</vt:lpstr>
      <vt:lpstr>IMDB 데이터</vt:lpstr>
      <vt:lpstr>IMDB 데이터 읽기 </vt:lpstr>
      <vt:lpstr>IMDB 텍스트 보기 </vt:lpstr>
      <vt:lpstr>신경망 구조</vt:lpstr>
      <vt:lpstr>입력 데이터 변환</vt:lpstr>
      <vt:lpstr>신경망 구조</vt:lpstr>
      <vt:lpstr>신경망 훈련 구조</vt:lpstr>
      <vt:lpstr>신경망 파라미터 숫자</vt:lpstr>
      <vt:lpstr>전체 프로그램</vt:lpstr>
      <vt:lpstr>과제 #3     Due: 11/1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김낙현</cp:lastModifiedBy>
  <cp:revision>185</cp:revision>
  <dcterms:created xsi:type="dcterms:W3CDTF">2006-10-05T04:04:58Z</dcterms:created>
  <dcterms:modified xsi:type="dcterms:W3CDTF">2021-10-17T07:34:59Z</dcterms:modified>
</cp:coreProperties>
</file>