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3" r:id="rId1"/>
  </p:sldMasterIdLst>
  <p:notesMasterIdLst>
    <p:notesMasterId r:id="rId36"/>
  </p:notesMasterIdLst>
  <p:handoutMasterIdLst>
    <p:handoutMasterId r:id="rId37"/>
  </p:handoutMasterIdLst>
  <p:sldIdLst>
    <p:sldId id="291" r:id="rId2"/>
    <p:sldId id="440" r:id="rId3"/>
    <p:sldId id="441" r:id="rId4"/>
    <p:sldId id="462" r:id="rId5"/>
    <p:sldId id="463" r:id="rId6"/>
    <p:sldId id="464" r:id="rId7"/>
    <p:sldId id="465" r:id="rId8"/>
    <p:sldId id="466" r:id="rId9"/>
    <p:sldId id="467" r:id="rId10"/>
    <p:sldId id="443" r:id="rId11"/>
    <p:sldId id="444" r:id="rId12"/>
    <p:sldId id="445" r:id="rId13"/>
    <p:sldId id="468" r:id="rId14"/>
    <p:sldId id="469" r:id="rId15"/>
    <p:sldId id="470" r:id="rId16"/>
    <p:sldId id="471" r:id="rId17"/>
    <p:sldId id="472" r:id="rId18"/>
    <p:sldId id="446" r:id="rId19"/>
    <p:sldId id="473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74" r:id="rId29"/>
    <p:sldId id="456" r:id="rId30"/>
    <p:sldId id="457" r:id="rId31"/>
    <p:sldId id="458" r:id="rId32"/>
    <p:sldId id="459" r:id="rId33"/>
    <p:sldId id="460" r:id="rId34"/>
    <p:sldId id="461" r:id="rId35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맑은 고딕" panose="020B0503020000020004" pitchFamily="50" charset="-127"/>
      <p:regular r:id="rId43"/>
      <p:bold r:id="rId44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7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14FF5-BAB3-4ABA-8F43-F297A4F3519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BA7-DDF0-46E9-8A8D-E26DD016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5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7262" cy="548680"/>
          </a:xfrm>
        </p:spPr>
        <p:txBody>
          <a:bodyPr/>
          <a:lstStyle>
            <a:lvl1pPr algn="ctr"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11256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67544" y="6525344"/>
            <a:ext cx="2376264" cy="144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000" b="1">
                <a:solidFill>
                  <a:schemeClr val="accent5">
                    <a:lumMod val="75000"/>
                  </a:schemeClr>
                </a:solidFill>
              </a:rPr>
              <a:t>자연어처리 </a:t>
            </a:r>
            <a:r>
              <a:rPr lang="en-US" altLang="ko-KR" sz="1000" b="1">
                <a:solidFill>
                  <a:schemeClr val="accent5">
                    <a:lumMod val="75000"/>
                  </a:schemeClr>
                </a:solidFill>
              </a:rPr>
              <a:t>2021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44408" y="6453336"/>
            <a:ext cx="504056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algn="r"/>
            <a:fld id="{24B7AF5E-71C0-470A-B589-A01E36C183E9}" type="slidenum">
              <a:rPr lang="ko-KR" altLang="en-US" sz="1000" b="1" smtClean="0">
                <a:solidFill>
                  <a:srgbClr val="0070C0"/>
                </a:solidFill>
              </a:rPr>
              <a:pPr algn="r"/>
              <a:t>‹#›</a:t>
            </a:fld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476672"/>
            <a:ext cx="87129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6F5C367E-B2E4-417A-9422-469B5B3FC026}" type="datetime1">
              <a:rPr lang="ko-KR" altLang="en-US" smtClean="0"/>
              <a:t>2021-10-22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9F07-5FC5-4869-B8AE-EA940952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916832"/>
            <a:ext cx="7560840" cy="1296144"/>
          </a:xfrm>
        </p:spPr>
        <p:txBody>
          <a:bodyPr/>
          <a:lstStyle/>
          <a:p>
            <a:pPr algn="ctr"/>
            <a:r>
              <a:rPr lang="en-US" altLang="ko-KR" sz="4400"/>
              <a:t>9. Recurrent Neural Network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0981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RNN</a:t>
            </a:r>
            <a:r>
              <a:rPr lang="ko-KR" altLang="en-US" dirty="0"/>
              <a:t>의 수식 표현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467544" y="908720"/>
                <a:ext cx="8287262" cy="2520280"/>
              </a:xfrm>
            </p:spPr>
            <p:txBody>
              <a:bodyPr/>
              <a:lstStyle/>
              <a:p>
                <a:r>
                  <a:rPr lang="ko-KR" altLang="en-US" sz="1800" dirty="0"/>
                  <a:t>은닉층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US" altLang="ko-KR" sz="1800" b="0" dirty="0"/>
              </a:p>
              <a:p>
                <a:r>
                  <a:rPr lang="ko-KR" altLang="en-US" sz="1800" dirty="0"/>
                  <a:t>활성화 함수는 </a:t>
                </a:r>
                <a:r>
                  <a:rPr lang="en-US" altLang="ko-KR" sz="1800" dirty="0"/>
                  <a:t>tanh </a:t>
                </a:r>
                <a:r>
                  <a:rPr lang="ko-KR" altLang="en-US" sz="1800" dirty="0"/>
                  <a:t>대신 </a:t>
                </a:r>
                <a:r>
                  <a:rPr lang="en-US" altLang="ko-KR" sz="1800" dirty="0" err="1"/>
                  <a:t>ReLU</a:t>
                </a:r>
                <a:r>
                  <a:rPr lang="ko-KR" altLang="en-US" sz="1800" dirty="0"/>
                  <a:t>를 사용하는 경우도 있음</a:t>
                </a:r>
                <a:endParaRPr lang="en-US" altLang="ko-KR" sz="1800" dirty="0"/>
              </a:p>
              <a:p>
                <a:r>
                  <a:rPr lang="ko-KR" altLang="en-US" sz="1800" dirty="0" err="1"/>
                  <a:t>출력층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    </a:t>
                </a:r>
                <a:r>
                  <a:rPr lang="en-US" altLang="ko-KR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ko-KR" altLang="en-US" sz="1800" dirty="0"/>
                  <a:t>는 비선형 </a:t>
                </a:r>
                <a:r>
                  <a:rPr lang="ko-KR" altLang="en-US" sz="1800"/>
                  <a:t>활성화 함수</a:t>
                </a:r>
                <a:endParaRPr lang="en-US" altLang="ko-KR" sz="1800" dirty="0"/>
              </a:p>
              <a:p>
                <a:r>
                  <a:rPr lang="ko-KR" altLang="en-US" sz="1800">
                    <a:solidFill>
                      <a:srgbClr val="FF0000"/>
                    </a:solidFill>
                  </a:rPr>
                  <a:t>입력</a:t>
                </a:r>
                <a:r>
                  <a:rPr lang="en-US" altLang="ko-KR" sz="18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800">
                    <a:solidFill>
                      <a:srgbClr val="FF0000"/>
                    </a:solidFill>
                  </a:rPr>
                  <a:t>와</a:t>
                </a:r>
                <a:r>
                  <a:rPr lang="en-US" altLang="ko-KR" sz="180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800">
                    <a:solidFill>
                      <a:srgbClr val="FF0000"/>
                    </a:solidFill>
                  </a:rPr>
                  <a:t>은닉층</a:t>
                </a:r>
                <a:r>
                  <a:rPr lang="en-US" altLang="ko-KR" sz="18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800">
                    <a:solidFill>
                      <a:srgbClr val="FF0000"/>
                    </a:solidFill>
                  </a:rPr>
                  <a:t>는 모두 일반적으로 벡터임</a:t>
                </a:r>
                <a:endParaRPr lang="en-US" altLang="ko-KR" sz="1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67544" y="908720"/>
                <a:ext cx="8287262" cy="2520280"/>
              </a:xfrm>
              <a:blipFill>
                <a:blip r:embed="rId2"/>
                <a:stretch>
                  <a:fillRect l="-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284984"/>
            <a:ext cx="51339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9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RNN</a:t>
            </a:r>
            <a:r>
              <a:rPr lang="ko-KR" altLang="en-US"/>
              <a:t> 수식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3" y="908720"/>
            <a:ext cx="8490895" cy="25202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입력 벡터의 차원이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dirty="0"/>
              <a:t>, </a:t>
            </a:r>
            <a:r>
              <a:rPr lang="ko-KR" altLang="en-US" dirty="0"/>
              <a:t>은닉층의</a:t>
            </a:r>
            <a:r>
              <a:rPr lang="en-US" altLang="ko-KR" dirty="0"/>
              <a:t> </a:t>
            </a:r>
            <a:r>
              <a:rPr lang="ko-KR" altLang="en-US" dirty="0"/>
              <a:t>크기를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ko-KR" altLang="en-US" dirty="0"/>
              <a:t>라 했을 때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AD0E02-1CDC-4120-A77C-CE3C35308B97}"/>
                  </a:ext>
                </a:extLst>
              </p:cNvPr>
              <p:cNvSpPr txBox="1"/>
              <p:nvPr/>
            </p:nvSpPr>
            <p:spPr>
              <a:xfrm>
                <a:off x="971600" y="1556792"/>
                <a:ext cx="2808312" cy="576064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AD0E02-1CDC-4120-A77C-CE3C35308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556792"/>
                <a:ext cx="2808312" cy="576064"/>
              </a:xfrm>
              <a:prstGeom prst="rect">
                <a:avLst/>
              </a:prstGeom>
              <a:blipFill>
                <a:blip r:embed="rId2"/>
                <a:stretch>
                  <a:fillRect l="-26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776675-472B-40ED-9C61-133761A971FA}"/>
                  </a:ext>
                </a:extLst>
              </p:cNvPr>
              <p:cNvSpPr txBox="1"/>
              <p:nvPr/>
            </p:nvSpPr>
            <p:spPr>
              <a:xfrm>
                <a:off x="971600" y="2060848"/>
                <a:ext cx="2808312" cy="576064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776675-472B-40ED-9C61-133761A97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060848"/>
                <a:ext cx="2808312" cy="576064"/>
              </a:xfrm>
              <a:prstGeom prst="rect">
                <a:avLst/>
              </a:prstGeom>
              <a:blipFill>
                <a:blip r:embed="rId3"/>
                <a:stretch>
                  <a:fillRect l="-3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6BA5D0-D9B4-4443-83BB-83E358FD2402}"/>
                  </a:ext>
                </a:extLst>
              </p:cNvPr>
              <p:cNvSpPr txBox="1"/>
              <p:nvPr/>
            </p:nvSpPr>
            <p:spPr>
              <a:xfrm>
                <a:off x="971600" y="3140968"/>
                <a:ext cx="2808312" cy="576064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6BA5D0-D9B4-4443-83BB-83E358FD2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140968"/>
                <a:ext cx="2808312" cy="576064"/>
              </a:xfrm>
              <a:prstGeom prst="rect">
                <a:avLst/>
              </a:prstGeom>
              <a:blipFill>
                <a:blip r:embed="rId4"/>
                <a:stretch>
                  <a:fillRect l="-3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D7A3FB-F3CB-44FA-B0BE-93DB5226A1BB}"/>
                  </a:ext>
                </a:extLst>
              </p:cNvPr>
              <p:cNvSpPr txBox="1"/>
              <p:nvPr/>
            </p:nvSpPr>
            <p:spPr>
              <a:xfrm>
                <a:off x="971600" y="2636912"/>
                <a:ext cx="2808312" cy="576064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D7A3FB-F3CB-44FA-B0BE-93DB5226A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636912"/>
                <a:ext cx="2808312" cy="576064"/>
              </a:xfrm>
              <a:prstGeom prst="rect">
                <a:avLst/>
              </a:prstGeom>
              <a:blipFill>
                <a:blip r:embed="rId5"/>
                <a:stretch>
                  <a:fillRect l="-3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DB2ECC-1A09-4C10-95E6-F026E57E9AA0}"/>
                  </a:ext>
                </a:extLst>
              </p:cNvPr>
              <p:cNvSpPr txBox="1"/>
              <p:nvPr/>
            </p:nvSpPr>
            <p:spPr>
              <a:xfrm>
                <a:off x="971600" y="3645024"/>
                <a:ext cx="2808312" cy="576064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DB2ECC-1A09-4C10-95E6-F026E57E9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45024"/>
                <a:ext cx="2808312" cy="576064"/>
              </a:xfrm>
              <a:prstGeom prst="rect">
                <a:avLst/>
              </a:prstGeom>
              <a:blipFill>
                <a:blip r:embed="rId6"/>
                <a:stretch>
                  <a:fillRect l="-3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AD7E81C1-8AB0-475D-83AA-6E6EAA8CC2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92" y="4365104"/>
            <a:ext cx="7287385" cy="1546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58484" y="2600908"/>
                <a:ext cx="4032448" cy="1080120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r>
                  <a:rPr lang="en-US" altLang="ko-KR"/>
                  <a:t>RNN</a:t>
                </a:r>
                <a:r>
                  <a:rPr lang="ko-KR" altLang="en-US"/>
                  <a:t>에서 미지수는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/>
                  <a:t> 이므로 파라미터 개수는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ko-KR" altLang="en-US" dirty="0"/>
                  <a:t> 임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484" y="2600908"/>
                <a:ext cx="4032448" cy="1080120"/>
              </a:xfrm>
              <a:prstGeom prst="rect">
                <a:avLst/>
              </a:prstGeom>
              <a:blipFill>
                <a:blip r:embed="rId8"/>
                <a:stretch>
                  <a:fillRect l="-1054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92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양방향</a:t>
            </a:r>
            <a:r>
              <a:rPr lang="en-US" altLang="ko-KR" dirty="0"/>
              <a:t>(Bidirectional) RNN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288032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b="0" dirty="0"/>
              <a:t>양방향 </a:t>
            </a:r>
            <a:r>
              <a:rPr lang="en-US" altLang="ko-KR" b="0" dirty="0"/>
              <a:t>RNN</a:t>
            </a:r>
            <a:r>
              <a:rPr lang="ko-KR" altLang="en-US" b="0" dirty="0"/>
              <a:t>의 필요성</a:t>
            </a:r>
            <a:r>
              <a:rPr lang="en-US" altLang="ko-KR" b="0" dirty="0"/>
              <a:t>: </a:t>
            </a:r>
            <a:r>
              <a:rPr lang="ko-KR" altLang="en-US" dirty="0"/>
              <a:t>문제를 풀기 위해 나중에 나오는 단어들도 필요한 경우가 있음</a:t>
            </a:r>
            <a:endParaRPr lang="en-US" altLang="ko-KR" b="0" dirty="0"/>
          </a:p>
          <a:p>
            <a:pPr>
              <a:lnSpc>
                <a:spcPct val="120000"/>
              </a:lnSpc>
            </a:pPr>
            <a:r>
              <a:rPr lang="ko-KR" altLang="en-US" dirty="0"/>
              <a:t>빈 칸 채우기 예제</a:t>
            </a:r>
            <a:endParaRPr lang="en-US" altLang="ko-KR" dirty="0"/>
          </a:p>
          <a:p>
            <a:pPr marL="358775" indent="0">
              <a:lnSpc>
                <a:spcPct val="120000"/>
              </a:lnSpc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Exercise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very effective at [ ] belly fat.</a:t>
            </a:r>
          </a:p>
          <a:p>
            <a:pPr marL="358775" indent="0">
              <a:lnSpc>
                <a:spcPct val="120000"/>
              </a:lnSpc>
              <a:buNone/>
            </a:pPr>
            <a:r>
              <a:rPr lang="en-US" altLang="ko-KR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	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reducing 	  </a:t>
            </a:r>
            <a:r>
              <a:rPr lang="en-US" altLang="ko-KR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increasing 	</a:t>
            </a:r>
            <a:r>
              <a:rPr lang="en-US" altLang="ko-KR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multiplying</a:t>
            </a:r>
            <a:endParaRPr lang="en-US" altLang="ko-KR" dirty="0"/>
          </a:p>
          <a:p>
            <a:r>
              <a:rPr lang="en-US" altLang="ko-KR" dirty="0"/>
              <a:t>RNN</a:t>
            </a:r>
            <a:r>
              <a:rPr lang="ko-KR" altLang="en-US" dirty="0"/>
              <a:t>을 양방향으로 구현하는 방식도 사용되고 있음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9E0187-B4FD-4BFD-8D91-D776935A0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501008"/>
            <a:ext cx="5724128" cy="251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5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RNN</a:t>
            </a:r>
            <a:r>
              <a:rPr lang="ko-KR" altLang="en-US"/>
              <a:t>에서의 비용 함수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467544" y="908720"/>
                <a:ext cx="8287262" cy="2520280"/>
              </a:xfrm>
            </p:spPr>
            <p:txBody>
              <a:bodyPr/>
              <a:lstStyle/>
              <a:p>
                <a:r>
                  <a:rPr lang="en-US" altLang="ko-KR" sz="1800"/>
                  <a:t>RNN</a:t>
                </a:r>
                <a:r>
                  <a:rPr lang="ko-KR" altLang="en-US" sz="1800"/>
                  <a:t>의 손실은 일반적으로 입력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800"/>
                  <a:t>가 들어올 때 마다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800"/>
                  <a:t>를 계산</a:t>
                </a:r>
                <a:endParaRPr lang="en-US" altLang="ko-KR" sz="1800"/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1800" b="0" i="1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67544" y="908720"/>
                <a:ext cx="8287262" cy="2520280"/>
              </a:xfrm>
              <a:blipFill>
                <a:blip r:embed="rId2"/>
                <a:stretch>
                  <a:fillRect l="-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76872"/>
            <a:ext cx="5867224" cy="393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9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Backpropagation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2520280"/>
          </a:xfrm>
        </p:spPr>
        <p:txBody>
          <a:bodyPr/>
          <a:lstStyle/>
          <a:p>
            <a:r>
              <a:rPr lang="ko-KR" altLang="en-US" sz="1800"/>
              <a:t>한 문장과 같은 일정한</a:t>
            </a:r>
            <a:r>
              <a:rPr lang="en-US" altLang="ko-KR" sz="1800"/>
              <a:t> </a:t>
            </a:r>
            <a:r>
              <a:rPr lang="ko-KR" altLang="en-US" sz="1800"/>
              <a:t>데이터가 들어오면 </a:t>
            </a:r>
            <a:r>
              <a:rPr lang="en-US" altLang="ko-KR" sz="1800"/>
              <a:t>Backprop</a:t>
            </a:r>
            <a:r>
              <a:rPr lang="ko-KR" altLang="en-US" sz="1800"/>
              <a:t>에 의해 파라미터를 갱신함</a:t>
            </a:r>
            <a:endParaRPr lang="en-US" altLang="ko-KR" sz="1800"/>
          </a:p>
          <a:p>
            <a:r>
              <a:rPr lang="en-US" altLang="ko-KR" sz="1800"/>
              <a:t>Backprop</a:t>
            </a:r>
            <a:r>
              <a:rPr lang="ko-KR" altLang="en-US" sz="1800"/>
              <a:t>은 이전 단계로 전파되어야 함</a:t>
            </a:r>
            <a:endParaRPr lang="en-US" altLang="ko-KR" sz="1800"/>
          </a:p>
          <a:p>
            <a:pPr marL="266700" lvl="1" indent="0">
              <a:buNone/>
            </a:pPr>
            <a:endParaRPr lang="en-US" altLang="ko-KR" sz="1800" b="0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68860"/>
            <a:ext cx="6478181" cy="42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6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Backpropagation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2520280"/>
          </a:xfrm>
        </p:spPr>
        <p:txBody>
          <a:bodyPr/>
          <a:lstStyle/>
          <a:p>
            <a:r>
              <a:rPr lang="en-US" altLang="ko-KR" sz="1800"/>
              <a:t>Hidden node</a:t>
            </a:r>
            <a:r>
              <a:rPr lang="ko-KR" altLang="en-US" sz="1800"/>
              <a:t>에서는 다음 단계에서 받은 </a:t>
            </a:r>
            <a:r>
              <a:rPr lang="en-US" altLang="ko-KR" sz="1800"/>
              <a:t>gradient</a:t>
            </a:r>
            <a:r>
              <a:rPr lang="ko-KR" altLang="en-US" sz="1800"/>
              <a:t>와 출력에서 받은 </a:t>
            </a:r>
            <a:r>
              <a:rPr lang="en-US" altLang="ko-KR" sz="1800"/>
              <a:t>gradient</a:t>
            </a:r>
            <a:r>
              <a:rPr lang="ko-KR" altLang="en-US" sz="1800"/>
              <a:t>를 더해서 사용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88840"/>
            <a:ext cx="5904656" cy="394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2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Backpropagation through time(BPTT)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2520280"/>
          </a:xfrm>
        </p:spPr>
        <p:txBody>
          <a:bodyPr/>
          <a:lstStyle/>
          <a:p>
            <a:r>
              <a:rPr lang="ko-KR" altLang="en-US" sz="1800"/>
              <a:t>한 문장과 같은 일정한</a:t>
            </a:r>
            <a:r>
              <a:rPr lang="en-US" altLang="ko-KR" sz="1800"/>
              <a:t> </a:t>
            </a:r>
            <a:r>
              <a:rPr lang="ko-KR" altLang="en-US" sz="1800"/>
              <a:t>데이터가 들어오면 </a:t>
            </a:r>
            <a:r>
              <a:rPr lang="en-US" altLang="ko-KR" sz="1800"/>
              <a:t>Backprop</a:t>
            </a:r>
            <a:r>
              <a:rPr lang="ko-KR" altLang="en-US" sz="1800"/>
              <a:t>에 의해 파라미터를 갱신</a:t>
            </a:r>
            <a:r>
              <a:rPr lang="en-US" altLang="ko-KR" sz="1800"/>
              <a:t>. </a:t>
            </a:r>
            <a:r>
              <a:rPr lang="ko-KR" altLang="en-US" sz="1800"/>
              <a:t>이 과정은 처음 단계까지 전파되어야 함</a:t>
            </a:r>
            <a:endParaRPr lang="en-US" altLang="ko-KR" sz="18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348880"/>
            <a:ext cx="816080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69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Truncated BPTT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2520280"/>
          </a:xfrm>
        </p:spPr>
        <p:txBody>
          <a:bodyPr/>
          <a:lstStyle/>
          <a:p>
            <a:r>
              <a:rPr lang="ko-KR" altLang="en-US" sz="1800"/>
              <a:t>계산 시간 절약을 위해 </a:t>
            </a:r>
            <a:r>
              <a:rPr lang="en-US" altLang="ko-KR" sz="1800"/>
              <a:t>backprop </a:t>
            </a:r>
            <a:r>
              <a:rPr lang="ko-KR" altLang="en-US" sz="1800"/>
              <a:t>전파 단계를 일정 숫자로 제한</a:t>
            </a:r>
            <a:endParaRPr lang="en-US" altLang="ko-KR" sz="18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6518349" cy="33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21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기본</a:t>
            </a:r>
            <a:r>
              <a:rPr lang="en-US" altLang="ko-KR"/>
              <a:t>(Vanilla) RNN</a:t>
            </a:r>
            <a:r>
              <a:rPr lang="ko-KR" altLang="en-US"/>
              <a:t>의 한계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417646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은닉층에서 </a:t>
            </a:r>
            <a:r>
              <a:rPr lang="en-US" altLang="ko-KR" dirty="0"/>
              <a:t>vanishing gradient </a:t>
            </a:r>
            <a:r>
              <a:rPr lang="ko-KR" altLang="en-US" dirty="0"/>
              <a:t>문제로 인해 이전 단어의 영향력이 오래 지속되지 못함</a:t>
            </a:r>
            <a:r>
              <a:rPr lang="en-US" altLang="ko-KR" dirty="0"/>
              <a:t>: </a:t>
            </a:r>
            <a:r>
              <a:rPr lang="ko-KR" altLang="en-US" dirty="0"/>
              <a:t>아래 그림과 같이 시간이 지나면서 영향력이 줄어듦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언어에서는 단어의 영향력을 보다 오랫동안 유지해야 하는 경우가 </a:t>
            </a:r>
            <a:r>
              <a:rPr lang="ko-KR" altLang="en-US"/>
              <a:t>많음 </a:t>
            </a:r>
            <a:r>
              <a:rPr lang="en-US" altLang="ko-KR"/>
              <a:t>(</a:t>
            </a:r>
            <a:r>
              <a:rPr lang="ko-KR" altLang="en-US" b="1" dirty="0"/>
              <a:t>장기 의존성 문제</a:t>
            </a:r>
            <a:r>
              <a:rPr lang="en-US" altLang="ko-KR" b="1" dirty="0"/>
              <a:t>: Long-term dependencies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800" b="1" i="0" dirty="0">
                <a:solidFill>
                  <a:srgbClr val="0070C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사례</a:t>
            </a:r>
            <a:r>
              <a:rPr lang="en-US" altLang="ko-KR" sz="1800" b="1" i="0" dirty="0">
                <a:solidFill>
                  <a:srgbClr val="0070C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800" b="0" i="0" dirty="0">
                <a:solidFill>
                  <a:srgbClr val="0070C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모스크바에 여행을 왔는데 건물도 예쁘고 먹을 것도 </a:t>
            </a:r>
            <a:r>
              <a:rPr lang="ko-KR" altLang="en-US" sz="1800" b="0" i="0" dirty="0" err="1">
                <a:solidFill>
                  <a:srgbClr val="0070C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맛있었어</a:t>
            </a:r>
            <a:r>
              <a:rPr lang="en-US" altLang="ko-KR" sz="1800" b="0" i="0" dirty="0">
                <a:solidFill>
                  <a:srgbClr val="0070C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b="0" i="0" dirty="0">
                <a:solidFill>
                  <a:srgbClr val="0070C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그런데 글쎄 직장 상사한테 전화가 </a:t>
            </a:r>
            <a:r>
              <a:rPr lang="ko-KR" altLang="en-US" sz="1800" b="0" i="0" dirty="0" err="1">
                <a:solidFill>
                  <a:srgbClr val="0070C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왔어</a:t>
            </a:r>
            <a:r>
              <a:rPr lang="en-US" altLang="ko-KR" sz="1800" b="0" i="0" dirty="0">
                <a:solidFill>
                  <a:srgbClr val="0070C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b="0" i="0" dirty="0" err="1">
                <a:solidFill>
                  <a:srgbClr val="0070C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어디냐고</a:t>
            </a:r>
            <a:r>
              <a:rPr lang="ko-KR" altLang="en-US" sz="1800" b="0" i="0" dirty="0">
                <a:solidFill>
                  <a:srgbClr val="0070C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800" b="0" i="0" dirty="0" err="1">
                <a:solidFill>
                  <a:srgbClr val="0070C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묻더라구</a:t>
            </a:r>
            <a:r>
              <a:rPr lang="ko-KR" altLang="en-US" sz="1800" b="0" i="0" dirty="0">
                <a:solidFill>
                  <a:srgbClr val="0070C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그래서 나는 말했지</a:t>
            </a:r>
            <a:r>
              <a:rPr lang="en-US" altLang="ko-KR" sz="1800" b="0" i="0" dirty="0">
                <a:solidFill>
                  <a:srgbClr val="0070C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b="0" i="0" dirty="0">
                <a:solidFill>
                  <a:srgbClr val="0070C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저 </a:t>
            </a:r>
            <a:r>
              <a:rPr lang="ko-KR" altLang="en-US" sz="1800" b="0" i="0" dirty="0" err="1">
                <a:solidFill>
                  <a:srgbClr val="0070C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여행왔는데요</a:t>
            </a:r>
            <a:r>
              <a:rPr lang="en-US" altLang="ko-KR" sz="1800" b="0" i="0" dirty="0">
                <a:solidFill>
                  <a:srgbClr val="0070C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b="0" i="0" dirty="0">
                <a:solidFill>
                  <a:srgbClr val="0070C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여기 </a:t>
            </a:r>
            <a:r>
              <a:rPr lang="en-US" altLang="ko-KR" sz="1800" b="0" i="0" dirty="0">
                <a:solidFill>
                  <a:srgbClr val="0070C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___</a:t>
            </a:r>
            <a:endParaRPr lang="en-US" altLang="ko-KR" sz="1800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4D2A9B-7A0A-4BC9-AE07-ED2BAF4B8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952836"/>
            <a:ext cx="3405291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92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Gradient vanishing/exploding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052736"/>
            <a:ext cx="8287262" cy="44644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/>
              <a:t>RNN</a:t>
            </a:r>
            <a:r>
              <a:rPr lang="ko-KR" altLang="en-US"/>
              <a:t>에서는 진행할 때마다 </a:t>
            </a:r>
            <a:r>
              <a:rPr lang="en-US" altLang="ko-KR"/>
              <a:t>W </a:t>
            </a:r>
            <a:r>
              <a:rPr lang="ko-KR" altLang="en-US"/>
              <a:t>행렬이 계속 곱해짐</a:t>
            </a:r>
            <a:endParaRPr lang="en-US" altLang="ko-KR"/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en-US" altLang="ko-KR"/>
              <a:t>Backprop</a:t>
            </a:r>
            <a:r>
              <a:rPr lang="ko-KR" altLang="en-US"/>
              <a:t>시에도 이전 단계로 갈 때마다 </a:t>
            </a:r>
            <a:r>
              <a:rPr lang="en-US" altLang="ko-KR"/>
              <a:t>W</a:t>
            </a:r>
            <a:r>
              <a:rPr lang="ko-KR" altLang="en-US"/>
              <a:t>가 곱해짐</a:t>
            </a: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이러한 성질에 의해 이전 단계로 갈수록 데이터 전파가 어려워지게 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rgbClr val="FF0000"/>
                </a:solidFill>
              </a:rPr>
              <a:t>이러한 한계를 극복하는 수단으로 </a:t>
            </a:r>
            <a:r>
              <a:rPr lang="en-US" altLang="ko-KR">
                <a:solidFill>
                  <a:srgbClr val="FF0000"/>
                </a:solidFill>
              </a:rPr>
              <a:t>LSTM</a:t>
            </a:r>
            <a:r>
              <a:rPr lang="ko-KR" altLang="en-US">
                <a:solidFill>
                  <a:srgbClr val="FF0000"/>
                </a:solidFill>
              </a:rPr>
              <a:t>과 </a:t>
            </a:r>
            <a:r>
              <a:rPr lang="en-US" altLang="ko-KR">
                <a:solidFill>
                  <a:srgbClr val="FF0000"/>
                </a:solidFill>
              </a:rPr>
              <a:t>GRU</a:t>
            </a:r>
            <a:r>
              <a:rPr lang="ko-KR" altLang="en-US">
                <a:solidFill>
                  <a:srgbClr val="FF0000"/>
                </a:solidFill>
              </a:rPr>
              <a:t>가 제안되었음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728574"/>
            <a:ext cx="3559539" cy="196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7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순환 신경망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424936" cy="1944216"/>
          </a:xfrm>
        </p:spPr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Recurrent neural network (RNN):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입력과 출력을 </a:t>
            </a:r>
            <a:r>
              <a:rPr lang="en-US" altLang="ko-KR" dirty="0">
                <a:latin typeface="Times New Roman"/>
                <a:cs typeface="Times New Roman"/>
              </a:rPr>
              <a:t>sequence </a:t>
            </a:r>
            <a:r>
              <a:rPr lang="ko-KR" altLang="en-US" dirty="0">
                <a:latin typeface="Times New Roman"/>
                <a:cs typeface="Times New Roman"/>
              </a:rPr>
              <a:t>단위로 처리하는 신경망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r>
              <a:rPr lang="ko-KR" altLang="en-US" dirty="0">
                <a:latin typeface="Times New Roman"/>
                <a:cs typeface="Times New Roman"/>
              </a:rPr>
              <a:t>언어는 시간상으로 펼쳐지는 데이터 형태를 가지고 있어서 </a:t>
            </a:r>
            <a:r>
              <a:rPr lang="en-US" altLang="ko-KR" dirty="0">
                <a:latin typeface="Times New Roman"/>
                <a:cs typeface="Times New Roman"/>
              </a:rPr>
              <a:t>RNN</a:t>
            </a:r>
            <a:r>
              <a:rPr lang="ko-KR" altLang="en-US" dirty="0">
                <a:latin typeface="Times New Roman"/>
                <a:cs typeface="Times New Roman"/>
              </a:rPr>
              <a:t>으로 종종 처리됨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r>
              <a:rPr lang="ko-KR" altLang="en-US" dirty="0">
                <a:latin typeface="Times New Roman"/>
                <a:cs typeface="Times New Roman"/>
              </a:rPr>
              <a:t>개선된 형식으로는 </a:t>
            </a:r>
            <a:r>
              <a:rPr lang="en-US" altLang="ko-KR" dirty="0">
                <a:latin typeface="Times New Roman"/>
                <a:cs typeface="Times New Roman"/>
              </a:rPr>
              <a:t>LSTM (Long short-term memory), GRU(Gated recurrent unit) </a:t>
            </a:r>
            <a:r>
              <a:rPr lang="ko-KR" altLang="en-US" dirty="0">
                <a:latin typeface="Times New Roman"/>
                <a:cs typeface="Times New Roman"/>
              </a:rPr>
              <a:t>등이 있음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endParaRPr lang="en-US" altLang="ko-KR" dirty="0">
              <a:latin typeface="Times New Roman"/>
              <a:cs typeface="Times New Roman"/>
            </a:endParaRPr>
          </a:p>
          <a:p>
            <a:pPr lvl="1"/>
            <a:endParaRPr lang="en-US" altLang="ko-KR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72ED1-18D4-4884-8453-616A80C6635D}"/>
              </a:ext>
            </a:extLst>
          </p:cNvPr>
          <p:cNvSpPr txBox="1"/>
          <p:nvPr/>
        </p:nvSpPr>
        <p:spPr>
          <a:xfrm>
            <a:off x="683568" y="5510316"/>
            <a:ext cx="2232248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일반 </a:t>
            </a:r>
            <a:r>
              <a:rPr lang="en-US" altLang="ko-KR" sz="1600" dirty="0">
                <a:solidFill>
                  <a:srgbClr val="FF0000"/>
                </a:solidFill>
              </a:rPr>
              <a:t>RNN </a:t>
            </a:r>
            <a:r>
              <a:rPr lang="ko-KR" altLang="en-US" sz="1600" dirty="0">
                <a:solidFill>
                  <a:srgbClr val="FF0000"/>
                </a:solidFill>
              </a:rPr>
              <a:t>표현 형식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2854C-DEC8-49A2-BD82-4F378C92C13B}"/>
              </a:ext>
            </a:extLst>
          </p:cNvPr>
          <p:cNvSpPr txBox="1"/>
          <p:nvPr/>
        </p:nvSpPr>
        <p:spPr>
          <a:xfrm>
            <a:off x="5220072" y="5510316"/>
            <a:ext cx="2592288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펼친 표현 형식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02" y="2752016"/>
            <a:ext cx="7775228" cy="266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98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LSTM (Long short-term memory)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201622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기본 </a:t>
            </a:r>
            <a:r>
              <a:rPr lang="en-US" altLang="ko-KR" dirty="0"/>
              <a:t>RNN</a:t>
            </a:r>
            <a:r>
              <a:rPr lang="ko-KR" altLang="en-US" dirty="0"/>
              <a:t>의 장기 의존성 문제를 해결하기 위해 불필요한 기억을 지우고 기억해야 할 것을 정하는 기법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긴 시퀀스의 입력을 처리하는데 좋은 성능을 보임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BBA05E-8746-4F4E-8897-7359FF738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62" y="2276873"/>
            <a:ext cx="490590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61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LSTM </a:t>
            </a:r>
            <a:r>
              <a:rPr lang="ko-KR" altLang="en-US" dirty="0"/>
              <a:t>동작 방식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395536" y="908720"/>
                <a:ext cx="8359270" cy="2736304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ko-KR" altLang="en-US" dirty="0"/>
                  <a:t>은닉층에서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이외에 셀 상태를 나타내는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를 가지고 있음</a:t>
                </a:r>
                <a:endParaRPr lang="en-US" altLang="ko-KR" dirty="0"/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와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err="1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구하기 위해 삭제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입력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출력 등 세 개의 </a:t>
                </a:r>
                <a:r>
                  <a:rPr lang="ko-KR" altLang="en-US" dirty="0" err="1"/>
                  <a:t>게이트값을</a:t>
                </a:r>
                <a:r>
                  <a:rPr lang="ko-KR" altLang="en-US" dirty="0"/>
                  <a:t> 활용함</a:t>
                </a:r>
                <a:endParaRPr lang="en-US" altLang="ko-KR" dirty="0"/>
              </a:p>
              <a:p>
                <a:pPr>
                  <a:lnSpc>
                    <a:spcPct val="130000"/>
                  </a:lnSpc>
                </a:pPr>
                <a:r>
                  <a:rPr lang="en-US" altLang="ko-KR"/>
                  <a:t>LSTM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RNN</a:t>
                </a:r>
                <a:r>
                  <a:rPr lang="ko-KR" altLang="en-US" dirty="0"/>
                  <a:t>에 비해 훈련시켜야 </a:t>
                </a:r>
                <a:r>
                  <a:rPr lang="ko-KR" altLang="en-US"/>
                  <a:t>하는 파라미터의 개수가 </a:t>
                </a:r>
                <a:r>
                  <a:rPr lang="en-US" altLang="ko-KR"/>
                  <a:t>4</a:t>
                </a:r>
                <a:r>
                  <a:rPr lang="ko-KR" altLang="en-US"/>
                  <a:t>배로 </a:t>
                </a:r>
                <a:r>
                  <a:rPr lang="ko-KR" altLang="en-US" dirty="0" err="1"/>
                  <a:t>많아짐</a:t>
                </a:r>
                <a:endParaRPr lang="en-US" altLang="ko-KR" dirty="0"/>
              </a:p>
              <a:p>
                <a:pPr>
                  <a:lnSpc>
                    <a:spcPct val="130000"/>
                  </a:lnSpc>
                </a:pPr>
                <a:r>
                  <a:rPr lang="en-US" altLang="ko-KR" dirty="0"/>
                  <a:t>LSTM</a:t>
                </a:r>
                <a:r>
                  <a:rPr lang="ko-KR" altLang="en-US" dirty="0"/>
                  <a:t>은 기계번역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문서분류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문서 요약 등에서 기본 </a:t>
                </a:r>
                <a:r>
                  <a:rPr lang="en-US" altLang="ko-KR" dirty="0"/>
                  <a:t>RNN</a:t>
                </a:r>
                <a:r>
                  <a:rPr lang="ko-KR" altLang="en-US" dirty="0"/>
                  <a:t>에 비해 우수한 성능을 보이고 있음</a:t>
                </a:r>
                <a:endParaRPr lang="en-US" altLang="ko-KR" dirty="0"/>
              </a:p>
              <a:p>
                <a:pPr>
                  <a:lnSpc>
                    <a:spcPct val="130000"/>
                  </a:lnSpc>
                </a:pPr>
                <a:endParaRPr lang="en-US" altLang="ko-KR" dirty="0"/>
              </a:p>
              <a:p>
                <a:pPr>
                  <a:lnSpc>
                    <a:spcPct val="130000"/>
                  </a:lnSpc>
                </a:pPr>
                <a:r>
                  <a:rPr lang="en-US" altLang="ko-KR" dirty="0"/>
                  <a:t>LSTM</a:t>
                </a:r>
                <a:r>
                  <a:rPr lang="ko-KR" altLang="en-US" dirty="0"/>
                  <a:t>과 유사한 성능을 가지며 보다 단순한 구조로 </a:t>
                </a:r>
                <a:r>
                  <a:rPr lang="en-US" altLang="ko-KR" dirty="0"/>
                  <a:t>GRU(Gated recurrent unit)</a:t>
                </a:r>
                <a:r>
                  <a:rPr lang="ko-KR" altLang="en-US" dirty="0"/>
                  <a:t>도 제안되어 있음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95536" y="908720"/>
                <a:ext cx="8359270" cy="2736304"/>
              </a:xfrm>
              <a:blipFill>
                <a:blip r:embed="rId2"/>
                <a:stretch>
                  <a:fillRect l="-656" b="-50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854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Long Short-term Memory (</a:t>
            </a:r>
            <a:r>
              <a:rPr lang="en-US" altLang="ko-KR"/>
              <a:t>LSTM)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431278" cy="3888432"/>
          </a:xfrm>
        </p:spPr>
        <p:txBody>
          <a:bodyPr/>
          <a:lstStyle/>
          <a:p>
            <a:r>
              <a:rPr lang="en-US" altLang="ko-KR" dirty="0">
                <a:latin typeface="Times New Roman"/>
                <a:cs typeface="Times New Roman"/>
              </a:rPr>
              <a:t>RNN</a:t>
            </a:r>
            <a:r>
              <a:rPr lang="ko-KR" altLang="en-US" dirty="0">
                <a:latin typeface="Times New Roman"/>
                <a:cs typeface="Times New Roman"/>
              </a:rPr>
              <a:t>의 한계</a:t>
            </a:r>
            <a:r>
              <a:rPr lang="en-US" altLang="ko-KR" dirty="0">
                <a:latin typeface="Times New Roman"/>
                <a:cs typeface="Times New Roman"/>
              </a:rPr>
              <a:t>: Vanishing gradient </a:t>
            </a:r>
            <a:r>
              <a:rPr lang="ko-KR" altLang="en-US" dirty="0">
                <a:latin typeface="Times New Roman"/>
                <a:cs typeface="Times New Roman"/>
              </a:rPr>
              <a:t>문제로 인해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ko-KR" altLang="en-US" dirty="0"/>
              <a:t>이전 단어의 영향력이 오래 지속되지 못함</a:t>
            </a:r>
            <a:r>
              <a:rPr lang="en-US" altLang="ko-KR" dirty="0"/>
              <a:t>: </a:t>
            </a:r>
            <a:r>
              <a:rPr lang="ko-KR" altLang="en-US" dirty="0"/>
              <a:t>아래 그림과 같이 시간이 지나면서 영향력이 줄어듦</a:t>
            </a:r>
            <a:endParaRPr lang="en-US" altLang="ko-KR" dirty="0"/>
          </a:p>
          <a:p>
            <a:endParaRPr lang="en-US" altLang="ko-KR" dirty="0">
              <a:latin typeface="Times New Roman"/>
              <a:cs typeface="Times New Roman"/>
            </a:endParaRPr>
          </a:p>
          <a:p>
            <a:pPr marL="355600" indent="0">
              <a:lnSpc>
                <a:spcPct val="120000"/>
              </a:lnSpc>
              <a:buNone/>
            </a:pPr>
            <a:endParaRPr lang="en-US" altLang="ko-KR" sz="16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Times New Roman"/>
                <a:cs typeface="Times New Roman"/>
              </a:rPr>
              <a:t>이 문제는 </a:t>
            </a:r>
            <a:r>
              <a:rPr lang="en-US" altLang="ko-KR" dirty="0">
                <a:latin typeface="Times New Roman"/>
                <a:cs typeface="Times New Roman"/>
              </a:rPr>
              <a:t>backpropagation </a:t>
            </a:r>
            <a:r>
              <a:rPr lang="ko-KR" altLang="en-US" dirty="0">
                <a:latin typeface="Times New Roman"/>
                <a:cs typeface="Times New Roman"/>
              </a:rPr>
              <a:t>과정에서 </a:t>
            </a:r>
            <a:r>
              <a:rPr lang="en-US" altLang="ko-KR" i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W</a:t>
            </a:r>
            <a:r>
              <a:rPr lang="en-US" altLang="ko-KR" i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h</a:t>
            </a:r>
            <a:r>
              <a:rPr lang="ko-KR" altLang="en-US" dirty="0">
                <a:latin typeface="Times New Roman"/>
                <a:cs typeface="Times New Roman"/>
              </a:rPr>
              <a:t>가 계속 곱해지면서 결과가 점점 </a:t>
            </a:r>
            <a:r>
              <a:rPr lang="en-US" altLang="ko-KR" dirty="0">
                <a:latin typeface="Times New Roman"/>
                <a:cs typeface="Times New Roman"/>
              </a:rPr>
              <a:t>0</a:t>
            </a:r>
            <a:r>
              <a:rPr lang="ko-KR" altLang="en-US" dirty="0">
                <a:latin typeface="Times New Roman"/>
                <a:cs typeface="Times New Roman"/>
              </a:rPr>
              <a:t>으로 수렴되면서 발생하는 것임</a:t>
            </a:r>
            <a:endParaRPr lang="en-US" altLang="ko-KR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Times New Roman"/>
                <a:cs typeface="Times New Roman"/>
              </a:rPr>
              <a:t>이 문제를 해결하기 위한 구조로 </a:t>
            </a:r>
            <a:r>
              <a:rPr lang="en-US" altLang="ko-KR" dirty="0">
                <a:latin typeface="Times New Roman"/>
                <a:cs typeface="Times New Roman"/>
              </a:rPr>
              <a:t>LSTM</a:t>
            </a:r>
            <a:r>
              <a:rPr lang="ko-KR" altLang="en-US" dirty="0">
                <a:latin typeface="Times New Roman"/>
                <a:cs typeface="Times New Roman"/>
              </a:rPr>
              <a:t>이 제안되었음</a:t>
            </a:r>
            <a:endParaRPr lang="en-US" altLang="ko-KR" dirty="0">
              <a:latin typeface="Times New Roman"/>
              <a:cs typeface="Times New Roman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4D2A9B-7A0A-4BC9-AE07-ED2BAF4B8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38" y="2370927"/>
            <a:ext cx="3757562" cy="23042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FE324F-4C13-403C-AEAB-1AEC81023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126" y="2316882"/>
            <a:ext cx="1534899" cy="2377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07024" y="3573016"/>
                <a:ext cx="2385456" cy="53876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vert="horz" wrap="none" lIns="0" tIns="0" rIns="0" bIns="0" rtlCol="0" anchor="ctr"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024" y="3573016"/>
                <a:ext cx="2385456" cy="5387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164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LSTM </a:t>
            </a:r>
            <a:r>
              <a:rPr lang="ko-KR" altLang="en-US" dirty="0"/>
              <a:t>구조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496944" cy="3888432"/>
          </a:xfrm>
        </p:spPr>
        <p:txBody>
          <a:bodyPr/>
          <a:lstStyle/>
          <a:p>
            <a:r>
              <a:rPr lang="en-US" altLang="ko-KR" dirty="0">
                <a:latin typeface="Times New Roman"/>
                <a:cs typeface="Times New Roman"/>
              </a:rPr>
              <a:t>RNN</a:t>
            </a:r>
            <a:r>
              <a:rPr lang="ko-KR" altLang="en-US" dirty="0">
                <a:latin typeface="Times New Roman"/>
                <a:cs typeface="Times New Roman"/>
              </a:rPr>
              <a:t>과 달리 </a:t>
            </a:r>
            <a:r>
              <a:rPr lang="ko-KR" altLang="en-US" dirty="0">
                <a:solidFill>
                  <a:srgbClr val="FF0000"/>
                </a:solidFill>
                <a:latin typeface="Times New Roman"/>
                <a:cs typeface="Times New Roman"/>
              </a:rPr>
              <a:t>두 개의 </a:t>
            </a:r>
            <a:r>
              <a:rPr lang="ko-KR" altLang="en-US" dirty="0" err="1">
                <a:solidFill>
                  <a:srgbClr val="FF0000"/>
                </a:solidFill>
                <a:latin typeface="Times New Roman"/>
                <a:cs typeface="Times New Roman"/>
              </a:rPr>
              <a:t>상태변수</a:t>
            </a:r>
            <a:r>
              <a:rPr lang="ko-KR" alt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i="1" dirty="0" err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altLang="ko-KR" i="1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altLang="ko-KR" dirty="0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lang="en-US" altLang="ko-KR" i="1" dirty="0" err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lang="en-US" altLang="ko-KR" i="1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altLang="ko-KR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를 가짐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en-US" altLang="ko-KR" dirty="0">
                <a:latin typeface="Times New Roman"/>
                <a:cs typeface="Times New Roman"/>
              </a:rPr>
              <a:t>Backpropagation</a:t>
            </a:r>
            <a:r>
              <a:rPr lang="ko-KR" altLang="en-US" dirty="0">
                <a:latin typeface="Times New Roman"/>
                <a:cs typeface="Times New Roman"/>
              </a:rPr>
              <a:t>에서 </a:t>
            </a:r>
            <a:r>
              <a:rPr lang="en-US" altLang="ko-KR" i="1" dirty="0">
                <a:latin typeface="Times New Roman"/>
                <a:cs typeface="Times New Roman"/>
              </a:rPr>
              <a:t>W</a:t>
            </a:r>
            <a:r>
              <a:rPr lang="ko-KR" altLang="en-US" dirty="0">
                <a:latin typeface="Times New Roman"/>
                <a:cs typeface="Times New Roman"/>
              </a:rPr>
              <a:t>가 곱해지지 않는 구조로 만듦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en-US" altLang="ko-KR" i="1" dirty="0" err="1">
                <a:latin typeface="Times New Roman"/>
                <a:cs typeface="Times New Roman"/>
              </a:rPr>
              <a:t>c</a:t>
            </a:r>
            <a:r>
              <a:rPr lang="en-US" altLang="ko-KR" i="1" baseline="-25000" dirty="0" err="1">
                <a:latin typeface="Times New Roman"/>
                <a:cs typeface="Times New Roman"/>
              </a:rPr>
              <a:t>t</a:t>
            </a:r>
            <a:r>
              <a:rPr lang="en-US" altLang="ko-KR" i="1" baseline="-25000" dirty="0"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는 오래 전파되어야 하는 </a:t>
            </a:r>
            <a:r>
              <a:rPr lang="ko-KR" altLang="en-US" dirty="0">
                <a:solidFill>
                  <a:srgbClr val="FF0000"/>
                </a:solidFill>
                <a:latin typeface="Times New Roman"/>
                <a:cs typeface="Times New Roman"/>
              </a:rPr>
              <a:t>장기 기억</a:t>
            </a:r>
            <a:r>
              <a:rPr lang="en-US" altLang="ko-KR" dirty="0">
                <a:latin typeface="Times New Roman"/>
                <a:cs typeface="Times New Roman"/>
              </a:rPr>
              <a:t>, </a:t>
            </a:r>
            <a:r>
              <a:rPr lang="en-US" altLang="ko-KR" i="1" dirty="0" err="1">
                <a:latin typeface="Times New Roman"/>
                <a:cs typeface="Times New Roman"/>
              </a:rPr>
              <a:t>h</a:t>
            </a:r>
            <a:r>
              <a:rPr lang="en-US" altLang="ko-KR" i="1" baseline="-25000" dirty="0" err="1">
                <a:latin typeface="Times New Roman"/>
                <a:cs typeface="Times New Roman"/>
              </a:rPr>
              <a:t>t</a:t>
            </a:r>
            <a:r>
              <a:rPr lang="en-US" altLang="ko-KR" i="1" baseline="-25000" dirty="0"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는 </a:t>
            </a:r>
            <a:r>
              <a:rPr lang="ko-KR" altLang="en-US" dirty="0">
                <a:solidFill>
                  <a:srgbClr val="FF0000"/>
                </a:solidFill>
                <a:latin typeface="Times New Roman"/>
                <a:cs typeface="Times New Roman"/>
              </a:rPr>
              <a:t>단기 기억</a:t>
            </a:r>
            <a:r>
              <a:rPr lang="ko-KR" altLang="en-US" dirty="0">
                <a:latin typeface="Times New Roman"/>
                <a:cs typeface="Times New Roman"/>
              </a:rPr>
              <a:t>을 나타냄</a:t>
            </a:r>
            <a:endParaRPr lang="en-US" altLang="ko-KR" dirty="0">
              <a:latin typeface="Times New Roman"/>
              <a:cs typeface="Times New Roman"/>
            </a:endParaRPr>
          </a:p>
          <a:p>
            <a:pPr marL="355600" indent="0">
              <a:lnSpc>
                <a:spcPct val="120000"/>
              </a:lnSpc>
              <a:buNone/>
            </a:pPr>
            <a:endParaRPr lang="en-US" altLang="ko-KR" sz="16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77" y="2996952"/>
            <a:ext cx="8095795" cy="16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89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LSTM: Long Short Term Memory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2555776" y="2132856"/>
            <a:ext cx="4212468" cy="266429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07804" y="2672916"/>
            <a:ext cx="1656184" cy="828092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1600" b="1" dirty="0"/>
              <a:t>망각 게이트</a:t>
            </a:r>
            <a:endParaRPr lang="en-US" altLang="ko-KR" sz="1600" b="1" dirty="0"/>
          </a:p>
          <a:p>
            <a:pPr algn="ctr"/>
            <a:r>
              <a:rPr lang="en-US" altLang="ko-KR" sz="1400" b="1" dirty="0"/>
              <a:t>(Forget)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42542" y="2672916"/>
            <a:ext cx="1656184" cy="828092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1600" b="1" dirty="0"/>
              <a:t>기억 게이트</a:t>
            </a:r>
            <a:endParaRPr lang="en-US" altLang="ko-KR" sz="1600" b="1" dirty="0"/>
          </a:p>
          <a:p>
            <a:pPr algn="ctr"/>
            <a:r>
              <a:rPr lang="en-US" altLang="ko-KR" sz="1400" b="1" dirty="0"/>
              <a:t>(Remember)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07804" y="3645024"/>
            <a:ext cx="1656184" cy="828092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1600" b="1" dirty="0"/>
              <a:t>입력 게이트</a:t>
            </a:r>
            <a:endParaRPr lang="en-US" altLang="ko-KR" sz="1600" b="1" dirty="0"/>
          </a:p>
          <a:p>
            <a:pPr algn="ctr"/>
            <a:r>
              <a:rPr lang="en-US" altLang="ko-KR" sz="1400" b="1" dirty="0"/>
              <a:t>(Input)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42542" y="3645024"/>
            <a:ext cx="1656184" cy="828092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1600" b="1" dirty="0"/>
              <a:t>출력 게이트</a:t>
            </a:r>
            <a:endParaRPr lang="en-US" altLang="ko-KR" sz="1600" b="1" dirty="0"/>
          </a:p>
          <a:p>
            <a:pPr algn="ctr"/>
            <a:r>
              <a:rPr lang="en-US" altLang="ko-KR" sz="1400" b="1" dirty="0"/>
              <a:t>(Output)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11960" y="2204864"/>
            <a:ext cx="1008112" cy="3960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2000" b="1" dirty="0"/>
              <a:t>LSTM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3066" y="2672916"/>
            <a:ext cx="1486666" cy="6120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장기 기억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altLang="ko-KR" sz="1600" b="1" i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600" b="1" i="1" baseline="-25000" dirty="0">
                <a:solidFill>
                  <a:srgbClr val="FF0000"/>
                </a:solidFill>
                <a:latin typeface="Symbol" panose="05050102010706020507" pitchFamily="18" charset="2"/>
                <a:cs typeface="Times New Roman"/>
              </a:rPr>
              <a:t>-</a:t>
            </a:r>
            <a:r>
              <a:rPr lang="en-US" altLang="ko-KR" sz="1600" b="1" i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066" y="3674759"/>
            <a:ext cx="1486666" cy="6120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단기 기억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1600" b="1" i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600" b="1" i="1" baseline="-25000" dirty="0">
                <a:solidFill>
                  <a:srgbClr val="FF0000"/>
                </a:solidFill>
                <a:latin typeface="Symbol" panose="05050102010706020507" pitchFamily="18" charset="2"/>
                <a:cs typeface="Times New Roman"/>
              </a:rPr>
              <a:t>-</a:t>
            </a:r>
            <a:r>
              <a:rPr lang="en-US" altLang="ko-KR" sz="1600" b="1" i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087724" y="2978950"/>
            <a:ext cx="406546" cy="1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2087724" y="3989794"/>
            <a:ext cx="406546" cy="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25794" y="2708920"/>
            <a:ext cx="1486666" cy="6120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장기 기억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altLang="ko-KR" sz="1600" b="1" i="1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600" b="1" i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25794" y="3645024"/>
            <a:ext cx="1486666" cy="6120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단기 기억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1600" b="1" i="1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600" b="1" i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/>
          <p:cNvCxnSpPr>
            <a:endCxn id="19" idx="1"/>
          </p:cNvCxnSpPr>
          <p:nvPr/>
        </p:nvCxnSpPr>
        <p:spPr>
          <a:xfrm>
            <a:off x="6829750" y="2990683"/>
            <a:ext cx="396044" cy="2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829750" y="3983525"/>
            <a:ext cx="406546" cy="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2703" y="5069722"/>
            <a:ext cx="1067369" cy="6120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사건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ko-KR" sz="1600" b="1" i="1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600" b="1" i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4752020" y="4797152"/>
            <a:ext cx="0" cy="360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4492863" y="2942519"/>
            <a:ext cx="406546" cy="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482743" y="4208928"/>
            <a:ext cx="406546" cy="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492863" y="3320988"/>
            <a:ext cx="449679" cy="52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4492863" y="3302986"/>
            <a:ext cx="449679" cy="45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16881" y="5761000"/>
            <a:ext cx="7344816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0070C0"/>
                </a:solidFill>
              </a:rPr>
              <a:t>LSTM </a:t>
            </a:r>
            <a:r>
              <a:rPr lang="ko-KR" altLang="en-US" sz="1600" b="1" dirty="0">
                <a:solidFill>
                  <a:srgbClr val="0070C0"/>
                </a:solidFill>
              </a:rPr>
              <a:t>게이트들을 이용하여 단기와 장기 기억을 어느 정도 활용하는지를 결정</a:t>
            </a:r>
          </a:p>
        </p:txBody>
      </p:sp>
    </p:spTree>
    <p:extLst>
      <p:ext uri="{BB962C8B-B14F-4D97-AF65-F5344CB8AC3E}">
        <p14:creationId xmlns:p14="http://schemas.microsoft.com/office/powerpoint/2010/main" val="3301717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LSTM </a:t>
            </a:r>
            <a:r>
              <a:rPr lang="ko-KR" altLang="en-US" dirty="0"/>
              <a:t>구조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9" y="1340768"/>
            <a:ext cx="8348911" cy="29840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4653136"/>
            <a:ext cx="3429000" cy="1209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68652" y="3789040"/>
                <a:ext cx="2520280" cy="39173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는 </a:t>
                </a:r>
                <a:r>
                  <a:rPr lang="ko-KR" altLang="en-US" sz="1400" dirty="0" err="1">
                    <a:solidFill>
                      <a:srgbClr val="FF0000"/>
                    </a:solidFill>
                  </a:rPr>
                  <a:t>원소별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 곱셈을 의미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652" y="3789040"/>
                <a:ext cx="2520280" cy="391734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14" y="1241492"/>
            <a:ext cx="4801747" cy="329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83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LSTM </a:t>
            </a:r>
            <a:r>
              <a:rPr lang="ko-KR" altLang="en-US" dirty="0"/>
              <a:t>동작</a:t>
            </a:r>
            <a:r>
              <a:rPr lang="en-US" altLang="ko-KR" dirty="0"/>
              <a:t> </a:t>
            </a:r>
            <a:r>
              <a:rPr lang="ko-KR" altLang="en-US" dirty="0"/>
              <a:t>수식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467544" y="908720"/>
                <a:ext cx="8287262" cy="5472608"/>
              </a:xfrm>
            </p:spPr>
            <p:txBody>
              <a:bodyPr/>
              <a:lstStyle/>
              <a:p>
                <a:r>
                  <a:rPr lang="ko-KR" altLang="en-US" dirty="0">
                    <a:latin typeface="Times New Roman"/>
                    <a:cs typeface="Times New Roman"/>
                  </a:rPr>
                  <a:t>이전 단에서의 입력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: 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c</a:t>
                </a:r>
                <a:r>
                  <a:rPr lang="en-US" altLang="ko-KR" i="1" baseline="-25000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t-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1</a:t>
                </a:r>
                <a:r>
                  <a:rPr lang="en-US" altLang="ko-KR" i="1" baseline="-25000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 , 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h</a:t>
                </a:r>
                <a:r>
                  <a:rPr lang="en-US" altLang="ko-KR" i="1" baseline="-25000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t-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1</a:t>
                </a:r>
                <a:r>
                  <a:rPr lang="en-US" altLang="ko-KR" i="1" baseline="-25000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 </a:t>
                </a:r>
              </a:p>
              <a:p>
                <a:r>
                  <a:rPr lang="ko-KR" altLang="en-US" dirty="0">
                    <a:latin typeface="Times New Roman"/>
                    <a:cs typeface="Times New Roman"/>
                  </a:rPr>
                  <a:t>현재단에서의 입력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: </a:t>
                </a:r>
                <a:r>
                  <a:rPr lang="en-US" altLang="ko-KR" i="1" dirty="0" err="1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altLang="ko-KR" i="1" baseline="-25000" dirty="0" err="1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t</a:t>
                </a:r>
                <a:endParaRPr lang="en-US" altLang="ko-KR" dirty="0">
                  <a:solidFill>
                    <a:srgbClr val="0070C0"/>
                  </a:solidFill>
                  <a:latin typeface="Times New Roman"/>
                  <a:cs typeface="Times New Roman"/>
                </a:endParaRPr>
              </a:p>
              <a:p>
                <a:r>
                  <a:rPr lang="ko-KR" altLang="en-US" dirty="0" err="1">
                    <a:latin typeface="Times New Roman"/>
                    <a:cs typeface="Times New Roman"/>
                  </a:rPr>
                  <a:t>게이트값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 계산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Times New Roman"/>
                    <a:cs typeface="Times New Roman"/>
                  </a:rPr>
                  <a:t>	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입력 게이트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ko-KR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h𝑖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𝑡</m:t>
                            </m:r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+</m:t>
                            </m:r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𝑥𝑖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Times New Roman"/>
                    <a:cs typeface="Times New Roman"/>
                  </a:rPr>
                  <a:t>	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망각 게이트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ko-KR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𝑡</m:t>
                            </m:r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+</m:t>
                            </m:r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Times New Roman"/>
                    <a:cs typeface="Times New Roman"/>
                  </a:rPr>
                  <a:t>	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출력 게이트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𝑜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ko-KR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𝑜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𝑡</m:t>
                            </m:r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+</m:t>
                            </m:r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𝑜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Times New Roman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𝑡𝑎𝑛h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𝑔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𝑡</m:t>
                            </m:r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+</m:t>
                            </m:r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𝑔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>
                  <a:latin typeface="Times New Roman"/>
                  <a:cs typeface="Times New Roman"/>
                </a:endParaRPr>
              </a:p>
              <a:p>
                <a:r>
                  <a:rPr lang="ko-KR" altLang="en-US" dirty="0">
                    <a:latin typeface="Times New Roman"/>
                    <a:cs typeface="Times New Roman"/>
                  </a:rPr>
                  <a:t>출력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 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계산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Times New Roman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</m:sSub>
                    <m:r>
                      <a:rPr lang="en-US" altLang="ko-K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⨀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⨀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Times New Roman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𝑜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⨀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tanh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⁡(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endParaRPr lang="en-US" altLang="ko-KR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Times New Roman"/>
                    <a:cs typeface="Times New Roman"/>
                  </a:rPr>
                  <a:t>	</a:t>
                </a:r>
                <a:r>
                  <a:rPr lang="en-US" altLang="ko-KR" dirty="0">
                    <a:solidFill>
                      <a:srgbClr val="0070C0"/>
                    </a:solidFill>
                    <a:ea typeface="Cambria Math" panose="02040503050406030204" pitchFamily="18" charset="0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⨀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는 </a:t>
                </a:r>
                <a:r>
                  <a:rPr lang="ko-KR" altLang="en-US" dirty="0" err="1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원소별</a:t>
                </a:r>
                <a:r>
                  <a:rPr lang="ko-KR" alt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 곱셈을 의미</a:t>
                </a:r>
                <a:endParaRPr lang="en-US" altLang="ko-KR" sz="1600" b="1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dirty="0"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dirty="0"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dirty="0"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dirty="0"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dirty="0"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1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67544" y="908720"/>
                <a:ext cx="8287262" cy="5472608"/>
              </a:xfrm>
              <a:blipFill>
                <a:blip r:embed="rId2"/>
                <a:stretch>
                  <a:fillRect l="-6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380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RNN</a:t>
            </a:r>
            <a:r>
              <a:rPr lang="ko-KR" altLang="en-US" dirty="0"/>
              <a:t>과 </a:t>
            </a:r>
            <a:r>
              <a:rPr lang="en-US" altLang="ko-KR" dirty="0"/>
              <a:t>LSTM </a:t>
            </a:r>
            <a:r>
              <a:rPr lang="ko-KR" altLang="en-US" dirty="0"/>
              <a:t>비교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424936" cy="3888432"/>
          </a:xfrm>
        </p:spPr>
        <p:txBody>
          <a:bodyPr/>
          <a:lstStyle/>
          <a:p>
            <a:r>
              <a:rPr lang="ko-KR" altLang="en-US" dirty="0">
                <a:latin typeface="Times New Roman"/>
                <a:cs typeface="Times New Roman"/>
              </a:rPr>
              <a:t>일반적으로</a:t>
            </a:r>
            <a:r>
              <a:rPr lang="en-US" altLang="ko-KR" dirty="0">
                <a:latin typeface="Times New Roman"/>
                <a:cs typeface="Times New Roman"/>
              </a:rPr>
              <a:t> LSTM</a:t>
            </a:r>
            <a:r>
              <a:rPr lang="ko-KR" altLang="en-US" dirty="0">
                <a:latin typeface="Times New Roman"/>
                <a:cs typeface="Times New Roman"/>
              </a:rPr>
              <a:t>은 </a:t>
            </a:r>
            <a:r>
              <a:rPr lang="en-US" altLang="ko-KR" dirty="0">
                <a:latin typeface="Times New Roman"/>
                <a:cs typeface="Times New Roman"/>
              </a:rPr>
              <a:t>RNN</a:t>
            </a:r>
            <a:r>
              <a:rPr lang="ko-KR" altLang="en-US" dirty="0">
                <a:latin typeface="Times New Roman"/>
                <a:cs typeface="Times New Roman"/>
              </a:rPr>
              <a:t>에 비해 장기 기억에서 성능이 더 우수한 것으로 평가됨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en-US" altLang="ko-KR" dirty="0">
                <a:latin typeface="Times New Roman"/>
                <a:cs typeface="Times New Roman"/>
              </a:rPr>
              <a:t>RNN</a:t>
            </a:r>
            <a:r>
              <a:rPr lang="ko-KR" altLang="en-US" dirty="0">
                <a:latin typeface="Times New Roman"/>
                <a:cs typeface="Times New Roman"/>
              </a:rPr>
              <a:t>의 경우 </a:t>
            </a:r>
            <a:r>
              <a:rPr lang="ko-KR" altLang="en-US" dirty="0" err="1">
                <a:latin typeface="Times New Roman"/>
                <a:cs typeface="Times New Roman"/>
              </a:rPr>
              <a:t>셀당</a:t>
            </a:r>
            <a:r>
              <a:rPr lang="ko-KR" altLang="en-US" dirty="0">
                <a:latin typeface="Times New Roman"/>
                <a:cs typeface="Times New Roman"/>
              </a:rPr>
              <a:t> </a:t>
            </a:r>
            <a:r>
              <a:rPr lang="ko-KR" altLang="en-US" dirty="0" err="1">
                <a:latin typeface="Times New Roman"/>
                <a:cs typeface="Times New Roman"/>
              </a:rPr>
              <a:t>파라미터의</a:t>
            </a:r>
            <a:r>
              <a:rPr lang="ko-KR" altLang="en-US" dirty="0">
                <a:latin typeface="Times New Roman"/>
                <a:cs typeface="Times New Roman"/>
              </a:rPr>
              <a:t> 숫자는 </a:t>
            </a:r>
            <a:r>
              <a:rPr lang="en-US" altLang="ko-KR" dirty="0">
                <a:solidFill>
                  <a:srgbClr val="FF0000"/>
                </a:solidFill>
                <a:latin typeface="Times New Roman"/>
                <a:cs typeface="Times New Roman"/>
              </a:rPr>
              <a:t>RNN</a:t>
            </a:r>
            <a:r>
              <a:rPr lang="ko-KR" altLang="en-US" dirty="0">
                <a:solidFill>
                  <a:srgbClr val="FF0000"/>
                </a:solidFill>
                <a:latin typeface="Times New Roman"/>
                <a:cs typeface="Times New Roman"/>
              </a:rPr>
              <a:t>의 경우 </a:t>
            </a:r>
            <a:r>
              <a:rPr lang="en-US" altLang="ko-KR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Times New Roman"/>
                <a:cs typeface="Times New Roman"/>
              </a:rPr>
              <a:t>개</a:t>
            </a:r>
            <a:r>
              <a:rPr lang="en-US" altLang="ko-KR" dirty="0">
                <a:latin typeface="Times New Roman"/>
                <a:cs typeface="Times New Roman"/>
              </a:rPr>
              <a:t>(</a:t>
            </a:r>
            <a:r>
              <a:rPr lang="en-US" altLang="ko-KR" i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W</a:t>
            </a:r>
            <a:r>
              <a:rPr lang="en-US" altLang="ko-KR" i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h</a:t>
            </a:r>
            <a:r>
              <a:rPr lang="ko-KR" altLang="en-US" dirty="0">
                <a:latin typeface="Times New Roman"/>
                <a:cs typeface="Times New Roman"/>
              </a:rPr>
              <a:t>와 </a:t>
            </a:r>
            <a:r>
              <a:rPr lang="en-US" altLang="ko-KR" i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W</a:t>
            </a:r>
            <a:r>
              <a:rPr lang="en-US" altLang="ko-KR" i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x</a:t>
            </a:r>
            <a:r>
              <a:rPr lang="en-US" altLang="ko-KR" dirty="0">
                <a:latin typeface="Times New Roman"/>
                <a:cs typeface="Times New Roman"/>
              </a:rPr>
              <a:t>)</a:t>
            </a:r>
            <a:r>
              <a:rPr lang="ko-KR" altLang="en-US" dirty="0">
                <a:latin typeface="Times New Roman"/>
                <a:cs typeface="Times New Roman"/>
              </a:rPr>
              <a:t>이나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Times New Roman"/>
                <a:cs typeface="Times New Roman"/>
              </a:rPr>
              <a:t>LSTM</a:t>
            </a:r>
            <a:r>
              <a:rPr lang="ko-KR" altLang="en-US" dirty="0">
                <a:solidFill>
                  <a:srgbClr val="FF0000"/>
                </a:solidFill>
                <a:latin typeface="Times New Roman"/>
                <a:cs typeface="Times New Roman"/>
              </a:rPr>
              <a:t>은 </a:t>
            </a:r>
            <a:r>
              <a:rPr lang="en-US" altLang="ko-KR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r>
              <a:rPr lang="ko-KR" altLang="en-US" dirty="0">
                <a:solidFill>
                  <a:srgbClr val="FF0000"/>
                </a:solidFill>
                <a:latin typeface="Times New Roman"/>
                <a:cs typeface="Times New Roman"/>
              </a:rPr>
              <a:t>개</a:t>
            </a:r>
            <a:r>
              <a:rPr lang="en-US" altLang="ko-KR" dirty="0">
                <a:latin typeface="Times New Roman"/>
                <a:cs typeface="Times New Roman"/>
              </a:rPr>
              <a:t>(</a:t>
            </a:r>
            <a:r>
              <a:rPr lang="en-US" altLang="ko-KR" i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W</a:t>
            </a:r>
            <a:r>
              <a:rPr lang="en-US" altLang="ko-KR" i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hi</a:t>
            </a: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 ~</a:t>
            </a:r>
            <a:r>
              <a:rPr lang="en-US" altLang="ko-KR" i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W</a:t>
            </a:r>
            <a:r>
              <a:rPr lang="en-US" altLang="ko-KR" i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hg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 ,</a:t>
            </a:r>
            <a:r>
              <a:rPr lang="en-US" altLang="ko-KR" i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W</a:t>
            </a:r>
            <a:r>
              <a:rPr lang="en-US" altLang="ko-KR" i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xi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 </a:t>
            </a: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~</a:t>
            </a:r>
            <a:r>
              <a:rPr lang="en-US" altLang="ko-KR" i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W</a:t>
            </a:r>
            <a:r>
              <a:rPr lang="en-US" altLang="ko-KR" i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xg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)</a:t>
            </a:r>
            <a:r>
              <a:rPr lang="ko-KR" altLang="en-US" dirty="0">
                <a:latin typeface="Times New Roman"/>
                <a:cs typeface="Times New Roman"/>
              </a:rPr>
              <a:t>이므로 더 많은 훈련 데이터가 필요 </a:t>
            </a: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6" y="3284984"/>
            <a:ext cx="670782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16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LSTM</a:t>
            </a:r>
            <a:r>
              <a:rPr lang="ko-KR" altLang="en-US"/>
              <a:t> 파라미터 개수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3" y="908720"/>
            <a:ext cx="8490895" cy="25202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입력 벡터의 차원이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dirty="0"/>
              <a:t>, </a:t>
            </a:r>
            <a:r>
              <a:rPr lang="ko-KR" altLang="en-US" dirty="0"/>
              <a:t>은닉층의</a:t>
            </a:r>
            <a:r>
              <a:rPr lang="en-US" altLang="ko-KR" dirty="0"/>
              <a:t> </a:t>
            </a:r>
            <a:r>
              <a:rPr lang="ko-KR" altLang="en-US" dirty="0"/>
              <a:t>크기를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ko-KR" altLang="en-US" dirty="0"/>
              <a:t>라 했을 때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AD0E02-1CDC-4120-A77C-CE3C35308B97}"/>
                  </a:ext>
                </a:extLst>
              </p:cNvPr>
              <p:cNvSpPr txBox="1"/>
              <p:nvPr/>
            </p:nvSpPr>
            <p:spPr>
              <a:xfrm>
                <a:off x="971600" y="1556792"/>
                <a:ext cx="2808312" cy="576064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AD0E02-1CDC-4120-A77C-CE3C35308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556792"/>
                <a:ext cx="2808312" cy="576064"/>
              </a:xfrm>
              <a:prstGeom prst="rect">
                <a:avLst/>
              </a:prstGeom>
              <a:blipFill>
                <a:blip r:embed="rId2"/>
                <a:stretch>
                  <a:fillRect l="-26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776675-472B-40ED-9C61-133761A971FA}"/>
                  </a:ext>
                </a:extLst>
              </p:cNvPr>
              <p:cNvSpPr txBox="1"/>
              <p:nvPr/>
            </p:nvSpPr>
            <p:spPr>
              <a:xfrm>
                <a:off x="971600" y="2060848"/>
                <a:ext cx="2808312" cy="576064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776675-472B-40ED-9C61-133761A97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060848"/>
                <a:ext cx="2808312" cy="576064"/>
              </a:xfrm>
              <a:prstGeom prst="rect">
                <a:avLst/>
              </a:prstGeom>
              <a:blipFill>
                <a:blip r:embed="rId3"/>
                <a:stretch>
                  <a:fillRect l="-3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6BA5D0-D9B4-4443-83BB-83E358FD2402}"/>
                  </a:ext>
                </a:extLst>
              </p:cNvPr>
              <p:cNvSpPr txBox="1"/>
              <p:nvPr/>
            </p:nvSpPr>
            <p:spPr>
              <a:xfrm>
                <a:off x="971600" y="3140968"/>
                <a:ext cx="2808312" cy="576064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6BA5D0-D9B4-4443-83BB-83E358FD2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140968"/>
                <a:ext cx="2808312" cy="576064"/>
              </a:xfrm>
              <a:prstGeom prst="rect">
                <a:avLst/>
              </a:prstGeom>
              <a:blipFill>
                <a:blip r:embed="rId4"/>
                <a:stretch>
                  <a:fillRect l="-3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D7A3FB-F3CB-44FA-B0BE-93DB5226A1BB}"/>
                  </a:ext>
                </a:extLst>
              </p:cNvPr>
              <p:cNvSpPr txBox="1"/>
              <p:nvPr/>
            </p:nvSpPr>
            <p:spPr>
              <a:xfrm>
                <a:off x="971600" y="2636912"/>
                <a:ext cx="2808312" cy="576064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D7A3FB-F3CB-44FA-B0BE-93DB5226A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636912"/>
                <a:ext cx="2808312" cy="576064"/>
              </a:xfrm>
              <a:prstGeom prst="rect">
                <a:avLst/>
              </a:prstGeom>
              <a:blipFill>
                <a:blip r:embed="rId5"/>
                <a:stretch>
                  <a:fillRect l="-3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DB2ECC-1A09-4C10-95E6-F026E57E9AA0}"/>
                  </a:ext>
                </a:extLst>
              </p:cNvPr>
              <p:cNvSpPr txBox="1"/>
              <p:nvPr/>
            </p:nvSpPr>
            <p:spPr>
              <a:xfrm>
                <a:off x="971600" y="3645024"/>
                <a:ext cx="2808312" cy="576064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DB2ECC-1A09-4C10-95E6-F026E57E9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45024"/>
                <a:ext cx="2808312" cy="576064"/>
              </a:xfrm>
              <a:prstGeom prst="rect">
                <a:avLst/>
              </a:prstGeom>
              <a:blipFill>
                <a:blip r:embed="rId6"/>
                <a:stretch>
                  <a:fillRect l="-3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58484" y="2600908"/>
                <a:ext cx="4229940" cy="1080120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r>
                  <a:rPr lang="en-US" altLang="ko-KR"/>
                  <a:t>LSTM</a:t>
                </a:r>
                <a:r>
                  <a:rPr lang="ko-KR" altLang="en-US"/>
                  <a:t>에서 미지수는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/>
                  <a:t> 이므로 파라미터 개수는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임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484" y="2600908"/>
                <a:ext cx="4229940" cy="1080120"/>
              </a:xfrm>
              <a:prstGeom prst="rect">
                <a:avLst/>
              </a:prstGeom>
              <a:blipFill>
                <a:blip r:embed="rId7"/>
                <a:stretch>
                  <a:fillRect l="-1006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723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케라스에서</a:t>
            </a:r>
            <a:r>
              <a:rPr lang="en-US" altLang="ko-KR" dirty="0"/>
              <a:t> RNN</a:t>
            </a:r>
            <a:r>
              <a:rPr lang="ko-KR" altLang="en-US" dirty="0"/>
              <a:t>과 </a:t>
            </a:r>
            <a:r>
              <a:rPr lang="en-US" altLang="ko-KR" dirty="0"/>
              <a:t>LSTM</a:t>
            </a:r>
            <a:r>
              <a:rPr lang="ko-KR" altLang="en-US" dirty="0"/>
              <a:t>의 </a:t>
            </a:r>
            <a:r>
              <a:rPr lang="ko-KR" altLang="en-US" dirty="0" err="1"/>
              <a:t>파라미터</a:t>
            </a:r>
            <a:r>
              <a:rPr lang="ko-KR" altLang="en-US" dirty="0"/>
              <a:t> 비교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496944" cy="45365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 err="1">
                <a:latin typeface="Times New Roman"/>
                <a:cs typeface="Times New Roman"/>
              </a:rPr>
              <a:t>케라스에서</a:t>
            </a:r>
            <a:r>
              <a:rPr lang="ko-KR" altLang="en-US" sz="1600" dirty="0">
                <a:latin typeface="Times New Roman"/>
                <a:cs typeface="Times New Roman"/>
              </a:rPr>
              <a:t> </a:t>
            </a:r>
            <a:r>
              <a:rPr lang="en-US" altLang="ko-KR" sz="1600" dirty="0">
                <a:latin typeface="Times New Roman"/>
                <a:cs typeface="Times New Roman"/>
              </a:rPr>
              <a:t>RNN</a:t>
            </a:r>
            <a:r>
              <a:rPr lang="ko-KR" altLang="en-US" sz="1600" dirty="0">
                <a:latin typeface="Times New Roman"/>
                <a:cs typeface="Times New Roman"/>
              </a:rPr>
              <a:t>과 </a:t>
            </a:r>
            <a:r>
              <a:rPr lang="en-US" altLang="ko-KR" sz="1600" dirty="0">
                <a:latin typeface="Times New Roman"/>
                <a:cs typeface="Times New Roman"/>
              </a:rPr>
              <a:t>LSTM</a:t>
            </a:r>
            <a:r>
              <a:rPr lang="ko-KR" altLang="en-US" sz="1600" dirty="0">
                <a:latin typeface="Times New Roman"/>
                <a:cs typeface="Times New Roman"/>
              </a:rPr>
              <a:t>을 생성할 때 </a:t>
            </a:r>
            <a:r>
              <a:rPr lang="ko-KR" altLang="en-US" sz="1600" dirty="0" err="1">
                <a:latin typeface="Times New Roman"/>
                <a:cs typeface="Times New Roman"/>
              </a:rPr>
              <a:t>파라미터</a:t>
            </a:r>
            <a:r>
              <a:rPr lang="ko-KR" altLang="en-US" sz="1600" dirty="0">
                <a:latin typeface="Times New Roman"/>
                <a:cs typeface="Times New Roman"/>
              </a:rPr>
              <a:t> 숫자를 비교해보면 다음과 같음</a:t>
            </a:r>
            <a:endParaRPr lang="en-US" altLang="ko-KR"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Times New Roman"/>
                <a:cs typeface="Times New Roman"/>
              </a:rPr>
              <a:t>RNN</a:t>
            </a:r>
            <a:r>
              <a:rPr lang="ko-KR" altLang="en-US" sz="1600" dirty="0">
                <a:latin typeface="Times New Roman"/>
                <a:cs typeface="Times New Roman"/>
              </a:rPr>
              <a:t>의 경우</a:t>
            </a:r>
            <a:endParaRPr lang="en-US" altLang="ko-KR" sz="1600" dirty="0">
              <a:latin typeface="Times New Roman"/>
              <a:cs typeface="Times New Roman"/>
            </a:endParaRP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model = Sequential()</a:t>
            </a: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model.add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(Embedding(1000</a:t>
            </a:r>
            <a:r>
              <a:rPr lang="en-US" altLang="ko-KR" sz="160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, 100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))</a:t>
            </a: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model.add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(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SimpleRNN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(120))</a:t>
            </a:r>
          </a:p>
          <a:p>
            <a:pPr marL="360363" indent="0">
              <a:lnSpc>
                <a:spcPct val="100000"/>
              </a:lnSpc>
              <a:buNone/>
            </a:pP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_________________________________________________________________ 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Layer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================================================================= 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indent="0">
              <a:lnSpc>
                <a:spcPct val="100000"/>
              </a:lnSpc>
              <a:buNone/>
            </a:pP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embedding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Embedding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ko-KR" altLang="ko-KR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ko-KR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0) 1</a:t>
            </a: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ko-KR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indent="0">
              <a:lnSpc>
                <a:spcPct val="100000"/>
              </a:lnSpc>
              <a:buNone/>
            </a:pPr>
            <a:r>
              <a:rPr lang="ko-KR" altLang="ko-KR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simple_rnn</a:t>
            </a:r>
            <a:r>
              <a:rPr lang="ko-KR" altLang="ko-KR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ko-KR" altLang="ko-KR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SimpleRNN</a:t>
            </a:r>
            <a:r>
              <a:rPr lang="ko-KR" altLang="ko-KR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ko-KR" altLang="ko-KR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ko-KR" altLang="ko-KR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120</a:t>
            </a:r>
            <a:r>
              <a:rPr lang="ko-KR" altLang="ko-KR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2</a:t>
            </a:r>
            <a:r>
              <a:rPr lang="en-US" altLang="ko-KR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  <a:r>
              <a:rPr lang="ko-KR" altLang="ko-KR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___________________________________________________________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</a:t>
            </a:r>
            <a:endParaRPr lang="ko-KR" altLang="ko-KR" sz="1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Times New Roman"/>
                <a:cs typeface="Times New Roman"/>
              </a:rPr>
              <a:t>LSTM</a:t>
            </a:r>
            <a:r>
              <a:rPr lang="ko-KR" altLang="en-US" sz="1600" dirty="0">
                <a:latin typeface="Times New Roman"/>
                <a:cs typeface="Times New Roman"/>
              </a:rPr>
              <a:t>의 경우</a:t>
            </a:r>
            <a:endParaRPr lang="en-US" altLang="ko-KR" sz="1600" dirty="0">
              <a:latin typeface="Times New Roman"/>
              <a:cs typeface="Times New Roman"/>
            </a:endParaRP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model = </a:t>
            </a:r>
            <a:r>
              <a:rPr lang="en-US" altLang="ko-KR" sz="160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Sequential()</a:t>
            </a:r>
            <a:endParaRPr lang="en-US" altLang="ko-KR" sz="1600" dirty="0">
              <a:solidFill>
                <a:srgbClr val="0070C0"/>
              </a:solidFill>
              <a:latin typeface="Consolas" panose="020B0609020204030204" pitchFamily="49" charset="0"/>
              <a:cs typeface="Times New Roman"/>
            </a:endParaRP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model.add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(Embedding(1000</a:t>
            </a:r>
            <a:r>
              <a:rPr lang="en-US" altLang="ko-KR" sz="160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, 100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))</a:t>
            </a: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model.add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(LSTM(120))</a:t>
            </a:r>
            <a:endParaRPr lang="en-US" altLang="ko-KR" sz="1600" dirty="0">
              <a:latin typeface="Times New Roman"/>
              <a:cs typeface="Times New Roman"/>
            </a:endParaRPr>
          </a:p>
          <a:p>
            <a:pPr marL="360363" indent="0">
              <a:lnSpc>
                <a:spcPct val="100000"/>
              </a:lnSpc>
              <a:buNone/>
            </a:pP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_________________________________________________________________ </a:t>
            </a:r>
            <a:r>
              <a:rPr lang="ko-KR" altLang="ko-K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Layer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ko-KR" altLang="ko-K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ko-KR" altLang="ko-K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================================================================= </a:t>
            </a:r>
            <a:r>
              <a:rPr lang="ko-KR" altLang="ko-K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embedding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ko-KR" altLang="ko-K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Embedding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ko-KR" altLang="ko-K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ko-K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ko-KR" altLang="ko-KR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ko-KR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0) 1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ko-KR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indent="0">
              <a:lnSpc>
                <a:spcPct val="100000"/>
              </a:lnSpc>
              <a:buNone/>
            </a:pPr>
            <a:r>
              <a:rPr lang="ko-KR" altLang="ko-KR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lstm</a:t>
            </a:r>
            <a:r>
              <a:rPr lang="ko-KR" altLang="ko-K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(LSTM) (</a:t>
            </a:r>
            <a:r>
              <a:rPr lang="ko-KR" altLang="ko-KR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ko-KR" altLang="ko-K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120</a:t>
            </a:r>
            <a:r>
              <a:rPr lang="ko-KR" altLang="ko-KR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1</a:t>
            </a: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060</a:t>
            </a:r>
            <a:r>
              <a:rPr lang="ko-KR" altLang="ko-KR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 </a:t>
            </a:r>
            <a:r>
              <a:rPr lang="ko-KR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___________________________________________________________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Times New Roman"/>
              <a:cs typeface="Times New Roman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5122420" y="3229970"/>
            <a:ext cx="601708" cy="48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4611175" y="5805264"/>
            <a:ext cx="612433" cy="1731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16116" y="3139907"/>
                <a:ext cx="2484276" cy="27699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100+120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120+120</m:t>
                      </m:r>
                    </m:oMath>
                  </m:oMathPara>
                </a14:m>
                <a:endParaRPr lang="ko-KR" altLang="en-US" sz="16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116" y="3139907"/>
                <a:ext cx="2484276" cy="276999"/>
              </a:xfrm>
              <a:prstGeom prst="rect">
                <a:avLst/>
              </a:prstGeom>
              <a:blipFill>
                <a:blip r:embed="rId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48064" y="5839873"/>
                <a:ext cx="3096344" cy="27699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100+120</m:t>
                              </m:r>
                            </m:e>
                          </m:d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120+120</m:t>
                          </m:r>
                          <m:r>
                            <m:rPr>
                              <m:nor/>
                            </m:rPr>
                            <a:rPr lang="ko-KR" altLang="en-US" sz="160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sz="16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5839873"/>
                <a:ext cx="3096344" cy="276999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08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RNN </a:t>
            </a:r>
            <a:r>
              <a:rPr lang="ko-KR" altLang="en-US" dirty="0"/>
              <a:t>기본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568952" cy="1800200"/>
          </a:xfrm>
        </p:spPr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에서는 </a:t>
            </a:r>
            <a:r>
              <a:rPr lang="ko-KR" altLang="en-US" dirty="0" err="1"/>
              <a:t>은닉층</a:t>
            </a:r>
            <a:r>
              <a:rPr lang="ko-KR" altLang="en-US" dirty="0"/>
              <a:t> 값을 다음 상태로 전송하는 구조를 가지고 있음</a:t>
            </a:r>
            <a:endParaRPr lang="en-US" altLang="ko-KR" dirty="0"/>
          </a:p>
          <a:p>
            <a:r>
              <a:rPr lang="ko-KR" altLang="en-US" dirty="0" err="1"/>
              <a:t>은닉층</a:t>
            </a:r>
            <a:r>
              <a:rPr lang="ko-KR" altLang="en-US" dirty="0"/>
              <a:t> 셀은 이전 상태의 영향을 받으므로 </a:t>
            </a:r>
            <a:r>
              <a:rPr lang="en-US" altLang="ko-KR" dirty="0"/>
              <a:t>memory cell</a:t>
            </a:r>
            <a:r>
              <a:rPr lang="ko-KR" altLang="en-US" dirty="0"/>
              <a:t>이라고도 함</a:t>
            </a:r>
            <a:endParaRPr lang="en-US" altLang="ko-KR" dirty="0"/>
          </a:p>
          <a:p>
            <a:r>
              <a:rPr lang="ko-KR" altLang="en-US" dirty="0" err="1"/>
              <a:t>은닉층은</a:t>
            </a:r>
            <a:r>
              <a:rPr lang="ko-KR" altLang="en-US" dirty="0"/>
              <a:t> 여러 개의 셀들로 구성될 수 있음</a:t>
            </a:r>
            <a:endParaRPr lang="en-US" altLang="ko-KR" dirty="0">
              <a:latin typeface="Times New Roman"/>
              <a:cs typeface="Times New Roman"/>
            </a:endParaRP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1A2C73-AC96-4679-986E-4C6A40F5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50" y="3368727"/>
            <a:ext cx="3384376" cy="1130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6E993-E388-4D29-B84E-C8289CFE4D4A}"/>
              </a:ext>
            </a:extLst>
          </p:cNvPr>
          <p:cNvSpPr txBox="1"/>
          <p:nvPr/>
        </p:nvSpPr>
        <p:spPr>
          <a:xfrm>
            <a:off x="611560" y="5229200"/>
            <a:ext cx="2448272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RNN </a:t>
            </a:r>
            <a:r>
              <a:rPr lang="ko-KR" altLang="en-US" dirty="0">
                <a:solidFill>
                  <a:srgbClr val="FF0000"/>
                </a:solidFill>
              </a:rPr>
              <a:t>구조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C2217C-F7F0-45EC-9EA8-F461487F2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763" y="2708920"/>
            <a:ext cx="4091047" cy="24500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09D18B-996B-47D1-BDE8-30978C8EB653}"/>
              </a:ext>
            </a:extLst>
          </p:cNvPr>
          <p:cNvSpPr txBox="1"/>
          <p:nvPr/>
        </p:nvSpPr>
        <p:spPr>
          <a:xfrm>
            <a:off x="4716016" y="5301208"/>
            <a:ext cx="3269660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기존의 </a:t>
            </a:r>
            <a:r>
              <a:rPr lang="en-US" altLang="ko-KR" dirty="0">
                <a:solidFill>
                  <a:srgbClr val="FF0000"/>
                </a:solidFill>
              </a:rPr>
              <a:t>feed-forward </a:t>
            </a:r>
            <a:r>
              <a:rPr lang="ko-KR" altLang="en-US" dirty="0">
                <a:solidFill>
                  <a:srgbClr val="FF0000"/>
                </a:solidFill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3240956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RNN</a:t>
            </a:r>
            <a:r>
              <a:rPr lang="ko-KR" altLang="en-US" dirty="0"/>
              <a:t> </a:t>
            </a:r>
            <a:r>
              <a:rPr lang="en-US" altLang="ko-KR" dirty="0"/>
              <a:t>Language</a:t>
            </a:r>
            <a:r>
              <a:rPr lang="ko-KR" altLang="en-US" dirty="0"/>
              <a:t> </a:t>
            </a:r>
            <a:r>
              <a:rPr lang="en-US" altLang="ko-KR" dirty="0"/>
              <a:t>Model (RNNLM)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2016224"/>
          </a:xfrm>
        </p:spPr>
        <p:txBody>
          <a:bodyPr/>
          <a:lstStyle/>
          <a:p>
            <a:pPr algn="just"/>
            <a:r>
              <a:rPr lang="ko-KR" altLang="en-US" dirty="0"/>
              <a:t>쓰여진 문장들을 </a:t>
            </a:r>
            <a:r>
              <a:rPr lang="en-US" altLang="ko-KR" dirty="0"/>
              <a:t>RNN </a:t>
            </a:r>
            <a:r>
              <a:rPr lang="ko-KR" altLang="en-US" dirty="0"/>
              <a:t>방식으로 학습시켜서 다음에 나오는 단어를 예측하는 방식</a:t>
            </a:r>
            <a:endParaRPr lang="en-US" altLang="ko-KR" dirty="0"/>
          </a:p>
          <a:p>
            <a:pPr algn="just"/>
            <a:r>
              <a:rPr lang="ko-KR" altLang="en-US" dirty="0"/>
              <a:t>학습 방식 예제</a:t>
            </a:r>
            <a:r>
              <a:rPr lang="en-US" altLang="ko-KR" dirty="0"/>
              <a:t>: “what will the fat cat sit on”</a:t>
            </a:r>
            <a:r>
              <a:rPr lang="ko-KR" altLang="en-US" dirty="0"/>
              <a:t>이라는 문장으로 학습하는 경우 이전 단어와 현재 단어로 다음 단어를 예측</a:t>
            </a:r>
            <a:endParaRPr lang="en-US" altLang="ko-KR" dirty="0"/>
          </a:p>
          <a:p>
            <a:pPr algn="just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CB36BC-D3E4-4F1C-A66D-F2386A43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852936"/>
            <a:ext cx="4130030" cy="332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40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RNNLM </a:t>
            </a:r>
            <a:r>
              <a:rPr lang="ko-KR" altLang="en-US" dirty="0"/>
              <a:t>학습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2016224"/>
          </a:xfrm>
        </p:spPr>
        <p:txBody>
          <a:bodyPr/>
          <a:lstStyle/>
          <a:p>
            <a:r>
              <a:rPr lang="ko-KR" altLang="en-US" dirty="0"/>
              <a:t>학습 문장에 나오는 다음 단어와 예측된 </a:t>
            </a:r>
            <a:r>
              <a:rPr lang="ko-KR" altLang="en-US" dirty="0" err="1"/>
              <a:t>출력값을</a:t>
            </a:r>
            <a:r>
              <a:rPr lang="ko-KR" altLang="en-US" dirty="0"/>
              <a:t> 비교하여 비용 함수를 정의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C07DB5-0D88-4D38-95DF-350B3584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772817"/>
            <a:ext cx="651801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8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RNNLM </a:t>
            </a:r>
            <a:r>
              <a:rPr lang="ko-KR" altLang="en-US" dirty="0"/>
              <a:t>학습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001005"/>
            <a:ext cx="8316416" cy="2016224"/>
          </a:xfrm>
        </p:spPr>
        <p:txBody>
          <a:bodyPr/>
          <a:lstStyle/>
          <a:p>
            <a:r>
              <a:rPr lang="ko-KR" altLang="en-US" dirty="0"/>
              <a:t>신경망은 </a:t>
            </a:r>
            <a:r>
              <a:rPr lang="en-US" altLang="ko-KR" dirty="0"/>
              <a:t>RNN</a:t>
            </a:r>
            <a:r>
              <a:rPr lang="ko-KR" altLang="en-US" dirty="0"/>
              <a:t>으로 구성</a:t>
            </a:r>
            <a:endParaRPr lang="en-US" altLang="ko-KR" dirty="0"/>
          </a:p>
          <a:p>
            <a:r>
              <a:rPr lang="ko-KR" altLang="en-US" dirty="0"/>
              <a:t>입력과 출력 단어는 </a:t>
            </a:r>
            <a:r>
              <a:rPr lang="en-US" altLang="ko-KR" dirty="0"/>
              <a:t>one-hot vector</a:t>
            </a:r>
            <a:r>
              <a:rPr lang="ko-KR" altLang="en-US" dirty="0"/>
              <a:t>로 표현</a:t>
            </a:r>
            <a:endParaRPr lang="en-US" altLang="ko-KR" dirty="0"/>
          </a:p>
          <a:p>
            <a:r>
              <a:rPr lang="ko-KR" altLang="en-US" dirty="0"/>
              <a:t>입력 단어는 </a:t>
            </a:r>
            <a:r>
              <a:rPr lang="en-US" altLang="ko-KR" dirty="0"/>
              <a:t>embedding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로 변환됨</a:t>
            </a:r>
            <a:r>
              <a:rPr lang="en-US" altLang="ko-KR" dirty="0"/>
              <a:t>. </a:t>
            </a:r>
            <a:r>
              <a:rPr lang="ko-KR" altLang="en-US" dirty="0"/>
              <a:t>각 단어를 </a:t>
            </a:r>
            <a:r>
              <a:rPr lang="en-US" altLang="ko-KR" dirty="0"/>
              <a:t>embedding vector</a:t>
            </a:r>
            <a:r>
              <a:rPr lang="ko-KR" altLang="en-US" dirty="0"/>
              <a:t>로 표현하는 방법은 별도로 유도된 방식을 사용</a:t>
            </a:r>
            <a:r>
              <a:rPr lang="en-US" altLang="ko-KR" dirty="0"/>
              <a:t>(10</a:t>
            </a:r>
            <a:r>
              <a:rPr lang="ko-KR" altLang="en-US" dirty="0"/>
              <a:t>장의 </a:t>
            </a:r>
            <a:r>
              <a:rPr lang="en-US" altLang="ko-KR" dirty="0"/>
              <a:t>word2vec </a:t>
            </a:r>
            <a:r>
              <a:rPr lang="ko-KR" altLang="en-US" dirty="0"/>
              <a:t>방식을 사용할 수도 있음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30A11EE-B404-4591-B76E-685102AB0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717032"/>
            <a:ext cx="8100392" cy="213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11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RNNLM </a:t>
            </a:r>
            <a:r>
              <a:rPr lang="ko-KR" altLang="en-US" dirty="0"/>
              <a:t>진행 수식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323528" y="908720"/>
                <a:ext cx="8431278" cy="4680520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변환 수식</a:t>
                </a:r>
                <a:r>
                  <a:rPr lang="en-US" altLang="ko-KR" dirty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 err="1"/>
                  <a:t>임베딩층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𝑙𝑜𝑜𝑘𝑢𝑝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 err="1"/>
                  <a:t>은닉층</a:t>
                </a:r>
                <a:endParaRPr lang="en-US" altLang="ko-KR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 err="1"/>
                  <a:t>출력층</a:t>
                </a:r>
                <a:r>
                  <a:rPr lang="ko-KR" altLang="en-US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비용 함수를 줄이는 방향으로 </a:t>
                </a:r>
                <a:r>
                  <a:rPr lang="ko-KR" altLang="en-US" dirty="0" err="1"/>
                  <a:t>임베딩</a:t>
                </a:r>
                <a:r>
                  <a:rPr lang="ko-KR" altLang="en-US" dirty="0"/>
                  <a:t> 벡터를 학습시킴 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dirty="0"/>
                  <a:t>	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23528" y="908720"/>
                <a:ext cx="8431278" cy="4680520"/>
              </a:xfrm>
              <a:blipFill>
                <a:blip r:embed="rId2"/>
                <a:stretch>
                  <a:fillRect l="-651" t="-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0524A6-73D4-4C1D-AEFA-6FF28844E1AB}"/>
                  </a:ext>
                </a:extLst>
              </p:cNvPr>
              <p:cNvSpPr txBox="1"/>
              <p:nvPr/>
            </p:nvSpPr>
            <p:spPr>
              <a:xfrm>
                <a:off x="2051720" y="1700808"/>
                <a:ext cx="3744416" cy="360040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>
                <a:normAutofit fontScale="55000" lnSpcReduction="200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3600" i="1" smtClean="0">
                          <a:latin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0524A6-73D4-4C1D-AEFA-6FF28844E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700808"/>
                <a:ext cx="3744416" cy="360040"/>
              </a:xfrm>
              <a:prstGeom prst="rect">
                <a:avLst/>
              </a:prstGeom>
              <a:blipFill>
                <a:blip r:embed="rId3"/>
                <a:stretch>
                  <a:fillRect b="-118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AA414A31-3B27-4DA8-BD2F-0FB546E49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382814"/>
            <a:ext cx="8100392" cy="242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19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RNNLM</a:t>
            </a:r>
            <a:r>
              <a:rPr lang="ko-KR" altLang="en-US" dirty="0"/>
              <a:t>을 이용한 텍스트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496944" cy="2016224"/>
          </a:xfrm>
        </p:spPr>
        <p:txBody>
          <a:bodyPr/>
          <a:lstStyle/>
          <a:p>
            <a:r>
              <a:rPr lang="en-US" altLang="ko-KR" dirty="0"/>
              <a:t>RNNLM</a:t>
            </a:r>
            <a:r>
              <a:rPr lang="ko-KR" altLang="en-US" dirty="0"/>
              <a:t>은 현재까지의 단어들로 부터 다음 단어를 예측하는 기능을 가지고 있으므로 충분히 훈련된 상태에서는 문장을 생성할 수 있음</a:t>
            </a:r>
            <a:endParaRPr lang="en-US" altLang="ko-KR" dirty="0"/>
          </a:p>
          <a:p>
            <a:r>
              <a:rPr lang="ko-KR" altLang="en-US" dirty="0"/>
              <a:t>기본 </a:t>
            </a:r>
            <a:r>
              <a:rPr lang="en-US" altLang="ko-KR" dirty="0"/>
              <a:t>RNN</a:t>
            </a:r>
            <a:r>
              <a:rPr lang="ko-KR" altLang="en-US" dirty="0"/>
              <a:t>이나 </a:t>
            </a:r>
            <a:r>
              <a:rPr lang="en-US" altLang="ko-KR" dirty="0"/>
              <a:t>LSTM</a:t>
            </a:r>
            <a:r>
              <a:rPr lang="ko-KR" altLang="en-US" dirty="0"/>
              <a:t>을 이용하여 텍스트를 생성하는 기능을 구현할 수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634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RNN </a:t>
            </a:r>
            <a:r>
              <a:rPr lang="ko-KR" altLang="en-US"/>
              <a:t>분석 대상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908720"/>
            <a:ext cx="8712968" cy="1800200"/>
          </a:xfrm>
        </p:spPr>
        <p:txBody>
          <a:bodyPr/>
          <a:lstStyle/>
          <a:p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음성</a:t>
            </a:r>
            <a:r>
              <a:rPr lang="en-US" altLang="ko-KR" dirty="0"/>
              <a:t>, </a:t>
            </a:r>
            <a:r>
              <a:rPr lang="ko-KR" altLang="en-US" dirty="0"/>
              <a:t>음악</a:t>
            </a:r>
            <a:r>
              <a:rPr lang="en-US" altLang="ko-KR" dirty="0"/>
              <a:t>, </a:t>
            </a:r>
            <a:r>
              <a:rPr lang="ko-KR" altLang="en-US" dirty="0"/>
              <a:t>주가지수</a:t>
            </a:r>
            <a:r>
              <a:rPr lang="en-US" altLang="ko-KR" dirty="0"/>
              <a:t>, </a:t>
            </a:r>
            <a:r>
              <a:rPr lang="ko-KR" altLang="en-US" dirty="0"/>
              <a:t>날씨 등 시간에 따라 변하는 신호는 </a:t>
            </a:r>
            <a:r>
              <a:rPr lang="en-US" altLang="ko-KR" dirty="0"/>
              <a:t>RNN </a:t>
            </a:r>
            <a:r>
              <a:rPr lang="ko-KR" altLang="en-US" dirty="0"/>
              <a:t>방식으로 분석할 수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060848"/>
            <a:ext cx="4752528" cy="416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7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RNN </a:t>
            </a:r>
            <a:r>
              <a:rPr lang="ko-KR" altLang="en-US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496944" cy="1800200"/>
          </a:xfrm>
        </p:spPr>
        <p:txBody>
          <a:bodyPr/>
          <a:lstStyle/>
          <a:p>
            <a:r>
              <a:rPr lang="en-US" altLang="ko-KR"/>
              <a:t>Many-to-One </a:t>
            </a:r>
            <a:r>
              <a:rPr lang="ko-KR" altLang="en-US"/>
              <a:t>구조</a:t>
            </a:r>
            <a:endParaRPr lang="en-US" altLang="ko-KR"/>
          </a:p>
          <a:p>
            <a:r>
              <a:rPr lang="en-US" altLang="ko-KR"/>
              <a:t>Spam mail </a:t>
            </a:r>
            <a:r>
              <a:rPr lang="ko-KR" altLang="en-US"/>
              <a:t>분류</a:t>
            </a:r>
            <a:r>
              <a:rPr lang="en-US" altLang="ko-KR"/>
              <a:t>, </a:t>
            </a:r>
            <a:r>
              <a:rPr lang="ko-KR" altLang="en-US"/>
              <a:t>감성분석</a:t>
            </a:r>
            <a:r>
              <a:rPr lang="en-US" altLang="ko-KR"/>
              <a:t>(sentiment analysis) </a:t>
            </a:r>
            <a:r>
              <a:rPr lang="ko-KR" altLang="en-US"/>
              <a:t>등에 사용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78" y="2420888"/>
            <a:ext cx="56292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5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RNN </a:t>
            </a:r>
            <a:r>
              <a:rPr lang="ko-KR" altLang="en-US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496944" cy="1800200"/>
          </a:xfrm>
        </p:spPr>
        <p:txBody>
          <a:bodyPr/>
          <a:lstStyle/>
          <a:p>
            <a:r>
              <a:rPr lang="en-US" altLang="ko-KR"/>
              <a:t>Many-to-Many </a:t>
            </a:r>
            <a:r>
              <a:rPr lang="ko-KR" altLang="en-US"/>
              <a:t>구조</a:t>
            </a:r>
            <a:endParaRPr lang="en-US" altLang="ko-KR"/>
          </a:p>
          <a:p>
            <a:r>
              <a:rPr lang="ko-KR" altLang="en-US"/>
              <a:t>문서</a:t>
            </a:r>
            <a:r>
              <a:rPr lang="en-US" altLang="ko-KR"/>
              <a:t> </a:t>
            </a:r>
            <a:r>
              <a:rPr lang="ko-KR" altLang="en-US"/>
              <a:t>생성 등에 사용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00" y="2348880"/>
            <a:ext cx="58483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3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RNN </a:t>
            </a:r>
            <a:r>
              <a:rPr lang="ko-KR" altLang="en-US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496944" cy="1800200"/>
          </a:xfrm>
        </p:spPr>
        <p:txBody>
          <a:bodyPr/>
          <a:lstStyle/>
          <a:p>
            <a:r>
              <a:rPr lang="en-US" altLang="ko-KR"/>
              <a:t>One-to-Many </a:t>
            </a:r>
            <a:r>
              <a:rPr lang="ko-KR" altLang="en-US"/>
              <a:t>구조</a:t>
            </a:r>
            <a:endParaRPr lang="en-US" altLang="ko-KR"/>
          </a:p>
          <a:p>
            <a:r>
              <a:rPr lang="ko-KR" altLang="en-US"/>
              <a:t>영상에서 설명문을 유추하는 </a:t>
            </a:r>
            <a:r>
              <a:rPr lang="en-US" altLang="ko-KR"/>
              <a:t>Image captioning </a:t>
            </a:r>
            <a:r>
              <a:rPr lang="ko-KR" altLang="en-US"/>
              <a:t>등에 사용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91" y="2492896"/>
            <a:ext cx="55054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7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RNN </a:t>
            </a:r>
            <a:r>
              <a:rPr lang="ko-KR" altLang="en-US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496944" cy="1800200"/>
          </a:xfrm>
        </p:spPr>
        <p:txBody>
          <a:bodyPr/>
          <a:lstStyle/>
          <a:p>
            <a:r>
              <a:rPr lang="en-US" altLang="ko-KR"/>
              <a:t>Bidirectional </a:t>
            </a:r>
            <a:r>
              <a:rPr lang="ko-KR" altLang="en-US"/>
              <a:t>모델</a:t>
            </a:r>
            <a:endParaRPr lang="en-US" altLang="ko-KR"/>
          </a:p>
          <a:p>
            <a:r>
              <a:rPr lang="ko-KR" altLang="en-US"/>
              <a:t>양방향으로 진행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60848"/>
            <a:ext cx="6336704" cy="3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7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RNN </a:t>
            </a:r>
            <a:r>
              <a:rPr lang="ko-KR" altLang="en-US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496944" cy="1800200"/>
          </a:xfrm>
        </p:spPr>
        <p:txBody>
          <a:bodyPr/>
          <a:lstStyle/>
          <a:p>
            <a:r>
              <a:rPr lang="en-US" altLang="ko-KR"/>
              <a:t>Encoder-decoder (sequence-to-sequence) </a:t>
            </a:r>
            <a:r>
              <a:rPr lang="ko-KR" altLang="en-US"/>
              <a:t>모델</a:t>
            </a:r>
            <a:endParaRPr lang="en-US" altLang="ko-KR" dirty="0"/>
          </a:p>
          <a:p>
            <a:r>
              <a:rPr lang="ko-KR" altLang="en-US"/>
              <a:t>기계 번역에 사용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09" y="2348880"/>
            <a:ext cx="776738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017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</TotalTime>
  <Words>1273</Words>
  <Application>Microsoft Office PowerPoint</Application>
  <PresentationFormat>화면 슬라이드 쇼(4:3)</PresentationFormat>
  <Paragraphs>212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Arial</vt:lpstr>
      <vt:lpstr>Courier New</vt:lpstr>
      <vt:lpstr>Times New Roman</vt:lpstr>
      <vt:lpstr>Symbol</vt:lpstr>
      <vt:lpstr>맑은 고딕</vt:lpstr>
      <vt:lpstr>맑은 고딕</vt:lpstr>
      <vt:lpstr>Cambria Math</vt:lpstr>
      <vt:lpstr>Consolas</vt:lpstr>
      <vt:lpstr>1_Office 테마</vt:lpstr>
      <vt:lpstr>9. Recurrent Neural Network</vt:lpstr>
      <vt:lpstr>순환 신경망</vt:lpstr>
      <vt:lpstr>RNN 기본 구조</vt:lpstr>
      <vt:lpstr>RNN 분석 대상</vt:lpstr>
      <vt:lpstr>RNN 모델</vt:lpstr>
      <vt:lpstr>RNN 모델</vt:lpstr>
      <vt:lpstr>RNN 모델</vt:lpstr>
      <vt:lpstr>RNN 모델</vt:lpstr>
      <vt:lpstr>RNN 모델</vt:lpstr>
      <vt:lpstr>RNN의 수식 표현</vt:lpstr>
      <vt:lpstr>RNN 수식 표현</vt:lpstr>
      <vt:lpstr>양방향(Bidirectional) RNN</vt:lpstr>
      <vt:lpstr>RNN에서의 비용 함수</vt:lpstr>
      <vt:lpstr>Backpropagation</vt:lpstr>
      <vt:lpstr>Backpropagation</vt:lpstr>
      <vt:lpstr>Backpropagation through time(BPTT)</vt:lpstr>
      <vt:lpstr>Truncated BPTT</vt:lpstr>
      <vt:lpstr>기본(Vanilla) RNN의 한계</vt:lpstr>
      <vt:lpstr>Gradient vanishing/exploding</vt:lpstr>
      <vt:lpstr>LSTM (Long short-term memory)</vt:lpstr>
      <vt:lpstr>LSTM 동작 방식</vt:lpstr>
      <vt:lpstr>Long Short-term Memory (LSTM)</vt:lpstr>
      <vt:lpstr>LSTM 구조</vt:lpstr>
      <vt:lpstr>LSTM: Long Short Term Memory</vt:lpstr>
      <vt:lpstr>LSTM 구조</vt:lpstr>
      <vt:lpstr>LSTM 동작 수식</vt:lpstr>
      <vt:lpstr>RNN과 LSTM 비교</vt:lpstr>
      <vt:lpstr>LSTM 파라미터 개수</vt:lpstr>
      <vt:lpstr>케라스에서 RNN과 LSTM의 파라미터 비교</vt:lpstr>
      <vt:lpstr>RNN Language Model (RNNLM)</vt:lpstr>
      <vt:lpstr>RNNLM 학습 방식</vt:lpstr>
      <vt:lpstr>RNNLM 학습 구조</vt:lpstr>
      <vt:lpstr>RNNLM 진행 수식</vt:lpstr>
      <vt:lpstr>RNNLM을 이용한 텍스트 생성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nhk</cp:lastModifiedBy>
  <cp:revision>182</cp:revision>
  <dcterms:created xsi:type="dcterms:W3CDTF">2006-10-05T04:04:58Z</dcterms:created>
  <dcterms:modified xsi:type="dcterms:W3CDTF">2021-10-22T09:13:07Z</dcterms:modified>
</cp:coreProperties>
</file>