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91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</p:sldIdLst>
  <p:sldSz cx="9144000" cy="6858000" type="screen4x3"/>
  <p:notesSz cx="6858000" cy="9144000"/>
  <p:embeddedFontLst>
    <p:embeddedFont>
      <p:font typeface="Wingdings 3" panose="05040102010807070707" pitchFamily="18" charset="2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7EB5AF02-FEDB-41E0-86A0-F953E8FBAE8F}"/>
    <pc:docChg chg="modSld">
      <pc:chgData name="이준용" userId="b91c6c07-188f-4757-9924-c4a4872845a3" providerId="ADAL" clId="{7EB5AF02-FEDB-41E0-86A0-F953E8FBAE8F}" dt="2021-09-09T09:41:27.625" v="0" actId="1076"/>
      <pc:docMkLst>
        <pc:docMk/>
      </pc:docMkLst>
      <pc:sldChg chg="modSp mod">
        <pc:chgData name="이준용" userId="b91c6c07-188f-4757-9924-c4a4872845a3" providerId="ADAL" clId="{7EB5AF02-FEDB-41E0-86A0-F953E8FBAE8F}" dt="2021-09-09T09:41:27.625" v="0" actId="1076"/>
        <pc:sldMkLst>
          <pc:docMk/>
          <pc:sldMk cId="475337231" sldId="359"/>
        </pc:sldMkLst>
        <pc:spChg chg="mod">
          <ac:chgData name="이준용" userId="b91c6c07-188f-4757-9924-c4a4872845a3" providerId="ADAL" clId="{7EB5AF02-FEDB-41E0-86A0-F953E8FBAE8F}" dt="2021-09-09T09:41:27.625" v="0" actId="1076"/>
          <ac:spMkLst>
            <pc:docMk/>
            <pc:sldMk cId="475337231" sldId="359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  <a:extLst/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58148" y="6064271"/>
            <a:ext cx="580074" cy="365125"/>
          </a:xfrm>
        </p:spPr>
        <p:txBody>
          <a:bodyPr/>
          <a:lstStyle>
            <a:lvl1pPr>
              <a:defRPr sz="1200" b="1">
                <a:latin typeface="+mn-ea"/>
                <a:ea typeface="+mn-ea"/>
              </a:defRPr>
            </a:lvl1pPr>
            <a:extLst/>
          </a:lstStyle>
          <a:p>
            <a:fld id="{497EED50-A107-4858-B866-8ABFECA8CDF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944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2021-09-09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916832"/>
            <a:ext cx="7560840" cy="1440160"/>
          </a:xfrm>
        </p:spPr>
        <p:txBody>
          <a:bodyPr/>
          <a:lstStyle/>
          <a:p>
            <a:r>
              <a:rPr lang="ko-KR" altLang="en-US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실습 </a:t>
            </a:r>
            <a:r>
              <a:rPr lang="en-US" altLang="ko-KR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#1:</a:t>
            </a:r>
            <a:br>
              <a:rPr lang="en-US" altLang="ko-KR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</a:br>
            <a:r>
              <a:rPr lang="ko-KR" altLang="en-US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한글 단어</a:t>
            </a:r>
            <a:r>
              <a:rPr lang="en-US" altLang="ko-KR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 </a:t>
            </a:r>
            <a:r>
              <a:rPr lang="ko-KR" altLang="en-US" sz="4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빈도수 조사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5405"/>
            <a:ext cx="7772400" cy="27376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설치</a:t>
            </a:r>
            <a:r>
              <a:rPr lang="en-US" altLang="ko-KR" sz="2000" dirty="0"/>
              <a:t> </a:t>
            </a:r>
            <a:r>
              <a:rPr lang="ko-KR" altLang="en-US" sz="2000" dirty="0"/>
              <a:t>환경</a:t>
            </a:r>
            <a:r>
              <a:rPr lang="en-US" altLang="ko-KR" sz="2000" dirty="0"/>
              <a:t>: Anaconda, </a:t>
            </a:r>
            <a:r>
              <a:rPr lang="en-US" altLang="ko-KR" sz="2000" dirty="0" err="1"/>
              <a:t>nltk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konlpy</a:t>
            </a:r>
            <a:r>
              <a:rPr lang="en-US" altLang="ko-KR" sz="2000" dirty="0"/>
              <a:t> </a:t>
            </a:r>
            <a:r>
              <a:rPr lang="ko-KR" altLang="en-US" sz="2000" dirty="0"/>
              <a:t>등이 설치되어 있어야 함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err="1"/>
              <a:t>Jupyter</a:t>
            </a:r>
            <a:r>
              <a:rPr lang="en-US" altLang="ko-KR" sz="2000" dirty="0"/>
              <a:t> notebook</a:t>
            </a:r>
            <a:r>
              <a:rPr lang="ko-KR" altLang="en-US" sz="2000" dirty="0"/>
              <a:t>을 이용하여 실습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F5A2-13BD-4E60-B9EC-306ED10EDE2B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332656"/>
            <a:ext cx="8229600" cy="810344"/>
          </a:xfrm>
        </p:spPr>
        <p:txBody>
          <a:bodyPr/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환경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14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287463"/>
            <a:ext cx="7772400" cy="4498991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ko-KR" altLang="en-US" sz="2400" dirty="0"/>
              <a:t>문장을 띄어쓰기 된 항목별로 분리하려면 다음 방법을 사용</a:t>
            </a:r>
            <a:endParaRPr lang="en-US" altLang="ko-KR" sz="2400" dirty="0"/>
          </a:p>
          <a:p>
            <a:pPr lvl="1">
              <a:lnSpc>
                <a:spcPct val="120000"/>
              </a:lnSpc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800" dirty="0" err="1"/>
              <a:t>nltk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word_tokenize</a:t>
            </a:r>
            <a:r>
              <a:rPr lang="en-US" altLang="ko-KR" sz="1800" dirty="0"/>
              <a:t> </a:t>
            </a:r>
            <a:r>
              <a:rPr lang="ko-KR" altLang="en-US" sz="1800" dirty="0"/>
              <a:t>함수 사용</a:t>
            </a:r>
            <a:endParaRPr lang="en-US" altLang="ko-KR" sz="1800" dirty="0"/>
          </a:p>
          <a:p>
            <a:pPr lvl="1">
              <a:lnSpc>
                <a:spcPct val="120000"/>
              </a:lnSpc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ko-KR" altLang="en-US" sz="1800" dirty="0" err="1"/>
              <a:t>정규표현식</a:t>
            </a:r>
            <a:r>
              <a:rPr lang="en-US" altLang="ko-KR" sz="1800" dirty="0"/>
              <a:t>(re)</a:t>
            </a:r>
            <a:r>
              <a:rPr lang="ko-KR" altLang="en-US" sz="1800" dirty="0"/>
              <a:t>에서의 </a:t>
            </a:r>
            <a:r>
              <a:rPr lang="en-US" altLang="ko-KR" sz="1800" dirty="0"/>
              <a:t>split </a:t>
            </a:r>
            <a:r>
              <a:rPr lang="ko-KR" altLang="en-US" sz="1800" dirty="0"/>
              <a:t>함수 사용</a:t>
            </a:r>
            <a:r>
              <a:rPr lang="en-US" altLang="ko-KR" sz="1800" dirty="0"/>
              <a:t>. </a:t>
            </a:r>
            <a:r>
              <a:rPr lang="ko-KR" altLang="en-US" sz="1800" dirty="0"/>
              <a:t>이 함수는 특수문자</a:t>
            </a:r>
            <a:r>
              <a:rPr lang="en-US" altLang="ko-KR" sz="1800" dirty="0"/>
              <a:t>(. , ( )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  <a:r>
              <a:rPr lang="ko-KR" altLang="en-US" sz="1800" dirty="0"/>
              <a:t>를 별도로 분리하지 않는 것이 단점</a:t>
            </a:r>
            <a:endParaRPr lang="en-US" altLang="ko-KR" sz="1800" dirty="0"/>
          </a:p>
          <a:p>
            <a:pPr lvl="1">
              <a:lnSpc>
                <a:spcPct val="120000"/>
              </a:lnSpc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ko-KR" altLang="en-US" sz="1800" dirty="0"/>
              <a:t>두 방식 중 </a:t>
            </a:r>
            <a:r>
              <a:rPr lang="en-US" altLang="ko-KR" sz="1800" dirty="0" err="1"/>
              <a:t>word_tokenize</a:t>
            </a:r>
            <a:r>
              <a:rPr lang="ko-KR" altLang="en-US" sz="1800" dirty="0"/>
              <a:t>가 </a:t>
            </a:r>
            <a:r>
              <a:rPr lang="ko-KR" altLang="en-US" sz="1800"/>
              <a:t>약간 나음</a:t>
            </a:r>
            <a:endParaRPr lang="en-US" altLang="ko-KR" sz="1800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B0-111C-4BC5-8CBE-AF9EE4E11E0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76672"/>
            <a:ext cx="8229600" cy="666328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한글 문장에서 단어 분리</a:t>
            </a:r>
          </a:p>
        </p:txBody>
      </p:sp>
    </p:spTree>
    <p:extLst>
      <p:ext uri="{BB962C8B-B14F-4D97-AF65-F5344CB8AC3E}">
        <p14:creationId xmlns:p14="http://schemas.microsoft.com/office/powerpoint/2010/main" val="127147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287463"/>
            <a:ext cx="7772400" cy="4229769"/>
          </a:xfrm>
          <a:solidFill>
            <a:schemeClr val="accent5">
              <a:lumMod val="20000"/>
              <a:lumOff val="80000"/>
            </a:schemeClr>
          </a:solidFill>
          <a:ln/>
        </p:spPr>
        <p:txBody>
          <a:bodyPr>
            <a:noAutofit/>
          </a:bodyPr>
          <a:lstStyle/>
          <a:p>
            <a:pPr marL="109728" indent="0">
              <a:lnSpc>
                <a:spcPct val="120000"/>
              </a:lnSpc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import re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from </a:t>
            </a:r>
            <a:r>
              <a:rPr lang="en-US" altLang="ko-KR" sz="1600" dirty="0" err="1">
                <a:solidFill>
                  <a:srgbClr val="0070C0"/>
                </a:solidFill>
              </a:rPr>
              <a:t>nltk</a:t>
            </a:r>
            <a:r>
              <a:rPr lang="en-US" altLang="ko-KR" sz="1600" dirty="0">
                <a:solidFill>
                  <a:srgbClr val="0070C0"/>
                </a:solidFill>
              </a:rPr>
              <a:t> import </a:t>
            </a:r>
            <a:r>
              <a:rPr lang="en-US" altLang="ko-KR" sz="1600" dirty="0" err="1">
                <a:solidFill>
                  <a:srgbClr val="0070C0"/>
                </a:solidFill>
              </a:rPr>
              <a:t>word_tokenize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data="""AI</a:t>
            </a:r>
            <a:r>
              <a:rPr lang="ko-KR" altLang="en-US" sz="1600" dirty="0">
                <a:solidFill>
                  <a:srgbClr val="0070C0"/>
                </a:solidFill>
              </a:rPr>
              <a:t>가 학습자의 기존 학습데이터를 실시간으로 분석해 난이도를 조절하여 학습자 맞춤형 교육을 제공하는 기술을 말한다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세부기술로는 ▷학습용 </a:t>
            </a:r>
            <a:r>
              <a:rPr lang="en-US" altLang="ko-KR" sz="1600" dirty="0">
                <a:solidFill>
                  <a:srgbClr val="0070C0"/>
                </a:solidFill>
              </a:rPr>
              <a:t>AI(</a:t>
            </a:r>
            <a:r>
              <a:rPr lang="ko-KR" altLang="en-US" sz="1600" dirty="0">
                <a:solidFill>
                  <a:srgbClr val="0070C0"/>
                </a:solidFill>
              </a:rPr>
              <a:t>축적된 학습데이터를 바탕으로 </a:t>
            </a:r>
            <a:r>
              <a:rPr lang="ko-KR" altLang="en-US" sz="1600" dirty="0" err="1">
                <a:solidFill>
                  <a:srgbClr val="0070C0"/>
                </a:solidFill>
              </a:rPr>
              <a:t>난이도조절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교육과정 제시</a:t>
            </a:r>
            <a:r>
              <a:rPr lang="en-US" altLang="ko-KR" sz="1600" dirty="0">
                <a:solidFill>
                  <a:srgbClr val="0070C0"/>
                </a:solidFill>
              </a:rPr>
              <a:t>) ▷</a:t>
            </a:r>
            <a:r>
              <a:rPr lang="ko-KR" altLang="en-US" sz="1600" dirty="0" err="1">
                <a:solidFill>
                  <a:srgbClr val="0070C0"/>
                </a:solidFill>
              </a:rPr>
              <a:t>학습데이터</a:t>
            </a:r>
            <a:r>
              <a:rPr lang="ko-KR" altLang="en-US" sz="1600" dirty="0">
                <a:solidFill>
                  <a:srgbClr val="0070C0"/>
                </a:solidFill>
              </a:rPr>
              <a:t> 처리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>
                <a:solidFill>
                  <a:srgbClr val="0070C0"/>
                </a:solidFill>
              </a:rPr>
              <a:t>사용자의 학습데이터를 수집</a:t>
            </a:r>
            <a:r>
              <a:rPr lang="en-US" altLang="ko-KR" sz="1600" dirty="0">
                <a:solidFill>
                  <a:srgbClr val="0070C0"/>
                </a:solidFill>
              </a:rPr>
              <a:t>‧</a:t>
            </a:r>
            <a:r>
              <a:rPr lang="ko-KR" altLang="en-US" sz="1600" dirty="0">
                <a:solidFill>
                  <a:srgbClr val="0070C0"/>
                </a:solidFill>
              </a:rPr>
              <a:t>가공하는 기술</a:t>
            </a:r>
            <a:r>
              <a:rPr lang="en-US" altLang="ko-KR" sz="1600" dirty="0">
                <a:solidFill>
                  <a:srgbClr val="0070C0"/>
                </a:solidFill>
              </a:rPr>
              <a:t>) ▷</a:t>
            </a:r>
            <a:r>
              <a:rPr lang="ko-KR" altLang="en-US" sz="1600" dirty="0" err="1">
                <a:solidFill>
                  <a:srgbClr val="0070C0"/>
                </a:solidFill>
              </a:rPr>
              <a:t>교육플랫폼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>
                <a:solidFill>
                  <a:srgbClr val="0070C0"/>
                </a:solidFill>
              </a:rPr>
              <a:t>교사</a:t>
            </a:r>
            <a:r>
              <a:rPr lang="en-US" altLang="ko-KR" sz="1600" dirty="0">
                <a:solidFill>
                  <a:srgbClr val="0070C0"/>
                </a:solidFill>
              </a:rPr>
              <a:t>·</a:t>
            </a:r>
            <a:r>
              <a:rPr lang="ko-KR" altLang="en-US" sz="1600" dirty="0">
                <a:solidFill>
                  <a:srgbClr val="0070C0"/>
                </a:solidFill>
              </a:rPr>
              <a:t>학생</a:t>
            </a:r>
            <a:r>
              <a:rPr lang="en-US" altLang="ko-KR" sz="1600" dirty="0">
                <a:solidFill>
                  <a:srgbClr val="0070C0"/>
                </a:solidFill>
              </a:rPr>
              <a:t>·</a:t>
            </a:r>
            <a:r>
              <a:rPr lang="ko-KR" altLang="en-US" sz="1600" dirty="0">
                <a:solidFill>
                  <a:srgbClr val="0070C0"/>
                </a:solidFill>
              </a:rPr>
              <a:t>학부모 등 다양한 인력이 참여하는 </a:t>
            </a:r>
            <a:r>
              <a:rPr lang="ko-KR" altLang="en-US" sz="1600" dirty="0" err="1">
                <a:solidFill>
                  <a:srgbClr val="0070C0"/>
                </a:solidFill>
              </a:rPr>
              <a:t>교육플랫폼</a:t>
            </a:r>
            <a:r>
              <a:rPr lang="en-US" altLang="ko-KR" sz="1600" dirty="0">
                <a:solidFill>
                  <a:srgbClr val="0070C0"/>
                </a:solidFill>
              </a:rPr>
              <a:t>) </a:t>
            </a:r>
            <a:r>
              <a:rPr lang="ko-KR" altLang="en-US" sz="1600" dirty="0">
                <a:solidFill>
                  <a:srgbClr val="0070C0"/>
                </a:solidFill>
              </a:rPr>
              <a:t>등이 해당한다</a:t>
            </a:r>
            <a:r>
              <a:rPr lang="en-US" altLang="ko-KR" sz="1600" dirty="0">
                <a:solidFill>
                  <a:srgbClr val="0070C0"/>
                </a:solidFill>
              </a:rPr>
              <a:t>."""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x1=</a:t>
            </a:r>
            <a:r>
              <a:rPr lang="en-US" altLang="ko-KR" sz="1600" dirty="0" err="1">
                <a:solidFill>
                  <a:srgbClr val="0070C0"/>
                </a:solidFill>
              </a:rPr>
              <a:t>re.split</a:t>
            </a:r>
            <a:r>
              <a:rPr lang="en-US" altLang="ko-KR" sz="1600" dirty="0">
                <a:solidFill>
                  <a:srgbClr val="0070C0"/>
                </a:solidFill>
              </a:rPr>
              <a:t>('\s+', data)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x2=</a:t>
            </a:r>
            <a:r>
              <a:rPr lang="en-US" altLang="ko-KR" sz="1600" dirty="0" err="1">
                <a:solidFill>
                  <a:srgbClr val="0070C0"/>
                </a:solidFill>
              </a:rPr>
              <a:t>word_tokenize</a:t>
            </a:r>
            <a:r>
              <a:rPr lang="en-US" altLang="ko-KR" sz="1600" dirty="0">
                <a:solidFill>
                  <a:srgbClr val="0070C0"/>
                </a:solidFill>
              </a:rPr>
              <a:t>(data)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print(x1)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print(x2)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B0-111C-4BC5-8CBE-AF9EE4E11E01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76672"/>
            <a:ext cx="8229600" cy="666328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항목 분리 프로그램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281" y="5559919"/>
            <a:ext cx="73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** split </a:t>
            </a:r>
            <a:r>
              <a:rPr lang="ko-KR" altLang="en-US" b="1" dirty="0">
                <a:solidFill>
                  <a:srgbClr val="FF0000"/>
                </a:solidFill>
              </a:rPr>
              <a:t>함수는 특수문자</a:t>
            </a:r>
            <a:r>
              <a:rPr lang="en-US" altLang="ko-KR" b="1" dirty="0">
                <a:solidFill>
                  <a:srgbClr val="FF0000"/>
                </a:solidFill>
              </a:rPr>
              <a:t>(. , ( ) </a:t>
            </a:r>
            <a:r>
              <a:rPr lang="ko-KR" altLang="en-US" b="1" dirty="0">
                <a:solidFill>
                  <a:srgbClr val="FF0000"/>
                </a:solidFill>
              </a:rPr>
              <a:t>등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를 분리하지 못함</a:t>
            </a:r>
          </a:p>
        </p:txBody>
      </p:sp>
    </p:spTree>
    <p:extLst>
      <p:ext uri="{BB962C8B-B14F-4D97-AF65-F5344CB8AC3E}">
        <p14:creationId xmlns:p14="http://schemas.microsoft.com/office/powerpoint/2010/main" val="229341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287463"/>
            <a:ext cx="7772400" cy="1133425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ko-KR" altLang="en-US" sz="2000" dirty="0"/>
              <a:t>각 항목이 나오는 횟수는 </a:t>
            </a:r>
            <a:r>
              <a:rPr lang="en-US" altLang="ko-KR" sz="2000" dirty="0"/>
              <a:t>Counter </a:t>
            </a:r>
            <a:r>
              <a:rPr lang="ko-KR" altLang="en-US" sz="2000" dirty="0"/>
              <a:t>함수로 계산할 수 있음</a:t>
            </a:r>
            <a:endParaRPr lang="en-US" altLang="ko-KR" sz="20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ko-KR" altLang="en-US" sz="2000"/>
              <a:t>수행 프로그램</a:t>
            </a:r>
            <a:endParaRPr lang="en-US" altLang="ko-KR" sz="2000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B0-111C-4BC5-8CBE-AF9EE4E11E01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76672"/>
            <a:ext cx="8229600" cy="666328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빈도수 계산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46100" y="5163023"/>
            <a:ext cx="7772400" cy="339696"/>
          </a:xfrm>
          <a:prstGeom prst="rect">
            <a:avLst/>
          </a:prstGeom>
          <a:noFill/>
          <a:ln/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lnSpc>
                <a:spcPct val="120000"/>
              </a:lnSpc>
              <a:spcBef>
                <a:spcPts val="0"/>
              </a:spcBef>
              <a:buFont typeface="Wingdings 3"/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800" dirty="0">
                <a:solidFill>
                  <a:srgbClr val="FF0000"/>
                </a:solidFill>
              </a:rPr>
              <a:t>*** </a:t>
            </a:r>
            <a:r>
              <a:rPr lang="ko-KR" altLang="en-US" sz="1800" dirty="0">
                <a:solidFill>
                  <a:srgbClr val="FF0000"/>
                </a:solidFill>
              </a:rPr>
              <a:t>이 방식으로는 조사가 분리되지 않아 빈도수를 제대로 계산하지 못함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3409" y="2276872"/>
            <a:ext cx="6984776" cy="26642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marL="88900"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from </a:t>
            </a:r>
            <a:r>
              <a:rPr lang="en-US" altLang="ko-KR" sz="1600" dirty="0" err="1">
                <a:solidFill>
                  <a:srgbClr val="0070C0"/>
                </a:solidFill>
              </a:rPr>
              <a:t>nltk</a:t>
            </a:r>
            <a:r>
              <a:rPr lang="en-US" altLang="ko-KR" sz="1600" dirty="0">
                <a:solidFill>
                  <a:srgbClr val="0070C0"/>
                </a:solidFill>
              </a:rPr>
              <a:t> import </a:t>
            </a:r>
            <a:r>
              <a:rPr lang="en-US" altLang="ko-KR" sz="1600" dirty="0" err="1">
                <a:solidFill>
                  <a:srgbClr val="0070C0"/>
                </a:solidFill>
              </a:rPr>
              <a:t>word_tokenize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88900"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from collections import Counter</a:t>
            </a:r>
          </a:p>
          <a:p>
            <a:pPr marL="88900"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88900"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data=“”“….””“	</a:t>
            </a:r>
            <a:r>
              <a:rPr lang="en-US" altLang="ko-KR" sz="1600" dirty="0">
                <a:solidFill>
                  <a:srgbClr val="FF0000"/>
                </a:solidFill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</a:rPr>
              <a:t>앞 장의 데이터와 동일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88900"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88900"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words = </a:t>
            </a:r>
            <a:r>
              <a:rPr lang="en-US" altLang="ko-KR" sz="1600" dirty="0" err="1">
                <a:solidFill>
                  <a:srgbClr val="0070C0"/>
                </a:solidFill>
              </a:rPr>
              <a:t>word_tokenize</a:t>
            </a:r>
            <a:r>
              <a:rPr lang="en-US" altLang="ko-KR" sz="1600" dirty="0">
                <a:solidFill>
                  <a:srgbClr val="0070C0"/>
                </a:solidFill>
              </a:rPr>
              <a:t>(data)</a:t>
            </a:r>
          </a:p>
          <a:p>
            <a:pPr marL="88900"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vocab = Counter(words)</a:t>
            </a:r>
          </a:p>
          <a:p>
            <a:pPr marL="88900"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88900"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print(words)</a:t>
            </a:r>
          </a:p>
          <a:p>
            <a:pPr marL="88900">
              <a:spcBef>
                <a:spcPts val="0"/>
              </a:spcBef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print(vocab)</a:t>
            </a:r>
          </a:p>
        </p:txBody>
      </p:sp>
    </p:spTree>
    <p:extLst>
      <p:ext uri="{BB962C8B-B14F-4D97-AF65-F5344CB8AC3E}">
        <p14:creationId xmlns:p14="http://schemas.microsoft.com/office/powerpoint/2010/main" val="296642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665822" y="1354141"/>
            <a:ext cx="7772400" cy="2650924"/>
          </a:xfrm>
          <a:noFill/>
          <a:ln/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err="1"/>
              <a:t>koNLPy</a:t>
            </a:r>
            <a:r>
              <a:rPr lang="ko-KR" altLang="en-US" sz="2000" dirty="0"/>
              <a:t>는 형태소 분석기를 모은 패키지임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Okt</a:t>
            </a:r>
            <a:r>
              <a:rPr lang="en-US" altLang="ko-KR" sz="2000" dirty="0"/>
              <a:t>(Open Korea Text), </a:t>
            </a:r>
            <a:r>
              <a:rPr lang="en-US" altLang="ko-KR" sz="2000" dirty="0" err="1"/>
              <a:t>Komoran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Hannanum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Kkma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Mecab</a:t>
            </a:r>
            <a:r>
              <a:rPr lang="en-US" altLang="ko-KR" sz="2000" dirty="0"/>
              <a:t> </a:t>
            </a:r>
            <a:r>
              <a:rPr lang="ko-KR" altLang="en-US" sz="2000" dirty="0"/>
              <a:t>등이 지원됨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각 분석기에서 다음 함수들이 지원됨</a:t>
            </a:r>
            <a:endParaRPr lang="en-US" altLang="ko-KR" sz="2000" dirty="0"/>
          </a:p>
          <a:p>
            <a:pPr lvl="1"/>
            <a:r>
              <a:rPr lang="en-US" altLang="ko-KR" sz="1800" dirty="0"/>
              <a:t>morphs: </a:t>
            </a:r>
            <a:r>
              <a:rPr lang="ko-KR" altLang="en-US" sz="1800" dirty="0"/>
              <a:t>품사를 표시하지 않고 형태소 별로 분리함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pos</a:t>
            </a:r>
            <a:r>
              <a:rPr lang="en-US" altLang="ko-KR" sz="1800" dirty="0"/>
              <a:t>: </a:t>
            </a:r>
            <a:r>
              <a:rPr lang="ko-KR" altLang="en-US" sz="1800" dirty="0"/>
              <a:t>품사 </a:t>
            </a:r>
            <a:r>
              <a:rPr lang="ko-KR" altLang="en-US" sz="1800" dirty="0" err="1"/>
              <a:t>태깅</a:t>
            </a:r>
            <a:r>
              <a:rPr lang="en-US" altLang="ko-KR" sz="1800" dirty="0"/>
              <a:t>(part-of-speech tagging)</a:t>
            </a:r>
          </a:p>
          <a:p>
            <a:pPr lvl="1"/>
            <a:r>
              <a:rPr lang="en-US" altLang="ko-KR" sz="1800" dirty="0"/>
              <a:t>nouns: </a:t>
            </a:r>
            <a:r>
              <a:rPr lang="ko-KR" altLang="en-US" sz="1800" dirty="0"/>
              <a:t>명사 추출</a:t>
            </a:r>
            <a:endParaRPr lang="en-US" altLang="ko-KR" sz="1800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B0-111C-4BC5-8CBE-AF9EE4E11E0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04664"/>
            <a:ext cx="8229600" cy="738336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형태소 분석기 사용</a:t>
            </a:r>
          </a:p>
        </p:txBody>
      </p:sp>
    </p:spTree>
    <p:extLst>
      <p:ext uri="{BB962C8B-B14F-4D97-AF65-F5344CB8AC3E}">
        <p14:creationId xmlns:p14="http://schemas.microsoft.com/office/powerpoint/2010/main" val="316960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287463"/>
            <a:ext cx="7772400" cy="4373785"/>
          </a:xfrm>
          <a:solidFill>
            <a:schemeClr val="accent5">
              <a:lumMod val="20000"/>
              <a:lumOff val="80000"/>
            </a:schemeClr>
          </a:solidFill>
          <a:ln/>
        </p:spPr>
        <p:txBody>
          <a:bodyPr>
            <a:noAutofit/>
          </a:bodyPr>
          <a:lstStyle/>
          <a:p>
            <a:pPr marL="109728" indent="0"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from </a:t>
            </a:r>
            <a:r>
              <a:rPr lang="en-US" altLang="ko-KR" sz="1600" dirty="0" err="1">
                <a:solidFill>
                  <a:srgbClr val="0070C0"/>
                </a:solidFill>
              </a:rPr>
              <a:t>konlpy.tag</a:t>
            </a:r>
            <a:r>
              <a:rPr lang="en-US" altLang="ko-KR" sz="1600" dirty="0">
                <a:solidFill>
                  <a:srgbClr val="0070C0"/>
                </a:solidFill>
              </a:rPr>
              <a:t> import </a:t>
            </a:r>
            <a:r>
              <a:rPr lang="en-US" altLang="ko-KR" sz="1600" dirty="0" err="1">
                <a:solidFill>
                  <a:srgbClr val="0070C0"/>
                </a:solidFill>
              </a:rPr>
              <a:t>Kkma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marL="109728" indent="0"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109728" indent="0"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data="""AI</a:t>
            </a:r>
            <a:r>
              <a:rPr lang="ko-KR" altLang="en-US" sz="1600" dirty="0">
                <a:solidFill>
                  <a:srgbClr val="0070C0"/>
                </a:solidFill>
              </a:rPr>
              <a:t>가 학습자의 기존 학습데이터를 실시간으로 분석해 난이도를 조절하여 학습자 맞춤형 교육을 제공하는 기술을 말한다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세부기술로는 ▷학습용 </a:t>
            </a:r>
            <a:r>
              <a:rPr lang="en-US" altLang="ko-KR" sz="1600" dirty="0">
                <a:solidFill>
                  <a:srgbClr val="0070C0"/>
                </a:solidFill>
              </a:rPr>
              <a:t>AI(</a:t>
            </a:r>
            <a:r>
              <a:rPr lang="ko-KR" altLang="en-US" sz="1600" dirty="0">
                <a:solidFill>
                  <a:srgbClr val="0070C0"/>
                </a:solidFill>
              </a:rPr>
              <a:t>축적된 학습데이터를 바탕으로 </a:t>
            </a:r>
            <a:r>
              <a:rPr lang="ko-KR" altLang="en-US" sz="1600" dirty="0" err="1">
                <a:solidFill>
                  <a:srgbClr val="0070C0"/>
                </a:solidFill>
              </a:rPr>
              <a:t>난이도조절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교육과정 제시</a:t>
            </a:r>
            <a:r>
              <a:rPr lang="en-US" altLang="ko-KR" sz="1600" dirty="0">
                <a:solidFill>
                  <a:srgbClr val="0070C0"/>
                </a:solidFill>
              </a:rPr>
              <a:t>) ▷</a:t>
            </a:r>
            <a:r>
              <a:rPr lang="ko-KR" altLang="en-US" sz="1600" dirty="0" err="1">
                <a:solidFill>
                  <a:srgbClr val="0070C0"/>
                </a:solidFill>
              </a:rPr>
              <a:t>학습데이터</a:t>
            </a:r>
            <a:r>
              <a:rPr lang="ko-KR" altLang="en-US" sz="1600" dirty="0">
                <a:solidFill>
                  <a:srgbClr val="0070C0"/>
                </a:solidFill>
              </a:rPr>
              <a:t> 처리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>
                <a:solidFill>
                  <a:srgbClr val="0070C0"/>
                </a:solidFill>
              </a:rPr>
              <a:t>사용자의 학습데이터를 수집</a:t>
            </a:r>
            <a:r>
              <a:rPr lang="en-US" altLang="ko-KR" sz="1600" dirty="0">
                <a:solidFill>
                  <a:srgbClr val="0070C0"/>
                </a:solidFill>
              </a:rPr>
              <a:t>‧</a:t>
            </a:r>
            <a:r>
              <a:rPr lang="ko-KR" altLang="en-US" sz="1600" dirty="0">
                <a:solidFill>
                  <a:srgbClr val="0070C0"/>
                </a:solidFill>
              </a:rPr>
              <a:t>가공하는 기술</a:t>
            </a:r>
            <a:r>
              <a:rPr lang="en-US" altLang="ko-KR" sz="1600" dirty="0">
                <a:solidFill>
                  <a:srgbClr val="0070C0"/>
                </a:solidFill>
              </a:rPr>
              <a:t>) ▷</a:t>
            </a:r>
            <a:r>
              <a:rPr lang="ko-KR" altLang="en-US" sz="1600" dirty="0" err="1">
                <a:solidFill>
                  <a:srgbClr val="0070C0"/>
                </a:solidFill>
              </a:rPr>
              <a:t>교육플랫폼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>
                <a:solidFill>
                  <a:srgbClr val="0070C0"/>
                </a:solidFill>
              </a:rPr>
              <a:t>교사</a:t>
            </a:r>
            <a:r>
              <a:rPr lang="en-US" altLang="ko-KR" sz="1600" dirty="0">
                <a:solidFill>
                  <a:srgbClr val="0070C0"/>
                </a:solidFill>
              </a:rPr>
              <a:t>·</a:t>
            </a:r>
            <a:r>
              <a:rPr lang="ko-KR" altLang="en-US" sz="1600" dirty="0">
                <a:solidFill>
                  <a:srgbClr val="0070C0"/>
                </a:solidFill>
              </a:rPr>
              <a:t>학생</a:t>
            </a:r>
            <a:r>
              <a:rPr lang="en-US" altLang="ko-KR" sz="1600" dirty="0">
                <a:solidFill>
                  <a:srgbClr val="0070C0"/>
                </a:solidFill>
              </a:rPr>
              <a:t>·</a:t>
            </a:r>
            <a:r>
              <a:rPr lang="ko-KR" altLang="en-US" sz="1600" dirty="0">
                <a:solidFill>
                  <a:srgbClr val="0070C0"/>
                </a:solidFill>
              </a:rPr>
              <a:t>학부모 등 다양한 인력이 참여하는 </a:t>
            </a:r>
            <a:r>
              <a:rPr lang="ko-KR" altLang="en-US" sz="1600" dirty="0" err="1">
                <a:solidFill>
                  <a:srgbClr val="0070C0"/>
                </a:solidFill>
              </a:rPr>
              <a:t>교육플랫폼</a:t>
            </a:r>
            <a:r>
              <a:rPr lang="en-US" altLang="ko-KR" sz="1600" dirty="0">
                <a:solidFill>
                  <a:srgbClr val="0070C0"/>
                </a:solidFill>
              </a:rPr>
              <a:t>) </a:t>
            </a:r>
            <a:r>
              <a:rPr lang="ko-KR" altLang="en-US" sz="1600" dirty="0">
                <a:solidFill>
                  <a:srgbClr val="0070C0"/>
                </a:solidFill>
              </a:rPr>
              <a:t>등이 해당한다</a:t>
            </a:r>
            <a:r>
              <a:rPr lang="en-US" altLang="ko-KR" sz="1600" dirty="0">
                <a:solidFill>
                  <a:srgbClr val="0070C0"/>
                </a:solidFill>
              </a:rPr>
              <a:t>.""“</a:t>
            </a:r>
          </a:p>
          <a:p>
            <a:pPr marL="109728" indent="0"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109728" indent="0"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 err="1">
                <a:solidFill>
                  <a:srgbClr val="0070C0"/>
                </a:solidFill>
              </a:rPr>
              <a:t>kkma</a:t>
            </a:r>
            <a:r>
              <a:rPr lang="en-US" altLang="ko-KR" sz="1600" dirty="0">
                <a:solidFill>
                  <a:srgbClr val="0070C0"/>
                </a:solidFill>
              </a:rPr>
              <a:t> = </a:t>
            </a:r>
            <a:r>
              <a:rPr lang="en-US" altLang="ko-KR" sz="1600" dirty="0" err="1">
                <a:solidFill>
                  <a:srgbClr val="0070C0"/>
                </a:solidFill>
              </a:rPr>
              <a:t>Kkma</a:t>
            </a:r>
            <a:r>
              <a:rPr lang="en-US" altLang="ko-KR" sz="1600" dirty="0">
                <a:solidFill>
                  <a:srgbClr val="0070C0"/>
                </a:solidFill>
              </a:rPr>
              <a:t>()</a:t>
            </a:r>
          </a:p>
          <a:p>
            <a:pPr marL="109728" indent="0"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600" dirty="0">
              <a:solidFill>
                <a:srgbClr val="0070C0"/>
              </a:solidFill>
            </a:endParaRPr>
          </a:p>
          <a:p>
            <a:pPr marL="109728" indent="0"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print(</a:t>
            </a:r>
            <a:r>
              <a:rPr lang="en-US" altLang="ko-KR" sz="1600" dirty="0" err="1">
                <a:solidFill>
                  <a:srgbClr val="0070C0"/>
                </a:solidFill>
              </a:rPr>
              <a:t>kkma.nouns</a:t>
            </a:r>
            <a:r>
              <a:rPr lang="en-US" altLang="ko-KR" sz="1600" dirty="0">
                <a:solidFill>
                  <a:srgbClr val="0070C0"/>
                </a:solidFill>
              </a:rPr>
              <a:t>(data))</a:t>
            </a:r>
          </a:p>
          <a:p>
            <a:pPr marL="109728" indent="0"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print(</a:t>
            </a:r>
            <a:r>
              <a:rPr lang="en-US" altLang="ko-KR" sz="1600" dirty="0" err="1">
                <a:solidFill>
                  <a:srgbClr val="0070C0"/>
                </a:solidFill>
              </a:rPr>
              <a:t>kkma.pos</a:t>
            </a:r>
            <a:r>
              <a:rPr lang="en-US" altLang="ko-KR" sz="1600" dirty="0">
                <a:solidFill>
                  <a:srgbClr val="0070C0"/>
                </a:solidFill>
              </a:rPr>
              <a:t>(data))</a:t>
            </a:r>
          </a:p>
          <a:p>
            <a:pPr marL="109728" indent="0"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words=</a:t>
            </a:r>
            <a:r>
              <a:rPr lang="en-US" altLang="ko-KR" sz="1600" dirty="0" err="1">
                <a:solidFill>
                  <a:srgbClr val="0070C0"/>
                </a:solidFill>
              </a:rPr>
              <a:t>kkma.morphs</a:t>
            </a:r>
            <a:r>
              <a:rPr lang="en-US" altLang="ko-KR" sz="1600" dirty="0">
                <a:solidFill>
                  <a:srgbClr val="0070C0"/>
                </a:solidFill>
              </a:rPr>
              <a:t>(data)</a:t>
            </a:r>
          </a:p>
          <a:p>
            <a:pPr marL="109728" indent="0"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vocab=Counter(words)</a:t>
            </a:r>
          </a:p>
          <a:p>
            <a:pPr marL="109728" indent="0"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>
                <a:solidFill>
                  <a:srgbClr val="0070C0"/>
                </a:solidFill>
              </a:rPr>
              <a:t>print(vocab)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B0-111C-4BC5-8CBE-AF9EE4E11E0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76672"/>
            <a:ext cx="8229600" cy="666328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형태소 분석 프로그램</a:t>
            </a:r>
          </a:p>
        </p:txBody>
      </p:sp>
    </p:spTree>
    <p:extLst>
      <p:ext uri="{BB962C8B-B14F-4D97-AF65-F5344CB8AC3E}">
        <p14:creationId xmlns:p14="http://schemas.microsoft.com/office/powerpoint/2010/main" val="197298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287463"/>
            <a:ext cx="7772400" cy="1205433"/>
          </a:xfrm>
          <a:noFill/>
          <a:ln/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ko-KR" altLang="en-US" sz="2000" dirty="0">
                <a:solidFill>
                  <a:srgbClr val="FF0000"/>
                </a:solidFill>
              </a:rPr>
              <a:t>텍스트 데이터는 </a:t>
            </a:r>
            <a:r>
              <a:rPr lang="en-US" altLang="ko-KR" sz="2000" dirty="0">
                <a:solidFill>
                  <a:srgbClr val="FF0000"/>
                </a:solidFill>
              </a:rPr>
              <a:t>utf-8 </a:t>
            </a:r>
            <a:r>
              <a:rPr lang="ko-KR" altLang="en-US" sz="2000" dirty="0">
                <a:solidFill>
                  <a:srgbClr val="FF0000"/>
                </a:solidFill>
              </a:rPr>
              <a:t>형식으로 저장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ko-KR" altLang="en-US" sz="2000" dirty="0"/>
              <a:t>텍스트 전체를 한 데이터로 읽을 수 있고 형태소 처리도 가능함</a:t>
            </a:r>
            <a:r>
              <a:rPr lang="en-US" altLang="ko-KR" sz="2000" dirty="0"/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ko-KR" altLang="en-US" sz="2000" dirty="0"/>
              <a:t>파일은 </a:t>
            </a:r>
            <a:r>
              <a:rPr lang="en-US" altLang="ko-KR" sz="2000" dirty="0" err="1"/>
              <a:t>Jupyter</a:t>
            </a:r>
            <a:r>
              <a:rPr lang="en-US" altLang="ko-KR" sz="2000" dirty="0"/>
              <a:t> </a:t>
            </a:r>
            <a:r>
              <a:rPr lang="ko-KR" altLang="en-US" sz="2000" dirty="0"/>
              <a:t>디렉토리나 알려진 디렉토리로 옮김</a:t>
            </a:r>
            <a:endParaRPr lang="en-US" altLang="ko-KR" sz="2000" dirty="0"/>
          </a:p>
          <a:p>
            <a:pPr marL="442913" indent="0"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400" dirty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47B0-111C-4BC5-8CBE-AF9EE4E11E01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04664"/>
            <a:ext cx="8229600" cy="738336"/>
          </a:xfrm>
        </p:spPr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2838423"/>
            <a:ext cx="6552728" cy="2880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konlpy.tag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Kkma</a:t>
            </a:r>
            <a:endParaRPr lang="en-US" altLang="ko-KR" sz="1600" dirty="0"/>
          </a:p>
          <a:p>
            <a:pPr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/>
              <a:t>from collections import Counter</a:t>
            </a:r>
          </a:p>
          <a:p>
            <a:pPr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600" b="1" dirty="0"/>
          </a:p>
          <a:p>
            <a:pPr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 err="1"/>
              <a:t>infile</a:t>
            </a:r>
            <a:r>
              <a:rPr lang="en-US" altLang="ko-KR" sz="1600" dirty="0"/>
              <a:t> = open("opinion.txt", encoding='utf-8')</a:t>
            </a:r>
          </a:p>
          <a:p>
            <a:pPr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/>
              <a:t>data=</a:t>
            </a:r>
            <a:r>
              <a:rPr lang="en-US" altLang="ko-KR" sz="1600" dirty="0" err="1"/>
              <a:t>infile.read</a:t>
            </a:r>
            <a:r>
              <a:rPr lang="en-US" altLang="ko-KR" sz="1600" dirty="0"/>
              <a:t>()</a:t>
            </a:r>
          </a:p>
          <a:p>
            <a:pPr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600" dirty="0"/>
          </a:p>
          <a:p>
            <a:pPr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 err="1"/>
              <a:t>kkma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Kkma</a:t>
            </a:r>
            <a:r>
              <a:rPr lang="en-US" altLang="ko-KR" sz="1600" dirty="0"/>
              <a:t>()</a:t>
            </a:r>
          </a:p>
          <a:p>
            <a:pPr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/>
              <a:t>words=</a:t>
            </a:r>
            <a:r>
              <a:rPr lang="en-US" altLang="ko-KR" sz="1600" dirty="0" err="1"/>
              <a:t>kkma.morphs</a:t>
            </a:r>
            <a:r>
              <a:rPr lang="en-US" altLang="ko-KR" sz="1600" dirty="0"/>
              <a:t>(data)</a:t>
            </a:r>
          </a:p>
          <a:p>
            <a:pPr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endParaRPr lang="en-US" altLang="ko-KR" sz="1600" dirty="0"/>
          </a:p>
          <a:p>
            <a:pPr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/>
              <a:t>vocab=Counter(words)</a:t>
            </a:r>
          </a:p>
          <a:p>
            <a:pPr>
              <a:buNone/>
              <a:tabLst>
                <a:tab pos="1343025" algn="l"/>
                <a:tab pos="2328863" algn="l"/>
                <a:tab pos="3228975" algn="l"/>
                <a:tab pos="3857625" algn="l"/>
                <a:tab pos="4572000" algn="l"/>
              </a:tabLst>
            </a:pPr>
            <a:r>
              <a:rPr lang="en-US" altLang="ko-KR" sz="1600" dirty="0"/>
              <a:t>print(vocab)</a:t>
            </a:r>
          </a:p>
        </p:txBody>
      </p:sp>
    </p:spTree>
    <p:extLst>
      <p:ext uri="{BB962C8B-B14F-4D97-AF65-F5344CB8AC3E}">
        <p14:creationId xmlns:p14="http://schemas.microsoft.com/office/powerpoint/2010/main" val="47533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F5A2-13BD-4E60-B9EC-306ED10EDE2B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04664"/>
            <a:ext cx="8229600" cy="738336"/>
          </a:xfrm>
        </p:spPr>
        <p:txBody>
          <a:bodyPr>
            <a:normAutofit/>
          </a:bodyPr>
          <a:lstStyle/>
          <a:p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과제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#1					</a:t>
            </a:r>
            <a:r>
              <a:rPr lang="en-US" altLang="ko-KR" sz="3200" b="0" dirty="0">
                <a:latin typeface="맑은 고딕" pitchFamily="50" charset="-127"/>
                <a:ea typeface="맑은 고딕" pitchFamily="50" charset="-127"/>
              </a:rPr>
              <a:t>Due: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en-US" altLang="ko-KR" sz="3200" b="0" dirty="0">
                <a:latin typeface="맑은 고딕" pitchFamily="50" charset="-127"/>
                <a:ea typeface="맑은 고딕" pitchFamily="50" charset="-127"/>
              </a:rPr>
              <a:t>/16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6752"/>
            <a:ext cx="7990656" cy="3744416"/>
          </a:xfrm>
        </p:spPr>
        <p:txBody>
          <a:bodyPr>
            <a:noAutofit/>
          </a:bodyPr>
          <a:lstStyle/>
          <a:p>
            <a:pPr marL="358775" indent="-249238">
              <a:buNone/>
            </a:pPr>
            <a:r>
              <a:rPr lang="ko-KR" altLang="en-US" sz="2000" b="1" dirty="0">
                <a:solidFill>
                  <a:srgbClr val="0070C0"/>
                </a:solidFill>
              </a:rPr>
              <a:t>제출 방법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</a:rPr>
              <a:t>프로그램과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결과를 </a:t>
            </a:r>
            <a:r>
              <a:rPr lang="en-US" altLang="ko-KR" sz="2000" b="1" dirty="0">
                <a:solidFill>
                  <a:srgbClr val="0070C0"/>
                </a:solidFill>
              </a:rPr>
              <a:t>e-class</a:t>
            </a:r>
            <a:r>
              <a:rPr lang="ko-KR" altLang="en-US" sz="2000" b="1" dirty="0">
                <a:solidFill>
                  <a:srgbClr val="0070C0"/>
                </a:solidFill>
              </a:rPr>
              <a:t>에 제출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marL="358775" indent="-249238">
              <a:buNone/>
            </a:pPr>
            <a:endParaRPr lang="en-US" altLang="ko-KR" sz="2000" dirty="0"/>
          </a:p>
          <a:p>
            <a:pPr marL="358775" indent="-249238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ko-KR" sz="2000" dirty="0"/>
              <a:t>1. </a:t>
            </a:r>
            <a:r>
              <a:rPr lang="en-US" altLang="ko-KR" sz="1800" dirty="0"/>
              <a:t>p. 8</a:t>
            </a:r>
            <a:r>
              <a:rPr lang="ko-KR" altLang="en-US" sz="1800" dirty="0"/>
              <a:t>의 프로그램을 수정하여 </a:t>
            </a:r>
            <a:r>
              <a:rPr lang="en-US" altLang="ko-KR" sz="1800" dirty="0"/>
              <a:t>‘</a:t>
            </a:r>
            <a:r>
              <a:rPr lang="ko-KR" altLang="en-US" sz="1800" dirty="0"/>
              <a:t>소나기</a:t>
            </a:r>
            <a:r>
              <a:rPr lang="en-US" altLang="ko-KR" sz="1800" dirty="0"/>
              <a:t>.txt’ </a:t>
            </a:r>
            <a:r>
              <a:rPr lang="ko-KR" altLang="en-US" sz="1800" dirty="0"/>
              <a:t>와 </a:t>
            </a:r>
            <a:r>
              <a:rPr lang="en-US" altLang="ko-KR" sz="1800" dirty="0"/>
              <a:t>‘</a:t>
            </a:r>
            <a:r>
              <a:rPr lang="ko-KR" altLang="en-US" sz="1800" dirty="0"/>
              <a:t>메밀꽃</a:t>
            </a:r>
            <a:r>
              <a:rPr lang="en-US" altLang="ko-KR" sz="1800" dirty="0"/>
              <a:t>.txt’ </a:t>
            </a:r>
            <a:r>
              <a:rPr lang="ko-KR" altLang="en-US" sz="1800" dirty="0"/>
              <a:t>파일을 분석함</a:t>
            </a:r>
            <a:r>
              <a:rPr lang="en-US" altLang="ko-KR" sz="1800" dirty="0"/>
              <a:t>. </a:t>
            </a:r>
            <a:r>
              <a:rPr lang="ko-KR" altLang="en-US" sz="1800" dirty="0"/>
              <a:t>각 문서별로 나온 횟수가 </a:t>
            </a:r>
            <a:r>
              <a:rPr lang="en-US" altLang="ko-KR" sz="1800" dirty="0"/>
              <a:t>5</a:t>
            </a:r>
            <a:r>
              <a:rPr lang="ko-KR" altLang="en-US" sz="1800" dirty="0"/>
              <a:t>번 이상인 단어들을 출력함</a:t>
            </a:r>
            <a:r>
              <a:rPr lang="en-US" altLang="ko-KR" sz="1800" dirty="0"/>
              <a:t>. </a:t>
            </a:r>
            <a:r>
              <a:rPr lang="ko-KR" altLang="en-US" sz="1800" dirty="0"/>
              <a:t>화면에 나온 데이터를 복사해서 제출해도 됨</a:t>
            </a:r>
            <a:endParaRPr lang="en-US" altLang="ko-KR" sz="1800" dirty="0"/>
          </a:p>
          <a:p>
            <a:pPr marL="109728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ko-KR" sz="1800" dirty="0"/>
              <a:t>	</a:t>
            </a:r>
          </a:p>
          <a:p>
            <a:pPr marL="358775" indent="-249238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ko-KR" sz="1800" dirty="0"/>
              <a:t>2. </a:t>
            </a:r>
            <a:r>
              <a:rPr lang="ko-KR" altLang="en-US" sz="1800" b="1" dirty="0" err="1"/>
              <a:t>불용어</a:t>
            </a:r>
            <a:r>
              <a:rPr lang="ko-KR" altLang="en-US" sz="1800" b="1" dirty="0"/>
              <a:t> 처리</a:t>
            </a:r>
            <a:r>
              <a:rPr lang="en-US" altLang="ko-KR" sz="1800" b="1" dirty="0"/>
              <a:t>: </a:t>
            </a:r>
            <a:r>
              <a:rPr lang="ko-KR" altLang="en-US" sz="1800" dirty="0"/>
              <a:t>결과에 특수문자</a:t>
            </a:r>
            <a:r>
              <a:rPr lang="en-US" altLang="ko-KR" sz="1800" dirty="0"/>
              <a:t>(. , “ ( )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  <a:r>
              <a:rPr lang="ko-KR" altLang="en-US" sz="1800" dirty="0"/>
              <a:t>와 조사</a:t>
            </a:r>
            <a:r>
              <a:rPr lang="en-US" altLang="ko-KR" sz="1800" dirty="0"/>
              <a:t>(‘</a:t>
            </a:r>
            <a:r>
              <a:rPr lang="ko-KR" altLang="en-US" sz="1800" dirty="0"/>
              <a:t>이</a:t>
            </a:r>
            <a:r>
              <a:rPr lang="en-US" altLang="ko-KR" sz="1800" dirty="0"/>
              <a:t>‘, ‘</a:t>
            </a:r>
            <a:r>
              <a:rPr lang="ko-KR" altLang="en-US" sz="1800" dirty="0"/>
              <a:t>은</a:t>
            </a:r>
            <a:r>
              <a:rPr lang="en-US" altLang="ko-KR" sz="1800" dirty="0"/>
              <a:t>‘, ‘</a:t>
            </a:r>
            <a:r>
              <a:rPr lang="ko-KR" altLang="en-US" sz="1800" dirty="0"/>
              <a:t>다</a:t>
            </a:r>
            <a:r>
              <a:rPr lang="en-US" altLang="ko-KR" sz="1800" dirty="0"/>
              <a:t>‘, …)</a:t>
            </a:r>
            <a:r>
              <a:rPr lang="ko-KR" altLang="en-US" sz="1800" dirty="0"/>
              <a:t>가 포함되지 않도록 </a:t>
            </a:r>
            <a:r>
              <a:rPr lang="ko-KR" altLang="en-US" sz="1800" dirty="0" err="1"/>
              <a:t>불용어</a:t>
            </a:r>
            <a:r>
              <a:rPr lang="ko-KR" altLang="en-US" sz="1800" dirty="0"/>
              <a:t> 리스트를 만들고</a:t>
            </a:r>
            <a:r>
              <a:rPr lang="en-US" altLang="ko-KR" sz="1800" dirty="0"/>
              <a:t>, </a:t>
            </a:r>
            <a:r>
              <a:rPr lang="ko-KR" altLang="en-US" sz="1800" dirty="0"/>
              <a:t>이 리스트가 적용된 결과를 다시 구함</a:t>
            </a:r>
            <a:r>
              <a:rPr lang="en-US" altLang="ko-KR" sz="1800" dirty="0"/>
              <a:t>. </a:t>
            </a:r>
            <a:r>
              <a:rPr lang="ko-KR" altLang="en-US" sz="1800" dirty="0"/>
              <a:t>나온 횟수가 </a:t>
            </a:r>
            <a:r>
              <a:rPr lang="en-US" altLang="ko-KR" sz="1800" dirty="0"/>
              <a:t>5</a:t>
            </a:r>
            <a:r>
              <a:rPr lang="ko-KR" altLang="en-US" sz="1800" dirty="0"/>
              <a:t>번 이상인 단어들을 출력함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불용어</a:t>
            </a:r>
            <a:r>
              <a:rPr lang="ko-KR" altLang="en-US" sz="1800" dirty="0"/>
              <a:t> 리스트는 완벽하지 않아도 </a:t>
            </a:r>
            <a:r>
              <a:rPr lang="en-US" altLang="ko-KR" sz="1800" dirty="0"/>
              <a:t>20</a:t>
            </a:r>
            <a:r>
              <a:rPr lang="ko-KR" altLang="en-US" sz="1800" dirty="0"/>
              <a:t>개 이상의 리스트를 만들 것</a:t>
            </a:r>
            <a:endParaRPr lang="en-US" altLang="ko-KR" sz="1800" dirty="0"/>
          </a:p>
          <a:p>
            <a:pPr marL="358775" indent="-249238">
              <a:lnSpc>
                <a:spcPct val="130000"/>
              </a:lnSpc>
              <a:spcBef>
                <a:spcPts val="0"/>
              </a:spcBef>
              <a:buNone/>
            </a:pPr>
            <a:endParaRPr lang="en-US" altLang="ko-KR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63519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608</Words>
  <Application>Microsoft Office PowerPoint</Application>
  <PresentationFormat>화면 슬라이드 쇼(4:3)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 3</vt:lpstr>
      <vt:lpstr>1_Office 테마</vt:lpstr>
      <vt:lpstr>실습 #1: 한글 단어 빈도수 조사</vt:lpstr>
      <vt:lpstr>프로그래밍 환경</vt:lpstr>
      <vt:lpstr>한글 문장에서 단어 분리</vt:lpstr>
      <vt:lpstr>항목 분리 프로그램</vt:lpstr>
      <vt:lpstr>단어 빈도수 계산</vt:lpstr>
      <vt:lpstr>형태소 분석기 사용</vt:lpstr>
      <vt:lpstr>형태소 분석 프로그램</vt:lpstr>
      <vt:lpstr>파일 데이터 처리</vt:lpstr>
      <vt:lpstr>과제 #1     Due: 9/16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이준용</cp:lastModifiedBy>
  <cp:revision>143</cp:revision>
  <dcterms:created xsi:type="dcterms:W3CDTF">2006-10-05T04:04:58Z</dcterms:created>
  <dcterms:modified xsi:type="dcterms:W3CDTF">2021-09-09T09:41:54Z</dcterms:modified>
</cp:coreProperties>
</file>