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91" r:id="rId2"/>
    <p:sldId id="354" r:id="rId3"/>
    <p:sldId id="355" r:id="rId4"/>
    <p:sldId id="361" r:id="rId5"/>
    <p:sldId id="362" r:id="rId6"/>
    <p:sldId id="363" r:id="rId7"/>
    <p:sldId id="364" r:id="rId8"/>
    <p:sldId id="356" r:id="rId9"/>
    <p:sldId id="357" r:id="rId10"/>
    <p:sldId id="360" r:id="rId11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D4808-BEF1-4752-AC4D-6C7201C864E2}" v="9" dt="2021-09-30T17:36:52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8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BA6D4808-BEF1-4752-AC4D-6C7201C864E2}"/>
    <pc:docChg chg="undo custSel modSld">
      <pc:chgData name="이준용" userId="b91c6c07-188f-4757-9924-c4a4872845a3" providerId="ADAL" clId="{BA6D4808-BEF1-4752-AC4D-6C7201C864E2}" dt="2021-09-30T17:42:17.134" v="154" actId="1076"/>
      <pc:docMkLst>
        <pc:docMk/>
      </pc:docMkLst>
      <pc:sldChg chg="addSp delSp modSp mod">
        <pc:chgData name="이준용" userId="b91c6c07-188f-4757-9924-c4a4872845a3" providerId="ADAL" clId="{BA6D4808-BEF1-4752-AC4D-6C7201C864E2}" dt="2021-09-30T17:38:09.254" v="153"/>
        <pc:sldMkLst>
          <pc:docMk/>
          <pc:sldMk cId="2293416012" sldId="355"/>
        </pc:sldMkLst>
        <pc:spChg chg="add del mod">
          <ac:chgData name="이준용" userId="b91c6c07-188f-4757-9924-c4a4872845a3" providerId="ADAL" clId="{BA6D4808-BEF1-4752-AC4D-6C7201C864E2}" dt="2021-09-30T17:33:10.532" v="139" actId="21"/>
          <ac:spMkLst>
            <pc:docMk/>
            <pc:sldMk cId="2293416012" sldId="355"/>
            <ac:spMk id="3" creationId="{1463E4AF-99E6-477F-9878-4E2937922CFE}"/>
          </ac:spMkLst>
        </pc:spChg>
        <pc:spChg chg="add del mod">
          <ac:chgData name="이준용" userId="b91c6c07-188f-4757-9924-c4a4872845a3" providerId="ADAL" clId="{BA6D4808-BEF1-4752-AC4D-6C7201C864E2}" dt="2021-09-30T17:38:09.254" v="153"/>
          <ac:spMkLst>
            <pc:docMk/>
            <pc:sldMk cId="2293416012" sldId="355"/>
            <ac:spMk id="36869" creationId="{00000000-0000-0000-0000-000000000000}"/>
          </ac:spMkLst>
        </pc:spChg>
      </pc:sldChg>
      <pc:sldChg chg="modSp mod">
        <pc:chgData name="이준용" userId="b91c6c07-188f-4757-9924-c4a4872845a3" providerId="ADAL" clId="{BA6D4808-BEF1-4752-AC4D-6C7201C864E2}" dt="2021-09-30T08:06:59.287" v="127" actId="20577"/>
        <pc:sldMkLst>
          <pc:docMk/>
          <pc:sldMk cId="2966420582" sldId="356"/>
        </pc:sldMkLst>
        <pc:spChg chg="mod">
          <ac:chgData name="이준용" userId="b91c6c07-188f-4757-9924-c4a4872845a3" providerId="ADAL" clId="{BA6D4808-BEF1-4752-AC4D-6C7201C864E2}" dt="2021-09-30T08:06:59.287" v="127" actId="20577"/>
          <ac:spMkLst>
            <pc:docMk/>
            <pc:sldMk cId="2966420582" sldId="356"/>
            <ac:spMk id="2" creationId="{00000000-0000-0000-0000-000000000000}"/>
          </ac:spMkLst>
        </pc:spChg>
      </pc:sldChg>
      <pc:sldChg chg="modSp mod">
        <pc:chgData name="이준용" userId="b91c6c07-188f-4757-9924-c4a4872845a3" providerId="ADAL" clId="{BA6D4808-BEF1-4752-AC4D-6C7201C864E2}" dt="2021-09-30T08:07:05.797" v="136" actId="20577"/>
        <pc:sldMkLst>
          <pc:docMk/>
          <pc:sldMk cId="3169606311" sldId="357"/>
        </pc:sldMkLst>
        <pc:spChg chg="mod">
          <ac:chgData name="이준용" userId="b91c6c07-188f-4757-9924-c4a4872845a3" providerId="ADAL" clId="{BA6D4808-BEF1-4752-AC4D-6C7201C864E2}" dt="2021-09-30T08:07:05.797" v="136" actId="20577"/>
          <ac:spMkLst>
            <pc:docMk/>
            <pc:sldMk cId="3169606311" sldId="357"/>
            <ac:spMk id="3" creationId="{00000000-0000-0000-0000-000000000000}"/>
          </ac:spMkLst>
        </pc:spChg>
      </pc:sldChg>
      <pc:sldChg chg="modSp mod">
        <pc:chgData name="이준용" userId="b91c6c07-188f-4757-9924-c4a4872845a3" providerId="ADAL" clId="{BA6D4808-BEF1-4752-AC4D-6C7201C864E2}" dt="2021-09-30T17:42:17.134" v="154" actId="1076"/>
        <pc:sldMkLst>
          <pc:docMk/>
          <pc:sldMk cId="38454327" sldId="361"/>
        </pc:sldMkLst>
        <pc:spChg chg="mod">
          <ac:chgData name="이준용" userId="b91c6c07-188f-4757-9924-c4a4872845a3" providerId="ADAL" clId="{BA6D4808-BEF1-4752-AC4D-6C7201C864E2}" dt="2021-09-30T17:42:17.134" v="154" actId="1076"/>
          <ac:spMkLst>
            <pc:docMk/>
            <pc:sldMk cId="38454327" sldId="361"/>
            <ac:spMk id="3686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  <a:extLst/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58148" y="6064271"/>
            <a:ext cx="580074" cy="365125"/>
          </a:xfrm>
        </p:spPr>
        <p:txBody>
          <a:bodyPr/>
          <a:lstStyle>
            <a:lvl1pPr>
              <a:defRPr sz="1200" b="1">
                <a:latin typeface="+mn-ea"/>
                <a:ea typeface="+mn-ea"/>
              </a:defRPr>
            </a:lvl1pPr>
            <a:extLst/>
          </a:lstStyle>
          <a:p>
            <a:fld id="{497EED50-A107-4858-B866-8ABFECA8CDF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944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2021-10-01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16832"/>
            <a:ext cx="7560840" cy="1512168"/>
          </a:xfrm>
        </p:spPr>
        <p:txBody>
          <a:bodyPr/>
          <a:lstStyle/>
          <a:p>
            <a:r>
              <a:rPr lang="ko-KR" altLang="en-US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실습 </a:t>
            </a:r>
            <a:r>
              <a:rPr lang="en-US" altLang="ko-KR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#2:</a:t>
            </a:r>
            <a:br>
              <a:rPr lang="en-US" altLang="ko-KR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</a:br>
            <a:r>
              <a:rPr lang="en-US" altLang="ko-KR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LDA </a:t>
            </a:r>
            <a:r>
              <a:rPr lang="ko-KR" altLang="en-US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계산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F5A2-13BD-4E60-B9EC-306ED10EDE2B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04664"/>
            <a:ext cx="8229600" cy="738336"/>
          </a:xfrm>
        </p:spPr>
        <p:txBody>
          <a:bodyPr>
            <a:normAutofit/>
          </a:bodyPr>
          <a:lstStyle/>
          <a:p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과제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#2					</a:t>
            </a:r>
            <a:r>
              <a:rPr lang="en-US" altLang="ko-KR" sz="3200" b="0" dirty="0">
                <a:latin typeface="맑은 고딕" pitchFamily="50" charset="-127"/>
                <a:ea typeface="맑은 고딕" pitchFamily="50" charset="-127"/>
              </a:rPr>
              <a:t>Due: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3200" b="0" dirty="0">
                <a:latin typeface="맑은 고딕" pitchFamily="50" charset="-127"/>
                <a:ea typeface="맑은 고딕" pitchFamily="50" charset="-127"/>
              </a:rPr>
              <a:t>/7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6752"/>
            <a:ext cx="7990656" cy="3744416"/>
          </a:xfrm>
        </p:spPr>
        <p:txBody>
          <a:bodyPr>
            <a:noAutofit/>
          </a:bodyPr>
          <a:lstStyle/>
          <a:p>
            <a:pPr marL="358775" indent="-249238">
              <a:buNone/>
            </a:pPr>
            <a:r>
              <a:rPr lang="ko-KR" altLang="en-US" sz="2000" dirty="0">
                <a:solidFill>
                  <a:srgbClr val="0070C0"/>
                </a:solidFill>
              </a:rPr>
              <a:t>제출 방법</a:t>
            </a:r>
            <a:r>
              <a:rPr lang="en-US" altLang="ko-KR" sz="2000" dirty="0">
                <a:solidFill>
                  <a:srgbClr val="0070C0"/>
                </a:solidFill>
              </a:rPr>
              <a:t>: </a:t>
            </a:r>
            <a:r>
              <a:rPr lang="ko-KR" altLang="en-US" sz="2000" dirty="0">
                <a:solidFill>
                  <a:srgbClr val="0070C0"/>
                </a:solidFill>
              </a:rPr>
              <a:t>프로그램과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결과를 </a:t>
            </a:r>
            <a:r>
              <a:rPr lang="en-US" altLang="ko-KR" sz="2000" dirty="0">
                <a:solidFill>
                  <a:srgbClr val="0070C0"/>
                </a:solidFill>
              </a:rPr>
              <a:t>e-class</a:t>
            </a:r>
            <a:r>
              <a:rPr lang="ko-KR" altLang="en-US" sz="2000" dirty="0">
                <a:solidFill>
                  <a:srgbClr val="0070C0"/>
                </a:solidFill>
              </a:rPr>
              <a:t>에 제출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358775" indent="-249238">
              <a:buNone/>
            </a:pPr>
            <a:endParaRPr lang="en-US" altLang="ko-KR" sz="2000" dirty="0"/>
          </a:p>
          <a:p>
            <a:pPr marL="452437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ko-KR" altLang="en-US" sz="1800"/>
              <a:t>교재의 </a:t>
            </a:r>
            <a:r>
              <a:rPr lang="en-US" altLang="ko-KR" sz="1800"/>
              <a:t>6.3</a:t>
            </a:r>
            <a:r>
              <a:rPr lang="ko-KR" altLang="en-US" sz="1800"/>
              <a:t>절에 있는 </a:t>
            </a:r>
            <a:r>
              <a:rPr lang="en-US" altLang="ko-KR" sz="1800"/>
              <a:t>LDA </a:t>
            </a:r>
            <a:r>
              <a:rPr lang="ko-KR" altLang="en-US" sz="1800"/>
              <a:t>분석 프로그램을 수행하여 최종 결과를 얻음</a:t>
            </a:r>
            <a:endParaRPr lang="en-US" altLang="ko-KR" sz="1800"/>
          </a:p>
          <a:p>
            <a:pPr marL="452437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ko-KR" altLang="en-US" sz="1800"/>
              <a:t>교재에는 각 </a:t>
            </a:r>
            <a:r>
              <a:rPr lang="en-US" altLang="ko-KR" sz="1800"/>
              <a:t>topic</a:t>
            </a:r>
            <a:r>
              <a:rPr lang="ko-KR" altLang="en-US" sz="1800"/>
              <a:t>의 단어들을 </a:t>
            </a:r>
            <a:r>
              <a:rPr lang="en-US" altLang="ko-KR" sz="1800"/>
              <a:t>5</a:t>
            </a:r>
            <a:r>
              <a:rPr lang="ko-KR" altLang="en-US" sz="1800"/>
              <a:t>개씩 출력했는데</a:t>
            </a:r>
            <a:r>
              <a:rPr lang="en-US" altLang="ko-KR" sz="1800"/>
              <a:t>, 10</a:t>
            </a:r>
            <a:r>
              <a:rPr lang="ko-KR" altLang="en-US" sz="1800"/>
              <a:t>개씩 출력하도록 프로그램을 수정</a:t>
            </a:r>
            <a:endParaRPr lang="en-US" altLang="ko-KR" sz="1800"/>
          </a:p>
          <a:p>
            <a:pPr marL="452437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ko-KR" altLang="en-US" sz="1800"/>
              <a:t>이 자료 </a:t>
            </a:r>
            <a:r>
              <a:rPr lang="en-US" altLang="ko-KR" sz="1800"/>
              <a:t>6</a:t>
            </a:r>
            <a:r>
              <a:rPr lang="ko-KR" altLang="en-US" sz="1800"/>
              <a:t>쪽에 있는 처리 단어수를 </a:t>
            </a:r>
            <a:r>
              <a:rPr lang="en-US" altLang="ko-KR" sz="1800"/>
              <a:t>3,000</a:t>
            </a:r>
            <a:r>
              <a:rPr lang="ko-KR" altLang="en-US" sz="1800"/>
              <a:t>개와 </a:t>
            </a:r>
            <a:r>
              <a:rPr lang="en-US" altLang="ko-KR" sz="1800"/>
              <a:t>5,000</a:t>
            </a:r>
            <a:r>
              <a:rPr lang="ko-KR" altLang="en-US" sz="1800"/>
              <a:t>개로 변화시키면서 프로그램을 수행시키고 위의 </a:t>
            </a:r>
            <a:r>
              <a:rPr lang="en-US" altLang="ko-KR" sz="1800"/>
              <a:t>2</a:t>
            </a:r>
            <a:r>
              <a:rPr lang="ko-KR" altLang="en-US" sz="1800"/>
              <a:t>번 결과와 비교함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3635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287463"/>
            <a:ext cx="7772400" cy="4498991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en-US" sz="2400"/>
              <a:t>교재 </a:t>
            </a:r>
            <a:r>
              <a:rPr lang="en-US" altLang="ko-KR" sz="2400"/>
              <a:t>6.3</a:t>
            </a:r>
            <a:r>
              <a:rPr lang="ko-KR" altLang="en-US" sz="2400"/>
              <a:t>절 </a:t>
            </a:r>
            <a:r>
              <a:rPr lang="en-US" altLang="ko-KR" sz="2400"/>
              <a:t>&lt;</a:t>
            </a:r>
            <a:r>
              <a:rPr lang="ko-KR" altLang="en-US" sz="2400"/>
              <a:t>잠재 디리클레 할당</a:t>
            </a:r>
            <a:r>
              <a:rPr lang="en-US" altLang="ko-KR" sz="2400"/>
              <a:t>(LDA) </a:t>
            </a:r>
            <a:r>
              <a:rPr lang="ko-KR" altLang="en-US" sz="2400"/>
              <a:t>실습</a:t>
            </a:r>
            <a:r>
              <a:rPr lang="en-US" altLang="ko-KR" sz="2400"/>
              <a:t>2&gt;</a:t>
            </a:r>
            <a:r>
              <a:rPr lang="ko-KR" altLang="en-US" sz="2400"/>
              <a:t>에 있는 내용임</a:t>
            </a:r>
            <a:endParaRPr lang="en-US" altLang="ko-KR" sz="240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/>
              <a:t>100</a:t>
            </a:r>
            <a:r>
              <a:rPr lang="ko-KR" altLang="en-US"/>
              <a:t>만개의 영어 뉴스 제목을 </a:t>
            </a:r>
            <a:r>
              <a:rPr lang="en-US" altLang="ko-KR"/>
              <a:t>LDA</a:t>
            </a:r>
            <a:r>
              <a:rPr lang="ko-KR" altLang="en-US"/>
              <a:t>로 분석하여 </a:t>
            </a:r>
            <a:r>
              <a:rPr lang="en-US" altLang="ko-KR"/>
              <a:t>topic</a:t>
            </a:r>
            <a:r>
              <a:rPr lang="ko-KR" altLang="en-US"/>
              <a:t>들을 추출함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76672"/>
            <a:ext cx="8229600" cy="666328"/>
          </a:xfrm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LDA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계산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47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649109" y="980728"/>
            <a:ext cx="7923419" cy="2448272"/>
          </a:xfrm>
          <a:solidFill>
            <a:schemeClr val="accent5">
              <a:lumMod val="20000"/>
              <a:lumOff val="80000"/>
            </a:schemeClr>
          </a:solidFill>
          <a:ln/>
        </p:spPr>
        <p:txBody>
          <a:bodyPr>
            <a:noAutofit/>
          </a:bodyPr>
          <a:lstStyle/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import </a:t>
            </a:r>
            <a:r>
              <a:rPr lang="ko-KR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pandas</a:t>
            </a:r>
            <a:r>
              <a:rPr lang="ko-KR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as</a:t>
            </a:r>
            <a:r>
              <a:rPr lang="ko-KR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pd</a:t>
            </a:r>
            <a:r>
              <a:rPr lang="ko-KR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 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  <a:ea typeface="Menlo"/>
              <a:cs typeface="Courier New" panose="02070309020205020404" pitchFamily="49" charset="0"/>
            </a:endParaRP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import </a:t>
            </a:r>
            <a:r>
              <a:rPr lang="ko-KR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urllib.request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  <a:ea typeface="Menlo"/>
              <a:cs typeface="Courier New" panose="02070309020205020404" pitchFamily="49" charset="0"/>
            </a:endParaRP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urllib.request</a:t>
            </a:r>
            <a:r>
              <a:rPr lang="ko-KR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.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urlretrieve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("https://raw.githubusercontent.com/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franciscadias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/data/master/abcnews-date-text.csv", filename="abcnews-date-text.csv")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data = </a:t>
            </a:r>
            <a:r>
              <a:rPr lang="en-US" altLang="ko-KR" sz="1600" dirty="0" err="1">
                <a:solidFill>
                  <a:srgbClr val="0070C0"/>
                </a:solidFill>
              </a:rPr>
              <a:t>pd.read_csv</a:t>
            </a:r>
            <a:r>
              <a:rPr lang="en-US" altLang="ko-KR" sz="1600" dirty="0">
                <a:solidFill>
                  <a:srgbClr val="0070C0"/>
                </a:solidFill>
              </a:rPr>
              <a:t>('abcnews-date-text.csv', </a:t>
            </a:r>
            <a:r>
              <a:rPr lang="en-US" altLang="ko-KR" sz="1600" dirty="0" err="1">
                <a:solidFill>
                  <a:srgbClr val="0070C0"/>
                </a:solidFill>
              </a:rPr>
              <a:t>error_bad_lines</a:t>
            </a:r>
            <a:r>
              <a:rPr lang="en-US" altLang="ko-KR" sz="1600" dirty="0">
                <a:solidFill>
                  <a:srgbClr val="0070C0"/>
                </a:solidFill>
              </a:rPr>
              <a:t>=</a:t>
            </a:r>
            <a:r>
              <a:rPr lang="en-US" altLang="ko-KR" sz="1600" b="1" dirty="0">
                <a:solidFill>
                  <a:srgbClr val="0070C0"/>
                </a:solidFill>
              </a:rPr>
              <a:t>False</a:t>
            </a:r>
            <a:r>
              <a:rPr lang="en-US" altLang="ko-KR" sz="1600" dirty="0">
                <a:solidFill>
                  <a:srgbClr val="0070C0"/>
                </a:solidFill>
              </a:rPr>
              <a:t>)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(data))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76672"/>
            <a:ext cx="8229600" cy="666328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읽기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469" y="3563847"/>
            <a:ext cx="7728753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88900"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1082168</a:t>
            </a:r>
            <a:endParaRPr lang="en-US" altLang="ko-KR" sz="16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1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709469" y="1287464"/>
            <a:ext cx="7772400" cy="440800"/>
          </a:xfrm>
          <a:solidFill>
            <a:schemeClr val="accent5">
              <a:lumMod val="20000"/>
              <a:lumOff val="80000"/>
            </a:schemeClr>
          </a:solidFill>
          <a:ln/>
        </p:spPr>
        <p:txBody>
          <a:bodyPr>
            <a:noAutofit/>
          </a:bodyPr>
          <a:lstStyle/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data.head</a:t>
            </a:r>
            <a:r>
              <a:rPr lang="en-US" altLang="ko-KR" sz="1600" dirty="0">
                <a:latin typeface="Consolas" panose="020B0609020204030204" pitchFamily="49" charset="0"/>
              </a:rPr>
              <a:t>(5))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76672"/>
            <a:ext cx="8229600" cy="666328"/>
          </a:xfrm>
        </p:spPr>
        <p:txBody>
          <a:bodyPr/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 내용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469" y="1872729"/>
            <a:ext cx="7728753" cy="1556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88900"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   publish_date 	headline_text </a:t>
            </a:r>
          </a:p>
          <a:p>
            <a:pPr marL="88900">
              <a:spcBef>
                <a:spcPts val="0"/>
              </a:spcBef>
              <a:buNone/>
              <a:tabLst>
                <a:tab pos="444500" algn="l"/>
                <a:tab pos="161607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0 	20030219 	aba decides against community broadcasting lic... </a:t>
            </a:r>
          </a:p>
          <a:p>
            <a:pPr marL="88900">
              <a:spcBef>
                <a:spcPts val="0"/>
              </a:spcBef>
              <a:buNone/>
              <a:tabLst>
                <a:tab pos="444500" algn="l"/>
                <a:tab pos="161607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1 	20030219 	act fire witnesses must be aware of defamation </a:t>
            </a:r>
          </a:p>
          <a:p>
            <a:pPr marL="88900">
              <a:spcBef>
                <a:spcPts val="0"/>
              </a:spcBef>
              <a:buNone/>
              <a:tabLst>
                <a:tab pos="444500" algn="l"/>
                <a:tab pos="161607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2 	20030219 	a g calls for infrastructure protection summit </a:t>
            </a:r>
          </a:p>
          <a:p>
            <a:pPr marL="88900">
              <a:spcBef>
                <a:spcPts val="0"/>
              </a:spcBef>
              <a:buNone/>
              <a:tabLst>
                <a:tab pos="444500" algn="l"/>
                <a:tab pos="161607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3 	20030219 	air nz staff in aust strike for pay rise </a:t>
            </a:r>
          </a:p>
          <a:p>
            <a:pPr marL="88900">
              <a:spcBef>
                <a:spcPts val="0"/>
              </a:spcBef>
              <a:buNone/>
              <a:tabLst>
                <a:tab pos="444500" algn="l"/>
                <a:tab pos="161607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>
                <a:latin typeface="Consolas" panose="020B0609020204030204" pitchFamily="49" charset="0"/>
              </a:rPr>
              <a:t>4 	20030219 	air nz strike to affect australian travellers</a:t>
            </a:r>
            <a:endParaRPr lang="en-US" altLang="ko-KR" sz="16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287463"/>
            <a:ext cx="7772400" cy="4498991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en-US" sz="2000"/>
              <a:t>영어 단어에 대한 불용어 제거</a:t>
            </a:r>
            <a:r>
              <a:rPr lang="en-US" altLang="ko-KR" sz="2000"/>
              <a:t>, </a:t>
            </a:r>
            <a:r>
              <a:rPr lang="ko-KR" altLang="en-US" sz="2000"/>
              <a:t>표제어 추출</a:t>
            </a:r>
            <a:r>
              <a:rPr lang="en-US" altLang="ko-KR" sz="2000"/>
              <a:t>, </a:t>
            </a:r>
            <a:r>
              <a:rPr lang="ko-KR" altLang="en-US" sz="2000"/>
              <a:t>길이가 짧은 단어 제거 등을 수행</a:t>
            </a:r>
            <a:endParaRPr lang="en-US" altLang="ko-KR" sz="2000"/>
          </a:p>
          <a:p>
            <a:pPr marL="630238" indent="-274638">
              <a:lnSpc>
                <a:spcPct val="120000"/>
              </a:lnSpc>
              <a:buFont typeface="+mj-lt"/>
              <a:buAutoNum type="arabicPeriod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800"/>
              <a:t>nltk</a:t>
            </a:r>
            <a:r>
              <a:rPr lang="ko-KR" altLang="en-US" sz="1800"/>
              <a:t>의 </a:t>
            </a:r>
            <a:r>
              <a:rPr lang="en-US" altLang="ko-KR" sz="1800"/>
              <a:t>word_tokenize</a:t>
            </a:r>
            <a:r>
              <a:rPr lang="ko-KR" altLang="en-US" sz="1800"/>
              <a:t>를 실행하면 문장을 단어로 분리</a:t>
            </a:r>
            <a:endParaRPr lang="en-US" altLang="ko-KR" sz="1800"/>
          </a:p>
          <a:p>
            <a:pPr marL="630238" indent="-274638">
              <a:lnSpc>
                <a:spcPct val="120000"/>
              </a:lnSpc>
              <a:buFont typeface="+mj-lt"/>
              <a:buAutoNum type="arabicPeriod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800"/>
              <a:t>nltk</a:t>
            </a:r>
            <a:r>
              <a:rPr lang="ko-KR" altLang="en-US" sz="1800"/>
              <a:t>의 </a:t>
            </a:r>
            <a:r>
              <a:rPr lang="en-US" altLang="ko-KR" sz="1800"/>
              <a:t>stopwords</a:t>
            </a:r>
            <a:r>
              <a:rPr lang="ko-KR" altLang="en-US" sz="1800"/>
              <a:t>를 이용하여 불용어를 제거</a:t>
            </a:r>
            <a:endParaRPr lang="en-US" altLang="ko-KR" sz="1800"/>
          </a:p>
          <a:p>
            <a:pPr marL="630238" indent="-274638">
              <a:lnSpc>
                <a:spcPct val="120000"/>
              </a:lnSpc>
              <a:buFont typeface="+mj-lt"/>
              <a:buAutoNum type="arabicPeriod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800"/>
              <a:t>nltk</a:t>
            </a:r>
            <a:r>
              <a:rPr lang="ko-KR" altLang="en-US" sz="1800"/>
              <a:t>의 </a:t>
            </a:r>
            <a:r>
              <a:rPr lang="en-US" altLang="ko-KR" sz="1800"/>
              <a:t>WordNetLemmatizer</a:t>
            </a:r>
            <a:r>
              <a:rPr lang="ko-KR" altLang="en-US" sz="1800"/>
              <a:t>를 이용하여 동사 단어들을 정제</a:t>
            </a:r>
            <a:r>
              <a:rPr lang="en-US" altLang="ko-KR" sz="1800"/>
              <a:t>(</a:t>
            </a:r>
            <a:r>
              <a:rPr lang="ko-KR" altLang="en-US" sz="1800"/>
              <a:t>과거를 현재로</a:t>
            </a:r>
            <a:r>
              <a:rPr lang="en-US" altLang="ko-KR" sz="1800"/>
              <a:t>, 3</a:t>
            </a:r>
            <a:r>
              <a:rPr lang="ko-KR" altLang="en-US" sz="1800"/>
              <a:t>인칭을 </a:t>
            </a:r>
            <a:r>
              <a:rPr lang="en-US" altLang="ko-KR" sz="1800"/>
              <a:t>1</a:t>
            </a:r>
            <a:r>
              <a:rPr lang="ko-KR" altLang="en-US" sz="1800"/>
              <a:t>인칭으로</a:t>
            </a:r>
            <a:r>
              <a:rPr lang="en-US" altLang="ko-KR" sz="1800"/>
              <a:t>)</a:t>
            </a:r>
          </a:p>
          <a:p>
            <a:pPr marL="630238" indent="-274638">
              <a:lnSpc>
                <a:spcPct val="120000"/>
              </a:lnSpc>
              <a:buFont typeface="+mj-lt"/>
              <a:buAutoNum type="arabicPeriod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en-US" sz="1800"/>
              <a:t>단어 길이가 </a:t>
            </a:r>
            <a:r>
              <a:rPr lang="en-US" altLang="ko-KR" sz="1800"/>
              <a:t>3</a:t>
            </a:r>
            <a:r>
              <a:rPr lang="ko-KR" altLang="en-US" sz="1800"/>
              <a:t>이하인 단어들</a:t>
            </a:r>
            <a:r>
              <a:rPr lang="en-US" altLang="ko-KR" sz="1800"/>
              <a:t>(aba, act, nz, air </a:t>
            </a:r>
            <a:r>
              <a:rPr lang="ko-KR" altLang="en-US" sz="1800"/>
              <a:t>등</a:t>
            </a:r>
            <a:r>
              <a:rPr lang="en-US" altLang="ko-KR" sz="1800"/>
              <a:t>)</a:t>
            </a:r>
            <a:r>
              <a:rPr lang="ko-KR" altLang="en-US" sz="1800"/>
              <a:t>을 제거</a:t>
            </a:r>
            <a:endParaRPr lang="en-US" altLang="ko-KR" sz="18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76672"/>
            <a:ext cx="8229600" cy="666328"/>
          </a:xfrm>
        </p:spPr>
        <p:txBody>
          <a:bodyPr/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텍스트 전처리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2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76672"/>
            <a:ext cx="8229600" cy="666328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196752"/>
            <a:ext cx="7344816" cy="345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/>
              <a:t>text = data[['</a:t>
            </a:r>
            <a:r>
              <a:rPr lang="en-US" altLang="ko-KR" sz="1400" dirty="0" err="1"/>
              <a:t>headline_text</a:t>
            </a:r>
            <a:r>
              <a:rPr lang="en-US" altLang="ko-KR" sz="1400" dirty="0"/>
              <a:t>']]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/>
              <a:t>import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nltk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70C0"/>
                </a:solidFill>
              </a:rPr>
              <a:t># word tokenization</a:t>
            </a:r>
          </a:p>
          <a:p>
            <a:r>
              <a:rPr lang="en-US" altLang="ko-KR" sz="1400" dirty="0"/>
              <a:t>text['</a:t>
            </a:r>
            <a:r>
              <a:rPr lang="en-US" altLang="ko-KR" sz="1400" dirty="0" err="1"/>
              <a:t>headline_text</a:t>
            </a:r>
            <a:r>
              <a:rPr lang="en-US" altLang="ko-KR" sz="1400" dirty="0"/>
              <a:t>'] = </a:t>
            </a:r>
            <a:r>
              <a:rPr lang="en-US" altLang="ko-KR" sz="1400" dirty="0" err="1"/>
              <a:t>text.apply</a:t>
            </a:r>
            <a:r>
              <a:rPr lang="en-US" altLang="ko-KR" sz="1400" dirty="0"/>
              <a:t>(</a:t>
            </a:r>
            <a:r>
              <a:rPr lang="en-US" altLang="ko-KR" sz="1400" b="1" dirty="0"/>
              <a:t>lambda</a:t>
            </a:r>
            <a:r>
              <a:rPr lang="en-US" altLang="ko-KR" sz="1400" dirty="0"/>
              <a:t> row: </a:t>
            </a:r>
            <a:r>
              <a:rPr lang="en-US" altLang="ko-KR" sz="1400" dirty="0" err="1"/>
              <a:t>nltk.word_tokenize</a:t>
            </a:r>
            <a:r>
              <a:rPr lang="en-US" altLang="ko-KR" sz="1400" dirty="0"/>
              <a:t>(row['</a:t>
            </a:r>
            <a:r>
              <a:rPr lang="en-US" altLang="ko-KR" sz="1400" dirty="0" err="1"/>
              <a:t>headline_text</a:t>
            </a:r>
            <a:r>
              <a:rPr lang="en-US" altLang="ko-KR" sz="1400" dirty="0"/>
              <a:t>']), axis=1)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stop words removal</a:t>
            </a:r>
          </a:p>
          <a:p>
            <a:r>
              <a:rPr lang="en-US" altLang="ko-KR" sz="1400" b="1" dirty="0"/>
              <a:t>from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nltk.corpus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import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stopwords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stop = </a:t>
            </a:r>
            <a:r>
              <a:rPr lang="en-US" altLang="ko-KR" sz="1400" dirty="0" err="1"/>
              <a:t>stopwords.words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english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text['</a:t>
            </a:r>
            <a:r>
              <a:rPr lang="en-US" altLang="ko-KR" sz="1400" dirty="0" err="1"/>
              <a:t>headline_text</a:t>
            </a:r>
            <a:r>
              <a:rPr lang="en-US" altLang="ko-KR" sz="1400" dirty="0"/>
              <a:t>'] = text['</a:t>
            </a:r>
            <a:r>
              <a:rPr lang="en-US" altLang="ko-KR" sz="1400" dirty="0" err="1"/>
              <a:t>headline_text</a:t>
            </a:r>
            <a:r>
              <a:rPr lang="en-US" altLang="ko-KR" sz="1400" dirty="0"/>
              <a:t>'].apply(</a:t>
            </a:r>
            <a:r>
              <a:rPr lang="en-US" altLang="ko-KR" sz="1400" b="1" dirty="0"/>
              <a:t>lambda</a:t>
            </a:r>
            <a:r>
              <a:rPr lang="en-US" altLang="ko-KR" sz="1400" dirty="0"/>
              <a:t> x: [word 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word </a:t>
            </a:r>
            <a:r>
              <a:rPr lang="en-US" altLang="ko-KR" sz="1400" b="1" dirty="0"/>
              <a:t>in</a:t>
            </a:r>
            <a:r>
              <a:rPr lang="en-US" altLang="ko-KR" sz="1400" dirty="0"/>
              <a:t> x </a:t>
            </a:r>
            <a:r>
              <a:rPr lang="en-US" altLang="ko-KR" sz="1400" b="1" dirty="0"/>
              <a:t>if</a:t>
            </a:r>
            <a:r>
              <a:rPr lang="en-US" altLang="ko-KR" sz="1400" dirty="0"/>
              <a:t> word </a:t>
            </a:r>
            <a:r>
              <a:rPr lang="en-US" altLang="ko-KR" sz="1400" b="1" dirty="0"/>
              <a:t>not</a:t>
            </a:r>
            <a:r>
              <a:rPr lang="en-US" altLang="ko-KR" sz="1400" dirty="0"/>
              <a:t> </a:t>
            </a:r>
            <a:r>
              <a:rPr lang="en-US" altLang="ko-KR" sz="1400" b="1" dirty="0"/>
              <a:t>in</a:t>
            </a:r>
            <a:r>
              <a:rPr lang="en-US" altLang="ko-KR" sz="1400" dirty="0"/>
              <a:t> (stop)])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text.head</a:t>
            </a:r>
            <a:r>
              <a:rPr lang="en-US" altLang="ko-KR" sz="1400" dirty="0"/>
              <a:t>(5))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97152"/>
            <a:ext cx="7344816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3138488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headline_text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4213225" algn="r"/>
              </a:tabLst>
            </a:pP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decides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broadcasting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licence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4213225" algn="r"/>
              </a:tabLst>
            </a:pP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witnesses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aware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defamation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4213225" algn="r"/>
              </a:tabLst>
            </a:pP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protection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summit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4213225" algn="r"/>
              </a:tabLst>
            </a:pP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nz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strike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rise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4213225" algn="r"/>
              </a:tabLst>
            </a:pP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nz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strike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australian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travellers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7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76672"/>
            <a:ext cx="8229600" cy="666328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196752"/>
            <a:ext cx="7344816" cy="2736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Lemmatization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nltk.stem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WordNetLemmatizer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text['</a:t>
            </a:r>
            <a:r>
              <a:rPr lang="en-US" altLang="ko-KR" sz="1400" dirty="0" err="1">
                <a:latin typeface="Consolas" panose="020B0609020204030204" pitchFamily="49" charset="0"/>
              </a:rPr>
              <a:t>headline_text</a:t>
            </a:r>
            <a:r>
              <a:rPr lang="en-US" altLang="ko-KR" sz="1400" dirty="0">
                <a:latin typeface="Consolas" panose="020B0609020204030204" pitchFamily="49" charset="0"/>
              </a:rPr>
              <a:t>'] = text['</a:t>
            </a:r>
            <a:r>
              <a:rPr lang="en-US" altLang="ko-KR" sz="1400" dirty="0" err="1">
                <a:latin typeface="Consolas" panose="020B0609020204030204" pitchFamily="49" charset="0"/>
              </a:rPr>
              <a:t>headline_text</a:t>
            </a:r>
            <a:r>
              <a:rPr lang="en-US" altLang="ko-KR" sz="1400" dirty="0">
                <a:latin typeface="Consolas" panose="020B0609020204030204" pitchFamily="49" charset="0"/>
              </a:rPr>
              <a:t>'].apply(</a:t>
            </a:r>
            <a:r>
              <a:rPr lang="en-US" altLang="ko-KR" sz="1400" b="1" dirty="0"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latin typeface="Consolas" panose="020B0609020204030204" pitchFamily="49" charset="0"/>
              </a:rPr>
              <a:t> x: [</a:t>
            </a:r>
            <a:r>
              <a:rPr lang="en-US" altLang="ko-KR" sz="1400" dirty="0" err="1">
                <a:latin typeface="Consolas" panose="020B0609020204030204" pitchFamily="49" charset="0"/>
              </a:rPr>
              <a:t>WordNetLemmatizer</a:t>
            </a:r>
            <a:r>
              <a:rPr lang="en-US" altLang="ko-KR" sz="1400" dirty="0">
                <a:latin typeface="Consolas" panose="020B0609020204030204" pitchFamily="49" charset="0"/>
              </a:rPr>
              <a:t>().lemmatize(word, pos='v') </a:t>
            </a:r>
            <a:r>
              <a:rPr lang="en-US" altLang="ko-KR" sz="1400" b="1" dirty="0"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latin typeface="Consolas" panose="020B0609020204030204" pitchFamily="49" charset="0"/>
              </a:rPr>
              <a:t> word </a:t>
            </a:r>
            <a:r>
              <a:rPr lang="en-US" altLang="ko-KR" sz="1400" b="1" dirty="0"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latin typeface="Consolas" panose="020B0609020204030204" pitchFamily="49" charset="0"/>
              </a:rPr>
              <a:t> x])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tokenized_doc</a:t>
            </a:r>
            <a:r>
              <a:rPr lang="en-US" altLang="ko-KR" sz="1400" dirty="0">
                <a:latin typeface="Consolas" panose="020B0609020204030204" pitchFamily="49" charset="0"/>
              </a:rPr>
              <a:t> = text['</a:t>
            </a:r>
            <a:r>
              <a:rPr lang="en-US" altLang="ko-KR" sz="1400" dirty="0" err="1">
                <a:latin typeface="Consolas" panose="020B0609020204030204" pitchFamily="49" charset="0"/>
              </a:rPr>
              <a:t>headline_text</a:t>
            </a:r>
            <a:r>
              <a:rPr lang="en-US" altLang="ko-KR" sz="1400" dirty="0">
                <a:latin typeface="Consolas" panose="020B0609020204030204" pitchFamily="49" charset="0"/>
              </a:rPr>
              <a:t>'].apply(</a:t>
            </a:r>
            <a:r>
              <a:rPr lang="en-US" altLang="ko-KR" sz="1400" b="1" dirty="0">
                <a:latin typeface="Consolas" panose="020B0609020204030204" pitchFamily="49" charset="0"/>
              </a:rPr>
              <a:t>lambda</a:t>
            </a:r>
            <a:r>
              <a:rPr lang="en-US" altLang="ko-KR" sz="1400" dirty="0">
                <a:latin typeface="Consolas" panose="020B0609020204030204" pitchFamily="49" charset="0"/>
              </a:rPr>
              <a:t> x: [word </a:t>
            </a:r>
            <a:r>
              <a:rPr lang="en-US" altLang="ko-KR" sz="1400" b="1" dirty="0"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latin typeface="Consolas" panose="020B0609020204030204" pitchFamily="49" charset="0"/>
              </a:rPr>
              <a:t> word </a:t>
            </a:r>
            <a:r>
              <a:rPr lang="en-US" altLang="ko-KR" sz="1400" b="1" dirty="0"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latin typeface="Consolas" panose="020B0609020204030204" pitchFamily="49" charset="0"/>
              </a:rPr>
              <a:t> x </a:t>
            </a:r>
            <a:r>
              <a:rPr lang="en-US" altLang="ko-KR" sz="1400" b="1" dirty="0"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(word) &gt; 3])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print(</a:t>
            </a:r>
            <a:r>
              <a:rPr lang="en-US" altLang="ko-KR" sz="1400" dirty="0" err="1">
                <a:latin typeface="Consolas" panose="020B0609020204030204" pitchFamily="49" charset="0"/>
              </a:rPr>
              <a:t>tokenized_doc</a:t>
            </a:r>
            <a:r>
              <a:rPr lang="en-US" altLang="ko-KR" sz="1400" dirty="0">
                <a:latin typeface="Consolas" panose="020B0609020204030204" pitchFamily="49" charset="0"/>
              </a:rPr>
              <a:t>[:5])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E5257-43BB-47FB-9329-4C0BB9A644E6}"/>
              </a:ext>
            </a:extLst>
          </p:cNvPr>
          <p:cNvSpPr txBox="1"/>
          <p:nvPr/>
        </p:nvSpPr>
        <p:spPr>
          <a:xfrm>
            <a:off x="1043608" y="4293096"/>
            <a:ext cx="7272808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tabLst>
                <a:tab pos="4572000" algn="r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0 	[decide, community, broadcast, </a:t>
            </a:r>
            <a:r>
              <a:rPr lang="en-US" altLang="ko-KR" sz="1400" dirty="0" err="1">
                <a:latin typeface="Consolas" panose="020B0609020204030204" pitchFamily="49" charset="0"/>
              </a:rPr>
              <a:t>licence</a:t>
            </a:r>
            <a:r>
              <a:rPr lang="en-US" altLang="ko-KR" sz="1400" dirty="0">
                <a:latin typeface="Consolas" panose="020B0609020204030204" pitchFamily="49" charset="0"/>
              </a:rPr>
              <a:t>] </a:t>
            </a:r>
          </a:p>
          <a:p>
            <a:pPr>
              <a:tabLst>
                <a:tab pos="4572000" algn="r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1 	[fire, witness, must, aware, defamation] </a:t>
            </a:r>
          </a:p>
          <a:p>
            <a:pPr>
              <a:tabLst>
                <a:tab pos="4572000" algn="r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2 	[call, infrastructure, protection, summit] </a:t>
            </a:r>
          </a:p>
          <a:p>
            <a:pPr>
              <a:tabLst>
                <a:tab pos="4572000" algn="r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3 	[staff, </a:t>
            </a:r>
            <a:r>
              <a:rPr lang="en-US" altLang="ko-KR" sz="1400" dirty="0" err="1">
                <a:latin typeface="Consolas" panose="020B0609020204030204" pitchFamily="49" charset="0"/>
              </a:rPr>
              <a:t>aust</a:t>
            </a:r>
            <a:r>
              <a:rPr lang="en-US" altLang="ko-KR" sz="1400" dirty="0">
                <a:latin typeface="Consolas" panose="020B0609020204030204" pitchFamily="49" charset="0"/>
              </a:rPr>
              <a:t>, strike, rise] </a:t>
            </a:r>
          </a:p>
          <a:p>
            <a:pPr>
              <a:tabLst>
                <a:tab pos="4572000" algn="r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4 	[strike, affect, </a:t>
            </a:r>
            <a:r>
              <a:rPr lang="en-US" altLang="ko-KR" sz="1400" dirty="0" err="1">
                <a:latin typeface="Consolas" panose="020B0609020204030204" pitchFamily="49" charset="0"/>
              </a:rPr>
              <a:t>australian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travellers</a:t>
            </a:r>
            <a:r>
              <a:rPr lang="en-US" altLang="ko-KR" sz="1400" dirty="0">
                <a:latin typeface="Consolas" panose="020B0609020204030204" pitchFamily="49" charset="0"/>
              </a:rPr>
              <a:t>]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287463"/>
            <a:ext cx="7772400" cy="1133425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2000" dirty="0" err="1"/>
              <a:t>sklearn</a:t>
            </a:r>
            <a:r>
              <a:rPr lang="en-US" altLang="ko-KR" sz="2000" dirty="0"/>
              <a:t> </a:t>
            </a:r>
            <a:r>
              <a:rPr lang="ko-KR" altLang="en-US" sz="2000" dirty="0"/>
              <a:t>함수인 </a:t>
            </a:r>
            <a:r>
              <a:rPr lang="en-US" altLang="ko-KR" sz="2000" dirty="0" err="1"/>
              <a:t>TfidfVectorizer</a:t>
            </a:r>
            <a:r>
              <a:rPr lang="ko-KR" altLang="en-US" sz="2000" dirty="0"/>
              <a:t>는 입력 데이터로 단어 집합이 아니라 문장을 사용함</a:t>
            </a:r>
            <a:r>
              <a:rPr lang="en-US" altLang="ko-KR" sz="2000" dirty="0"/>
              <a:t>: </a:t>
            </a:r>
            <a:r>
              <a:rPr lang="ko-KR" altLang="en-US" sz="2000" dirty="0"/>
              <a:t>정제된 단어들에 대해 </a:t>
            </a:r>
            <a:r>
              <a:rPr lang="en-US" altLang="ko-KR" sz="2000" dirty="0"/>
              <a:t>detokenize</a:t>
            </a:r>
            <a:r>
              <a:rPr lang="ko-KR" altLang="en-US" sz="2000" dirty="0"/>
              <a:t>를 수행하여 문장을 다시 만듦</a:t>
            </a:r>
            <a:endParaRPr lang="en-US" altLang="ko-KR" sz="2000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76672"/>
            <a:ext cx="8229600" cy="666328"/>
          </a:xfrm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tf-idf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행렬 만들기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322" y="2534757"/>
            <a:ext cx="7238094" cy="26251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역토큰화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토큰화 작업을 되돌림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detokenized_doc</a:t>
            </a:r>
            <a:r>
              <a:rPr lang="en-US" altLang="ko-KR" sz="1200" dirty="0"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for 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 in range(</a:t>
            </a:r>
            <a:r>
              <a:rPr lang="en-US" altLang="ko-KR" sz="1200" dirty="0" err="1">
                <a:latin typeface="Consolas" panose="020B0609020204030204" pitchFamily="49" charset="0"/>
              </a:rPr>
              <a:t>len</a:t>
            </a:r>
            <a:r>
              <a:rPr lang="en-US" altLang="ko-KR" sz="1200" dirty="0">
                <a:latin typeface="Consolas" panose="020B0609020204030204" pitchFamily="49" charset="0"/>
              </a:rPr>
              <a:t>(text)):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t = ' '.join(</a:t>
            </a:r>
            <a:r>
              <a:rPr lang="en-US" altLang="ko-KR" sz="1200" dirty="0" err="1">
                <a:latin typeface="Consolas" panose="020B0609020204030204" pitchFamily="49" charset="0"/>
              </a:rPr>
              <a:t>tokenized_doc</a:t>
            </a:r>
            <a:r>
              <a:rPr lang="en-US" altLang="ko-KR" sz="1200" dirty="0"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detokenized_doc.append</a:t>
            </a:r>
            <a:r>
              <a:rPr lang="en-US" altLang="ko-KR" sz="1200" dirty="0">
                <a:latin typeface="Consolas" panose="020B0609020204030204" pitchFamily="49" charset="0"/>
              </a:rPr>
              <a:t>(t)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text['</a:t>
            </a:r>
            <a:r>
              <a:rPr lang="en-US" altLang="ko-KR" sz="1200" dirty="0" err="1">
                <a:latin typeface="Consolas" panose="020B0609020204030204" pitchFamily="49" charset="0"/>
              </a:rPr>
              <a:t>headline_text</a:t>
            </a:r>
            <a:r>
              <a:rPr lang="en-US" altLang="ko-KR" sz="1200" dirty="0">
                <a:latin typeface="Consolas" panose="020B0609020204030204" pitchFamily="49" charset="0"/>
              </a:rPr>
              <a:t>'] = </a:t>
            </a:r>
            <a:r>
              <a:rPr lang="en-US" altLang="ko-KR" sz="1200" dirty="0" err="1">
                <a:latin typeface="Consolas" panose="020B0609020204030204" pitchFamily="49" charset="0"/>
              </a:rPr>
              <a:t>detokenized_doc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다시 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text['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headline_text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']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에 재저장</a:t>
            </a:r>
            <a:endParaRPr lang="en-US" altLang="ko-KR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from </a:t>
            </a:r>
            <a:r>
              <a:rPr lang="en-US" altLang="ko-KR" sz="1200" dirty="0" err="1">
                <a:latin typeface="Consolas" panose="020B0609020204030204" pitchFamily="49" charset="0"/>
              </a:rPr>
              <a:t>sklearn.feature_extraction.text</a:t>
            </a:r>
            <a:r>
              <a:rPr lang="en-US" altLang="ko-KR" sz="1200" dirty="0">
                <a:latin typeface="Consolas" panose="020B0609020204030204" pitchFamily="49" charset="0"/>
              </a:rPr>
              <a:t> import </a:t>
            </a:r>
            <a:r>
              <a:rPr lang="en-US" altLang="ko-KR" sz="1200" dirty="0" err="1">
                <a:latin typeface="Consolas" panose="020B0609020204030204" pitchFamily="49" charset="0"/>
              </a:rPr>
              <a:t>TfidfVectorizer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상위 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1,000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개의 단어를 보존</a:t>
            </a:r>
            <a:endParaRPr lang="en-US" altLang="ko-KR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vectorizer = </a:t>
            </a:r>
            <a:r>
              <a:rPr lang="en-US" altLang="ko-KR" sz="1200" dirty="0" err="1">
                <a:latin typeface="Consolas" panose="020B0609020204030204" pitchFamily="49" charset="0"/>
              </a:rPr>
              <a:t>TfidfVectorizer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stop_words</a:t>
            </a:r>
            <a:r>
              <a:rPr lang="en-US" altLang="ko-KR" sz="1200" dirty="0">
                <a:latin typeface="Consolas" panose="020B0609020204030204" pitchFamily="49" charset="0"/>
              </a:rPr>
              <a:t>='</a:t>
            </a:r>
            <a:r>
              <a:rPr lang="en-US" altLang="ko-KR" sz="1200" dirty="0" err="1">
                <a:latin typeface="Consolas" panose="020B0609020204030204" pitchFamily="49" charset="0"/>
              </a:rPr>
              <a:t>english</a:t>
            </a:r>
            <a:r>
              <a:rPr lang="en-US" altLang="ko-KR" sz="1200" dirty="0">
                <a:latin typeface="Consolas" panose="020B0609020204030204" pitchFamily="49" charset="0"/>
              </a:rPr>
              <a:t>', </a:t>
            </a:r>
            <a:r>
              <a:rPr lang="en-US" altLang="ko-KR" sz="1200" dirty="0" err="1">
                <a:latin typeface="Consolas" panose="020B0609020204030204" pitchFamily="49" charset="0"/>
              </a:rPr>
              <a:t>max_features</a:t>
            </a:r>
            <a:r>
              <a:rPr lang="en-US" altLang="ko-KR" sz="1200" dirty="0">
                <a:latin typeface="Consolas" panose="020B0609020204030204" pitchFamily="49" charset="0"/>
              </a:rPr>
              <a:t>= 1000) 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# (</a:t>
            </a:r>
            <a:r>
              <a:rPr lang="ko-KR" altLang="en-US" sz="1200" dirty="0">
                <a:latin typeface="Consolas" panose="020B0609020204030204" pitchFamily="49" charset="0"/>
              </a:rPr>
              <a:t>과제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  <a:r>
              <a:rPr lang="en-US" altLang="ko-KR" sz="1200" dirty="0" err="1">
                <a:latin typeface="Consolas" panose="020B0609020204030204" pitchFamily="49" charset="0"/>
              </a:rPr>
              <a:t>max_features</a:t>
            </a:r>
            <a:r>
              <a:rPr lang="en-US" altLang="ko-KR" sz="1200" dirty="0">
                <a:latin typeface="Consolas" panose="020B0609020204030204" pitchFamily="49" charset="0"/>
              </a:rPr>
              <a:t>  =3000 , = 5000 </a:t>
            </a:r>
            <a:r>
              <a:rPr lang="ko-KR" altLang="en-US" sz="1200" dirty="0">
                <a:latin typeface="Consolas" panose="020B0609020204030204" pitchFamily="49" charset="0"/>
              </a:rPr>
              <a:t>으로 늘려가면서 확인하기 결과 비교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X = </a:t>
            </a:r>
            <a:r>
              <a:rPr lang="en-US" altLang="ko-KR" sz="1200" dirty="0" err="1">
                <a:latin typeface="Consolas" panose="020B0609020204030204" pitchFamily="49" charset="0"/>
              </a:rPr>
              <a:t>vectorizer.fit_transform</a:t>
            </a:r>
            <a:r>
              <a:rPr lang="en-US" altLang="ko-KR" sz="1200" dirty="0">
                <a:latin typeface="Consolas" panose="020B0609020204030204" pitchFamily="49" charset="0"/>
              </a:rPr>
              <a:t>(text['</a:t>
            </a:r>
            <a:r>
              <a:rPr lang="en-US" altLang="ko-KR" sz="1200" dirty="0" err="1">
                <a:latin typeface="Consolas" panose="020B0609020204030204" pitchFamily="49" charset="0"/>
              </a:rPr>
              <a:t>headline_text</a:t>
            </a:r>
            <a:r>
              <a:rPr lang="en-US" altLang="ko-KR" sz="1200" dirty="0">
                <a:latin typeface="Consolas" panose="020B0609020204030204" pitchFamily="49" charset="0"/>
              </a:rPr>
              <a:t>']) 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X.shape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# TF-IDF 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행렬의 크기 확인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5406119"/>
            <a:ext cx="727280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(1082168, 1000)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43608" y="5925992"/>
            <a:ext cx="6078728" cy="38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>
                <a:solidFill>
                  <a:srgbClr val="FF0000"/>
                </a:solidFill>
              </a:rPr>
              <a:t>*** </a:t>
            </a:r>
            <a:r>
              <a:rPr lang="ko-KR" altLang="en-US" sz="1600">
                <a:solidFill>
                  <a:srgbClr val="FF0000"/>
                </a:solidFill>
              </a:rPr>
              <a:t>여기서는 단어를 </a:t>
            </a:r>
            <a:r>
              <a:rPr lang="en-US" altLang="ko-KR" sz="1600">
                <a:solidFill>
                  <a:srgbClr val="FF0000"/>
                </a:solidFill>
              </a:rPr>
              <a:t>1,000</a:t>
            </a:r>
            <a:r>
              <a:rPr lang="ko-KR" altLang="en-US" sz="1600">
                <a:solidFill>
                  <a:srgbClr val="FF0000"/>
                </a:solidFill>
              </a:rPr>
              <a:t>개만 사용한 것임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2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665822" y="1354141"/>
            <a:ext cx="7772400" cy="490683"/>
          </a:xfrm>
          <a:noFill/>
          <a:ln/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/>
              <a:t>sklearn</a:t>
            </a:r>
            <a:r>
              <a:rPr lang="ko-KR" altLang="en-US" sz="2000"/>
              <a:t>의 </a:t>
            </a:r>
            <a:r>
              <a:rPr lang="en-US" altLang="ko-KR" sz="2000"/>
              <a:t>LatentDirichletAllocation </a:t>
            </a:r>
            <a:r>
              <a:rPr lang="ko-KR" altLang="en-US" sz="2000"/>
              <a:t>함수를 사용</a:t>
            </a:r>
            <a:endParaRPr lang="en-US" altLang="ko-KR" sz="20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04664"/>
            <a:ext cx="8229600" cy="738336"/>
          </a:xfrm>
        </p:spPr>
        <p:txBody>
          <a:bodyPr/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토픽 모델링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8045496" cy="9361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1878076"/>
            <a:ext cx="7682646" cy="3080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9048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from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sklearn.decomposition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 import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LatentDirichletAllocation</a:t>
            </a:r>
            <a:endParaRPr lang="en-US" altLang="ko-KR" sz="1400" dirty="0">
              <a:latin typeface="Consolas" panose="020B0609020204030204" pitchFamily="49" charset="0"/>
              <a:ea typeface="Menlo"/>
              <a:cs typeface="Courier New" panose="02070309020205020404" pitchFamily="49" charset="0"/>
            </a:endParaRPr>
          </a:p>
          <a:p>
            <a:pPr marL="9048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Menlo"/>
              <a:cs typeface="Courier New" panose="02070309020205020404" pitchFamily="49" charset="0"/>
            </a:endParaRPr>
          </a:p>
          <a:p>
            <a:pPr marL="9048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lda_model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=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LatentDirichletAllocation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(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n_components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=10,learning_method='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online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',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random_state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=777,max_iter=1) 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Menlo"/>
              <a:cs typeface="Courier New" panose="02070309020205020404" pitchFamily="49" charset="0"/>
            </a:endParaRPr>
          </a:p>
          <a:p>
            <a:pPr marL="9048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lda_top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=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lda_model.fit_transform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(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X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Menlo"/>
                <a:cs typeface="Courier New" panose="02070309020205020404" pitchFamily="49" charset="0"/>
              </a:rPr>
              <a:t>)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ea typeface="Menlo"/>
              <a:cs typeface="Courier New" panose="02070309020205020404" pitchFamily="49" charset="0"/>
            </a:endParaRPr>
          </a:p>
          <a:p>
            <a:pPr marL="9048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90488"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Consolas" panose="020B0609020204030204" pitchFamily="49" charset="0"/>
              </a:rPr>
              <a:t>terms = </a:t>
            </a:r>
            <a:r>
              <a:rPr lang="en-US" altLang="ko-KR" sz="1400" dirty="0" err="1">
                <a:latin typeface="Consolas" panose="020B0609020204030204" pitchFamily="49" charset="0"/>
              </a:rPr>
              <a:t>vectorizer.get_feature_names</a:t>
            </a:r>
            <a:r>
              <a:rPr lang="en-US" altLang="ko-KR" sz="1400" dirty="0">
                <a:latin typeface="Consolas" panose="020B0609020204030204" pitchFamily="49" charset="0"/>
              </a:rPr>
              <a:t>() # </a:t>
            </a:r>
            <a:r>
              <a:rPr lang="ko-KR" altLang="en-US" sz="1400" dirty="0">
                <a:latin typeface="Consolas" panose="020B0609020204030204" pitchFamily="49" charset="0"/>
              </a:rPr>
              <a:t>단어 집합</a:t>
            </a:r>
            <a:r>
              <a:rPr lang="en-US" altLang="ko-KR" sz="1400" dirty="0">
                <a:latin typeface="Consolas" panose="020B0609020204030204" pitchFamily="49" charset="0"/>
              </a:rPr>
              <a:t>. 1,000</a:t>
            </a:r>
            <a:r>
              <a:rPr lang="ko-KR" altLang="en-US" sz="1400" dirty="0">
                <a:latin typeface="Consolas" panose="020B0609020204030204" pitchFamily="49" charset="0"/>
              </a:rPr>
              <a:t>개의 단어가 저장됨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90488"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b="1" dirty="0">
              <a:latin typeface="Consolas" panose="020B0609020204030204" pitchFamily="49" charset="0"/>
            </a:endParaRPr>
          </a:p>
          <a:p>
            <a:pPr marL="90488"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get_topics</a:t>
            </a:r>
            <a:r>
              <a:rPr lang="en-US" altLang="ko-KR" sz="1400" dirty="0">
                <a:latin typeface="Consolas" panose="020B0609020204030204" pitchFamily="49" charset="0"/>
              </a:rPr>
              <a:t>(components, </a:t>
            </a:r>
            <a:r>
              <a:rPr lang="en-US" altLang="ko-KR" sz="1400" dirty="0" err="1">
                <a:latin typeface="Consolas" panose="020B0609020204030204" pitchFamily="49" charset="0"/>
              </a:rPr>
              <a:t>feature_names</a:t>
            </a:r>
            <a:r>
              <a:rPr lang="en-US" altLang="ko-KR" sz="1400" dirty="0">
                <a:latin typeface="Consolas" panose="020B0609020204030204" pitchFamily="49" charset="0"/>
              </a:rPr>
              <a:t>, n=5):   # (</a:t>
            </a:r>
            <a:r>
              <a:rPr lang="ko-KR" altLang="en-US" sz="1400" dirty="0">
                <a:latin typeface="Consolas" panose="020B0609020204030204" pitchFamily="49" charset="0"/>
              </a:rPr>
              <a:t>과제</a:t>
            </a:r>
            <a:r>
              <a:rPr lang="en-US" altLang="ko-KR" sz="1400" dirty="0">
                <a:latin typeface="Consolas" panose="020B0609020204030204" pitchFamily="49" charset="0"/>
              </a:rPr>
              <a:t>)n=10</a:t>
            </a:r>
          </a:p>
          <a:p>
            <a:pPr marL="90488"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5963" algn="l"/>
              </a:tabLst>
            </a:pPr>
            <a:r>
              <a:rPr lang="en-US" altLang="ko-KR" sz="1400" b="1" dirty="0">
                <a:latin typeface="Consolas" panose="020B0609020204030204" pitchFamily="49" charset="0"/>
              </a:rPr>
              <a:t>	for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, topic </a:t>
            </a:r>
            <a:r>
              <a:rPr lang="en-US" altLang="ko-KR" sz="1400" b="1" dirty="0"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latin typeface="Consolas" panose="020B0609020204030204" pitchFamily="49" charset="0"/>
              </a:rPr>
              <a:t> enumerate(components):</a:t>
            </a:r>
          </a:p>
          <a:p>
            <a:pPr marL="90488"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5963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		print("Topic %d:" % (idx+1), [(</a:t>
            </a:r>
            <a:r>
              <a:rPr lang="en-US" altLang="ko-KR" sz="1400" dirty="0" err="1">
                <a:latin typeface="Consolas" panose="020B0609020204030204" pitchFamily="49" charset="0"/>
              </a:rPr>
              <a:t>feature_names</a:t>
            </a:r>
            <a:r>
              <a:rPr lang="en-US" altLang="ko-KR" sz="1400" dirty="0"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], topic[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].round(2)) </a:t>
            </a:r>
            <a:r>
              <a:rPr lang="en-US" altLang="ko-KR" sz="1400" b="1" dirty="0"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topic.argsort</a:t>
            </a:r>
            <a:r>
              <a:rPr lang="en-US" altLang="ko-KR" sz="1400" dirty="0">
                <a:latin typeface="Consolas" panose="020B0609020204030204" pitchFamily="49" charset="0"/>
              </a:rPr>
              <a:t>()[:-n - 1:-1]])</a:t>
            </a:r>
          </a:p>
          <a:p>
            <a:pPr marL="90488"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5963" algn="l"/>
              </a:tabLst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90488"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5963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get_topics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lda_model.components_,terms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endParaRPr kumimoji="0" lang="ko-KR" altLang="ko-KR" sz="1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2276872"/>
            <a:ext cx="7682646" cy="15121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9606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970</Words>
  <Application>Microsoft Office PowerPoint</Application>
  <PresentationFormat>화면 슬라이드 쇼(4:3)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Consolas</vt:lpstr>
      <vt:lpstr>Arial</vt:lpstr>
      <vt:lpstr>1_Office 테마</vt:lpstr>
      <vt:lpstr>실습 #2: LDA 계산</vt:lpstr>
      <vt:lpstr>LDA 계산</vt:lpstr>
      <vt:lpstr>데이터 읽기</vt:lpstr>
      <vt:lpstr>데이터 내용</vt:lpstr>
      <vt:lpstr>텍스트 전처리</vt:lpstr>
      <vt:lpstr>텍스트 전처리 1</vt:lpstr>
      <vt:lpstr>텍스트 전처리 2</vt:lpstr>
      <vt:lpstr>tf-idf 행렬 만들기</vt:lpstr>
      <vt:lpstr>토픽 모델링</vt:lpstr>
      <vt:lpstr>과제 #2     Due: 10/7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이준용</cp:lastModifiedBy>
  <cp:revision>156</cp:revision>
  <dcterms:created xsi:type="dcterms:W3CDTF">2006-10-05T04:04:58Z</dcterms:created>
  <dcterms:modified xsi:type="dcterms:W3CDTF">2021-09-30T17:42:44Z</dcterms:modified>
</cp:coreProperties>
</file>