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291" r:id="rId2"/>
    <p:sldId id="572" r:id="rId3"/>
    <p:sldId id="573" r:id="rId4"/>
    <p:sldId id="576" r:id="rId5"/>
    <p:sldId id="552" r:id="rId6"/>
    <p:sldId id="574" r:id="rId7"/>
    <p:sldId id="575" r:id="rId8"/>
    <p:sldId id="577" r:id="rId9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1"/>
    <a:srgbClr val="BC0606"/>
    <a:srgbClr val="FB5357"/>
    <a:srgbClr val="ED193A"/>
    <a:srgbClr val="FC888B"/>
    <a:srgbClr val="F90F15"/>
    <a:srgbClr val="FFE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49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준용" userId="b91c6c07-188f-4757-9924-c4a4872845a3" providerId="ADAL" clId="{67316EAF-FE64-4377-8718-C5BB00C22EAC}"/>
    <pc:docChg chg="modSld">
      <pc:chgData name="이준용" userId="b91c6c07-188f-4757-9924-c4a4872845a3" providerId="ADAL" clId="{67316EAF-FE64-4377-8718-C5BB00C22EAC}" dt="2021-12-03T07:50:21.045" v="1" actId="20577"/>
      <pc:docMkLst>
        <pc:docMk/>
      </pc:docMkLst>
      <pc:sldChg chg="modSp mod">
        <pc:chgData name="이준용" userId="b91c6c07-188f-4757-9924-c4a4872845a3" providerId="ADAL" clId="{67316EAF-FE64-4377-8718-C5BB00C22EAC}" dt="2021-12-03T07:50:21.045" v="1" actId="20577"/>
        <pc:sldMkLst>
          <pc:docMk/>
          <pc:sldMk cId="2032777923" sldId="577"/>
        </pc:sldMkLst>
        <pc:spChg chg="mod">
          <ac:chgData name="이준용" userId="b91c6c07-188f-4757-9924-c4a4872845a3" providerId="ADAL" clId="{67316EAF-FE64-4377-8718-C5BB00C22EAC}" dt="2021-12-03T07:50:21.045" v="1" actId="20577"/>
          <ac:spMkLst>
            <pc:docMk/>
            <pc:sldMk cId="2032777923" sldId="57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14FF5-BAB3-4ABA-8F43-F297A4F35190}" type="datetimeFigureOut">
              <a:rPr lang="ko-KR" altLang="en-US" smtClean="0"/>
              <a:t>2021-12-03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9DBA7-DDF0-46E9-8A8D-E26DD0162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35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CDC39-2F82-4975-8747-20566582214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537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CDC39-2F82-4975-8747-20566582214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945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CDC39-2F82-4975-8747-20566582214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7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7262" cy="548680"/>
          </a:xfrm>
        </p:spPr>
        <p:txBody>
          <a:bodyPr/>
          <a:lstStyle>
            <a:lvl1pPr algn="ctr">
              <a:defRPr sz="32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67544" y="1124744"/>
            <a:ext cx="8280920" cy="511256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̶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67544" y="6525344"/>
            <a:ext cx="2376264" cy="1440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000" b="1">
                <a:solidFill>
                  <a:schemeClr val="accent5">
                    <a:lumMod val="75000"/>
                  </a:schemeClr>
                </a:solidFill>
              </a:rPr>
              <a:t>자연어처리 </a:t>
            </a:r>
            <a:r>
              <a:rPr lang="en-US" altLang="ko-KR" sz="1000" b="1">
                <a:solidFill>
                  <a:schemeClr val="accent5">
                    <a:lumMod val="75000"/>
                  </a:schemeClr>
                </a:solidFill>
              </a:rPr>
              <a:t>2021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244408" y="6453336"/>
            <a:ext cx="504056" cy="21602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10000"/>
          </a:bodyPr>
          <a:lstStyle/>
          <a:p>
            <a:pPr algn="r"/>
            <a:fld id="{24B7AF5E-71C0-470A-B589-A01E36C183E9}" type="slidenum">
              <a:rPr lang="ko-KR" altLang="en-US" sz="1000" b="1" smtClean="0">
                <a:solidFill>
                  <a:srgbClr val="0070C0"/>
                </a:solidFill>
              </a:rPr>
              <a:pPr algn="r"/>
              <a:t>‹#›</a:t>
            </a:fld>
            <a:endParaRPr lang="ko-KR" altLang="en-US" sz="1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476672"/>
            <a:ext cx="87129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6F5C367E-B2E4-417A-9422-469B5B3FC026}" type="datetime1">
              <a:rPr lang="ko-KR" altLang="en-US" smtClean="0"/>
              <a:t>2021-12-03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3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99F07-5FC5-4869-B8AE-EA940952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916832"/>
            <a:ext cx="7560840" cy="1296144"/>
          </a:xfrm>
        </p:spPr>
        <p:txBody>
          <a:bodyPr/>
          <a:lstStyle/>
          <a:p>
            <a:pPr algn="ctr"/>
            <a:r>
              <a:rPr lang="ko-KR" altLang="en-US" sz="3600" dirty="0"/>
              <a:t>과제 </a:t>
            </a:r>
            <a:r>
              <a:rPr lang="en-US" altLang="ko-KR" sz="3600" dirty="0"/>
              <a:t>#6. </a:t>
            </a:r>
            <a:r>
              <a:rPr lang="ko-KR" altLang="en-US" sz="3600" dirty="0"/>
              <a:t>영한 번역기 과제</a:t>
            </a:r>
          </a:p>
        </p:txBody>
      </p:sp>
    </p:spTree>
    <p:extLst>
      <p:ext uri="{BB962C8B-B14F-4D97-AF65-F5344CB8AC3E}">
        <p14:creationId xmlns:p14="http://schemas.microsoft.com/office/powerpoint/2010/main" val="390981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AI Hub</a:t>
            </a:r>
            <a:r>
              <a:rPr lang="ko-KR" altLang="en-US"/>
              <a:t> 데이터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323528" y="908720"/>
            <a:ext cx="8496944" cy="201622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>
                <a:latin typeface="Times New Roman"/>
                <a:cs typeface="Times New Roman"/>
              </a:rPr>
              <a:t>각 데이터는 </a:t>
            </a:r>
            <a:r>
              <a:rPr lang="en-US" altLang="ko-KR">
                <a:latin typeface="Times New Roman"/>
                <a:cs typeface="Times New Roman"/>
              </a:rPr>
              <a:t>Excel </a:t>
            </a:r>
            <a:r>
              <a:rPr lang="ko-KR" altLang="en-US">
                <a:latin typeface="Times New Roman"/>
                <a:cs typeface="Times New Roman"/>
              </a:rPr>
              <a:t>파일로 되어 있는데</a:t>
            </a:r>
            <a:r>
              <a:rPr lang="en-US" altLang="ko-KR">
                <a:latin typeface="Times New Roman"/>
                <a:cs typeface="Times New Roman"/>
              </a:rPr>
              <a:t>, </a:t>
            </a:r>
            <a:r>
              <a:rPr lang="ko-KR" altLang="en-US">
                <a:latin typeface="Times New Roman"/>
                <a:cs typeface="Times New Roman"/>
              </a:rPr>
              <a:t>원문과 번역문을 </a:t>
            </a:r>
            <a:r>
              <a:rPr lang="en-US" altLang="ko-KR">
                <a:latin typeface="Times New Roman"/>
                <a:cs typeface="Times New Roman"/>
              </a:rPr>
              <a:t>txt </a:t>
            </a:r>
            <a:r>
              <a:rPr lang="ko-KR" altLang="en-US">
                <a:latin typeface="Times New Roman"/>
                <a:cs typeface="Times New Roman"/>
              </a:rPr>
              <a:t>파일로 저장하여 사용하면 됨</a:t>
            </a:r>
            <a:r>
              <a:rPr lang="en-US" altLang="ko-KR">
                <a:latin typeface="Times New Roman"/>
                <a:cs typeface="Times New Roman"/>
              </a:rPr>
              <a:t>: </a:t>
            </a:r>
            <a:r>
              <a:rPr lang="en-US" altLang="ko-KR">
                <a:solidFill>
                  <a:srgbClr val="FF0000"/>
                </a:solidFill>
                <a:latin typeface="Times New Roman"/>
                <a:cs typeface="Times New Roman"/>
              </a:rPr>
              <a:t>utf-8 </a:t>
            </a:r>
            <a:r>
              <a:rPr lang="ko-KR" altLang="en-US">
                <a:solidFill>
                  <a:srgbClr val="FF0000"/>
                </a:solidFill>
                <a:latin typeface="Times New Roman"/>
                <a:cs typeface="Times New Roman"/>
              </a:rPr>
              <a:t>포맷으로 저장</a:t>
            </a:r>
            <a:endParaRPr lang="en-US" altLang="ko-KR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ko-KR" altLang="en-US">
                <a:latin typeface="Times New Roman"/>
                <a:cs typeface="Times New Roman"/>
              </a:rPr>
              <a:t>전체 문장은 </a:t>
            </a:r>
            <a:r>
              <a:rPr lang="en-US" altLang="ko-KR">
                <a:latin typeface="Times New Roman"/>
                <a:cs typeface="Times New Roman"/>
              </a:rPr>
              <a:t>160</a:t>
            </a:r>
            <a:r>
              <a:rPr lang="ko-KR" altLang="en-US">
                <a:latin typeface="Times New Roman"/>
                <a:cs typeface="Times New Roman"/>
              </a:rPr>
              <a:t>만 개이므로 이중 일부를 사용하더라도 훈련 시간이 길어질 수 있음</a:t>
            </a:r>
            <a:endParaRPr lang="en-US" altLang="ko-KR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ko-KR" altLang="en-US">
                <a:latin typeface="Times New Roman"/>
                <a:cs typeface="Times New Roman"/>
              </a:rPr>
              <a:t>한글과 영어 단어 구분을 미리 하지 않으면 어휘숫자가 많아서 적절한 결과를 기대하기 어려움</a:t>
            </a:r>
            <a:endParaRPr lang="en-US" altLang="ko-KR">
              <a:latin typeface="Times New Roman"/>
              <a:cs typeface="Times New Roman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212976"/>
            <a:ext cx="8156751" cy="28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9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한국어</a:t>
            </a:r>
            <a:r>
              <a:rPr lang="en-US" altLang="ko-KR"/>
              <a:t>-</a:t>
            </a:r>
            <a:r>
              <a:rPr lang="ko-KR" altLang="en-US"/>
              <a:t>영어 번역 프로그램 구현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44" y="1052736"/>
            <a:ext cx="8352928" cy="2520280"/>
          </a:xfrm>
        </p:spPr>
        <p:txBody>
          <a:bodyPr/>
          <a:lstStyle/>
          <a:p>
            <a:r>
              <a:rPr lang="ko-KR" altLang="en-US" dirty="0">
                <a:latin typeface="Times New Roman"/>
                <a:cs typeface="Times New Roman"/>
              </a:rPr>
              <a:t>한국어 파일과 영어 파일에 대해 </a:t>
            </a:r>
            <a:r>
              <a:rPr lang="en-US" altLang="ko-KR" dirty="0" err="1">
                <a:latin typeface="Times New Roman"/>
                <a:cs typeface="Times New Roman"/>
              </a:rPr>
              <a:t>sentencepiece</a:t>
            </a:r>
            <a:r>
              <a:rPr lang="en-US" altLang="ko-KR" dirty="0">
                <a:latin typeface="Times New Roman"/>
                <a:cs typeface="Times New Roman"/>
              </a:rPr>
              <a:t> </a:t>
            </a:r>
            <a:r>
              <a:rPr lang="ko-KR" altLang="en-US" dirty="0">
                <a:latin typeface="Times New Roman"/>
                <a:cs typeface="Times New Roman"/>
              </a:rPr>
              <a:t>등을 적용하여 단어숫자를 조정</a:t>
            </a:r>
            <a:r>
              <a:rPr lang="en-US" altLang="ko-KR" dirty="0">
                <a:latin typeface="Times New Roman"/>
                <a:cs typeface="Times New Roman"/>
              </a:rPr>
              <a:t>(</a:t>
            </a:r>
            <a:r>
              <a:rPr lang="ko-KR" altLang="en-US" dirty="0">
                <a:latin typeface="Times New Roman"/>
                <a:cs typeface="Times New Roman"/>
              </a:rPr>
              <a:t>보통 </a:t>
            </a:r>
            <a:r>
              <a:rPr lang="en-US" altLang="ko-KR" dirty="0">
                <a:latin typeface="Times New Roman"/>
                <a:cs typeface="Times New Roman"/>
              </a:rPr>
              <a:t>32,000 </a:t>
            </a:r>
            <a:r>
              <a:rPr lang="ko-KR" altLang="en-US" dirty="0">
                <a:latin typeface="Times New Roman"/>
                <a:cs typeface="Times New Roman"/>
              </a:rPr>
              <a:t>단어를 많이 사용</a:t>
            </a:r>
            <a:r>
              <a:rPr lang="en-US" altLang="ko-KR" dirty="0">
                <a:latin typeface="Times New Roman"/>
                <a:cs typeface="Times New Roman"/>
              </a:rPr>
              <a:t>)</a:t>
            </a:r>
          </a:p>
          <a:p>
            <a:r>
              <a:rPr lang="en-US" altLang="ko-KR" dirty="0" err="1">
                <a:latin typeface="Times New Roman"/>
                <a:cs typeface="Times New Roman"/>
              </a:rPr>
              <a:t>Mecab</a:t>
            </a:r>
            <a:r>
              <a:rPr lang="en-US" altLang="ko-KR" dirty="0">
                <a:latin typeface="Times New Roman"/>
                <a:cs typeface="Times New Roman"/>
              </a:rPr>
              <a:t> </a:t>
            </a:r>
            <a:r>
              <a:rPr lang="ko-KR" altLang="en-US" dirty="0">
                <a:latin typeface="Times New Roman"/>
                <a:cs typeface="Times New Roman"/>
              </a:rPr>
              <a:t>등의 형태소분석기와 </a:t>
            </a:r>
            <a:r>
              <a:rPr lang="en-US" altLang="ko-KR" dirty="0" err="1">
                <a:latin typeface="Times New Roman"/>
                <a:cs typeface="Times New Roman"/>
              </a:rPr>
              <a:t>sentencepiece</a:t>
            </a:r>
            <a:r>
              <a:rPr lang="ko-KR" altLang="en-US" dirty="0">
                <a:latin typeface="Times New Roman"/>
                <a:cs typeface="Times New Roman"/>
              </a:rPr>
              <a:t>를 같이 적용하면 성능이 가장 좋아짐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ko-KR" altLang="en-US" dirty="0">
                <a:latin typeface="Times New Roman"/>
                <a:cs typeface="Times New Roman"/>
              </a:rPr>
              <a:t>훈련이 끝난 다음 번역기를 사용할 때도 </a:t>
            </a:r>
            <a:r>
              <a:rPr lang="en-US" altLang="ko-KR" dirty="0">
                <a:latin typeface="Times New Roman"/>
                <a:cs typeface="Times New Roman"/>
              </a:rPr>
              <a:t>Tokenizer/</a:t>
            </a:r>
            <a:r>
              <a:rPr lang="en-US" altLang="ko-KR" dirty="0" err="1">
                <a:latin typeface="Times New Roman"/>
                <a:cs typeface="Times New Roman"/>
              </a:rPr>
              <a:t>detokenizer</a:t>
            </a:r>
            <a:r>
              <a:rPr lang="ko-KR" altLang="en-US" dirty="0">
                <a:latin typeface="Times New Roman"/>
                <a:cs typeface="Times New Roman"/>
              </a:rPr>
              <a:t>를 활용해야 함</a:t>
            </a:r>
            <a:endParaRPr lang="en-US" altLang="ko-KR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964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한국어</a:t>
            </a:r>
            <a:r>
              <a:rPr lang="en-US" altLang="ko-KR"/>
              <a:t>-</a:t>
            </a:r>
            <a:r>
              <a:rPr lang="ko-KR" altLang="en-US"/>
              <a:t>영어 문장 전처리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0"/>
          </p:nvPr>
        </p:nvSpPr>
        <p:spPr>
          <a:xfrm>
            <a:off x="467544" y="1052736"/>
            <a:ext cx="8352928" cy="2952328"/>
          </a:xfrm>
        </p:spPr>
        <p:txBody>
          <a:bodyPr/>
          <a:lstStyle/>
          <a:p>
            <a:r>
              <a:rPr lang="ko-KR" altLang="en-US" dirty="0">
                <a:latin typeface="Times New Roman"/>
                <a:cs typeface="Times New Roman"/>
              </a:rPr>
              <a:t>프로그램에서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preprocess_sentence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() </a:t>
            </a:r>
            <a:r>
              <a:rPr lang="ko-KR" altLang="en-US" dirty="0">
                <a:latin typeface="Times New Roman"/>
                <a:cs typeface="Times New Roman"/>
              </a:rPr>
              <a:t>함수를 다음과 같이 변경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ko-KR" altLang="en-US" dirty="0">
                <a:latin typeface="Times New Roman"/>
                <a:cs typeface="Times New Roman"/>
              </a:rPr>
              <a:t>한국어 문장에서는 숫자</a:t>
            </a:r>
            <a:r>
              <a:rPr lang="en-US" altLang="ko-KR" dirty="0">
                <a:latin typeface="Times New Roman"/>
                <a:cs typeface="Times New Roman"/>
              </a:rPr>
              <a:t>, </a:t>
            </a:r>
            <a:r>
              <a:rPr lang="ko-KR" altLang="en-US" dirty="0">
                <a:latin typeface="Times New Roman"/>
                <a:cs typeface="Times New Roman"/>
              </a:rPr>
              <a:t>영어</a:t>
            </a:r>
            <a:r>
              <a:rPr lang="en-US" altLang="ko-KR" dirty="0">
                <a:latin typeface="Times New Roman"/>
                <a:cs typeface="Times New Roman"/>
              </a:rPr>
              <a:t>, </a:t>
            </a:r>
            <a:r>
              <a:rPr lang="ko-KR" altLang="en-US" dirty="0">
                <a:latin typeface="Times New Roman"/>
                <a:cs typeface="Times New Roman"/>
              </a:rPr>
              <a:t>한국어만  입력되도록 수정</a:t>
            </a:r>
            <a:endParaRPr lang="en-US" altLang="ko-KR" dirty="0">
              <a:latin typeface="Times New Roman"/>
              <a:cs typeface="Times New Roman"/>
            </a:endParaRPr>
          </a:p>
          <a:p>
            <a:pPr marL="538163" indent="0">
              <a:buNone/>
            </a:pPr>
            <a:r>
              <a:rPr lang="en-US" altLang="ko-KR" sz="1600" dirty="0">
                <a:latin typeface="Consolas" panose="020B0609020204030204" pitchFamily="49" charset="0"/>
                <a:cs typeface="Times New Roman"/>
              </a:rPr>
              <a:t> </a:t>
            </a:r>
            <a:r>
              <a:rPr lang="en-US" altLang="ko-KR" sz="1800" dirty="0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w = </a:t>
            </a:r>
            <a:r>
              <a:rPr lang="en-US" altLang="ko-KR" sz="18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re.sub</a:t>
            </a:r>
            <a:r>
              <a:rPr lang="en-US" altLang="ko-KR" sz="1800" dirty="0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(r"[^0-9a-zA-Z</a:t>
            </a:r>
            <a:r>
              <a:rPr lang="ko-KR" altLang="en-US" sz="1800" dirty="0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가</a:t>
            </a:r>
            <a:r>
              <a:rPr lang="en-US" altLang="ko-KR" sz="1800" dirty="0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-</a:t>
            </a:r>
            <a:r>
              <a:rPr lang="ko-KR" alt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힣</a:t>
            </a:r>
            <a:r>
              <a:rPr lang="en-US" altLang="ko-KR" sz="1800" dirty="0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?.!,¿]+", " ", w)</a:t>
            </a:r>
          </a:p>
          <a:p>
            <a:pPr marL="538163" indent="0">
              <a:buNone/>
            </a:pPr>
            <a:endParaRPr lang="en-US" altLang="ko-KR" sz="1800" dirty="0">
              <a:solidFill>
                <a:srgbClr val="0070C0"/>
              </a:solidFill>
              <a:latin typeface="Consolas" panose="020B0609020204030204" pitchFamily="49" charset="0"/>
              <a:cs typeface="Times New Roman"/>
            </a:endParaRPr>
          </a:p>
          <a:p>
            <a:r>
              <a:rPr lang="ko-KR" altLang="en-US" dirty="0">
                <a:latin typeface="Times New Roman"/>
                <a:cs typeface="Times New Roman"/>
              </a:rPr>
              <a:t>영어는 모두 소문자로 변경</a:t>
            </a:r>
            <a:endParaRPr lang="en-US" altLang="ko-KR" dirty="0">
              <a:latin typeface="Times New Roman"/>
              <a:cs typeface="Times New Roman"/>
            </a:endParaRPr>
          </a:p>
          <a:p>
            <a:r>
              <a:rPr lang="ko-KR" altLang="en-US" dirty="0">
                <a:latin typeface="Times New Roman"/>
                <a:cs typeface="Times New Roman"/>
              </a:rPr>
              <a:t>마침표</a:t>
            </a:r>
            <a:r>
              <a:rPr lang="en-US" altLang="ko-KR" dirty="0">
                <a:latin typeface="Consolas" panose="020B0609020204030204" pitchFamily="49" charset="0"/>
                <a:cs typeface="Times New Roman"/>
              </a:rPr>
              <a:t>(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  <a:cs typeface="Times New Roman"/>
              </a:rPr>
              <a:t>, . ? !</a:t>
            </a:r>
            <a:r>
              <a:rPr lang="en-US" altLang="ko-KR" dirty="0">
                <a:latin typeface="Consolas" panose="020B0609020204030204" pitchFamily="49" charset="0"/>
                <a:cs typeface="Times New Roman"/>
              </a:rPr>
              <a:t>)</a:t>
            </a:r>
            <a:r>
              <a:rPr lang="ko-KR" altLang="en-US" dirty="0">
                <a:latin typeface="Times New Roman"/>
                <a:cs typeface="Times New Roman"/>
              </a:rPr>
              <a:t>를 제외한 특수문자는 제거</a:t>
            </a:r>
            <a:endParaRPr lang="en-US" altLang="ko-KR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182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Tensorflow NMT with Attention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67544" y="1052736"/>
            <a:ext cx="8352928" cy="2520280"/>
          </a:xfrm>
        </p:spPr>
        <p:txBody>
          <a:bodyPr/>
          <a:lstStyle/>
          <a:p>
            <a:r>
              <a:rPr lang="en-US" altLang="ko-KR">
                <a:latin typeface="Times New Roman"/>
                <a:cs typeface="Times New Roman"/>
              </a:rPr>
              <a:t>Tensorflow</a:t>
            </a:r>
            <a:r>
              <a:rPr lang="ko-KR" altLang="en-US">
                <a:latin typeface="Times New Roman"/>
                <a:cs typeface="Times New Roman"/>
              </a:rPr>
              <a:t>의 </a:t>
            </a:r>
            <a:r>
              <a:rPr lang="en-US" altLang="ko-KR">
                <a:latin typeface="Times New Roman"/>
                <a:cs typeface="Times New Roman"/>
              </a:rPr>
              <a:t>Tutorial </a:t>
            </a:r>
            <a:r>
              <a:rPr lang="ko-KR" altLang="en-US">
                <a:latin typeface="Times New Roman"/>
                <a:cs typeface="Times New Roman"/>
              </a:rPr>
              <a:t>중 하나로 </a:t>
            </a:r>
            <a:r>
              <a:rPr lang="en-US" altLang="ko-KR">
                <a:latin typeface="Times New Roman"/>
                <a:cs typeface="Times New Roman"/>
              </a:rPr>
              <a:t>encoder-decoder </a:t>
            </a:r>
            <a:r>
              <a:rPr lang="ko-KR" altLang="en-US">
                <a:latin typeface="Times New Roman"/>
                <a:cs typeface="Times New Roman"/>
              </a:rPr>
              <a:t>구조에서</a:t>
            </a:r>
            <a:r>
              <a:rPr lang="en-US" altLang="ko-KR">
                <a:latin typeface="Times New Roman"/>
                <a:cs typeface="Times New Roman"/>
              </a:rPr>
              <a:t> Attention </a:t>
            </a:r>
            <a:r>
              <a:rPr lang="ko-KR" altLang="en-US">
                <a:latin typeface="Times New Roman"/>
                <a:cs typeface="Times New Roman"/>
              </a:rPr>
              <a:t>기능을 구현했음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en-US" altLang="ko-KR"/>
              <a:t>www.tensorflow.org/tutorials/text/nmt_with_attention</a:t>
            </a:r>
          </a:p>
          <a:p>
            <a:r>
              <a:rPr lang="ko-KR" altLang="en-US">
                <a:latin typeface="Times New Roman"/>
                <a:cs typeface="Times New Roman"/>
              </a:rPr>
              <a:t>현재 버전은 영어</a:t>
            </a:r>
            <a:r>
              <a:rPr lang="en-US" altLang="ko-KR">
                <a:latin typeface="Times New Roman"/>
                <a:cs typeface="Times New Roman"/>
              </a:rPr>
              <a:t>-</a:t>
            </a:r>
            <a:r>
              <a:rPr lang="ko-KR" altLang="en-US">
                <a:latin typeface="Times New Roman"/>
                <a:cs typeface="Times New Roman"/>
              </a:rPr>
              <a:t>스페인어로 되어 있지만 파일을 대체하면 영어</a:t>
            </a:r>
            <a:r>
              <a:rPr lang="en-US" altLang="ko-KR">
                <a:latin typeface="Times New Roman"/>
                <a:cs typeface="Times New Roman"/>
              </a:rPr>
              <a:t>-</a:t>
            </a:r>
            <a:r>
              <a:rPr lang="ko-KR" altLang="en-US">
                <a:latin typeface="Times New Roman"/>
                <a:cs typeface="Times New Roman"/>
              </a:rPr>
              <a:t>한국어로 바꿀 수 있음</a:t>
            </a:r>
            <a:endParaRPr lang="en-US" altLang="ko-KR">
              <a:latin typeface="Times New Roman"/>
              <a:cs typeface="Times New Roman"/>
            </a:endParaRPr>
          </a:p>
          <a:p>
            <a:r>
              <a:rPr lang="en-US" altLang="ko-KR">
                <a:latin typeface="Times New Roman"/>
                <a:cs typeface="Times New Roman"/>
              </a:rPr>
              <a:t>kor-eng.ipynb </a:t>
            </a:r>
            <a:r>
              <a:rPr lang="ko-KR" altLang="en-US">
                <a:latin typeface="Times New Roman"/>
                <a:cs typeface="Times New Roman"/>
              </a:rPr>
              <a:t>파일은 한국어에 맞게 일부 수정한 버전임</a:t>
            </a:r>
            <a:endParaRPr lang="en-US" altLang="ko-KR">
              <a:latin typeface="Times New Roman"/>
              <a:cs typeface="Times New Roman"/>
            </a:endParaRPr>
          </a:p>
          <a:p>
            <a:pPr lvl="1"/>
            <a:r>
              <a:rPr lang="en-US" altLang="ko-KR">
                <a:latin typeface="Times New Roman"/>
                <a:cs typeface="Times New Roman"/>
              </a:rPr>
              <a:t>AI Hub </a:t>
            </a:r>
            <a:r>
              <a:rPr lang="ko-KR" altLang="en-US">
                <a:latin typeface="Times New Roman"/>
                <a:cs typeface="Times New Roman"/>
              </a:rPr>
              <a:t>데이터에서 가져온 </a:t>
            </a:r>
            <a:r>
              <a:rPr lang="en-US" altLang="ko-KR">
                <a:latin typeface="Times New Roman"/>
                <a:cs typeface="Times New Roman"/>
              </a:rPr>
              <a:t>&lt;</a:t>
            </a:r>
            <a:r>
              <a:rPr lang="ko-KR" altLang="en-US">
                <a:latin typeface="Times New Roman"/>
                <a:cs typeface="Times New Roman"/>
              </a:rPr>
              <a:t>구어체</a:t>
            </a:r>
            <a:r>
              <a:rPr lang="en-US" altLang="ko-KR">
                <a:latin typeface="Times New Roman"/>
                <a:cs typeface="Times New Roman"/>
              </a:rPr>
              <a:t>(1).txt&gt; </a:t>
            </a:r>
            <a:r>
              <a:rPr lang="ko-KR" altLang="en-US">
                <a:latin typeface="Times New Roman"/>
                <a:cs typeface="Times New Roman"/>
              </a:rPr>
              <a:t>파일을 사용</a:t>
            </a:r>
            <a:endParaRPr lang="en-US" altLang="ko-KR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396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Tensorflow NMT </a:t>
            </a:r>
            <a:r>
              <a:rPr lang="ko-KR" altLang="en-US"/>
              <a:t>프로그램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67544" y="1052736"/>
            <a:ext cx="8352928" cy="108012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>
                <a:latin typeface="Times New Roman"/>
                <a:cs typeface="Times New Roman"/>
              </a:rPr>
              <a:t>Encoder</a:t>
            </a:r>
            <a:r>
              <a:rPr lang="ko-KR" altLang="en-US">
                <a:latin typeface="Times New Roman"/>
                <a:cs typeface="Times New Roman"/>
              </a:rPr>
              <a:t>와 </a:t>
            </a:r>
            <a:r>
              <a:rPr lang="en-US" altLang="ko-KR">
                <a:latin typeface="Times New Roman"/>
                <a:cs typeface="Times New Roman"/>
              </a:rPr>
              <a:t>Decoder</a:t>
            </a:r>
            <a:r>
              <a:rPr lang="ko-KR" altLang="en-US">
                <a:latin typeface="Times New Roman"/>
                <a:cs typeface="Times New Roman"/>
              </a:rPr>
              <a:t>는 </a:t>
            </a:r>
            <a:r>
              <a:rPr lang="en-US" altLang="ko-KR">
                <a:latin typeface="Times New Roman"/>
                <a:cs typeface="Times New Roman"/>
              </a:rPr>
              <a:t>1,024 </a:t>
            </a:r>
            <a:r>
              <a:rPr lang="ko-KR" altLang="en-US">
                <a:latin typeface="Times New Roman"/>
                <a:cs typeface="Times New Roman"/>
              </a:rPr>
              <a:t>셀의 </a:t>
            </a:r>
            <a:r>
              <a:rPr lang="en-US" altLang="ko-KR">
                <a:latin typeface="Times New Roman"/>
                <a:cs typeface="Times New Roman"/>
              </a:rPr>
              <a:t>GRU</a:t>
            </a:r>
            <a:r>
              <a:rPr lang="ko-KR" altLang="en-US">
                <a:latin typeface="Times New Roman"/>
                <a:cs typeface="Times New Roman"/>
              </a:rPr>
              <a:t>로 구성했음</a:t>
            </a:r>
            <a:endParaRPr lang="en-US" altLang="ko-KR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ko-KR" altLang="en-US">
                <a:latin typeface="Times New Roman"/>
                <a:cs typeface="Times New Roman"/>
              </a:rPr>
              <a:t>현재의 입력 데이터는 </a:t>
            </a:r>
            <a:r>
              <a:rPr lang="en-US" altLang="ko-KR">
                <a:latin typeface="Times New Roman"/>
                <a:cs typeface="Times New Roman"/>
              </a:rPr>
              <a:t>sentencepiece</a:t>
            </a:r>
            <a:r>
              <a:rPr lang="ko-KR" altLang="en-US">
                <a:latin typeface="Times New Roman"/>
                <a:cs typeface="Times New Roman"/>
              </a:rPr>
              <a:t>가 적용되지 않은 버전이라서 제대로 동작하지 않을 것임</a:t>
            </a:r>
            <a:endParaRPr lang="en-US" altLang="ko-KR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altLang="ko-KR">
                <a:latin typeface="Times New Roman"/>
                <a:cs typeface="Times New Roman"/>
              </a:rPr>
              <a:t>encoder.summary()</a:t>
            </a:r>
            <a:r>
              <a:rPr lang="ko-KR" altLang="en-US">
                <a:latin typeface="Times New Roman"/>
                <a:cs typeface="Times New Roman"/>
              </a:rPr>
              <a:t>는 다음과 같음</a:t>
            </a:r>
            <a:endParaRPr lang="en-US" altLang="ko-KR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636912"/>
            <a:ext cx="7992888" cy="29523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ko-KR" altLang="en-US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9592" y="2780928"/>
            <a:ext cx="7200800" cy="3016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Encoder output shape: (batch size, sequence length, units) (64, 59, 1024) Encoder Hidden state shape: (batch size, units) (64, 1024) 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Model: "encoder" _________________________________________________________________ 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Layer (type)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		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Output Shape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		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Param # ================================================================= embedding (Embedding)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	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multiple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			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9530368 _________________________________________________________________ 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gru (GRU)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		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multiple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			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3938304 ================================================================= 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Total params: 13,468,672 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Trainable params: 13,468,672 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Courier New" panose="02070309020205020404" pitchFamily="49" charset="0"/>
              </a:rPr>
              <a:t>Non-trainable params: 0 _________________________________________________________________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455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Tensorflow NMT </a:t>
            </a:r>
            <a:r>
              <a:rPr lang="ko-KR" altLang="en-US"/>
              <a:t>프로그램</a:t>
            </a:r>
            <a:endParaRPr lang="ko-KR" altLang="en-US" dirty="0"/>
          </a:p>
        </p:txBody>
      </p:sp>
      <p:sp>
        <p:nvSpPr>
          <p:cNvPr id="22" name="내용 개체 틀 2"/>
          <p:cNvSpPr>
            <a:spLocks noGrp="1"/>
          </p:cNvSpPr>
          <p:nvPr>
            <p:ph idx="10"/>
          </p:nvPr>
        </p:nvSpPr>
        <p:spPr>
          <a:xfrm>
            <a:off x="467544" y="1052736"/>
            <a:ext cx="8352928" cy="108012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>
                <a:latin typeface="Times New Roman"/>
                <a:cs typeface="Times New Roman"/>
              </a:rPr>
              <a:t>현재 버전에서의 영어와 한글 단어수는 각각 </a:t>
            </a:r>
            <a:r>
              <a:rPr lang="en-US" altLang="ko-KR">
                <a:latin typeface="Times New Roman"/>
                <a:cs typeface="Times New Roman"/>
              </a:rPr>
              <a:t>37,228</a:t>
            </a:r>
            <a:r>
              <a:rPr lang="ko-KR" altLang="en-US">
                <a:latin typeface="Times New Roman"/>
                <a:cs typeface="Times New Roman"/>
              </a:rPr>
              <a:t>개와 </a:t>
            </a:r>
            <a:r>
              <a:rPr lang="en-US" altLang="ko-KR">
                <a:latin typeface="Times New Roman"/>
                <a:cs typeface="Times New Roman"/>
              </a:rPr>
              <a:t>200,928</a:t>
            </a:r>
            <a:r>
              <a:rPr lang="ko-KR" altLang="en-US">
                <a:latin typeface="Times New Roman"/>
                <a:cs typeface="Times New Roman"/>
              </a:rPr>
              <a:t>개임</a:t>
            </a:r>
            <a:endParaRPr lang="en-US" altLang="ko-KR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altLang="ko-KR">
                <a:latin typeface="Times New Roman"/>
                <a:cs typeface="Times New Roman"/>
              </a:rPr>
              <a:t>decoder.summary()</a:t>
            </a:r>
            <a:r>
              <a:rPr lang="ko-KR" altLang="en-US">
                <a:latin typeface="Times New Roman"/>
                <a:cs typeface="Times New Roman"/>
              </a:rPr>
              <a:t>는 다음과 같음</a:t>
            </a:r>
            <a:r>
              <a:rPr lang="en-US" altLang="ko-KR">
                <a:latin typeface="Times New Roman"/>
                <a:cs typeface="Times New Roman"/>
              </a:rPr>
              <a:t>: </a:t>
            </a:r>
            <a:r>
              <a:rPr lang="ko-KR" altLang="en-US">
                <a:solidFill>
                  <a:srgbClr val="FF0000"/>
                </a:solidFill>
                <a:latin typeface="Times New Roman"/>
                <a:cs typeface="Times New Roman"/>
              </a:rPr>
              <a:t>단어숫자가 많아서 </a:t>
            </a:r>
            <a:r>
              <a:rPr lang="en-US" altLang="ko-KR">
                <a:solidFill>
                  <a:srgbClr val="FF0000"/>
                </a:solidFill>
                <a:latin typeface="Times New Roman"/>
                <a:cs typeface="Times New Roman"/>
              </a:rPr>
              <a:t>embedding</a:t>
            </a:r>
            <a:r>
              <a:rPr lang="ko-KR" altLang="en-US">
                <a:solidFill>
                  <a:srgbClr val="FF0000"/>
                </a:solidFill>
                <a:latin typeface="Times New Roman"/>
                <a:cs typeface="Times New Roman"/>
              </a:rPr>
              <a:t>과 </a:t>
            </a:r>
            <a:r>
              <a:rPr lang="en-US" altLang="ko-KR">
                <a:solidFill>
                  <a:srgbClr val="FF0000"/>
                </a:solidFill>
                <a:latin typeface="Times New Roman"/>
                <a:cs typeface="Times New Roman"/>
              </a:rPr>
              <a:t>dense </a:t>
            </a:r>
            <a:r>
              <a:rPr lang="ko-KR" altLang="en-US">
                <a:solidFill>
                  <a:srgbClr val="FF0000"/>
                </a:solidFill>
                <a:latin typeface="Times New Roman"/>
                <a:cs typeface="Times New Roman"/>
              </a:rPr>
              <a:t>층의 파라미터 숫자가 너무 높음</a:t>
            </a:r>
            <a:endParaRPr lang="en-US" altLang="ko-KR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636912"/>
            <a:ext cx="7992888" cy="29523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7848872" cy="32403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ko-KR" altLang="en-US" sz="36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71600" y="2316186"/>
            <a:ext cx="6984776" cy="36625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8572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Decoder output shape: (batch_size, vocab size) (64, 200928) 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8572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Model: "decoder" _________________________________________________________________ Layer (type)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Output Shape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Param # ================================================================= embedding_1 (Embedding)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multiple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51437568 _________________________________________________________________ gru_1 (GRU)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multiple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7084032 _________________________________________________________________ dense_3 (Dense)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multiple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205951200 _________________________________________________________________ bahdanau_attention_1 (Bahdan multiple </a:t>
            </a:r>
            <a:r>
              <a:rPr kumimoji="0" lang="en-US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2100225 ================================================================= Total params: 266,573,025 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8572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Trainable params: 266,573,025 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8572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Non-trainable params: 0 _________________________________________________________________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527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568952" cy="54868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과제 </a:t>
            </a:r>
            <a:r>
              <a:rPr lang="en-US" altLang="ko-KR" dirty="0"/>
              <a:t>#6					Due: 12/13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67544" y="1052736"/>
            <a:ext cx="8136904" cy="2736304"/>
          </a:xfrm>
        </p:spPr>
        <p:txBody>
          <a:bodyPr/>
          <a:lstStyle/>
          <a:p>
            <a:pPr>
              <a:spcAft>
                <a:spcPts val="0"/>
              </a:spcAft>
              <a:buAutoNum type="arabicPeriod"/>
            </a:pPr>
            <a:r>
              <a:rPr lang="ko-KR" altLang="en-US" sz="1800" dirty="0"/>
              <a:t>앞에서 다룬 </a:t>
            </a:r>
            <a:r>
              <a:rPr lang="en-US" altLang="ko-KR" sz="1800" dirty="0"/>
              <a:t>NMT </a:t>
            </a:r>
            <a:r>
              <a:rPr lang="ko-KR" altLang="en-US" sz="1800" dirty="0"/>
              <a:t>프로그램</a:t>
            </a:r>
            <a:r>
              <a:rPr lang="en-US" altLang="ko-KR" sz="1800" dirty="0"/>
              <a:t>(</a:t>
            </a:r>
            <a:r>
              <a:rPr lang="en-US" altLang="ko-KR" sz="1800" dirty="0" err="1">
                <a:solidFill>
                  <a:schemeClr val="accent5">
                    <a:lumMod val="75000"/>
                  </a:schemeClr>
                </a:solidFill>
              </a:rPr>
              <a:t>kor-eng.ipynb</a:t>
            </a:r>
            <a:r>
              <a:rPr lang="en-US" altLang="ko-KR" sz="1800" dirty="0"/>
              <a:t>)</a:t>
            </a:r>
            <a:r>
              <a:rPr lang="ko-KR" altLang="en-US" sz="1800" dirty="0"/>
              <a:t>을</a:t>
            </a:r>
            <a:r>
              <a:rPr lang="en-US" altLang="ko-KR" sz="1800" dirty="0"/>
              <a:t> </a:t>
            </a:r>
            <a:r>
              <a:rPr lang="ko-KR" altLang="en-US" sz="1800" dirty="0"/>
              <a:t>이용하여 한국어</a:t>
            </a:r>
            <a:r>
              <a:rPr lang="en-US" altLang="ko-KR" sz="1800" dirty="0"/>
              <a:t>-</a:t>
            </a:r>
            <a:r>
              <a:rPr lang="ko-KR" altLang="en-US" sz="1800" dirty="0"/>
              <a:t>영어 번역 시스템을 구현한다</a:t>
            </a:r>
            <a:r>
              <a:rPr lang="en-US" altLang="ko-KR" sz="1800" dirty="0"/>
              <a:t>.</a:t>
            </a:r>
          </a:p>
          <a:p>
            <a:pPr marL="6096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US" altLang="ko-KR" sz="1400" dirty="0"/>
              <a:t>&lt;</a:t>
            </a:r>
            <a:r>
              <a:rPr lang="ko-KR" altLang="en-US" sz="1400" dirty="0"/>
              <a:t>구어체</a:t>
            </a:r>
            <a:r>
              <a:rPr lang="en-US" altLang="ko-KR" sz="1400" dirty="0"/>
              <a:t>(1).txt&gt; </a:t>
            </a:r>
            <a:r>
              <a:rPr lang="ko-KR" altLang="en-US" sz="1400" dirty="0"/>
              <a:t>파일에서 영어와 한국어에 대해 </a:t>
            </a:r>
            <a:r>
              <a:rPr lang="en-US" altLang="ko-KR" sz="1400" dirty="0" err="1"/>
              <a:t>sentencepiece</a:t>
            </a:r>
            <a:r>
              <a:rPr lang="ko-KR" altLang="en-US" sz="1400" dirty="0"/>
              <a:t>를 적용하여 </a:t>
            </a:r>
            <a:r>
              <a:rPr lang="en-US" altLang="ko-KR" sz="1400" dirty="0"/>
              <a:t>32,000</a:t>
            </a:r>
            <a:r>
              <a:rPr lang="ko-KR" altLang="en-US" sz="1400" dirty="0"/>
              <a:t>단어를 추출한다</a:t>
            </a:r>
            <a:r>
              <a:rPr lang="en-US" altLang="ko-KR" sz="1400" dirty="0"/>
              <a:t>.</a:t>
            </a:r>
          </a:p>
          <a:p>
            <a:pPr marL="6096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ko-KR" altLang="en-US" sz="1400" dirty="0"/>
              <a:t>단어를 이용하여 구어체</a:t>
            </a:r>
            <a:r>
              <a:rPr lang="en-US" altLang="ko-KR" sz="1400" dirty="0"/>
              <a:t>  </a:t>
            </a:r>
            <a:r>
              <a:rPr lang="ko-KR" altLang="en-US" sz="1400" dirty="0"/>
              <a:t>파일을 다시 생성한다</a:t>
            </a:r>
            <a:r>
              <a:rPr lang="en-US" altLang="ko-KR" sz="1400" dirty="0"/>
              <a:t>.</a:t>
            </a:r>
          </a:p>
          <a:p>
            <a:pPr marL="6096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ko-KR" altLang="en-US" sz="1400" dirty="0"/>
              <a:t>수정된 파일을 입력으로 한국어</a:t>
            </a:r>
            <a:r>
              <a:rPr lang="en-US" altLang="ko-KR" sz="1400" dirty="0"/>
              <a:t>-</a:t>
            </a:r>
            <a:r>
              <a:rPr lang="ko-KR" altLang="en-US" sz="1400" dirty="0"/>
              <a:t>영어 번역 프로그램을 훈련시킨다</a:t>
            </a:r>
            <a:r>
              <a:rPr lang="en-US" altLang="ko-KR" sz="1400" dirty="0"/>
              <a:t>. </a:t>
            </a:r>
            <a:r>
              <a:rPr lang="ko-KR" altLang="en-US" sz="1400" dirty="0"/>
              <a:t>훈련 데이터는 </a:t>
            </a:r>
            <a:r>
              <a:rPr lang="en-US" altLang="ko-KR" sz="1400" dirty="0"/>
              <a:t>100,000</a:t>
            </a:r>
            <a:r>
              <a:rPr lang="ko-KR" altLang="en-US" sz="1400" dirty="0"/>
              <a:t>개의 문장으로 구성한다</a:t>
            </a:r>
            <a:r>
              <a:rPr lang="en-US" altLang="ko-KR" sz="1400" dirty="0"/>
              <a:t>.</a:t>
            </a:r>
          </a:p>
          <a:p>
            <a:pPr marL="6096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ko-KR" altLang="en-US" sz="1400" dirty="0"/>
              <a:t>몇 개의 샘플 문장을 이용하여 번역 결과를 제시하라</a:t>
            </a:r>
            <a:r>
              <a:rPr lang="en-US" altLang="ko-KR" sz="1400" dirty="0"/>
              <a:t>.</a:t>
            </a:r>
          </a:p>
          <a:p>
            <a:pPr marL="6096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endParaRPr lang="en-US" altLang="ko-KR" sz="1400" dirty="0"/>
          </a:p>
          <a:p>
            <a:pPr marL="985838" lvl="1" indent="-98583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dirty="0">
                <a:solidFill>
                  <a:srgbClr val="0070C0"/>
                </a:solidFill>
              </a:rPr>
              <a:t># </a:t>
            </a:r>
            <a:r>
              <a:rPr lang="ko-KR" altLang="en-US" sz="1400" b="1" dirty="0">
                <a:solidFill>
                  <a:srgbClr val="0070C0"/>
                </a:solidFill>
              </a:rPr>
              <a:t>주의사항</a:t>
            </a:r>
            <a:r>
              <a:rPr lang="en-US" altLang="ko-KR" sz="1400" b="1" dirty="0">
                <a:solidFill>
                  <a:srgbClr val="0070C0"/>
                </a:solidFill>
              </a:rPr>
              <a:t>: </a:t>
            </a:r>
            <a:r>
              <a:rPr lang="ko-KR" altLang="en-US" sz="1400" dirty="0"/>
              <a:t>이 프로그램은 수행시간이 많이 걸리니 </a:t>
            </a:r>
            <a:r>
              <a:rPr lang="en-US" altLang="ko-KR" sz="1400" dirty="0"/>
              <a:t>google </a:t>
            </a:r>
            <a:r>
              <a:rPr lang="en-US" altLang="ko-KR" sz="1400" dirty="0" err="1"/>
              <a:t>colab</a:t>
            </a:r>
            <a:r>
              <a:rPr lang="ko-KR" altLang="en-US" sz="1400" dirty="0"/>
              <a:t>에서 실행할 것을 권장함</a:t>
            </a:r>
            <a:r>
              <a:rPr lang="en-US" altLang="ko-KR" sz="1400" dirty="0"/>
              <a:t>. epoch </a:t>
            </a:r>
            <a:r>
              <a:rPr lang="ko-KR" altLang="en-US" sz="1400" dirty="0"/>
              <a:t>횟수를 작게 하여 프로그램이 제대로 수행되는지 판단하고</a:t>
            </a:r>
            <a:r>
              <a:rPr lang="en-US" altLang="ko-KR" sz="1400" dirty="0"/>
              <a:t>, epoch </a:t>
            </a:r>
            <a:r>
              <a:rPr lang="ko-KR" altLang="en-US" sz="1400" dirty="0"/>
              <a:t>횟수를 늘릴 것</a:t>
            </a:r>
            <a:r>
              <a:rPr lang="en-US" altLang="ko-KR" sz="1400" dirty="0"/>
              <a:t>.</a:t>
            </a:r>
          </a:p>
          <a:p>
            <a:pPr marL="609600" lvl="1" indent="-342900">
              <a:lnSpc>
                <a:spcPct val="150000"/>
              </a:lnSpc>
              <a:buAutoNum type="alphaLcPeriod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327779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4123</TotalTime>
  <Words>581</Words>
  <Application>Microsoft Office PowerPoint</Application>
  <PresentationFormat>화면 슬라이드 쇼(4:3)</PresentationFormat>
  <Paragraphs>51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Times New Roman</vt:lpstr>
      <vt:lpstr>Arial</vt:lpstr>
      <vt:lpstr>Consolas</vt:lpstr>
      <vt:lpstr>맑은 고딕</vt:lpstr>
      <vt:lpstr>1_Office 테마</vt:lpstr>
      <vt:lpstr>과제 #6. 영한 번역기 과제</vt:lpstr>
      <vt:lpstr>AI Hub 데이터</vt:lpstr>
      <vt:lpstr>한국어-영어 번역 프로그램 구현</vt:lpstr>
      <vt:lpstr>한국어-영어 문장 전처리</vt:lpstr>
      <vt:lpstr>Tensorflow NMT with Attention</vt:lpstr>
      <vt:lpstr>Tensorflow NMT 프로그램</vt:lpstr>
      <vt:lpstr>Tensorflow NMT 프로그램</vt:lpstr>
      <vt:lpstr>과제 #6     Due: 12/13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이준용</cp:lastModifiedBy>
  <cp:revision>231</cp:revision>
  <dcterms:created xsi:type="dcterms:W3CDTF">2006-10-05T04:04:58Z</dcterms:created>
  <dcterms:modified xsi:type="dcterms:W3CDTF">2021-12-03T10:29:02Z</dcterms:modified>
</cp:coreProperties>
</file>