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87" r:id="rId2"/>
    <p:sldId id="375" r:id="rId3"/>
    <p:sldId id="483" r:id="rId4"/>
    <p:sldId id="484" r:id="rId5"/>
    <p:sldId id="529" r:id="rId6"/>
    <p:sldId id="485" r:id="rId7"/>
    <p:sldId id="486" r:id="rId8"/>
    <p:sldId id="487" r:id="rId9"/>
    <p:sldId id="488" r:id="rId10"/>
    <p:sldId id="489" r:id="rId11"/>
    <p:sldId id="547" r:id="rId12"/>
    <p:sldId id="548" r:id="rId13"/>
    <p:sldId id="491" r:id="rId14"/>
    <p:sldId id="492" r:id="rId15"/>
    <p:sldId id="495" r:id="rId16"/>
    <p:sldId id="501" r:id="rId17"/>
    <p:sldId id="502" r:id="rId18"/>
    <p:sldId id="546" r:id="rId19"/>
  </p:sldIdLst>
  <p:sldSz cx="9144000" cy="6858000" type="screen4x3"/>
  <p:notesSz cx="7102475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899B31"/>
    <a:srgbClr val="FFCF89"/>
    <a:srgbClr val="FF9900"/>
    <a:srgbClr val="FFB13F"/>
    <a:srgbClr val="FF0000"/>
    <a:srgbClr val="C0C0C0"/>
    <a:srgbClr val="F5B209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01CB95-A5D7-42D3-8929-8A0C5DAB86DC}" v="1" dt="2023-10-05T02:24:33.2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35" autoAdjust="0"/>
    <p:restoredTop sz="94660"/>
  </p:normalViewPr>
  <p:slideViewPr>
    <p:cSldViewPr>
      <p:cViewPr varScale="1">
        <p:scale>
          <a:sx n="85" d="100"/>
          <a:sy n="85" d="100"/>
        </p:scale>
        <p:origin x="764" y="6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882"/>
    </p:cViewPr>
  </p:sorterViewPr>
  <p:notesViewPr>
    <p:cSldViewPr>
      <p:cViewPr varScale="1">
        <p:scale>
          <a:sx n="76" d="100"/>
          <a:sy n="76" d="100"/>
        </p:scale>
        <p:origin x="-2244" y="-9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준용" userId="b91c6c07-188f-4757-9924-c4a4872845a3" providerId="ADAL" clId="{B001CB95-A5D7-42D3-8929-8A0C5DAB86DC}"/>
    <pc:docChg chg="modSld modNotesMaster modHandout">
      <pc:chgData name="이준용" userId="b91c6c07-188f-4757-9924-c4a4872845a3" providerId="ADAL" clId="{B001CB95-A5D7-42D3-8929-8A0C5DAB86DC}" dt="2023-10-05T02:24:33.259" v="0"/>
      <pc:docMkLst>
        <pc:docMk/>
      </pc:docMkLst>
      <pc:sldChg chg="modNotes">
        <pc:chgData name="이준용" userId="b91c6c07-188f-4757-9924-c4a4872845a3" providerId="ADAL" clId="{B001CB95-A5D7-42D3-8929-8A0C5DAB86DC}" dt="2023-10-05T02:24:33.259" v="0"/>
        <pc:sldMkLst>
          <pc:docMk/>
          <pc:sldMk cId="0" sldId="28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3078513" cy="511731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l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2306" y="3"/>
            <a:ext cx="3078513" cy="511731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r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BA9DB4B-07B7-446D-BE79-F2376415D35B}" type="datetimeFigureOut">
              <a:rPr lang="ko-KR" altLang="en-US"/>
              <a:pPr>
                <a:defRPr/>
              </a:pPr>
              <a:t>2023-10-05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9721240"/>
            <a:ext cx="3078513" cy="511731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l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2306" y="9721240"/>
            <a:ext cx="3078513" cy="511731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r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D0DD175-2049-4E03-A735-2B8EF881F9B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3285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3"/>
            <a:ext cx="307851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306" y="3"/>
            <a:ext cx="307851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1EBEB5E-F530-45C8-9C90-6FB71ECA93F9}" type="datetimeFigureOut">
              <a:rPr lang="ko-KR" altLang="en-US"/>
              <a:pPr>
                <a:defRPr/>
              </a:pPr>
              <a:t>2023-10-05</a:t>
            </a:fld>
            <a:endParaRPr lang="en-US" altLang="ko-KR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19" y="4862266"/>
            <a:ext cx="5682643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721240"/>
            <a:ext cx="307851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306" y="9721240"/>
            <a:ext cx="307851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119D6B8-DBA2-4ADF-A727-9F7212758CD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99174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4580" name="슬라이드 번호 개체 틀 3"/>
          <p:cNvSpPr txBox="1">
            <a:spLocks noGrp="1"/>
          </p:cNvSpPr>
          <p:nvPr/>
        </p:nvSpPr>
        <p:spPr bwMode="auto">
          <a:xfrm>
            <a:off x="4022306" y="9721240"/>
            <a:ext cx="307851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491" tIns="47745" rIns="95491" bIns="47745" anchor="b"/>
          <a:lstStyle/>
          <a:p>
            <a:pPr algn="r"/>
            <a:fld id="{2C9799BA-D386-4073-A784-DB98007D6352}" type="slidenum">
              <a:rPr lang="ko-KR" altLang="en-US" sz="1300"/>
              <a:pPr algn="r"/>
              <a:t>1</a:t>
            </a:fld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688339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슬라이드배경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522"/>
            <a:ext cx="9144000" cy="6856478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954199"/>
            <a:ext cx="3600400" cy="492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"/>
          <p:cNvSpPr txBox="1">
            <a:spLocks noChangeArrowheads="1"/>
          </p:cNvSpPr>
          <p:nvPr userDrawn="1"/>
        </p:nvSpPr>
        <p:spPr bwMode="auto">
          <a:xfrm>
            <a:off x="179512" y="908720"/>
            <a:ext cx="44958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aseline="0">
                <a:solidFill>
                  <a:srgbClr val="000000"/>
                </a:solidFill>
                <a:latin typeface="+mj-lt"/>
                <a:ea typeface="+mn-ea"/>
                <a:cs typeface="Geneva" charset="0"/>
              </a:rPr>
              <a:t> </a:t>
            </a:r>
          </a:p>
        </p:txBody>
      </p:sp>
      <p:sp>
        <p:nvSpPr>
          <p:cNvPr id="9" name="Text Box 2"/>
          <p:cNvSpPr txBox="1">
            <a:spLocks noChangeArrowheads="1"/>
          </p:cNvSpPr>
          <p:nvPr userDrawn="1"/>
        </p:nvSpPr>
        <p:spPr bwMode="auto">
          <a:xfrm>
            <a:off x="179512" y="2276872"/>
            <a:ext cx="4572000" cy="3624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ts val="6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baseline="0">
                <a:solidFill>
                  <a:srgbClr val="000000"/>
                </a:solidFill>
                <a:latin typeface="+mj-ea"/>
                <a:ea typeface="+mj-ea"/>
                <a:cs typeface="Geneva" charset="0"/>
              </a:rPr>
              <a:t> </a:t>
            </a:r>
            <a:endParaRPr lang="en-GB" sz="3200" baseline="0">
              <a:solidFill>
                <a:srgbClr val="000000"/>
              </a:solidFill>
              <a:latin typeface="+mj-ea"/>
              <a:ea typeface="+mj-ea"/>
              <a:cs typeface="Geneva" charset="0"/>
            </a:endParaRPr>
          </a:p>
          <a:p>
            <a:pPr>
              <a:spcBef>
                <a:spcPts val="8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3200" baseline="0">
              <a:solidFill>
                <a:srgbClr val="000000"/>
              </a:solidFill>
              <a:latin typeface="+mj-ea"/>
              <a:ea typeface="+mj-ea"/>
              <a:cs typeface="Geneva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CDAA0D-2D5C-4A94-8DD0-750083EFC42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82550"/>
            <a:ext cx="2057400" cy="604361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82550"/>
            <a:ext cx="6019800" cy="604361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F18379-214B-4F0B-951B-0053E08432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 b="1"/>
            </a:lvl1pPr>
            <a:lvl2pPr>
              <a:defRPr sz="1800" b="1"/>
            </a:lvl2pPr>
            <a:lvl3pPr>
              <a:defRPr sz="1600" b="1"/>
            </a:lvl3pPr>
            <a:lvl4pPr>
              <a:defRPr sz="1400" b="1"/>
            </a:lvl4pPr>
            <a:lvl5pPr>
              <a:defRPr b="1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6804248" y="6237312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8E85B7-3F2A-4031-8C93-307880A2B15B}" type="slidenum">
              <a:rPr kumimoji="1" lang="en-US" altLang="ko-KR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28FEA-22DE-4784-9196-6A18E833E20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8050"/>
            <a:ext cx="4038600" cy="5218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038600" cy="5218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A55AAA-DC77-4E1A-BD49-96458F5B03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9A722-560D-4320-B1C2-A397F7DC1FC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ADEF9-0288-4F98-BF32-303513775BC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0BEA3-4DE6-4DFB-8A34-02C7BBB2F84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A467F-988D-403E-99A1-23BB234344C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7A358F-BA2E-4347-BFBE-93DB2F1381C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슬라이드배경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1522"/>
            <a:ext cx="9144000" cy="6856478"/>
          </a:xfrm>
          <a:prstGeom prst="rect">
            <a:avLst/>
          </a:prstGeom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2550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8050"/>
            <a:ext cx="8229600" cy="521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04248" y="6237312"/>
            <a:ext cx="2133600" cy="476250"/>
          </a:xfrm>
          <a:prstGeom prst="rect">
            <a:avLst/>
          </a:prstGeom>
          <a:ln/>
        </p:spPr>
        <p:txBody>
          <a:bodyPr/>
          <a:lstStyle>
            <a:lvl1pPr algn="l">
              <a:defRPr sz="18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r">
              <a:defRPr/>
            </a:pPr>
            <a:fld id="{768E85B7-3F2A-4031-8C93-307880A2B15B}" type="slidenum">
              <a:rPr lang="en-US" altLang="ko-KR" smtClean="0"/>
              <a:pPr algn="r"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7" r:id="rId1"/>
    <p:sldLayoutId id="2147484327" r:id="rId2"/>
    <p:sldLayoutId id="2147484328" r:id="rId3"/>
    <p:sldLayoutId id="2147484329" r:id="rId4"/>
    <p:sldLayoutId id="2147484330" r:id="rId5"/>
    <p:sldLayoutId id="2147484331" r:id="rId6"/>
    <p:sldLayoutId id="2147484332" r:id="rId7"/>
    <p:sldLayoutId id="2147484333" r:id="rId8"/>
    <p:sldLayoutId id="2147484334" r:id="rId9"/>
    <p:sldLayoutId id="2147484335" r:id="rId10"/>
    <p:sldLayoutId id="2147484336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-윤고딕140" pitchFamily="18" charset="-127"/>
          <a:ea typeface="-윤고딕140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-윤고딕140" pitchFamily="18" charset="-127"/>
          <a:ea typeface="-윤고딕140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-윤고딕140" pitchFamily="18" charset="-127"/>
          <a:ea typeface="-윤고딕140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-윤고딕140" pitchFamily="18" charset="-127"/>
          <a:ea typeface="-윤고딕140" pitchFamily="18" charset="-127"/>
        </a:defRPr>
      </a:lvl9pPr>
    </p:titleStyle>
    <p:bodyStyle>
      <a:lvl1pPr marL="211138" indent="-211138" algn="l" rtl="0" eaLnBrk="0" fontAlgn="base" latinLnBrk="1" hangingPunct="0">
        <a:spcBef>
          <a:spcPct val="20000"/>
        </a:spcBef>
        <a:spcAft>
          <a:spcPct val="0"/>
        </a:spcAft>
        <a:buClr>
          <a:srgbClr val="FF9900"/>
        </a:buClr>
        <a:buSzPct val="70000"/>
        <a:buFont typeface="Wingdings" pitchFamily="2" charset="2"/>
        <a:buChar char="l"/>
        <a:defRPr kumimoji="1" sz="1600">
          <a:solidFill>
            <a:schemeClr val="tx1"/>
          </a:solidFill>
          <a:latin typeface="+mn-lt"/>
          <a:ea typeface="+mn-ea"/>
          <a:cs typeface="+mn-cs"/>
        </a:defRPr>
      </a:lvl1pPr>
      <a:lvl2pPr marL="601663" indent="-211138" algn="l" rtl="0" eaLnBrk="0" fontAlgn="base" latinLnBrk="1" hangingPunct="0">
        <a:spcBef>
          <a:spcPct val="20000"/>
        </a:spcBef>
        <a:spcAft>
          <a:spcPct val="0"/>
        </a:spcAft>
        <a:buClr>
          <a:srgbClr val="899B31"/>
        </a:buClr>
        <a:buSzPct val="70000"/>
        <a:buFont typeface="Wingdings" pitchFamily="2" charset="2"/>
        <a:buChar char="l"/>
        <a:defRPr kumimoji="1" sz="1400">
          <a:solidFill>
            <a:schemeClr val="tx1"/>
          </a:solidFill>
          <a:latin typeface="+mn-lt"/>
          <a:ea typeface="+mn-ea"/>
        </a:defRPr>
      </a:lvl2pPr>
      <a:lvl3pPr marL="984250" indent="-177800" algn="l" rtl="0" eaLnBrk="0" fontAlgn="base" latinLnBrk="1" hangingPunct="0">
        <a:spcBef>
          <a:spcPct val="20000"/>
        </a:spcBef>
        <a:spcAft>
          <a:spcPct val="0"/>
        </a:spcAft>
        <a:buClr>
          <a:srgbClr val="FF9900"/>
        </a:buClr>
        <a:buChar char="•"/>
        <a:defRPr kumimoji="1" sz="1200">
          <a:solidFill>
            <a:schemeClr val="tx1"/>
          </a:solidFill>
          <a:latin typeface="+mn-lt"/>
          <a:ea typeface="+mn-ea"/>
        </a:defRPr>
      </a:lvl3pPr>
      <a:lvl4pPr marL="1306513" indent="-142875" algn="l" rtl="0" eaLnBrk="0" fontAlgn="base" latinLnBrk="1" hangingPunct="0">
        <a:spcBef>
          <a:spcPct val="20000"/>
        </a:spcBef>
        <a:spcAft>
          <a:spcPct val="0"/>
        </a:spcAft>
        <a:buClr>
          <a:srgbClr val="FF9900"/>
        </a:buClr>
        <a:buChar char="–"/>
        <a:defRPr kumimoji="1" sz="1200">
          <a:solidFill>
            <a:schemeClr val="tx1"/>
          </a:solidFill>
          <a:latin typeface="+mn-lt"/>
          <a:ea typeface="+mn-ea"/>
        </a:defRPr>
      </a:lvl4pPr>
      <a:lvl5pPr marL="1622425" indent="-136525" algn="l" rtl="0" eaLnBrk="0" fontAlgn="base" latinLnBrk="1" hangingPunct="0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2079625" indent="-136525" algn="l" rtl="0" fontAlgn="base" latinLnBrk="1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536825" indent="-136525" algn="l" rtl="0" fontAlgn="base" latinLnBrk="1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2994025" indent="-136525" algn="l" rtl="0" fontAlgn="base" latinLnBrk="1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451225" indent="-136525" algn="l" rtl="0" fontAlgn="base" latinLnBrk="1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512" y="980728"/>
            <a:ext cx="4752528" cy="2304256"/>
          </a:xfrm>
        </p:spPr>
        <p:txBody>
          <a:bodyPr/>
          <a:lstStyle/>
          <a:p>
            <a:pPr algn="ctr" eaLnBrk="1" hangingPunct="1">
              <a:lnSpc>
                <a:spcPct val="150000"/>
              </a:lnSpc>
            </a:pPr>
            <a:r>
              <a:rPr lang="ko-KR" altLang="en-US" sz="3600" b="1">
                <a:solidFill>
                  <a:srgbClr val="899B3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소프트웨어 공학</a:t>
            </a:r>
            <a:br>
              <a:rPr lang="en-US" altLang="ko-KR" sz="3600" b="1" dirty="0">
                <a:solidFill>
                  <a:srgbClr val="899B3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</a:br>
            <a:r>
              <a:rPr lang="en-US" altLang="ko-KR" sz="3600" b="1">
                <a:solidFill>
                  <a:srgbClr val="899B3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Lecture #2: </a:t>
            </a:r>
            <a:r>
              <a:rPr lang="ko-KR" altLang="en-US" sz="3600" b="1">
                <a:solidFill>
                  <a:srgbClr val="899B3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프로세스와 방법론</a:t>
            </a:r>
            <a:endParaRPr lang="ko-KR" altLang="en-US" sz="3600" b="1" dirty="0">
              <a:solidFill>
                <a:srgbClr val="899B31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99592" y="3573016"/>
            <a:ext cx="3425034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10000"/>
              </a:lnSpc>
              <a:defRPr/>
            </a:pPr>
            <a:r>
              <a:rPr lang="ko-KR" altLang="en-US" sz="2400" b="1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최은만  저</a:t>
            </a:r>
            <a:endParaRPr lang="en-US" altLang="ko-KR" sz="2400" b="1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10000"/>
              </a:lnSpc>
              <a:defRPr/>
            </a:pPr>
            <a:endParaRPr lang="en-US" altLang="ko-KR" sz="2400" b="1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10000"/>
              </a:lnSpc>
              <a:defRPr/>
            </a:pPr>
            <a:endParaRPr lang="en-US" altLang="ko-KR" sz="2400" b="1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10000"/>
              </a:lnSpc>
              <a:defRPr/>
            </a:pPr>
            <a:r>
              <a:rPr lang="en-US" altLang="ko-KR" sz="2400" b="1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6</a:t>
            </a:r>
            <a:r>
              <a:rPr lang="ko-KR" altLang="en-US" sz="2400" b="1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차 개정판</a:t>
            </a:r>
            <a:endParaRPr lang="en-US" altLang="ko-KR" sz="24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 </a:t>
            </a:r>
            <a:r>
              <a:rPr lang="ko-KR" altLang="en-US" dirty="0"/>
              <a:t>바람직한 프로세스의 특징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3986" y="908050"/>
            <a:ext cx="8229600" cy="5218113"/>
          </a:xfrm>
        </p:spPr>
        <p:txBody>
          <a:bodyPr/>
          <a:lstStyle/>
          <a:p>
            <a:r>
              <a:rPr lang="ko-KR" altLang="en-US" sz="2400" dirty="0"/>
              <a:t>예측 가능성</a:t>
            </a:r>
            <a:endParaRPr lang="en-US" altLang="ko-KR" sz="2400" dirty="0"/>
          </a:p>
          <a:p>
            <a:endParaRPr lang="ko-KR" altLang="en-US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테스팅과 유지보수 지원</a:t>
            </a:r>
            <a:endParaRPr lang="en-US" altLang="ko-KR" sz="2400" dirty="0"/>
          </a:p>
          <a:p>
            <a:endParaRPr lang="en-US" altLang="ko-KR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6625" name="_x90481592" descr="DRW000010103a7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891263"/>
            <a:ext cx="4464496" cy="2459309"/>
          </a:xfrm>
          <a:prstGeom prst="rect">
            <a:avLst/>
          </a:prstGeom>
          <a:noFill/>
        </p:spPr>
      </p:pic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6627" name="_x90480712" descr="EMB000010103a5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3931" y="3350571"/>
            <a:ext cx="4832565" cy="2770477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BC77A2-7ED1-4FDD-A673-1F48AC9EDF26}"/>
              </a:ext>
            </a:extLst>
          </p:cNvPr>
          <p:cNvSpPr txBox="1"/>
          <p:nvPr/>
        </p:nvSpPr>
        <p:spPr>
          <a:xfrm>
            <a:off x="2015716" y="558061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highlight>
                  <a:srgbClr val="FFFF00"/>
                </a:highlight>
              </a:rPr>
              <a:t>Fairly, 1985</a:t>
            </a:r>
            <a:endParaRPr lang="ko-KR" altLang="en-US" b="1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바람직한 프로세스의 특징</a:t>
            </a:r>
            <a:r>
              <a:rPr lang="en-US" altLang="ko-KR"/>
              <a:t>(2)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변경 지원 </a:t>
            </a:r>
            <a:r>
              <a:rPr lang="en-US" altLang="ko-KR" sz="2400" dirty="0"/>
              <a:t>– </a:t>
            </a:r>
            <a:r>
              <a:rPr lang="en-US" altLang="ko-KR" sz="2400" b="0" dirty="0"/>
              <a:t>(</a:t>
            </a:r>
            <a:r>
              <a:rPr lang="ko-KR" altLang="en-US" sz="2400" b="0" dirty="0"/>
              <a:t>조직내</a:t>
            </a:r>
            <a:r>
              <a:rPr lang="en-US" altLang="ko-KR" sz="2400" b="0" dirty="0"/>
              <a:t>, </a:t>
            </a:r>
            <a:r>
              <a:rPr lang="ko-KR" altLang="en-US" sz="2400" b="0" dirty="0"/>
              <a:t>비즈니스 환경 등</a:t>
            </a:r>
            <a:r>
              <a:rPr lang="en-US" altLang="ko-KR" sz="2400" b="0" dirty="0"/>
              <a:t>) </a:t>
            </a:r>
            <a:r>
              <a:rPr lang="ko-KR" altLang="en-US" sz="2400" dirty="0"/>
              <a:t>변경을 쉽게 다룰 수 있는 프로세스</a:t>
            </a:r>
            <a:endParaRPr lang="en-US" altLang="ko-KR" sz="24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0677" y="1988840"/>
            <a:ext cx="5362646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0F0F431-8921-46DC-9080-9C3F3E57BCD5}"/>
              </a:ext>
            </a:extLst>
          </p:cNvPr>
          <p:cNvSpPr/>
          <p:nvPr/>
        </p:nvSpPr>
        <p:spPr>
          <a:xfrm>
            <a:off x="6012160" y="4653136"/>
            <a:ext cx="1512168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649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바람직한 프로세스의 특징</a:t>
            </a:r>
            <a:r>
              <a:rPr lang="en-US" altLang="ko-KR"/>
              <a:t>(2)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56401"/>
            <a:ext cx="8229600" cy="764597"/>
          </a:xfrm>
        </p:spPr>
        <p:txBody>
          <a:bodyPr/>
          <a:lstStyle/>
          <a:p>
            <a:r>
              <a:rPr lang="ko-KR" altLang="en-US" sz="2400" dirty="0"/>
              <a:t>결함 제거 용이 </a:t>
            </a:r>
            <a:r>
              <a:rPr lang="en-US" altLang="ko-KR" sz="2400" b="0" dirty="0">
                <a:sym typeface="Wingdings" panose="05000000000000000000" pitchFamily="2" charset="2"/>
              </a:rPr>
              <a:t> </a:t>
            </a:r>
            <a:r>
              <a:rPr lang="ko-KR" altLang="en-US" sz="2400" b="0" dirty="0">
                <a:sym typeface="Wingdings" panose="05000000000000000000" pitchFamily="2" charset="2"/>
              </a:rPr>
              <a:t>단계마다  </a:t>
            </a:r>
            <a:r>
              <a:rPr lang="en-US" altLang="ko-KR" sz="2400" b="0" dirty="0">
                <a:sym typeface="Wingdings" panose="05000000000000000000" pitchFamily="2" charset="2"/>
              </a:rPr>
              <a:t> </a:t>
            </a:r>
            <a:r>
              <a:rPr lang="ko-KR" altLang="en-US" sz="2400" b="0" dirty="0">
                <a:sym typeface="Wingdings" panose="05000000000000000000" pitchFamily="2" charset="2"/>
              </a:rPr>
              <a:t>품질 보증 작업</a:t>
            </a:r>
            <a:endParaRPr lang="ko-KR" altLang="en-US" sz="2400" b="0" dirty="0"/>
          </a:p>
          <a:p>
            <a:endParaRPr lang="ko-KR" altLang="en-US" dirty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3583" y="2286715"/>
            <a:ext cx="4392488" cy="358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C48C21-A80C-4275-9F52-CDA21931FA59}"/>
              </a:ext>
            </a:extLst>
          </p:cNvPr>
          <p:cNvSpPr txBox="1"/>
          <p:nvPr/>
        </p:nvSpPr>
        <p:spPr>
          <a:xfrm>
            <a:off x="516781" y="1454670"/>
            <a:ext cx="81860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highlight>
                  <a:srgbClr val="FFFF00"/>
                </a:highlight>
              </a:rPr>
              <a:t>단계별 결함 발생</a:t>
            </a:r>
            <a:r>
              <a:rPr lang="en-US" altLang="ko-KR" sz="2800" dirty="0">
                <a:highlight>
                  <a:srgbClr val="FFFF00"/>
                </a:highlight>
              </a:rPr>
              <a:t>: </a:t>
            </a:r>
            <a:r>
              <a:rPr lang="ko-KR" altLang="en-US" sz="2800" dirty="0">
                <a:highlight>
                  <a:srgbClr val="FFFF00"/>
                </a:highlight>
              </a:rPr>
              <a:t>요구분석 </a:t>
            </a:r>
            <a:r>
              <a:rPr lang="en-US" altLang="ko-KR" sz="2800" dirty="0">
                <a:highlight>
                  <a:srgbClr val="FFFF00"/>
                </a:highlight>
              </a:rPr>
              <a:t>20%, </a:t>
            </a:r>
            <a:r>
              <a:rPr lang="ko-KR" altLang="en-US" sz="2800" dirty="0">
                <a:highlight>
                  <a:srgbClr val="FFFF00"/>
                </a:highlight>
              </a:rPr>
              <a:t>설계 </a:t>
            </a:r>
            <a:r>
              <a:rPr lang="en-US" altLang="ko-KR" sz="2800" dirty="0">
                <a:highlight>
                  <a:srgbClr val="FFFF00"/>
                </a:highlight>
              </a:rPr>
              <a:t>30%, </a:t>
            </a:r>
          </a:p>
          <a:p>
            <a:r>
              <a:rPr lang="en-US" altLang="ko-KR" sz="2800" dirty="0">
                <a:highlight>
                  <a:srgbClr val="FFFF00"/>
                </a:highlight>
              </a:rPr>
              <a:t>  </a:t>
            </a:r>
            <a:r>
              <a:rPr lang="ko-KR" altLang="en-US" sz="2800" dirty="0">
                <a:highlight>
                  <a:srgbClr val="FFFF00"/>
                </a:highlight>
              </a:rPr>
              <a:t>코딩 </a:t>
            </a:r>
            <a:r>
              <a:rPr lang="en-US" altLang="ko-KR" sz="2800" dirty="0">
                <a:highlight>
                  <a:srgbClr val="FFFF00"/>
                </a:highlight>
              </a:rPr>
              <a:t>50%</a:t>
            </a:r>
            <a:r>
              <a:rPr lang="ko-KR" altLang="en-US" sz="2800" dirty="0"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DE1397-9C69-40F5-ACD3-A3DF508B1A5F}"/>
              </a:ext>
            </a:extLst>
          </p:cNvPr>
          <p:cNvSpPr/>
          <p:nvPr/>
        </p:nvSpPr>
        <p:spPr>
          <a:xfrm>
            <a:off x="3203848" y="4219547"/>
            <a:ext cx="28803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83F7E02-B69A-4EB3-9BF5-86CA7901A641}"/>
              </a:ext>
            </a:extLst>
          </p:cNvPr>
          <p:cNvSpPr/>
          <p:nvPr/>
        </p:nvSpPr>
        <p:spPr>
          <a:xfrm>
            <a:off x="5446440" y="3776786"/>
            <a:ext cx="288032" cy="4303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E9ADFF1-B0C5-4B70-A892-D4A6BF4CFC2E}"/>
              </a:ext>
            </a:extLst>
          </p:cNvPr>
          <p:cNvSpPr/>
          <p:nvPr/>
        </p:nvSpPr>
        <p:spPr>
          <a:xfrm>
            <a:off x="3347864" y="4579587"/>
            <a:ext cx="216024" cy="14401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BD4B209-AA1B-4EA1-A7E1-36B4D3B27480}"/>
              </a:ext>
            </a:extLst>
          </p:cNvPr>
          <p:cNvSpPr/>
          <p:nvPr/>
        </p:nvSpPr>
        <p:spPr>
          <a:xfrm>
            <a:off x="3944505" y="4327559"/>
            <a:ext cx="216024" cy="14401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424514A-45E7-42E5-A221-2DA56855CF0D}"/>
              </a:ext>
            </a:extLst>
          </p:cNvPr>
          <p:cNvSpPr/>
          <p:nvPr/>
        </p:nvSpPr>
        <p:spPr>
          <a:xfrm>
            <a:off x="5014392" y="3859506"/>
            <a:ext cx="216024" cy="14401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831A419-3452-40F6-AC77-7F40AF164BD8}"/>
              </a:ext>
            </a:extLst>
          </p:cNvPr>
          <p:cNvSpPr/>
          <p:nvPr/>
        </p:nvSpPr>
        <p:spPr>
          <a:xfrm>
            <a:off x="5518448" y="3501008"/>
            <a:ext cx="216024" cy="14401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454B71-B598-4326-9EB5-57BFA8896889}"/>
              </a:ext>
            </a:extLst>
          </p:cNvPr>
          <p:cNvSpPr txBox="1"/>
          <p:nvPr/>
        </p:nvSpPr>
        <p:spPr>
          <a:xfrm>
            <a:off x="2566120" y="5454251"/>
            <a:ext cx="4896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highlight>
                  <a:srgbClr val="FFFF00"/>
                </a:highlight>
              </a:rPr>
              <a:t>요구분석 단계에 발생한 오류의</a:t>
            </a:r>
            <a:endParaRPr lang="en-US" altLang="ko-KR" sz="2400" b="1" dirty="0">
              <a:highlight>
                <a:srgbClr val="FFFF00"/>
              </a:highlight>
            </a:endParaRPr>
          </a:p>
          <a:p>
            <a:pPr algn="ctr"/>
            <a:r>
              <a:rPr lang="ko-KR" altLang="en-US" sz="2400" b="1" dirty="0">
                <a:highlight>
                  <a:srgbClr val="FFFF00"/>
                </a:highlight>
              </a:rPr>
              <a:t> 수정 비용</a:t>
            </a:r>
          </a:p>
        </p:txBody>
      </p:sp>
    </p:spTree>
    <p:extLst>
      <p:ext uri="{BB962C8B-B14F-4D97-AF65-F5344CB8AC3E}">
        <p14:creationId xmlns:p14="http://schemas.microsoft.com/office/powerpoint/2010/main" val="896138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2.3 </a:t>
            </a:r>
            <a:r>
              <a:rPr lang="ko-KR" altLang="en-US" dirty="0"/>
              <a:t>소프트웨어 개발 프로세스</a:t>
            </a:r>
          </a:p>
        </p:txBody>
      </p:sp>
      <p:sp>
        <p:nvSpPr>
          <p:cNvPr id="409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z="2400" dirty="0"/>
              <a:t>프로세스 모델</a:t>
            </a:r>
            <a:endParaRPr lang="en-US" altLang="ko-KR" sz="2400" dirty="0"/>
          </a:p>
          <a:p>
            <a:pPr lvl="1" eaLnBrk="1" hangingPunct="1"/>
            <a:r>
              <a:rPr lang="ko-KR" altLang="en-US" sz="2000" dirty="0"/>
              <a:t>일반적인 모델이 </a:t>
            </a:r>
            <a:r>
              <a:rPr lang="ko-KR" altLang="en-US" sz="2000" dirty="0" err="1"/>
              <a:t>될만한</a:t>
            </a:r>
            <a:r>
              <a:rPr lang="ko-KR" altLang="en-US" sz="2000" dirty="0"/>
              <a:t> 프로세스를 기술한 것</a:t>
            </a:r>
            <a:endParaRPr lang="en-US" altLang="ko-KR" sz="2000" dirty="0"/>
          </a:p>
          <a:p>
            <a:pPr lvl="1" eaLnBrk="1" hangingPunct="1"/>
            <a:endParaRPr lang="en-US" altLang="ko-KR" sz="2000" dirty="0"/>
          </a:p>
          <a:p>
            <a:pPr eaLnBrk="1" hangingPunct="1"/>
            <a:r>
              <a:rPr lang="ko-KR" altLang="en-US" sz="2400" dirty="0"/>
              <a:t>대표적인 프로세스 모델</a:t>
            </a:r>
            <a:endParaRPr lang="en-US" altLang="ko-KR" sz="2400" dirty="0"/>
          </a:p>
          <a:p>
            <a:pPr lvl="1" eaLnBrk="1" hangingPunct="1"/>
            <a:r>
              <a:rPr lang="ko-KR" altLang="en-US" sz="2000" dirty="0"/>
              <a:t>폭포수 모델</a:t>
            </a:r>
            <a:endParaRPr lang="en-US" altLang="ko-KR" sz="2000" dirty="0"/>
          </a:p>
          <a:p>
            <a:pPr lvl="1" eaLnBrk="1" hangingPunct="1"/>
            <a:r>
              <a:rPr lang="ko-KR" altLang="en-US" sz="2000" dirty="0"/>
              <a:t>프로토타이핑 모델</a:t>
            </a:r>
            <a:endParaRPr lang="en-US" altLang="ko-KR" sz="2000" dirty="0"/>
          </a:p>
          <a:p>
            <a:pPr lvl="1" eaLnBrk="1" hangingPunct="1"/>
            <a:r>
              <a:rPr lang="ko-KR" altLang="en-US" sz="2000" dirty="0"/>
              <a:t>점증적 모델</a:t>
            </a:r>
            <a:endParaRPr lang="en-US" altLang="ko-KR" sz="2000" dirty="0"/>
          </a:p>
          <a:p>
            <a:pPr lvl="1" eaLnBrk="1" hangingPunct="1"/>
            <a:r>
              <a:rPr lang="en-US" altLang="ko-KR" sz="2000" dirty="0"/>
              <a:t>V </a:t>
            </a:r>
            <a:r>
              <a:rPr lang="ko-KR" altLang="en-US" sz="2000" dirty="0"/>
              <a:t>모형</a:t>
            </a:r>
            <a:endParaRPr lang="en-US" altLang="ko-KR" sz="2000" dirty="0"/>
          </a:p>
          <a:p>
            <a:pPr lvl="1" eaLnBrk="1" hangingPunct="1"/>
            <a:r>
              <a:rPr lang="ko-KR" altLang="en-US" sz="2000" dirty="0"/>
              <a:t>일정 중심 설계 모델</a:t>
            </a:r>
            <a:endParaRPr lang="en-US" altLang="ko-KR" sz="2000" dirty="0"/>
          </a:p>
          <a:p>
            <a:pPr lvl="1" eaLnBrk="1" hangingPunct="1"/>
            <a:r>
              <a:rPr lang="ko-KR" altLang="en-US" sz="2000" dirty="0"/>
              <a:t>진화적 출시 모델</a:t>
            </a:r>
            <a:endParaRPr lang="en-US" altLang="ko-KR" sz="2000" dirty="0"/>
          </a:p>
          <a:p>
            <a:pPr lvl="1" eaLnBrk="1" hangingPunct="1"/>
            <a:r>
              <a:rPr lang="ko-KR" altLang="en-US" sz="2000" dirty="0"/>
              <a:t>애자일 모델</a:t>
            </a:r>
            <a:endParaRPr lang="en-US" altLang="ko-KR" sz="2000" dirty="0"/>
          </a:p>
          <a:p>
            <a:pPr lvl="1" eaLnBrk="1" hangingPunct="1"/>
            <a:r>
              <a:rPr lang="ko-KR" altLang="en-US" sz="2000" dirty="0"/>
              <a:t>기타</a:t>
            </a:r>
            <a:endParaRPr lang="en-US" altLang="ko-KR" sz="2000" dirty="0"/>
          </a:p>
          <a:p>
            <a:pPr lvl="1" eaLnBrk="1" hangingPunct="1"/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ko-KR" altLang="en-US" dirty="0"/>
              <a:t>소프트웨어 생명주기 </a:t>
            </a:r>
            <a:endParaRPr lang="en-US" altLang="ko-KR" dirty="0"/>
          </a:p>
        </p:txBody>
      </p:sp>
      <p:sp>
        <p:nvSpPr>
          <p:cNvPr id="513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소프트웨어 생명주기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526" y="1336377"/>
            <a:ext cx="8779411" cy="231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1555DC7-B23D-414A-84B1-B62C9A0BEB03}"/>
              </a:ext>
            </a:extLst>
          </p:cNvPr>
          <p:cNvSpPr/>
          <p:nvPr/>
        </p:nvSpPr>
        <p:spPr>
          <a:xfrm>
            <a:off x="85252" y="3317308"/>
            <a:ext cx="3203121" cy="15208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ko-KR" altLang="en-US" sz="2000" b="1" dirty="0">
                <a:highlight>
                  <a:srgbClr val="FFFF00"/>
                </a:highlight>
              </a:rPr>
              <a:t>소프트웨어 개발 생명 주기</a:t>
            </a:r>
            <a:endParaRPr lang="en-US" altLang="ko-KR" sz="2000" b="1" dirty="0">
              <a:highlight>
                <a:srgbClr val="FFFF00"/>
              </a:highlight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ko-KR" sz="2000" b="1" dirty="0">
                <a:highlight>
                  <a:srgbClr val="FFFF00"/>
                </a:highlight>
              </a:rPr>
              <a:t>(SDLC: Software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sz="2000" b="1" dirty="0">
                <a:highlight>
                  <a:srgbClr val="FFFF00"/>
                </a:highlight>
              </a:rPr>
              <a:t>Development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sz="2000" b="1" dirty="0">
                <a:highlight>
                  <a:srgbClr val="FFFF00"/>
                </a:highlight>
              </a:rPr>
              <a:t>Life Cycle)</a:t>
            </a:r>
            <a:endParaRPr lang="ko-KR" altLang="en-US" sz="2000" b="1" dirty="0">
              <a:highlight>
                <a:srgbClr val="FFFF00"/>
              </a:highlight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C235EA4-33B3-4268-B80E-C8B1E63EDAF8}"/>
              </a:ext>
            </a:extLst>
          </p:cNvPr>
          <p:cNvCxnSpPr/>
          <p:nvPr/>
        </p:nvCxnSpPr>
        <p:spPr>
          <a:xfrm>
            <a:off x="8388424" y="2492896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B68F720-D395-4096-9663-C27C0338B35D}"/>
              </a:ext>
            </a:extLst>
          </p:cNvPr>
          <p:cNvSpPr txBox="1"/>
          <p:nvPr/>
        </p:nvSpPr>
        <p:spPr>
          <a:xfrm>
            <a:off x="8506780" y="2633334"/>
            <a:ext cx="729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소멸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D50259D-A8AD-4DE4-B777-4F7F9D7CE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485" y="3836409"/>
            <a:ext cx="6530452" cy="232798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</a:t>
            </a:r>
            <a:r>
              <a:rPr lang="ko-KR" altLang="en-US"/>
              <a:t>와 유사한 작업들</a:t>
            </a:r>
          </a:p>
        </p:txBody>
      </p:sp>
      <p:sp>
        <p:nvSpPr>
          <p:cNvPr id="819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건물의 건축</a:t>
            </a:r>
          </a:p>
        </p:txBody>
      </p:sp>
      <p:pic>
        <p:nvPicPr>
          <p:cNvPr id="8197" name="Picture 6" descr="MODE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2564904"/>
            <a:ext cx="5259388" cy="337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5" descr="BLUEPRIN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556792"/>
            <a:ext cx="4532313" cy="309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다음 질문의 대답을 찾는 단계</a:t>
            </a:r>
            <a:endParaRPr lang="en-US" altLang="ko-KR" sz="2400" dirty="0"/>
          </a:p>
          <a:p>
            <a:pPr lvl="1"/>
            <a:r>
              <a:rPr lang="en-US" altLang="ko-KR" sz="2000" dirty="0">
                <a:ea typeface="굴림" pitchFamily="50" charset="-127"/>
              </a:rPr>
              <a:t>How much will it cost?</a:t>
            </a:r>
          </a:p>
          <a:p>
            <a:pPr lvl="1"/>
            <a:r>
              <a:rPr lang="en-US" altLang="ko-KR" sz="2000" dirty="0">
                <a:ea typeface="굴림" pitchFamily="50" charset="-127"/>
              </a:rPr>
              <a:t>How long will it take?</a:t>
            </a:r>
          </a:p>
          <a:p>
            <a:pPr lvl="1"/>
            <a:r>
              <a:rPr lang="en-US" altLang="ko-KR" sz="2000" dirty="0">
                <a:ea typeface="굴림" pitchFamily="50" charset="-127"/>
              </a:rPr>
              <a:t>How many people will it take?</a:t>
            </a:r>
          </a:p>
          <a:p>
            <a:pPr lvl="1"/>
            <a:r>
              <a:rPr lang="en-US" altLang="ko-KR" sz="2000" dirty="0">
                <a:ea typeface="굴림" pitchFamily="50" charset="-127"/>
              </a:rPr>
              <a:t>What might go wrong?</a:t>
            </a:r>
          </a:p>
          <a:p>
            <a:endParaRPr lang="en-US" altLang="ko-KR" sz="2400" dirty="0"/>
          </a:p>
          <a:p>
            <a:r>
              <a:rPr lang="ko-KR" altLang="en-US" sz="2400" dirty="0"/>
              <a:t>범위 정하기</a:t>
            </a:r>
            <a:endParaRPr lang="en-US" altLang="ko-KR" sz="2400" dirty="0"/>
          </a:p>
          <a:p>
            <a:r>
              <a:rPr lang="ko-KR" altLang="en-US" sz="2400" dirty="0"/>
              <a:t>산정</a:t>
            </a:r>
            <a:r>
              <a:rPr lang="en-US" altLang="ko-KR" sz="2400" dirty="0"/>
              <a:t>(Estimation)</a:t>
            </a:r>
          </a:p>
          <a:p>
            <a:r>
              <a:rPr lang="ko-KR" altLang="en-US" sz="2400" dirty="0" err="1"/>
              <a:t>리스크</a:t>
            </a:r>
            <a:r>
              <a:rPr lang="ko-KR" altLang="en-US" sz="2400" dirty="0"/>
              <a:t> 분석</a:t>
            </a:r>
            <a:endParaRPr lang="en-US" altLang="ko-KR" sz="2400" dirty="0"/>
          </a:p>
          <a:p>
            <a:r>
              <a:rPr lang="ko-KR" altLang="en-US" sz="2400" dirty="0"/>
              <a:t>일정 계획</a:t>
            </a:r>
            <a:endParaRPr lang="en-US" altLang="ko-KR" sz="2400" dirty="0"/>
          </a:p>
          <a:p>
            <a:r>
              <a:rPr lang="ko-KR" altLang="en-US" sz="2400" dirty="0"/>
              <a:t>관리 전략 수립</a:t>
            </a:r>
            <a:endParaRPr lang="en-US" altLang="ko-KR" sz="2400" dirty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2995741"/>
            <a:ext cx="1572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Why </a:t>
            </a:r>
            <a:r>
              <a:rPr lang="ko-KR" altLang="en-US" sz="2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572000" y="3714752"/>
            <a:ext cx="1643074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altLang="ko-KR" sz="2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ROI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54155" y="4737231"/>
            <a:ext cx="250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Concept </a:t>
            </a:r>
            <a:r>
              <a:rPr lang="ko-KR" altLang="en-US" sz="2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정립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8B27766-44BC-4301-9E33-F54F5E2B4286}"/>
              </a:ext>
            </a:extLst>
          </p:cNvPr>
          <p:cNvSpPr/>
          <p:nvPr/>
        </p:nvSpPr>
        <p:spPr>
          <a:xfrm>
            <a:off x="5810895" y="3748410"/>
            <a:ext cx="30716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rgbClr val="5F6368"/>
                </a:solidFill>
                <a:latin typeface="Apple SD Gothic Neo"/>
              </a:rPr>
              <a:t>ROI: </a:t>
            </a:r>
            <a:r>
              <a:rPr lang="en-US" altLang="ko-KR" sz="2000" dirty="0">
                <a:solidFill>
                  <a:srgbClr val="4D5156"/>
                </a:solidFill>
                <a:latin typeface="Apple SD Gothic Neo"/>
              </a:rPr>
              <a:t> </a:t>
            </a:r>
            <a:r>
              <a:rPr lang="en-US" altLang="ko-KR" sz="2000" b="1" dirty="0">
                <a:solidFill>
                  <a:srgbClr val="5F6368"/>
                </a:solidFill>
                <a:latin typeface="Apple SD Gothic Neo"/>
              </a:rPr>
              <a:t>Return on Investment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787" y="978568"/>
            <a:ext cx="8229600" cy="5218113"/>
          </a:xfrm>
        </p:spPr>
        <p:txBody>
          <a:bodyPr/>
          <a:lstStyle/>
          <a:p>
            <a:r>
              <a:rPr lang="ko-KR" altLang="en-US" dirty="0"/>
              <a:t>요구 </a:t>
            </a:r>
            <a:r>
              <a:rPr lang="en-US" altLang="ko-KR" dirty="0"/>
              <a:t>– </a:t>
            </a:r>
            <a:r>
              <a:rPr lang="ko-KR" altLang="en-US" dirty="0"/>
              <a:t>시스템이 가져야 할 능력</a:t>
            </a:r>
            <a:r>
              <a:rPr lang="en-US" altLang="ko-KR" dirty="0"/>
              <a:t>(capability)</a:t>
            </a:r>
            <a:r>
              <a:rPr lang="ko-KR" altLang="en-US" dirty="0"/>
              <a:t>과 조건</a:t>
            </a:r>
            <a:r>
              <a:rPr lang="en-US" altLang="ko-KR" dirty="0"/>
              <a:t>(condition)</a:t>
            </a:r>
          </a:p>
          <a:p>
            <a:r>
              <a:rPr lang="en-US" altLang="ko-KR" dirty="0"/>
              <a:t>What </a:t>
            </a:r>
            <a:r>
              <a:rPr lang="ko-KR" altLang="en-US" dirty="0"/>
              <a:t>의 단계</a:t>
            </a:r>
            <a:endParaRPr lang="en-US" altLang="ko-KR" dirty="0"/>
          </a:p>
          <a:p>
            <a:r>
              <a:rPr lang="ko-KR" altLang="en-US" dirty="0"/>
              <a:t>응용 분야</a:t>
            </a:r>
            <a:r>
              <a:rPr lang="en-US" altLang="ko-KR" dirty="0"/>
              <a:t>(</a:t>
            </a:r>
            <a:r>
              <a:rPr lang="ko-KR" altLang="en-US" dirty="0"/>
              <a:t>도메인</a:t>
            </a:r>
            <a:r>
              <a:rPr lang="en-US" altLang="ko-KR" dirty="0"/>
              <a:t>)</a:t>
            </a:r>
            <a:r>
              <a:rPr lang="ko-KR" altLang="en-US" dirty="0"/>
              <a:t>에 집중</a:t>
            </a:r>
            <a:endParaRPr lang="en-US" altLang="ko-KR" dirty="0"/>
          </a:p>
          <a:p>
            <a:r>
              <a:rPr lang="ko-KR" altLang="en-US" dirty="0"/>
              <a:t>가장 중요하고도 어려운 단계</a:t>
            </a:r>
            <a:endParaRPr lang="en-US" altLang="ko-KR" dirty="0"/>
          </a:p>
          <a:p>
            <a:pPr lvl="1"/>
            <a:r>
              <a:rPr lang="ko-KR" altLang="en-US" dirty="0"/>
              <a:t>조그만 차이가 큰 오류로 변함</a:t>
            </a:r>
            <a:endParaRPr lang="en-US" altLang="ko-KR" dirty="0"/>
          </a:p>
          <a:p>
            <a:r>
              <a:rPr lang="ko-KR" altLang="en-US" dirty="0"/>
              <a:t>결과물</a:t>
            </a:r>
            <a:r>
              <a:rPr lang="en-US" altLang="ko-KR" dirty="0"/>
              <a:t>: </a:t>
            </a:r>
            <a:r>
              <a:rPr lang="ko-KR" altLang="en-US" dirty="0"/>
              <a:t>요구분석서</a:t>
            </a:r>
            <a:r>
              <a:rPr lang="en-US" altLang="ko-KR" dirty="0"/>
              <a:t>(SRS)</a:t>
            </a:r>
            <a:endParaRPr lang="ko-KR" altLang="en-US" dirty="0"/>
          </a:p>
        </p:txBody>
      </p:sp>
      <p:pic>
        <p:nvPicPr>
          <p:cNvPr id="5" name="Picture 5" descr="http://www.construx.com/survivalguide/fig3-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2453" y="1340768"/>
            <a:ext cx="5263738" cy="4722864"/>
          </a:xfrm>
          <a:prstGeom prst="rect">
            <a:avLst/>
          </a:prstGeom>
          <a:noFill/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577BD4F-AC6A-4323-A7EF-BB6BBDB35631}"/>
              </a:ext>
            </a:extLst>
          </p:cNvPr>
          <p:cNvCxnSpPr>
            <a:cxnSpLocks/>
          </p:cNvCxnSpPr>
          <p:nvPr/>
        </p:nvCxnSpPr>
        <p:spPr>
          <a:xfrm flipH="1" flipV="1">
            <a:off x="3467365" y="3890624"/>
            <a:ext cx="125088" cy="1457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4A80B64-4B03-4407-9805-88F1766D8DBB}"/>
              </a:ext>
            </a:extLst>
          </p:cNvPr>
          <p:cNvCxnSpPr>
            <a:cxnSpLocks/>
          </p:cNvCxnSpPr>
          <p:nvPr/>
        </p:nvCxnSpPr>
        <p:spPr>
          <a:xfrm>
            <a:off x="3592453" y="5347950"/>
            <a:ext cx="4939987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BE0DC53-5B98-43BE-AFDD-33C55BBB4180}"/>
              </a:ext>
            </a:extLst>
          </p:cNvPr>
          <p:cNvCxnSpPr>
            <a:cxnSpLocks/>
          </p:cNvCxnSpPr>
          <p:nvPr/>
        </p:nvCxnSpPr>
        <p:spPr>
          <a:xfrm flipV="1">
            <a:off x="8055851" y="1772816"/>
            <a:ext cx="0" cy="181480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A816EE8-94BB-415C-AB70-83E141CBCBBE}"/>
              </a:ext>
            </a:extLst>
          </p:cNvPr>
          <p:cNvSpPr txBox="1"/>
          <p:nvPr/>
        </p:nvSpPr>
        <p:spPr>
          <a:xfrm>
            <a:off x="3275856" y="3521292"/>
            <a:ext cx="432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highlight>
                  <a:srgbClr val="FFFF00"/>
                </a:highlight>
              </a:rPr>
              <a:t>X</a:t>
            </a:r>
            <a:endParaRPr lang="ko-KR" altLang="en-US" sz="2000" dirty="0">
              <a:highlight>
                <a:srgbClr val="FFFF00"/>
              </a:highligh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7C89A7-9C63-43DF-8F98-8F525157BFDF}"/>
              </a:ext>
            </a:extLst>
          </p:cNvPr>
          <p:cNvSpPr txBox="1"/>
          <p:nvPr/>
        </p:nvSpPr>
        <p:spPr>
          <a:xfrm>
            <a:off x="8596649" y="5147900"/>
            <a:ext cx="432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highlight>
                  <a:srgbClr val="FFFF00"/>
                </a:highlight>
              </a:rPr>
              <a:t>Y</a:t>
            </a:r>
            <a:endParaRPr lang="ko-KR" altLang="en-US" sz="2000" dirty="0">
              <a:highlight>
                <a:srgbClr val="FFFF00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EBFFB9-C1B9-4BD2-8DC1-61CF0463992C}"/>
              </a:ext>
            </a:extLst>
          </p:cNvPr>
          <p:cNvSpPr txBox="1"/>
          <p:nvPr/>
        </p:nvSpPr>
        <p:spPr>
          <a:xfrm>
            <a:off x="7909101" y="1447868"/>
            <a:ext cx="432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Z</a:t>
            </a:r>
            <a:endParaRPr lang="ko-KR" altLang="en-US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94F9A5-7CCD-4465-A086-753ED1C9A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Coffee Address">
            <a:extLst>
              <a:ext uri="{FF2B5EF4-FFF2-40B4-BE49-F238E27FC236}">
                <a16:creationId xmlns:a16="http://schemas.microsoft.com/office/drawing/2014/main" id="{FA97D5DB-F69E-4B5E-8222-2C6443660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366273"/>
            <a:ext cx="5609681" cy="412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4D2C0AC-6D84-486A-AD16-7B8AFFE9A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008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57200" y="82550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학습 목표</a:t>
            </a:r>
            <a:endParaRPr lang="en-US" altLang="ko-KR" sz="2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4857752" y="1285860"/>
            <a:ext cx="3643311" cy="4572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457200" indent="-457200" defTabSz="866775" eaLnBrk="0" latinLnBrk="0" hangingPunct="0">
              <a:lnSpc>
                <a:spcPts val="2000"/>
              </a:lnSpc>
              <a:spcBef>
                <a:spcPct val="20000"/>
              </a:spcBef>
              <a:buSzPct val="120000"/>
              <a:defRPr/>
            </a:pPr>
            <a:endParaRPr kumimoji="0" lang="en-US" altLang="ko-KR" sz="1400" b="1" dirty="0"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소프트웨어 프로세스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바람직한 프로세스의 특징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ko-KR" altLang="en-US" dirty="0"/>
              <a:t>소프트웨어 프로세스 모델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지원 프로세스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방법론</a:t>
            </a:r>
            <a:endParaRPr lang="en-US" altLang="ko-KR" dirty="0"/>
          </a:p>
          <a:p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25602" name="Picture 2" descr="http://www.software-development-resource.com/images/waterfall_software_proces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1916832"/>
            <a:ext cx="3898441" cy="29523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프로세스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정의 </a:t>
            </a:r>
            <a:endParaRPr lang="en-US" altLang="ko-KR" dirty="0"/>
          </a:p>
          <a:p>
            <a:pPr lvl="1"/>
            <a:r>
              <a:rPr lang="ko-KR" altLang="en-US" dirty="0"/>
              <a:t>어떤 일을 하기 위한 특별한 방법으로 일반적으로 단계나 작업으로 구성됨</a:t>
            </a:r>
            <a:r>
              <a:rPr lang="en-US" altLang="ko-KR" dirty="0"/>
              <a:t>(</a:t>
            </a:r>
            <a:r>
              <a:rPr lang="ko-KR" altLang="en-US" dirty="0" err="1"/>
              <a:t>웹스터</a:t>
            </a:r>
            <a:r>
              <a:rPr lang="ko-KR" altLang="en-US" dirty="0"/>
              <a:t> 영어 사전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소프트웨어를 개발하는 과정</a:t>
            </a:r>
            <a:r>
              <a:rPr lang="en-US" altLang="ko-KR" dirty="0"/>
              <a:t>, </a:t>
            </a:r>
            <a:r>
              <a:rPr lang="ko-KR" altLang="en-US" dirty="0"/>
              <a:t>즉 작업 순서</a:t>
            </a:r>
          </a:p>
          <a:p>
            <a:pPr lvl="1"/>
            <a:r>
              <a:rPr lang="ko-KR" altLang="en-US" dirty="0"/>
              <a:t>순서제약이 있는 작업의 집합</a:t>
            </a:r>
            <a:endParaRPr lang="en-US" altLang="ko-KR" dirty="0"/>
          </a:p>
          <a:p>
            <a:pPr lvl="1"/>
            <a:r>
              <a:rPr lang="ko-KR" altLang="en-US" dirty="0"/>
              <a:t>높은 품질과 생산성이 목표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프로세스가 없는 개발</a:t>
            </a:r>
            <a:endParaRPr lang="en-US" altLang="ko-KR" dirty="0"/>
          </a:p>
          <a:p>
            <a:pPr lvl="1"/>
            <a:r>
              <a:rPr lang="en-US" altLang="ko-KR" dirty="0"/>
              <a:t>Code-and-fix</a:t>
            </a:r>
          </a:p>
          <a:p>
            <a:endParaRPr lang="ko-KR" altLang="en-US" dirty="0"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90155808" descr="DRW000013ec16c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4581128"/>
            <a:ext cx="6638461" cy="10801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Code-and-fix </a:t>
            </a:r>
            <a:r>
              <a:rPr lang="ko-KR" altLang="en-US"/>
              <a:t>문제점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요구나 설계 작업의 중요성을 깨닫지 못함</a:t>
            </a:r>
            <a:endParaRPr lang="en-US" altLang="ko-KR" sz="2400" dirty="0"/>
          </a:p>
          <a:p>
            <a:pPr lvl="1"/>
            <a:r>
              <a:rPr lang="ko-KR" altLang="en-US" sz="2000" dirty="0"/>
              <a:t>즉흥적인 방법으로는 사용자의 높은 요구 수준에 도달하기 어려움</a:t>
            </a:r>
            <a:endParaRPr lang="en-US" altLang="ko-KR" sz="2000" dirty="0"/>
          </a:p>
          <a:p>
            <a:pPr lvl="1"/>
            <a:r>
              <a:rPr lang="ko-KR" altLang="en-US" sz="2000" dirty="0"/>
              <a:t>계속 고치는 작업이 필요</a:t>
            </a:r>
          </a:p>
          <a:p>
            <a:r>
              <a:rPr lang="ko-KR" altLang="en-US" sz="2400" dirty="0"/>
              <a:t>신중하게 잘 설계하지 않으면 소프트웨어 구조가 나빠짐</a:t>
            </a:r>
            <a:endParaRPr lang="en-US" altLang="ko-KR" sz="2400" dirty="0"/>
          </a:p>
          <a:p>
            <a:pPr lvl="1"/>
            <a:r>
              <a:rPr lang="ko-KR" altLang="en-US" sz="2000" dirty="0"/>
              <a:t>즉흥적인 방법은 설계를 해도 되고 안 해도 되는 작업이므로 잘 설계되지 않음</a:t>
            </a:r>
          </a:p>
          <a:p>
            <a:r>
              <a:rPr lang="ko-KR" altLang="en-US" sz="2400" dirty="0"/>
              <a:t>계획이 없어 작업의 목표가 없음</a:t>
            </a:r>
            <a:endParaRPr lang="en-US" altLang="ko-KR" sz="2400" dirty="0"/>
          </a:p>
          <a:p>
            <a:pPr lvl="1"/>
            <a:r>
              <a:rPr lang="ko-KR" altLang="en-US" sz="2000" dirty="0"/>
              <a:t>일을 한 후에도 잘한 것인지 못한 것인지 판단할 수가 없음</a:t>
            </a:r>
            <a:endParaRPr lang="en-US" altLang="ko-KR" sz="2000" dirty="0"/>
          </a:p>
          <a:p>
            <a:pPr lvl="1"/>
            <a:r>
              <a:rPr lang="ko-KR" altLang="en-US" sz="2000" dirty="0"/>
              <a:t>비용과 일정의 조절을 할 수가 없음</a:t>
            </a:r>
          </a:p>
          <a:p>
            <a:r>
              <a:rPr lang="ko-KR" altLang="en-US" sz="2400" dirty="0"/>
              <a:t>체계적인 테스트 작업이나 품질 보증 차원의 활동에 대한 인식이 없음</a:t>
            </a:r>
            <a:endParaRPr lang="en-US" altLang="ko-KR" sz="2400" dirty="0"/>
          </a:p>
          <a:p>
            <a:pPr lvl="1"/>
            <a:r>
              <a:rPr lang="ko-KR" altLang="en-US" sz="2000" dirty="0"/>
              <a:t>발견되지 않은 결함이 남아 계속 고치게 됨</a:t>
            </a:r>
            <a:endParaRPr lang="en-US" altLang="ko-KR" sz="2000" dirty="0"/>
          </a:p>
          <a:p>
            <a:pPr lvl="1"/>
            <a:r>
              <a:rPr lang="ko-KR" altLang="en-US" sz="2000" dirty="0"/>
              <a:t>시스템이 더욱 악화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프로세스와 방법론의 비교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4611356"/>
              </p:ext>
            </p:extLst>
          </p:nvPr>
        </p:nvGraphicFramePr>
        <p:xfrm>
          <a:off x="107504" y="644526"/>
          <a:ext cx="9036496" cy="55306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8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27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330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프로세스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방법론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6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특징</a:t>
                      </a:r>
                      <a:endParaRPr lang="en-US" altLang="ko-KR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/>
                        <a:t>단계적인 작업의 틀을 정의한 것</a:t>
                      </a:r>
                      <a:endParaRPr lang="en-US" altLang="ko-KR" sz="20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/>
                        <a:t>무엇을 하는가에 중점</a:t>
                      </a:r>
                      <a:endParaRPr lang="en-US" altLang="ko-KR" sz="20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/>
                        <a:t>결과물의 표현에 대해 언급 없음</a:t>
                      </a:r>
                      <a:endParaRPr lang="en-US" altLang="ko-KR" sz="20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/>
                        <a:t>패러다임에 독립적 </a:t>
                      </a:r>
                      <a:r>
                        <a:rPr lang="en-US" altLang="ko-KR" sz="2000" dirty="0"/>
                        <a:t>(</a:t>
                      </a:r>
                      <a:r>
                        <a:rPr lang="en-US" altLang="ko-KR" sz="2000" dirty="0">
                          <a:sym typeface="Wingdings" panose="05000000000000000000" pitchFamily="2" charset="2"/>
                        </a:rPr>
                        <a:t> </a:t>
                      </a:r>
                      <a:r>
                        <a:rPr lang="en-US" altLang="ko-KR" sz="2000" dirty="0"/>
                        <a:t>conceptual model)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/>
                        <a:t>각 단계가 다른 방법론으로도 실현 가능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/>
                        <a:t>프로세스의 구체적인 구현에 이름</a:t>
                      </a:r>
                      <a:endParaRPr lang="en-US" altLang="ko-KR" sz="20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/>
                        <a:t>어떻게 하는가에 중점</a:t>
                      </a:r>
                      <a:endParaRPr lang="en-US" altLang="ko-KR" sz="20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/>
                        <a:t>결과물을 어떻게 표현하는지 표시</a:t>
                      </a:r>
                      <a:endParaRPr lang="en-US" altLang="ko-KR" sz="20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/>
                        <a:t>패러다임에 종속적</a:t>
                      </a:r>
                      <a:endParaRPr lang="en-US" altLang="ko-KR" sz="20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/>
                        <a:t>각 단계의 절차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기술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가이드라인을 제시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08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사례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/>
                        <a:t>폭포수 프로세스</a:t>
                      </a:r>
                      <a:endParaRPr lang="en-US" altLang="ko-KR" sz="20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/>
                        <a:t>나선형 프로세스</a:t>
                      </a:r>
                      <a:endParaRPr lang="en-US" altLang="ko-KR" sz="20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 err="1"/>
                        <a:t>프로토타이핑</a:t>
                      </a:r>
                      <a:r>
                        <a:rPr lang="ko-KR" altLang="en-US" sz="2000" dirty="0"/>
                        <a:t> 프로세스</a:t>
                      </a:r>
                      <a:endParaRPr lang="en-US" altLang="ko-KR" sz="20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dirty="0"/>
                        <a:t>Unified </a:t>
                      </a:r>
                      <a:r>
                        <a:rPr lang="ko-KR" altLang="en-US" sz="2000" dirty="0"/>
                        <a:t>프로세스</a:t>
                      </a:r>
                      <a:endParaRPr lang="en-US" altLang="ko-KR" sz="20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/>
                        <a:t>애자일 프로세스  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/>
                        <a:t>구조적 분석</a:t>
                      </a:r>
                      <a:r>
                        <a:rPr lang="en-US" altLang="ko-KR" sz="2000" dirty="0"/>
                        <a:t>/</a:t>
                      </a:r>
                      <a:r>
                        <a:rPr lang="ko-KR" altLang="en-US" sz="2000" dirty="0"/>
                        <a:t>설계 방법론</a:t>
                      </a:r>
                      <a:endParaRPr lang="en-US" altLang="ko-KR" sz="20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/>
                        <a:t>객체지향 분석</a:t>
                      </a:r>
                      <a:r>
                        <a:rPr lang="en-US" altLang="ko-KR" sz="2000" dirty="0"/>
                        <a:t>/</a:t>
                      </a:r>
                      <a:r>
                        <a:rPr lang="ko-KR" altLang="en-US" sz="2000" dirty="0"/>
                        <a:t>설계 방법론</a:t>
                      </a:r>
                      <a:endParaRPr lang="en-US" altLang="ko-KR" sz="20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/>
                        <a:t>컴포넌트 기반</a:t>
                      </a:r>
                      <a:endParaRPr lang="en-US" altLang="ko-KR" sz="20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/>
                        <a:t>애자일 방법론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464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2.1 </a:t>
            </a:r>
            <a:r>
              <a:rPr lang="ko-KR" altLang="en-US"/>
              <a:t>소프트웨어 프로세스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9792" y="819943"/>
            <a:ext cx="8229600" cy="5218113"/>
          </a:xfrm>
        </p:spPr>
        <p:txBody>
          <a:bodyPr/>
          <a:lstStyle/>
          <a:p>
            <a:r>
              <a:rPr lang="ko-KR" altLang="en-US" dirty="0"/>
              <a:t>소프트웨어 개발에 대한 기술적</a:t>
            </a:r>
            <a:r>
              <a:rPr lang="en-US" altLang="ko-KR" dirty="0"/>
              <a:t>, </a:t>
            </a:r>
            <a:r>
              <a:rPr lang="ko-KR" altLang="en-US" dirty="0"/>
              <a:t>관리적 이슈를 다루는 작업</a:t>
            </a:r>
          </a:p>
          <a:p>
            <a:pPr lvl="1"/>
            <a:r>
              <a:rPr lang="ko-KR" altLang="en-US" dirty="0"/>
              <a:t>개발 </a:t>
            </a:r>
            <a:r>
              <a:rPr lang="ko-KR" altLang="en-US" dirty="0" err="1"/>
              <a:t>모델별</a:t>
            </a:r>
            <a:r>
              <a:rPr lang="ko-KR" altLang="en-US" dirty="0"/>
              <a:t> 컴포넌트 프로세스</a:t>
            </a:r>
            <a:r>
              <a:rPr lang="en-US" altLang="ko-KR" dirty="0"/>
              <a:t>(</a:t>
            </a:r>
            <a:r>
              <a:rPr lang="ko-KR" altLang="en-US" dirty="0"/>
              <a:t>부프로세스</a:t>
            </a:r>
            <a:r>
              <a:rPr lang="en-US" altLang="ko-KR" dirty="0"/>
              <a:t>)</a:t>
            </a:r>
            <a:r>
              <a:rPr lang="ko-KR" altLang="en-US" dirty="0"/>
              <a:t> 존재</a:t>
            </a:r>
            <a:endParaRPr lang="en-US" altLang="ko-KR" dirty="0"/>
          </a:p>
          <a:p>
            <a:pPr lvl="1"/>
            <a:r>
              <a:rPr lang="ko-KR" altLang="en-US" dirty="0"/>
              <a:t>서로 다른 목적</a:t>
            </a:r>
            <a:endParaRPr lang="en-US" altLang="ko-KR" dirty="0"/>
          </a:p>
          <a:p>
            <a:pPr lvl="1"/>
            <a:r>
              <a:rPr lang="ko-KR" altLang="en-US" dirty="0"/>
              <a:t>서로 협력하여 전체 목적을 만족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140968"/>
            <a:ext cx="5476253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21680" y="2132856"/>
            <a:ext cx="5330824" cy="2827582"/>
          </a:xfrm>
          <a:prstGeom prst="rect">
            <a:avLst/>
          </a:prstGeom>
        </p:spPr>
      </p:pic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636A1482-CA25-4F42-8332-4E2CA5EAE668}"/>
              </a:ext>
            </a:extLst>
          </p:cNvPr>
          <p:cNvSpPr/>
          <p:nvPr/>
        </p:nvSpPr>
        <p:spPr>
          <a:xfrm>
            <a:off x="307571" y="2665364"/>
            <a:ext cx="5272541" cy="3139899"/>
          </a:xfrm>
          <a:custGeom>
            <a:avLst/>
            <a:gdLst>
              <a:gd name="connsiteX0" fmla="*/ 0 w 5112327"/>
              <a:gd name="connsiteY0" fmla="*/ 11333 h 2729616"/>
              <a:gd name="connsiteX1" fmla="*/ 216131 w 5112327"/>
              <a:gd name="connsiteY1" fmla="*/ 19646 h 2729616"/>
              <a:gd name="connsiteX2" fmla="*/ 249382 w 5112327"/>
              <a:gd name="connsiteY2" fmla="*/ 27959 h 2729616"/>
              <a:gd name="connsiteX3" fmla="*/ 340822 w 5112327"/>
              <a:gd name="connsiteY3" fmla="*/ 36271 h 2729616"/>
              <a:gd name="connsiteX4" fmla="*/ 440574 w 5112327"/>
              <a:gd name="connsiteY4" fmla="*/ 52897 h 2729616"/>
              <a:gd name="connsiteX5" fmla="*/ 615142 w 5112327"/>
              <a:gd name="connsiteY5" fmla="*/ 61210 h 2729616"/>
              <a:gd name="connsiteX6" fmla="*/ 656705 w 5112327"/>
              <a:gd name="connsiteY6" fmla="*/ 69522 h 2729616"/>
              <a:gd name="connsiteX7" fmla="*/ 681644 w 5112327"/>
              <a:gd name="connsiteY7" fmla="*/ 77835 h 2729616"/>
              <a:gd name="connsiteX8" fmla="*/ 806334 w 5112327"/>
              <a:gd name="connsiteY8" fmla="*/ 86148 h 2729616"/>
              <a:gd name="connsiteX9" fmla="*/ 831273 w 5112327"/>
              <a:gd name="connsiteY9" fmla="*/ 94460 h 2729616"/>
              <a:gd name="connsiteX10" fmla="*/ 1047404 w 5112327"/>
              <a:gd name="connsiteY10" fmla="*/ 119399 h 2729616"/>
              <a:gd name="connsiteX11" fmla="*/ 1122218 w 5112327"/>
              <a:gd name="connsiteY11" fmla="*/ 127711 h 2729616"/>
              <a:gd name="connsiteX12" fmla="*/ 1213658 w 5112327"/>
              <a:gd name="connsiteY12" fmla="*/ 136024 h 2729616"/>
              <a:gd name="connsiteX13" fmla="*/ 1321724 w 5112327"/>
              <a:gd name="connsiteY13" fmla="*/ 160962 h 2729616"/>
              <a:gd name="connsiteX14" fmla="*/ 1371600 w 5112327"/>
              <a:gd name="connsiteY14" fmla="*/ 169275 h 2729616"/>
              <a:gd name="connsiteX15" fmla="*/ 1413164 w 5112327"/>
              <a:gd name="connsiteY15" fmla="*/ 177588 h 2729616"/>
              <a:gd name="connsiteX16" fmla="*/ 1512916 w 5112327"/>
              <a:gd name="connsiteY16" fmla="*/ 194213 h 2729616"/>
              <a:gd name="connsiteX17" fmla="*/ 1562793 w 5112327"/>
              <a:gd name="connsiteY17" fmla="*/ 219151 h 2729616"/>
              <a:gd name="connsiteX18" fmla="*/ 1679171 w 5112327"/>
              <a:gd name="connsiteY18" fmla="*/ 269028 h 2729616"/>
              <a:gd name="connsiteX19" fmla="*/ 1753985 w 5112327"/>
              <a:gd name="connsiteY19" fmla="*/ 277340 h 2729616"/>
              <a:gd name="connsiteX20" fmla="*/ 1778924 w 5112327"/>
              <a:gd name="connsiteY20" fmla="*/ 285653 h 2729616"/>
              <a:gd name="connsiteX21" fmla="*/ 1812174 w 5112327"/>
              <a:gd name="connsiteY21" fmla="*/ 293966 h 2729616"/>
              <a:gd name="connsiteX22" fmla="*/ 1870364 w 5112327"/>
              <a:gd name="connsiteY22" fmla="*/ 318904 h 2729616"/>
              <a:gd name="connsiteX23" fmla="*/ 1936865 w 5112327"/>
              <a:gd name="connsiteY23" fmla="*/ 360468 h 2729616"/>
              <a:gd name="connsiteX24" fmla="*/ 2028305 w 5112327"/>
              <a:gd name="connsiteY24" fmla="*/ 402031 h 2729616"/>
              <a:gd name="connsiteX25" fmla="*/ 2094807 w 5112327"/>
              <a:gd name="connsiteY25" fmla="*/ 426970 h 2729616"/>
              <a:gd name="connsiteX26" fmla="*/ 2177934 w 5112327"/>
              <a:gd name="connsiteY26" fmla="*/ 460220 h 2729616"/>
              <a:gd name="connsiteX27" fmla="*/ 2277687 w 5112327"/>
              <a:gd name="connsiteY27" fmla="*/ 501784 h 2729616"/>
              <a:gd name="connsiteX28" fmla="*/ 2319251 w 5112327"/>
              <a:gd name="connsiteY28" fmla="*/ 526722 h 2729616"/>
              <a:gd name="connsiteX29" fmla="*/ 2344189 w 5112327"/>
              <a:gd name="connsiteY29" fmla="*/ 535035 h 2729616"/>
              <a:gd name="connsiteX30" fmla="*/ 2385753 w 5112327"/>
              <a:gd name="connsiteY30" fmla="*/ 551660 h 2729616"/>
              <a:gd name="connsiteX31" fmla="*/ 2435629 w 5112327"/>
              <a:gd name="connsiteY31" fmla="*/ 559973 h 2729616"/>
              <a:gd name="connsiteX32" fmla="*/ 2485505 w 5112327"/>
              <a:gd name="connsiteY32" fmla="*/ 576599 h 2729616"/>
              <a:gd name="connsiteX33" fmla="*/ 2527069 w 5112327"/>
              <a:gd name="connsiteY33" fmla="*/ 584911 h 2729616"/>
              <a:gd name="connsiteX34" fmla="*/ 2560320 w 5112327"/>
              <a:gd name="connsiteY34" fmla="*/ 593224 h 2729616"/>
              <a:gd name="connsiteX35" fmla="*/ 2685011 w 5112327"/>
              <a:gd name="connsiteY35" fmla="*/ 601537 h 2729616"/>
              <a:gd name="connsiteX36" fmla="*/ 3300153 w 5112327"/>
              <a:gd name="connsiteY36" fmla="*/ 609850 h 2729616"/>
              <a:gd name="connsiteX37" fmla="*/ 3541222 w 5112327"/>
              <a:gd name="connsiteY37" fmla="*/ 634788 h 2729616"/>
              <a:gd name="connsiteX38" fmla="*/ 3591098 w 5112327"/>
              <a:gd name="connsiteY38" fmla="*/ 651413 h 2729616"/>
              <a:gd name="connsiteX39" fmla="*/ 3715789 w 5112327"/>
              <a:gd name="connsiteY39" fmla="*/ 676351 h 2729616"/>
              <a:gd name="connsiteX40" fmla="*/ 3773978 w 5112327"/>
              <a:gd name="connsiteY40" fmla="*/ 692977 h 2729616"/>
              <a:gd name="connsiteX41" fmla="*/ 3840480 w 5112327"/>
              <a:gd name="connsiteY41" fmla="*/ 709602 h 2729616"/>
              <a:gd name="connsiteX42" fmla="*/ 3873731 w 5112327"/>
              <a:gd name="connsiteY42" fmla="*/ 717915 h 2729616"/>
              <a:gd name="connsiteX43" fmla="*/ 3923607 w 5112327"/>
              <a:gd name="connsiteY43" fmla="*/ 734540 h 2729616"/>
              <a:gd name="connsiteX44" fmla="*/ 4015047 w 5112327"/>
              <a:gd name="connsiteY44" fmla="*/ 742853 h 2729616"/>
              <a:gd name="connsiteX45" fmla="*/ 4131425 w 5112327"/>
              <a:gd name="connsiteY45" fmla="*/ 759479 h 2729616"/>
              <a:gd name="connsiteX46" fmla="*/ 4247804 w 5112327"/>
              <a:gd name="connsiteY46" fmla="*/ 776104 h 2729616"/>
              <a:gd name="connsiteX47" fmla="*/ 4364182 w 5112327"/>
              <a:gd name="connsiteY47" fmla="*/ 817668 h 2729616"/>
              <a:gd name="connsiteX48" fmla="*/ 4414058 w 5112327"/>
              <a:gd name="connsiteY48" fmla="*/ 834293 h 2729616"/>
              <a:gd name="connsiteX49" fmla="*/ 4430684 w 5112327"/>
              <a:gd name="connsiteY49" fmla="*/ 850919 h 2729616"/>
              <a:gd name="connsiteX50" fmla="*/ 4513811 w 5112327"/>
              <a:gd name="connsiteY50" fmla="*/ 875857 h 2729616"/>
              <a:gd name="connsiteX51" fmla="*/ 4630189 w 5112327"/>
              <a:gd name="connsiteY51" fmla="*/ 917420 h 2729616"/>
              <a:gd name="connsiteX52" fmla="*/ 4655127 w 5112327"/>
              <a:gd name="connsiteY52" fmla="*/ 925733 h 2729616"/>
              <a:gd name="connsiteX53" fmla="*/ 4680065 w 5112327"/>
              <a:gd name="connsiteY53" fmla="*/ 934046 h 2729616"/>
              <a:gd name="connsiteX54" fmla="*/ 4729942 w 5112327"/>
              <a:gd name="connsiteY54" fmla="*/ 958984 h 2729616"/>
              <a:gd name="connsiteX55" fmla="*/ 4746567 w 5112327"/>
              <a:gd name="connsiteY55" fmla="*/ 975610 h 2729616"/>
              <a:gd name="connsiteX56" fmla="*/ 4813069 w 5112327"/>
              <a:gd name="connsiteY56" fmla="*/ 1008860 h 2729616"/>
              <a:gd name="connsiteX57" fmla="*/ 4846320 w 5112327"/>
              <a:gd name="connsiteY57" fmla="*/ 1042111 h 2729616"/>
              <a:gd name="connsiteX58" fmla="*/ 4854633 w 5112327"/>
              <a:gd name="connsiteY58" fmla="*/ 1067050 h 2729616"/>
              <a:gd name="connsiteX59" fmla="*/ 4904509 w 5112327"/>
              <a:gd name="connsiteY59" fmla="*/ 1100300 h 2729616"/>
              <a:gd name="connsiteX60" fmla="*/ 4912822 w 5112327"/>
              <a:gd name="connsiteY60" fmla="*/ 1125239 h 2729616"/>
              <a:gd name="connsiteX61" fmla="*/ 4912822 w 5112327"/>
              <a:gd name="connsiteY61" fmla="*/ 1291493 h 2729616"/>
              <a:gd name="connsiteX62" fmla="*/ 4896196 w 5112327"/>
              <a:gd name="connsiteY62" fmla="*/ 1308119 h 2729616"/>
              <a:gd name="connsiteX63" fmla="*/ 4879571 w 5112327"/>
              <a:gd name="connsiteY63" fmla="*/ 1399559 h 2729616"/>
              <a:gd name="connsiteX64" fmla="*/ 4862945 w 5112327"/>
              <a:gd name="connsiteY64" fmla="*/ 1424497 h 2729616"/>
              <a:gd name="connsiteX65" fmla="*/ 4821382 w 5112327"/>
              <a:gd name="connsiteY65" fmla="*/ 1482686 h 2729616"/>
              <a:gd name="connsiteX66" fmla="*/ 4796444 w 5112327"/>
              <a:gd name="connsiteY66" fmla="*/ 1540875 h 2729616"/>
              <a:gd name="connsiteX67" fmla="*/ 4779818 w 5112327"/>
              <a:gd name="connsiteY67" fmla="*/ 1590751 h 2729616"/>
              <a:gd name="connsiteX68" fmla="*/ 4771505 w 5112327"/>
              <a:gd name="connsiteY68" fmla="*/ 1615690 h 2729616"/>
              <a:gd name="connsiteX69" fmla="*/ 4738254 w 5112327"/>
              <a:gd name="connsiteY69" fmla="*/ 1648940 h 2729616"/>
              <a:gd name="connsiteX70" fmla="*/ 4729942 w 5112327"/>
              <a:gd name="connsiteY70" fmla="*/ 1673879 h 2729616"/>
              <a:gd name="connsiteX71" fmla="*/ 4713316 w 5112327"/>
              <a:gd name="connsiteY71" fmla="*/ 1707130 h 2729616"/>
              <a:gd name="connsiteX72" fmla="*/ 4688378 w 5112327"/>
              <a:gd name="connsiteY72" fmla="*/ 1757006 h 2729616"/>
              <a:gd name="connsiteX73" fmla="*/ 4680065 w 5112327"/>
              <a:gd name="connsiteY73" fmla="*/ 1798570 h 2729616"/>
              <a:gd name="connsiteX74" fmla="*/ 4671753 w 5112327"/>
              <a:gd name="connsiteY74" fmla="*/ 1823508 h 2729616"/>
              <a:gd name="connsiteX75" fmla="*/ 4696691 w 5112327"/>
              <a:gd name="connsiteY75" fmla="*/ 1890010 h 2729616"/>
              <a:gd name="connsiteX76" fmla="*/ 4721629 w 5112327"/>
              <a:gd name="connsiteY76" fmla="*/ 1898322 h 2729616"/>
              <a:gd name="connsiteX77" fmla="*/ 4771505 w 5112327"/>
              <a:gd name="connsiteY77" fmla="*/ 1956511 h 2729616"/>
              <a:gd name="connsiteX78" fmla="*/ 4804756 w 5112327"/>
              <a:gd name="connsiteY78" fmla="*/ 2006388 h 2729616"/>
              <a:gd name="connsiteX79" fmla="*/ 4821382 w 5112327"/>
              <a:gd name="connsiteY79" fmla="*/ 2023013 h 2729616"/>
              <a:gd name="connsiteX80" fmla="*/ 4871258 w 5112327"/>
              <a:gd name="connsiteY80" fmla="*/ 2039639 h 2729616"/>
              <a:gd name="connsiteX81" fmla="*/ 4887884 w 5112327"/>
              <a:gd name="connsiteY81" fmla="*/ 2056264 h 2729616"/>
              <a:gd name="connsiteX82" fmla="*/ 4904509 w 5112327"/>
              <a:gd name="connsiteY82" fmla="*/ 2081202 h 2729616"/>
              <a:gd name="connsiteX83" fmla="*/ 4929447 w 5112327"/>
              <a:gd name="connsiteY83" fmla="*/ 2089515 h 2729616"/>
              <a:gd name="connsiteX84" fmla="*/ 4946073 w 5112327"/>
              <a:gd name="connsiteY84" fmla="*/ 2106140 h 2729616"/>
              <a:gd name="connsiteX85" fmla="*/ 4979324 w 5112327"/>
              <a:gd name="connsiteY85" fmla="*/ 2147704 h 2729616"/>
              <a:gd name="connsiteX86" fmla="*/ 5012574 w 5112327"/>
              <a:gd name="connsiteY86" fmla="*/ 2222519 h 2729616"/>
              <a:gd name="connsiteX87" fmla="*/ 5029200 w 5112327"/>
              <a:gd name="connsiteY87" fmla="*/ 2247457 h 2729616"/>
              <a:gd name="connsiteX88" fmla="*/ 5070764 w 5112327"/>
              <a:gd name="connsiteY88" fmla="*/ 2289020 h 2729616"/>
              <a:gd name="connsiteX89" fmla="*/ 5087389 w 5112327"/>
              <a:gd name="connsiteY89" fmla="*/ 2305646 h 2729616"/>
              <a:gd name="connsiteX90" fmla="*/ 5112327 w 5112327"/>
              <a:gd name="connsiteY90" fmla="*/ 2363835 h 2729616"/>
              <a:gd name="connsiteX91" fmla="*/ 5104014 w 5112327"/>
              <a:gd name="connsiteY91" fmla="*/ 2388773 h 2729616"/>
              <a:gd name="connsiteX92" fmla="*/ 5095702 w 5112327"/>
              <a:gd name="connsiteY92" fmla="*/ 2496839 h 2729616"/>
              <a:gd name="connsiteX93" fmla="*/ 5087389 w 5112327"/>
              <a:gd name="connsiteY93" fmla="*/ 2629842 h 2729616"/>
              <a:gd name="connsiteX94" fmla="*/ 5062451 w 5112327"/>
              <a:gd name="connsiteY94" fmla="*/ 2679719 h 2729616"/>
              <a:gd name="connsiteX95" fmla="*/ 5037513 w 5112327"/>
              <a:gd name="connsiteY95" fmla="*/ 2729595 h 272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5112327" h="2729616">
                <a:moveTo>
                  <a:pt x="0" y="11333"/>
                </a:moveTo>
                <a:cubicBezTo>
                  <a:pt x="95353" y="-7738"/>
                  <a:pt x="42095" y="-1239"/>
                  <a:pt x="216131" y="19646"/>
                </a:cubicBezTo>
                <a:cubicBezTo>
                  <a:pt x="227474" y="21007"/>
                  <a:pt x="238057" y="26449"/>
                  <a:pt x="249382" y="27959"/>
                </a:cubicBezTo>
                <a:cubicBezTo>
                  <a:pt x="279719" y="32004"/>
                  <a:pt x="310473" y="32313"/>
                  <a:pt x="340822" y="36271"/>
                </a:cubicBezTo>
                <a:cubicBezTo>
                  <a:pt x="374248" y="40631"/>
                  <a:pt x="407003" y="49845"/>
                  <a:pt x="440574" y="52897"/>
                </a:cubicBezTo>
                <a:cubicBezTo>
                  <a:pt x="498590" y="58171"/>
                  <a:pt x="556953" y="58439"/>
                  <a:pt x="615142" y="61210"/>
                </a:cubicBezTo>
                <a:cubicBezTo>
                  <a:pt x="628996" y="63981"/>
                  <a:pt x="642998" y="66095"/>
                  <a:pt x="656705" y="69522"/>
                </a:cubicBezTo>
                <a:cubicBezTo>
                  <a:pt x="665206" y="71647"/>
                  <a:pt x="672935" y="76867"/>
                  <a:pt x="681644" y="77835"/>
                </a:cubicBezTo>
                <a:cubicBezTo>
                  <a:pt x="723045" y="82435"/>
                  <a:pt x="764771" y="83377"/>
                  <a:pt x="806334" y="86148"/>
                </a:cubicBezTo>
                <a:cubicBezTo>
                  <a:pt x="814647" y="88919"/>
                  <a:pt x="822661" y="92845"/>
                  <a:pt x="831273" y="94460"/>
                </a:cubicBezTo>
                <a:cubicBezTo>
                  <a:pt x="946051" y="115981"/>
                  <a:pt x="931743" y="108885"/>
                  <a:pt x="1047404" y="119399"/>
                </a:cubicBezTo>
                <a:cubicBezTo>
                  <a:pt x="1072392" y="121671"/>
                  <a:pt x="1097251" y="125214"/>
                  <a:pt x="1122218" y="127711"/>
                </a:cubicBezTo>
                <a:lnTo>
                  <a:pt x="1213658" y="136024"/>
                </a:lnTo>
                <a:cubicBezTo>
                  <a:pt x="1254613" y="146263"/>
                  <a:pt x="1273947" y="151407"/>
                  <a:pt x="1321724" y="160962"/>
                </a:cubicBezTo>
                <a:cubicBezTo>
                  <a:pt x="1338251" y="164267"/>
                  <a:pt x="1355017" y="166260"/>
                  <a:pt x="1371600" y="169275"/>
                </a:cubicBezTo>
                <a:cubicBezTo>
                  <a:pt x="1385501" y="171803"/>
                  <a:pt x="1399227" y="175265"/>
                  <a:pt x="1413164" y="177588"/>
                </a:cubicBezTo>
                <a:cubicBezTo>
                  <a:pt x="1536887" y="198208"/>
                  <a:pt x="1414969" y="174623"/>
                  <a:pt x="1512916" y="194213"/>
                </a:cubicBezTo>
                <a:cubicBezTo>
                  <a:pt x="1567571" y="230651"/>
                  <a:pt x="1508707" y="194567"/>
                  <a:pt x="1562793" y="219151"/>
                </a:cubicBezTo>
                <a:cubicBezTo>
                  <a:pt x="1588689" y="230922"/>
                  <a:pt x="1645579" y="265296"/>
                  <a:pt x="1679171" y="269028"/>
                </a:cubicBezTo>
                <a:lnTo>
                  <a:pt x="1753985" y="277340"/>
                </a:lnTo>
                <a:cubicBezTo>
                  <a:pt x="1762298" y="280111"/>
                  <a:pt x="1770499" y="283246"/>
                  <a:pt x="1778924" y="285653"/>
                </a:cubicBezTo>
                <a:cubicBezTo>
                  <a:pt x="1789909" y="288792"/>
                  <a:pt x="1801673" y="289466"/>
                  <a:pt x="1812174" y="293966"/>
                </a:cubicBezTo>
                <a:cubicBezTo>
                  <a:pt x="1892541" y="328409"/>
                  <a:pt x="1774907" y="295039"/>
                  <a:pt x="1870364" y="318904"/>
                </a:cubicBezTo>
                <a:cubicBezTo>
                  <a:pt x="1973940" y="370695"/>
                  <a:pt x="1828927" y="295706"/>
                  <a:pt x="1936865" y="360468"/>
                </a:cubicBezTo>
                <a:cubicBezTo>
                  <a:pt x="1963847" y="376657"/>
                  <a:pt x="1998576" y="390883"/>
                  <a:pt x="2028305" y="402031"/>
                </a:cubicBezTo>
                <a:cubicBezTo>
                  <a:pt x="2067869" y="416867"/>
                  <a:pt x="2044309" y="404016"/>
                  <a:pt x="2094807" y="426970"/>
                </a:cubicBezTo>
                <a:cubicBezTo>
                  <a:pt x="2168251" y="460354"/>
                  <a:pt x="2118446" y="445349"/>
                  <a:pt x="2177934" y="460220"/>
                </a:cubicBezTo>
                <a:cubicBezTo>
                  <a:pt x="2434367" y="588439"/>
                  <a:pt x="2030217" y="389299"/>
                  <a:pt x="2277687" y="501784"/>
                </a:cubicBezTo>
                <a:cubicBezTo>
                  <a:pt x="2292396" y="508470"/>
                  <a:pt x="2304800" y="519496"/>
                  <a:pt x="2319251" y="526722"/>
                </a:cubicBezTo>
                <a:cubicBezTo>
                  <a:pt x="2327088" y="530641"/>
                  <a:pt x="2335985" y="531958"/>
                  <a:pt x="2344189" y="535035"/>
                </a:cubicBezTo>
                <a:cubicBezTo>
                  <a:pt x="2358161" y="540274"/>
                  <a:pt x="2371357" y="547734"/>
                  <a:pt x="2385753" y="551660"/>
                </a:cubicBezTo>
                <a:cubicBezTo>
                  <a:pt x="2402014" y="556095"/>
                  <a:pt x="2419278" y="555885"/>
                  <a:pt x="2435629" y="559973"/>
                </a:cubicBezTo>
                <a:cubicBezTo>
                  <a:pt x="2452630" y="564224"/>
                  <a:pt x="2468598" y="571988"/>
                  <a:pt x="2485505" y="576599"/>
                </a:cubicBezTo>
                <a:cubicBezTo>
                  <a:pt x="2499136" y="580317"/>
                  <a:pt x="2513276" y="581846"/>
                  <a:pt x="2527069" y="584911"/>
                </a:cubicBezTo>
                <a:cubicBezTo>
                  <a:pt x="2538222" y="587389"/>
                  <a:pt x="2548958" y="592028"/>
                  <a:pt x="2560320" y="593224"/>
                </a:cubicBezTo>
                <a:cubicBezTo>
                  <a:pt x="2601747" y="597585"/>
                  <a:pt x="2643366" y="600601"/>
                  <a:pt x="2685011" y="601537"/>
                </a:cubicBezTo>
                <a:lnTo>
                  <a:pt x="3300153" y="609850"/>
                </a:lnTo>
                <a:cubicBezTo>
                  <a:pt x="3398615" y="616003"/>
                  <a:pt x="3447436" y="615044"/>
                  <a:pt x="3541222" y="634788"/>
                </a:cubicBezTo>
                <a:cubicBezTo>
                  <a:pt x="3558371" y="638398"/>
                  <a:pt x="3591098" y="651413"/>
                  <a:pt x="3591098" y="651413"/>
                </a:cubicBezTo>
                <a:cubicBezTo>
                  <a:pt x="3634431" y="694746"/>
                  <a:pt x="3594561" y="662089"/>
                  <a:pt x="3715789" y="676351"/>
                </a:cubicBezTo>
                <a:cubicBezTo>
                  <a:pt x="3740140" y="679216"/>
                  <a:pt x="3751547" y="686860"/>
                  <a:pt x="3773978" y="692977"/>
                </a:cubicBezTo>
                <a:cubicBezTo>
                  <a:pt x="3796022" y="698989"/>
                  <a:pt x="3818313" y="704060"/>
                  <a:pt x="3840480" y="709602"/>
                </a:cubicBezTo>
                <a:cubicBezTo>
                  <a:pt x="3851564" y="712373"/>
                  <a:pt x="3862892" y="714302"/>
                  <a:pt x="3873731" y="717915"/>
                </a:cubicBezTo>
                <a:cubicBezTo>
                  <a:pt x="3890356" y="723457"/>
                  <a:pt x="3906349" y="731494"/>
                  <a:pt x="3923607" y="734540"/>
                </a:cubicBezTo>
                <a:cubicBezTo>
                  <a:pt x="3953747" y="739859"/>
                  <a:pt x="3984567" y="740082"/>
                  <a:pt x="4015047" y="742853"/>
                </a:cubicBezTo>
                <a:cubicBezTo>
                  <a:pt x="4078413" y="758695"/>
                  <a:pt x="4029375" y="748140"/>
                  <a:pt x="4131425" y="759479"/>
                </a:cubicBezTo>
                <a:cubicBezTo>
                  <a:pt x="4193860" y="766416"/>
                  <a:pt x="4191578" y="766733"/>
                  <a:pt x="4247804" y="776104"/>
                </a:cubicBezTo>
                <a:cubicBezTo>
                  <a:pt x="4352494" y="828449"/>
                  <a:pt x="4237389" y="775404"/>
                  <a:pt x="4364182" y="817668"/>
                </a:cubicBezTo>
                <a:lnTo>
                  <a:pt x="4414058" y="834293"/>
                </a:lnTo>
                <a:cubicBezTo>
                  <a:pt x="4419600" y="839835"/>
                  <a:pt x="4424163" y="846571"/>
                  <a:pt x="4430684" y="850919"/>
                </a:cubicBezTo>
                <a:cubicBezTo>
                  <a:pt x="4462901" y="872397"/>
                  <a:pt x="4473623" y="869159"/>
                  <a:pt x="4513811" y="875857"/>
                </a:cubicBezTo>
                <a:cubicBezTo>
                  <a:pt x="4596737" y="906954"/>
                  <a:pt x="4557842" y="893304"/>
                  <a:pt x="4630189" y="917420"/>
                </a:cubicBezTo>
                <a:lnTo>
                  <a:pt x="4655127" y="925733"/>
                </a:lnTo>
                <a:cubicBezTo>
                  <a:pt x="4663440" y="928504"/>
                  <a:pt x="4672774" y="929186"/>
                  <a:pt x="4680065" y="934046"/>
                </a:cubicBezTo>
                <a:cubicBezTo>
                  <a:pt x="4712295" y="955531"/>
                  <a:pt x="4695526" y="947512"/>
                  <a:pt x="4729942" y="958984"/>
                </a:cubicBezTo>
                <a:cubicBezTo>
                  <a:pt x="4735484" y="964526"/>
                  <a:pt x="4739762" y="971722"/>
                  <a:pt x="4746567" y="975610"/>
                </a:cubicBezTo>
                <a:cubicBezTo>
                  <a:pt x="4790718" y="1000839"/>
                  <a:pt x="4780194" y="980681"/>
                  <a:pt x="4813069" y="1008860"/>
                </a:cubicBezTo>
                <a:cubicBezTo>
                  <a:pt x="4824970" y="1019061"/>
                  <a:pt x="4846320" y="1042111"/>
                  <a:pt x="4846320" y="1042111"/>
                </a:cubicBezTo>
                <a:cubicBezTo>
                  <a:pt x="4849091" y="1050424"/>
                  <a:pt x="4848437" y="1060854"/>
                  <a:pt x="4854633" y="1067050"/>
                </a:cubicBezTo>
                <a:cubicBezTo>
                  <a:pt x="4868762" y="1081179"/>
                  <a:pt x="4904509" y="1100300"/>
                  <a:pt x="4904509" y="1100300"/>
                </a:cubicBezTo>
                <a:cubicBezTo>
                  <a:pt x="4907280" y="1108613"/>
                  <a:pt x="4911255" y="1116618"/>
                  <a:pt x="4912822" y="1125239"/>
                </a:cubicBezTo>
                <a:cubicBezTo>
                  <a:pt x="4923424" y="1183550"/>
                  <a:pt x="4925750" y="1231161"/>
                  <a:pt x="4912822" y="1291493"/>
                </a:cubicBezTo>
                <a:cubicBezTo>
                  <a:pt x="4911180" y="1299157"/>
                  <a:pt x="4901738" y="1302577"/>
                  <a:pt x="4896196" y="1308119"/>
                </a:cubicBezTo>
                <a:cubicBezTo>
                  <a:pt x="4895261" y="1313727"/>
                  <a:pt x="4883058" y="1390260"/>
                  <a:pt x="4879571" y="1399559"/>
                </a:cubicBezTo>
                <a:cubicBezTo>
                  <a:pt x="4876063" y="1408914"/>
                  <a:pt x="4868752" y="1416367"/>
                  <a:pt x="4862945" y="1424497"/>
                </a:cubicBezTo>
                <a:cubicBezTo>
                  <a:pt x="4811409" y="1496647"/>
                  <a:pt x="4860549" y="1423934"/>
                  <a:pt x="4821382" y="1482686"/>
                </a:cubicBezTo>
                <a:cubicBezTo>
                  <a:pt x="4799392" y="1570642"/>
                  <a:pt x="4829247" y="1467069"/>
                  <a:pt x="4796444" y="1540875"/>
                </a:cubicBezTo>
                <a:cubicBezTo>
                  <a:pt x="4789326" y="1556889"/>
                  <a:pt x="4785360" y="1574126"/>
                  <a:pt x="4779818" y="1590751"/>
                </a:cubicBezTo>
                <a:cubicBezTo>
                  <a:pt x="4777047" y="1599064"/>
                  <a:pt x="4777701" y="1609494"/>
                  <a:pt x="4771505" y="1615690"/>
                </a:cubicBezTo>
                <a:lnTo>
                  <a:pt x="4738254" y="1648940"/>
                </a:lnTo>
                <a:cubicBezTo>
                  <a:pt x="4735483" y="1657253"/>
                  <a:pt x="4733394" y="1665825"/>
                  <a:pt x="4729942" y="1673879"/>
                </a:cubicBezTo>
                <a:cubicBezTo>
                  <a:pt x="4725061" y="1685269"/>
                  <a:pt x="4717667" y="1695527"/>
                  <a:pt x="4713316" y="1707130"/>
                </a:cubicBezTo>
                <a:cubicBezTo>
                  <a:pt x="4694931" y="1756155"/>
                  <a:pt x="4718688" y="1726696"/>
                  <a:pt x="4688378" y="1757006"/>
                </a:cubicBezTo>
                <a:cubicBezTo>
                  <a:pt x="4685607" y="1770861"/>
                  <a:pt x="4683492" y="1784863"/>
                  <a:pt x="4680065" y="1798570"/>
                </a:cubicBezTo>
                <a:cubicBezTo>
                  <a:pt x="4677940" y="1807071"/>
                  <a:pt x="4671753" y="1814746"/>
                  <a:pt x="4671753" y="1823508"/>
                </a:cubicBezTo>
                <a:cubicBezTo>
                  <a:pt x="4671753" y="1837426"/>
                  <a:pt x="4687231" y="1880550"/>
                  <a:pt x="4696691" y="1890010"/>
                </a:cubicBezTo>
                <a:cubicBezTo>
                  <a:pt x="4702887" y="1896206"/>
                  <a:pt x="4713316" y="1895551"/>
                  <a:pt x="4721629" y="1898322"/>
                </a:cubicBezTo>
                <a:cubicBezTo>
                  <a:pt x="4772643" y="1974844"/>
                  <a:pt x="4690877" y="1855725"/>
                  <a:pt x="4771505" y="1956511"/>
                </a:cubicBezTo>
                <a:cubicBezTo>
                  <a:pt x="4783987" y="1972114"/>
                  <a:pt x="4790627" y="1992259"/>
                  <a:pt x="4804756" y="2006388"/>
                </a:cubicBezTo>
                <a:cubicBezTo>
                  <a:pt x="4810298" y="2011930"/>
                  <a:pt x="4814372" y="2019508"/>
                  <a:pt x="4821382" y="2023013"/>
                </a:cubicBezTo>
                <a:cubicBezTo>
                  <a:pt x="4837057" y="2030850"/>
                  <a:pt x="4871258" y="2039639"/>
                  <a:pt x="4871258" y="2039639"/>
                </a:cubicBezTo>
                <a:cubicBezTo>
                  <a:pt x="4876800" y="2045181"/>
                  <a:pt x="4882988" y="2050144"/>
                  <a:pt x="4887884" y="2056264"/>
                </a:cubicBezTo>
                <a:cubicBezTo>
                  <a:pt x="4894125" y="2064065"/>
                  <a:pt x="4896708" y="2074961"/>
                  <a:pt x="4904509" y="2081202"/>
                </a:cubicBezTo>
                <a:cubicBezTo>
                  <a:pt x="4911351" y="2086676"/>
                  <a:pt x="4921134" y="2086744"/>
                  <a:pt x="4929447" y="2089515"/>
                </a:cubicBezTo>
                <a:cubicBezTo>
                  <a:pt x="4934989" y="2095057"/>
                  <a:pt x="4941177" y="2100020"/>
                  <a:pt x="4946073" y="2106140"/>
                </a:cubicBezTo>
                <a:cubicBezTo>
                  <a:pt x="4988019" y="2158572"/>
                  <a:pt x="4939180" y="2107563"/>
                  <a:pt x="4979324" y="2147704"/>
                </a:cubicBezTo>
                <a:cubicBezTo>
                  <a:pt x="4991246" y="2183474"/>
                  <a:pt x="4988527" y="2179234"/>
                  <a:pt x="5012574" y="2222519"/>
                </a:cubicBezTo>
                <a:cubicBezTo>
                  <a:pt x="5017426" y="2231252"/>
                  <a:pt x="5022621" y="2239938"/>
                  <a:pt x="5029200" y="2247457"/>
                </a:cubicBezTo>
                <a:cubicBezTo>
                  <a:pt x="5042102" y="2262202"/>
                  <a:pt x="5056909" y="2275165"/>
                  <a:pt x="5070764" y="2289020"/>
                </a:cubicBezTo>
                <a:cubicBezTo>
                  <a:pt x="5076306" y="2294562"/>
                  <a:pt x="5083884" y="2298636"/>
                  <a:pt x="5087389" y="2305646"/>
                </a:cubicBezTo>
                <a:cubicBezTo>
                  <a:pt x="5107933" y="2346734"/>
                  <a:pt x="5100095" y="2327141"/>
                  <a:pt x="5112327" y="2363835"/>
                </a:cubicBezTo>
                <a:cubicBezTo>
                  <a:pt x="5109556" y="2372148"/>
                  <a:pt x="5105101" y="2380078"/>
                  <a:pt x="5104014" y="2388773"/>
                </a:cubicBezTo>
                <a:cubicBezTo>
                  <a:pt x="5099533" y="2424622"/>
                  <a:pt x="5098188" y="2460796"/>
                  <a:pt x="5095702" y="2496839"/>
                </a:cubicBezTo>
                <a:cubicBezTo>
                  <a:pt x="5092646" y="2541155"/>
                  <a:pt x="5095335" y="2586138"/>
                  <a:pt x="5087389" y="2629842"/>
                </a:cubicBezTo>
                <a:cubicBezTo>
                  <a:pt x="5084064" y="2648130"/>
                  <a:pt x="5069600" y="2662561"/>
                  <a:pt x="5062451" y="2679719"/>
                </a:cubicBezTo>
                <a:cubicBezTo>
                  <a:pt x="5040574" y="2732223"/>
                  <a:pt x="5064041" y="2729595"/>
                  <a:pt x="5037513" y="272959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2FFA080-990A-4166-BE55-33F9238E595D}"/>
              </a:ext>
            </a:extLst>
          </p:cNvPr>
          <p:cNvSpPr/>
          <p:nvPr/>
        </p:nvSpPr>
        <p:spPr>
          <a:xfrm>
            <a:off x="3890353" y="3789040"/>
            <a:ext cx="1224136" cy="2880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E5F286-D588-4DCD-A4FB-83A6C50DDC97}"/>
              </a:ext>
            </a:extLst>
          </p:cNvPr>
          <p:cNvSpPr/>
          <p:nvPr/>
        </p:nvSpPr>
        <p:spPr>
          <a:xfrm>
            <a:off x="3959932" y="2564904"/>
            <a:ext cx="1224136" cy="2880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프로세스와 프로세스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소프트웨어 프로젝트</a:t>
            </a:r>
            <a:endParaRPr lang="en-US" altLang="ko-KR" sz="2400" dirty="0"/>
          </a:p>
          <a:p>
            <a:pPr lvl="1"/>
            <a:r>
              <a:rPr lang="ko-KR" altLang="en-US" sz="2000" dirty="0"/>
              <a:t>수행할 작업을 조직화한 </a:t>
            </a:r>
            <a:r>
              <a:rPr lang="ko-KR" altLang="en-US" sz="2000" dirty="0">
                <a:highlight>
                  <a:srgbClr val="FFFF00"/>
                </a:highlight>
              </a:rPr>
              <a:t>프로세스를 이용</a:t>
            </a:r>
            <a:endParaRPr lang="en-US" altLang="ko-KR" sz="2000" dirty="0">
              <a:highlight>
                <a:srgbClr val="FFFF00"/>
              </a:highlight>
            </a:endParaRPr>
          </a:p>
          <a:p>
            <a:pPr lvl="1"/>
            <a:r>
              <a:rPr lang="ko-KR" altLang="en-US" sz="2000" dirty="0"/>
              <a:t>비용</a:t>
            </a:r>
            <a:r>
              <a:rPr lang="en-US" altLang="ko-KR" sz="2000" dirty="0"/>
              <a:t>, </a:t>
            </a:r>
            <a:r>
              <a:rPr lang="ko-KR" altLang="en-US" sz="2000" dirty="0"/>
              <a:t>일정</a:t>
            </a:r>
            <a:r>
              <a:rPr lang="en-US" altLang="ko-KR" sz="2000" dirty="0"/>
              <a:t>, </a:t>
            </a:r>
            <a:r>
              <a:rPr lang="ko-KR" altLang="en-US" sz="2000" dirty="0"/>
              <a:t>품질에 대한 목표를 성취하는 것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ko-KR" altLang="en-US" sz="2400" dirty="0"/>
              <a:t>프로세스 명세 </a:t>
            </a:r>
            <a:r>
              <a:rPr lang="en-US" altLang="ko-KR" sz="2400" dirty="0"/>
              <a:t>(</a:t>
            </a:r>
            <a:r>
              <a:rPr lang="en-US" altLang="ko-KR" sz="2400" dirty="0">
                <a:sym typeface="Wingdings" panose="05000000000000000000" pitchFamily="2" charset="2"/>
              </a:rPr>
              <a:t> </a:t>
            </a:r>
            <a:r>
              <a:rPr lang="ko-KR" altLang="en-US" sz="2400" dirty="0">
                <a:sym typeface="Wingdings" panose="05000000000000000000" pitchFamily="2" charset="2"/>
              </a:rPr>
              <a:t>실행하면</a:t>
            </a:r>
            <a:r>
              <a:rPr lang="en-US" altLang="ko-KR" sz="2400" dirty="0"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ym typeface="Wingdings" panose="05000000000000000000" pitchFamily="2" charset="2"/>
              </a:rPr>
              <a:t>실행 프로세스</a:t>
            </a:r>
            <a:r>
              <a:rPr lang="en-US" altLang="ko-KR" sz="2400" dirty="0">
                <a:sym typeface="Wingdings" panose="05000000000000000000" pitchFamily="2" charset="2"/>
              </a:rPr>
              <a:t>)</a:t>
            </a:r>
            <a:endParaRPr lang="en-US" altLang="ko-KR" sz="2400" dirty="0"/>
          </a:p>
          <a:p>
            <a:pPr lvl="1"/>
            <a:r>
              <a:rPr lang="ko-KR" altLang="en-US" sz="2000" dirty="0"/>
              <a:t>프로젝트에서 수행하여야 하는 작업과 이들의 수행 순서를 정의</a:t>
            </a:r>
          </a:p>
          <a:p>
            <a:pPr lvl="1"/>
            <a:r>
              <a:rPr lang="ko-KR" altLang="en-US" sz="2000" dirty="0"/>
              <a:t>실행 프로세스는 다를 수 있음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ko-KR" altLang="en-US" sz="2400" dirty="0"/>
              <a:t>프로세스 모델</a:t>
            </a:r>
            <a:endParaRPr lang="en-US" altLang="ko-KR" sz="2400" dirty="0"/>
          </a:p>
          <a:p>
            <a:pPr lvl="1"/>
            <a:r>
              <a:rPr lang="ko-KR" altLang="en-US" sz="2000" dirty="0"/>
              <a:t>일반적인 프로세스를 기술한 것</a:t>
            </a:r>
          </a:p>
          <a:p>
            <a:pPr lvl="1"/>
            <a:r>
              <a:rPr lang="ko-KR" altLang="en-US" sz="2000" dirty="0"/>
              <a:t>작업의 단계와 순서</a:t>
            </a:r>
            <a:endParaRPr lang="en-US" altLang="ko-KR" sz="2000" dirty="0"/>
          </a:p>
          <a:p>
            <a:pPr lvl="1"/>
            <a:r>
              <a:rPr lang="ko-KR" altLang="en-US" sz="2000" dirty="0"/>
              <a:t>각 단계 작업 수행의 제약사항이나 조건 등을 모아 놓은 것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프로세스의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727075"/>
            <a:ext cx="8229600" cy="5218113"/>
          </a:xfrm>
        </p:spPr>
        <p:txBody>
          <a:bodyPr/>
          <a:lstStyle/>
          <a:p>
            <a:r>
              <a:rPr lang="ko-KR" altLang="en-US" sz="2400" dirty="0"/>
              <a:t>프로젝트의 중심 프로세스</a:t>
            </a:r>
            <a:endParaRPr lang="en-US" altLang="ko-KR" sz="2400" dirty="0"/>
          </a:p>
          <a:p>
            <a:pPr lvl="1"/>
            <a:r>
              <a:rPr lang="ko-KR" altLang="en-US" sz="2000" dirty="0"/>
              <a:t>개발 프로세스</a:t>
            </a:r>
            <a:endParaRPr lang="en-US" altLang="ko-KR" sz="2000" dirty="0"/>
          </a:p>
          <a:p>
            <a:pPr lvl="1"/>
            <a:r>
              <a:rPr lang="ko-KR" altLang="en-US" sz="2000" dirty="0"/>
              <a:t>관리 프로세스</a:t>
            </a:r>
            <a:endParaRPr lang="en-US" altLang="ko-KR" sz="2000" dirty="0"/>
          </a:p>
          <a:p>
            <a:r>
              <a:rPr lang="ko-KR" altLang="en-US" sz="2400" dirty="0"/>
              <a:t>관리 프로세스</a:t>
            </a:r>
            <a:endParaRPr lang="en-US" altLang="ko-KR" sz="2400" dirty="0"/>
          </a:p>
          <a:p>
            <a:pPr lvl="1"/>
            <a:r>
              <a:rPr lang="ko-KR" altLang="en-US" sz="2000" dirty="0"/>
              <a:t>프로젝트 관리 프로세스 </a:t>
            </a:r>
            <a:r>
              <a:rPr lang="en-US" altLang="ko-KR" sz="2000" dirty="0"/>
              <a:t>(PM</a:t>
            </a:r>
            <a:r>
              <a:rPr lang="ko-KR" altLang="en-US" sz="2000" dirty="0"/>
              <a:t> 담당</a:t>
            </a:r>
            <a:r>
              <a:rPr lang="en-US" altLang="ko-KR" sz="2000" dirty="0"/>
              <a:t>)</a:t>
            </a:r>
          </a:p>
          <a:p>
            <a:pPr lvl="1"/>
            <a:r>
              <a:rPr lang="ko-KR" altLang="en-US" sz="2000" dirty="0"/>
              <a:t>형상 관리 프로세스  </a:t>
            </a:r>
            <a:r>
              <a:rPr lang="en-US" altLang="ko-KR" sz="2000" dirty="0"/>
              <a:t>(</a:t>
            </a:r>
            <a:r>
              <a:rPr lang="ko-KR" altLang="en-US" sz="2000" dirty="0"/>
              <a:t>형상 관리자 담당</a:t>
            </a:r>
            <a:r>
              <a:rPr lang="en-US" altLang="ko-KR" sz="2000" dirty="0"/>
              <a:t>)</a:t>
            </a:r>
          </a:p>
          <a:p>
            <a:pPr lvl="1"/>
            <a:r>
              <a:rPr lang="ko-KR" altLang="en-US" sz="2000" dirty="0"/>
              <a:t>프로세스 관리 프로세스</a:t>
            </a: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4577" name="_x90534568" descr="DRW000004b8443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3384203"/>
            <a:ext cx="6264696" cy="24972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프로세스의 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작업 결과와 검증 조건을 명확히 정의하여야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작업 방법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진입 조건</a:t>
            </a:r>
            <a:endParaRPr lang="en-US" altLang="ko-KR" dirty="0"/>
          </a:p>
          <a:p>
            <a:pPr>
              <a:buNone/>
            </a:pPr>
            <a:r>
              <a:rPr lang="ko-KR" altLang="en-US" dirty="0"/>
              <a:t>  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90481672" descr="DRW000010103a6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4372" y="3140968"/>
            <a:ext cx="8695255" cy="20882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21007</TotalTime>
  <Words>580</Words>
  <Application>Microsoft Office PowerPoint</Application>
  <PresentationFormat>화면 슬라이드 쇼(4:3)</PresentationFormat>
  <Paragraphs>169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Apple SD Gothic Neo</vt:lpstr>
      <vt:lpstr>굴림</vt:lpstr>
      <vt:lpstr>맑은 고딕</vt:lpstr>
      <vt:lpstr>-윤고딕140</vt:lpstr>
      <vt:lpstr>Arial</vt:lpstr>
      <vt:lpstr>Wingdings</vt:lpstr>
      <vt:lpstr>기본 디자인</vt:lpstr>
      <vt:lpstr>소프트웨어 공학 Lecture #2: 프로세스와 방법론</vt:lpstr>
      <vt:lpstr>PowerPoint 프레젠테이션</vt:lpstr>
      <vt:lpstr>프로세스</vt:lpstr>
      <vt:lpstr>Code-and-fix 문제점</vt:lpstr>
      <vt:lpstr>프로세스와 방법론의 비교</vt:lpstr>
      <vt:lpstr>2.1 소프트웨어 프로세스</vt:lpstr>
      <vt:lpstr>프로세스와 프로세스 모델</vt:lpstr>
      <vt:lpstr>프로세스의 종류</vt:lpstr>
      <vt:lpstr>프로세스의 정의</vt:lpstr>
      <vt:lpstr>2.2 바람직한 프로세스의 특징(1)</vt:lpstr>
      <vt:lpstr>바람직한 프로세스의 특징(2)</vt:lpstr>
      <vt:lpstr>바람직한 프로세스의 특징(2)</vt:lpstr>
      <vt:lpstr>2.3 소프트웨어 개발 프로세스</vt:lpstr>
      <vt:lpstr>소프트웨어 생명주기 </vt:lpstr>
      <vt:lpstr>SE와 유사한 작업들</vt:lpstr>
      <vt:lpstr>계획</vt:lpstr>
      <vt:lpstr>요구 분석</vt:lpstr>
      <vt:lpstr>PowerPoint 프레젠테이션</vt:lpstr>
    </vt:vector>
  </TitlesOfParts>
  <Company>soolab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입력하십시오</dc:title>
  <dc:creator>jongho</dc:creator>
  <cp:lastModifiedBy>이준용</cp:lastModifiedBy>
  <cp:revision>1954</cp:revision>
  <dcterms:created xsi:type="dcterms:W3CDTF">2008-11-11T15:04:27Z</dcterms:created>
  <dcterms:modified xsi:type="dcterms:W3CDTF">2023-10-05T02:24:35Z</dcterms:modified>
</cp:coreProperties>
</file>