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532" r:id="rId3"/>
    <p:sldId id="526" r:id="rId4"/>
    <p:sldId id="536" r:id="rId5"/>
    <p:sldId id="537" r:id="rId6"/>
    <p:sldId id="538" r:id="rId7"/>
    <p:sldId id="539" r:id="rId8"/>
    <p:sldId id="540" r:id="rId9"/>
    <p:sldId id="541" r:id="rId10"/>
    <p:sldId id="546" r:id="rId11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34EC8-36CE-4479-B246-D6542A176D1A}" v="1" dt="2023-10-12T02:13:35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4" autoAdjust="0"/>
    <p:restoredTop sz="94660"/>
  </p:normalViewPr>
  <p:slideViewPr>
    <p:cSldViewPr>
      <p:cViewPr varScale="1">
        <p:scale>
          <a:sx n="85" d="100"/>
          <a:sy n="85" d="100"/>
        </p:scale>
        <p:origin x="628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06134EC8-36CE-4479-B246-D6542A176D1A}"/>
    <pc:docChg chg="modNotesMaster modHandout">
      <pc:chgData name="이준용" userId="b91c6c07-188f-4757-9924-c4a4872845a3" providerId="ADAL" clId="{06134EC8-36CE-4479-B246-D6542A176D1A}" dt="2023-10-12T02:13:35.486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8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2023-10-12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6804248" y="623731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E85B7-3F2A-4031-8C93-307880A2B15B}" type="slidenum">
              <a:rPr kumimoji="1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ko-KR" altLang="en-US" sz="2400" dirty="0"/>
              <a:t>폭포수 프로세스의 단점을 해결</a:t>
            </a:r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절차와 도구보다 </a:t>
            </a:r>
            <a:r>
              <a:rPr lang="ko-KR" altLang="en-US" sz="2400" dirty="0">
                <a:highlight>
                  <a:srgbClr val="FFFF00"/>
                </a:highlight>
              </a:rPr>
              <a:t>개인</a:t>
            </a:r>
            <a:r>
              <a:rPr lang="en-US" altLang="ko-KR" sz="2400" dirty="0">
                <a:highlight>
                  <a:srgbClr val="FFFF00"/>
                </a:highlight>
              </a:rPr>
              <a:t>(</a:t>
            </a:r>
            <a:r>
              <a:rPr lang="ko-KR" altLang="en-US" sz="2400" b="0" dirty="0">
                <a:highlight>
                  <a:srgbClr val="FFFF00"/>
                </a:highlight>
              </a:rPr>
              <a:t>팀원들간</a:t>
            </a:r>
            <a:r>
              <a:rPr lang="en-US" altLang="ko-KR" sz="2400" dirty="0">
                <a:highlight>
                  <a:srgbClr val="FFFF00"/>
                </a:highlight>
              </a:rPr>
              <a:t>)</a:t>
            </a:r>
            <a:r>
              <a:rPr lang="ko-KR" altLang="en-US" sz="2400" dirty="0">
                <a:highlight>
                  <a:srgbClr val="FFFF00"/>
                </a:highlight>
              </a:rPr>
              <a:t>과 소통을 </a:t>
            </a:r>
            <a:r>
              <a:rPr lang="ko-KR" altLang="en-US" sz="2400" dirty="0"/>
              <a:t>중요시 한다</a:t>
            </a:r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잘 쓴 문서보다는 실행되는 </a:t>
            </a:r>
            <a:r>
              <a:rPr lang="ko-KR" altLang="en-US" sz="2400" dirty="0">
                <a:highlight>
                  <a:srgbClr val="FFFF00"/>
                </a:highlight>
              </a:rPr>
              <a:t>소프트웨어에 더 가치를 </a:t>
            </a:r>
            <a:r>
              <a:rPr lang="ko-KR" altLang="en-US" sz="2400" dirty="0"/>
              <a:t>둔다 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 b="0" dirty="0">
                <a:sym typeface="Wingdings" panose="05000000000000000000" pitchFamily="2" charset="2"/>
              </a:rPr>
              <a:t>품질 보다는 일정</a:t>
            </a:r>
            <a:endParaRPr lang="en-US" altLang="ko-KR" sz="2400" b="0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sz="2400" b="0" dirty="0"/>
          </a:p>
          <a:p>
            <a:pPr eaLnBrk="1" hangingPunct="1"/>
            <a:r>
              <a:rPr lang="ko-KR" altLang="en-US" sz="2400" dirty="0"/>
              <a:t>계약 절충보다는 </a:t>
            </a:r>
            <a:r>
              <a:rPr lang="ko-KR" altLang="en-US" sz="2400" dirty="0">
                <a:highlight>
                  <a:srgbClr val="FFFF00"/>
                </a:highlight>
              </a:rPr>
              <a:t>고객</a:t>
            </a:r>
            <a:r>
              <a:rPr lang="en-US" altLang="ko-KR" sz="2400" dirty="0">
                <a:highlight>
                  <a:srgbClr val="FFFF00"/>
                </a:highlight>
              </a:rPr>
              <a:t>(</a:t>
            </a:r>
            <a:r>
              <a:rPr lang="ko-KR" altLang="en-US" sz="2400" b="0" dirty="0">
                <a:highlight>
                  <a:srgbClr val="FFFF00"/>
                </a:highlight>
              </a:rPr>
              <a:t>사용자</a:t>
            </a:r>
            <a:r>
              <a:rPr lang="en-US" altLang="ko-KR" sz="2400" dirty="0">
                <a:highlight>
                  <a:srgbClr val="FFFF00"/>
                </a:highlight>
              </a:rPr>
              <a:t>)</a:t>
            </a:r>
            <a:r>
              <a:rPr lang="ko-KR" altLang="en-US" sz="2400" dirty="0">
                <a:highlight>
                  <a:srgbClr val="FFFF00"/>
                </a:highlight>
              </a:rPr>
              <a:t> 협력을 </a:t>
            </a:r>
            <a:r>
              <a:rPr lang="ko-KR" altLang="en-US" sz="2400" dirty="0"/>
              <a:t>더 중요하게 여긴다</a:t>
            </a:r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계획을 따라 하는 것보다 </a:t>
            </a:r>
            <a:r>
              <a:rPr lang="ko-KR" altLang="en-US" sz="2400" dirty="0">
                <a:highlight>
                  <a:srgbClr val="FFFF00"/>
                </a:highlight>
              </a:rPr>
              <a:t>변경에 잘 대응하는 것을 중요하게 </a:t>
            </a:r>
            <a:r>
              <a:rPr lang="ko-KR" altLang="en-US" sz="2400" dirty="0"/>
              <a:t>여긴다</a:t>
            </a:r>
            <a:endParaRPr lang="en-US" altLang="ko-KR" sz="2400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(7) </a:t>
            </a:r>
            <a:r>
              <a:rPr lang="ko-KR" altLang="en-US" dirty="0"/>
              <a:t>애자일 프로세스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DCE1-F8B5-4702-AEBB-3DC26186DFFC}"/>
              </a:ext>
            </a:extLst>
          </p:cNvPr>
          <p:cNvSpPr txBox="1"/>
          <p:nvPr/>
        </p:nvSpPr>
        <p:spPr>
          <a:xfrm>
            <a:off x="5940152" y="82550"/>
            <a:ext cx="25202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장 프로세스와 방법론 </a:t>
            </a:r>
          </a:p>
        </p:txBody>
      </p:sp>
    </p:spTree>
    <p:extLst>
      <p:ext uri="{BB962C8B-B14F-4D97-AF65-F5344CB8AC3E}">
        <p14:creationId xmlns:p14="http://schemas.microsoft.com/office/powerpoint/2010/main" val="218597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BA0A-6051-4926-A867-506C8FF0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Coffee recipes - BBC Good Food">
            <a:extLst>
              <a:ext uri="{FF2B5EF4-FFF2-40B4-BE49-F238E27FC236}">
                <a16:creationId xmlns:a16="http://schemas.microsoft.com/office/drawing/2014/main" id="{E5E3FAED-F096-432C-9B83-11E09289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74442"/>
            <a:ext cx="4927203" cy="447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asy white bread recipe - BBC Good Food">
            <a:extLst>
              <a:ext uri="{FF2B5EF4-FFF2-40B4-BE49-F238E27FC236}">
                <a16:creationId xmlns:a16="http://schemas.microsoft.com/office/drawing/2014/main" id="{EF711ED9-E17B-460A-8CA0-711BD8D4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939" y="4137654"/>
            <a:ext cx="1914809" cy="17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3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44525"/>
            <a:ext cx="8507288" cy="52181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ko-KR" altLang="en-US" sz="2400" dirty="0"/>
              <a:t>사용사례 또는 사용자 스토리 이나 피처</a:t>
            </a:r>
            <a:r>
              <a:rPr lang="en-US" altLang="ko-KR" sz="2400" dirty="0"/>
              <a:t>(feature)</a:t>
            </a:r>
            <a:r>
              <a:rPr lang="ko-KR" altLang="en-US" sz="2400" dirty="0"/>
              <a:t> 단위</a:t>
            </a:r>
            <a:endParaRPr lang="en-US" altLang="ko-KR" sz="2400" dirty="0"/>
          </a:p>
          <a:p>
            <a:pPr eaLnBrk="1" hangingPunct="1"/>
            <a:r>
              <a:rPr lang="ko-KR" altLang="en-US" sz="2400" dirty="0"/>
              <a:t>테스트 중심 개발</a:t>
            </a:r>
            <a:r>
              <a:rPr lang="en-US" altLang="ko-KR" sz="2400" dirty="0"/>
              <a:t>(TDD: Test Driven Development): </a:t>
            </a:r>
            <a:r>
              <a:rPr lang="ko-KR" altLang="en-US" sz="2400" dirty="0"/>
              <a:t>모든 기능에는 </a:t>
            </a:r>
            <a:r>
              <a:rPr lang="ko-KR" altLang="en-US" sz="2400" dirty="0">
                <a:highlight>
                  <a:srgbClr val="FFFF00"/>
                </a:highlight>
              </a:rPr>
              <a:t>유닛 테스트 코드가 먼저 작성되어야 </a:t>
            </a:r>
            <a:r>
              <a:rPr lang="ko-KR" altLang="en-US" sz="2400" dirty="0"/>
              <a:t>함</a:t>
            </a:r>
            <a:endParaRPr lang="en-US" altLang="ko-KR" sz="2400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애자일 프로세스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965" y="2132856"/>
            <a:ext cx="4662495" cy="39372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1AB6E5C-9C44-483A-9F15-FCAA88C2FA10}"/>
              </a:ext>
            </a:extLst>
          </p:cNvPr>
          <p:cNvSpPr/>
          <p:nvPr/>
        </p:nvSpPr>
        <p:spPr>
          <a:xfrm>
            <a:off x="4958460" y="2132856"/>
            <a:ext cx="418554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82829"/>
                </a:solidFill>
                <a:highlight>
                  <a:srgbClr val="FFFF00"/>
                </a:highlight>
                <a:latin typeface="-apple-system"/>
              </a:rPr>
              <a:t>Feature</a:t>
            </a:r>
            <a:r>
              <a:rPr lang="en-US" altLang="ko-KR" sz="2800" dirty="0">
                <a:solidFill>
                  <a:srgbClr val="282829"/>
                </a:solidFill>
                <a:latin typeface="-apple-system"/>
              </a:rPr>
              <a:t>:</a:t>
            </a:r>
            <a:r>
              <a:rPr lang="ko-KR" altLang="en-US" sz="2800" dirty="0">
                <a:solidFill>
                  <a:srgbClr val="282829"/>
                </a:solidFill>
                <a:latin typeface="-apple-system"/>
              </a:rPr>
              <a:t> </a:t>
            </a:r>
            <a:r>
              <a:rPr lang="en-US" altLang="ko-KR" sz="2800" dirty="0">
                <a:solidFill>
                  <a:srgbClr val="282829"/>
                </a:solidFill>
                <a:highlight>
                  <a:srgbClr val="FFFF00"/>
                </a:highlight>
                <a:latin typeface="-apple-system"/>
              </a:rPr>
              <a:t>A small, discrete piece of functionality </a:t>
            </a:r>
            <a:r>
              <a:rPr lang="en-US" altLang="ko-KR" sz="2800" dirty="0">
                <a:solidFill>
                  <a:srgbClr val="282829"/>
                </a:solidFill>
                <a:latin typeface="-apple-system"/>
              </a:rPr>
              <a:t>desired by stakeholders (or clients).</a:t>
            </a:r>
          </a:p>
          <a:p>
            <a:endParaRPr lang="en-US" altLang="ko-KR" sz="2000" dirty="0">
              <a:solidFill>
                <a:srgbClr val="282829"/>
              </a:solidFill>
              <a:latin typeface="-apple-system"/>
            </a:endParaRPr>
          </a:p>
          <a:p>
            <a:r>
              <a:rPr lang="en-US" altLang="ko-KR" sz="2800" dirty="0">
                <a:solidFill>
                  <a:srgbClr val="282829"/>
                </a:solidFill>
                <a:latin typeface="-apple-system"/>
              </a:rPr>
              <a:t>For example, "Calculate the total of a sale", "Validate the password of a user",  "Authorize the sales transaction of a customer". 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6B9C0-DF66-4B0C-8130-4328A9C6AE10}"/>
              </a:ext>
            </a:extLst>
          </p:cNvPr>
          <p:cNvSpPr/>
          <p:nvPr/>
        </p:nvSpPr>
        <p:spPr>
          <a:xfrm>
            <a:off x="1331640" y="292494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지원 프로세스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ISO/IEC 12207</a:t>
            </a:r>
            <a:r>
              <a:rPr lang="ko-KR" altLang="en-US" dirty="0"/>
              <a:t>에서의 프로세스 그룹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452320" cy="443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 관리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개발 중에 발생하는 </a:t>
            </a:r>
            <a:r>
              <a:rPr lang="ko-KR" altLang="en-US" sz="2400" dirty="0">
                <a:highlight>
                  <a:srgbClr val="FFFF00"/>
                </a:highlight>
              </a:rPr>
              <a:t>변경</a:t>
            </a:r>
            <a:r>
              <a:rPr lang="ko-KR" altLang="en-US" sz="2400" dirty="0"/>
              <a:t>을 체계적으로 컨트롤 하는 것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개발작업과 독립적인 작업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69246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362B9-6A06-4F66-A022-AC8CACCE650D}"/>
              </a:ext>
            </a:extLst>
          </p:cNvPr>
          <p:cNvSpPr txBox="1"/>
          <p:nvPr/>
        </p:nvSpPr>
        <p:spPr>
          <a:xfrm>
            <a:off x="35496" y="4105140"/>
            <a:ext cx="140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개발</a:t>
            </a:r>
            <a:r>
              <a:rPr lang="en-US" altLang="ko-KR" sz="2400" dirty="0">
                <a:highlight>
                  <a:srgbClr val="FFFF00"/>
                </a:highlight>
              </a:rPr>
              <a:t> </a:t>
            </a:r>
          </a:p>
          <a:p>
            <a:r>
              <a:rPr lang="ko-KR" altLang="en-US" sz="2400" dirty="0">
                <a:highlight>
                  <a:srgbClr val="FFFF00"/>
                </a:highlight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39607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형상 관리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050"/>
            <a:ext cx="8856984" cy="5218113"/>
          </a:xfrm>
        </p:spPr>
        <p:txBody>
          <a:bodyPr/>
          <a:lstStyle/>
          <a:p>
            <a:r>
              <a:rPr lang="ko-KR" altLang="en-US" sz="2400" dirty="0"/>
              <a:t>프로그램의 최신 버전 유지 </a:t>
            </a:r>
            <a:r>
              <a:rPr lang="en-US" altLang="ko-KR" sz="2400" dirty="0"/>
              <a:t>(</a:t>
            </a:r>
            <a:r>
              <a:rPr lang="ko-KR" altLang="en-US" sz="2400" dirty="0"/>
              <a:t>여러 버전들 중 누가 최신인가</a:t>
            </a:r>
            <a:r>
              <a:rPr lang="en-US" altLang="ko-KR" sz="2400" dirty="0"/>
              <a:t>?)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지정된 버전으로 되돌아 갈 수 있는 기능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무허가 </a:t>
            </a:r>
            <a:r>
              <a:rPr lang="en-US" altLang="ko-KR" sz="2400" dirty="0"/>
              <a:t>(</a:t>
            </a:r>
            <a:r>
              <a:rPr lang="en-US" altLang="ko-KR" sz="2400" b="0" dirty="0"/>
              <a:t>unapproved</a:t>
            </a:r>
            <a:r>
              <a:rPr lang="en-US" altLang="ko-KR" sz="2400" dirty="0"/>
              <a:t>)</a:t>
            </a:r>
            <a:r>
              <a:rPr lang="ko-KR" altLang="en-US" sz="2400" dirty="0"/>
              <a:t> 변경이나 삭제를 방지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현 시스템에 대한 모든 정보</a:t>
            </a:r>
            <a:r>
              <a:rPr lang="en-US" altLang="ko-KR" sz="2400" dirty="0"/>
              <a:t>, </a:t>
            </a:r>
            <a:r>
              <a:rPr lang="ko-KR" altLang="en-US" sz="2400" dirty="0"/>
              <a:t>문서 등의 정보를 모아 보관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형상관리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프로젝트에서 변경이 발생되었을 때 처리하는 시나리오를 다루는 메커니즘을 제공</a:t>
            </a:r>
            <a:endParaRPr lang="en-US" altLang="ko-KR" dirty="0"/>
          </a:p>
          <a:p>
            <a:pPr lvl="1"/>
            <a:r>
              <a:rPr lang="ko-KR" altLang="en-US" dirty="0"/>
              <a:t>형상 관리 대상 파악과 베이스라인 지정</a:t>
            </a:r>
            <a:endParaRPr lang="en-US" altLang="ko-KR" dirty="0"/>
          </a:p>
          <a:p>
            <a:pPr lvl="1"/>
            <a:r>
              <a:rPr lang="ko-KR" altLang="en-US" dirty="0"/>
              <a:t>버전관리</a:t>
            </a:r>
            <a:endParaRPr lang="en-US" altLang="ko-KR" dirty="0"/>
          </a:p>
          <a:p>
            <a:pPr lvl="1"/>
            <a:r>
              <a:rPr lang="ko-KR" altLang="en-US" dirty="0"/>
              <a:t>접근제어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형상 관리 아이템의 생명 주기</a:t>
            </a:r>
            <a:endParaRPr lang="en-US" altLang="ko-KR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4293096"/>
            <a:ext cx="1944216" cy="7920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개발 중</a:t>
            </a:r>
          </a:p>
        </p:txBody>
      </p:sp>
      <p:sp>
        <p:nvSpPr>
          <p:cNvPr id="9" name="타원 8"/>
          <p:cNvSpPr/>
          <p:nvPr/>
        </p:nvSpPr>
        <p:spPr>
          <a:xfrm>
            <a:off x="3599892" y="4298470"/>
            <a:ext cx="1944216" cy="7920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검토 중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4293096"/>
            <a:ext cx="1800200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형상 관리</a:t>
            </a:r>
          </a:p>
        </p:txBody>
      </p:sp>
      <p:cxnSp>
        <p:nvCxnSpPr>
          <p:cNvPr id="10" name="직선 화살표 연결선 9"/>
          <p:cNvCxnSpPr>
            <a:stCxn id="6" idx="6"/>
            <a:endCxn id="9" idx="2"/>
          </p:cNvCxnSpPr>
          <p:nvPr/>
        </p:nvCxnSpPr>
        <p:spPr>
          <a:xfrm>
            <a:off x="2699792" y="4689140"/>
            <a:ext cx="900100" cy="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6"/>
            <a:endCxn id="7" idx="1"/>
          </p:cNvCxnSpPr>
          <p:nvPr/>
        </p:nvCxnSpPr>
        <p:spPr>
          <a:xfrm flipV="1">
            <a:off x="5544108" y="4689140"/>
            <a:ext cx="972108" cy="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0"/>
          </p:cNvCxnSpPr>
          <p:nvPr/>
        </p:nvCxnSpPr>
        <p:spPr>
          <a:xfrm rot="16200000" flipV="1">
            <a:off x="2877125" y="2603595"/>
            <a:ext cx="437422" cy="295232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19672" y="386104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5796" y="4730518"/>
            <a:ext cx="9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개발자 만족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9271" y="4730518"/>
            <a:ext cx="9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승인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45786" y="3575397"/>
            <a:ext cx="90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반환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70DAC-7A2E-45B3-8F82-41729EEF32F3}"/>
              </a:ext>
            </a:extLst>
          </p:cNvPr>
          <p:cNvSpPr/>
          <p:nvPr/>
        </p:nvSpPr>
        <p:spPr>
          <a:xfrm>
            <a:off x="4355980" y="2045472"/>
            <a:ext cx="47880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82829"/>
                </a:solidFill>
                <a:latin typeface="-apple-system"/>
              </a:rPr>
              <a:t>A</a:t>
            </a:r>
            <a:r>
              <a:rPr lang="en-US" altLang="ko-KR" sz="2400" dirty="0">
                <a:solidFill>
                  <a:srgbClr val="282829"/>
                </a:solidFill>
                <a:highlight>
                  <a:srgbClr val="FFFF00"/>
                </a:highlight>
                <a:latin typeface="-apple-system"/>
              </a:rPr>
              <a:t> baseline </a:t>
            </a:r>
            <a:r>
              <a:rPr lang="en-US" altLang="ko-KR" sz="2400" dirty="0">
                <a:solidFill>
                  <a:srgbClr val="282829"/>
                </a:solidFill>
                <a:latin typeface="-apple-system"/>
              </a:rPr>
              <a:t>is a static (i.e. unchanging) </a:t>
            </a:r>
            <a:r>
              <a:rPr lang="en-US" altLang="ko-KR" sz="2400" dirty="0">
                <a:solidFill>
                  <a:srgbClr val="282829"/>
                </a:solidFill>
                <a:highlight>
                  <a:srgbClr val="FFFF00"/>
                </a:highlight>
                <a:latin typeface="-apple-system"/>
              </a:rPr>
              <a:t>snapshot</a:t>
            </a:r>
            <a:r>
              <a:rPr lang="en-US" altLang="ko-KR" sz="2400" dirty="0">
                <a:solidFill>
                  <a:srgbClr val="282829"/>
                </a:solidFill>
                <a:latin typeface="-apple-system"/>
              </a:rPr>
              <a:t> of </a:t>
            </a:r>
            <a:r>
              <a:rPr lang="en-US" altLang="ko-KR" sz="2400" dirty="0"/>
              <a:t>a set of predefined work products (formally </a:t>
            </a:r>
            <a:r>
              <a:rPr lang="en-US" altLang="ko-KR" sz="2400" dirty="0">
                <a:highlight>
                  <a:srgbClr val="FFFF00"/>
                </a:highlight>
              </a:rPr>
              <a:t>approved</a:t>
            </a:r>
            <a:r>
              <a:rPr lang="en-US" altLang="ko-KR" sz="2400" dirty="0"/>
              <a:t>) </a:t>
            </a:r>
            <a:r>
              <a:rPr lang="en-US" altLang="ko-KR" sz="2400" dirty="0">
                <a:solidFill>
                  <a:srgbClr val="282829"/>
                </a:solidFill>
                <a:latin typeface="-apple-system"/>
              </a:rPr>
              <a:t>at any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39487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방법론</a:t>
            </a:r>
            <a:endParaRPr lang="en-US" altLang="ko-KR" sz="2800" dirty="0"/>
          </a:p>
          <a:p>
            <a:pPr lvl="1"/>
            <a:r>
              <a:rPr lang="ko-KR" altLang="en-US" sz="2400" dirty="0"/>
              <a:t>소프트웨어 프로세스의 각 작업을 </a:t>
            </a:r>
            <a:r>
              <a:rPr lang="ko-KR" altLang="en-US" sz="2400" dirty="0">
                <a:highlight>
                  <a:srgbClr val="FFFF00"/>
                </a:highlight>
              </a:rPr>
              <a:t>어떻게</a:t>
            </a:r>
            <a:r>
              <a:rPr lang="ko-KR" altLang="en-US" sz="2400" dirty="0"/>
              <a:t> 수행하느냐를 정의</a:t>
            </a:r>
            <a:endParaRPr lang="en-US" altLang="ko-KR" sz="2400" dirty="0"/>
          </a:p>
          <a:p>
            <a:endParaRPr lang="en-US" altLang="ko-KR" sz="2800" dirty="0"/>
          </a:p>
          <a:p>
            <a:r>
              <a:rPr lang="ko-KR" altLang="en-US" sz="2800" dirty="0"/>
              <a:t>프로세스</a:t>
            </a:r>
            <a:endParaRPr lang="en-US" altLang="ko-KR" sz="2800" dirty="0"/>
          </a:p>
          <a:p>
            <a:pPr lvl="1"/>
            <a:r>
              <a:rPr lang="ko-KR" altLang="en-US" sz="2400" dirty="0"/>
              <a:t>일반적으로 개발할 때 하여하는 할 작업만을 명시</a:t>
            </a:r>
            <a:endParaRPr lang="en-US" altLang="ko-KR" sz="2400" dirty="0"/>
          </a:p>
          <a:p>
            <a:pPr lvl="1"/>
            <a:r>
              <a:rPr lang="ko-KR" altLang="en-US" sz="2400" dirty="0"/>
              <a:t>어떤 관계가 있는지 나타내지 않음</a:t>
            </a:r>
            <a:endParaRPr lang="en-US" altLang="ko-KR" sz="2400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구조적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722" y="790472"/>
            <a:ext cx="8229600" cy="5218113"/>
          </a:xfrm>
        </p:spPr>
        <p:txBody>
          <a:bodyPr/>
          <a:lstStyle/>
          <a:p>
            <a:r>
              <a:rPr lang="ko-KR" altLang="en-US" sz="2400" dirty="0"/>
              <a:t>분리와 정복</a:t>
            </a:r>
            <a:r>
              <a:rPr lang="en-US" altLang="ko-KR" sz="2400" dirty="0"/>
              <a:t>(divide and conquer) </a:t>
            </a:r>
            <a:r>
              <a:rPr lang="ko-KR" altLang="en-US" sz="2400" dirty="0"/>
              <a:t>원리 적용</a:t>
            </a:r>
            <a:endParaRPr lang="en-US" altLang="ko-KR" sz="2400" dirty="0"/>
          </a:p>
          <a:p>
            <a:r>
              <a:rPr lang="ko-KR" altLang="en-US" sz="2400" dirty="0"/>
              <a:t>자료 흐름도</a:t>
            </a:r>
            <a:r>
              <a:rPr lang="en-US" altLang="ko-KR" sz="2400" dirty="0"/>
              <a:t>(</a:t>
            </a:r>
            <a:r>
              <a:rPr lang="en-US" altLang="ko-KR" sz="2400" dirty="0">
                <a:highlight>
                  <a:srgbClr val="FFFF00"/>
                </a:highlight>
              </a:rPr>
              <a:t>DFD: Data</a:t>
            </a:r>
            <a:r>
              <a:rPr lang="ko-KR" altLang="en-US" sz="2400" dirty="0">
                <a:highlight>
                  <a:srgbClr val="FFFF00"/>
                </a:highlight>
              </a:rPr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Flow Diagram</a:t>
            </a:r>
            <a:r>
              <a:rPr lang="en-US" altLang="ko-KR" sz="2400" dirty="0"/>
              <a:t>)</a:t>
            </a:r>
            <a:r>
              <a:rPr lang="ko-KR" altLang="en-US" sz="2400" dirty="0"/>
              <a:t>를 구조도</a:t>
            </a:r>
            <a:r>
              <a:rPr lang="en-US" altLang="ko-KR" sz="2400" dirty="0"/>
              <a:t>(Structure Chart)</a:t>
            </a:r>
            <a:r>
              <a:rPr lang="ko-KR" altLang="en-US" sz="2400" dirty="0"/>
              <a:t>로 변경하는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구조도 </a:t>
            </a:r>
            <a:r>
              <a:rPr lang="en-US" altLang="ko-KR" sz="2000" dirty="0"/>
              <a:t>: </a:t>
            </a:r>
            <a:r>
              <a:rPr lang="ko-KR" altLang="en-US" sz="2000" dirty="0"/>
              <a:t>모듈 사이의 관계를 나타내는 그래프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marL="390525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521" y="2492896"/>
            <a:ext cx="4608512" cy="3331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231E24-FB00-4072-9AAE-27F212E8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585767"/>
            <a:ext cx="2988377" cy="3238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84EE1-B1BA-40C1-83A0-98C8095006A8}"/>
              </a:ext>
            </a:extLst>
          </p:cNvPr>
          <p:cNvSpPr txBox="1"/>
          <p:nvPr/>
        </p:nvSpPr>
        <p:spPr>
          <a:xfrm>
            <a:off x="7273850" y="5633869"/>
            <a:ext cx="169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</a:rPr>
              <a:t>외부 </a:t>
            </a:r>
            <a:r>
              <a:rPr lang="ko-KR" altLang="en-US" sz="2000" dirty="0" err="1">
                <a:highlight>
                  <a:srgbClr val="FFFF00"/>
                </a:highlight>
              </a:rPr>
              <a:t>엔터티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520A7-BE78-45D5-8904-A8E40D2D7693}"/>
              </a:ext>
            </a:extLst>
          </p:cNvPr>
          <p:cNvSpPr txBox="1"/>
          <p:nvPr/>
        </p:nvSpPr>
        <p:spPr>
          <a:xfrm>
            <a:off x="7374152" y="4512768"/>
            <a:ext cx="159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</a:rPr>
              <a:t>자료 저장소</a:t>
            </a:r>
          </a:p>
        </p:txBody>
      </p:sp>
    </p:spTree>
    <p:extLst>
      <p:ext uri="{BB962C8B-B14F-4D97-AF65-F5344CB8AC3E}">
        <p14:creationId xmlns:p14="http://schemas.microsoft.com/office/powerpoint/2010/main" val="261590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050"/>
            <a:ext cx="8712968" cy="5218113"/>
          </a:xfrm>
        </p:spPr>
        <p:txBody>
          <a:bodyPr/>
          <a:lstStyle/>
          <a:p>
            <a:r>
              <a:rPr lang="ko-KR" altLang="en-US" sz="2400" dirty="0"/>
              <a:t>자료와 함수를 가까운 곳에 정의하여 객체</a:t>
            </a:r>
            <a:r>
              <a:rPr lang="en-US" altLang="ko-KR" sz="2400" dirty="0"/>
              <a:t>(</a:t>
            </a:r>
            <a:r>
              <a:rPr lang="en-US" altLang="ko-KR" sz="2400" dirty="0">
                <a:highlight>
                  <a:srgbClr val="FFFF00"/>
                </a:highlight>
              </a:rPr>
              <a:t>object</a:t>
            </a:r>
            <a:r>
              <a:rPr lang="en-US" altLang="ko-KR" sz="2400" dirty="0"/>
              <a:t>)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묶어두고</a:t>
            </a:r>
            <a:r>
              <a:rPr lang="en-US" altLang="ko-KR" sz="2400" dirty="0"/>
              <a:t>(</a:t>
            </a:r>
            <a:r>
              <a:rPr lang="en-US" altLang="ko-KR" sz="2400" dirty="0">
                <a:highlight>
                  <a:srgbClr val="FFFF00"/>
                </a:highlight>
              </a:rPr>
              <a:t>encapsulation</a:t>
            </a:r>
            <a:r>
              <a:rPr lang="en-US" altLang="ko-KR" sz="2400" dirty="0"/>
              <a:t>)</a:t>
            </a:r>
            <a:r>
              <a:rPr lang="ko-KR" altLang="en-US" sz="2400" dirty="0"/>
              <a:t> 객체 사이에 메시지를 </a:t>
            </a:r>
            <a:r>
              <a:rPr lang="ko-KR" altLang="en-US" sz="2400" strike="sngStrike" dirty="0"/>
              <a:t>호출 </a:t>
            </a:r>
            <a:r>
              <a:rPr lang="ko-KR" altLang="en-US" sz="2400" dirty="0"/>
              <a:t>전달하여 </a:t>
            </a:r>
            <a:r>
              <a:rPr lang="en-US" altLang="ko-KR" sz="2400" dirty="0"/>
              <a:t>(</a:t>
            </a:r>
            <a:r>
              <a:rPr lang="ko-KR" altLang="en-US" sz="2400" dirty="0">
                <a:highlight>
                  <a:srgbClr val="FFFF00"/>
                </a:highlight>
              </a:rPr>
              <a:t>메소드를 호출하여</a:t>
            </a:r>
            <a:r>
              <a:rPr lang="en-US" altLang="ko-KR" sz="2400" dirty="0"/>
              <a:t>)</a:t>
            </a:r>
            <a:r>
              <a:rPr lang="ko-KR" altLang="en-US" sz="2400" dirty="0"/>
              <a:t> 원하는 기능을 담당하게 하는 것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객체지향 패러다임</a:t>
            </a:r>
            <a:endParaRPr lang="en-US" altLang="ko-KR" sz="2400" dirty="0"/>
          </a:p>
          <a:p>
            <a:endParaRPr lang="en-US" altLang="ko-KR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40968"/>
            <a:ext cx="5338961" cy="237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528440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21130</TotalTime>
  <Words>359</Words>
  <Application>Microsoft Office PowerPoint</Application>
  <PresentationFormat>화면 슬라이드 쇼(4:3)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-apple-system</vt:lpstr>
      <vt:lpstr>굴림</vt:lpstr>
      <vt:lpstr>맑은 고딕</vt:lpstr>
      <vt:lpstr>-윤고딕140</vt:lpstr>
      <vt:lpstr>Wingdings</vt:lpstr>
      <vt:lpstr>기본 디자인</vt:lpstr>
      <vt:lpstr>(7) 애자일 프로세스</vt:lpstr>
      <vt:lpstr>애자일 프로세스</vt:lpstr>
      <vt:lpstr>2.4 지원 프로세스</vt:lpstr>
      <vt:lpstr>형상 관리 프로세스</vt:lpstr>
      <vt:lpstr>(1) 형상 관리 기능</vt:lpstr>
      <vt:lpstr>(2) 형상관리 메커니즘</vt:lpstr>
      <vt:lpstr>2.5 방법론</vt:lpstr>
      <vt:lpstr>구조적 방법론</vt:lpstr>
      <vt:lpstr>객체지향 방법론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1957</cp:revision>
  <dcterms:created xsi:type="dcterms:W3CDTF">2008-11-11T15:04:27Z</dcterms:created>
  <dcterms:modified xsi:type="dcterms:W3CDTF">2023-10-12T02:13:38Z</dcterms:modified>
</cp:coreProperties>
</file>