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542" r:id="rId2"/>
    <p:sldId id="543" r:id="rId3"/>
    <p:sldId id="546" r:id="rId4"/>
    <p:sldId id="547" r:id="rId5"/>
    <p:sldId id="544" r:id="rId6"/>
    <p:sldId id="549" r:id="rId7"/>
    <p:sldId id="294" r:id="rId8"/>
    <p:sldId id="548" r:id="rId9"/>
    <p:sldId id="545" r:id="rId10"/>
    <p:sldId id="437" r:id="rId11"/>
  </p:sldIdLst>
  <p:sldSz cx="9144000" cy="6858000" type="screen4x3"/>
  <p:notesSz cx="7102475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9B31"/>
    <a:srgbClr val="FFCF89"/>
    <a:srgbClr val="FF9900"/>
    <a:srgbClr val="FFB13F"/>
    <a:srgbClr val="FF0000"/>
    <a:srgbClr val="C0C0C0"/>
    <a:srgbClr val="F5B20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822B4E-C0AE-4700-AD65-09C76273F97E}" v="1" dt="2023-10-12T02:14:02.7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35" autoAdjust="0"/>
    <p:restoredTop sz="94660"/>
  </p:normalViewPr>
  <p:slideViewPr>
    <p:cSldViewPr>
      <p:cViewPr varScale="1">
        <p:scale>
          <a:sx n="85" d="100"/>
          <a:sy n="85" d="100"/>
        </p:scale>
        <p:origin x="764" y="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>
      <p:cViewPr varScale="1">
        <p:scale>
          <a:sx n="76" d="100"/>
          <a:sy n="76" d="100"/>
        </p:scale>
        <p:origin x="-2244" y="-9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준용" userId="b91c6c07-188f-4757-9924-c4a4872845a3" providerId="ADAL" clId="{9C822B4E-C0AE-4700-AD65-09C76273F97E}"/>
    <pc:docChg chg="modNotesMaster modHandout">
      <pc:chgData name="이준용" userId="b91c6c07-188f-4757-9924-c4a4872845a3" providerId="ADAL" clId="{9C822B4E-C0AE-4700-AD65-09C76273F97E}" dt="2023-10-12T02:14:02.704" v="0"/>
      <pc:docMkLst>
        <pc:docMk/>
      </pc:docMkLst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lanning&amp;Budgeting\&#44592;&#54925;&#49457;&#50629;&#47924;\&#45380;2009\&#44368;&#50896;&#52376;&#50864;&#44060;&#49440;_2\&#50672;&#44396;&#50629;&#51201;\&#44368;&#50896;&#50672;&#44396;&#50629;&#51201;_&#52572;&#44540;%206&#45380;%20&#48516;&#49437;_20090323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Sheet3!$B$103</c:f>
              <c:strCache>
                <c:ptCount val="1"/>
                <c:pt idx="0">
                  <c:v>인원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"/>
                  <c:y val="0.3053429404605309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/>
                      <a:t>225</a:t>
                    </a:r>
                    <a:r>
                      <a:rPr lang="ko-KR" altLang="en-US" dirty="0"/>
                      <a:t>명</a:t>
                    </a:r>
                    <a:endParaRPr lang="en-US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D649-453A-9481-2E48543F0470}"/>
                </c:ext>
              </c:extLst>
            </c:dLbl>
            <c:dLbl>
              <c:idx val="1"/>
              <c:layout>
                <c:manualLayout>
                  <c:x val="1.3314151622894978E-4"/>
                  <c:y val="0.15114475722537959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/>
                      <a:t>93</a:t>
                    </a:r>
                    <a:r>
                      <a:rPr lang="ko-KR" altLang="en-US" dirty="0"/>
                      <a:t>명</a:t>
                    </a:r>
                    <a:endParaRPr lang="en-US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D649-453A-9481-2E48543F0470}"/>
                </c:ext>
              </c:extLst>
            </c:dLbl>
            <c:dLbl>
              <c:idx val="2"/>
              <c:layout>
                <c:manualLayout>
                  <c:x val="1.3298244631708623E-4"/>
                  <c:y val="0.14958979581361928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/>
                      <a:t>106</a:t>
                    </a:r>
                    <a:r>
                      <a:rPr lang="ko-KR" altLang="en-US" dirty="0"/>
                      <a:t>명</a:t>
                    </a:r>
                    <a:endParaRPr lang="en-US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D649-453A-9481-2E48543F0470}"/>
                </c:ext>
              </c:extLst>
            </c:dLbl>
            <c:dLbl>
              <c:idx val="3"/>
              <c:layout>
                <c:manualLayout>
                  <c:x val="0"/>
                  <c:y val="2.7141594707602752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/>
                      <a:t>15</a:t>
                    </a:r>
                    <a:r>
                      <a:rPr lang="ko-KR" altLang="en-US" dirty="0"/>
                      <a:t>명</a:t>
                    </a:r>
                    <a:endParaRPr lang="en-US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D649-453A-9481-2E48543F047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Sheet3!$A$104:$A$107</c:f>
              <c:strCache>
                <c:ptCount val="4"/>
                <c:pt idx="0">
                  <c:v>교수</c:v>
                </c:pt>
                <c:pt idx="1">
                  <c:v>부교수</c:v>
                </c:pt>
                <c:pt idx="2">
                  <c:v>조교수</c:v>
                </c:pt>
                <c:pt idx="3">
                  <c:v>비정년</c:v>
                </c:pt>
              </c:strCache>
            </c:strRef>
          </c:cat>
          <c:val>
            <c:numRef>
              <c:f>Sheet3!$B$104:$B$107</c:f>
              <c:numCache>
                <c:formatCode>General</c:formatCode>
                <c:ptCount val="4"/>
                <c:pt idx="0">
                  <c:v>225</c:v>
                </c:pt>
                <c:pt idx="1">
                  <c:v>93</c:v>
                </c:pt>
                <c:pt idx="2">
                  <c:v>106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649-453A-9481-2E48543F047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88425600"/>
        <c:axId val="112031616"/>
      </c:barChart>
      <c:lineChart>
        <c:grouping val="standard"/>
        <c:varyColors val="0"/>
        <c:ser>
          <c:idx val="1"/>
          <c:order val="1"/>
          <c:tx>
            <c:strRef>
              <c:f>Sheet3!$C$103</c:f>
              <c:strCache>
                <c:ptCount val="1"/>
                <c:pt idx="0">
                  <c:v>1인당 점수</c:v>
                </c:pt>
              </c:strCache>
            </c:strRef>
          </c:tx>
          <c:dLbls>
            <c:dLbl>
              <c:idx val="0"/>
              <c:layout>
                <c:manualLayout>
                  <c:x val="-1.790768569732684E-17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/>
                      <a:t>140</a:t>
                    </a:r>
                    <a:r>
                      <a:rPr lang="ko-KR" altLang="en-US" dirty="0"/>
                      <a:t>점</a:t>
                    </a:r>
                    <a:endParaRPr lang="en-US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D649-453A-9481-2E48543F047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en-US"/>
                      <a:t>237</a:t>
                    </a:r>
                    <a:r>
                      <a:rPr lang="ko-KR" altLang="en-US"/>
                      <a:t>점</a:t>
                    </a:r>
                    <a:endParaRPr lang="en-US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D649-453A-9481-2E48543F047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en-US"/>
                      <a:t>157</a:t>
                    </a:r>
                    <a:r>
                      <a:rPr lang="ko-KR" altLang="en-US"/>
                      <a:t>점</a:t>
                    </a:r>
                    <a:endParaRPr lang="en-US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D649-453A-9481-2E48543F047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altLang="en-US"/>
                      <a:t>464</a:t>
                    </a:r>
                    <a:r>
                      <a:rPr lang="ko-KR" altLang="en-US"/>
                      <a:t>점</a:t>
                    </a:r>
                    <a:endParaRPr lang="en-US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D649-453A-9481-2E48543F047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Sheet3!$A$104:$A$107</c:f>
              <c:strCache>
                <c:ptCount val="4"/>
                <c:pt idx="0">
                  <c:v>교수</c:v>
                </c:pt>
                <c:pt idx="1">
                  <c:v>부교수</c:v>
                </c:pt>
                <c:pt idx="2">
                  <c:v>조교수</c:v>
                </c:pt>
                <c:pt idx="3">
                  <c:v>비정년</c:v>
                </c:pt>
              </c:strCache>
            </c:strRef>
          </c:cat>
          <c:val>
            <c:numRef>
              <c:f>Sheet3!$C$104:$C$107</c:f>
              <c:numCache>
                <c:formatCode>General</c:formatCode>
                <c:ptCount val="4"/>
                <c:pt idx="0">
                  <c:v>140</c:v>
                </c:pt>
                <c:pt idx="1">
                  <c:v>237</c:v>
                </c:pt>
                <c:pt idx="2">
                  <c:v>157</c:v>
                </c:pt>
                <c:pt idx="3">
                  <c:v>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D649-453A-9481-2E48543F047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8425600"/>
        <c:axId val="112031616"/>
      </c:lineChart>
      <c:catAx>
        <c:axId val="884256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12031616"/>
        <c:crosses val="autoZero"/>
        <c:auto val="1"/>
        <c:lblAlgn val="ctr"/>
        <c:lblOffset val="100"/>
        <c:noMultiLvlLbl val="0"/>
      </c:catAx>
      <c:valAx>
        <c:axId val="1120316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88425600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600" b="1"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2306" y="3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BA9DB4B-07B7-446D-BE79-F2376415D35B}" type="datetimeFigureOut">
              <a:rPr lang="ko-KR" altLang="en-US"/>
              <a:pPr>
                <a:defRPr/>
              </a:pPr>
              <a:t>2023-10-12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721240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2306" y="9721240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D0DD175-2049-4E03-A735-2B8EF881F9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328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306" y="3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1EBEB5E-F530-45C8-9C90-6FB71ECA93F9}" type="datetimeFigureOut">
              <a:rPr lang="ko-KR" altLang="en-US"/>
              <a:pPr>
                <a:defRPr/>
              </a:pPr>
              <a:t>2023-10-12</a:t>
            </a:fld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19" y="4862266"/>
            <a:ext cx="568264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721240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306" y="9721240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119D6B8-DBA2-4ADF-A727-9F7212758CD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99174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611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슬라이드배경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522"/>
            <a:ext cx="9144000" cy="685647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954199"/>
            <a:ext cx="3600400" cy="492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"/>
          <p:cNvSpPr txBox="1">
            <a:spLocks noChangeArrowheads="1"/>
          </p:cNvSpPr>
          <p:nvPr userDrawn="1"/>
        </p:nvSpPr>
        <p:spPr bwMode="auto">
          <a:xfrm>
            <a:off x="179512" y="908720"/>
            <a:ext cx="44958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aseline="0">
                <a:solidFill>
                  <a:srgbClr val="000000"/>
                </a:solidFill>
                <a:latin typeface="+mj-lt"/>
                <a:ea typeface="+mn-ea"/>
                <a:cs typeface="Geneva" charset="0"/>
              </a:rPr>
              <a:t> </a:t>
            </a:r>
          </a:p>
        </p:txBody>
      </p:sp>
      <p:sp>
        <p:nvSpPr>
          <p:cNvPr id="9" name="Text Box 2"/>
          <p:cNvSpPr txBox="1">
            <a:spLocks noChangeArrowheads="1"/>
          </p:cNvSpPr>
          <p:nvPr userDrawn="1"/>
        </p:nvSpPr>
        <p:spPr bwMode="auto">
          <a:xfrm>
            <a:off x="179512" y="2276872"/>
            <a:ext cx="4572000" cy="3624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baseline="0">
                <a:solidFill>
                  <a:srgbClr val="000000"/>
                </a:solidFill>
                <a:latin typeface="+mj-ea"/>
                <a:ea typeface="+mj-ea"/>
                <a:cs typeface="Geneva" charset="0"/>
              </a:rPr>
              <a:t> </a:t>
            </a:r>
            <a:endParaRPr lang="en-GB" sz="3200" baseline="0">
              <a:solidFill>
                <a:srgbClr val="000000"/>
              </a:solidFill>
              <a:latin typeface="+mj-ea"/>
              <a:ea typeface="+mj-ea"/>
              <a:cs typeface="Geneva" charset="0"/>
            </a:endParaRP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aseline="0">
              <a:solidFill>
                <a:srgbClr val="000000"/>
              </a:solidFill>
              <a:latin typeface="+mj-ea"/>
              <a:ea typeface="+mj-ea"/>
              <a:cs typeface="Geneva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DAA0D-2D5C-4A94-8DD0-750083EFC4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82550"/>
            <a:ext cx="2057400" cy="60436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82550"/>
            <a:ext cx="6019800" cy="60436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18379-214B-4F0B-951B-0053E08432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/>
            </a:lvl1pPr>
            <a:lvl2pPr>
              <a:defRPr sz="1800" b="1"/>
            </a:lvl2pPr>
            <a:lvl3pPr>
              <a:defRPr sz="1600" b="1"/>
            </a:lvl3pPr>
            <a:lvl4pPr>
              <a:defRPr sz="1400" b="1"/>
            </a:lvl4pPr>
            <a:lvl5pPr>
              <a:defRPr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6804248" y="6237312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8E85B7-3F2A-4031-8C93-307880A2B15B}" type="slidenum">
              <a:rPr kumimoji="1" lang="en-US" altLang="ko-KR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28FEA-22DE-4784-9196-6A18E833E2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55AAA-DC77-4E1A-BD49-96458F5B03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9A722-560D-4320-B1C2-A397F7DC1F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ADEF9-0288-4F98-BF32-303513775B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0BEA3-4DE6-4DFB-8A34-02C7BBB2F8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A467F-988D-403E-99A1-23BB234344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A358F-BA2E-4347-BFBE-93DB2F1381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슬라이드배경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1522"/>
            <a:ext cx="9144000" cy="6856478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04248" y="6237312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l">
              <a:defRPr sz="18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27" r:id="rId2"/>
    <p:sldLayoutId id="2147484328" r:id="rId3"/>
    <p:sldLayoutId id="2147484329" r:id="rId4"/>
    <p:sldLayoutId id="2147484330" r:id="rId5"/>
    <p:sldLayoutId id="2147484331" r:id="rId6"/>
    <p:sldLayoutId id="2147484332" r:id="rId7"/>
    <p:sldLayoutId id="2147484333" r:id="rId8"/>
    <p:sldLayoutId id="2147484334" r:id="rId9"/>
    <p:sldLayoutId id="2147484335" r:id="rId10"/>
    <p:sldLayoutId id="2147484336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9pPr>
    </p:titleStyle>
    <p:bodyStyle>
      <a:lvl1pPr marL="211138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601663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899B31"/>
        </a:buClr>
        <a:buSzPct val="7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2pPr>
      <a:lvl3pPr marL="984250" indent="-177800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306513" indent="-14287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1622425" indent="-13652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0796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368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940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512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wmf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runch.co.kr/@insuk/1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방법론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050"/>
            <a:ext cx="8686800" cy="5218113"/>
          </a:xfrm>
        </p:spPr>
        <p:txBody>
          <a:bodyPr/>
          <a:lstStyle/>
          <a:p>
            <a:r>
              <a:rPr lang="ko-KR" altLang="en-US" sz="2800" dirty="0"/>
              <a:t>점증적인 프로세스를 채택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짧은 반복 주기 </a:t>
            </a:r>
            <a:r>
              <a:rPr lang="ko-KR" altLang="en-US" sz="2800" dirty="0" err="1"/>
              <a:t>를</a:t>
            </a:r>
            <a:r>
              <a:rPr lang="ko-KR" altLang="en-US" sz="2800" dirty="0"/>
              <a:t> 반복하며 점증적으로 자주 출시</a:t>
            </a:r>
            <a:r>
              <a:rPr lang="en-US" altLang="ko-KR" sz="2800" dirty="0">
                <a:sym typeface="Wingdings" panose="05000000000000000000" pitchFamily="2" charset="2"/>
              </a:rPr>
              <a:t> </a:t>
            </a:r>
            <a:r>
              <a:rPr lang="en-US" altLang="ko-KR" sz="2800" dirty="0">
                <a:highlight>
                  <a:srgbClr val="FFFF00"/>
                </a:highlight>
                <a:sym typeface="Wingdings" panose="05000000000000000000" pitchFamily="2" charset="2"/>
              </a:rPr>
              <a:t>small release</a:t>
            </a:r>
            <a:endParaRPr lang="en-US" altLang="ko-KR" sz="2800" dirty="0">
              <a:highlight>
                <a:srgbClr val="FFFF00"/>
              </a:highlight>
            </a:endParaRPr>
          </a:p>
          <a:p>
            <a:endParaRPr lang="en-US" altLang="ko-KR" sz="2800" dirty="0"/>
          </a:p>
          <a:p>
            <a:r>
              <a:rPr lang="en-US" altLang="ko-KR" sz="2800" dirty="0"/>
              <a:t>Ex)</a:t>
            </a:r>
          </a:p>
          <a:p>
            <a:pPr lvl="1"/>
            <a:r>
              <a:rPr lang="ko-KR" altLang="en-US" sz="2400" dirty="0" err="1"/>
              <a:t>익스트림</a:t>
            </a:r>
            <a:r>
              <a:rPr lang="ko-KR" altLang="en-US" sz="2400" dirty="0"/>
              <a:t> 프로그래밍</a:t>
            </a:r>
            <a:r>
              <a:rPr lang="en-US" altLang="ko-KR" sz="2400" dirty="0"/>
              <a:t>(</a:t>
            </a:r>
            <a:r>
              <a:rPr lang="en-US" altLang="ko-KR" sz="2400" dirty="0" err="1"/>
              <a:t>eXtreme</a:t>
            </a:r>
            <a:r>
              <a:rPr lang="en-US" altLang="ko-KR" sz="2400" dirty="0"/>
              <a:t> Programming)</a:t>
            </a:r>
          </a:p>
          <a:p>
            <a:pPr lvl="1"/>
            <a:r>
              <a:rPr lang="ko-KR" altLang="en-US" sz="2400" dirty="0"/>
              <a:t>스크럼</a:t>
            </a:r>
            <a:r>
              <a:rPr lang="en-US" altLang="ko-KR" sz="2400" dirty="0"/>
              <a:t>(Scrum)</a:t>
            </a:r>
          </a:p>
          <a:p>
            <a:pPr lvl="1"/>
            <a:r>
              <a:rPr lang="ko-KR" altLang="en-US" sz="2400" dirty="0"/>
              <a:t>기능 중심 개발</a:t>
            </a:r>
            <a:r>
              <a:rPr lang="en-US" altLang="ko-KR" sz="2400" dirty="0"/>
              <a:t>(Feature Driven Development)</a:t>
            </a: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99AEDF-3B2F-4E1F-AB30-08CFF19C67C5}"/>
              </a:ext>
            </a:extLst>
          </p:cNvPr>
          <p:cNvSpPr txBox="1"/>
          <p:nvPr/>
        </p:nvSpPr>
        <p:spPr>
          <a:xfrm>
            <a:off x="5940152" y="82550"/>
            <a:ext cx="252028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장 프로세스와 방법론 </a:t>
            </a:r>
          </a:p>
        </p:txBody>
      </p:sp>
      <p:pic>
        <p:nvPicPr>
          <p:cNvPr id="4" name="녹음한 소리">
            <a:hlinkClick r:id="" action="ppaction://media"/>
            <a:extLst>
              <a:ext uri="{FF2B5EF4-FFF2-40B4-BE49-F238E27FC236}">
                <a16:creationId xmlns:a16="http://schemas.microsoft.com/office/drawing/2014/main" id="{367D2F2C-4BF7-4EF5-AD4D-FC2F5D37113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97375" y="3254375"/>
            <a:ext cx="347663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8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42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차트 29"/>
          <p:cNvGraphicFramePr/>
          <p:nvPr/>
        </p:nvGraphicFramePr>
        <p:xfrm>
          <a:off x="2076672949" y="0"/>
          <a:ext cx="0" cy="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146" name="Picture 2" descr="C:\Users\최은만\AppData\Local\Microsoft\Windows\Temporary Internet Files\Content.IE5\XYC8LMU8\MPj04225910000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42918"/>
            <a:ext cx="3428992" cy="2285102"/>
          </a:xfrm>
          <a:prstGeom prst="rect">
            <a:avLst/>
          </a:prstGeom>
          <a:noFill/>
        </p:spPr>
      </p:pic>
      <p:pic>
        <p:nvPicPr>
          <p:cNvPr id="6147" name="Picture 3" descr="C:\Users\최은만\AppData\Local\Microsoft\Windows\Temporary Internet Files\Content.IE5\VVF5PRDT\MCj0434411000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95713" y="3645024"/>
            <a:ext cx="1625600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 err="1"/>
              <a:t>익스트림</a:t>
            </a:r>
            <a:r>
              <a:rPr lang="ko-KR" altLang="en-US" dirty="0"/>
              <a:t>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727075"/>
            <a:ext cx="9220539" cy="5218113"/>
          </a:xfrm>
        </p:spPr>
        <p:txBody>
          <a:bodyPr/>
          <a:lstStyle/>
          <a:p>
            <a:r>
              <a:rPr lang="ko-KR" altLang="en-US" dirty="0"/>
              <a:t>소규모 개발 조직이 불확실하고 변경이 많은 요구를 접하는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탐구</a:t>
            </a:r>
            <a:r>
              <a:rPr lang="en-US" altLang="ko-KR" dirty="0"/>
              <a:t>(exploration): </a:t>
            </a:r>
            <a:r>
              <a:rPr lang="ko-KR" altLang="en-US" dirty="0"/>
              <a:t>사용자 스토리를 개발</a:t>
            </a:r>
            <a:endParaRPr lang="en-US" altLang="ko-KR" dirty="0"/>
          </a:p>
          <a:p>
            <a:r>
              <a:rPr lang="ko-KR" altLang="en-US" dirty="0"/>
              <a:t>계획</a:t>
            </a:r>
            <a:r>
              <a:rPr lang="en-US" altLang="ko-KR" dirty="0"/>
              <a:t>(planning):</a:t>
            </a:r>
            <a:r>
              <a:rPr lang="ko-KR" altLang="en-US" dirty="0"/>
              <a:t>다음 릴리스 </a:t>
            </a:r>
            <a:r>
              <a:rPr lang="en-US" altLang="ko-KR" dirty="0"/>
              <a:t>(6</a:t>
            </a:r>
            <a:r>
              <a:rPr lang="ko-KR" altLang="en-US" dirty="0"/>
              <a:t>개월 이내</a:t>
            </a:r>
            <a:r>
              <a:rPr lang="en-US" altLang="ko-KR" dirty="0"/>
              <a:t>)</a:t>
            </a:r>
            <a:r>
              <a:rPr lang="ko-KR" altLang="en-US" dirty="0"/>
              <a:t>를 위한 사용자스토리</a:t>
            </a:r>
            <a:r>
              <a:rPr lang="en-US" altLang="ko-KR" dirty="0"/>
              <a:t>(</a:t>
            </a:r>
            <a:r>
              <a:rPr lang="ko-KR" altLang="en-US" dirty="0"/>
              <a:t>들</a:t>
            </a:r>
            <a:r>
              <a:rPr lang="en-US" altLang="ko-KR" dirty="0"/>
              <a:t>)</a:t>
            </a:r>
            <a:r>
              <a:rPr lang="ko-KR" altLang="en-US" dirty="0"/>
              <a:t> 선정 및 계획</a:t>
            </a:r>
            <a:endParaRPr lang="en-US" altLang="ko-KR" dirty="0"/>
          </a:p>
          <a:p>
            <a:r>
              <a:rPr lang="ko-KR" altLang="en-US" dirty="0"/>
              <a:t>반복</a:t>
            </a:r>
            <a:r>
              <a:rPr lang="en-US" altLang="ko-KR" dirty="0"/>
              <a:t>(iteration): </a:t>
            </a:r>
            <a:r>
              <a:rPr lang="ko-KR" altLang="en-US" dirty="0"/>
              <a:t>각 반복은 </a:t>
            </a:r>
            <a:r>
              <a:rPr lang="en-US" altLang="ko-KR" dirty="0"/>
              <a:t>1~4</a:t>
            </a:r>
            <a:r>
              <a:rPr lang="ko-KR" altLang="en-US" dirty="0"/>
              <a:t>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제품화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시험 및 인증</a:t>
            </a:r>
            <a:endParaRPr lang="en-US" altLang="ko-KR" dirty="0"/>
          </a:p>
          <a:p>
            <a:r>
              <a:rPr lang="ko-KR" altLang="en-US" dirty="0"/>
              <a:t>유지보수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개선 및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새스토리 추가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새 </a:t>
            </a:r>
            <a:r>
              <a:rPr lang="en-US" altLang="ko-KR" dirty="0"/>
              <a:t>release </a:t>
            </a:r>
            <a:r>
              <a:rPr lang="ko-KR" altLang="en-US" dirty="0"/>
              <a:t>때마다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반복됨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종료</a:t>
            </a:r>
            <a:r>
              <a:rPr lang="en-US" altLang="ko-KR" dirty="0"/>
              <a:t>(death)</a:t>
            </a: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 descr="Extreme Programming">
            <a:extLst>
              <a:ext uri="{FF2B5EF4-FFF2-40B4-BE49-F238E27FC236}">
                <a16:creationId xmlns:a16="http://schemas.microsoft.com/office/drawing/2014/main" id="{2F29D4D5-01AE-48B0-A15B-891B067F8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106589"/>
            <a:ext cx="6475362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52D0DD-E46F-4894-B8E9-7D6B98EA8F89}"/>
              </a:ext>
            </a:extLst>
          </p:cNvPr>
          <p:cNvSpPr txBox="1"/>
          <p:nvPr/>
        </p:nvSpPr>
        <p:spPr>
          <a:xfrm>
            <a:off x="5148064" y="2471491"/>
            <a:ext cx="2448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highlight>
                  <a:srgbClr val="FFFF00"/>
                </a:highlight>
              </a:rPr>
              <a:t>Kent Back </a:t>
            </a:r>
            <a:r>
              <a:rPr lang="ko-KR" altLang="en-US" sz="1800" b="1" dirty="0">
                <a:highlight>
                  <a:srgbClr val="FFFF00"/>
                </a:highlight>
              </a:rPr>
              <a:t>이 창안</a:t>
            </a:r>
            <a:endParaRPr lang="en-US" altLang="ko-KR" sz="18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7508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6E2B1-D75D-4920-AE37-7D75BF620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D19FA0-DC91-478A-9865-B7B73E705B4D}"/>
              </a:ext>
            </a:extLst>
          </p:cNvPr>
          <p:cNvSpPr txBox="1"/>
          <p:nvPr/>
        </p:nvSpPr>
        <p:spPr>
          <a:xfrm>
            <a:off x="107504" y="674400"/>
            <a:ext cx="892899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highlight>
                  <a:srgbClr val="FFFF00"/>
                </a:highlight>
                <a:latin typeface="+mj-lt"/>
              </a:rPr>
              <a:t>Spike: </a:t>
            </a:r>
            <a:r>
              <a:rPr lang="ko-KR" altLang="en-US" sz="2400" dirty="0">
                <a:highlight>
                  <a:srgbClr val="FFFF00"/>
                </a:highlight>
                <a:latin typeface="+mj-lt"/>
              </a:rPr>
              <a:t>뒷장 참조</a:t>
            </a:r>
            <a:r>
              <a:rPr lang="en-US" altLang="ko-KR" sz="2400" dirty="0">
                <a:highlight>
                  <a:srgbClr val="FFFF00"/>
                </a:highlight>
                <a:latin typeface="+mj-lt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altLang="ko-KR" sz="2400" i="0" dirty="0">
                <a:effectLst/>
                <a:highlight>
                  <a:srgbClr val="FFFF00"/>
                </a:highlight>
                <a:latin typeface="+mj-lt"/>
              </a:rPr>
              <a:t>System Metaphor</a:t>
            </a:r>
            <a:r>
              <a:rPr lang="en-US" altLang="ko-KR" sz="2400" i="0" dirty="0">
                <a:effectLst/>
                <a:latin typeface="+mj-lt"/>
              </a:rPr>
              <a:t>: </a:t>
            </a:r>
            <a:r>
              <a:rPr lang="en-US" altLang="ko-KR" sz="2400" b="0" i="0" dirty="0">
                <a:effectLst/>
                <a:latin typeface="-apple-system"/>
              </a:rPr>
              <a:t>A system metaphor is a shared story that</a:t>
            </a:r>
          </a:p>
          <a:p>
            <a:r>
              <a:rPr lang="en-US" altLang="ko-KR" sz="2400" dirty="0">
                <a:latin typeface="-apple-system"/>
              </a:rPr>
              <a:t>        </a:t>
            </a:r>
            <a:r>
              <a:rPr lang="en-US" altLang="ko-KR" sz="2400" b="0" i="0" dirty="0">
                <a:effectLst/>
                <a:latin typeface="-apple-system"/>
              </a:rPr>
              <a:t> everyone </a:t>
            </a:r>
            <a:r>
              <a:rPr lang="en-US" altLang="ko-KR" sz="2400" dirty="0">
                <a:latin typeface="-apple-system"/>
              </a:rPr>
              <a:t> </a:t>
            </a:r>
            <a:r>
              <a:rPr lang="en-US" altLang="ko-KR" sz="2400" b="0" i="0" dirty="0">
                <a:effectLst/>
                <a:latin typeface="-apple-system"/>
              </a:rPr>
              <a:t>on the team can tell about the product and </a:t>
            </a:r>
          </a:p>
          <a:p>
            <a:r>
              <a:rPr lang="en-US" altLang="ko-KR" sz="2400" b="0" i="0" dirty="0">
                <a:effectLst/>
                <a:latin typeface="-apple-system"/>
              </a:rPr>
              <a:t>         how it works.</a:t>
            </a:r>
          </a:p>
          <a:p>
            <a:r>
              <a:rPr lang="en-US" altLang="ko-KR" sz="2400" dirty="0">
                <a:latin typeface="-apple-system"/>
              </a:rPr>
              <a:t>      </a:t>
            </a:r>
            <a:r>
              <a:rPr lang="en-US" altLang="ko-KR" sz="2400" b="0" i="0" dirty="0">
                <a:effectLst/>
                <a:latin typeface="-apple-system"/>
              </a:rPr>
              <a:t>   EX) </a:t>
            </a:r>
            <a:r>
              <a:rPr lang="en-US" altLang="ko-KR" sz="2400" i="0" dirty="0">
                <a:effectLst/>
                <a:latin typeface="+mj-lt"/>
              </a:rPr>
              <a:t>Building a custom home, guided by the client’s vision</a:t>
            </a:r>
            <a:endParaRPr lang="en-US" altLang="ko-KR" sz="2400" dirty="0">
              <a:highlight>
                <a:srgbClr val="FFFF00"/>
              </a:highlight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highlight>
                  <a:srgbClr val="FFFF00"/>
                </a:highlight>
                <a:latin typeface="+mj-lt"/>
              </a:rPr>
              <a:t>Pair programming: 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>
                <a:highlight>
                  <a:srgbClr val="FFFF00"/>
                </a:highlight>
                <a:latin typeface="+mj-lt"/>
              </a:rPr>
              <a:t>Product owner: is </a:t>
            </a:r>
            <a:r>
              <a:rPr lang="en-US" altLang="ko-KR" sz="2400" i="0" dirty="0">
                <a:effectLst/>
                <a:latin typeface="+mj-lt"/>
              </a:rPr>
              <a:t>responsible for the team’s requirements,</a:t>
            </a:r>
            <a:endParaRPr lang="en-US" altLang="ko-KR" sz="2400" dirty="0">
              <a:highlight>
                <a:srgbClr val="FFFF00"/>
              </a:highlight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altLang="ko-KR" sz="2400" i="0" dirty="0">
                <a:effectLst/>
                <a:highlight>
                  <a:srgbClr val="FFFF00"/>
                </a:highlight>
                <a:latin typeface="+mj-lt"/>
              </a:rPr>
              <a:t>Architecture owner</a:t>
            </a:r>
            <a:r>
              <a:rPr lang="en-US" altLang="ko-KR" sz="2400" i="0" dirty="0">
                <a:effectLst/>
                <a:latin typeface="+mj-lt"/>
              </a:rPr>
              <a:t>: </a:t>
            </a:r>
          </a:p>
          <a:p>
            <a:r>
              <a:rPr lang="en-US" altLang="ko-KR" sz="2400" dirty="0">
                <a:latin typeface="+mj-lt"/>
              </a:rPr>
              <a:t>      </a:t>
            </a:r>
            <a:r>
              <a:rPr lang="en-US" altLang="ko-KR" sz="2400" i="0" dirty="0">
                <a:effectLst/>
                <a:latin typeface="+mj-lt"/>
              </a:rPr>
              <a:t>is responsible for the team’s architecture.  </a:t>
            </a:r>
          </a:p>
          <a:p>
            <a:r>
              <a:rPr lang="en-US" altLang="ko-KR" sz="2400" i="0" dirty="0">
                <a:effectLst/>
                <a:latin typeface="+mj-lt"/>
              </a:rPr>
              <a:t>      Facilitate creation of the architecture, not enforce it. </a:t>
            </a:r>
          </a:p>
          <a:p>
            <a:r>
              <a:rPr lang="en-US" altLang="ko-KR" sz="2400" dirty="0">
                <a:latin typeface="+mj-lt"/>
              </a:rPr>
              <a:t>      </a:t>
            </a:r>
            <a:r>
              <a:rPr lang="en-US" altLang="ko-KR" sz="2400" i="0" dirty="0">
                <a:effectLst/>
                <a:latin typeface="+mj-lt"/>
              </a:rPr>
              <a:t>Build architectural spikes.</a:t>
            </a:r>
          </a:p>
          <a:p>
            <a:pPr marL="342900" indent="-342900">
              <a:buFontTx/>
              <a:buChar char="-"/>
            </a:pPr>
            <a:r>
              <a:rPr lang="en-US" altLang="ko-KR" sz="2400" i="0" dirty="0">
                <a:effectLst/>
                <a:highlight>
                  <a:srgbClr val="FFFF00"/>
                </a:highlight>
                <a:latin typeface="+mj-lt"/>
              </a:rPr>
              <a:t>XP coach</a:t>
            </a:r>
            <a:r>
              <a:rPr lang="en-US" altLang="ko-KR" sz="2400" i="0" dirty="0">
                <a:effectLst/>
                <a:latin typeface="+mj-lt"/>
              </a:rPr>
              <a:t>:  is to coach the team on XP values and principles, </a:t>
            </a:r>
          </a:p>
          <a:p>
            <a:r>
              <a:rPr lang="en-US" altLang="ko-KR" sz="2400" i="0" dirty="0">
                <a:effectLst/>
                <a:latin typeface="+mj-lt"/>
              </a:rPr>
              <a:t>      and </a:t>
            </a:r>
            <a:r>
              <a:rPr lang="en-US" altLang="ko-KR" sz="2400" b="0" i="0" dirty="0">
                <a:effectLst/>
                <a:latin typeface="+mj-lt"/>
              </a:rPr>
              <a:t>the development team on technical practices</a:t>
            </a:r>
          </a:p>
          <a:p>
            <a:endParaRPr lang="en-US" altLang="ko-KR" sz="2000" b="1" dirty="0">
              <a:highlight>
                <a:srgbClr val="FFFF00"/>
              </a:highlight>
            </a:endParaRPr>
          </a:p>
          <a:p>
            <a:pPr marL="342900" indent="-342900">
              <a:buFontTx/>
              <a:buChar char="-"/>
            </a:pPr>
            <a:r>
              <a:rPr lang="en-US" altLang="ko-KR" sz="2000" b="0" i="0" dirty="0">
                <a:solidFill>
                  <a:srgbClr val="1155CC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lang="en-US" altLang="ko-KR" sz="2000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https://brunch.co.kr/@insuk/15</a:t>
            </a:r>
            <a:endParaRPr lang="en-US" altLang="ko-KR" sz="2000" b="0" i="0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5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75CEC-F992-4045-9683-2F76DAE9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B00F28-D583-45E3-9E85-D2D894737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44525"/>
            <a:ext cx="8640960" cy="521811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highlight>
                  <a:srgbClr val="FFFF00"/>
                </a:highlight>
              </a:rPr>
              <a:t>Spike:  </a:t>
            </a:r>
            <a:r>
              <a:rPr lang="ko-KR" altLang="en-US" sz="2000" b="0" dirty="0">
                <a:highlight>
                  <a:srgbClr val="FFFF00"/>
                </a:highlight>
              </a:rPr>
              <a:t>어려운 요구사항의 이해 및 가능성 파악</a:t>
            </a:r>
            <a:r>
              <a:rPr lang="en-US" altLang="ko-KR" sz="2000" b="0" dirty="0">
                <a:highlight>
                  <a:srgbClr val="FFFF00"/>
                </a:highlight>
              </a:rPr>
              <a:t>, </a:t>
            </a:r>
            <a:r>
              <a:rPr lang="ko-KR" altLang="en-US" sz="2000" b="0" dirty="0">
                <a:highlight>
                  <a:srgbClr val="FFFF00"/>
                </a:highlight>
              </a:rPr>
              <a:t>잠재적 솔루션의 가능성 등을  따져 보기 </a:t>
            </a:r>
            <a:r>
              <a:rPr lang="en-US" altLang="ko-KR" sz="2000" b="0" dirty="0">
                <a:highlight>
                  <a:srgbClr val="FFFF00"/>
                </a:highlight>
              </a:rPr>
              <a:t>(prove or disprove) </a:t>
            </a:r>
            <a:r>
              <a:rPr lang="ko-KR" altLang="en-US" sz="2000" b="0" dirty="0">
                <a:highlight>
                  <a:srgbClr val="FFFF00"/>
                </a:highlight>
              </a:rPr>
              <a:t> 위해 작성하는 간단한 프로그</a:t>
            </a:r>
            <a:r>
              <a:rPr lang="ko-KR" altLang="en-US" b="0" dirty="0">
                <a:highlight>
                  <a:srgbClr val="FFFF00"/>
                </a:highlight>
              </a:rPr>
              <a:t>램</a:t>
            </a:r>
            <a:r>
              <a:rPr lang="en-US" altLang="ko-KR" b="0" dirty="0">
                <a:highlight>
                  <a:srgbClr val="FFFF00"/>
                </a:highlight>
              </a:rPr>
              <a:t>.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Spike Example: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DD9624-F65B-48C9-9DEB-DF43BC143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41" y="2087072"/>
            <a:ext cx="9144000" cy="29888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400147-01FC-44B4-80B9-1418175154C2}"/>
              </a:ext>
            </a:extLst>
          </p:cNvPr>
          <p:cNvSpPr txBox="1"/>
          <p:nvPr/>
        </p:nvSpPr>
        <p:spPr>
          <a:xfrm>
            <a:off x="114533" y="4643815"/>
            <a:ext cx="90364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solidFill>
                  <a:srgbClr val="040C28"/>
                </a:solidFill>
                <a:effectLst/>
                <a:latin typeface="Apple SD Gothic Neo"/>
              </a:rPr>
              <a:t>Spikes </a:t>
            </a:r>
            <a:r>
              <a:rPr lang="en-US" altLang="ko-KR" sz="2400" b="0" i="0" dirty="0">
                <a:solidFill>
                  <a:srgbClr val="4D5156"/>
                </a:solidFill>
                <a:effectLst/>
                <a:latin typeface="Apple SD Gothic Neo"/>
              </a:rPr>
              <a:t>provide answers to pointed questions that one might have about </a:t>
            </a:r>
            <a:r>
              <a:rPr lang="en-US" altLang="ko-KR" sz="2400" b="0" i="0" dirty="0">
                <a:solidFill>
                  <a:srgbClr val="4D5156"/>
                </a:solidFill>
                <a:effectLst/>
                <a:highlight>
                  <a:srgbClr val="FFFF00"/>
                </a:highlight>
                <a:latin typeface="Apple SD Gothic Neo"/>
              </a:rPr>
              <a:t>specific parts </a:t>
            </a:r>
            <a:r>
              <a:rPr lang="en-US" altLang="ko-KR" sz="2400" b="0" i="0" dirty="0">
                <a:solidFill>
                  <a:srgbClr val="4D5156"/>
                </a:solidFill>
                <a:effectLst/>
                <a:latin typeface="Apple SD Gothic Neo"/>
              </a:rPr>
              <a:t>of the system. </a:t>
            </a:r>
          </a:p>
          <a:p>
            <a:r>
              <a:rPr lang="en-US" altLang="ko-KR" sz="2400" b="0" i="0" dirty="0">
                <a:solidFill>
                  <a:srgbClr val="4D5156"/>
                </a:solidFill>
                <a:effectLst/>
                <a:latin typeface="Apple SD Gothic Neo"/>
              </a:rPr>
              <a:t>A </a:t>
            </a:r>
            <a:r>
              <a:rPr lang="en-US" altLang="ko-KR" sz="2400" b="0" i="0" dirty="0">
                <a:solidFill>
                  <a:srgbClr val="4D5156"/>
                </a:solidFill>
                <a:effectLst/>
                <a:highlight>
                  <a:srgbClr val="FFFF00"/>
                </a:highlight>
                <a:latin typeface="Apple SD Gothic Neo"/>
              </a:rPr>
              <a:t>prototype </a:t>
            </a:r>
            <a:r>
              <a:rPr lang="en-US" altLang="ko-KR" sz="2400" b="0" i="0" dirty="0">
                <a:solidFill>
                  <a:srgbClr val="4D5156"/>
                </a:solidFill>
                <a:effectLst/>
                <a:latin typeface="Apple SD Gothic Neo"/>
              </a:rPr>
              <a:t>is meant to be </a:t>
            </a:r>
            <a:r>
              <a:rPr lang="en-US" altLang="ko-KR" sz="2400" b="0" i="0" dirty="0">
                <a:solidFill>
                  <a:srgbClr val="4D5156"/>
                </a:solidFill>
                <a:effectLst/>
                <a:highlight>
                  <a:srgbClr val="FFFF00"/>
                </a:highlight>
                <a:latin typeface="Apple SD Gothic Neo"/>
              </a:rPr>
              <a:t>a heuristic model </a:t>
            </a:r>
            <a:r>
              <a:rPr lang="en-US" altLang="ko-KR" sz="2400" b="0" i="0" dirty="0">
                <a:solidFill>
                  <a:srgbClr val="4D5156"/>
                </a:solidFill>
                <a:effectLst/>
                <a:latin typeface="Apple SD Gothic Neo"/>
              </a:rPr>
              <a:t>of a working system (or at the very least a part of the overall system)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793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dirty="0"/>
              <a:t>스크럼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647158"/>
            <a:ext cx="8640960" cy="5218113"/>
          </a:xfrm>
        </p:spPr>
        <p:txBody>
          <a:bodyPr/>
          <a:lstStyle/>
          <a:p>
            <a:r>
              <a:rPr lang="ko-KR" altLang="en-US" dirty="0"/>
              <a:t>소프트웨어 개발팀이 개발을 연습하고 능력을 향상시킬 수 있는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프레임워크</a:t>
            </a:r>
            <a:r>
              <a:rPr lang="en-US" altLang="ko-KR" dirty="0"/>
              <a:t>. </a:t>
            </a:r>
            <a:r>
              <a:rPr lang="en-US" altLang="ko-KR" b="0" dirty="0">
                <a:highlight>
                  <a:srgbClr val="FFFF00"/>
                </a:highlight>
              </a:rPr>
              <a:t>Ken </a:t>
            </a:r>
            <a:r>
              <a:rPr lang="en-US" altLang="ko-KR" b="0" dirty="0" err="1">
                <a:highlight>
                  <a:srgbClr val="FFFF00"/>
                </a:highlight>
              </a:rPr>
              <a:t>Schwaber</a:t>
            </a:r>
            <a:r>
              <a:rPr lang="en-US" altLang="ko-KR" b="0" dirty="0">
                <a:highlight>
                  <a:srgbClr val="FFFF00"/>
                </a:highlight>
              </a:rPr>
              <a:t> </a:t>
            </a:r>
            <a:r>
              <a:rPr lang="ko-KR" altLang="en-US" b="0" dirty="0">
                <a:highlight>
                  <a:srgbClr val="FFFF00"/>
                </a:highlight>
              </a:rPr>
              <a:t>창안</a:t>
            </a:r>
            <a:endParaRPr lang="en-US" altLang="ko-KR" b="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altLang="ko-KR" b="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altLang="ko-KR" b="0" dirty="0">
              <a:highlight>
                <a:srgbClr val="FFFF00"/>
              </a:highlight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679110"/>
            <a:ext cx="7488832" cy="320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AB98AB-D61E-4615-8361-43C9B9F72B03}"/>
              </a:ext>
            </a:extLst>
          </p:cNvPr>
          <p:cNvSpPr txBox="1"/>
          <p:nvPr/>
        </p:nvSpPr>
        <p:spPr>
          <a:xfrm>
            <a:off x="51091" y="1425819"/>
            <a:ext cx="909290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1" dirty="0">
                <a:highlight>
                  <a:srgbClr val="FFFF00"/>
                </a:highlight>
              </a:rPr>
              <a:t>백 로그</a:t>
            </a:r>
            <a:r>
              <a:rPr lang="en-US" altLang="ko-KR" sz="2000" b="1" dirty="0"/>
              <a:t>(backlog):  </a:t>
            </a:r>
            <a:r>
              <a:rPr lang="ko-KR" altLang="en-US" sz="2000" b="1" dirty="0"/>
              <a:t>남겨진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해야 할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 일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사용 스토리들 모임</a:t>
            </a:r>
            <a:r>
              <a:rPr lang="en-US" altLang="ko-KR" sz="2000" b="1" dirty="0"/>
              <a:t>. EX)</a:t>
            </a:r>
            <a:r>
              <a:rPr lang="ko-KR" altLang="en-US" sz="2000" b="1" dirty="0"/>
              <a:t> 뒷장 참고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highlight>
                  <a:srgbClr val="FFFF00"/>
                </a:highlight>
              </a:rPr>
              <a:t>스프린트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한 주기</a:t>
            </a:r>
            <a:r>
              <a:rPr lang="en-US" altLang="ko-KR" sz="2000" b="1" dirty="0"/>
              <a:t>(1</a:t>
            </a:r>
            <a:r>
              <a:rPr lang="ko-KR" altLang="en-US" sz="2000" b="1" dirty="0"/>
              <a:t>달 이내</a:t>
            </a:r>
            <a:r>
              <a:rPr lang="en-US" altLang="ko-KR" sz="2000" b="1" dirty="0"/>
              <a:t>). a time-box during which a “DONE”,</a:t>
            </a:r>
          </a:p>
          <a:p>
            <a:r>
              <a:rPr lang="en-US" altLang="ko-KR" sz="2000" b="1" dirty="0"/>
              <a:t>         useable, and releasable product Increment is created. </a:t>
            </a:r>
          </a:p>
          <a:p>
            <a:r>
              <a:rPr lang="en-US" altLang="ko-KR" sz="2000" b="1" dirty="0"/>
              <a:t>         3~4 sprints for a release.</a:t>
            </a: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highlight>
                  <a:srgbClr val="FFFF00"/>
                </a:highlight>
              </a:rPr>
              <a:t>스크럼 팀</a:t>
            </a:r>
            <a:r>
              <a:rPr lang="en-US" altLang="ko-KR" sz="2000" b="1" dirty="0">
                <a:highlight>
                  <a:srgbClr val="FFFF00"/>
                </a:highlight>
              </a:rPr>
              <a:t>, </a:t>
            </a:r>
            <a:r>
              <a:rPr lang="ko-KR" altLang="en-US" sz="2000" b="1" dirty="0">
                <a:highlight>
                  <a:srgbClr val="FFFF00"/>
                </a:highlight>
              </a:rPr>
              <a:t>스크럼 미팅</a:t>
            </a:r>
            <a:r>
              <a:rPr lang="en-US" altLang="ko-KR" sz="2000" b="1" dirty="0"/>
              <a:t>.  </a:t>
            </a:r>
            <a:r>
              <a:rPr lang="ko-KR" altLang="en-US" sz="2000" b="1" dirty="0"/>
              <a:t>일간 스크럼 미팅은 </a:t>
            </a:r>
            <a:r>
              <a:rPr lang="en-US" altLang="ko-KR" sz="2000" b="1" dirty="0"/>
              <a:t>15</a:t>
            </a:r>
            <a:r>
              <a:rPr lang="ko-KR" altLang="en-US" sz="2000" b="1" dirty="0"/>
              <a:t>분 정도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스프린트 계획에는 모든 </a:t>
            </a:r>
            <a:r>
              <a:rPr lang="en-GB" altLang="ko-KR" sz="2400" dirty="0"/>
              <a:t>project </a:t>
            </a:r>
            <a:r>
              <a:rPr lang="ko-KR" altLang="en-US" sz="2400" dirty="0"/>
              <a:t>팀원</a:t>
            </a:r>
            <a:r>
              <a:rPr lang="en-GB" altLang="ko-KR" sz="2400" dirty="0"/>
              <a:t> </a:t>
            </a:r>
            <a:r>
              <a:rPr lang="ko-KR" altLang="en-US" sz="2400" dirty="0"/>
              <a:t>참여</a:t>
            </a:r>
            <a:r>
              <a:rPr lang="en-GB" altLang="ko-KR" sz="2400" dirty="0"/>
              <a:t>.</a:t>
            </a:r>
            <a:endParaRPr lang="en-US" altLang="ko-KR" sz="2000" b="1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CF00E-85B1-4AB1-9F49-4481CC59CAAC}"/>
              </a:ext>
            </a:extLst>
          </p:cNvPr>
          <p:cNvSpPr txBox="1"/>
          <p:nvPr/>
        </p:nvSpPr>
        <p:spPr>
          <a:xfrm>
            <a:off x="6029338" y="3601849"/>
            <a:ext cx="2681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</a:rPr>
              <a:t>Stakeholder</a:t>
            </a:r>
            <a:r>
              <a:rPr lang="ko-KR" altLang="en-US" b="1" dirty="0">
                <a:highlight>
                  <a:srgbClr val="FFFF00"/>
                </a:highlight>
              </a:rPr>
              <a:t>들이  리뷰</a:t>
            </a:r>
            <a:endParaRPr lang="ko-KR" altLang="en-US" dirty="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C5F701E6-6C1C-4CAA-8CCB-6F472A86D298}"/>
              </a:ext>
            </a:extLst>
          </p:cNvPr>
          <p:cNvSpPr/>
          <p:nvPr/>
        </p:nvSpPr>
        <p:spPr>
          <a:xfrm>
            <a:off x="2195736" y="3679109"/>
            <a:ext cx="3431913" cy="1458669"/>
          </a:xfrm>
          <a:custGeom>
            <a:avLst/>
            <a:gdLst>
              <a:gd name="connsiteX0" fmla="*/ 3836211 w 3836211"/>
              <a:gd name="connsiteY0" fmla="*/ 535259 h 1814716"/>
              <a:gd name="connsiteX1" fmla="*/ 3821342 w 3836211"/>
              <a:gd name="connsiteY1" fmla="*/ 498088 h 1814716"/>
              <a:gd name="connsiteX2" fmla="*/ 3724699 w 3836211"/>
              <a:gd name="connsiteY2" fmla="*/ 423747 h 1814716"/>
              <a:gd name="connsiteX3" fmla="*/ 3598318 w 3836211"/>
              <a:gd name="connsiteY3" fmla="*/ 356839 h 1814716"/>
              <a:gd name="connsiteX4" fmla="*/ 3561147 w 3836211"/>
              <a:gd name="connsiteY4" fmla="*/ 334537 h 1814716"/>
              <a:gd name="connsiteX5" fmla="*/ 3516542 w 3836211"/>
              <a:gd name="connsiteY5" fmla="*/ 319669 h 1814716"/>
              <a:gd name="connsiteX6" fmla="*/ 3412464 w 3836211"/>
              <a:gd name="connsiteY6" fmla="*/ 289932 h 1814716"/>
              <a:gd name="connsiteX7" fmla="*/ 3382728 w 3836211"/>
              <a:gd name="connsiteY7" fmla="*/ 282498 h 1814716"/>
              <a:gd name="connsiteX8" fmla="*/ 3338123 w 3836211"/>
              <a:gd name="connsiteY8" fmla="*/ 275064 h 1814716"/>
              <a:gd name="connsiteX9" fmla="*/ 3219177 w 3836211"/>
              <a:gd name="connsiteY9" fmla="*/ 230459 h 1814716"/>
              <a:gd name="connsiteX10" fmla="*/ 3152269 w 3836211"/>
              <a:gd name="connsiteY10" fmla="*/ 215591 h 1814716"/>
              <a:gd name="connsiteX11" fmla="*/ 2929245 w 3836211"/>
              <a:gd name="connsiteY11" fmla="*/ 178420 h 1814716"/>
              <a:gd name="connsiteX12" fmla="*/ 2847469 w 3836211"/>
              <a:gd name="connsiteY12" fmla="*/ 156117 h 1814716"/>
              <a:gd name="connsiteX13" fmla="*/ 2594708 w 3836211"/>
              <a:gd name="connsiteY13" fmla="*/ 118947 h 1814716"/>
              <a:gd name="connsiteX14" fmla="*/ 2564972 w 3836211"/>
              <a:gd name="connsiteY14" fmla="*/ 111513 h 1814716"/>
              <a:gd name="connsiteX15" fmla="*/ 2386552 w 3836211"/>
              <a:gd name="connsiteY15" fmla="*/ 96644 h 1814716"/>
              <a:gd name="connsiteX16" fmla="*/ 1977674 w 3836211"/>
              <a:gd name="connsiteY16" fmla="*/ 59474 h 1814716"/>
              <a:gd name="connsiteX17" fmla="*/ 1769518 w 3836211"/>
              <a:gd name="connsiteY17" fmla="*/ 44605 h 1814716"/>
              <a:gd name="connsiteX18" fmla="*/ 1672874 w 3836211"/>
              <a:gd name="connsiteY18" fmla="*/ 29737 h 1814716"/>
              <a:gd name="connsiteX19" fmla="*/ 1539060 w 3836211"/>
              <a:gd name="connsiteY19" fmla="*/ 22303 h 1814716"/>
              <a:gd name="connsiteX20" fmla="*/ 1174786 w 3836211"/>
              <a:gd name="connsiteY20" fmla="*/ 0 h 1814716"/>
              <a:gd name="connsiteX21" fmla="*/ 862552 w 3836211"/>
              <a:gd name="connsiteY21" fmla="*/ 7435 h 1814716"/>
              <a:gd name="connsiteX22" fmla="*/ 773342 w 3836211"/>
              <a:gd name="connsiteY22" fmla="*/ 37171 h 1814716"/>
              <a:gd name="connsiteX23" fmla="*/ 624660 w 3836211"/>
              <a:gd name="connsiteY23" fmla="*/ 81776 h 1814716"/>
              <a:gd name="connsiteX24" fmla="*/ 513147 w 3836211"/>
              <a:gd name="connsiteY24" fmla="*/ 163552 h 1814716"/>
              <a:gd name="connsiteX25" fmla="*/ 483411 w 3836211"/>
              <a:gd name="connsiteY25" fmla="*/ 193288 h 1814716"/>
              <a:gd name="connsiteX26" fmla="*/ 461108 w 3836211"/>
              <a:gd name="connsiteY26" fmla="*/ 223025 h 1814716"/>
              <a:gd name="connsiteX27" fmla="*/ 371899 w 3836211"/>
              <a:gd name="connsiteY27" fmla="*/ 304800 h 1814716"/>
              <a:gd name="connsiteX28" fmla="*/ 357030 w 3836211"/>
              <a:gd name="connsiteY28" fmla="*/ 334537 h 1814716"/>
              <a:gd name="connsiteX29" fmla="*/ 297557 w 3836211"/>
              <a:gd name="connsiteY29" fmla="*/ 431181 h 1814716"/>
              <a:gd name="connsiteX30" fmla="*/ 200913 w 3836211"/>
              <a:gd name="connsiteY30" fmla="*/ 587298 h 1814716"/>
              <a:gd name="connsiteX31" fmla="*/ 148874 w 3836211"/>
              <a:gd name="connsiteY31" fmla="*/ 669074 h 1814716"/>
              <a:gd name="connsiteX32" fmla="*/ 74533 w 3836211"/>
              <a:gd name="connsiteY32" fmla="*/ 862361 h 1814716"/>
              <a:gd name="connsiteX33" fmla="*/ 15060 w 3836211"/>
              <a:gd name="connsiteY33" fmla="*/ 1048215 h 1814716"/>
              <a:gd name="connsiteX34" fmla="*/ 191 w 3836211"/>
              <a:gd name="connsiteY34" fmla="*/ 1234069 h 1814716"/>
              <a:gd name="connsiteX35" fmla="*/ 15060 w 3836211"/>
              <a:gd name="connsiteY35" fmla="*/ 1553737 h 1814716"/>
              <a:gd name="connsiteX36" fmla="*/ 22494 w 3836211"/>
              <a:gd name="connsiteY36" fmla="*/ 1717288 h 1814716"/>
              <a:gd name="connsiteX37" fmla="*/ 52230 w 3836211"/>
              <a:gd name="connsiteY37" fmla="*/ 1813932 h 1814716"/>
              <a:gd name="connsiteX38" fmla="*/ 52230 w 3836211"/>
              <a:gd name="connsiteY38" fmla="*/ 1799064 h 181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836211" h="1814716">
                <a:moveTo>
                  <a:pt x="3836211" y="535259"/>
                </a:moveTo>
                <a:cubicBezTo>
                  <a:pt x="3831255" y="522869"/>
                  <a:pt x="3829793" y="508416"/>
                  <a:pt x="3821342" y="498088"/>
                </a:cubicBezTo>
                <a:cubicBezTo>
                  <a:pt x="3794167" y="464875"/>
                  <a:pt x="3758254" y="448150"/>
                  <a:pt x="3724699" y="423747"/>
                </a:cubicBezTo>
                <a:cubicBezTo>
                  <a:pt x="3633969" y="357761"/>
                  <a:pt x="3759842" y="432850"/>
                  <a:pt x="3598318" y="356839"/>
                </a:cubicBezTo>
                <a:cubicBezTo>
                  <a:pt x="3585244" y="350687"/>
                  <a:pt x="3574301" y="340516"/>
                  <a:pt x="3561147" y="334537"/>
                </a:cubicBezTo>
                <a:cubicBezTo>
                  <a:pt x="3546879" y="328052"/>
                  <a:pt x="3531554" y="324172"/>
                  <a:pt x="3516542" y="319669"/>
                </a:cubicBezTo>
                <a:cubicBezTo>
                  <a:pt x="3481983" y="309301"/>
                  <a:pt x="3447229" y="299589"/>
                  <a:pt x="3412464" y="289932"/>
                </a:cubicBezTo>
                <a:cubicBezTo>
                  <a:pt x="3402620" y="287197"/>
                  <a:pt x="3392747" y="284502"/>
                  <a:pt x="3382728" y="282498"/>
                </a:cubicBezTo>
                <a:cubicBezTo>
                  <a:pt x="3367947" y="279542"/>
                  <a:pt x="3352991" y="277542"/>
                  <a:pt x="3338123" y="275064"/>
                </a:cubicBezTo>
                <a:cubicBezTo>
                  <a:pt x="3298474" y="260196"/>
                  <a:pt x="3259507" y="243365"/>
                  <a:pt x="3219177" y="230459"/>
                </a:cubicBezTo>
                <a:cubicBezTo>
                  <a:pt x="3197417" y="223496"/>
                  <a:pt x="3174508" y="220824"/>
                  <a:pt x="3152269" y="215591"/>
                </a:cubicBezTo>
                <a:cubicBezTo>
                  <a:pt x="3022631" y="185088"/>
                  <a:pt x="3158241" y="209646"/>
                  <a:pt x="2929245" y="178420"/>
                </a:cubicBezTo>
                <a:cubicBezTo>
                  <a:pt x="2901986" y="170986"/>
                  <a:pt x="2875021" y="162379"/>
                  <a:pt x="2847469" y="156117"/>
                </a:cubicBezTo>
                <a:cubicBezTo>
                  <a:pt x="2767195" y="137873"/>
                  <a:pt x="2672729" y="130505"/>
                  <a:pt x="2594708" y="118947"/>
                </a:cubicBezTo>
                <a:cubicBezTo>
                  <a:pt x="2584601" y="117450"/>
                  <a:pt x="2575131" y="112601"/>
                  <a:pt x="2564972" y="111513"/>
                </a:cubicBezTo>
                <a:cubicBezTo>
                  <a:pt x="2505632" y="105155"/>
                  <a:pt x="2445999" y="101911"/>
                  <a:pt x="2386552" y="96644"/>
                </a:cubicBezTo>
                <a:lnTo>
                  <a:pt x="1977674" y="59474"/>
                </a:lnTo>
                <a:cubicBezTo>
                  <a:pt x="1882638" y="35712"/>
                  <a:pt x="2002149" y="63467"/>
                  <a:pt x="1769518" y="44605"/>
                </a:cubicBezTo>
                <a:cubicBezTo>
                  <a:pt x="1737031" y="41971"/>
                  <a:pt x="1705316" y="32877"/>
                  <a:pt x="1672874" y="29737"/>
                </a:cubicBezTo>
                <a:cubicBezTo>
                  <a:pt x="1628408" y="25434"/>
                  <a:pt x="1583643" y="25149"/>
                  <a:pt x="1539060" y="22303"/>
                </a:cubicBezTo>
                <a:cubicBezTo>
                  <a:pt x="1175476" y="-904"/>
                  <a:pt x="1463260" y="14425"/>
                  <a:pt x="1174786" y="0"/>
                </a:cubicBezTo>
                <a:cubicBezTo>
                  <a:pt x="1070708" y="2478"/>
                  <a:pt x="966216" y="-2164"/>
                  <a:pt x="862552" y="7435"/>
                </a:cubicBezTo>
                <a:cubicBezTo>
                  <a:pt x="831340" y="10325"/>
                  <a:pt x="803433" y="28394"/>
                  <a:pt x="773342" y="37171"/>
                </a:cubicBezTo>
                <a:cubicBezTo>
                  <a:pt x="704336" y="57298"/>
                  <a:pt x="684690" y="53762"/>
                  <a:pt x="624660" y="81776"/>
                </a:cubicBezTo>
                <a:cubicBezTo>
                  <a:pt x="572424" y="106153"/>
                  <a:pt x="557761" y="122657"/>
                  <a:pt x="513147" y="163552"/>
                </a:cubicBezTo>
                <a:cubicBezTo>
                  <a:pt x="502814" y="173024"/>
                  <a:pt x="492642" y="182739"/>
                  <a:pt x="483411" y="193288"/>
                </a:cubicBezTo>
                <a:cubicBezTo>
                  <a:pt x="475252" y="202613"/>
                  <a:pt x="470433" y="214866"/>
                  <a:pt x="461108" y="223025"/>
                </a:cubicBezTo>
                <a:cubicBezTo>
                  <a:pt x="379525" y="294410"/>
                  <a:pt x="473241" y="169678"/>
                  <a:pt x="371899" y="304800"/>
                </a:cubicBezTo>
                <a:cubicBezTo>
                  <a:pt x="365250" y="313666"/>
                  <a:pt x="362649" y="324985"/>
                  <a:pt x="357030" y="334537"/>
                </a:cubicBezTo>
                <a:cubicBezTo>
                  <a:pt x="337852" y="367140"/>
                  <a:pt x="322174" y="402462"/>
                  <a:pt x="297557" y="431181"/>
                </a:cubicBezTo>
                <a:cubicBezTo>
                  <a:pt x="188884" y="557965"/>
                  <a:pt x="329084" y="385885"/>
                  <a:pt x="200913" y="587298"/>
                </a:cubicBezTo>
                <a:cubicBezTo>
                  <a:pt x="183567" y="614557"/>
                  <a:pt x="163718" y="640376"/>
                  <a:pt x="148874" y="669074"/>
                </a:cubicBezTo>
                <a:cubicBezTo>
                  <a:pt x="53633" y="853206"/>
                  <a:pt x="112739" y="742286"/>
                  <a:pt x="74533" y="862361"/>
                </a:cubicBezTo>
                <a:cubicBezTo>
                  <a:pt x="-2688" y="1105054"/>
                  <a:pt x="70483" y="844993"/>
                  <a:pt x="15060" y="1048215"/>
                </a:cubicBezTo>
                <a:cubicBezTo>
                  <a:pt x="10104" y="1110166"/>
                  <a:pt x="-1636" y="1171947"/>
                  <a:pt x="191" y="1234069"/>
                </a:cubicBezTo>
                <a:cubicBezTo>
                  <a:pt x="8285" y="1509260"/>
                  <a:pt x="-1684" y="1403056"/>
                  <a:pt x="15060" y="1553737"/>
                </a:cubicBezTo>
                <a:cubicBezTo>
                  <a:pt x="17538" y="1608254"/>
                  <a:pt x="18606" y="1662853"/>
                  <a:pt x="22494" y="1717288"/>
                </a:cubicBezTo>
                <a:cubicBezTo>
                  <a:pt x="24977" y="1752048"/>
                  <a:pt x="34074" y="1783671"/>
                  <a:pt x="52230" y="1813932"/>
                </a:cubicBezTo>
                <a:cubicBezTo>
                  <a:pt x="54780" y="1818182"/>
                  <a:pt x="52230" y="1804020"/>
                  <a:pt x="52230" y="179906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ACE88A1B-CE62-4506-909F-763DD4EB0BB0}"/>
              </a:ext>
            </a:extLst>
          </p:cNvPr>
          <p:cNvSpPr/>
          <p:nvPr/>
        </p:nvSpPr>
        <p:spPr>
          <a:xfrm>
            <a:off x="1187624" y="3503627"/>
            <a:ext cx="4574111" cy="1310395"/>
          </a:xfrm>
          <a:custGeom>
            <a:avLst/>
            <a:gdLst>
              <a:gd name="connsiteX0" fmla="*/ 3836211 w 3836211"/>
              <a:gd name="connsiteY0" fmla="*/ 535259 h 1814716"/>
              <a:gd name="connsiteX1" fmla="*/ 3821342 w 3836211"/>
              <a:gd name="connsiteY1" fmla="*/ 498088 h 1814716"/>
              <a:gd name="connsiteX2" fmla="*/ 3724699 w 3836211"/>
              <a:gd name="connsiteY2" fmla="*/ 423747 h 1814716"/>
              <a:gd name="connsiteX3" fmla="*/ 3598318 w 3836211"/>
              <a:gd name="connsiteY3" fmla="*/ 356839 h 1814716"/>
              <a:gd name="connsiteX4" fmla="*/ 3561147 w 3836211"/>
              <a:gd name="connsiteY4" fmla="*/ 334537 h 1814716"/>
              <a:gd name="connsiteX5" fmla="*/ 3516542 w 3836211"/>
              <a:gd name="connsiteY5" fmla="*/ 319669 h 1814716"/>
              <a:gd name="connsiteX6" fmla="*/ 3412464 w 3836211"/>
              <a:gd name="connsiteY6" fmla="*/ 289932 h 1814716"/>
              <a:gd name="connsiteX7" fmla="*/ 3382728 w 3836211"/>
              <a:gd name="connsiteY7" fmla="*/ 282498 h 1814716"/>
              <a:gd name="connsiteX8" fmla="*/ 3338123 w 3836211"/>
              <a:gd name="connsiteY8" fmla="*/ 275064 h 1814716"/>
              <a:gd name="connsiteX9" fmla="*/ 3219177 w 3836211"/>
              <a:gd name="connsiteY9" fmla="*/ 230459 h 1814716"/>
              <a:gd name="connsiteX10" fmla="*/ 3152269 w 3836211"/>
              <a:gd name="connsiteY10" fmla="*/ 215591 h 1814716"/>
              <a:gd name="connsiteX11" fmla="*/ 2929245 w 3836211"/>
              <a:gd name="connsiteY11" fmla="*/ 178420 h 1814716"/>
              <a:gd name="connsiteX12" fmla="*/ 2847469 w 3836211"/>
              <a:gd name="connsiteY12" fmla="*/ 156117 h 1814716"/>
              <a:gd name="connsiteX13" fmla="*/ 2594708 w 3836211"/>
              <a:gd name="connsiteY13" fmla="*/ 118947 h 1814716"/>
              <a:gd name="connsiteX14" fmla="*/ 2564972 w 3836211"/>
              <a:gd name="connsiteY14" fmla="*/ 111513 h 1814716"/>
              <a:gd name="connsiteX15" fmla="*/ 2386552 w 3836211"/>
              <a:gd name="connsiteY15" fmla="*/ 96644 h 1814716"/>
              <a:gd name="connsiteX16" fmla="*/ 1977674 w 3836211"/>
              <a:gd name="connsiteY16" fmla="*/ 59474 h 1814716"/>
              <a:gd name="connsiteX17" fmla="*/ 1769518 w 3836211"/>
              <a:gd name="connsiteY17" fmla="*/ 44605 h 1814716"/>
              <a:gd name="connsiteX18" fmla="*/ 1672874 w 3836211"/>
              <a:gd name="connsiteY18" fmla="*/ 29737 h 1814716"/>
              <a:gd name="connsiteX19" fmla="*/ 1539060 w 3836211"/>
              <a:gd name="connsiteY19" fmla="*/ 22303 h 1814716"/>
              <a:gd name="connsiteX20" fmla="*/ 1174786 w 3836211"/>
              <a:gd name="connsiteY20" fmla="*/ 0 h 1814716"/>
              <a:gd name="connsiteX21" fmla="*/ 862552 w 3836211"/>
              <a:gd name="connsiteY21" fmla="*/ 7435 h 1814716"/>
              <a:gd name="connsiteX22" fmla="*/ 773342 w 3836211"/>
              <a:gd name="connsiteY22" fmla="*/ 37171 h 1814716"/>
              <a:gd name="connsiteX23" fmla="*/ 624660 w 3836211"/>
              <a:gd name="connsiteY23" fmla="*/ 81776 h 1814716"/>
              <a:gd name="connsiteX24" fmla="*/ 513147 w 3836211"/>
              <a:gd name="connsiteY24" fmla="*/ 163552 h 1814716"/>
              <a:gd name="connsiteX25" fmla="*/ 483411 w 3836211"/>
              <a:gd name="connsiteY25" fmla="*/ 193288 h 1814716"/>
              <a:gd name="connsiteX26" fmla="*/ 461108 w 3836211"/>
              <a:gd name="connsiteY26" fmla="*/ 223025 h 1814716"/>
              <a:gd name="connsiteX27" fmla="*/ 371899 w 3836211"/>
              <a:gd name="connsiteY27" fmla="*/ 304800 h 1814716"/>
              <a:gd name="connsiteX28" fmla="*/ 357030 w 3836211"/>
              <a:gd name="connsiteY28" fmla="*/ 334537 h 1814716"/>
              <a:gd name="connsiteX29" fmla="*/ 297557 w 3836211"/>
              <a:gd name="connsiteY29" fmla="*/ 431181 h 1814716"/>
              <a:gd name="connsiteX30" fmla="*/ 200913 w 3836211"/>
              <a:gd name="connsiteY30" fmla="*/ 587298 h 1814716"/>
              <a:gd name="connsiteX31" fmla="*/ 148874 w 3836211"/>
              <a:gd name="connsiteY31" fmla="*/ 669074 h 1814716"/>
              <a:gd name="connsiteX32" fmla="*/ 74533 w 3836211"/>
              <a:gd name="connsiteY32" fmla="*/ 862361 h 1814716"/>
              <a:gd name="connsiteX33" fmla="*/ 15060 w 3836211"/>
              <a:gd name="connsiteY33" fmla="*/ 1048215 h 1814716"/>
              <a:gd name="connsiteX34" fmla="*/ 191 w 3836211"/>
              <a:gd name="connsiteY34" fmla="*/ 1234069 h 1814716"/>
              <a:gd name="connsiteX35" fmla="*/ 15060 w 3836211"/>
              <a:gd name="connsiteY35" fmla="*/ 1553737 h 1814716"/>
              <a:gd name="connsiteX36" fmla="*/ 22494 w 3836211"/>
              <a:gd name="connsiteY36" fmla="*/ 1717288 h 1814716"/>
              <a:gd name="connsiteX37" fmla="*/ 52230 w 3836211"/>
              <a:gd name="connsiteY37" fmla="*/ 1813932 h 1814716"/>
              <a:gd name="connsiteX38" fmla="*/ 52230 w 3836211"/>
              <a:gd name="connsiteY38" fmla="*/ 1799064 h 181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836211" h="1814716">
                <a:moveTo>
                  <a:pt x="3836211" y="535259"/>
                </a:moveTo>
                <a:cubicBezTo>
                  <a:pt x="3831255" y="522869"/>
                  <a:pt x="3829793" y="508416"/>
                  <a:pt x="3821342" y="498088"/>
                </a:cubicBezTo>
                <a:cubicBezTo>
                  <a:pt x="3794167" y="464875"/>
                  <a:pt x="3758254" y="448150"/>
                  <a:pt x="3724699" y="423747"/>
                </a:cubicBezTo>
                <a:cubicBezTo>
                  <a:pt x="3633969" y="357761"/>
                  <a:pt x="3759842" y="432850"/>
                  <a:pt x="3598318" y="356839"/>
                </a:cubicBezTo>
                <a:cubicBezTo>
                  <a:pt x="3585244" y="350687"/>
                  <a:pt x="3574301" y="340516"/>
                  <a:pt x="3561147" y="334537"/>
                </a:cubicBezTo>
                <a:cubicBezTo>
                  <a:pt x="3546879" y="328052"/>
                  <a:pt x="3531554" y="324172"/>
                  <a:pt x="3516542" y="319669"/>
                </a:cubicBezTo>
                <a:cubicBezTo>
                  <a:pt x="3481983" y="309301"/>
                  <a:pt x="3447229" y="299589"/>
                  <a:pt x="3412464" y="289932"/>
                </a:cubicBezTo>
                <a:cubicBezTo>
                  <a:pt x="3402620" y="287197"/>
                  <a:pt x="3392747" y="284502"/>
                  <a:pt x="3382728" y="282498"/>
                </a:cubicBezTo>
                <a:cubicBezTo>
                  <a:pt x="3367947" y="279542"/>
                  <a:pt x="3352991" y="277542"/>
                  <a:pt x="3338123" y="275064"/>
                </a:cubicBezTo>
                <a:cubicBezTo>
                  <a:pt x="3298474" y="260196"/>
                  <a:pt x="3259507" y="243365"/>
                  <a:pt x="3219177" y="230459"/>
                </a:cubicBezTo>
                <a:cubicBezTo>
                  <a:pt x="3197417" y="223496"/>
                  <a:pt x="3174508" y="220824"/>
                  <a:pt x="3152269" y="215591"/>
                </a:cubicBezTo>
                <a:cubicBezTo>
                  <a:pt x="3022631" y="185088"/>
                  <a:pt x="3158241" y="209646"/>
                  <a:pt x="2929245" y="178420"/>
                </a:cubicBezTo>
                <a:cubicBezTo>
                  <a:pt x="2901986" y="170986"/>
                  <a:pt x="2875021" y="162379"/>
                  <a:pt x="2847469" y="156117"/>
                </a:cubicBezTo>
                <a:cubicBezTo>
                  <a:pt x="2767195" y="137873"/>
                  <a:pt x="2672729" y="130505"/>
                  <a:pt x="2594708" y="118947"/>
                </a:cubicBezTo>
                <a:cubicBezTo>
                  <a:pt x="2584601" y="117450"/>
                  <a:pt x="2575131" y="112601"/>
                  <a:pt x="2564972" y="111513"/>
                </a:cubicBezTo>
                <a:cubicBezTo>
                  <a:pt x="2505632" y="105155"/>
                  <a:pt x="2445999" y="101911"/>
                  <a:pt x="2386552" y="96644"/>
                </a:cubicBezTo>
                <a:lnTo>
                  <a:pt x="1977674" y="59474"/>
                </a:lnTo>
                <a:cubicBezTo>
                  <a:pt x="1882638" y="35712"/>
                  <a:pt x="2002149" y="63467"/>
                  <a:pt x="1769518" y="44605"/>
                </a:cubicBezTo>
                <a:cubicBezTo>
                  <a:pt x="1737031" y="41971"/>
                  <a:pt x="1705316" y="32877"/>
                  <a:pt x="1672874" y="29737"/>
                </a:cubicBezTo>
                <a:cubicBezTo>
                  <a:pt x="1628408" y="25434"/>
                  <a:pt x="1583643" y="25149"/>
                  <a:pt x="1539060" y="22303"/>
                </a:cubicBezTo>
                <a:cubicBezTo>
                  <a:pt x="1175476" y="-904"/>
                  <a:pt x="1463260" y="14425"/>
                  <a:pt x="1174786" y="0"/>
                </a:cubicBezTo>
                <a:cubicBezTo>
                  <a:pt x="1070708" y="2478"/>
                  <a:pt x="966216" y="-2164"/>
                  <a:pt x="862552" y="7435"/>
                </a:cubicBezTo>
                <a:cubicBezTo>
                  <a:pt x="831340" y="10325"/>
                  <a:pt x="803433" y="28394"/>
                  <a:pt x="773342" y="37171"/>
                </a:cubicBezTo>
                <a:cubicBezTo>
                  <a:pt x="704336" y="57298"/>
                  <a:pt x="684690" y="53762"/>
                  <a:pt x="624660" y="81776"/>
                </a:cubicBezTo>
                <a:cubicBezTo>
                  <a:pt x="572424" y="106153"/>
                  <a:pt x="557761" y="122657"/>
                  <a:pt x="513147" y="163552"/>
                </a:cubicBezTo>
                <a:cubicBezTo>
                  <a:pt x="502814" y="173024"/>
                  <a:pt x="492642" y="182739"/>
                  <a:pt x="483411" y="193288"/>
                </a:cubicBezTo>
                <a:cubicBezTo>
                  <a:pt x="475252" y="202613"/>
                  <a:pt x="470433" y="214866"/>
                  <a:pt x="461108" y="223025"/>
                </a:cubicBezTo>
                <a:cubicBezTo>
                  <a:pt x="379525" y="294410"/>
                  <a:pt x="473241" y="169678"/>
                  <a:pt x="371899" y="304800"/>
                </a:cubicBezTo>
                <a:cubicBezTo>
                  <a:pt x="365250" y="313666"/>
                  <a:pt x="362649" y="324985"/>
                  <a:pt x="357030" y="334537"/>
                </a:cubicBezTo>
                <a:cubicBezTo>
                  <a:pt x="337852" y="367140"/>
                  <a:pt x="322174" y="402462"/>
                  <a:pt x="297557" y="431181"/>
                </a:cubicBezTo>
                <a:cubicBezTo>
                  <a:pt x="188884" y="557965"/>
                  <a:pt x="329084" y="385885"/>
                  <a:pt x="200913" y="587298"/>
                </a:cubicBezTo>
                <a:cubicBezTo>
                  <a:pt x="183567" y="614557"/>
                  <a:pt x="163718" y="640376"/>
                  <a:pt x="148874" y="669074"/>
                </a:cubicBezTo>
                <a:cubicBezTo>
                  <a:pt x="53633" y="853206"/>
                  <a:pt x="112739" y="742286"/>
                  <a:pt x="74533" y="862361"/>
                </a:cubicBezTo>
                <a:cubicBezTo>
                  <a:pt x="-2688" y="1105054"/>
                  <a:pt x="70483" y="844993"/>
                  <a:pt x="15060" y="1048215"/>
                </a:cubicBezTo>
                <a:cubicBezTo>
                  <a:pt x="10104" y="1110166"/>
                  <a:pt x="-1636" y="1171947"/>
                  <a:pt x="191" y="1234069"/>
                </a:cubicBezTo>
                <a:cubicBezTo>
                  <a:pt x="8285" y="1509260"/>
                  <a:pt x="-1684" y="1403056"/>
                  <a:pt x="15060" y="1553737"/>
                </a:cubicBezTo>
                <a:cubicBezTo>
                  <a:pt x="17538" y="1608254"/>
                  <a:pt x="18606" y="1662853"/>
                  <a:pt x="22494" y="1717288"/>
                </a:cubicBezTo>
                <a:cubicBezTo>
                  <a:pt x="24977" y="1752048"/>
                  <a:pt x="34074" y="1783671"/>
                  <a:pt x="52230" y="1813932"/>
                </a:cubicBezTo>
                <a:cubicBezTo>
                  <a:pt x="54780" y="1818182"/>
                  <a:pt x="52230" y="1804020"/>
                  <a:pt x="52230" y="179906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34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B56EB-8159-4A52-A313-F96DE42CC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02CE0-D842-4A3B-8D7B-20F06339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894DA6-B427-48D3-B359-7D9D205CB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6374"/>
            <a:ext cx="9144000" cy="340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스프린트 </a:t>
            </a:r>
            <a:r>
              <a:rPr lang="ko-KR" altLang="en-US" dirty="0" err="1"/>
              <a:t>싸이클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52" y="623105"/>
            <a:ext cx="8925895" cy="2808982"/>
          </a:xfrm>
        </p:spPr>
        <p:txBody>
          <a:bodyPr/>
          <a:lstStyle/>
          <a:p>
            <a:r>
              <a:rPr lang="ko-KR" altLang="en-US" sz="2400" dirty="0"/>
              <a:t>스프린트 백로그가 결정되면</a:t>
            </a:r>
            <a:r>
              <a:rPr lang="en-US" altLang="ko-KR" sz="2400" dirty="0"/>
              <a:t>, </a:t>
            </a:r>
            <a:r>
              <a:rPr lang="ko-KR" altLang="en-US" sz="2400" dirty="0"/>
              <a:t>스크럼 팀은 개발 시작</a:t>
            </a:r>
            <a:r>
              <a:rPr lang="en-US" altLang="ko-KR" sz="2400" dirty="0"/>
              <a:t>.</a:t>
            </a:r>
            <a:r>
              <a:rPr lang="en-GB" sz="2400" dirty="0"/>
              <a:t> </a:t>
            </a:r>
          </a:p>
          <a:p>
            <a:r>
              <a:rPr lang="en-GB" sz="2400" dirty="0"/>
              <a:t>During this stage the team is isolated from the customer and the organization, with all communications channelled through ‘Scrum master’. </a:t>
            </a:r>
          </a:p>
          <a:p>
            <a:r>
              <a:rPr lang="en-GB" sz="2400" dirty="0"/>
              <a:t>At the end of the sprint, the work done is reviewed and presented to stakeholders. The next sprint cycle begins.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EE097-5EEA-41E9-9FAE-749DF841AFE0}"/>
              </a:ext>
            </a:extLst>
          </p:cNvPr>
          <p:cNvSpPr txBox="1"/>
          <p:nvPr/>
        </p:nvSpPr>
        <p:spPr>
          <a:xfrm>
            <a:off x="144675" y="3444266"/>
            <a:ext cx="903649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ko-KR" sz="2800" dirty="0"/>
              <a:t> ‘</a:t>
            </a:r>
            <a:r>
              <a:rPr lang="en-GB" altLang="ko-KR" sz="2800" dirty="0">
                <a:highlight>
                  <a:srgbClr val="FFFF00"/>
                </a:highlight>
              </a:rPr>
              <a:t>Scrum master</a:t>
            </a:r>
            <a:r>
              <a:rPr lang="en-GB" altLang="ko-KR" sz="2800" dirty="0"/>
              <a:t>’: a facilitator who </a:t>
            </a:r>
          </a:p>
          <a:p>
            <a:r>
              <a:rPr lang="en-GB" altLang="ko-KR" sz="2800" dirty="0"/>
              <a:t>  - arranges daily meetings, </a:t>
            </a:r>
          </a:p>
          <a:p>
            <a:r>
              <a:rPr lang="en-GB" altLang="ko-KR" sz="2800" dirty="0"/>
              <a:t>  - tracks the backlog of work to be done,</a:t>
            </a:r>
          </a:p>
          <a:p>
            <a:r>
              <a:rPr lang="en-GB" altLang="ko-KR" sz="2800" dirty="0"/>
              <a:t>  - measures progress against the backlog </a:t>
            </a:r>
          </a:p>
          <a:p>
            <a:r>
              <a:rPr lang="en-GB" altLang="ko-KR" sz="2800" dirty="0"/>
              <a:t>  - communicates with customers and management outside of the team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FBDA1-AE1A-4266-AE23-729783F9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7DA2B3-0033-4AD6-A445-7DED07732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 </a:t>
            </a:r>
            <a:r>
              <a:rPr lang="en-US" altLang="ko-KR" sz="2400" b="0" i="0" dirty="0">
                <a:solidFill>
                  <a:srgbClr val="4D5156"/>
                </a:solidFill>
                <a:effectLst/>
                <a:highlight>
                  <a:srgbClr val="FFFF00"/>
                </a:highlight>
                <a:latin typeface="Apple SD Gothic Neo"/>
              </a:rPr>
              <a:t>Product Owner </a:t>
            </a:r>
            <a:r>
              <a:rPr lang="en-US" altLang="ko-KR" sz="2400" b="0" i="0" dirty="0">
                <a:solidFill>
                  <a:srgbClr val="4D5156"/>
                </a:solidFill>
                <a:effectLst/>
                <a:latin typeface="Apple SD Gothic Neo"/>
              </a:rPr>
              <a:t>(or product manager):  holds responsibility for organizing and maintaining the product backlog</a:t>
            </a:r>
          </a:p>
          <a:p>
            <a:r>
              <a:rPr lang="en-US" altLang="ko-KR" sz="2400" b="0" i="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Apple SD Gothic Neo"/>
              </a:rPr>
              <a:t>Architect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Apple SD Gothic Neo"/>
              </a:rPr>
              <a:t>:  </a:t>
            </a:r>
            <a:r>
              <a:rPr lang="en-US" altLang="ko-KR" sz="2400" b="0" i="0" dirty="0">
                <a:solidFill>
                  <a:srgbClr val="040C28"/>
                </a:solidFill>
                <a:effectLst/>
                <a:latin typeface="Apple SD Gothic Neo"/>
              </a:rPr>
              <a:t>understands the business and system needs, creating the system design, and ensuring that the system can be built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pple SD Gothic Neo"/>
              </a:rPr>
              <a:t>. </a:t>
            </a:r>
            <a:endParaRPr lang="en-US" altLang="ko-KR" b="0" i="0" dirty="0">
              <a:solidFill>
                <a:srgbClr val="4D5156"/>
              </a:solidFill>
              <a:effectLst/>
              <a:latin typeface="Apple SD Gothic Neo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23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(3) </a:t>
            </a:r>
            <a:r>
              <a:rPr lang="ko-KR" altLang="en-US" strike="sngStrike" dirty="0"/>
              <a:t>기능</a:t>
            </a:r>
            <a:r>
              <a:rPr lang="ko-KR" altLang="en-US" dirty="0"/>
              <a:t> </a:t>
            </a:r>
            <a:r>
              <a:rPr lang="ko-KR" altLang="en-US" dirty="0" err="1"/>
              <a:t>피쳐</a:t>
            </a:r>
            <a:r>
              <a:rPr lang="ko-KR" altLang="en-US" dirty="0"/>
              <a:t> 중심 개발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여섯 단계로 구성</a:t>
            </a:r>
            <a:endParaRPr lang="en-US" altLang="ko-KR" dirty="0"/>
          </a:p>
          <a:p>
            <a:pPr lvl="1"/>
            <a:r>
              <a:rPr lang="ko-KR" altLang="en-US" dirty="0"/>
              <a:t>처음 세 단계는 한 번만</a:t>
            </a:r>
            <a:r>
              <a:rPr lang="en-US" altLang="ko-KR" dirty="0"/>
              <a:t>, </a:t>
            </a:r>
            <a:r>
              <a:rPr lang="ko-KR" altLang="en-US" dirty="0"/>
              <a:t>나중 세 단계는 반복되는 과정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전체 모델 개발</a:t>
            </a:r>
            <a:r>
              <a:rPr lang="en-US" altLang="ko-KR" dirty="0"/>
              <a:t>: </a:t>
            </a:r>
            <a:r>
              <a:rPr lang="ko-KR" altLang="en-US" dirty="0"/>
              <a:t>서브시스템이나 컴포넌트로 분할</a:t>
            </a:r>
            <a:r>
              <a:rPr lang="en-US" altLang="ko-KR" dirty="0"/>
              <a:t>. </a:t>
            </a:r>
            <a:r>
              <a:rPr lang="ko-KR" altLang="en-US" dirty="0"/>
              <a:t>도메인 객체 모델 </a:t>
            </a:r>
            <a:r>
              <a:rPr lang="en-US" altLang="ko-KR" dirty="0"/>
              <a:t>(class diagram </a:t>
            </a:r>
            <a:r>
              <a:rPr lang="ko-KR" altLang="en-US" dirty="0">
                <a:highlight>
                  <a:srgbClr val="FFFF00"/>
                </a:highlight>
              </a:rPr>
              <a:t>형태</a:t>
            </a:r>
            <a:r>
              <a:rPr lang="en-US" altLang="ko-KR" dirty="0"/>
              <a:t>)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피쳐</a:t>
            </a:r>
            <a:r>
              <a:rPr lang="ko-KR" altLang="en-US" dirty="0"/>
              <a:t> 리스트 구축</a:t>
            </a:r>
            <a:r>
              <a:rPr lang="en-US" altLang="ko-KR" dirty="0"/>
              <a:t>. </a:t>
            </a:r>
            <a:r>
              <a:rPr lang="ko-KR" altLang="en-US" dirty="0"/>
              <a:t>피처 리스트를 사용자가 리뷰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피쳐</a:t>
            </a:r>
            <a:r>
              <a:rPr lang="ko-KR" altLang="en-US" dirty="0"/>
              <a:t> 단위의 계획</a:t>
            </a:r>
            <a:r>
              <a:rPr lang="en-US" altLang="ko-KR" dirty="0"/>
              <a:t>: </a:t>
            </a:r>
            <a:r>
              <a:rPr lang="ko-KR" altLang="en-US" dirty="0"/>
              <a:t>개발 및 설치 일정</a:t>
            </a:r>
            <a:r>
              <a:rPr lang="en-US" altLang="ko-KR" dirty="0"/>
              <a:t>. </a:t>
            </a:r>
            <a:r>
              <a:rPr lang="ko-KR" altLang="en-US" dirty="0"/>
              <a:t>우선순위 결정</a:t>
            </a:r>
            <a:r>
              <a:rPr lang="en-US" altLang="ko-KR" dirty="0"/>
              <a:t>. </a:t>
            </a:r>
            <a:r>
              <a:rPr lang="ko-KR" altLang="en-US" dirty="0"/>
              <a:t>책임 </a:t>
            </a:r>
            <a:r>
              <a:rPr lang="ko-KR" altLang="en-US" dirty="0" err="1"/>
              <a:t>프로그램머가</a:t>
            </a:r>
            <a:r>
              <a:rPr lang="ko-KR" altLang="en-US" dirty="0"/>
              <a:t> 팀의 책임자</a:t>
            </a:r>
            <a:r>
              <a:rPr lang="en-US" altLang="ko-KR" dirty="0"/>
              <a:t>. </a:t>
            </a:r>
            <a:r>
              <a:rPr lang="ko-KR" altLang="en-US" dirty="0"/>
              <a:t>전체 모델내 각 클래스를 </a:t>
            </a:r>
            <a:r>
              <a:rPr lang="ko-KR" altLang="en-US" dirty="0">
                <a:highlight>
                  <a:srgbClr val="FFFF00"/>
                </a:highlight>
              </a:rPr>
              <a:t>클래스 오너</a:t>
            </a:r>
            <a:r>
              <a:rPr lang="en-US" altLang="ko-KR" dirty="0"/>
              <a:t>(</a:t>
            </a:r>
            <a:r>
              <a:rPr lang="ko-KR" altLang="en-US" dirty="0"/>
              <a:t>해당 클래스의 개발 책임자</a:t>
            </a:r>
            <a:r>
              <a:rPr lang="en-US" altLang="ko-KR" dirty="0"/>
              <a:t>)</a:t>
            </a:r>
            <a:r>
              <a:rPr lang="ko-KR" altLang="en-US" dirty="0"/>
              <a:t>에 배정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피쳐</a:t>
            </a:r>
            <a:r>
              <a:rPr lang="ko-KR" altLang="en-US" dirty="0"/>
              <a:t> 단위의 설계</a:t>
            </a:r>
            <a:r>
              <a:rPr lang="en-US" altLang="ko-KR" dirty="0"/>
              <a:t>, </a:t>
            </a:r>
            <a:r>
              <a:rPr lang="ko-KR" altLang="en-US" dirty="0"/>
              <a:t>구축</a:t>
            </a:r>
            <a:r>
              <a:rPr lang="en-US" altLang="ko-KR" dirty="0"/>
              <a:t>, </a:t>
            </a:r>
            <a:r>
              <a:rPr lang="ko-KR" altLang="en-US" dirty="0"/>
              <a:t>설치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새로운 </a:t>
            </a:r>
            <a:r>
              <a:rPr lang="ko-KR" altLang="en-US" dirty="0" err="1">
                <a:sym typeface="Wingdings" panose="05000000000000000000" pitchFamily="2" charset="2"/>
              </a:rPr>
              <a:t>증분</a:t>
            </a:r>
            <a:r>
              <a:rPr lang="en-US" altLang="ko-KR" dirty="0">
                <a:sym typeface="Wingdings" panose="05000000000000000000" pitchFamily="2" charset="2"/>
              </a:rPr>
              <a:t>(increment)</a:t>
            </a:r>
            <a:r>
              <a:rPr lang="ko-KR" altLang="en-US" dirty="0">
                <a:sym typeface="Wingdings" panose="05000000000000000000" pitchFamily="2" charset="2"/>
              </a:rPr>
              <a:t>이 </a:t>
            </a:r>
            <a:r>
              <a:rPr lang="en-US" altLang="ko-KR" dirty="0" err="1">
                <a:sym typeface="Wingdings" panose="05000000000000000000" pitchFamily="2" charset="2"/>
              </a:rPr>
              <a:t>realeae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75710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20975</TotalTime>
  <Words>663</Words>
  <Application>Microsoft Office PowerPoint</Application>
  <PresentationFormat>화면 슬라이드 쇼(4:3)</PresentationFormat>
  <Paragraphs>89</Paragraphs>
  <Slides>10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Apple SD Gothic Neo</vt:lpstr>
      <vt:lpstr>-apple-system</vt:lpstr>
      <vt:lpstr>굴림</vt:lpstr>
      <vt:lpstr>맑은 고딕</vt:lpstr>
      <vt:lpstr>-윤고딕140</vt:lpstr>
      <vt:lpstr>Arial</vt:lpstr>
      <vt:lpstr>Wingdings</vt:lpstr>
      <vt:lpstr>기본 디자인</vt:lpstr>
      <vt:lpstr>애자일 방법론</vt:lpstr>
      <vt:lpstr>(1) 익스트림 프로그래밍</vt:lpstr>
      <vt:lpstr>PowerPoint 프레젠테이션</vt:lpstr>
      <vt:lpstr>PowerPoint 프레젠테이션</vt:lpstr>
      <vt:lpstr>(2) 스크럼</vt:lpstr>
      <vt:lpstr>PowerPoint 프레젠테이션</vt:lpstr>
      <vt:lpstr>스프린트 싸이클 </vt:lpstr>
      <vt:lpstr>PowerPoint 프레젠테이션</vt:lpstr>
      <vt:lpstr>(3) 기능 피쳐 중심 개발</vt:lpstr>
      <vt:lpstr>PowerPoint 프레젠테이션</vt:lpstr>
    </vt:vector>
  </TitlesOfParts>
  <Company>soolab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jongho</dc:creator>
  <cp:lastModifiedBy>이준용</cp:lastModifiedBy>
  <cp:revision>1976</cp:revision>
  <dcterms:created xsi:type="dcterms:W3CDTF">2008-11-11T15:04:27Z</dcterms:created>
  <dcterms:modified xsi:type="dcterms:W3CDTF">2023-10-12T02:14:05Z</dcterms:modified>
</cp:coreProperties>
</file>