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7" r:id="rId2"/>
    <p:sldId id="486" r:id="rId3"/>
    <p:sldId id="438" r:id="rId4"/>
    <p:sldId id="440" r:id="rId5"/>
    <p:sldId id="441" r:id="rId6"/>
    <p:sldId id="445" r:id="rId7"/>
    <p:sldId id="487" r:id="rId8"/>
    <p:sldId id="443" r:id="rId9"/>
    <p:sldId id="444" r:id="rId10"/>
    <p:sldId id="500" r:id="rId11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EED51-640C-455A-B1E4-2129C59C31C2}" v="1" dt="2023-10-05T02:25:23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" autoAdjust="0"/>
    <p:restoredTop sz="94660"/>
  </p:normalViewPr>
  <p:slideViewPr>
    <p:cSldViewPr>
      <p:cViewPr varScale="1">
        <p:scale>
          <a:sx n="85" d="100"/>
          <a:sy n="85" d="100"/>
        </p:scale>
        <p:origin x="7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991EED51-640C-455A-B1E4-2129C59C31C2}"/>
    <pc:docChg chg="modSld modNotesMaster modHandout">
      <pc:chgData name="이준용" userId="b91c6c07-188f-4757-9924-c4a4872845a3" providerId="ADAL" clId="{991EED51-640C-455A-B1E4-2129C59C31C2}" dt="2023-10-05T02:25:23.821" v="0"/>
      <pc:docMkLst>
        <pc:docMk/>
      </pc:docMkLst>
      <pc:sldChg chg="modNotes">
        <pc:chgData name="이준용" userId="b91c6c07-188f-4757-9924-c4a4872845a3" providerId="ADAL" clId="{991EED51-640C-455A-B1E4-2129C59C31C2}" dt="2023-10-05T02:25:23.821" v="0"/>
        <pc:sldMkLst>
          <pc:docMk/>
          <pc:sldMk cId="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058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1" y="980728"/>
            <a:ext cx="4608513" cy="223224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b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#3: </a:t>
            </a: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프로젝트 관리와 계획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EE5F6-92FA-418C-A100-520E1CC2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85CF4-6F0A-4A41-B947-3403E75A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1026" name="Picture 2" descr="카페에서 주문하기 (Ordering Coffee in a Cafe) (Part 1) – Tutor-K">
            <a:extLst>
              <a:ext uri="{FF2B5EF4-FFF2-40B4-BE49-F238E27FC236}">
                <a16:creationId xmlns:a16="http://schemas.microsoft.com/office/drawing/2014/main" id="{55CD0768-7DD2-4627-A9FB-B7DE0DEC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4536504" cy="33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47049A-7183-424D-94B4-B2F5DB7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범위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노력 추정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일정 계획</a:t>
            </a:r>
          </a:p>
          <a:p>
            <a:endParaRPr lang="en-US" altLang="ko-KR" dirty="0"/>
          </a:p>
          <a:p>
            <a:r>
              <a:rPr lang="ko-KR" altLang="en-US" dirty="0"/>
              <a:t>프로젝트 조직</a:t>
            </a:r>
          </a:p>
          <a:p>
            <a:endParaRPr lang="en-US" altLang="ko-KR" dirty="0"/>
          </a:p>
          <a:p>
            <a:r>
              <a:rPr lang="ko-KR" altLang="en-US" dirty="0"/>
              <a:t>위험 관리</a:t>
            </a:r>
          </a:p>
          <a:p>
            <a:endParaRPr lang="en-US" altLang="ko-KR" dirty="0"/>
          </a:p>
          <a:p>
            <a:r>
              <a:rPr lang="ko-KR" altLang="en-US" dirty="0"/>
              <a:t>프로젝트 관리 도구</a:t>
            </a:r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  <p:pic>
        <p:nvPicPr>
          <p:cNvPr id="43010" name="Picture 2" descr="Project Control 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12776"/>
            <a:ext cx="3790950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74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프로젝트 관리</a:t>
            </a:r>
            <a:r>
              <a:rPr lang="en-US" altLang="ko-KR" b="1" dirty="0"/>
              <a:t>(Management)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ko-KR" altLang="en-US" sz="2800" dirty="0"/>
              <a:t>프로젝트 </a:t>
            </a:r>
            <a:r>
              <a:rPr lang="ko-KR" altLang="en-US" sz="2800" dirty="0" err="1"/>
              <a:t>관리란</a:t>
            </a:r>
            <a:r>
              <a:rPr lang="en-US" altLang="ko-KR" sz="2800" dirty="0"/>
              <a:t>?</a:t>
            </a:r>
          </a:p>
          <a:p>
            <a:pPr lvl="1"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ko-KR" altLang="en-US" sz="2400" dirty="0"/>
              <a:t>소프트웨어 프로젝트를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z="2400" dirty="0"/>
              <a:t>조직하고</a:t>
            </a:r>
            <a:r>
              <a:rPr lang="en-US" altLang="ko-KR" sz="2400" dirty="0"/>
              <a:t>(organizing)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z="2400" dirty="0">
                <a:highlight>
                  <a:srgbClr val="FFFF00"/>
                </a:highlight>
              </a:rPr>
              <a:t>계획하고</a:t>
            </a:r>
            <a:r>
              <a:rPr lang="en-US" altLang="ko-KR" sz="2400" dirty="0">
                <a:highlight>
                  <a:srgbClr val="FFFF00"/>
                </a:highlight>
              </a:rPr>
              <a:t>(planning)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z="2400" dirty="0"/>
              <a:t>일정관리</a:t>
            </a:r>
            <a:r>
              <a:rPr lang="en-US" altLang="ko-KR" sz="2400" dirty="0"/>
              <a:t>(Scheduling) </a:t>
            </a:r>
            <a:r>
              <a:rPr lang="ko-KR" altLang="en-US" sz="2400" dirty="0"/>
              <a:t>하는 것이다</a:t>
            </a:r>
            <a:r>
              <a:rPr lang="en-US" altLang="ko-KR" sz="2400" dirty="0"/>
              <a:t>.</a:t>
            </a:r>
          </a:p>
          <a:p>
            <a:pPr marL="390525" lvl="1" indent="0" eaLnBrk="1" hangingPunct="1">
              <a:lnSpc>
                <a:spcPct val="180000"/>
              </a:lnSpc>
              <a:buNone/>
            </a:pPr>
            <a:r>
              <a:rPr lang="ko-KR" altLang="en-US" sz="2400" dirty="0"/>
              <a:t>그리고</a:t>
            </a:r>
            <a:r>
              <a:rPr lang="en-US" altLang="ko-KR" sz="2400" dirty="0"/>
              <a:t>, 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z="2400" dirty="0"/>
              <a:t>예산관리</a:t>
            </a:r>
            <a:r>
              <a:rPr lang="en-US" altLang="ko-KR" sz="2400" dirty="0"/>
              <a:t>, </a:t>
            </a:r>
            <a:r>
              <a:rPr lang="ko-KR" altLang="en-US" sz="2400" dirty="0"/>
              <a:t>사람관리</a:t>
            </a:r>
            <a:r>
              <a:rPr lang="en-US" altLang="ko-KR" sz="2400" dirty="0"/>
              <a:t>, </a:t>
            </a:r>
            <a:r>
              <a:rPr lang="ko-KR" altLang="en-US" sz="2400" dirty="0"/>
              <a:t>위험관리</a:t>
            </a:r>
            <a:r>
              <a:rPr lang="en-US" altLang="ko-KR" sz="2400" dirty="0"/>
              <a:t>, </a:t>
            </a:r>
            <a:r>
              <a:rPr lang="ko-KR" altLang="en-US" sz="2400" dirty="0"/>
              <a:t>행정적 업무 등</a:t>
            </a:r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계   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계획의 부재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불확실성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일정의 차질</a:t>
            </a:r>
            <a:r>
              <a:rPr lang="en-US" altLang="ko-KR" sz="2000" dirty="0"/>
              <a:t>, </a:t>
            </a:r>
            <a:r>
              <a:rPr lang="ko-KR" altLang="en-US" sz="2000" dirty="0"/>
              <a:t>경비의 초과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저품질</a:t>
            </a:r>
            <a:r>
              <a:rPr lang="en-US" altLang="ko-KR" sz="2000" dirty="0"/>
              <a:t>, </a:t>
            </a:r>
            <a:r>
              <a:rPr lang="ko-KR" altLang="en-US" sz="2000" dirty="0"/>
              <a:t>높은 유지보수 비용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en-US" altLang="ko-KR" sz="2000" dirty="0"/>
              <a:t>Risk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프로젝트의 실패</a:t>
            </a:r>
          </a:p>
          <a:p>
            <a:pPr eaLnBrk="1" hangingPunct="1"/>
            <a:r>
              <a:rPr lang="ko-KR" altLang="en-US" sz="2400" dirty="0"/>
              <a:t>소프트웨어 프로젝트 계획 수립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dirty="0">
                <a:latin typeface="Times New Roman" pitchFamily="18" charset="0"/>
              </a:rPr>
              <a:t>“</a:t>
            </a:r>
            <a:r>
              <a:rPr lang="ko-KR" altLang="en-US" sz="2000" dirty="0"/>
              <a:t>소프트웨어 개발 과정과 일정</a:t>
            </a:r>
            <a:r>
              <a:rPr lang="en-US" altLang="ko-KR" sz="2000" dirty="0"/>
              <a:t>, </a:t>
            </a:r>
            <a:r>
              <a:rPr lang="ko-KR" altLang="en-US" sz="2000" dirty="0"/>
              <a:t>비용</a:t>
            </a:r>
            <a:r>
              <a:rPr lang="en-US" altLang="ko-KR" sz="2000" dirty="0"/>
              <a:t>, </a:t>
            </a:r>
            <a:r>
              <a:rPr lang="ko-KR" altLang="en-US" sz="2000" dirty="0"/>
              <a:t>조직</a:t>
            </a:r>
            <a:r>
              <a:rPr lang="en-US" altLang="ko-KR" sz="2000" dirty="0"/>
              <a:t>, </a:t>
            </a:r>
            <a:r>
              <a:rPr lang="ko-KR" altLang="en-US" sz="2000" dirty="0"/>
              <a:t>생산 제품에 대하여 사전에 계획</a:t>
            </a:r>
            <a:r>
              <a:rPr lang="ko-KR" altLang="en-US" sz="2000" dirty="0">
                <a:latin typeface="Times New Roman" pitchFamily="18" charset="0"/>
              </a:rPr>
              <a:t>”</a:t>
            </a:r>
            <a:endParaRPr lang="ko-KR" altLang="en-US" sz="2000" dirty="0"/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문제를 이해하고 정의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필요한 소작업을 정의하고 순서를 결정            </a:t>
            </a:r>
            <a:r>
              <a:rPr lang="en-US" altLang="ko-KR" sz="2000" dirty="0"/>
              <a:t>=&gt;  </a:t>
            </a:r>
            <a:r>
              <a:rPr lang="ko-KR" altLang="en-US" sz="2800" dirty="0"/>
              <a:t>계획서</a:t>
            </a:r>
            <a:endParaRPr lang="ko-KR" altLang="en-US" sz="2000" dirty="0"/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일정 예측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비용 예측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z="2000" dirty="0"/>
              <a:t>위험 분석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4</a:t>
            </a:fld>
            <a:endParaRPr lang="en-US" altLang="ko-KR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6012160" y="3677221"/>
            <a:ext cx="288032" cy="2448942"/>
          </a:xfrm>
          <a:prstGeom prst="rightBrace">
            <a:avLst>
              <a:gd name="adj1" fmla="val 642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계   획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8956" y="548680"/>
            <a:ext cx="9144000" cy="568863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400" dirty="0"/>
              <a:t>계획 수립의 결과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-&gt; </a:t>
            </a:r>
            <a:r>
              <a:rPr lang="ko-KR" altLang="en-US" sz="2000" dirty="0"/>
              <a:t>소프트웨어 개발 계획서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사업관리자</a:t>
            </a:r>
            <a:r>
              <a:rPr lang="en-US" altLang="ko-KR" sz="2400" b="0" dirty="0"/>
              <a:t>(</a:t>
            </a:r>
            <a:r>
              <a:rPr lang="en-US" altLang="ko-KR" sz="2400" b="0" dirty="0">
                <a:highlight>
                  <a:srgbClr val="FFFF00"/>
                </a:highlight>
              </a:rPr>
              <a:t>PM</a:t>
            </a:r>
            <a:r>
              <a:rPr lang="en-US" altLang="ko-KR" sz="2400" b="0" dirty="0"/>
              <a:t>), </a:t>
            </a:r>
            <a:r>
              <a:rPr lang="ko-KR" altLang="en-US" sz="2400" b="0" dirty="0"/>
              <a:t>개발자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사용자들에게 사업의 범위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필요 비용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필요 자원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개발 일정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위험 요소 등에 대한 정보를 제공하는 산출문서</a:t>
            </a:r>
            <a:r>
              <a:rPr lang="en-US" altLang="ko-KR" sz="2400" b="0" dirty="0"/>
              <a:t>(deliverable)</a:t>
            </a:r>
            <a:endParaRPr lang="en-US" altLang="ko-KR" sz="2400" b="0" i="1" dirty="0"/>
          </a:p>
          <a:p>
            <a:pPr eaLnBrk="1" hangingPunct="1">
              <a:lnSpc>
                <a:spcPct val="130000"/>
              </a:lnSpc>
            </a:pPr>
            <a:r>
              <a:rPr lang="ko-KR" altLang="en-US" sz="2400" dirty="0"/>
              <a:t>주의할 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시스템에 대한 충분한 </a:t>
            </a:r>
            <a:r>
              <a:rPr lang="en-US" altLang="ko-KR" sz="2400" b="0" dirty="0"/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기술적 측면</a:t>
            </a:r>
            <a:r>
              <a:rPr lang="en-US" altLang="ko-KR" sz="2400" b="0" dirty="0"/>
              <a:t>)</a:t>
            </a:r>
            <a:r>
              <a:rPr lang="ko-KR" altLang="en-US" sz="2400" b="0" dirty="0"/>
              <a:t> 이해 </a:t>
            </a:r>
            <a:r>
              <a:rPr lang="en-US" altLang="ko-KR" sz="2400" b="0" dirty="0"/>
              <a:t>(ex. </a:t>
            </a:r>
            <a:r>
              <a:rPr lang="ko-KR" altLang="en-US" sz="2400" b="0" dirty="0" err="1"/>
              <a:t>코드재사용</a:t>
            </a:r>
            <a:r>
              <a:rPr lang="ko-KR" altLang="en-US" sz="2400" b="0" dirty="0"/>
              <a:t> 가능한가</a:t>
            </a:r>
            <a:r>
              <a:rPr lang="en-US" altLang="ko-KR" sz="2400" b="0" dirty="0"/>
              <a:t>?), </a:t>
            </a:r>
            <a:r>
              <a:rPr lang="ko-KR" altLang="en-US" sz="2400" b="0" dirty="0"/>
              <a:t>그러나 변경의 여지도 있음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현실적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구체적 계획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득실 관계 저울질 </a:t>
            </a:r>
            <a:r>
              <a:rPr lang="en-US" altLang="ko-KR" sz="2400" b="0" dirty="0"/>
              <a:t>(ex</a:t>
            </a:r>
            <a:r>
              <a:rPr lang="ko-KR" altLang="en-US" sz="2400" b="0" dirty="0"/>
              <a:t> 기능추가 </a:t>
            </a:r>
            <a:r>
              <a:rPr lang="en-US" altLang="ko-KR" sz="2400" b="0" dirty="0"/>
              <a:t>vs </a:t>
            </a:r>
            <a:r>
              <a:rPr lang="ko-KR" altLang="en-US" sz="2400" b="0" dirty="0"/>
              <a:t>비용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도구 구입 </a:t>
            </a:r>
            <a:r>
              <a:rPr lang="en-US" altLang="ko-KR" sz="2400" b="0" dirty="0"/>
              <a:t>vs </a:t>
            </a:r>
            <a:r>
              <a:rPr lang="ko-KR" altLang="en-US" sz="2400" b="0" dirty="0"/>
              <a:t>효용성</a:t>
            </a:r>
            <a:r>
              <a:rPr lang="en-US" altLang="ko-KR" sz="2400" b="0" dirty="0"/>
              <a:t>)</a:t>
            </a:r>
            <a:endParaRPr lang="ko-KR" altLang="en-US" sz="2400" b="0" dirty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 dirty="0"/>
              <a:t>기술적인 측면 고려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외부 개발 여부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등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일정 계획 작업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050"/>
            <a:ext cx="8229600" cy="5218113"/>
          </a:xfrm>
        </p:spPr>
        <p:txBody>
          <a:bodyPr/>
          <a:lstStyle/>
          <a:p>
            <a:r>
              <a:rPr lang="ko-KR" altLang="en-US" sz="2400" dirty="0"/>
              <a:t>일정 계획을 위한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0" y="1800667"/>
            <a:ext cx="8316416" cy="41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EE5B31-9319-46EF-9809-1836AD6C4E58}"/>
              </a:ext>
            </a:extLst>
          </p:cNvPr>
          <p:cNvSpPr/>
          <p:nvPr/>
        </p:nvSpPr>
        <p:spPr>
          <a:xfrm>
            <a:off x="3707904" y="908050"/>
            <a:ext cx="54360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1A1A1A"/>
                </a:solidFill>
                <a:effectLst/>
                <a:latin typeface="var(--font-family-secondary)"/>
              </a:rPr>
              <a:t>A </a:t>
            </a:r>
            <a:r>
              <a:rPr lang="en-US" altLang="ko-KR" sz="2800" b="1" i="0" dirty="0">
                <a:solidFill>
                  <a:srgbClr val="1A1A1A"/>
                </a:solidFill>
                <a:effectLst/>
                <a:latin typeface="var(--font-family-secondary)"/>
              </a:rPr>
              <a:t>milestone 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latin typeface="var(--font-family-secondary)"/>
              </a:rPr>
              <a:t>is a marker of a significant 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var(--font-family-secondary)"/>
              </a:rPr>
              <a:t>achievement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latin typeface="var(--font-family-secondary)"/>
              </a:rPr>
              <a:t> during a project, or a 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var(--font-family-secondary)"/>
              </a:rPr>
              <a:t>key point in time 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latin typeface="var(--font-family-secondary)"/>
              </a:rPr>
              <a:t>where an objective is expected to be met.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프로젝트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소프트웨어 개발 프로젝트를 위한 계획은 대상 업무나 </a:t>
            </a:r>
            <a:r>
              <a:rPr lang="ko-KR" altLang="en-US" sz="2400" dirty="0">
                <a:highlight>
                  <a:srgbClr val="FFFF00"/>
                </a:highlight>
              </a:rPr>
              <a:t>문제의 범위</a:t>
            </a:r>
            <a:r>
              <a:rPr lang="en-US" altLang="ko-KR" sz="2400" dirty="0"/>
              <a:t>(Scope)</a:t>
            </a:r>
            <a:r>
              <a:rPr lang="ko-KR" altLang="en-US" sz="2400" dirty="0"/>
              <a:t>를 정하는 것으로 부터 시작</a:t>
            </a:r>
            <a:endParaRPr lang="en-US" altLang="ko-KR" sz="2400" dirty="0"/>
          </a:p>
          <a:p>
            <a:endParaRPr lang="en-US" altLang="ko-KR" sz="2400" dirty="0"/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문제의 범위를 정의 하기 위하여 먼저 문제의 배경과 응용분야를 잘 이해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사용자와 면담</a:t>
            </a:r>
            <a:endParaRPr lang="en-US" altLang="ko-KR" sz="2400" b="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현장 관찰</a:t>
            </a:r>
            <a:endParaRPr lang="en-US" altLang="ko-KR" sz="2400" b="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실제업무수행</a:t>
            </a:r>
            <a:endParaRPr lang="en-US" altLang="ko-KR" sz="2400" b="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문제 정의</a:t>
            </a:r>
            <a:endParaRPr lang="en-US" altLang="ko-KR" sz="2400" b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191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문제 정의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4385" y="819943"/>
            <a:ext cx="8229600" cy="5417369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대책 수립</a:t>
            </a:r>
          </a:p>
          <a:p>
            <a:pPr lvl="1" eaLnBrk="1" hangingPunct="1"/>
            <a:r>
              <a:rPr lang="ko-KR" altLang="en-US" sz="2000" dirty="0"/>
              <a:t>신규 시스템의 목표 설정 </a:t>
            </a:r>
            <a:r>
              <a:rPr lang="en-US" altLang="ko-KR" sz="2000" dirty="0">
                <a:sym typeface="Wingdings" panose="05000000000000000000" pitchFamily="2" charset="2"/>
              </a:rPr>
              <a:t> </a:t>
            </a:r>
            <a:r>
              <a:rPr lang="ko-KR" altLang="en-US" sz="2000" dirty="0">
                <a:sym typeface="Wingdings" panose="05000000000000000000" pitchFamily="2" charset="2"/>
              </a:rPr>
              <a:t>문제 정의에서</a:t>
            </a:r>
            <a:endParaRPr lang="ko-KR" altLang="en-US" sz="2000" dirty="0"/>
          </a:p>
          <a:p>
            <a:pPr lvl="2" eaLnBrk="1" hangingPunct="1"/>
            <a:r>
              <a:rPr lang="ko-KR" altLang="en-US" sz="1800" dirty="0"/>
              <a:t> 기능과 우선순위</a:t>
            </a:r>
            <a:r>
              <a:rPr lang="en-US" altLang="ko-KR" sz="1800" dirty="0"/>
              <a:t>(</a:t>
            </a:r>
            <a:r>
              <a:rPr lang="ko-KR" altLang="en-US" sz="1800" dirty="0"/>
              <a:t>투자 효과를 분석</a:t>
            </a:r>
            <a:r>
              <a:rPr lang="en-US" altLang="ko-KR" sz="1800" dirty="0"/>
              <a:t>)</a:t>
            </a:r>
          </a:p>
          <a:p>
            <a:pPr lvl="1" eaLnBrk="1" hangingPunct="1"/>
            <a:r>
              <a:rPr lang="ko-KR" altLang="en-US" sz="2000" dirty="0"/>
              <a:t>해결 방안 모색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 요구</a:t>
            </a:r>
            <a:r>
              <a:rPr lang="en-US" altLang="ko-KR" sz="2000" dirty="0"/>
              <a:t>, </a:t>
            </a:r>
            <a:r>
              <a:rPr lang="ko-KR" altLang="en-US" sz="2000" dirty="0"/>
              <a:t>개발 여건</a:t>
            </a:r>
            <a:r>
              <a:rPr lang="en-US" altLang="ko-KR" sz="2000" dirty="0"/>
              <a:t>, </a:t>
            </a:r>
            <a:r>
              <a:rPr lang="ko-KR" altLang="en-US" sz="2000" dirty="0"/>
              <a:t>기술적 능력 고려</a:t>
            </a:r>
            <a:r>
              <a:rPr lang="en-US" altLang="ko-KR" sz="2000" dirty="0"/>
              <a:t>)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시스템 정의</a:t>
            </a:r>
          </a:p>
          <a:p>
            <a:pPr lvl="1" eaLnBrk="1" hangingPunct="1"/>
            <a:r>
              <a:rPr lang="ko-KR" altLang="en-US" sz="2400" b="0" dirty="0"/>
              <a:t>문제의 기술</a:t>
            </a:r>
          </a:p>
          <a:p>
            <a:pPr lvl="1" eaLnBrk="1" hangingPunct="1"/>
            <a:r>
              <a:rPr lang="ko-KR" altLang="en-US" sz="2400" b="0" dirty="0"/>
              <a:t>시스템의 </a:t>
            </a:r>
            <a:r>
              <a:rPr lang="ko-KR" altLang="en-US" sz="2400" b="0" dirty="0">
                <a:highlight>
                  <a:srgbClr val="FFFF00"/>
                </a:highlight>
              </a:rPr>
              <a:t>필요성</a:t>
            </a:r>
          </a:p>
          <a:p>
            <a:pPr lvl="1" eaLnBrk="1" hangingPunct="1"/>
            <a:r>
              <a:rPr lang="ko-KR" altLang="en-US" sz="2400" b="0" dirty="0"/>
              <a:t>시스템의 </a:t>
            </a:r>
            <a:r>
              <a:rPr lang="ko-KR" altLang="en-US" sz="2400" b="0" dirty="0">
                <a:highlight>
                  <a:srgbClr val="FFFF00"/>
                </a:highlight>
              </a:rPr>
              <a:t>목표</a:t>
            </a:r>
          </a:p>
          <a:p>
            <a:pPr lvl="1" eaLnBrk="1" hangingPunct="1"/>
            <a:r>
              <a:rPr lang="ko-KR" altLang="en-US" sz="2400" b="0" dirty="0"/>
              <a:t>제약 사항</a:t>
            </a:r>
          </a:p>
          <a:p>
            <a:pPr lvl="1" eaLnBrk="1" hangingPunct="1"/>
            <a:r>
              <a:rPr lang="ko-KR" altLang="en-US" sz="2400" b="0" dirty="0"/>
              <a:t>시스템의 제공 기능</a:t>
            </a:r>
          </a:p>
          <a:p>
            <a:pPr lvl="1" eaLnBrk="1" hangingPunct="1"/>
            <a:r>
              <a:rPr lang="ko-KR" altLang="en-US" sz="2400" b="0" dirty="0"/>
              <a:t>사용자의 특징</a:t>
            </a:r>
          </a:p>
          <a:p>
            <a:pPr lvl="1" eaLnBrk="1" hangingPunct="1"/>
            <a:r>
              <a:rPr lang="ko-KR" altLang="en-US" sz="2400" b="0" dirty="0"/>
              <a:t>개발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운용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유지보수 환경</a:t>
            </a:r>
            <a:endParaRPr lang="ko-KR" altLang="en-US" sz="2000" b="0" dirty="0"/>
          </a:p>
          <a:p>
            <a:pPr eaLnBrk="1" hangingPunct="1"/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문제 범위 정하기</a:t>
            </a:r>
            <a:endParaRPr lang="en-US" altLang="ko-KR" b="1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수강 신청 시스템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넓은 범위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작은 범위</a:t>
            </a:r>
            <a:endParaRPr lang="en-US" altLang="ko-KR" sz="2000" dirty="0"/>
          </a:p>
          <a:p>
            <a:pPr lvl="1" eaLnBrk="1" hangingPunct="1">
              <a:buNone/>
            </a:pPr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5256584" cy="21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614" y="3723090"/>
            <a:ext cx="5328592" cy="245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0CD20-065E-4ABA-A032-AF3D1E613DEC}"/>
              </a:ext>
            </a:extLst>
          </p:cNvPr>
          <p:cNvSpPr txBox="1"/>
          <p:nvPr/>
        </p:nvSpPr>
        <p:spPr>
          <a:xfrm>
            <a:off x="3779912" y="649316"/>
            <a:ext cx="4988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필요성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배경</a:t>
            </a:r>
            <a:r>
              <a:rPr lang="en-US" altLang="ko-KR" sz="2400" b="1" dirty="0">
                <a:highlight>
                  <a:srgbClr val="FFFF00"/>
                </a:highlight>
              </a:rPr>
              <a:t>): </a:t>
            </a:r>
            <a:r>
              <a:rPr lang="ko-KR" altLang="en-US" sz="2400" b="1" dirty="0">
                <a:highlight>
                  <a:srgbClr val="FFFF00"/>
                </a:highlight>
              </a:rPr>
              <a:t>학생들이 빠르게 강좌를 신청하고 변경하도록 하고자 함</a:t>
            </a:r>
            <a:r>
              <a:rPr lang="en-US" altLang="ko-KR" sz="2400" b="1" dirty="0">
                <a:highlight>
                  <a:srgbClr val="FFFF00"/>
                </a:highlight>
              </a:rPr>
              <a:t>.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20708</TotalTime>
  <Words>370</Words>
  <Application>Microsoft Office PowerPoint</Application>
  <PresentationFormat>화면 슬라이드 쇼(4:3)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var(--font-family-secondary)</vt:lpstr>
      <vt:lpstr>굴림</vt:lpstr>
      <vt:lpstr>맑은 고딕</vt:lpstr>
      <vt:lpstr>-윤고딕140</vt:lpstr>
      <vt:lpstr>Times New Roman</vt:lpstr>
      <vt:lpstr>Wingdings</vt:lpstr>
      <vt:lpstr>기본 디자인</vt:lpstr>
      <vt:lpstr>소프트웨어 공학 Lecture #3: 프로젝트 관리와 계획</vt:lpstr>
      <vt:lpstr>PowerPoint 프레젠테이션</vt:lpstr>
      <vt:lpstr>프로젝트 관리(Management)</vt:lpstr>
      <vt:lpstr>계   획</vt:lpstr>
      <vt:lpstr>계   획</vt:lpstr>
      <vt:lpstr>프로젝트 일정 계획 작업 과정</vt:lpstr>
      <vt:lpstr>3.1 프로젝트 범위</vt:lpstr>
      <vt:lpstr>문제 정의</vt:lpstr>
      <vt:lpstr>문제 범위 정하기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1894</cp:revision>
  <dcterms:created xsi:type="dcterms:W3CDTF">2008-11-11T15:04:27Z</dcterms:created>
  <dcterms:modified xsi:type="dcterms:W3CDTF">2023-10-05T02:25:26Z</dcterms:modified>
</cp:coreProperties>
</file>