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56" r:id="rId2"/>
    <p:sldId id="520" r:id="rId3"/>
    <p:sldId id="457" r:id="rId4"/>
    <p:sldId id="500" r:id="rId5"/>
    <p:sldId id="507" r:id="rId6"/>
    <p:sldId id="509" r:id="rId7"/>
    <p:sldId id="270" r:id="rId8"/>
    <p:sldId id="271" r:id="rId9"/>
    <p:sldId id="502" r:id="rId10"/>
    <p:sldId id="522" r:id="rId11"/>
    <p:sldId id="523" r:id="rId12"/>
    <p:sldId id="458" r:id="rId13"/>
    <p:sldId id="519" r:id="rId14"/>
    <p:sldId id="518" r:id="rId15"/>
    <p:sldId id="524" r:id="rId16"/>
    <p:sldId id="510" r:id="rId17"/>
    <p:sldId id="506" r:id="rId18"/>
    <p:sldId id="488" r:id="rId19"/>
    <p:sldId id="498" r:id="rId20"/>
    <p:sldId id="260" r:id="rId21"/>
    <p:sldId id="508" r:id="rId22"/>
    <p:sldId id="512" r:id="rId23"/>
    <p:sldId id="528" r:id="rId24"/>
    <p:sldId id="529" r:id="rId25"/>
    <p:sldId id="516" r:id="rId26"/>
    <p:sldId id="499" r:id="rId27"/>
    <p:sldId id="269" r:id="rId28"/>
    <p:sldId id="489" r:id="rId29"/>
    <p:sldId id="505" r:id="rId30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23F40"/>
    <a:srgbClr val="D0A4A4"/>
    <a:srgbClr val="B87676"/>
    <a:srgbClr val="B0928A"/>
    <a:srgbClr val="FFCF89"/>
    <a:srgbClr val="899B31"/>
    <a:srgbClr val="FF9900"/>
    <a:srgbClr val="FFB13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28D47-0D36-461F-A36B-D9F2EF1544D4}" v="1" dt="2023-10-10T04:37:41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0441" autoAdjust="0"/>
  </p:normalViewPr>
  <p:slideViewPr>
    <p:cSldViewPr>
      <p:cViewPr varScale="1">
        <p:scale>
          <a:sx n="85" d="100"/>
          <a:sy n="85" d="100"/>
        </p:scale>
        <p:origin x="7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3DB28D47-0D36-461F-A36B-D9F2EF1544D4}"/>
    <pc:docChg chg="modNotesMaster modHandout">
      <pc:chgData name="이준용" userId="b91c6c07-188f-4757-9924-c4a4872845a3" providerId="ADAL" clId="{3DB28D47-0D36-461F-A36B-D9F2EF1544D4}" dt="2023-10-10T04:37:41.603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8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2023-10-10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2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76B32-62F8-4893-88A9-37C59DA346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5D1F8-AAB3-4151-91D4-7C9D1E5E6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60232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8" r:id="rId12"/>
    <p:sldLayoutId id="2147484339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oftware-engineering-application-composition-estimation-model-cocomo-ii-stage-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 II </a:t>
            </a:r>
            <a:r>
              <a:rPr lang="ko-KR" altLang="en-US" b="1"/>
              <a:t>세 가지 단계</a:t>
            </a:r>
          </a:p>
        </p:txBody>
      </p:sp>
      <p:graphicFrame>
        <p:nvGraphicFramePr>
          <p:cNvPr id="178219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508482"/>
              </p:ext>
            </p:extLst>
          </p:nvPr>
        </p:nvGraphicFramePr>
        <p:xfrm>
          <a:off x="0" y="612899"/>
          <a:ext cx="9036496" cy="5376672"/>
        </p:xfrm>
        <a:graphic>
          <a:graphicData uri="http://schemas.openxmlformats.org/drawingml/2006/table">
            <a:tbl>
              <a:tblPr/>
              <a:tblGrid>
                <a:gridCol w="13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비교대상 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1: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 합성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프로토타이핑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) 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highlight>
                          <a:srgbClr val="FFFF00"/>
                        </a:highligh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2: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초기 설계 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highlight>
                          <a:srgbClr val="FFFF00"/>
                        </a:highligh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3: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설계 이후 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highlight>
                          <a:srgbClr val="FFFF00"/>
                        </a:highligh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79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크기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ko-KR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 포인트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기능 포인트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(FP)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와 언어 종류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FP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와 언어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LOC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9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재사용 </a:t>
                      </a:r>
                      <a:r>
                        <a:rPr kumimoji="1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effort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itchFamily="50" charset="-127"/>
                        <a:ea typeface="맑은 고딕" pitchFamily="50" charset="-127"/>
                        <a:cs typeface="휴먼명조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모델에 포함됨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ESLOC(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</a:rPr>
                        <a:t>Equiv. SLOC)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로 표현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  <a:sym typeface="Wingdings" panose="05000000000000000000" pitchFamily="2" charset="2"/>
                        </a:rPr>
                        <a:t>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재사용 관련 변수들의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함수로 계산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관련변수들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SU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이해에 어려움 정도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UNFM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</a:rPr>
                        <a:t>프로그램머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</a:rPr>
                        <a:t>친밀성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</a:rPr>
                        <a:t>), AA(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</a:rPr>
                        <a:t>프로그램 테스트 및 평가 노력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+mn-ea"/>
                          <a:cs typeface="휴먼명조"/>
                        </a:rPr>
                        <a:t>)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+mn-ea"/>
                          <a:cs typeface="휴먼명조"/>
                        </a:rPr>
                        <a:t>등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</a:rPr>
                        <a:t>ESLOC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</a:rPr>
                        <a:t>로 표현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  <a:sym typeface="Wingdings" panose="05000000000000000000" pitchFamily="2" charset="2"/>
                        </a:rPr>
                        <a:t>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/>
                        </a:rPr>
                        <a:t>재사용 관련 변수들의 함수로 계산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요구변경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모델에 포함됨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변경 비율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이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비용승수로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반영됨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변경 비율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이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비용승수로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반영됨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5EE8E-CC6B-4BF4-B40B-D53433EF6A4E}"/>
              </a:ext>
            </a:extLst>
          </p:cNvPr>
          <p:cNvSpPr txBox="1"/>
          <p:nvPr/>
        </p:nvSpPr>
        <p:spPr>
          <a:xfrm>
            <a:off x="5415516" y="172497"/>
            <a:ext cx="33843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장 프로젝트 관리 및 계획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AFDDD-269D-48E4-A55D-73D56952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82550"/>
            <a:ext cx="9361040" cy="682154"/>
          </a:xfrm>
        </p:spPr>
        <p:txBody>
          <a:bodyPr/>
          <a:lstStyle/>
          <a:p>
            <a:r>
              <a:rPr lang="en-US" altLang="ko-KR" sz="2400" dirty="0"/>
              <a:t>Effort</a:t>
            </a:r>
            <a:r>
              <a:rPr lang="ko-KR" altLang="en-US" sz="2400" dirty="0"/>
              <a:t> </a:t>
            </a:r>
            <a:r>
              <a:rPr lang="en-US" altLang="ko-KR" sz="2400" dirty="0"/>
              <a:t>Estimation for Early Design and Post Arch. Model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79D22-A579-4D30-9A08-5B6DEA0D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37" y="799026"/>
            <a:ext cx="8229600" cy="476251"/>
          </a:xfrm>
        </p:spPr>
        <p:txBody>
          <a:bodyPr/>
          <a:lstStyle/>
          <a:p>
            <a:r>
              <a:rPr lang="en-US" altLang="ko-KR" sz="2400" dirty="0"/>
              <a:t>NOMINAL SCHEDULE ESTIMATION EQUATIONS (NS) for The Early Design and Post-Architecture model 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DC6C3-B1DF-42A7-921E-BE7241E5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16A8E7-CFFF-439F-A293-4E19B3A5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8" y="1647827"/>
            <a:ext cx="8336632" cy="3233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4EE56-7462-4C59-9E99-E98244EA0878}"/>
              </a:ext>
            </a:extLst>
          </p:cNvPr>
          <p:cNvSpPr txBox="1"/>
          <p:nvPr/>
        </p:nvSpPr>
        <p:spPr>
          <a:xfrm>
            <a:off x="107504" y="5026620"/>
            <a:ext cx="8784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EM = effort multipliers (n=7 for the Early Design model, n=17 for the Post-Architecture model).</a:t>
            </a:r>
          </a:p>
          <a:p>
            <a:r>
              <a:rPr lang="en-US" altLang="ko-KR" sz="2400" b="1" dirty="0">
                <a:highlight>
                  <a:srgbClr val="FFFF00"/>
                </a:highlight>
              </a:rPr>
              <a:t>Size </a:t>
            </a:r>
            <a:r>
              <a:rPr lang="en-US" altLang="ko-KR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 FP (Functional Point)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CBE02A-9FC6-427E-9125-D418AEA6E5FE}"/>
              </a:ext>
            </a:extLst>
          </p:cNvPr>
          <p:cNvSpPr/>
          <p:nvPr/>
        </p:nvSpPr>
        <p:spPr>
          <a:xfrm>
            <a:off x="5436096" y="3645024"/>
            <a:ext cx="30963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0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5342B-DE1E-40A2-A1DD-F274EC73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DD250-60C8-4491-A52D-9A3AFB64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44525"/>
            <a:ext cx="8229600" cy="5218113"/>
          </a:xfrm>
        </p:spPr>
        <p:txBody>
          <a:bodyPr/>
          <a:lstStyle/>
          <a:p>
            <a:r>
              <a:rPr lang="en-US" altLang="ko-KR" sz="2400" dirty="0"/>
              <a:t>Scaling Factor  (Scaling Cost Driver)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A5360-A8BB-4AF5-9E8E-0F37C6E3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9C779-750D-4B7C-BD18-EE17BDEBF20B}"/>
              </a:ext>
            </a:extLst>
          </p:cNvPr>
          <p:cNvSpPr txBox="1"/>
          <p:nvPr/>
        </p:nvSpPr>
        <p:spPr>
          <a:xfrm>
            <a:off x="7143650" y="798233"/>
            <a:ext cx="196873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TEAM: </a:t>
            </a:r>
            <a:r>
              <a:rPr lang="ko-KR" altLang="en-US" sz="2400" b="1" dirty="0">
                <a:highlight>
                  <a:srgbClr val="FFFF00"/>
                </a:highlight>
              </a:rPr>
              <a:t>이해 당사자들</a:t>
            </a:r>
            <a:r>
              <a:rPr lang="en-US" altLang="ko-KR" sz="2400" b="1" dirty="0">
                <a:highlight>
                  <a:srgbClr val="FFFF00"/>
                </a:highlight>
              </a:rPr>
              <a:t>(</a:t>
            </a:r>
            <a:r>
              <a:rPr lang="ko-KR" altLang="en-US" sz="2400" b="1" dirty="0">
                <a:highlight>
                  <a:srgbClr val="FFFF00"/>
                </a:highlight>
              </a:rPr>
              <a:t>개발자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고객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사용자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유지보수자 등</a:t>
            </a:r>
            <a:r>
              <a:rPr lang="en-US" altLang="ko-KR" sz="2400" b="1" dirty="0">
                <a:highlight>
                  <a:srgbClr val="FFFF00"/>
                </a:highlight>
              </a:rPr>
              <a:t>)</a:t>
            </a:r>
            <a:r>
              <a:rPr lang="ko-KR" altLang="en-US" sz="2400" b="1" dirty="0">
                <a:highlight>
                  <a:srgbClr val="FFFF00"/>
                </a:highlight>
              </a:rPr>
              <a:t>간의 </a:t>
            </a:r>
            <a:r>
              <a:rPr lang="ko-KR" altLang="en-US" sz="2400" b="1" dirty="0" err="1">
                <a:highlight>
                  <a:srgbClr val="FFFF00"/>
                </a:highlight>
              </a:rPr>
              <a:t>응집성</a:t>
            </a:r>
            <a:r>
              <a:rPr lang="en-US" altLang="ko-KR" sz="2400" b="1" dirty="0">
                <a:highlight>
                  <a:srgbClr val="FFFF00"/>
                </a:highlight>
              </a:rPr>
              <a:t>(coherence)-</a:t>
            </a:r>
            <a:r>
              <a:rPr lang="ko-KR" altLang="en-US" sz="2400" b="1" dirty="0">
                <a:highlight>
                  <a:srgbClr val="FFFF00"/>
                </a:highlight>
              </a:rPr>
              <a:t>목적일치여부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협업경험여부 등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endParaRPr lang="en-US" altLang="ko-KR" sz="2400" b="1" dirty="0">
              <a:highlight>
                <a:srgbClr val="FFFF00"/>
              </a:highlight>
            </a:endParaRPr>
          </a:p>
          <a:p>
            <a:r>
              <a:rPr lang="en-US" altLang="ko-KR" sz="2400" b="1" dirty="0">
                <a:highlight>
                  <a:srgbClr val="FFFF00"/>
                </a:highlight>
              </a:rPr>
              <a:t>PMAT: </a:t>
            </a:r>
            <a:r>
              <a:rPr lang="ko-KR" altLang="en-US" sz="2400" b="1" dirty="0">
                <a:highlight>
                  <a:srgbClr val="FFFF00"/>
                </a:highlight>
              </a:rPr>
              <a:t>프로세스 성숙도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552591-F588-4BB5-BEF0-C32ACCBF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75" y="1053002"/>
            <a:ext cx="71723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6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/>
              <a:t>기능 점수 방법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-18256" y="644525"/>
            <a:ext cx="9180512" cy="559278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z="2400" dirty="0"/>
              <a:t>기능 점수</a:t>
            </a:r>
            <a:r>
              <a:rPr lang="en-US" altLang="ko-KR" sz="2400" dirty="0"/>
              <a:t>(function points)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 dirty="0"/>
              <a:t>정확한 라인수는 예측 불가능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 dirty="0"/>
              <a:t> 트랜잭션 기능</a:t>
            </a:r>
            <a:r>
              <a:rPr lang="en-US" altLang="ko-KR" sz="2400" dirty="0"/>
              <a:t>: </a:t>
            </a:r>
            <a:r>
              <a:rPr lang="ko-KR" altLang="en-US" sz="2400" dirty="0"/>
              <a:t>입력</a:t>
            </a:r>
            <a:r>
              <a:rPr lang="en-US" altLang="ko-KR" sz="2400" dirty="0"/>
              <a:t>(</a:t>
            </a:r>
            <a:r>
              <a:rPr lang="en-US" altLang="ko-KR" sz="2400" dirty="0">
                <a:highlight>
                  <a:srgbClr val="FFFF00"/>
                </a:highlight>
              </a:rPr>
              <a:t>EI</a:t>
            </a:r>
            <a:r>
              <a:rPr lang="en-US" altLang="ko-KR" sz="2400" dirty="0"/>
              <a:t>),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highlight>
                  <a:srgbClr val="FFFF00"/>
                </a:highlight>
              </a:rPr>
              <a:t>EO</a:t>
            </a:r>
            <a:r>
              <a:rPr lang="en-US" altLang="ko-KR" sz="2400" dirty="0"/>
              <a:t>:</a:t>
            </a:r>
            <a:r>
              <a:rPr lang="ko-KR" altLang="en-US" sz="2400" dirty="0"/>
              <a:t>화면</a:t>
            </a:r>
            <a:r>
              <a:rPr lang="en-US" altLang="ko-KR" sz="2400" dirty="0"/>
              <a:t>, </a:t>
            </a:r>
            <a:r>
              <a:rPr lang="ko-KR" altLang="en-US" sz="2400" dirty="0"/>
              <a:t>리포트</a:t>
            </a:r>
            <a:r>
              <a:rPr lang="en-US" altLang="ko-KR" sz="2400" dirty="0"/>
              <a:t>), </a:t>
            </a:r>
            <a:r>
              <a:rPr lang="ko-KR" altLang="en-US" sz="2400" dirty="0"/>
              <a:t>질의</a:t>
            </a:r>
            <a:r>
              <a:rPr lang="en-US" altLang="ko-KR" sz="2400" dirty="0"/>
              <a:t>(</a:t>
            </a:r>
            <a:r>
              <a:rPr lang="en-US" altLang="ko-KR" sz="2400" dirty="0">
                <a:highlight>
                  <a:srgbClr val="FFFF00"/>
                </a:highlight>
              </a:rPr>
              <a:t>EQ</a:t>
            </a:r>
            <a:r>
              <a:rPr lang="en-US" altLang="ko-KR" sz="2400" dirty="0"/>
              <a:t>) </a:t>
            </a:r>
          </a:p>
          <a:p>
            <a:pPr marL="390525" lvl="1" indent="0" eaLnBrk="1" hangingPunct="1">
              <a:lnSpc>
                <a:spcPct val="140000"/>
              </a:lnSpc>
              <a:buNone/>
            </a:pPr>
            <a:r>
              <a:rPr lang="ko-KR" altLang="en-US" sz="2400" dirty="0"/>
              <a:t>   데이터 기능</a:t>
            </a:r>
            <a:r>
              <a:rPr lang="en-US" altLang="ko-KR" sz="2400" dirty="0"/>
              <a:t>: </a:t>
            </a:r>
            <a:r>
              <a:rPr lang="ko-KR" altLang="en-US" sz="2400" dirty="0"/>
              <a:t>파일</a:t>
            </a:r>
            <a:r>
              <a:rPr lang="en-US" altLang="ko-KR" sz="2400" dirty="0"/>
              <a:t>(</a:t>
            </a:r>
            <a:r>
              <a:rPr lang="en-US" altLang="ko-KR" sz="2400" dirty="0">
                <a:highlight>
                  <a:srgbClr val="FFFF00"/>
                </a:highlight>
              </a:rPr>
              <a:t>ILF</a:t>
            </a:r>
            <a:r>
              <a:rPr lang="en-US" altLang="ko-KR" sz="2400" dirty="0"/>
              <a:t>:  </a:t>
            </a:r>
            <a:r>
              <a:rPr lang="ko-KR" altLang="en-US" sz="2400" dirty="0"/>
              <a:t>내부논리파일</a:t>
            </a:r>
            <a:r>
              <a:rPr lang="en-US" altLang="ko-KR" sz="2400" dirty="0"/>
              <a:t>), </a:t>
            </a:r>
            <a:r>
              <a:rPr lang="ko-KR" altLang="en-US" sz="2400" dirty="0"/>
              <a:t>인터페이스</a:t>
            </a:r>
            <a:r>
              <a:rPr lang="en-US" altLang="ko-KR" sz="2400" dirty="0"/>
              <a:t>(</a:t>
            </a:r>
            <a:r>
              <a:rPr lang="en-US" altLang="ko-KR" sz="2400" dirty="0">
                <a:highlight>
                  <a:srgbClr val="FFFF00"/>
                </a:highlight>
              </a:rPr>
              <a:t>EIF</a:t>
            </a:r>
            <a:r>
              <a:rPr lang="en-US" altLang="ko-KR" sz="2400" dirty="0"/>
              <a:t>: </a:t>
            </a:r>
            <a:r>
              <a:rPr lang="ko-KR" altLang="en-US" sz="2400" dirty="0"/>
              <a:t>외부 인터페이스 파일</a:t>
            </a:r>
            <a:r>
              <a:rPr lang="en-US" altLang="ko-KR" sz="2400" dirty="0"/>
              <a:t>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데이터 </a:t>
            </a:r>
            <a:r>
              <a:rPr lang="en-US" altLang="ko-KR" sz="2400" dirty="0"/>
              <a:t>/</a:t>
            </a:r>
            <a:r>
              <a:rPr lang="ko-KR" altLang="en-US" sz="2400" dirty="0"/>
              <a:t>트랜잭션 기능 개수로 소프트웨어의 규모를 나타냄</a:t>
            </a:r>
            <a:r>
              <a:rPr lang="en-US" altLang="ko-KR" sz="2400" dirty="0"/>
              <a:t>.  </a:t>
            </a:r>
          </a:p>
          <a:p>
            <a:pPr marL="390525" lvl="1" indent="0" eaLnBrk="1" hangingPunct="1">
              <a:lnSpc>
                <a:spcPct val="14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000" dirty="0"/>
              <a:t>- </a:t>
            </a:r>
            <a:r>
              <a:rPr lang="ko-KR" altLang="en-US" sz="2400" dirty="0">
                <a:highlight>
                  <a:srgbClr val="FFFF00"/>
                </a:highlight>
              </a:rPr>
              <a:t>입력은 추가</a:t>
            </a:r>
            <a:r>
              <a:rPr lang="en-US" altLang="ko-KR" sz="2400" dirty="0">
                <a:highlight>
                  <a:srgbClr val="FFFF00"/>
                </a:highlight>
              </a:rPr>
              <a:t>/</a:t>
            </a:r>
            <a:r>
              <a:rPr lang="ko-KR" altLang="en-US" sz="2400" dirty="0">
                <a:highlight>
                  <a:srgbClr val="FFFF00"/>
                </a:highlight>
              </a:rPr>
              <a:t>수정</a:t>
            </a:r>
            <a:r>
              <a:rPr lang="en-US" altLang="ko-KR" sz="2400" dirty="0">
                <a:highlight>
                  <a:srgbClr val="FFFF00"/>
                </a:highlight>
              </a:rPr>
              <a:t>/</a:t>
            </a:r>
            <a:r>
              <a:rPr lang="ko-KR" altLang="en-US" sz="2400" dirty="0">
                <a:highlight>
                  <a:srgbClr val="FFFF00"/>
                </a:highlight>
              </a:rPr>
              <a:t>삭제</a:t>
            </a:r>
            <a:r>
              <a:rPr lang="en-US" altLang="ko-KR" sz="2400" dirty="0">
                <a:highlight>
                  <a:srgbClr val="FFFF00"/>
                </a:highlight>
              </a:rPr>
              <a:t> </a:t>
            </a:r>
            <a:r>
              <a:rPr lang="ko-KR" altLang="en-US" sz="2400" dirty="0">
                <a:highlight>
                  <a:srgbClr val="FFFF00"/>
                </a:highlight>
              </a:rPr>
              <a:t>고려</a:t>
            </a:r>
            <a:r>
              <a:rPr lang="en-US" altLang="ko-KR" sz="2400" dirty="0">
                <a:highlight>
                  <a:srgbClr val="FFFF00"/>
                </a:highlight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</a:rPr>
              <a:t>사용자 직접 입력 또는 파일</a:t>
            </a:r>
            <a:r>
              <a:rPr lang="en-US" altLang="ko-KR" sz="2400" dirty="0">
                <a:highlight>
                  <a:srgbClr val="FFFF00"/>
                </a:highlight>
              </a:rPr>
              <a:t>/</a:t>
            </a:r>
            <a:r>
              <a:rPr lang="ko-KR" altLang="en-US" sz="2400" dirty="0">
                <a:highlight>
                  <a:srgbClr val="FFFF00"/>
                </a:highlight>
              </a:rPr>
              <a:t>통신을 통한 입력 고려</a:t>
            </a:r>
            <a:r>
              <a:rPr lang="en-US" altLang="ko-KR" sz="2400" dirty="0"/>
              <a:t>. </a:t>
            </a:r>
          </a:p>
          <a:p>
            <a:pPr marL="390525" lvl="1" indent="0" eaLnBrk="1" hangingPunct="1">
              <a:lnSpc>
                <a:spcPct val="140000"/>
              </a:lnSpc>
              <a:buNone/>
            </a:pPr>
            <a:r>
              <a:rPr lang="en-US" altLang="ko-KR" sz="2400" dirty="0">
                <a:highlight>
                  <a:srgbClr val="FFFF00"/>
                </a:highlight>
              </a:rPr>
              <a:t>  - EIF</a:t>
            </a:r>
            <a:r>
              <a:rPr lang="ko-KR" altLang="en-US" sz="2400" dirty="0">
                <a:highlight>
                  <a:srgbClr val="FFFF00"/>
                </a:highlight>
              </a:rPr>
              <a:t>는 타시스템이 만든 파일 또는 통신라인을 통한 파일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ko-KR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8" y="898892"/>
            <a:ext cx="8740183" cy="47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983372"/>
              </p:ext>
            </p:extLst>
          </p:nvPr>
        </p:nvGraphicFramePr>
        <p:xfrm>
          <a:off x="179512" y="141731"/>
          <a:ext cx="8784975" cy="6571831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307720488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630979757"/>
                    </a:ext>
                  </a:extLst>
                </a:gridCol>
                <a:gridCol w="5112567">
                  <a:extLst>
                    <a:ext uri="{9D8B030D-6E8A-4147-A177-3AD203B41FA5}">
                      <a16:colId xmlns:a16="http://schemas.microsoft.com/office/drawing/2014/main" val="277059955"/>
                    </a:ext>
                  </a:extLst>
                </a:gridCol>
              </a:tblGrid>
              <a:tr h="107496"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</a:rPr>
                        <a:t>유 형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</a:rPr>
                        <a:t>기 능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</a:rPr>
                        <a:t>내 용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13104"/>
                  </a:ext>
                </a:extLst>
              </a:tr>
              <a:tr h="1403261">
                <a:tc>
                  <a:txBody>
                    <a:bodyPr/>
                    <a:lstStyle/>
                    <a:p>
                      <a:r>
                        <a:rPr lang="ko-KR" altLang="en-US" sz="2000" b="1" dirty="0">
                          <a:effectLst/>
                        </a:rPr>
                        <a:t>데이터 기능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내부논리파일</a:t>
                      </a:r>
                      <a:r>
                        <a:rPr lang="en-US" altLang="ko-KR" sz="2000" dirty="0">
                          <a:effectLst/>
                        </a:rPr>
                        <a:t>(ILF)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경계 내에서 유지되는 데이터 및 제어정보 </a:t>
                      </a:r>
                      <a:r>
                        <a:rPr lang="en-US" altLang="ko-KR" sz="2000" dirty="0">
                          <a:effectLst/>
                        </a:rPr>
                        <a:t>/ </a:t>
                      </a:r>
                      <a:r>
                        <a:rPr lang="ko-KR" altLang="en-US" sz="2000" dirty="0">
                          <a:effectLst/>
                        </a:rPr>
                        <a:t>외부입력에 의해 유지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모든 내부논리파일은 적어도 한 개의 외부입력을 가짐 </a:t>
                      </a:r>
                      <a:r>
                        <a:rPr lang="en-US" altLang="ko-KR" sz="2000" dirty="0"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예</a:t>
                      </a:r>
                      <a:r>
                        <a:rPr lang="en-US" altLang="ko-KR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고객구매이력</a:t>
                      </a:r>
                      <a:r>
                        <a:rPr lang="en-US" altLang="ko-KR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DB, </a:t>
                      </a:r>
                      <a:r>
                        <a:rPr lang="ko-KR" altLang="en-US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매출</a:t>
                      </a:r>
                      <a:r>
                        <a:rPr lang="en-US" altLang="ko-KR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DB </a:t>
                      </a:r>
                      <a:endParaRPr lang="ko-KR" altLang="en-US" sz="20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16420"/>
                  </a:ext>
                </a:extLst>
              </a:tr>
              <a:tr h="1127276">
                <a:tc>
                  <a:txBody>
                    <a:bodyPr/>
                    <a:lstStyle/>
                    <a:p>
                      <a:r>
                        <a:rPr lang="ko-KR" altLang="en-US" sz="2000" b="1" dirty="0">
                          <a:effectLst/>
                        </a:rPr>
                        <a:t>데이터 기능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외부연계파일</a:t>
                      </a:r>
                      <a:r>
                        <a:rPr lang="en-US" altLang="ko-KR" sz="2000" dirty="0">
                          <a:effectLst/>
                        </a:rPr>
                        <a:t>(EIF)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어플리케이션 경계 밖에서 유지 데이터로 측정되는 어플리케이션 외부에서 참조하는 데이터 그룹 </a:t>
                      </a:r>
                      <a:r>
                        <a:rPr lang="en-US" altLang="ko-KR" sz="2000" dirty="0">
                          <a:effectLst/>
                        </a:rPr>
                        <a:t> </a:t>
                      </a:r>
                      <a:r>
                        <a:rPr lang="en-US" altLang="ko-KR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예</a:t>
                      </a:r>
                      <a:r>
                        <a:rPr lang="en-US" altLang="ko-KR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 고객</a:t>
                      </a:r>
                      <a:r>
                        <a:rPr lang="en-US" altLang="ko-KR" sz="2000" dirty="0">
                          <a:effectLst/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DB </a:t>
                      </a:r>
                      <a:endParaRPr lang="ko-KR" altLang="en-US" sz="20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41035"/>
                  </a:ext>
                </a:extLst>
              </a:tr>
              <a:tr h="1127276">
                <a:tc>
                  <a:txBody>
                    <a:bodyPr/>
                    <a:lstStyle/>
                    <a:p>
                      <a:r>
                        <a:rPr lang="ko-KR" altLang="en-US" sz="2000" b="1">
                          <a:effectLst/>
                        </a:rPr>
                        <a:t>트랜잭션 기능</a:t>
                      </a:r>
                      <a:endParaRPr lang="ko-KR" altLang="en-US" sz="2000">
                        <a:effectLst/>
                      </a:endParaRP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외부입력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EI)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</a:rPr>
                        <a:t>어플리케이션 안으로 들어오는 데이터나 제어정보를 처리하는 단위 프로세스 </a:t>
                      </a:r>
                      <a:r>
                        <a:rPr lang="en-US" altLang="ko-KR" sz="2000">
                          <a:effectLst/>
                        </a:rPr>
                        <a:t>/ </a:t>
                      </a:r>
                      <a:r>
                        <a:rPr lang="ko-KR" altLang="en-US" sz="2000">
                          <a:effectLst/>
                        </a:rPr>
                        <a:t>입력</a:t>
                      </a:r>
                      <a:r>
                        <a:rPr lang="en-US" altLang="ko-KR" sz="2000">
                          <a:effectLst/>
                        </a:rPr>
                        <a:t>, </a:t>
                      </a:r>
                      <a:r>
                        <a:rPr lang="ko-KR" altLang="en-US" sz="2000">
                          <a:effectLst/>
                        </a:rPr>
                        <a:t>수정</a:t>
                      </a:r>
                      <a:r>
                        <a:rPr lang="en-US" altLang="ko-KR" sz="2000">
                          <a:effectLst/>
                        </a:rPr>
                        <a:t>, </a:t>
                      </a:r>
                      <a:r>
                        <a:rPr lang="ko-KR" altLang="en-US" sz="2000">
                          <a:effectLst/>
                        </a:rPr>
                        <a:t>삭제 각각 계산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8297"/>
                  </a:ext>
                </a:extLst>
              </a:tr>
              <a:tr h="1403261">
                <a:tc>
                  <a:txBody>
                    <a:bodyPr/>
                    <a:lstStyle/>
                    <a:p>
                      <a:r>
                        <a:rPr lang="ko-KR" altLang="en-US" sz="2000" b="1">
                          <a:effectLst/>
                        </a:rPr>
                        <a:t>트랜잭션 기능</a:t>
                      </a:r>
                      <a:endParaRPr lang="ko-KR" altLang="en-US" sz="2000">
                        <a:effectLst/>
                      </a:endParaRP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</a:rPr>
                        <a:t>외부출력</a:t>
                      </a:r>
                      <a:r>
                        <a:rPr lang="en-US" altLang="ko-KR" sz="2000">
                          <a:effectLst/>
                        </a:rPr>
                        <a:t>(</a:t>
                      </a:r>
                      <a:r>
                        <a:rPr lang="en-US" sz="2000">
                          <a:effectLst/>
                        </a:rPr>
                        <a:t>EO)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외부 출력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보고서 출력</a:t>
                      </a:r>
                      <a:r>
                        <a:rPr lang="en-US" altLang="ko-KR" sz="2000" dirty="0">
                          <a:effectLst/>
                        </a:rPr>
                        <a:t>), </a:t>
                      </a:r>
                      <a:r>
                        <a:rPr lang="ko-KR" altLang="en-US" sz="2000" dirty="0">
                          <a:effectLst/>
                        </a:rPr>
                        <a:t>어플리케이션 경계 밖으로 보냄 </a:t>
                      </a:r>
                      <a:r>
                        <a:rPr lang="en-US" altLang="ko-KR" sz="2000" dirty="0">
                          <a:effectLst/>
                        </a:rPr>
                        <a:t>/ </a:t>
                      </a:r>
                      <a:r>
                        <a:rPr lang="ko-KR" altLang="en-US" sz="2000" dirty="0">
                          <a:effectLst/>
                        </a:rPr>
                        <a:t>계산 데이터 생성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자동 </a:t>
                      </a:r>
                      <a:r>
                        <a:rPr lang="ko-KR" altLang="en-US" sz="2000" dirty="0" err="1">
                          <a:effectLst/>
                        </a:rPr>
                        <a:t>채번</a:t>
                      </a:r>
                      <a:r>
                        <a:rPr lang="en-US" altLang="ko-KR" sz="2000" dirty="0">
                          <a:effectLst/>
                        </a:rPr>
                        <a:t>), </a:t>
                      </a:r>
                      <a:r>
                        <a:rPr lang="ko-KR" altLang="en-US" sz="2000" dirty="0">
                          <a:effectLst/>
                        </a:rPr>
                        <a:t>시스템 동작 변경이 일어나는 위치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800138"/>
                  </a:ext>
                </a:extLst>
              </a:tr>
              <a:tr h="1403261">
                <a:tc>
                  <a:txBody>
                    <a:bodyPr/>
                    <a:lstStyle/>
                    <a:p>
                      <a:r>
                        <a:rPr lang="ko-KR" altLang="en-US" sz="2000" b="1">
                          <a:effectLst/>
                        </a:rPr>
                        <a:t>트랜잭션 기능</a:t>
                      </a:r>
                      <a:endParaRPr lang="ko-KR" altLang="en-US" sz="2000">
                        <a:effectLst/>
                      </a:endParaRP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</a:rPr>
                        <a:t>외부조회</a:t>
                      </a:r>
                      <a:r>
                        <a:rPr lang="en-US" altLang="ko-KR" sz="2000">
                          <a:effectLst/>
                        </a:rPr>
                        <a:t>(</a:t>
                      </a:r>
                      <a:r>
                        <a:rPr lang="en-US" sz="2000">
                          <a:effectLst/>
                        </a:rPr>
                        <a:t>EQ)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외부 조회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리스트 조회</a:t>
                      </a:r>
                      <a:r>
                        <a:rPr lang="en-US" altLang="ko-KR" sz="2000" dirty="0">
                          <a:effectLst/>
                        </a:rPr>
                        <a:t>) </a:t>
                      </a:r>
                      <a:r>
                        <a:rPr lang="ko-KR" altLang="en-US" sz="2000" dirty="0">
                          <a:effectLst/>
                        </a:rPr>
                        <a:t>유형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데이터 가공 없이 입출력 </a:t>
                      </a:r>
                      <a:r>
                        <a:rPr lang="en-US" altLang="ko-KR" sz="2000" dirty="0">
                          <a:effectLst/>
                        </a:rPr>
                        <a:t>/ </a:t>
                      </a:r>
                      <a:r>
                        <a:rPr lang="ko-KR" altLang="en-US" sz="2000" dirty="0">
                          <a:effectLst/>
                        </a:rPr>
                        <a:t>파생 데이터 없음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계산 데이터 생성하지 않음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수학공식 측정 없음</a:t>
                      </a:r>
                    </a:p>
                  </a:txBody>
                  <a:tcPr marL="23192" marR="23192" marT="11596" marB="11596" anchor="ctr">
                    <a:lnL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2386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33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9E6AE-D8CA-4210-BF7F-6B732BCD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C4F34-59D6-4955-BD3B-AF4B8F6B6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44525"/>
            <a:ext cx="8229600" cy="936774"/>
          </a:xfrm>
        </p:spPr>
        <p:txBody>
          <a:bodyPr/>
          <a:lstStyle/>
          <a:p>
            <a:pPr algn="ctr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r>
              <a:rPr lang="ko-KR" altLang="en-US" sz="2800" b="1" i="0" dirty="0">
                <a:solidFill>
                  <a:srgbClr val="000000"/>
                </a:solidFill>
                <a:effectLst/>
                <a:latin typeface="se-nanummyeongjo"/>
              </a:rPr>
              <a:t>로그인 기능은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se-nanummyeongjo"/>
              </a:rPr>
              <a:t>EO? EQ?</a:t>
            </a:r>
          </a:p>
          <a:p>
            <a:pPr algn="ctr" fontAlgn="base"/>
            <a:endParaRPr lang="en-US" altLang="ko-KR" dirty="0">
              <a:solidFill>
                <a:srgbClr val="000000"/>
              </a:solidFill>
              <a:latin typeface="se-nanummyeongjo"/>
            </a:endParaRPr>
          </a:p>
          <a:p>
            <a:pPr algn="ctr" fontAlgn="base"/>
            <a:r>
              <a:rPr lang="ko-KR" altLang="en-US" sz="2800" b="0" i="0" dirty="0">
                <a:solidFill>
                  <a:srgbClr val="000000"/>
                </a:solidFill>
                <a:effectLst/>
                <a:latin typeface="se-nanumgothic"/>
              </a:rPr>
              <a:t>로그인기능은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se-nanumgothic"/>
              </a:rPr>
              <a:t>EO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se-nanumgothic"/>
              </a:rPr>
              <a:t>일수도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se-nanumgothic"/>
              </a:rPr>
              <a:t>, EQ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se-nanumgothic"/>
              </a:rPr>
              <a:t>일수도 있다</a:t>
            </a:r>
            <a:r>
              <a:rPr lang="en-US" altLang="ko-KR" sz="2800" b="0" dirty="0">
                <a:solidFill>
                  <a:srgbClr val="000000"/>
                </a:solidFill>
                <a:latin typeface="se-nanumgothic"/>
              </a:rPr>
              <a:t>.</a:t>
            </a:r>
            <a:endParaRPr lang="en-US" altLang="ko-KR" sz="2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​</a:t>
            </a:r>
          </a:p>
          <a:p>
            <a:pPr algn="ctr" fontAlgn="base"/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"EO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inherit"/>
              </a:rPr>
              <a:t>인 경우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"</a:t>
            </a:r>
            <a:endParaRPr lang="ko-KR" altLang="en-US" sz="2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se-nanumgothic"/>
              </a:rPr>
              <a:t>-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se-nanumgothic"/>
              </a:rPr>
              <a:t>로그인과 동시에 접속기록 등을 </a:t>
            </a:r>
          </a:p>
          <a:p>
            <a:pPr marL="0" indent="0" algn="ctr" fontAlgn="base">
              <a:buNone/>
            </a:pPr>
            <a:r>
              <a:rPr lang="ko-KR" altLang="en-US" sz="2800" b="0" i="0" dirty="0">
                <a:solidFill>
                  <a:srgbClr val="000000"/>
                </a:solidFill>
                <a:effectLst/>
                <a:latin typeface="se-nanumgothic"/>
              </a:rPr>
              <a:t>남기는 기능이 있는 경우</a:t>
            </a:r>
          </a:p>
          <a:p>
            <a:pPr algn="ctr" fontAlgn="base"/>
            <a:r>
              <a:rPr lang="ko-KR" altLang="en-US" sz="2800" b="0" i="0" dirty="0">
                <a:solidFill>
                  <a:srgbClr val="000000"/>
                </a:solidFill>
                <a:effectLst/>
                <a:latin typeface="se-nanumgothic"/>
              </a:rPr>
              <a:t>​</a:t>
            </a:r>
          </a:p>
          <a:p>
            <a:pPr algn="ctr" fontAlgn="base"/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"EQ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inherit"/>
              </a:rPr>
              <a:t>인 경우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inherit"/>
              </a:rPr>
              <a:t>"</a:t>
            </a:r>
            <a:endParaRPr lang="ko-KR" altLang="en-US" sz="2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0" indent="0" algn="ctr" fontAlgn="base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se-nanumgothic"/>
              </a:rPr>
              <a:t>-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se-nanumgothic"/>
              </a:rPr>
              <a:t>단순히 로그인 기능</a:t>
            </a:r>
          </a:p>
          <a:p>
            <a:pPr algn="ctr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FB155-BA24-4C67-B292-1184FD64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538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점수 기본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0BC55F2D-B568-35D7-17AB-49A1FA9B9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91742"/>
              </p:ext>
            </p:extLst>
          </p:nvPr>
        </p:nvGraphicFramePr>
        <p:xfrm>
          <a:off x="323528" y="1556792"/>
          <a:ext cx="813690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87">
                  <a:extLst>
                    <a:ext uri="{9D8B030D-6E8A-4147-A177-3AD203B41FA5}">
                      <a16:colId xmlns:a16="http://schemas.microsoft.com/office/drawing/2014/main" val="1371638449"/>
                    </a:ext>
                  </a:extLst>
                </a:gridCol>
                <a:gridCol w="2241384">
                  <a:extLst>
                    <a:ext uri="{9D8B030D-6E8A-4147-A177-3AD203B41FA5}">
                      <a16:colId xmlns:a16="http://schemas.microsoft.com/office/drawing/2014/main" val="711274435"/>
                    </a:ext>
                  </a:extLst>
                </a:gridCol>
                <a:gridCol w="862593">
                  <a:extLst>
                    <a:ext uri="{9D8B030D-6E8A-4147-A177-3AD203B41FA5}">
                      <a16:colId xmlns:a16="http://schemas.microsoft.com/office/drawing/2014/main" val="1690254851"/>
                    </a:ext>
                  </a:extLst>
                </a:gridCol>
                <a:gridCol w="862593">
                  <a:extLst>
                    <a:ext uri="{9D8B030D-6E8A-4147-A177-3AD203B41FA5}">
                      <a16:colId xmlns:a16="http://schemas.microsoft.com/office/drawing/2014/main" val="1274928548"/>
                    </a:ext>
                  </a:extLst>
                </a:gridCol>
                <a:gridCol w="862593">
                  <a:extLst>
                    <a:ext uri="{9D8B030D-6E8A-4147-A177-3AD203B41FA5}">
                      <a16:colId xmlns:a16="http://schemas.microsoft.com/office/drawing/2014/main" val="3952122401"/>
                    </a:ext>
                  </a:extLst>
                </a:gridCol>
                <a:gridCol w="862593">
                  <a:extLst>
                    <a:ext uri="{9D8B030D-6E8A-4147-A177-3AD203B41FA5}">
                      <a16:colId xmlns:a16="http://schemas.microsoft.com/office/drawing/2014/main" val="2558665777"/>
                    </a:ext>
                  </a:extLst>
                </a:gridCol>
                <a:gridCol w="1833860">
                  <a:extLst>
                    <a:ext uri="{9D8B030D-6E8A-4147-A177-3AD203B41FA5}">
                      <a16:colId xmlns:a16="http://schemas.microsoft.com/office/drawing/2014/main" val="286937891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기능 분야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복잡도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FP=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가중값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39620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보통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복잡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93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입력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트랜잭션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7233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출력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화면 및 출력 양식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17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질의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84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내부 논리 파일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(ILF)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148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외부 인터페이스 파일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(EIF)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307098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GFP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3585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97245D-455C-273E-E9B6-C3DABA218A39}"/>
              </a:ext>
            </a:extLst>
          </p:cNvPr>
          <p:cNvSpPr txBox="1"/>
          <p:nvPr/>
        </p:nvSpPr>
        <p:spPr>
          <a:xfrm>
            <a:off x="457200" y="960796"/>
            <a:ext cx="3575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B87676"/>
                </a:solidFill>
              </a:rPr>
              <a:t>표</a:t>
            </a:r>
            <a:r>
              <a:rPr lang="en-US" altLang="ko-KR" sz="2000" b="1" dirty="0">
                <a:solidFill>
                  <a:srgbClr val="B87676"/>
                </a:solidFill>
              </a:rPr>
              <a:t> 3.5 </a:t>
            </a:r>
            <a:r>
              <a:rPr lang="ko-KR" altLang="en-US" sz="2000" b="1" dirty="0">
                <a:solidFill>
                  <a:srgbClr val="B87676"/>
                </a:solidFill>
              </a:rPr>
              <a:t>▶</a:t>
            </a:r>
            <a:r>
              <a:rPr lang="ko-KR" altLang="en-US" sz="2000" b="1" dirty="0">
                <a:solidFill>
                  <a:srgbClr val="D0A4A4"/>
                </a:solidFill>
              </a:rPr>
              <a:t> </a:t>
            </a:r>
            <a:r>
              <a:rPr lang="ko-KR" altLang="en-US" sz="2000" b="1" dirty="0"/>
              <a:t>기능 점수 구하는 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FE2B3-F590-45C8-9436-5D92141BDA50}"/>
              </a:ext>
            </a:extLst>
          </p:cNvPr>
          <p:cNvSpPr txBox="1"/>
          <p:nvPr/>
        </p:nvSpPr>
        <p:spPr>
          <a:xfrm>
            <a:off x="899592" y="5157192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800" b="1" dirty="0">
                <a:solidFill>
                  <a:schemeClr val="tx1"/>
                </a:solidFill>
              </a:rPr>
              <a:t>각 기능별로 </a:t>
            </a:r>
            <a:r>
              <a:rPr lang="ko-KR" altLang="en-US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단순</a:t>
            </a:r>
            <a:r>
              <a:rPr lang="en-US" altLang="ko-KR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  <a:highlight>
                  <a:srgbClr val="FFFF00"/>
                </a:highlight>
              </a:rPr>
              <a:t>보통 복잡을 판단하는 기준은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표 </a:t>
            </a:r>
            <a:r>
              <a:rPr lang="en-US" altLang="ko-KR" sz="1800" b="1" dirty="0">
                <a:solidFill>
                  <a:schemeClr val="tx1"/>
                </a:solidFill>
              </a:rPr>
              <a:t>3.7(a) </a:t>
            </a:r>
            <a:r>
              <a:rPr lang="ko-KR" altLang="en-US" sz="1800" b="1" dirty="0">
                <a:solidFill>
                  <a:schemeClr val="tx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94037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/>
              <a:t>기능 점수 방법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28104"/>
            <a:ext cx="9180512" cy="521811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z="2400" dirty="0"/>
              <a:t>복합 </a:t>
            </a:r>
            <a:r>
              <a:rPr lang="ko-KR" altLang="en-US" sz="2400" dirty="0" err="1"/>
              <a:t>가중값을</a:t>
            </a:r>
            <a:r>
              <a:rPr lang="ko-KR" altLang="en-US" sz="2400" dirty="0"/>
              <a:t> 이용한 기능점수 산출</a:t>
            </a:r>
            <a:r>
              <a:rPr lang="en-US" altLang="ko-KR" sz="2400" dirty="0"/>
              <a:t>(</a:t>
            </a:r>
            <a:r>
              <a:rPr lang="ko-KR" altLang="en-US" sz="2400" dirty="0"/>
              <a:t>표 </a:t>
            </a:r>
            <a:r>
              <a:rPr lang="en-US" altLang="ko-KR" sz="2400" dirty="0"/>
              <a:t>3</a:t>
            </a:r>
            <a:r>
              <a:rPr lang="en-US" altLang="ko-KR" sz="2400" dirty="0">
                <a:sym typeface="Wingdings" panose="05000000000000000000" pitchFamily="2" charset="2"/>
              </a:rPr>
              <a:t>.5</a:t>
            </a:r>
            <a:r>
              <a:rPr lang="en-US" altLang="ko-KR" sz="2400" dirty="0"/>
              <a:t>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2400" dirty="0"/>
              <a:t>총 </a:t>
            </a:r>
            <a:r>
              <a:rPr lang="ko-KR" altLang="en-US" sz="2400" dirty="0" err="1"/>
              <a:t>라인수</a:t>
            </a:r>
            <a:r>
              <a:rPr lang="ko-KR" altLang="en-US" sz="2400" dirty="0"/>
              <a:t> </a:t>
            </a:r>
            <a:r>
              <a:rPr lang="en-US" altLang="ko-KR" sz="2400" dirty="0"/>
              <a:t>= FP * </a:t>
            </a:r>
            <a:r>
              <a:rPr lang="ko-KR" altLang="en-US" sz="2400" dirty="0"/>
              <a:t>원하는 언어의 </a:t>
            </a:r>
            <a:r>
              <a:rPr lang="en-US" altLang="ko-KR" sz="2400" dirty="0"/>
              <a:t>1</a:t>
            </a:r>
            <a:r>
              <a:rPr lang="ko-KR" altLang="en-US" sz="2400" dirty="0"/>
              <a:t>점 당 </a:t>
            </a:r>
            <a:r>
              <a:rPr lang="en-US" altLang="ko-KR" sz="2400" dirty="0"/>
              <a:t>LOC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 dirty="0"/>
              <a:t>기능 점수 </a:t>
            </a:r>
            <a:r>
              <a:rPr lang="en-US" altLang="ko-KR" sz="2400" dirty="0"/>
              <a:t>1</a:t>
            </a:r>
            <a:r>
              <a:rPr lang="ko-KR" altLang="en-US" sz="2400" dirty="0"/>
              <a:t>을 구현하기 위한 </a:t>
            </a:r>
            <a:r>
              <a:rPr lang="en-US" altLang="ko-KR" sz="2400" dirty="0"/>
              <a:t>LOC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2400" dirty="0"/>
              <a:t>어셈블리 언어</a:t>
            </a:r>
            <a:r>
              <a:rPr lang="en-US" altLang="ko-KR" sz="2400" dirty="0"/>
              <a:t>(324), C</a:t>
            </a:r>
            <a:r>
              <a:rPr lang="ko-KR" altLang="en-US" sz="2400" dirty="0"/>
              <a:t>언어</a:t>
            </a:r>
            <a:r>
              <a:rPr lang="en-US" altLang="ko-KR" sz="2400" dirty="0"/>
              <a:t>(150), Pascal(91), Ada(71), APL(32)</a:t>
            </a:r>
          </a:p>
          <a:p>
            <a:pPr eaLnBrk="1" hangingPunct="1">
              <a:lnSpc>
                <a:spcPct val="140000"/>
              </a:lnSpc>
            </a:pPr>
            <a:endParaRPr lang="en-US" altLang="ko-KR" sz="2400" dirty="0"/>
          </a:p>
          <a:p>
            <a:pPr eaLnBrk="1" hangingPunct="1">
              <a:lnSpc>
                <a:spcPct val="140000"/>
              </a:lnSpc>
            </a:pPr>
            <a:r>
              <a:rPr lang="ko-KR" altLang="en-US" sz="2400" dirty="0"/>
              <a:t>개발 노력 </a:t>
            </a:r>
            <a:r>
              <a:rPr lang="en-US" altLang="ko-KR" sz="2400" dirty="0"/>
              <a:t>= </a:t>
            </a:r>
            <a:r>
              <a:rPr lang="ko-KR" altLang="en-US" sz="2400" dirty="0" err="1"/>
              <a:t>총라인수</a:t>
            </a:r>
            <a:r>
              <a:rPr lang="ko-KR" altLang="en-US" sz="2400" dirty="0"/>
              <a:t> </a:t>
            </a:r>
            <a:r>
              <a:rPr lang="en-US" altLang="ko-KR" sz="2400" dirty="0"/>
              <a:t>/ </a:t>
            </a:r>
            <a:r>
              <a:rPr lang="ko-KR" altLang="en-US" sz="2400" dirty="0"/>
              <a:t>생산성</a:t>
            </a:r>
            <a:r>
              <a:rPr lang="en-US" altLang="ko-KR" sz="2400" dirty="0"/>
              <a:t>(LOC/MM)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56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점수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790" y="1010021"/>
            <a:ext cx="8229600" cy="5218113"/>
          </a:xfrm>
        </p:spPr>
        <p:txBody>
          <a:bodyPr/>
          <a:lstStyle/>
          <a:p>
            <a:r>
              <a:rPr lang="ko-KR" altLang="en-US" sz="2400" dirty="0"/>
              <a:t>기능 점수는 총 기능 점수</a:t>
            </a:r>
            <a:r>
              <a:rPr lang="en-US" altLang="ko-KR" sz="2400" dirty="0"/>
              <a:t>(Gross Function Point)</a:t>
            </a:r>
            <a:r>
              <a:rPr lang="ko-KR" altLang="en-US" sz="2400" dirty="0"/>
              <a:t>와 처리 복잡도 보정 계수</a:t>
            </a:r>
            <a:r>
              <a:rPr lang="en-US" altLang="ko-KR" sz="2400" dirty="0"/>
              <a:t>(Processing Complexity Adjustment)</a:t>
            </a:r>
            <a:r>
              <a:rPr lang="ko-KR" altLang="en-US" sz="2400" dirty="0"/>
              <a:t>를 곱한 것이다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		FP = GFP  ⅹ PCA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기능 점수는 구현되는 언어에 관계없는 </a:t>
            </a:r>
            <a:r>
              <a:rPr lang="ko-KR" altLang="en-US" sz="2400" dirty="0" err="1"/>
              <a:t>메트릭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기능 점수 만 사용하면 모든 항목에 일률적인 가중치가 적용되므로 문제가 있을 수 있음</a:t>
            </a:r>
            <a:r>
              <a:rPr lang="en-US" altLang="ko-KR" sz="2400" dirty="0"/>
              <a:t>. </a:t>
            </a:r>
            <a:r>
              <a:rPr lang="en-US" altLang="ko-KR" sz="2400" dirty="0">
                <a:sym typeface="Wingdings" panose="05000000000000000000" pitchFamily="2" charset="2"/>
              </a:rPr>
              <a:t> </a:t>
            </a:r>
            <a:r>
              <a:rPr lang="ko-KR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단순처리가 따르는 입력 와 </a:t>
            </a:r>
            <a:r>
              <a:rPr lang="en-US" altLang="ko-KR" sz="2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복잡한 처리가 따르는 입력  구분 없음</a:t>
            </a:r>
            <a:endParaRPr lang="en-US" altLang="ko-KR" sz="2400" dirty="0">
              <a:highlight>
                <a:srgbClr val="FFFF00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BBD84E6-04DA-4036-A3AC-6CA863CF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2645" y="1976934"/>
            <a:ext cx="3953242" cy="6480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694A90-3923-4724-BCB9-DEABF303744E}"/>
              </a:ext>
            </a:extLst>
          </p:cNvPr>
          <p:cNvSpPr/>
          <p:nvPr/>
        </p:nvSpPr>
        <p:spPr>
          <a:xfrm>
            <a:off x="5069401" y="1976934"/>
            <a:ext cx="4099731" cy="677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 점수 구하는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242" y="806131"/>
            <a:ext cx="8229600" cy="52181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다섯 가지 기능 분야에 해당되는 개수를 파악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다섯 각 기능에 대한 복잡도</a:t>
            </a:r>
            <a:r>
              <a:rPr lang="en-US" altLang="ko-KR" sz="2400" dirty="0"/>
              <a:t>(</a:t>
            </a:r>
            <a:r>
              <a:rPr lang="ko-KR" altLang="en-US" sz="2400" dirty="0"/>
              <a:t>단순</a:t>
            </a:r>
            <a:r>
              <a:rPr lang="en-US" altLang="ko-KR" sz="2400" dirty="0"/>
              <a:t>, </a:t>
            </a:r>
            <a:r>
              <a:rPr lang="ko-KR" altLang="en-US" sz="2400" dirty="0"/>
              <a:t>중간</a:t>
            </a:r>
            <a:r>
              <a:rPr lang="en-US" altLang="ko-KR" sz="2400" dirty="0"/>
              <a:t>, </a:t>
            </a:r>
            <a:r>
              <a:rPr lang="ko-KR" altLang="en-US" sz="2400" dirty="0"/>
              <a:t>복잡</a:t>
            </a:r>
            <a:r>
              <a:rPr lang="en-US" altLang="ko-KR" sz="2400" dirty="0"/>
              <a:t>)</a:t>
            </a:r>
            <a:r>
              <a:rPr lang="ko-KR" altLang="en-US" sz="2400" dirty="0"/>
              <a:t>를 결정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각 기능 분야의 개수와 복잡도 가중치를 곱하여 총 기능 점수</a:t>
            </a:r>
            <a:r>
              <a:rPr lang="en-US" altLang="ko-KR" sz="2400" dirty="0"/>
              <a:t>(GFP)</a:t>
            </a:r>
            <a:r>
              <a:rPr lang="ko-KR" altLang="en-US" sz="2400" dirty="0"/>
              <a:t>를 구한다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14</a:t>
            </a:r>
            <a:r>
              <a:rPr lang="ko-KR" altLang="en-US" sz="2400" dirty="0"/>
              <a:t>개의 질문을 이용하여 각 처리 복잡도의 정도에 따라 </a:t>
            </a:r>
            <a:r>
              <a:rPr lang="en-US" altLang="ko-KR" sz="2400" dirty="0"/>
              <a:t>0</a:t>
            </a:r>
            <a:r>
              <a:rPr lang="ko-KR" altLang="en-US" sz="2400" dirty="0"/>
              <a:t>에서 </a:t>
            </a:r>
            <a:r>
              <a:rPr lang="en-US" altLang="ko-KR" sz="2400" dirty="0"/>
              <a:t>5</a:t>
            </a:r>
            <a:r>
              <a:rPr lang="ko-KR" altLang="en-US" sz="2400" dirty="0"/>
              <a:t>까지 할당한다</a:t>
            </a:r>
            <a:r>
              <a:rPr lang="en-US" altLang="ko-KR" sz="2400" dirty="0"/>
              <a:t>. (</a:t>
            </a:r>
            <a:r>
              <a:rPr lang="ko-KR" altLang="en-US" sz="2400" dirty="0"/>
              <a:t>표 </a:t>
            </a:r>
            <a:r>
              <a:rPr lang="en-US" altLang="ko-KR" sz="2400" dirty="0"/>
              <a:t>3.6</a:t>
            </a:r>
            <a:r>
              <a:rPr lang="ko-KR" altLang="en-US" sz="2400" dirty="0"/>
              <a:t>참조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처리 복잡도 보정계수</a:t>
            </a:r>
            <a:r>
              <a:rPr lang="en-US" altLang="ko-KR" sz="2400" dirty="0"/>
              <a:t>(PCA)</a:t>
            </a:r>
            <a:r>
              <a:rPr lang="ko-KR" altLang="en-US" sz="2400" dirty="0"/>
              <a:t>를 다음 식을 이용하여 구한다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다음 식에 넣어 기능 점수를 구한다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360" y="2446745"/>
            <a:ext cx="4787944" cy="7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360" y="4635935"/>
            <a:ext cx="3670548" cy="82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5327503"/>
            <a:ext cx="2362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 II </a:t>
            </a:r>
            <a:r>
              <a:rPr lang="ko-KR" altLang="en-US" b="1"/>
              <a:t>세 가지 단계</a:t>
            </a:r>
          </a:p>
        </p:txBody>
      </p:sp>
      <p:graphicFrame>
        <p:nvGraphicFramePr>
          <p:cNvPr id="178219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18655"/>
              </p:ext>
            </p:extLst>
          </p:nvPr>
        </p:nvGraphicFramePr>
        <p:xfrm>
          <a:off x="0" y="612899"/>
          <a:ext cx="9036496" cy="4663440"/>
        </p:xfrm>
        <a:graphic>
          <a:graphicData uri="http://schemas.openxmlformats.org/drawingml/2006/table">
            <a:tbl>
              <a:tblPr/>
              <a:tblGrid>
                <a:gridCol w="13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비교대상 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1: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 합성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프로토타이핑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)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highlight>
                          <a:srgbClr val="FFFF00"/>
                        </a:highligh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2: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초기 설계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highlight>
                          <a:srgbClr val="FFFF00"/>
                        </a:highligh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3: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설계 이후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highlight>
                          <a:srgbClr val="FFFF00"/>
                        </a:highligh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4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 </a:t>
                      </a:r>
                      <a:r>
                        <a:rPr kumimoji="1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Effort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코드 추가</a:t>
                      </a:r>
                      <a:r>
                        <a:rPr kumimoji="1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kumimoji="1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등</a:t>
                      </a:r>
                      <a:r>
                        <a:rPr kumimoji="1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응용 포인트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ACT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연평균 변경 비율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en-US" altLang="ko-KR" sz="2000" dirty="0"/>
                        <a:t>Annual Change Traffic)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SU,</a:t>
                      </a:r>
                      <a:b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UNFM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함수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ACT, SU,</a:t>
                      </a:r>
                      <a:b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</a:b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UNFM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등의 함수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노력 예측 공식</a:t>
                      </a:r>
                      <a:r>
                        <a:rPr kumimoji="1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(E=</a:t>
                      </a:r>
                      <a:r>
                        <a:rPr kumimoji="1" lang="en-US" altLang="ko-KR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bS</a:t>
                      </a:r>
                      <a:r>
                        <a:rPr kumimoji="1" lang="en-US" altLang="ko-KR" sz="2000" b="1" i="1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C</a:t>
                      </a:r>
                      <a:r>
                        <a:rPr kumimoji="1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)</a:t>
                      </a:r>
                      <a:r>
                        <a:rPr kumimoji="1" lang="ko-KR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에서 </a:t>
                      </a:r>
                      <a:r>
                        <a:rPr kumimoji="1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C</a:t>
                      </a:r>
                      <a:r>
                        <a:rPr kumimoji="1" lang="ko-KR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의 값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1.0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선행작업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적응도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초기 설계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위험제거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팀 결집력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SEI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프로세스 성숙도에 따라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0.91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～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1.23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선행작업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적응도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초기 설계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위험제거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팀 결집력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SEI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프로세스 성숙도에 따라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0.91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～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1.23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5EE8E-CC6B-4BF4-B40B-D53433EF6A4E}"/>
              </a:ext>
            </a:extLst>
          </p:cNvPr>
          <p:cNvSpPr txBox="1"/>
          <p:nvPr/>
        </p:nvSpPr>
        <p:spPr>
          <a:xfrm>
            <a:off x="5415516" y="172497"/>
            <a:ext cx="33843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장 프로젝트 관리 및 계획</a:t>
            </a:r>
          </a:p>
        </p:txBody>
      </p:sp>
    </p:spTree>
    <p:extLst>
      <p:ext uri="{BB962C8B-B14F-4D97-AF65-F5344CB8AC3E}">
        <p14:creationId xmlns:p14="http://schemas.microsoft.com/office/powerpoint/2010/main" val="294123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966" y="-99392"/>
            <a:ext cx="6377310" cy="796908"/>
          </a:xfrm>
        </p:spPr>
        <p:txBody>
          <a:bodyPr>
            <a:norm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3.6 PCA(</a:t>
            </a:r>
            <a:r>
              <a:rPr lang="ko-KR" altLang="en-US" dirty="0"/>
              <a:t>처리 복잡도 보정계수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B00D903-9B26-7737-8431-A1DC26F55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40837"/>
              </p:ext>
            </p:extLst>
          </p:nvPr>
        </p:nvGraphicFramePr>
        <p:xfrm>
          <a:off x="0" y="476672"/>
          <a:ext cx="81724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6216">
                  <a:extLst>
                    <a:ext uri="{9D8B030D-6E8A-4147-A177-3AD203B41FA5}">
                      <a16:colId xmlns:a16="http://schemas.microsoft.com/office/drawing/2014/main" val="294653118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25442107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dirty="0">
                          <a:solidFill>
                            <a:schemeClr val="tx1"/>
                          </a:solidFill>
                        </a:rPr>
                        <a:t>특성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dirty="0">
                          <a:solidFill>
                            <a:schemeClr val="tx1"/>
                          </a:solidFill>
                        </a:rPr>
                        <a:t>처리 복잡도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0575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① 시스템이 신뢰도 높은 백업과 복구를 요구하는가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5444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② 데이터 통신이 필요한가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3730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③ 분산 처리 기능이 필요한가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44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④ 성능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응답속도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처리율 등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이 중요한가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690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⑤ 시스템이 과부하 운용 환경에서 실행되는가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291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⑥ 온라인 데이터 입력이 필요한가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7443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⑦ 온라인 입력이 다중 화면 을 사용하는 입력 트랜잭션인 경우는 얼마나 되는가 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 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147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⑧ 마스터 파일이 온라인으로 갱신되어야 하나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054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⑨ 입력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출력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질의가 복잡한가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9184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⑩ 내부 처리가 복잡한가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제어구조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예외처리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수학식 등 측면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) 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4522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⑪ 재사용 되도록 설계 하여야 하나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3995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⑫ 변환과 설치가 용이하도록 설계에 포함되어 있나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9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⑬ 다중 사이트에 설치되기 위하여 설계되었나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082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</a:rPr>
                        <a:t>⑭ 변경과 사용이 쉽도록 설계되었나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8423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8CE02D6-497D-516B-55A8-E21F8D0EF256}"/>
              </a:ext>
            </a:extLst>
          </p:cNvPr>
          <p:cNvSpPr/>
          <p:nvPr/>
        </p:nvSpPr>
        <p:spPr>
          <a:xfrm>
            <a:off x="7308304" y="3752929"/>
            <a:ext cx="332099" cy="323166"/>
          </a:xfrm>
          <a:prstGeom prst="rightArrow">
            <a:avLst/>
          </a:prstGeom>
          <a:solidFill>
            <a:srgbClr val="023F4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AFE74-299A-80A5-67CE-83AE7680875E}"/>
              </a:ext>
            </a:extLst>
          </p:cNvPr>
          <p:cNvSpPr txBox="1"/>
          <p:nvPr/>
        </p:nvSpPr>
        <p:spPr>
          <a:xfrm>
            <a:off x="6390455" y="2132856"/>
            <a:ext cx="183569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highlight>
                  <a:srgbClr val="FFFF00"/>
                </a:highlight>
              </a:rPr>
              <a:t>* </a:t>
            </a:r>
            <a:r>
              <a:rPr lang="ko-KR" alt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처리 복잡도</a:t>
            </a:r>
            <a:endParaRPr lang="en-US" altLang="ko-KR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en-US" altLang="ko-KR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- 0: </a:t>
            </a:r>
            <a:r>
              <a:rPr lang="ko-KR" altLang="en-US" sz="2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영향없음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- 1: </a:t>
            </a:r>
            <a:r>
              <a:rPr lang="ko-KR" altLang="en-US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미미</a:t>
            </a:r>
            <a:endParaRPr lang="en-US" altLang="ko-KR" sz="20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- 2: </a:t>
            </a:r>
            <a:r>
              <a:rPr lang="ko-KR" altLang="en-US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약간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- 3: </a:t>
            </a:r>
            <a:r>
              <a:rPr lang="ko-KR" altLang="en-US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보통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- 4: </a:t>
            </a:r>
            <a:r>
              <a:rPr lang="ko-KR" altLang="en-US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상당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- 5: </a:t>
            </a:r>
            <a:r>
              <a:rPr lang="ko-KR" altLang="en-US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많음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1F50-EBF9-4D11-9B49-FD8A360C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정보통신연구진흥원 </a:t>
            </a:r>
            <a:r>
              <a:rPr lang="en-US" altLang="ko-KR" sz="2800" dirty="0"/>
              <a:t>(nipa) </a:t>
            </a:r>
            <a:r>
              <a:rPr lang="ko-KR" altLang="en-US" sz="2800" dirty="0"/>
              <a:t>기능점수 산정 가이드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AD572-0791-4561-A940-07575523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2184"/>
            <a:ext cx="8784976" cy="5218113"/>
          </a:xfrm>
        </p:spPr>
        <p:txBody>
          <a:bodyPr/>
          <a:lstStyle/>
          <a:p>
            <a:r>
              <a:rPr lang="ko-KR" altLang="en-US" sz="2400" dirty="0"/>
              <a:t>정보통신연구진흥원 </a:t>
            </a:r>
            <a:r>
              <a:rPr lang="en-US" altLang="ko-KR" sz="2400" dirty="0"/>
              <a:t>(nipa) </a:t>
            </a:r>
            <a:r>
              <a:rPr lang="ko-KR" altLang="en-US" sz="2400" dirty="0"/>
              <a:t>기능점수 산정 가이드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기능 유형별  복잡도 </a:t>
            </a:r>
            <a:r>
              <a:rPr lang="ko-KR" altLang="en-US" sz="2400" dirty="0" err="1"/>
              <a:t>판별표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표 </a:t>
            </a:r>
            <a:r>
              <a:rPr lang="en-US" altLang="ko-KR" sz="2400" dirty="0">
                <a:solidFill>
                  <a:srgbClr val="FF0000"/>
                </a:solidFill>
              </a:rPr>
              <a:t>3.7a</a:t>
            </a:r>
            <a:r>
              <a:rPr lang="en-US" altLang="ko-KR" sz="2400" dirty="0"/>
              <a:t> </a:t>
            </a:r>
            <a:r>
              <a:rPr lang="ko-KR" altLang="en-US" sz="2400" dirty="0"/>
              <a:t>참조</a:t>
            </a:r>
            <a:r>
              <a:rPr lang="en-US" altLang="ko-KR" sz="2400" dirty="0"/>
              <a:t>)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단순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중간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복잡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1</a:t>
            </a:r>
            <a:r>
              <a:rPr lang="ko-KR" altLang="en-US" sz="2400" dirty="0"/>
              <a:t>차 기준</a:t>
            </a:r>
            <a:r>
              <a:rPr lang="en-US" altLang="ko-KR" sz="2400" dirty="0"/>
              <a:t>: </a:t>
            </a:r>
            <a:r>
              <a:rPr lang="ko-KR" altLang="en-US" sz="2400" dirty="0"/>
              <a:t>레코드 타입개수</a:t>
            </a:r>
            <a:r>
              <a:rPr lang="en-US" altLang="ko-KR" sz="2400" dirty="0"/>
              <a:t>(ILF, EIF)</a:t>
            </a:r>
            <a:r>
              <a:rPr lang="ko-KR" altLang="en-US" sz="2400" dirty="0"/>
              <a:t> 또는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 </a:t>
            </a:r>
            <a:r>
              <a:rPr lang="ko-KR" altLang="en-US" sz="2400" dirty="0"/>
              <a:t>파일 타입 개수</a:t>
            </a:r>
            <a:r>
              <a:rPr lang="en-US" altLang="ko-KR" sz="2400" dirty="0"/>
              <a:t>(EO, EQ, EI).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ko-KR" altLang="en-US" sz="2400" dirty="0">
                <a:highlight>
                  <a:srgbClr val="FFFF00"/>
                </a:highlight>
              </a:rPr>
              <a:t>레코드 타입 </a:t>
            </a:r>
            <a:r>
              <a:rPr lang="en-US" altLang="ko-KR" sz="2400" dirty="0">
                <a:highlight>
                  <a:srgbClr val="FFFF00"/>
                </a:highlight>
                <a:sym typeface="Wingdings" panose="05000000000000000000" pitchFamily="2" charset="2"/>
              </a:rPr>
              <a:t>(RET</a:t>
            </a:r>
            <a:r>
              <a:rPr lang="ko-KR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라고 부름</a:t>
            </a:r>
            <a:r>
              <a:rPr lang="en-US" altLang="ko-KR" sz="2400" dirty="0">
                <a:highlight>
                  <a:srgbClr val="FFFF00"/>
                </a:highlight>
                <a:sym typeface="Wingdings" panose="05000000000000000000" pitchFamily="2" charset="2"/>
              </a:rPr>
              <a:t>)  Table </a:t>
            </a:r>
            <a:r>
              <a:rPr lang="ko-KR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을 말함</a:t>
            </a:r>
            <a:endParaRPr lang="en-US" altLang="ko-KR" sz="24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highlight>
                  <a:srgbClr val="FFFF00"/>
                </a:highlight>
                <a:sym typeface="Wingdings" panose="05000000000000000000" pitchFamily="2" charset="2"/>
              </a:rPr>
              <a:t>            </a:t>
            </a:r>
            <a:r>
              <a:rPr lang="ko-KR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파일 타입 </a:t>
            </a:r>
            <a:r>
              <a:rPr lang="en-US" altLang="ko-KR" sz="2400" dirty="0">
                <a:highlight>
                  <a:srgbClr val="FFFF00"/>
                </a:highlight>
                <a:sym typeface="Wingdings" panose="05000000000000000000" pitchFamily="2" charset="2"/>
              </a:rPr>
              <a:t>(FTR </a:t>
            </a:r>
            <a:r>
              <a:rPr lang="ko-KR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라고 부름</a:t>
            </a:r>
            <a:r>
              <a:rPr lang="en-US" altLang="ko-KR" sz="2400" dirty="0">
                <a:highlight>
                  <a:srgbClr val="FFFF00"/>
                </a:highlight>
                <a:sym typeface="Wingdings" panose="05000000000000000000" pitchFamily="2" charset="2"/>
              </a:rPr>
              <a:t>)  ILF</a:t>
            </a:r>
            <a:r>
              <a:rPr lang="ko-KR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와 </a:t>
            </a:r>
            <a:r>
              <a:rPr lang="en-US" altLang="ko-KR" sz="2400" dirty="0">
                <a:highlight>
                  <a:srgbClr val="FFFF00"/>
                </a:highlight>
                <a:sym typeface="Wingdings" panose="05000000000000000000" pitchFamily="2" charset="2"/>
              </a:rPr>
              <a:t>EIF</a:t>
            </a:r>
            <a:r>
              <a:rPr lang="ko-KR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를 말함</a:t>
            </a:r>
            <a:endParaRPr lang="en-US" altLang="ko-KR" sz="24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2</a:t>
            </a:r>
            <a:r>
              <a:rPr lang="ko-KR" altLang="en-US" sz="2400" dirty="0"/>
              <a:t>차 기준 </a:t>
            </a:r>
            <a:r>
              <a:rPr lang="en-US" altLang="ko-KR" sz="2400" dirty="0"/>
              <a:t>:</a:t>
            </a:r>
            <a:r>
              <a:rPr lang="ko-KR" altLang="en-US" sz="2400" dirty="0"/>
              <a:t>자료요소</a:t>
            </a:r>
            <a:r>
              <a:rPr lang="en-US" altLang="ko-KR" sz="2400" dirty="0"/>
              <a:t>(DET</a:t>
            </a:r>
            <a:r>
              <a:rPr lang="ko-KR" altLang="en-US" sz="2400" dirty="0"/>
              <a:t> 라고 부름</a:t>
            </a:r>
            <a:r>
              <a:rPr lang="en-US" altLang="ko-KR" sz="2400" dirty="0"/>
              <a:t>)</a:t>
            </a:r>
            <a:r>
              <a:rPr lang="ko-KR" altLang="en-US" sz="2400" dirty="0"/>
              <a:t>의 개수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highlight>
                  <a:srgbClr val="FFFF00"/>
                </a:highlight>
              </a:rPr>
              <a:t>            </a:t>
            </a:r>
            <a:r>
              <a:rPr lang="ko-KR" altLang="en-US" sz="2400" dirty="0">
                <a:highlight>
                  <a:srgbClr val="FFFF00"/>
                </a:highlight>
              </a:rPr>
              <a:t>자료요소 </a:t>
            </a:r>
            <a:r>
              <a:rPr lang="en-US" altLang="ko-KR" sz="2400" dirty="0">
                <a:highlight>
                  <a:srgbClr val="FFFF00"/>
                </a:highlight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highlight>
                  <a:srgbClr val="FFFF00"/>
                </a:highlight>
              </a:rPr>
              <a:t>단위 데이터 항목</a:t>
            </a:r>
            <a:r>
              <a:rPr lang="en-US" altLang="ko-KR" sz="2400" dirty="0">
                <a:highlight>
                  <a:srgbClr val="FFFF00"/>
                </a:highlight>
              </a:rPr>
              <a:t>. Table</a:t>
            </a:r>
            <a:r>
              <a:rPr lang="ko-KR" altLang="en-US" sz="2400" dirty="0">
                <a:highlight>
                  <a:srgbClr val="FFFF00"/>
                </a:highlight>
              </a:rPr>
              <a:t>의 각 </a:t>
            </a:r>
            <a:r>
              <a:rPr lang="en-US" altLang="ko-KR" sz="2400" dirty="0">
                <a:highlight>
                  <a:srgbClr val="FFFF00"/>
                </a:highlight>
              </a:rPr>
              <a:t>field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기능 유형별 복잡도에 대한 가중치 </a:t>
            </a:r>
            <a:r>
              <a:rPr lang="en-US" altLang="ko-KR" sz="2400" dirty="0"/>
              <a:t>(</a:t>
            </a:r>
            <a:r>
              <a:rPr lang="ko-KR" altLang="en-US" sz="2400" dirty="0"/>
              <a:t>표 </a:t>
            </a:r>
            <a:r>
              <a:rPr lang="en-US" altLang="ko-KR" sz="2400" dirty="0">
                <a:solidFill>
                  <a:srgbClr val="FF0000"/>
                </a:solidFill>
              </a:rPr>
              <a:t>3.7b </a:t>
            </a:r>
            <a:r>
              <a:rPr lang="ko-KR" altLang="en-US" sz="2400" dirty="0"/>
              <a:t>참조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06E97-1165-454B-B2A6-5280CE36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682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점수를 이용한 노력 추정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6" y="968179"/>
            <a:ext cx="8579296" cy="3833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1953"/>
            <a:ext cx="9036496" cy="11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32933-3FAA-406F-969C-A8F41734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DDDD4A7-DCDC-46C8-A494-F9E3E1701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002635"/>
              </p:ext>
            </p:extLst>
          </p:nvPr>
        </p:nvGraphicFramePr>
        <p:xfrm>
          <a:off x="96313" y="942962"/>
          <a:ext cx="8951374" cy="3876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7526">
                  <a:extLst>
                    <a:ext uri="{9D8B030D-6E8A-4147-A177-3AD203B41FA5}">
                      <a16:colId xmlns:a16="http://schemas.microsoft.com/office/drawing/2014/main" val="1746174837"/>
                    </a:ext>
                  </a:extLst>
                </a:gridCol>
                <a:gridCol w="384345">
                  <a:extLst>
                    <a:ext uri="{9D8B030D-6E8A-4147-A177-3AD203B41FA5}">
                      <a16:colId xmlns:a16="http://schemas.microsoft.com/office/drawing/2014/main" val="3025963827"/>
                    </a:ext>
                  </a:extLst>
                </a:gridCol>
                <a:gridCol w="564873">
                  <a:extLst>
                    <a:ext uri="{9D8B030D-6E8A-4147-A177-3AD203B41FA5}">
                      <a16:colId xmlns:a16="http://schemas.microsoft.com/office/drawing/2014/main" val="243270195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29189009"/>
                    </a:ext>
                  </a:extLst>
                </a:gridCol>
                <a:gridCol w="947295">
                  <a:extLst>
                    <a:ext uri="{9D8B030D-6E8A-4147-A177-3AD203B41FA5}">
                      <a16:colId xmlns:a16="http://schemas.microsoft.com/office/drawing/2014/main" val="703628536"/>
                    </a:ext>
                  </a:extLst>
                </a:gridCol>
                <a:gridCol w="803279">
                  <a:extLst>
                    <a:ext uri="{9D8B030D-6E8A-4147-A177-3AD203B41FA5}">
                      <a16:colId xmlns:a16="http://schemas.microsoft.com/office/drawing/2014/main" val="18373914"/>
                    </a:ext>
                  </a:extLst>
                </a:gridCol>
              </a:tblGrid>
              <a:tr h="29661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0" dirty="0">
                          <a:effectLst/>
                        </a:rPr>
                        <a:t>기능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EI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EO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EQ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ILF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EIF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470602676"/>
                  </a:ext>
                </a:extLst>
              </a:tr>
              <a:tr h="37807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 dirty="0">
                          <a:effectLst/>
                        </a:rPr>
                        <a:t>가</a:t>
                      </a:r>
                      <a:r>
                        <a:rPr lang="en-US" sz="1800" kern="0" dirty="0">
                          <a:effectLst/>
                        </a:rPr>
                        <a:t>. </a:t>
                      </a:r>
                      <a:r>
                        <a:rPr lang="ko-KR" sz="1800" kern="0" dirty="0">
                          <a:effectLst/>
                        </a:rPr>
                        <a:t>담당자는 고객주문을 입력</a:t>
                      </a:r>
                      <a:r>
                        <a:rPr lang="en-US" sz="1800" kern="0" dirty="0">
                          <a:effectLst/>
                        </a:rPr>
                        <a:t>, </a:t>
                      </a:r>
                      <a:r>
                        <a:rPr lang="ko-KR" sz="1800" kern="0" dirty="0">
                          <a:effectLst/>
                        </a:rPr>
                        <a:t>수정</a:t>
                      </a:r>
                      <a:r>
                        <a:rPr lang="en-US" sz="1800" kern="0" dirty="0">
                          <a:effectLst/>
                        </a:rPr>
                        <a:t>, </a:t>
                      </a:r>
                      <a:r>
                        <a:rPr lang="ko-KR" sz="1800" kern="0" dirty="0">
                          <a:effectLst/>
                        </a:rPr>
                        <a:t>삭제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3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 dirty="0">
                          <a:effectLst/>
                        </a:rPr>
                        <a:t>고객</a:t>
                      </a:r>
                      <a:r>
                        <a:rPr lang="en-US" sz="1800" kern="0" dirty="0">
                          <a:effectLst/>
                        </a:rPr>
                        <a:t>DB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925984397"/>
                  </a:ext>
                </a:extLst>
              </a:tr>
              <a:tr h="76390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 dirty="0">
                          <a:effectLst/>
                        </a:rPr>
                        <a:t>나</a:t>
                      </a:r>
                      <a:r>
                        <a:rPr lang="en-US" sz="1800" kern="0" dirty="0">
                          <a:effectLst/>
                        </a:rPr>
                        <a:t>. </a:t>
                      </a:r>
                      <a:r>
                        <a:rPr lang="ko-KR" sz="1800" kern="0" dirty="0">
                          <a:effectLst/>
                        </a:rPr>
                        <a:t>인사담당자는 사원목록을 부서단위로 조회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>
                          <a:effectLst/>
                        </a:rPr>
                        <a:t>사원</a:t>
                      </a:r>
                      <a:r>
                        <a:rPr lang="en-US" sz="1800" kern="0">
                          <a:effectLst/>
                        </a:rPr>
                        <a:t>DB,</a:t>
                      </a:r>
                      <a:endParaRPr lang="ko-KR" sz="2000" kern="10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>
                          <a:effectLst/>
                        </a:rPr>
                        <a:t>부서</a:t>
                      </a:r>
                      <a:r>
                        <a:rPr lang="en-US" sz="1800" kern="0">
                          <a:effectLst/>
                        </a:rPr>
                        <a:t>DB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1444439768"/>
                  </a:ext>
                </a:extLst>
              </a:tr>
              <a:tr h="37807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 dirty="0">
                          <a:effectLst/>
                        </a:rPr>
                        <a:t>다</a:t>
                      </a:r>
                      <a:r>
                        <a:rPr lang="en-US" sz="1800" kern="0" dirty="0">
                          <a:effectLst/>
                        </a:rPr>
                        <a:t>. </a:t>
                      </a:r>
                      <a:r>
                        <a:rPr lang="ko-KR" sz="1800" kern="0" dirty="0">
                          <a:effectLst/>
                        </a:rPr>
                        <a:t>인사담당자는 사원목록을 단순 출력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>
                          <a:effectLst/>
                        </a:rPr>
                        <a:t>사원</a:t>
                      </a:r>
                      <a:r>
                        <a:rPr lang="en-US" sz="1800" kern="0">
                          <a:effectLst/>
                        </a:rPr>
                        <a:t>DB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1339047412"/>
                  </a:ext>
                </a:extLst>
              </a:tr>
              <a:tr h="76390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 dirty="0">
                          <a:effectLst/>
                        </a:rPr>
                        <a:t>라</a:t>
                      </a:r>
                      <a:r>
                        <a:rPr lang="en-US" sz="1800" kern="0" dirty="0">
                          <a:effectLst/>
                        </a:rPr>
                        <a:t>. </a:t>
                      </a:r>
                      <a:r>
                        <a:rPr lang="ko-KR" sz="1800" kern="0" dirty="0">
                          <a:effectLst/>
                        </a:rPr>
                        <a:t>인사담당자는 일정 금액 이상의 급여 </a:t>
                      </a:r>
                      <a:r>
                        <a:rPr lang="ko-KR" sz="1800" kern="0" dirty="0" err="1">
                          <a:effectLst/>
                        </a:rPr>
                        <a:t>수령자</a:t>
                      </a:r>
                      <a:r>
                        <a:rPr lang="ko-KR" sz="1800" kern="0" dirty="0">
                          <a:effectLst/>
                        </a:rPr>
                        <a:t> 사원목록을 검색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>
                          <a:effectLst/>
                        </a:rPr>
                        <a:t>사원</a:t>
                      </a:r>
                      <a:r>
                        <a:rPr lang="en-US" sz="1800" kern="0">
                          <a:effectLst/>
                        </a:rPr>
                        <a:t>DB,</a:t>
                      </a:r>
                      <a:endParaRPr lang="ko-KR" sz="2000" kern="10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>
                          <a:effectLst/>
                        </a:rPr>
                        <a:t>급여</a:t>
                      </a:r>
                      <a:r>
                        <a:rPr lang="en-US" sz="1800" kern="0">
                          <a:effectLst/>
                        </a:rPr>
                        <a:t>DB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3831070780"/>
                  </a:ext>
                </a:extLst>
              </a:tr>
              <a:tr h="44895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 dirty="0">
                          <a:effectLst/>
                        </a:rPr>
                        <a:t>마</a:t>
                      </a:r>
                      <a:r>
                        <a:rPr lang="en-US" sz="1800" kern="0" dirty="0">
                          <a:effectLst/>
                        </a:rPr>
                        <a:t>. </a:t>
                      </a:r>
                      <a:r>
                        <a:rPr lang="ko-KR" sz="1800" kern="0" dirty="0">
                          <a:effectLst/>
                        </a:rPr>
                        <a:t>원화에 대한 미국 달러</a:t>
                      </a:r>
                      <a:r>
                        <a:rPr lang="en-US" sz="1800" kern="0" dirty="0">
                          <a:effectLst/>
                        </a:rPr>
                        <a:t>(USD) </a:t>
                      </a:r>
                      <a:r>
                        <a:rPr lang="ko-KR" sz="1800" kern="0" dirty="0">
                          <a:effectLst/>
                        </a:rPr>
                        <a:t>가치를 찾기 위해</a:t>
                      </a:r>
                      <a:r>
                        <a:rPr lang="en-US" sz="1800" kern="0" dirty="0">
                          <a:effectLst/>
                        </a:rPr>
                        <a:t> A</a:t>
                      </a:r>
                      <a:r>
                        <a:rPr lang="ko-KR" sz="1800" kern="0" dirty="0">
                          <a:effectLst/>
                        </a:rPr>
                        <a:t>은행 외환</a:t>
                      </a:r>
                      <a:r>
                        <a:rPr lang="en-US" sz="1800" kern="0" dirty="0">
                          <a:effectLst/>
                        </a:rPr>
                        <a:t>DB</a:t>
                      </a:r>
                      <a:r>
                        <a:rPr lang="ko-KR" sz="1800" kern="0" dirty="0">
                          <a:effectLst/>
                        </a:rPr>
                        <a:t>에서 환율을 검색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0" dirty="0">
                          <a:effectLst/>
                        </a:rPr>
                        <a:t>외환</a:t>
                      </a:r>
                      <a:r>
                        <a:rPr lang="en-US" sz="1800" kern="0" dirty="0">
                          <a:effectLst/>
                        </a:rPr>
                        <a:t>DB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202496522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C5715-32B6-4621-8E6C-0ECE8A45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044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18733-32CB-4DCA-BFA1-0D0C6CAD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39217AA-0B1D-458C-BFDC-27ED3A2BB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110449"/>
              </p:ext>
            </p:extLst>
          </p:nvPr>
        </p:nvGraphicFramePr>
        <p:xfrm>
          <a:off x="137912" y="1246146"/>
          <a:ext cx="8868175" cy="3911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8224">
                  <a:extLst>
                    <a:ext uri="{9D8B030D-6E8A-4147-A177-3AD203B41FA5}">
                      <a16:colId xmlns:a16="http://schemas.microsoft.com/office/drawing/2014/main" val="177325996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24210884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8917518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099251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14986092"/>
                    </a:ext>
                  </a:extLst>
                </a:gridCol>
                <a:gridCol w="833687">
                  <a:extLst>
                    <a:ext uri="{9D8B030D-6E8A-4147-A177-3AD203B41FA5}">
                      <a16:colId xmlns:a16="http://schemas.microsoft.com/office/drawing/2014/main" val="1276627778"/>
                    </a:ext>
                  </a:extLst>
                </a:gridCol>
              </a:tblGrid>
              <a:tr h="7646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바</a:t>
                      </a:r>
                      <a:r>
                        <a:rPr lang="en-US" sz="1600" kern="0" dirty="0">
                          <a:effectLst/>
                        </a:rPr>
                        <a:t>. </a:t>
                      </a:r>
                      <a:r>
                        <a:rPr lang="ko-KR" sz="1600" kern="0" dirty="0">
                          <a:effectLst/>
                        </a:rPr>
                        <a:t>인사담당자는</a:t>
                      </a:r>
                      <a:r>
                        <a:rPr lang="en-US" sz="1600" kern="0" dirty="0">
                          <a:effectLst/>
                        </a:rPr>
                        <a:t> 5</a:t>
                      </a:r>
                      <a:r>
                        <a:rPr lang="ko-KR" sz="1600" kern="0" dirty="0">
                          <a:effectLst/>
                        </a:rPr>
                        <a:t>년 경력 이상이고</a:t>
                      </a:r>
                      <a:r>
                        <a:rPr lang="en-US" sz="1600" kern="0" dirty="0">
                          <a:effectLst/>
                        </a:rPr>
                        <a:t>, </a:t>
                      </a:r>
                      <a:r>
                        <a:rPr lang="ko-KR" sz="1600" kern="0" dirty="0">
                          <a:effectLst/>
                        </a:rPr>
                        <a:t>해당 직무 수행경험이 있는 사원목록을 추출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사원</a:t>
                      </a:r>
                      <a:r>
                        <a:rPr lang="en-US" sz="1600" kern="0">
                          <a:effectLst/>
                        </a:rPr>
                        <a:t>DB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2380825176"/>
                  </a:ext>
                </a:extLst>
              </a:tr>
              <a:tr h="58319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사</a:t>
                      </a:r>
                      <a:r>
                        <a:rPr lang="en-US" sz="1600" kern="0" dirty="0">
                          <a:effectLst/>
                        </a:rPr>
                        <a:t>. </a:t>
                      </a:r>
                      <a:r>
                        <a:rPr lang="ko-KR" sz="1600" kern="0" dirty="0">
                          <a:effectLst/>
                        </a:rPr>
                        <a:t>인사담당자는 신입</a:t>
                      </a:r>
                      <a:r>
                        <a:rPr lang="en-US" sz="1600" kern="0" dirty="0">
                          <a:effectLst/>
                        </a:rPr>
                        <a:t>/</a:t>
                      </a:r>
                      <a:r>
                        <a:rPr lang="ko-KR" sz="1600" kern="0" dirty="0">
                          <a:effectLst/>
                        </a:rPr>
                        <a:t>경력사원 입사 시 사원 파일을 갱신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사원</a:t>
                      </a:r>
                      <a:r>
                        <a:rPr lang="en-US" sz="1600" kern="0" dirty="0">
                          <a:effectLst/>
                        </a:rPr>
                        <a:t>DB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1811597590"/>
                  </a:ext>
                </a:extLst>
              </a:tr>
              <a:tr h="99231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아</a:t>
                      </a:r>
                      <a:r>
                        <a:rPr lang="en-US" sz="1600" kern="0" dirty="0">
                          <a:effectLst/>
                        </a:rPr>
                        <a:t>. </a:t>
                      </a:r>
                      <a:r>
                        <a:rPr lang="ko-KR" sz="1600" kern="0" dirty="0">
                          <a:effectLst/>
                        </a:rPr>
                        <a:t>인사담당자는 외국 사원 입사 시 사원의 급여를 결정하기 위해</a:t>
                      </a:r>
                      <a:r>
                        <a:rPr lang="en-US" sz="1600" kern="0" dirty="0">
                          <a:effectLst/>
                        </a:rPr>
                        <a:t> H</a:t>
                      </a:r>
                      <a:r>
                        <a:rPr lang="ko-KR" sz="1600" kern="0" dirty="0">
                          <a:effectLst/>
                        </a:rPr>
                        <a:t>연합회 통화정보를 참조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사원</a:t>
                      </a:r>
                      <a:r>
                        <a:rPr lang="en-US" sz="1600" kern="0">
                          <a:effectLst/>
                        </a:rPr>
                        <a:t>DB,</a:t>
                      </a:r>
                      <a:endParaRPr lang="ko-KR" sz="1800" kern="10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급여</a:t>
                      </a:r>
                      <a:r>
                        <a:rPr lang="en-US" sz="1600" kern="0">
                          <a:effectLst/>
                        </a:rPr>
                        <a:t>DB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통화</a:t>
                      </a:r>
                      <a:r>
                        <a:rPr lang="en-US" sz="1600" kern="0">
                          <a:effectLst/>
                        </a:rPr>
                        <a:t>DB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1475019005"/>
                  </a:ext>
                </a:extLst>
              </a:tr>
              <a:tr h="8063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자</a:t>
                      </a:r>
                      <a:r>
                        <a:rPr lang="en-US" sz="1600" kern="0" dirty="0">
                          <a:effectLst/>
                        </a:rPr>
                        <a:t>. </a:t>
                      </a:r>
                      <a:r>
                        <a:rPr lang="ko-KR" sz="1600" kern="0" dirty="0">
                          <a:effectLst/>
                        </a:rPr>
                        <a:t>전표번호</a:t>
                      </a:r>
                      <a:r>
                        <a:rPr lang="en-US" sz="1600" kern="0" dirty="0">
                          <a:effectLst/>
                        </a:rPr>
                        <a:t>(</a:t>
                      </a:r>
                      <a:r>
                        <a:rPr lang="ko-KR" sz="1600" kern="0" dirty="0">
                          <a:effectLst/>
                        </a:rPr>
                        <a:t>부서번호 중 앞자리</a:t>
                      </a:r>
                      <a:r>
                        <a:rPr lang="en-US" sz="1600" kern="0" dirty="0">
                          <a:effectLst/>
                        </a:rPr>
                        <a:t> 2+</a:t>
                      </a:r>
                      <a:r>
                        <a:rPr lang="ko-KR" sz="1600" kern="0" dirty="0">
                          <a:effectLst/>
                        </a:rPr>
                        <a:t>년도</a:t>
                      </a:r>
                      <a:r>
                        <a:rPr lang="en-US" sz="1600" kern="0" dirty="0">
                          <a:effectLst/>
                        </a:rPr>
                        <a:t>+</a:t>
                      </a:r>
                      <a:r>
                        <a:rPr lang="ko-KR" sz="1600" kern="0" dirty="0">
                          <a:effectLst/>
                        </a:rPr>
                        <a:t>일련번호</a:t>
                      </a:r>
                      <a:r>
                        <a:rPr lang="en-US" sz="1600" kern="0" dirty="0">
                          <a:effectLst/>
                        </a:rPr>
                        <a:t>)</a:t>
                      </a:r>
                      <a:r>
                        <a:rPr lang="ko-KR" sz="1600" kern="0" dirty="0">
                          <a:effectLst/>
                        </a:rPr>
                        <a:t>를 자동 </a:t>
                      </a:r>
                      <a:r>
                        <a:rPr lang="ko-KR" sz="1600" kern="0" dirty="0" err="1">
                          <a:effectLst/>
                        </a:rPr>
                        <a:t>채번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전표</a:t>
                      </a:r>
                      <a:r>
                        <a:rPr lang="en-US" sz="1600" kern="0" dirty="0">
                          <a:effectLst/>
                        </a:rPr>
                        <a:t>DB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2852084059"/>
                  </a:ext>
                </a:extLst>
              </a:tr>
              <a:tr h="7646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차</a:t>
                      </a:r>
                      <a:r>
                        <a:rPr lang="en-US" sz="1600" kern="0" dirty="0">
                          <a:effectLst/>
                        </a:rPr>
                        <a:t>. </a:t>
                      </a:r>
                      <a:r>
                        <a:rPr lang="ko-KR" sz="1600" kern="0" dirty="0">
                          <a:effectLst/>
                        </a:rPr>
                        <a:t>인사담당자는 사원 현황을 엑셀 파일로 업로드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사원</a:t>
                      </a:r>
                      <a:r>
                        <a:rPr lang="en-US" sz="1600" kern="0" dirty="0">
                          <a:effectLst/>
                        </a:rPr>
                        <a:t>DB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엑셀파일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2940304018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D8CC4-71F0-4126-AA6A-C7FB34BB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914B9F1-706C-497B-97D0-531F3B103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53939"/>
              </p:ext>
            </p:extLst>
          </p:nvPr>
        </p:nvGraphicFramePr>
        <p:xfrm>
          <a:off x="137912" y="888429"/>
          <a:ext cx="8868175" cy="357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9511">
                  <a:extLst>
                    <a:ext uri="{9D8B030D-6E8A-4147-A177-3AD203B41FA5}">
                      <a16:colId xmlns:a16="http://schemas.microsoft.com/office/drawing/2014/main" val="1216728749"/>
                    </a:ext>
                  </a:extLst>
                </a:gridCol>
                <a:gridCol w="385367">
                  <a:extLst>
                    <a:ext uri="{9D8B030D-6E8A-4147-A177-3AD203B41FA5}">
                      <a16:colId xmlns:a16="http://schemas.microsoft.com/office/drawing/2014/main" val="4288612327"/>
                    </a:ext>
                  </a:extLst>
                </a:gridCol>
                <a:gridCol w="559623">
                  <a:extLst>
                    <a:ext uri="{9D8B030D-6E8A-4147-A177-3AD203B41FA5}">
                      <a16:colId xmlns:a16="http://schemas.microsoft.com/office/drawing/2014/main" val="1940753335"/>
                    </a:ext>
                  </a:extLst>
                </a:gridCol>
                <a:gridCol w="499371">
                  <a:extLst>
                    <a:ext uri="{9D8B030D-6E8A-4147-A177-3AD203B41FA5}">
                      <a16:colId xmlns:a16="http://schemas.microsoft.com/office/drawing/2014/main" val="1069092553"/>
                    </a:ext>
                  </a:extLst>
                </a:gridCol>
                <a:gridCol w="938490">
                  <a:extLst>
                    <a:ext uri="{9D8B030D-6E8A-4147-A177-3AD203B41FA5}">
                      <a16:colId xmlns:a16="http://schemas.microsoft.com/office/drawing/2014/main" val="618702803"/>
                    </a:ext>
                  </a:extLst>
                </a:gridCol>
                <a:gridCol w="795813">
                  <a:extLst>
                    <a:ext uri="{9D8B030D-6E8A-4147-A177-3AD203B41FA5}">
                      <a16:colId xmlns:a16="http://schemas.microsoft.com/office/drawing/2014/main" val="325351612"/>
                    </a:ext>
                  </a:extLst>
                </a:gridCol>
              </a:tblGrid>
              <a:tr h="29661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0" dirty="0">
                          <a:effectLst/>
                        </a:rPr>
                        <a:t>기능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EI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EO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EQ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ILF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</a:rPr>
                        <a:t>EIF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47810878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14D7F3-2FC9-4C33-922B-8EE68FE52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93596"/>
              </p:ext>
            </p:extLst>
          </p:nvPr>
        </p:nvGraphicFramePr>
        <p:xfrm>
          <a:off x="137911" y="5358001"/>
          <a:ext cx="8868175" cy="507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4327">
                  <a:extLst>
                    <a:ext uri="{9D8B030D-6E8A-4147-A177-3AD203B41FA5}">
                      <a16:colId xmlns:a16="http://schemas.microsoft.com/office/drawing/2014/main" val="284235805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95763911"/>
                    </a:ext>
                  </a:extLst>
                </a:gridCol>
                <a:gridCol w="445162">
                  <a:extLst>
                    <a:ext uri="{9D8B030D-6E8A-4147-A177-3AD203B41FA5}">
                      <a16:colId xmlns:a16="http://schemas.microsoft.com/office/drawing/2014/main" val="67936541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19951336"/>
                    </a:ext>
                  </a:extLst>
                </a:gridCol>
                <a:gridCol w="882783">
                  <a:extLst>
                    <a:ext uri="{9D8B030D-6E8A-4147-A177-3AD203B41FA5}">
                      <a16:colId xmlns:a16="http://schemas.microsoft.com/office/drawing/2014/main" val="3874248434"/>
                    </a:ext>
                  </a:extLst>
                </a:gridCol>
                <a:gridCol w="867791">
                  <a:extLst>
                    <a:ext uri="{9D8B030D-6E8A-4147-A177-3AD203B41FA5}">
                      <a16:colId xmlns:a16="http://schemas.microsoft.com/office/drawing/2014/main" val="4208319126"/>
                    </a:ext>
                  </a:extLst>
                </a:gridCol>
              </a:tblGrid>
              <a:tr h="15841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800" kern="0" dirty="0">
                          <a:effectLst/>
                        </a:rPr>
                        <a:t>계</a:t>
                      </a:r>
                      <a:endParaRPr lang="ko-KR" sz="3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 dirty="0">
                          <a:effectLst/>
                        </a:rPr>
                        <a:t>6</a:t>
                      </a:r>
                      <a:endParaRPr lang="ko-KR" sz="3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 dirty="0">
                          <a:effectLst/>
                        </a:rPr>
                        <a:t>2</a:t>
                      </a:r>
                      <a:endParaRPr lang="ko-KR" sz="3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 dirty="0">
                          <a:effectLst/>
                        </a:rPr>
                        <a:t>4</a:t>
                      </a:r>
                      <a:endParaRPr lang="ko-KR" sz="3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 dirty="0">
                          <a:effectLst/>
                        </a:rPr>
                        <a:t>5</a:t>
                      </a:r>
                      <a:endParaRPr lang="ko-KR" sz="3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 dirty="0">
                          <a:effectLst/>
                        </a:rPr>
                        <a:t>3</a:t>
                      </a:r>
                      <a:endParaRPr lang="ko-KR" sz="3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188" marR="87188" marT="43858" marB="43858" anchor="ctr"/>
                </a:tc>
                <a:extLst>
                  <a:ext uri="{0D108BD9-81ED-4DB2-BD59-A6C34878D82A}">
                    <a16:rowId xmlns:a16="http://schemas.microsoft.com/office/drawing/2014/main" val="185854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47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778750"/>
            <a:ext cx="8229600" cy="561975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GFP </a:t>
            </a:r>
            <a:r>
              <a:rPr lang="ko-KR" altLang="en-US" b="0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1B3A3-5FFD-4325-A7F4-C3467F31CB8D}"/>
              </a:ext>
            </a:extLst>
          </p:cNvPr>
          <p:cNvSpPr txBox="1"/>
          <p:nvPr/>
        </p:nvSpPr>
        <p:spPr>
          <a:xfrm>
            <a:off x="2337409" y="625265"/>
            <a:ext cx="6402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간이 계산법에서는</a:t>
            </a:r>
            <a:r>
              <a:rPr lang="en-US" altLang="ko-KR" sz="2400" dirty="0"/>
              <a:t>, </a:t>
            </a:r>
            <a:r>
              <a:rPr lang="ko-KR" altLang="en-US" sz="2400" dirty="0"/>
              <a:t>복잡도를 낮음</a:t>
            </a:r>
            <a:r>
              <a:rPr lang="en-US" altLang="ko-KR" sz="2400" dirty="0"/>
              <a:t>-</a:t>
            </a:r>
            <a:r>
              <a:rPr lang="ko-KR" altLang="en-US" sz="2400" dirty="0"/>
              <a:t>보통</a:t>
            </a:r>
            <a:r>
              <a:rPr lang="en-US" altLang="ko-KR" sz="2400" dirty="0"/>
              <a:t>-</a:t>
            </a:r>
            <a:r>
              <a:rPr lang="ko-KR" altLang="en-US" sz="2400" dirty="0"/>
              <a:t>높음으로 구분하지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한 개 값을 사용함</a:t>
            </a:r>
            <a:r>
              <a:rPr lang="en-US" altLang="ko-KR" sz="2400" dirty="0"/>
              <a:t>.</a:t>
            </a:r>
            <a:r>
              <a:rPr lang="ko-KR" altLang="en-US" sz="2400" dirty="0"/>
              <a:t>  </a:t>
            </a: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186643BF-4B8B-460D-B437-11BD40221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603333"/>
              </p:ext>
            </p:extLst>
          </p:nvPr>
        </p:nvGraphicFramePr>
        <p:xfrm>
          <a:off x="179512" y="1447299"/>
          <a:ext cx="8784976" cy="4332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3284">
                  <a:extLst>
                    <a:ext uri="{9D8B030D-6E8A-4147-A177-3AD203B41FA5}">
                      <a16:colId xmlns:a16="http://schemas.microsoft.com/office/drawing/2014/main" val="4255247180"/>
                    </a:ext>
                  </a:extLst>
                </a:gridCol>
                <a:gridCol w="925925">
                  <a:extLst>
                    <a:ext uri="{9D8B030D-6E8A-4147-A177-3AD203B41FA5}">
                      <a16:colId xmlns:a16="http://schemas.microsoft.com/office/drawing/2014/main" val="1066480714"/>
                    </a:ext>
                  </a:extLst>
                </a:gridCol>
                <a:gridCol w="1244343">
                  <a:extLst>
                    <a:ext uri="{9D8B030D-6E8A-4147-A177-3AD203B41FA5}">
                      <a16:colId xmlns:a16="http://schemas.microsoft.com/office/drawing/2014/main" val="1422372496"/>
                    </a:ext>
                  </a:extLst>
                </a:gridCol>
                <a:gridCol w="2705712">
                  <a:extLst>
                    <a:ext uri="{9D8B030D-6E8A-4147-A177-3AD203B41FA5}">
                      <a16:colId xmlns:a16="http://schemas.microsoft.com/office/drawing/2014/main" val="686230919"/>
                    </a:ext>
                  </a:extLst>
                </a:gridCol>
                <a:gridCol w="2705712">
                  <a:extLst>
                    <a:ext uri="{9D8B030D-6E8A-4147-A177-3AD203B41FA5}">
                      <a16:colId xmlns:a16="http://schemas.microsoft.com/office/drawing/2014/main" val="1523839601"/>
                    </a:ext>
                  </a:extLst>
                </a:gridCol>
              </a:tblGrid>
              <a:tr h="525189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>
                          <a:effectLst/>
                        </a:rPr>
                        <a:t>구 분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>
                          <a:effectLst/>
                        </a:rPr>
                        <a:t>갯수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>
                          <a:effectLst/>
                        </a:rPr>
                        <a:t>복잡도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>
                          <a:effectLst/>
                        </a:rPr>
                        <a:t>기능점수 계산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093639"/>
                  </a:ext>
                </a:extLst>
              </a:tr>
              <a:tr h="532351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>
                          <a:effectLst/>
                        </a:rPr>
                        <a:t>데이터</a:t>
                      </a:r>
                      <a:endParaRPr lang="ko-KR" sz="2400" kern="10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>
                          <a:effectLst/>
                        </a:rPr>
                        <a:t>기능점수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ILF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7.4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5 </a:t>
                      </a:r>
                      <a:r>
                        <a:rPr lang="ko-KR" sz="2000" kern="0">
                          <a:effectLst/>
                        </a:rPr>
                        <a:t>×</a:t>
                      </a:r>
                      <a:r>
                        <a:rPr lang="en-US" sz="2000" kern="0">
                          <a:effectLst/>
                        </a:rPr>
                        <a:t> 7.5 = 37.5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88912"/>
                  </a:ext>
                </a:extLst>
              </a:tr>
              <a:tr h="53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EIF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5.5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3 </a:t>
                      </a:r>
                      <a:r>
                        <a:rPr lang="ko-KR" sz="2000" kern="0">
                          <a:effectLst/>
                        </a:rPr>
                        <a:t>×</a:t>
                      </a:r>
                      <a:r>
                        <a:rPr lang="en-US" sz="2000" kern="0">
                          <a:effectLst/>
                        </a:rPr>
                        <a:t> 5.5 = 16.5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165458"/>
                  </a:ext>
                </a:extLst>
              </a:tr>
              <a:tr h="532351"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>
                          <a:effectLst/>
                        </a:rPr>
                        <a:t>트렌젝션</a:t>
                      </a:r>
                      <a:endParaRPr lang="ko-KR" sz="2400" kern="10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>
                          <a:effectLst/>
                        </a:rPr>
                        <a:t>기능점수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EI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4.3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6 </a:t>
                      </a:r>
                      <a:r>
                        <a:rPr lang="ko-KR" sz="2000" kern="0">
                          <a:effectLst/>
                        </a:rPr>
                        <a:t>×</a:t>
                      </a:r>
                      <a:r>
                        <a:rPr lang="en-US" sz="2000" kern="0">
                          <a:effectLst/>
                        </a:rPr>
                        <a:t> 4.3 = 25.8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216992"/>
                  </a:ext>
                </a:extLst>
              </a:tr>
              <a:tr h="53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EO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5.4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2 </a:t>
                      </a:r>
                      <a:r>
                        <a:rPr lang="ko-KR" sz="2000" kern="0">
                          <a:effectLst/>
                        </a:rPr>
                        <a:t>×</a:t>
                      </a:r>
                      <a:r>
                        <a:rPr lang="en-US" sz="2000" kern="0">
                          <a:effectLst/>
                        </a:rPr>
                        <a:t> 5.4 = 10.8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397489"/>
                  </a:ext>
                </a:extLst>
              </a:tr>
              <a:tr h="53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EQ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3.8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4 </a:t>
                      </a:r>
                      <a:r>
                        <a:rPr lang="ko-KR" sz="2000" kern="0">
                          <a:effectLst/>
                        </a:rPr>
                        <a:t>×</a:t>
                      </a:r>
                      <a:r>
                        <a:rPr lang="en-US" sz="2000" kern="0">
                          <a:effectLst/>
                        </a:rPr>
                        <a:t> 3.8 = 15.2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709722"/>
                  </a:ext>
                </a:extLst>
              </a:tr>
              <a:tr h="701487"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>
                          <a:effectLst/>
                        </a:rPr>
                        <a:t>미조정 기능점수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0" dirty="0">
                          <a:effectLst/>
                        </a:rPr>
                        <a:t>데이터기능점수</a:t>
                      </a:r>
                      <a:r>
                        <a:rPr lang="en-US" sz="2000" kern="0" dirty="0">
                          <a:effectLst/>
                        </a:rPr>
                        <a:t> + </a:t>
                      </a:r>
                      <a:r>
                        <a:rPr lang="ko-KR" sz="2000" kern="0" dirty="0" err="1">
                          <a:effectLst/>
                        </a:rPr>
                        <a:t>트렌젝션</a:t>
                      </a:r>
                      <a:r>
                        <a:rPr lang="ko-KR" sz="2000" kern="0" dirty="0">
                          <a:effectLst/>
                        </a:rPr>
                        <a:t> 기능점수</a:t>
                      </a:r>
                      <a:r>
                        <a:rPr lang="en-US" sz="2000" kern="0" dirty="0">
                          <a:effectLst/>
                        </a:rPr>
                        <a:t> =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effectLst/>
                        </a:rPr>
                        <a:t>105.8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23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75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점수와 생산성을 이용한 노력 추정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42279"/>
            <a:ext cx="9396536" cy="5451017"/>
          </a:xfrm>
        </p:spPr>
        <p:txBody>
          <a:bodyPr/>
          <a:lstStyle/>
          <a:p>
            <a:r>
              <a:rPr lang="ko-KR" altLang="en-US" sz="2400" dirty="0"/>
              <a:t>파악된 기능 </a:t>
            </a:r>
            <a:endParaRPr lang="en-US" altLang="ko-KR" sz="2400" dirty="0"/>
          </a:p>
          <a:p>
            <a:pPr lvl="1"/>
            <a:r>
              <a:rPr lang="ko-KR" altLang="en-US" sz="2000" b="0" dirty="0"/>
              <a:t>사용자 입력 </a:t>
            </a:r>
            <a:r>
              <a:rPr lang="en-US" altLang="ko-KR" sz="2000" b="0" dirty="0"/>
              <a:t>= 10</a:t>
            </a:r>
            <a:r>
              <a:rPr lang="ko-KR" altLang="en-US" sz="2000" b="0" dirty="0"/>
              <a:t>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사용자 출력 </a:t>
            </a:r>
            <a:r>
              <a:rPr lang="en-US" altLang="ko-KR" sz="2000" b="0" dirty="0"/>
              <a:t>= 5</a:t>
            </a:r>
            <a:r>
              <a:rPr lang="ko-KR" altLang="en-US" sz="2000" b="0" dirty="0"/>
              <a:t>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사용자 질의 </a:t>
            </a:r>
            <a:r>
              <a:rPr lang="en-US" altLang="ko-KR" sz="2000" b="0" dirty="0"/>
              <a:t>= 8</a:t>
            </a:r>
            <a:r>
              <a:rPr lang="ko-KR" altLang="en-US" sz="2000" b="0" dirty="0"/>
              <a:t>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자료 파일 </a:t>
            </a:r>
            <a:r>
              <a:rPr lang="en-US" altLang="ko-KR" sz="2000" b="0" dirty="0"/>
              <a:t>= 30</a:t>
            </a:r>
            <a:r>
              <a:rPr lang="ko-KR" altLang="en-US" sz="2000" b="0" dirty="0"/>
              <a:t>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외부 인터페이스 </a:t>
            </a:r>
            <a:r>
              <a:rPr lang="en-US" altLang="ko-KR" sz="2000" b="0" dirty="0"/>
              <a:t>= 4</a:t>
            </a:r>
            <a:r>
              <a:rPr lang="ko-KR" altLang="en-US" sz="2000" b="0" dirty="0"/>
              <a:t>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복잡도는 모두 단순</a:t>
            </a:r>
          </a:p>
          <a:p>
            <a:r>
              <a:rPr lang="ko-KR" altLang="en-US" sz="2400" dirty="0"/>
              <a:t>처리 복잡도</a:t>
            </a:r>
            <a:endParaRPr lang="en-US" altLang="ko-KR" sz="2400" dirty="0"/>
          </a:p>
          <a:p>
            <a:pPr lvl="1"/>
            <a:r>
              <a:rPr lang="ko-KR" altLang="en-US" sz="2000" b="0" dirty="0"/>
              <a:t>신뢰도 </a:t>
            </a:r>
            <a:r>
              <a:rPr lang="ko-KR" altLang="en-US" sz="2000" b="0" dirty="0">
                <a:highlight>
                  <a:srgbClr val="FFFF00"/>
                </a:highlight>
              </a:rPr>
              <a:t>매우 높은</a:t>
            </a:r>
            <a:r>
              <a:rPr lang="ko-KR" altLang="en-US" sz="2000" b="0" dirty="0"/>
              <a:t> 백업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사용 친근성은 </a:t>
            </a:r>
            <a:r>
              <a:rPr lang="ko-KR" altLang="en-US" sz="2000" b="0" dirty="0">
                <a:highlight>
                  <a:srgbClr val="FFFF00"/>
                </a:highlight>
              </a:rPr>
              <a:t>매우 높이 </a:t>
            </a:r>
            <a:r>
              <a:rPr lang="ko-KR" altLang="en-US" sz="2000" b="0" dirty="0"/>
              <a:t>요구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나머지는 보통</a:t>
            </a:r>
            <a:endParaRPr lang="en-US" altLang="ko-KR" sz="2000" b="0" dirty="0"/>
          </a:p>
          <a:p>
            <a:r>
              <a:rPr lang="ko-KR" altLang="en-US" sz="2400" dirty="0"/>
              <a:t>생산성</a:t>
            </a:r>
            <a:r>
              <a:rPr lang="en-US" altLang="ko-KR" sz="2400" dirty="0"/>
              <a:t>: </a:t>
            </a:r>
            <a:r>
              <a:rPr lang="en-US" altLang="ko-KR" sz="2400" b="0" dirty="0"/>
              <a:t>60 FP/week</a:t>
            </a:r>
            <a:endParaRPr lang="en-US" altLang="ko-KR" sz="2000" b="0" dirty="0"/>
          </a:p>
          <a:p>
            <a:r>
              <a:rPr lang="ko-KR" altLang="en-US" sz="2400" dirty="0"/>
              <a:t>해답</a:t>
            </a:r>
            <a:endParaRPr lang="en-US" altLang="ko-KR" sz="2400" dirty="0"/>
          </a:p>
          <a:p>
            <a:pPr lvl="1"/>
            <a:r>
              <a:rPr lang="en-US" altLang="ko-KR" sz="2000" b="0" dirty="0"/>
              <a:t>[</a:t>
            </a:r>
            <a:r>
              <a:rPr lang="ko-KR" altLang="en-US" sz="2000" b="0" dirty="0"/>
              <a:t>표 </a:t>
            </a:r>
            <a:r>
              <a:rPr lang="en-US" altLang="ko-KR" sz="2000" b="0" dirty="0"/>
              <a:t>3.5]</a:t>
            </a:r>
            <a:r>
              <a:rPr lang="ko-KR" altLang="en-US" sz="2000" b="0" dirty="0"/>
              <a:t>에 대입하여 </a:t>
            </a:r>
            <a:r>
              <a:rPr lang="en-US" altLang="ko-KR" sz="2000" b="0" dirty="0"/>
              <a:t>GFP</a:t>
            </a:r>
            <a:r>
              <a:rPr lang="ko-KR" altLang="en-US" sz="2000" b="0" dirty="0"/>
              <a:t>를 구한다</a:t>
            </a:r>
            <a:r>
              <a:rPr lang="en-US" altLang="ko-KR" sz="2000" b="0" dirty="0"/>
              <a:t>.</a:t>
            </a:r>
          </a:p>
          <a:p>
            <a:pPr lvl="1">
              <a:buNone/>
            </a:pPr>
            <a:r>
              <a:rPr lang="en-US" altLang="ko-KR" sz="2000" b="0" dirty="0"/>
              <a:t>     GFP = 10 </a:t>
            </a:r>
            <a:r>
              <a:rPr lang="en-US" altLang="ko-KR" sz="2000" b="0" dirty="0">
                <a:sym typeface="Wingdings 2"/>
              </a:rPr>
              <a:t></a:t>
            </a:r>
            <a:r>
              <a:rPr lang="en-US" altLang="ko-KR" sz="2000" b="0" dirty="0"/>
              <a:t> </a:t>
            </a:r>
            <a:r>
              <a:rPr lang="en-US" altLang="ko-KR" sz="2000" b="0" dirty="0">
                <a:highlight>
                  <a:srgbClr val="FFFF00"/>
                </a:highlight>
              </a:rPr>
              <a:t>3</a:t>
            </a:r>
            <a:r>
              <a:rPr lang="en-US" altLang="ko-KR" sz="2000" b="0" dirty="0"/>
              <a:t> + 5 </a:t>
            </a:r>
            <a:r>
              <a:rPr lang="en-US" altLang="ko-KR" sz="2000" b="0" dirty="0">
                <a:sym typeface="Wingdings 2"/>
              </a:rPr>
              <a:t> </a:t>
            </a:r>
            <a:r>
              <a:rPr lang="en-US" altLang="ko-KR" sz="2000" b="0" dirty="0">
                <a:highlight>
                  <a:srgbClr val="FFFF00"/>
                </a:highlight>
              </a:rPr>
              <a:t>4</a:t>
            </a:r>
            <a:r>
              <a:rPr lang="en-US" altLang="ko-KR" sz="2000" b="0" dirty="0"/>
              <a:t> + 8 </a:t>
            </a:r>
            <a:r>
              <a:rPr lang="en-US" altLang="ko-KR" sz="2000" b="0" dirty="0">
                <a:sym typeface="Wingdings 2"/>
              </a:rPr>
              <a:t> </a:t>
            </a:r>
            <a:r>
              <a:rPr lang="en-US" altLang="ko-KR" sz="2000" b="0" dirty="0">
                <a:highlight>
                  <a:srgbClr val="FFFF00"/>
                </a:highlight>
              </a:rPr>
              <a:t>3</a:t>
            </a:r>
            <a:r>
              <a:rPr lang="en-US" altLang="ko-KR" sz="2000" b="0" dirty="0"/>
              <a:t> + 30 </a:t>
            </a:r>
            <a:r>
              <a:rPr lang="en-US" altLang="ko-KR" sz="2000" b="0" dirty="0">
                <a:sym typeface="Wingdings 2"/>
              </a:rPr>
              <a:t> </a:t>
            </a:r>
            <a:r>
              <a:rPr lang="en-US" altLang="ko-KR" sz="2000" b="0" dirty="0">
                <a:highlight>
                  <a:srgbClr val="FFFF00"/>
                </a:highlight>
              </a:rPr>
              <a:t>7</a:t>
            </a:r>
            <a:r>
              <a:rPr lang="en-US" altLang="ko-KR" sz="2000" b="0" dirty="0"/>
              <a:t> + 4 </a:t>
            </a:r>
            <a:r>
              <a:rPr lang="en-US" altLang="ko-KR" sz="2000" b="0" dirty="0">
                <a:sym typeface="Wingdings 2"/>
              </a:rPr>
              <a:t> </a:t>
            </a:r>
            <a:r>
              <a:rPr lang="en-US" altLang="ko-KR" sz="2000" b="0" dirty="0">
                <a:highlight>
                  <a:srgbClr val="FFFF00"/>
                </a:highlight>
                <a:sym typeface="Wingdings 2"/>
              </a:rPr>
              <a:t>5</a:t>
            </a:r>
            <a:r>
              <a:rPr lang="en-US" altLang="ko-KR" sz="2000" b="0" dirty="0">
                <a:sym typeface="Wingdings 2"/>
              </a:rPr>
              <a:t> = 304 FP</a:t>
            </a:r>
          </a:p>
          <a:p>
            <a:pPr lvl="1"/>
            <a:r>
              <a:rPr lang="ko-KR" altLang="en-US" sz="2000" b="0" dirty="0">
                <a:sym typeface="Wingdings 2"/>
              </a:rPr>
              <a:t>처리 복잡도 보정 계수 구하면</a:t>
            </a:r>
            <a:endParaRPr lang="en-US" altLang="ko-KR" sz="2000" b="0" dirty="0">
              <a:sym typeface="Wingdings 2"/>
            </a:endParaRPr>
          </a:p>
          <a:p>
            <a:pPr lvl="2">
              <a:buNone/>
            </a:pPr>
            <a:r>
              <a:rPr lang="en-US" altLang="ko-KR" sz="2000" b="0" dirty="0"/>
              <a:t>PCA = 0.65 + 0.01(12 </a:t>
            </a:r>
            <a:r>
              <a:rPr lang="en-US" altLang="ko-KR" sz="2000" b="0" dirty="0">
                <a:sym typeface="Wingdings 2"/>
              </a:rPr>
              <a:t> 3 + 2  </a:t>
            </a:r>
            <a:r>
              <a:rPr lang="en-US" altLang="ko-KR" sz="2000" b="0" dirty="0">
                <a:highlight>
                  <a:srgbClr val="FFFF00"/>
                </a:highlight>
                <a:sym typeface="Wingdings 2"/>
              </a:rPr>
              <a:t>5</a:t>
            </a:r>
            <a:r>
              <a:rPr lang="en-US" altLang="ko-KR" sz="2000" b="0" dirty="0">
                <a:sym typeface="Wingdings 2"/>
              </a:rPr>
              <a:t>) = 1.11</a:t>
            </a:r>
          </a:p>
          <a:p>
            <a:pPr lvl="1"/>
            <a:r>
              <a:rPr lang="en-US" altLang="ko-KR" sz="2000" b="0" dirty="0">
                <a:sym typeface="Wingdings 2"/>
              </a:rPr>
              <a:t>FP</a:t>
            </a:r>
            <a:r>
              <a:rPr lang="ko-KR" altLang="en-US" sz="2000" b="0" dirty="0">
                <a:sym typeface="Wingdings 2"/>
              </a:rPr>
              <a:t>를 보정</a:t>
            </a:r>
            <a:endParaRPr lang="en-US" altLang="ko-KR" sz="2000" b="0" dirty="0">
              <a:sym typeface="Wingdings 2"/>
            </a:endParaRPr>
          </a:p>
          <a:p>
            <a:pPr lvl="2">
              <a:buNone/>
            </a:pPr>
            <a:r>
              <a:rPr lang="en-US" altLang="ko-KR" sz="2000" b="0" dirty="0">
                <a:sym typeface="Wingdings 2"/>
              </a:rPr>
              <a:t>FP = GFP  PCA = 304  1.11 = 337.44 FP</a:t>
            </a:r>
          </a:p>
          <a:p>
            <a:pPr lvl="1"/>
            <a:r>
              <a:rPr lang="ko-KR" altLang="en-US" sz="2000" b="0" dirty="0">
                <a:sym typeface="Wingdings 2"/>
              </a:rPr>
              <a:t>추정 노력</a:t>
            </a:r>
            <a:r>
              <a:rPr lang="en-US" altLang="ko-KR" sz="2000" b="0" dirty="0">
                <a:sym typeface="Wingdings 2"/>
              </a:rPr>
              <a:t>(E) = FP / </a:t>
            </a:r>
            <a:r>
              <a:rPr lang="ko-KR" altLang="en-US" sz="2000" b="0" dirty="0">
                <a:sym typeface="Wingdings 2"/>
              </a:rPr>
              <a:t>생산성 </a:t>
            </a:r>
            <a:r>
              <a:rPr lang="en-US" altLang="ko-KR" sz="2000" b="0" dirty="0">
                <a:sym typeface="Wingdings 2"/>
              </a:rPr>
              <a:t>= 337.44 / 60 = 5.624 persons-week</a:t>
            </a:r>
          </a:p>
          <a:p>
            <a:pPr lvl="2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점수를 이용한 노력 추정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55985"/>
            <a:ext cx="7477125" cy="5248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43608" y="2330183"/>
            <a:ext cx="3168352" cy="37873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2748240"/>
            <a:ext cx="3168352" cy="36572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3532019"/>
            <a:ext cx="3168352" cy="40442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4752772"/>
            <a:ext cx="2520280" cy="4044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8481" y="5157192"/>
            <a:ext cx="2520280" cy="404420"/>
          </a:xfrm>
          <a:prstGeom prst="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67644" y="3973000"/>
            <a:ext cx="2520280" cy="404420"/>
          </a:xfrm>
          <a:prstGeom prst="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9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기능 점수 산정 가이드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정보통신연구진흥원</a:t>
            </a:r>
            <a:r>
              <a:rPr lang="en-US" altLang="ko-KR" sz="2400" dirty="0"/>
              <a:t>(NIPA)</a:t>
            </a:r>
            <a:r>
              <a:rPr lang="ko-KR" altLang="en-US" sz="2400" dirty="0"/>
              <a:t>의 소프트웨어 공학에서 산정 기준을 제시</a:t>
            </a:r>
            <a:r>
              <a:rPr lang="en-US" altLang="ko-KR" sz="2400" dirty="0"/>
              <a:t>[</a:t>
            </a:r>
            <a:r>
              <a:rPr lang="ko-KR" altLang="en-US" sz="2400" dirty="0"/>
              <a:t>소프트웨어공학 센터</a:t>
            </a:r>
            <a:r>
              <a:rPr lang="en-US" altLang="ko-KR" sz="2400" dirty="0"/>
              <a:t>, 2010]</a:t>
            </a:r>
          </a:p>
          <a:p>
            <a:r>
              <a:rPr lang="ko-KR" altLang="en-US" sz="2400" dirty="0"/>
              <a:t>산정 기준의 큰 틀은 </a:t>
            </a:r>
            <a:r>
              <a:rPr lang="en-US" altLang="ko-KR" sz="2400" dirty="0"/>
              <a:t>COCOMOII</a:t>
            </a:r>
            <a:r>
              <a:rPr lang="ko-KR" altLang="en-US" sz="2400" dirty="0"/>
              <a:t>의 초기 설계 모델을 따른다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외부 입력</a:t>
            </a:r>
            <a:r>
              <a:rPr lang="en-US" altLang="ko-KR" sz="2400" b="0" dirty="0"/>
              <a:t>(External Input)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외부 출력</a:t>
            </a:r>
            <a:r>
              <a:rPr lang="en-US" altLang="ko-KR" sz="2400" b="0" dirty="0"/>
              <a:t>(External Output)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내부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논리 파일</a:t>
            </a:r>
            <a:r>
              <a:rPr lang="en-US" altLang="ko-KR" sz="2400" b="0" dirty="0"/>
              <a:t>(Internal Logical File)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외부 인터페이스 파일</a:t>
            </a:r>
            <a:r>
              <a:rPr lang="en-US" altLang="ko-KR" sz="2400" b="0" dirty="0"/>
              <a:t>(External Interface File)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 b="0" dirty="0"/>
              <a:t>외부 조회</a:t>
            </a:r>
            <a:r>
              <a:rPr lang="en-US" altLang="ko-KR" sz="2400" b="0" dirty="0"/>
              <a:t>(External Query)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841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EBB56-C2B9-4E70-B76D-79DEB1F8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39957-DB75-4A32-B050-C8F3E80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pic>
        <p:nvPicPr>
          <p:cNvPr id="1026" name="Picture 2" descr="Masala chai - Wikipedia">
            <a:extLst>
              <a:ext uri="{FF2B5EF4-FFF2-40B4-BE49-F238E27FC236}">
                <a16:creationId xmlns:a16="http://schemas.microsoft.com/office/drawing/2014/main" id="{A4266846-46F7-4E0E-B2EF-0FA8E273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4968552" cy="37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C65D26-774F-4064-8A2C-A1878C5DC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 II </a:t>
            </a:r>
            <a:r>
              <a:rPr lang="ko-KR" altLang="en-US" b="1"/>
              <a:t>세 가지 단계</a:t>
            </a:r>
          </a:p>
        </p:txBody>
      </p:sp>
      <p:graphicFrame>
        <p:nvGraphicFramePr>
          <p:cNvPr id="179204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34720"/>
              </p:ext>
            </p:extLst>
          </p:nvPr>
        </p:nvGraphicFramePr>
        <p:xfrm>
          <a:off x="107504" y="908050"/>
          <a:ext cx="8784976" cy="5417058"/>
        </p:xfrm>
        <a:graphic>
          <a:graphicData uri="http://schemas.openxmlformats.org/drawingml/2006/table">
            <a:tbl>
              <a:tblPr/>
              <a:tblGrid>
                <a:gridCol w="1612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비교대상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1: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응용합성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프로토타이핑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)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2: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초기 설계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(7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정도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3: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설계 이후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(17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개 정도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)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16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프로덕트 비용승수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없음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복잡도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재사용 요구도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Reusability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신뢰도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데이터베이스 규모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문서화 요구정도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재사용 요구도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제품 복잡도 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플랫폼 비용승수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없음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플랫폼 난이도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실행시간 제약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기억공간 제약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가상기계 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인력 비용 승수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없음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개인 능력과 경험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분석 능력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 경험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프로그래머 능력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프로그래머 경험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언어 및 도구사용 경험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연속성 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프로젝트 비용 승수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없음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개발 기간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개발 환경에 대한 요구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소프트웨어 도구 사용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개발 기간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여러 사이트 개발 요구 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C9242-CDD4-4BDC-916E-E1FE88F4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ko-KR" altLang="en-US" dirty="0"/>
              <a:t>응용합성 모델로 노력 계산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39331-37F3-41EE-A625-673DEB7A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0320C20-E7BA-4239-B2E2-EBDD9EB1A776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43528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211138" indent="-2111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663" indent="-2111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899B31"/>
              </a:buClr>
              <a:buSzPct val="7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84250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06513" indent="-142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22425" indent="-136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079625" indent="-136525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6825" indent="-136525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4025" indent="-136525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51225" indent="-136525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(screen), 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보고서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(report), 3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세대 컴포넌트 숫자를 센다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3GL 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컴포넌트 예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Middleware, GUI Handling Module, Application Logic Specific Modules (for functions)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 및 보고서 복잡도 수준 결정 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(table 3.4(a))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보고서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3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세대 컴포넌트의 복잡도 수준에 따른 가중치 결정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보고서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3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세대 컴포넌트의 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개수 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x 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가중치 의 합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구해서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OP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(or 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AP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계산</a:t>
            </a:r>
            <a:endParaRPr lang="en-US" altLang="ko-KR" sz="6000" b="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NOP = OP x (100 – reuse)/100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 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생산성 </a:t>
            </a: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(PROD)</a:t>
            </a:r>
            <a:r>
              <a:rPr lang="ko-KR" altLang="en-US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구함</a:t>
            </a:r>
            <a:endParaRPr lang="en-US" altLang="ko-KR" sz="6000" b="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60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PM (person month) = NOP / PROD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42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42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참조</a:t>
            </a:r>
            <a:r>
              <a:rPr lang="en-US" altLang="ko-KR" sz="4200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4200" b="0" i="0" dirty="0">
                <a:solidFill>
                  <a:srgbClr val="273239"/>
                </a:solidFill>
                <a:effectLst/>
                <a:latin typeface="Source Sans 3"/>
              </a:rPr>
              <a:t>Composition Estimation Model (COCOMO I</a:t>
            </a:r>
            <a:r>
              <a:rPr lang="en-US" altLang="ko-KR" sz="4200" b="0" dirty="0">
                <a:solidFill>
                  <a:srgbClr val="273239"/>
                </a:solidFill>
                <a:latin typeface="Source Sans 3"/>
              </a:rPr>
              <a:t>I)</a:t>
            </a:r>
            <a:endParaRPr lang="en-US" altLang="ko-KR" sz="4200" b="0" i="0" dirty="0">
              <a:solidFill>
                <a:srgbClr val="273239"/>
              </a:solidFill>
              <a:effectLst/>
              <a:latin typeface="Source Sans 3"/>
            </a:endParaRPr>
          </a:p>
          <a:p>
            <a:pPr marL="0" indent="0">
              <a:buNone/>
            </a:pPr>
            <a:r>
              <a:rPr lang="en-US" altLang="ko-KR" sz="4200" b="0" kern="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https://www.geeksforgeeks.org/software-engineering-application-composition-estimation-model-cocomo-ii-stage-1/</a:t>
            </a:r>
            <a:endParaRPr lang="en-US" altLang="ko-KR" sz="4200" b="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ko-KR" alt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A635C-929D-4C9D-9DE0-66F200CD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994E0-2F58-481D-89D3-4F33B969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60F90F8-7944-7EC3-4425-6509C5412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201461"/>
              </p:ext>
            </p:extLst>
          </p:nvPr>
        </p:nvGraphicFramePr>
        <p:xfrm>
          <a:off x="286062" y="1178800"/>
          <a:ext cx="8280000" cy="21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10216699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42268343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2033813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4324304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8176751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1549066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87276574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899719548"/>
                    </a:ext>
                  </a:extLst>
                </a:gridCol>
              </a:tblGrid>
              <a:tr h="29031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37"/>
                  </a:ext>
                </a:extLst>
              </a:tr>
              <a:tr h="2903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포함된 뷰의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자료 테이블의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포함된 섹션의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자료 테이블의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21886"/>
                  </a:ext>
                </a:extLst>
              </a:tr>
              <a:tr h="2903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&lt;4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&lt;8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8+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&lt;4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&lt;8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8+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3012"/>
                  </a:ext>
                </a:extLst>
              </a:tr>
              <a:tr h="290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&lt;3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758591"/>
                  </a:ext>
                </a:extLst>
              </a:tr>
              <a:tr h="368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3-7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복잡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복잡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17524"/>
                  </a:ext>
                </a:extLst>
              </a:tr>
              <a:tr h="290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&gt;8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복잡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복잡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복잡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복잡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30322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E3854C5-5559-5B9F-71EF-B60771F0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88321"/>
              </p:ext>
            </p:extLst>
          </p:nvPr>
        </p:nvGraphicFramePr>
        <p:xfrm>
          <a:off x="436652" y="3916180"/>
          <a:ext cx="75197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82">
                  <a:extLst>
                    <a:ext uri="{9D8B030D-6E8A-4147-A177-3AD203B41FA5}">
                      <a16:colId xmlns:a16="http://schemas.microsoft.com/office/drawing/2014/main" val="1466188094"/>
                    </a:ext>
                  </a:extLst>
                </a:gridCol>
                <a:gridCol w="1602214">
                  <a:extLst>
                    <a:ext uri="{9D8B030D-6E8A-4147-A177-3AD203B41FA5}">
                      <a16:colId xmlns:a16="http://schemas.microsoft.com/office/drawing/2014/main" val="223525663"/>
                    </a:ext>
                  </a:extLst>
                </a:gridCol>
                <a:gridCol w="1602214">
                  <a:extLst>
                    <a:ext uri="{9D8B030D-6E8A-4147-A177-3AD203B41FA5}">
                      <a16:colId xmlns:a16="http://schemas.microsoft.com/office/drawing/2014/main" val="899167167"/>
                    </a:ext>
                  </a:extLst>
                </a:gridCol>
                <a:gridCol w="1602214">
                  <a:extLst>
                    <a:ext uri="{9D8B030D-6E8A-4147-A177-3AD203B41FA5}">
                      <a16:colId xmlns:a16="http://schemas.microsoft.com/office/drawing/2014/main" val="2996347910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객체 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복잡도 가중치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555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복잡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592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1774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5284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세대 언어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876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101C51B-697A-5E3A-5536-E95C8D75F7FB}"/>
              </a:ext>
            </a:extLst>
          </p:cNvPr>
          <p:cNvSpPr txBox="1"/>
          <p:nvPr/>
        </p:nvSpPr>
        <p:spPr>
          <a:xfrm>
            <a:off x="286062" y="829845"/>
            <a:ext cx="3978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B87676"/>
                </a:solidFill>
              </a:rPr>
              <a:t>표</a:t>
            </a:r>
            <a:r>
              <a:rPr lang="en-US" altLang="ko-KR" sz="1600" b="1" dirty="0">
                <a:solidFill>
                  <a:srgbClr val="B87676"/>
                </a:solidFill>
              </a:rPr>
              <a:t> 3.4(a) </a:t>
            </a:r>
            <a:r>
              <a:rPr lang="ko-KR" altLang="en-US" sz="1600" b="1" dirty="0">
                <a:solidFill>
                  <a:srgbClr val="B87676"/>
                </a:solidFill>
              </a:rPr>
              <a:t>▶</a:t>
            </a:r>
            <a:r>
              <a:rPr lang="ko-KR" altLang="en-US" sz="1600" b="1" dirty="0">
                <a:solidFill>
                  <a:srgbClr val="D0A4A4"/>
                </a:solidFill>
              </a:rPr>
              <a:t> </a:t>
            </a:r>
            <a:r>
              <a:rPr lang="ko-KR" altLang="en-US" sz="1600" b="1" dirty="0"/>
              <a:t>화면과 보고서의 복잡도 수준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BB65CF-2376-9E2D-5F35-42D5B0E522DF}"/>
              </a:ext>
            </a:extLst>
          </p:cNvPr>
          <p:cNvSpPr txBox="1"/>
          <p:nvPr/>
        </p:nvSpPr>
        <p:spPr>
          <a:xfrm>
            <a:off x="436652" y="3566036"/>
            <a:ext cx="2640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B87676"/>
                </a:solidFill>
              </a:rPr>
              <a:t>표</a:t>
            </a:r>
            <a:r>
              <a:rPr lang="en-US" altLang="ko-KR" sz="1600" b="1" dirty="0">
                <a:solidFill>
                  <a:srgbClr val="B87676"/>
                </a:solidFill>
              </a:rPr>
              <a:t> 3.4(b) </a:t>
            </a:r>
            <a:r>
              <a:rPr lang="ko-KR" altLang="en-US" sz="1600" b="1" dirty="0">
                <a:solidFill>
                  <a:srgbClr val="B87676"/>
                </a:solidFill>
              </a:rPr>
              <a:t>▶</a:t>
            </a:r>
            <a:r>
              <a:rPr lang="ko-KR" altLang="en-US" sz="1600" b="1" dirty="0">
                <a:solidFill>
                  <a:srgbClr val="D0A4A4"/>
                </a:solidFill>
              </a:rPr>
              <a:t> </a:t>
            </a:r>
            <a:r>
              <a:rPr lang="ko-KR" altLang="en-US" sz="1600" b="1" dirty="0"/>
              <a:t>복잡도 가중치</a:t>
            </a:r>
          </a:p>
        </p:txBody>
      </p:sp>
    </p:spTree>
    <p:extLst>
      <p:ext uri="{BB962C8B-B14F-4D97-AF65-F5344CB8AC3E}">
        <p14:creationId xmlns:p14="http://schemas.microsoft.com/office/powerpoint/2010/main" val="352317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A635C-929D-4C9D-9DE0-66F200CD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994E0-2F58-481D-89D3-4F33B969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1B43F-0703-4447-A98D-B6BB3B9D4929}"/>
              </a:ext>
            </a:extLst>
          </p:cNvPr>
          <p:cNvSpPr txBox="1"/>
          <p:nvPr/>
        </p:nvSpPr>
        <p:spPr>
          <a:xfrm>
            <a:off x="3995936" y="2865596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각 항목의 생산성 값을 구한 후</a:t>
            </a:r>
            <a:r>
              <a:rPr lang="en-US" altLang="ko-KR" sz="2000" b="1" dirty="0">
                <a:highlight>
                  <a:srgbClr val="FFFF00"/>
                </a:highlight>
              </a:rPr>
              <a:t>, </a:t>
            </a:r>
            <a:r>
              <a:rPr lang="ko-KR" altLang="en-US" sz="2000" b="1" dirty="0">
                <a:highlight>
                  <a:srgbClr val="FFFF00"/>
                </a:highlight>
              </a:rPr>
              <a:t>이를 평균해 사용</a:t>
            </a:r>
            <a:r>
              <a:rPr lang="en-US" altLang="ko-KR" sz="2000" b="1" dirty="0">
                <a:highlight>
                  <a:srgbClr val="FFFF00"/>
                </a:highlight>
              </a:rPr>
              <a:t>.</a:t>
            </a:r>
            <a:endParaRPr lang="ko-KR" altLang="en-US" sz="2000" b="1" dirty="0">
              <a:highlight>
                <a:srgbClr val="FFFF00"/>
              </a:highlight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0FC409D-5F57-1D6B-34C4-4F0078226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41040"/>
              </p:ext>
            </p:extLst>
          </p:nvPr>
        </p:nvGraphicFramePr>
        <p:xfrm>
          <a:off x="576126" y="1737946"/>
          <a:ext cx="69482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16">
                  <a:extLst>
                    <a:ext uri="{9D8B030D-6E8A-4147-A177-3AD203B41FA5}">
                      <a16:colId xmlns:a16="http://schemas.microsoft.com/office/drawing/2014/main" val="2735587926"/>
                    </a:ext>
                  </a:extLst>
                </a:gridCol>
                <a:gridCol w="968537">
                  <a:extLst>
                    <a:ext uri="{9D8B030D-6E8A-4147-A177-3AD203B41FA5}">
                      <a16:colId xmlns:a16="http://schemas.microsoft.com/office/drawing/2014/main" val="3928506450"/>
                    </a:ext>
                  </a:extLst>
                </a:gridCol>
                <a:gridCol w="968537">
                  <a:extLst>
                    <a:ext uri="{9D8B030D-6E8A-4147-A177-3AD203B41FA5}">
                      <a16:colId xmlns:a16="http://schemas.microsoft.com/office/drawing/2014/main" val="314590530"/>
                    </a:ext>
                  </a:extLst>
                </a:gridCol>
                <a:gridCol w="968537">
                  <a:extLst>
                    <a:ext uri="{9D8B030D-6E8A-4147-A177-3AD203B41FA5}">
                      <a16:colId xmlns:a16="http://schemas.microsoft.com/office/drawing/2014/main" val="921193100"/>
                    </a:ext>
                  </a:extLst>
                </a:gridCol>
                <a:gridCol w="968537">
                  <a:extLst>
                    <a:ext uri="{9D8B030D-6E8A-4147-A177-3AD203B41FA5}">
                      <a16:colId xmlns:a16="http://schemas.microsoft.com/office/drawing/2014/main" val="89962274"/>
                    </a:ext>
                  </a:extLst>
                </a:gridCol>
                <a:gridCol w="968537">
                  <a:extLst>
                    <a:ext uri="{9D8B030D-6E8A-4147-A177-3AD203B41FA5}">
                      <a16:colId xmlns:a16="http://schemas.microsoft.com/office/drawing/2014/main" val="1288998828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개발자의 경험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능력</a:t>
                      </a:r>
                      <a:br>
                        <a:rPr lang="en-US" altLang="ko-K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개발 도구 경험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성능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매우 낮음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낮음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매우 높음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7822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PROD (NOP/Month)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61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21CC1DD-2DC4-D5B9-4A95-5BF68D569EE7}"/>
              </a:ext>
            </a:extLst>
          </p:cNvPr>
          <p:cNvSpPr txBox="1"/>
          <p:nvPr/>
        </p:nvSpPr>
        <p:spPr>
          <a:xfrm>
            <a:off x="576125" y="105273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B87676"/>
                </a:solidFill>
              </a:rPr>
              <a:t>표</a:t>
            </a:r>
            <a:r>
              <a:rPr lang="en-US" altLang="ko-KR" b="1" dirty="0">
                <a:solidFill>
                  <a:srgbClr val="B87676"/>
                </a:solidFill>
              </a:rPr>
              <a:t> 3.4(c) </a:t>
            </a:r>
            <a:r>
              <a:rPr lang="ko-KR" altLang="en-US" b="1" dirty="0">
                <a:solidFill>
                  <a:srgbClr val="B87676"/>
                </a:solidFill>
              </a:rPr>
              <a:t>▶</a:t>
            </a:r>
            <a:r>
              <a:rPr lang="ko-KR" altLang="en-US" b="1" dirty="0">
                <a:solidFill>
                  <a:srgbClr val="D0A4A4"/>
                </a:solidFill>
              </a:rPr>
              <a:t> </a:t>
            </a:r>
            <a:r>
              <a:rPr lang="ko-KR" altLang="en-US" b="1" dirty="0"/>
              <a:t>객체 점수 생산성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A0F8A3-8F0C-9E37-D63A-16C554CE1710}"/>
              </a:ext>
            </a:extLst>
          </p:cNvPr>
          <p:cNvSpPr/>
          <p:nvPr/>
        </p:nvSpPr>
        <p:spPr>
          <a:xfrm>
            <a:off x="755576" y="1744119"/>
            <a:ext cx="1800200" cy="532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2A3A821-70F3-8519-9B51-5D6C75D0D4CE}"/>
              </a:ext>
            </a:extLst>
          </p:cNvPr>
          <p:cNvSpPr/>
          <p:nvPr/>
        </p:nvSpPr>
        <p:spPr>
          <a:xfrm>
            <a:off x="3648949" y="3117752"/>
            <a:ext cx="332099" cy="323166"/>
          </a:xfrm>
          <a:prstGeom prst="rightArrow">
            <a:avLst/>
          </a:prstGeom>
          <a:solidFill>
            <a:srgbClr val="023F4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06DB7E-26F9-44A6-A4DD-BB39F1AAC8D6}"/>
              </a:ext>
            </a:extLst>
          </p:cNvPr>
          <p:cNvCxnSpPr>
            <a:endCxn id="24" idx="1"/>
          </p:cNvCxnSpPr>
          <p:nvPr/>
        </p:nvCxnSpPr>
        <p:spPr>
          <a:xfrm>
            <a:off x="1763688" y="2276872"/>
            <a:ext cx="1885261" cy="1002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7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r>
              <a:rPr lang="en-US" altLang="ko-KR" dirty="0"/>
              <a:t>Example System to be built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7911" y="1763688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An </a:t>
            </a:r>
            <a:r>
              <a:rPr lang="en-US" altLang="ko-KR" sz="3200" dirty="0">
                <a:solidFill>
                  <a:srgbClr val="FF0000"/>
                </a:solidFill>
              </a:rPr>
              <a:t>airline sales system </a:t>
            </a:r>
            <a:r>
              <a:rPr lang="en-US" altLang="ko-KR" sz="3200" dirty="0"/>
              <a:t>is to be built in C: </a:t>
            </a:r>
          </a:p>
          <a:p>
            <a:pPr lvl="1"/>
            <a:r>
              <a:rPr lang="en-US" altLang="ko-KR" sz="3200" dirty="0"/>
              <a:t>– Back-end database server has already been built.</a:t>
            </a:r>
            <a:endParaRPr lang="ko-KR" altLang="en-US" sz="3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59F941B-CFEE-44F9-828D-B3C61E9D9B51}"/>
              </a:ext>
            </a:extLst>
          </p:cNvPr>
          <p:cNvSpPr txBox="1">
            <a:spLocks/>
          </p:cNvSpPr>
          <p:nvPr/>
        </p:nvSpPr>
        <p:spPr bwMode="auto">
          <a:xfrm>
            <a:off x="691952" y="80527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9pPr>
          </a:lstStyle>
          <a:p>
            <a:r>
              <a:rPr lang="en-US" altLang="ko-KR" sz="3200" kern="0" dirty="0">
                <a:solidFill>
                  <a:schemeClr val="tx1"/>
                </a:solidFill>
              </a:rPr>
              <a:t>Example System to be built:</a:t>
            </a:r>
            <a:endParaRPr lang="ko-KR" altLang="en-US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2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44525"/>
            <a:ext cx="8784976" cy="2465041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sz="2400" b="0" dirty="0"/>
              <a:t>Application will have 3 screens and will produce 1 report: </a:t>
            </a:r>
          </a:p>
          <a:p>
            <a:pPr marL="400050" lvl="1" indent="0">
              <a:buNone/>
            </a:pPr>
            <a:r>
              <a:rPr lang="en-US" altLang="ko-KR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en-US" altLang="ko-KR" sz="22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booking screen: records a new sale booking </a:t>
            </a:r>
          </a:p>
          <a:p>
            <a:pPr marL="400050" lvl="1" indent="0">
              <a:buNone/>
            </a:pPr>
            <a:r>
              <a:rPr lang="en-US" altLang="ko-KR" sz="22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A pricing screen: shows the rate for each day and each flight </a:t>
            </a:r>
          </a:p>
          <a:p>
            <a:pPr marL="400050" lvl="1" indent="0">
              <a:buNone/>
            </a:pPr>
            <a:r>
              <a:rPr lang="en-US" altLang="ko-KR" sz="22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An availability screen: shows available flights </a:t>
            </a:r>
          </a:p>
          <a:p>
            <a:pPr marL="400050" lvl="1" indent="0">
              <a:buNone/>
            </a:pPr>
            <a:r>
              <a:rPr lang="en-US" altLang="ko-KR" sz="22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A sales </a:t>
            </a:r>
            <a:r>
              <a:rPr lang="en-US" altLang="ko-KR" sz="2200" b="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  <a:r>
              <a:rPr lang="en-US" altLang="ko-KR" sz="22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shows total sale figures for the month and year, and compares figures with previous months and years</a:t>
            </a:r>
          </a:p>
          <a:p>
            <a:pPr marL="400050" lvl="1" indent="0">
              <a:buNone/>
            </a:pPr>
            <a:endParaRPr lang="en-US" altLang="ko-KR" sz="20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DF81FD-3016-42EF-A3F3-5532A20F8FC6}"/>
              </a:ext>
            </a:extLst>
          </p:cNvPr>
          <p:cNvSpPr/>
          <p:nvPr/>
        </p:nvSpPr>
        <p:spPr>
          <a:xfrm>
            <a:off x="0" y="3135854"/>
            <a:ext cx="91450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The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booking screen 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requires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 data tables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namely, the table of customer contact details, the table that records the past history of the customer, and the table of available time slots.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Only 1 view of the screen 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is enough. So, the booking screen is classified as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simpl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e. 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Similarly, the levels of difficulty of the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pricing screen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the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availability screen 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and the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sales report 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are classified as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simple, simple, and medium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respectively. There is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no 3GL component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885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DE16-3BDB-4275-8E39-7C8D8165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5A0AAD-B870-4116-8C9C-17E8C14C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68FA93-8F7F-472A-9929-8728D7AE2187}"/>
              </a:ext>
            </a:extLst>
          </p:cNvPr>
          <p:cNvSpPr/>
          <p:nvPr/>
        </p:nvSpPr>
        <p:spPr>
          <a:xfrm>
            <a:off x="410252" y="3630719"/>
            <a:ext cx="8482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The assessment on the developers and the environment shows that the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00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developers’ experience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is very low (4) and the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00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CASE tool 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is low (7). So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00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, we have a productivity rate of 5.5.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According to COCOMO II, the project requires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00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approx. 1.27 (= 7/5.5) person-months.</a:t>
            </a:r>
            <a:endParaRPr lang="en-US" altLang="ko-KR" sz="24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D7C1DF-28F3-413E-A369-5D4F1750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93185"/>
            <a:ext cx="7704856" cy="27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3773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21884</TotalTime>
  <Words>2295</Words>
  <Application>Microsoft Office PowerPoint</Application>
  <PresentationFormat>화면 슬라이드 쇼(4:3)</PresentationFormat>
  <Paragraphs>434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inherit</vt:lpstr>
      <vt:lpstr>se-nanumgothic</vt:lpstr>
      <vt:lpstr>se-nanummyeongjo</vt:lpstr>
      <vt:lpstr>Source Sans 3</vt:lpstr>
      <vt:lpstr>굴림</vt:lpstr>
      <vt:lpstr>Malgun Gothic</vt:lpstr>
      <vt:lpstr>Malgun Gothic</vt:lpstr>
      <vt:lpstr>-윤고딕140</vt:lpstr>
      <vt:lpstr>Wingdings</vt:lpstr>
      <vt:lpstr>기본 디자인</vt:lpstr>
      <vt:lpstr>COCOMO II 세 가지 단계</vt:lpstr>
      <vt:lpstr>COCOMO II 세 가지 단계</vt:lpstr>
      <vt:lpstr>COCOMO II 세 가지 단계</vt:lpstr>
      <vt:lpstr>Example: 응용합성 모델로 노력 계산</vt:lpstr>
      <vt:lpstr>PowerPoint 프레젠테이션</vt:lpstr>
      <vt:lpstr>PowerPoint 프레젠테이션</vt:lpstr>
      <vt:lpstr>Example System to be built</vt:lpstr>
      <vt:lpstr>PowerPoint 프레젠테이션</vt:lpstr>
      <vt:lpstr>PowerPoint 프레젠테이션</vt:lpstr>
      <vt:lpstr>Effort Estimation for Early Design and Post Arch. Model</vt:lpstr>
      <vt:lpstr>PowerPoint 프레젠테이션</vt:lpstr>
      <vt:lpstr>기능 점수 방법</vt:lpstr>
      <vt:lpstr>PowerPoint 프레젠테이션</vt:lpstr>
      <vt:lpstr>PowerPoint 프레젠테이션</vt:lpstr>
      <vt:lpstr>Question</vt:lpstr>
      <vt:lpstr>기능 점수 기본 개념</vt:lpstr>
      <vt:lpstr>기능 점수 방법</vt:lpstr>
      <vt:lpstr>기능 점수 기본 개념</vt:lpstr>
      <vt:lpstr>기능 점수 구하는 방법</vt:lpstr>
      <vt:lpstr>표 3.6 PCA(처리 복잡도 보정계수))</vt:lpstr>
      <vt:lpstr>정보통신연구진흥원 (nipa) 기능점수 산정 가이드</vt:lpstr>
      <vt:lpstr>기능 점수를 이용한 노력 추정 예제</vt:lpstr>
      <vt:lpstr>PowerPoint 프레젠테이션</vt:lpstr>
      <vt:lpstr>PowerPoint 프레젠테이션</vt:lpstr>
      <vt:lpstr>GFP 계산</vt:lpstr>
      <vt:lpstr>기능 점수와 생산성을 이용한 노력 추정 예제</vt:lpstr>
      <vt:lpstr>기능 점수를 이용한 노력 추정 예제</vt:lpstr>
      <vt:lpstr>국내 기능 점수 산정 가이드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2089</cp:revision>
  <dcterms:created xsi:type="dcterms:W3CDTF">2008-11-11T15:04:27Z</dcterms:created>
  <dcterms:modified xsi:type="dcterms:W3CDTF">2023-10-10T04:37:44Z</dcterms:modified>
</cp:coreProperties>
</file>