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65" r:id="rId2"/>
    <p:sldId id="466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90" r:id="rId11"/>
    <p:sldId id="474" r:id="rId12"/>
    <p:sldId id="506" r:id="rId13"/>
    <p:sldId id="475" r:id="rId14"/>
    <p:sldId id="476" r:id="rId15"/>
    <p:sldId id="477" r:id="rId16"/>
    <p:sldId id="478" r:id="rId17"/>
    <p:sldId id="505" r:id="rId18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F89"/>
    <a:srgbClr val="0000FF"/>
    <a:srgbClr val="899B31"/>
    <a:srgbClr val="FF9900"/>
    <a:srgbClr val="FFB13F"/>
    <a:srgbClr val="C0C0C0"/>
    <a:srgbClr val="F5B20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007C7-0322-4909-98ED-AFC287DCFCB5}" v="1" dt="2023-10-05T02:26:24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60"/>
  </p:normalViewPr>
  <p:slideViewPr>
    <p:cSldViewPr>
      <p:cViewPr varScale="1">
        <p:scale>
          <a:sx n="85" d="100"/>
          <a:sy n="85" d="100"/>
        </p:scale>
        <p:origin x="76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B58007C7-0322-4909-98ED-AFC287DCFCB5}"/>
    <pc:docChg chg="modNotesMaster modHandout">
      <pc:chgData name="이준용" userId="b91c6c07-188f-4757-9924-c4a4872845a3" providerId="ADAL" clId="{B58007C7-0322-4909-98ED-AFC287DCFCB5}" dt="2023-10-05T02:26:24.885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306" y="3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306" y="9721240"/>
            <a:ext cx="3078513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8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2:16:43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4046 284 24575,'1'12'0,"-2"-1"0,0 1 0,0 0 0,-1-1 0,-1 1 0,1-1 0,-2 1 0,0-1 0,0 0 0,-1-1 0,-9 15 0,-1 4 0,0 0 0,2 1 0,-19 62 0,28-78 0,-2 6 0,1 0 0,1 1 0,0 0 0,0 25 0,4-39 0,0 19 0,-1 1 0,-1-1 0,-9 38 0,-22 115 0,24-124 0,4-30 0,-2 39 0,7-54 0,0-1 0,1 1 0,0 0 0,0-1 0,1 1 0,1-1 0,5 16 0,-8-25 0,18 45 0,41 74 0,-50-104 0,3 6 0,0-1 0,2 0 0,24 27 0,-19-25 0,-1 0 0,-1 2 0,19 34 0,-2-3 0,127 178 0,-149-213 0,0 1 0,-2-1 0,0 1 0,-2 1 0,8 27 0,-7-11 0,-1-1 0,4 71 0,-9 76 0,-3-135 0,-1-41 0,1 0 0,-2 0 0,1 0 0,-1 0 0,0 0 0,0-1 0,-1 1 0,0-1 0,-1 1 0,0-1 0,0 0 0,0 0 0,-1-1 0,-10 12 0,5-7 0,0-2 0,-1 0 0,0 0 0,-1-1 0,1 0 0,-2-1 0,-22 11 0,-23 7 0,-88 35 0,120-50 0,-4 2 0,-1-2 0,0 0 0,0-2 0,-46 5 0,4-5 0,0 3 0,-78 23 0,9-5 0,41-10 0,59-11 0,-1-2 0,-47 0 0,-87-6 0,80-2 0,-735 2 0,665 11 0,21 0 0,141-11 0,-212 10 0,159-5 0,-99 23 0,63-4 0,1 5 0,1 3 0,-88 45 0,119-46 0,9-4 0,0-3 0,-63 21 0,13-9 0,89-30 0,0 0 0,1 1 0,0 1 0,1 0 0,-18 15 0,-99 99 0,117-111 0,0 1 0,1 1 0,0-1 0,1 2 0,0-1 0,1 1 0,1 0 0,-8 23 0,-1 8 0,-15 72 0,17-27 0,5-20 0,1-7 0,3 1 0,4 88 0,2-82 0,0-45 0,1 1 0,2-1 0,0 0 0,2 0 0,11 30 0,52 116 0,-68-169 0,6 12 0,1-1 0,0-1 0,1 1 0,10 11 0,18 25 0,-17-19 0,2-1 0,1-1 0,1-1 0,1-1 0,2-2 0,0 0 0,2-2 0,0-1 0,1-1 0,1-1 0,1-2 0,49 18 0,-64-28 0,51 20 0,0-3 0,81 17 0,-106-31 0,-27-6 0,0 0 0,32 2 0,331-4 0,-186-4 0,149 2 0,-310 1 0,38 8 0,0-1 0,66 5 0,36 2 0,0-2 0,-36-1 0,165 21 0,83 5 0,-286-39 0,57 3 0,-42 17 0,-23-3 0,186-3 0,-48-5 0,-11 16 0,81 6 0,8-5 0,129 4 0,-303-29 0,151 7 0,311 8 0,-402-16 0,2361 1 0,-2527-2 0,-1 0 0,0-2 0,41-11 0,-37 7 0,1 2 0,33-3 0,17 5 0,44-3 0,-19-8 0,-46 5 0,73-2 0,-100 10 0,1-2 0,40-10 0,28-3 0,10 9 0,61-8 0,-52-7 0,131-41 0,-163 41 0,-53 15 0,54-20 0,-69 21 0,1 1 0,-1 1 0,1 1 0,38-3 0,-36 3 0,-1-1 0,0-1 0,0-1 0,-1-1 0,0 0 0,36-21 0,-28 16 0,48-16 0,-45 19 0,33-16 0,-9-3 0,-29 14 0,2 1 0,52-18 0,-19 14 0,-2-2 0,0-3 0,-2-3 0,61-35 0,-8-6 0,-63 39 0,-27 16 0,20-14 0,-35 22 0,-1-1 0,1 0 0,-1 0 0,0-1 0,0 1 0,0-1 0,6-10 0,-2-1 0,59-113 0,-58 108 0,-1-1 0,-2 0 0,0 0 0,4-27 0,11-48 0,1-7 0,-14 5 0,-5 1 0,-8-112 0,-35-182 0,13 236 0,-3-22 0,-30-174 0,22 160 0,21 117 0,-35-98 0,5 23 0,-94-277 0,86 272 0,-23-57 0,-55-114 0,92 228 0,-56-98 0,36 80 0,0 9 0,3 6 0,45 78 0,-1-1 0,-2 2 0,-24-32 0,38 54 0,-13-16 0,0 0 0,-2 0 0,0 2 0,-27-21 0,10 12 0,0 2 0,-2 2 0,0 0 0,-47-17 0,-148-31 0,203 61 0,10 2 0,-1 1 0,1 0 0,-31-1 0,-128 5 0,-122-9 0,-217-7 0,365 17 0,-118 11 0,31 0 0,-8-12 0,-93 2 0,135 21 0,-7 1 0,33-14 0,-28 1 0,31-11 0,-67 1 0,114 11 0,-26 0 0,-145 6 0,161-12 0,-17 3 0,42 4 0,-204 12 0,-475-26 0,449-23 0,42 0 0,274 24 0,-21-1 0,-82-12 0,77 7 0,-1 2 0,-94 4 0,57 2 0,28-3 0,-68 2 0,128 0-105,-1-1 0,1 0 0,-1 1 0,1-1 0,-1 1 0,1 0 0,0 0 0,0 0 0,-1 0 0,1 0 0,0 0 0,-3 3 0,-5 6-6721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2:16:56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2:16:56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2:16:5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2:16:5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2:17:04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2:17:04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2:17:05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2:17:0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2:16:51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2:16:51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2:16:53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2:16:5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24575,'0'-5'0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2:16:5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2:16:5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2:16:55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2:16:55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06" y="3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2023-10-05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19" y="4862266"/>
            <a:ext cx="568264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06" y="9721240"/>
            <a:ext cx="307851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284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</a:p>
        </p:txBody>
      </p:sp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8075612" cy="777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8001000" cy="47244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76B32-62F8-4893-88A9-37C59DA346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8075612" cy="7778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9243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39243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5D1F8-AAB3-4151-91D4-7C9D1E5E6E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60232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슬라이드배경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4248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  <p:sldLayoutId id="2147484338" r:id="rId12"/>
    <p:sldLayoutId id="2147484339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12" Type="http://schemas.openxmlformats.org/officeDocument/2006/relationships/image" Target="../media/image12.png"/><Relationship Id="rId17" Type="http://schemas.openxmlformats.org/officeDocument/2006/relationships/customXml" Target="../ink/ink14.xml"/><Relationship Id="rId2" Type="http://schemas.openxmlformats.org/officeDocument/2006/relationships/customXml" Target="../ink/ink2.xml"/><Relationship Id="rId16" Type="http://schemas.openxmlformats.org/officeDocument/2006/relationships/customXml" Target="../ink/ink13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customXml" Target="../ink/ink9.xml"/><Relationship Id="rId5" Type="http://schemas.openxmlformats.org/officeDocument/2006/relationships/customXml" Target="../ink/ink4.xml"/><Relationship Id="rId15" Type="http://schemas.openxmlformats.org/officeDocument/2006/relationships/customXml" Target="../ink/ink12.xml"/><Relationship Id="rId10" Type="http://schemas.openxmlformats.org/officeDocument/2006/relationships/customXml" Target="../ink/ink8.xml"/><Relationship Id="rId19" Type="http://schemas.openxmlformats.org/officeDocument/2006/relationships/customXml" Target="../ink/ink16.xml"/><Relationship Id="rId4" Type="http://schemas.openxmlformats.org/officeDocument/2006/relationships/customXml" Target="../ink/ink3.xml"/><Relationship Id="rId9" Type="http://schemas.openxmlformats.org/officeDocument/2006/relationships/customXml" Target="../ink/ink7.xml"/><Relationship Id="rId14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/>
              <a:t>3.3 </a:t>
            </a:r>
            <a:r>
              <a:rPr lang="ko-KR" altLang="en-US" b="1"/>
              <a:t>일정 계획</a:t>
            </a:r>
            <a:r>
              <a:rPr lang="en-US" altLang="ko-KR" b="1"/>
              <a:t>(Scheduling)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/>
              <a:t>일정 계획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2400" i="1" dirty="0"/>
              <a:t>개발 프로세스를 이루는 </a:t>
            </a:r>
            <a:r>
              <a:rPr lang="ko-KR" altLang="en-US" sz="2400" i="1" dirty="0" err="1"/>
              <a:t>소작업</a:t>
            </a:r>
            <a:r>
              <a:rPr lang="en-US" altLang="ko-KR" sz="2400" i="1" dirty="0"/>
              <a:t>(activity)</a:t>
            </a:r>
            <a:r>
              <a:rPr lang="ko-KR" altLang="en-US" sz="2400" i="1" dirty="0"/>
              <a:t>를 파악하고 순서와 일정을 정하는 작업</a:t>
            </a:r>
          </a:p>
          <a:p>
            <a:pPr lvl="1" eaLnBrk="1" hangingPunct="1"/>
            <a:r>
              <a:rPr lang="ko-KR" altLang="en-US" sz="2400" dirty="0"/>
              <a:t>개발 프로세스 모형 결정</a:t>
            </a:r>
          </a:p>
          <a:p>
            <a:pPr lvl="1" eaLnBrk="1" hangingPunct="1"/>
            <a:r>
              <a:rPr lang="ko-KR" altLang="en-US" sz="2400" dirty="0"/>
              <a:t>단계별 </a:t>
            </a:r>
            <a:r>
              <a:rPr lang="ko-KR" altLang="en-US" sz="2400" dirty="0" err="1"/>
              <a:t>소작업</a:t>
            </a:r>
            <a:r>
              <a:rPr lang="en-US" altLang="ko-KR" sz="2400" dirty="0"/>
              <a:t>, </a:t>
            </a:r>
            <a:r>
              <a:rPr lang="ko-KR" altLang="en-US" sz="2400" dirty="0"/>
              <a:t>산출물</a:t>
            </a:r>
            <a:r>
              <a:rPr lang="en-US" altLang="ko-KR" sz="2400" dirty="0"/>
              <a:t>, </a:t>
            </a:r>
            <a:r>
              <a:rPr lang="ko-KR" altLang="en-US" sz="2400" dirty="0"/>
              <a:t>이정표</a:t>
            </a:r>
            <a:r>
              <a:rPr lang="en-US" altLang="ko-KR" sz="2400" dirty="0"/>
              <a:t>(milestone)</a:t>
            </a:r>
            <a:r>
              <a:rPr lang="ko-KR" altLang="en-US" sz="2400" dirty="0"/>
              <a:t> 설정</a:t>
            </a:r>
          </a:p>
          <a:p>
            <a:pPr lvl="1" eaLnBrk="1" hangingPunct="1"/>
            <a:endParaRPr lang="ko-KR" altLang="en-US" sz="2400" dirty="0"/>
          </a:p>
          <a:p>
            <a:pPr eaLnBrk="1" hangingPunct="1"/>
            <a:r>
              <a:rPr lang="ko-KR" altLang="en-US" sz="2800" dirty="0"/>
              <a:t>작업 순서</a:t>
            </a:r>
          </a:p>
          <a:p>
            <a:pPr lvl="1" eaLnBrk="1" hangingPunct="1"/>
            <a:r>
              <a:rPr lang="ko-KR" altLang="en-US" sz="2400" dirty="0"/>
              <a:t>작업분해</a:t>
            </a:r>
            <a:r>
              <a:rPr lang="en-US" altLang="ko-KR" sz="2400" dirty="0"/>
              <a:t>(Work Breakdown Structure)</a:t>
            </a:r>
          </a:p>
          <a:p>
            <a:pPr lvl="1" eaLnBrk="1" hangingPunct="1"/>
            <a:r>
              <a:rPr lang="en-US" altLang="ko-KR" sz="2400" dirty="0"/>
              <a:t>CPM </a:t>
            </a:r>
            <a:r>
              <a:rPr lang="ko-KR" altLang="en-US" sz="2400" dirty="0"/>
              <a:t>네트워크 작성</a:t>
            </a:r>
          </a:p>
          <a:p>
            <a:pPr lvl="1" eaLnBrk="1" hangingPunct="1"/>
            <a:r>
              <a:rPr lang="ko-KR" altLang="en-US" sz="2400" dirty="0"/>
              <a:t>최소 소요 기간을 구함</a:t>
            </a:r>
          </a:p>
          <a:p>
            <a:pPr lvl="1" eaLnBrk="1" hangingPunct="1"/>
            <a:r>
              <a:rPr lang="ko-KR" altLang="en-US" sz="2400" dirty="0"/>
              <a:t>소요 </a:t>
            </a:r>
            <a:r>
              <a:rPr lang="en-US" altLang="ko-KR" sz="2400" dirty="0"/>
              <a:t>MM, </a:t>
            </a:r>
            <a:r>
              <a:rPr lang="ko-KR" altLang="en-US" sz="2400" dirty="0"/>
              <a:t>기간 산정하여 </a:t>
            </a:r>
            <a:r>
              <a:rPr lang="en-US" altLang="ko-KR" sz="2400" dirty="0"/>
              <a:t>CPM </a:t>
            </a:r>
            <a:r>
              <a:rPr lang="ko-KR" altLang="en-US" sz="2400" dirty="0"/>
              <a:t>수정</a:t>
            </a:r>
          </a:p>
          <a:p>
            <a:pPr lvl="1" eaLnBrk="1" hangingPunct="1"/>
            <a:r>
              <a:rPr lang="ko-KR" altLang="en-US" sz="2400" dirty="0" err="1"/>
              <a:t>간트</a:t>
            </a:r>
            <a:r>
              <a:rPr lang="ko-KR" altLang="en-US" sz="2400" dirty="0"/>
              <a:t> 차트로 그림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908050"/>
            <a:ext cx="9361040" cy="52181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2400" dirty="0"/>
              <a:t>애자일</a:t>
            </a:r>
            <a:r>
              <a:rPr lang="en-US" altLang="ko-KR" sz="2400" dirty="0"/>
              <a:t> </a:t>
            </a:r>
            <a:r>
              <a:rPr lang="ko-KR" altLang="en-US" sz="2400" dirty="0"/>
              <a:t>프로세스의 일정 계획 </a:t>
            </a:r>
            <a:r>
              <a:rPr lang="en-US" altLang="ko-KR" sz="2400" dirty="0"/>
              <a:t>(</a:t>
            </a:r>
            <a:r>
              <a:rPr lang="ko-KR" altLang="en-US" sz="2400" dirty="0"/>
              <a:t>스토리 카드 이용</a:t>
            </a:r>
            <a:r>
              <a:rPr lang="en-US" altLang="ko-KR" sz="2400" dirty="0"/>
              <a:t>)</a:t>
            </a:r>
          </a:p>
          <a:p>
            <a:pPr eaLnBrk="1" hangingPunct="1">
              <a:lnSpc>
                <a:spcPct val="120000"/>
              </a:lnSpc>
            </a:pPr>
            <a:endParaRPr lang="en-US" altLang="ko-KR" sz="2400" dirty="0"/>
          </a:p>
          <a:p>
            <a:pPr eaLnBrk="1" hangingPunct="1">
              <a:lnSpc>
                <a:spcPct val="120000"/>
              </a:lnSpc>
            </a:pPr>
            <a:endParaRPr lang="en-US" altLang="ko-KR" sz="2400" dirty="0"/>
          </a:p>
          <a:p>
            <a:pPr eaLnBrk="1" hangingPunct="1">
              <a:lnSpc>
                <a:spcPct val="120000"/>
              </a:lnSpc>
            </a:pPr>
            <a:endParaRPr lang="en-US" altLang="ko-KR" sz="2400" dirty="0"/>
          </a:p>
          <a:p>
            <a:pPr eaLnBrk="1" hangingPunct="1">
              <a:lnSpc>
                <a:spcPct val="120000"/>
              </a:lnSpc>
            </a:pPr>
            <a:endParaRPr lang="en-US" altLang="ko-KR" sz="2400" dirty="0"/>
          </a:p>
          <a:p>
            <a:pPr eaLnBrk="1" hangingPunct="1">
              <a:lnSpc>
                <a:spcPct val="120000"/>
              </a:lnSpc>
            </a:pPr>
            <a:endParaRPr lang="en-US" altLang="ko-KR" sz="2400" dirty="0"/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ko-KR" sz="2400" dirty="0"/>
          </a:p>
          <a:p>
            <a:pPr eaLnBrk="1" hangingPunct="1"/>
            <a:r>
              <a:rPr lang="ko-KR" altLang="en-US" sz="2400" dirty="0"/>
              <a:t>장점</a:t>
            </a:r>
          </a:p>
          <a:p>
            <a:pPr lvl="1" eaLnBrk="1" hangingPunct="1"/>
            <a:r>
              <a:rPr lang="ko-KR" altLang="en-US" sz="2000" dirty="0"/>
              <a:t>높은 우선순위를 가진 사용 사례가 조기에 개발되어 설치된다는 확신</a:t>
            </a:r>
            <a:endParaRPr lang="en-US" altLang="ko-KR" sz="2000" dirty="0"/>
          </a:p>
          <a:p>
            <a:pPr lvl="1" eaLnBrk="1" hangingPunct="1"/>
            <a:r>
              <a:rPr lang="ko-KR" altLang="en-US" sz="2000" dirty="0"/>
              <a:t>사용 사례 사이에 선행관계를 지킬 수 있다</a:t>
            </a:r>
            <a:r>
              <a:rPr lang="en-US" altLang="ko-KR" sz="2000" dirty="0"/>
              <a:t>.</a:t>
            </a:r>
          </a:p>
          <a:p>
            <a:pPr lvl="1" eaLnBrk="1" hangingPunct="1"/>
            <a:r>
              <a:rPr lang="ko-KR" altLang="en-US" sz="2000" dirty="0"/>
              <a:t>각 열의 점수의 합은 개발 팀의 작업속도를 초과 하지 않아야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29398"/>
            <a:ext cx="5688632" cy="291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B82CE7D-C2C4-4986-809A-58303B5D2F27}"/>
              </a:ext>
            </a:extLst>
          </p:cNvPr>
          <p:cNvSpPr/>
          <p:nvPr/>
        </p:nvSpPr>
        <p:spPr>
          <a:xfrm>
            <a:off x="1763688" y="2636912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5A073EA-D20A-47A7-A285-A67A45E3923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331640" y="2636912"/>
            <a:ext cx="432048" cy="108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8A7CB7-BAE9-492E-A787-604C972B0882}"/>
              </a:ext>
            </a:extLst>
          </p:cNvPr>
          <p:cNvSpPr txBox="1"/>
          <p:nvPr/>
        </p:nvSpPr>
        <p:spPr>
          <a:xfrm>
            <a:off x="323528" y="232942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노력 양</a:t>
            </a:r>
          </a:p>
        </p:txBody>
      </p:sp>
    </p:spTree>
    <p:extLst>
      <p:ext uri="{BB962C8B-B14F-4D97-AF65-F5344CB8AC3E}">
        <p14:creationId xmlns:p14="http://schemas.microsoft.com/office/powerpoint/2010/main" val="22621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/>
              <a:t>3.4 </a:t>
            </a:r>
            <a:r>
              <a:rPr lang="ko-KR" altLang="en-US" b="1"/>
              <a:t>조직 계획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44525"/>
            <a:ext cx="9228875" cy="5218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/>
              <a:t>조직의 구성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0" dirty="0"/>
              <a:t>소프트웨어 개발 생산성에 큰 영향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0" dirty="0"/>
              <a:t>작업의 특성과 팀 구성원 사이의 의사교류 </a:t>
            </a:r>
            <a:r>
              <a:rPr lang="en-US" altLang="ko-KR" sz="2000" b="0" dirty="0"/>
              <a:t>(</a:t>
            </a:r>
            <a:r>
              <a:rPr lang="en-US" altLang="ko-KR" sz="2000" b="0" dirty="0">
                <a:highlight>
                  <a:srgbClr val="FFFF00"/>
                </a:highlight>
              </a:rPr>
              <a:t>3 ~ 8</a:t>
            </a:r>
            <a:r>
              <a:rPr lang="ko-KR" altLang="en-US" sz="2000" b="0" dirty="0">
                <a:highlight>
                  <a:srgbClr val="FFFF00"/>
                </a:highlight>
              </a:rPr>
              <a:t>명이 적절한 규모</a:t>
            </a:r>
            <a:r>
              <a:rPr lang="en-US" altLang="ko-KR" sz="2000" b="0" dirty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z="2000" b="0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/>
              <a:t>프로젝트의 구조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/>
              <a:t>프로젝트별 조직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 b="0" dirty="0"/>
              <a:t>프로젝트 시작에서 개발 완료까지 전담 팀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/>
              <a:t>기능별 조직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 b="0" dirty="0"/>
              <a:t>계획수립 </a:t>
            </a:r>
            <a:r>
              <a:rPr lang="ko-KR" altLang="en-US" sz="2000" b="0" dirty="0" err="1"/>
              <a:t>분석팀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설계 구현 팀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테스트 및 유지보수 팀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b="0" dirty="0"/>
              <a:t>Pipeline </a:t>
            </a:r>
            <a:r>
              <a:rPr lang="ko-KR" altLang="en-US" sz="2000" b="0" dirty="0"/>
              <a:t>식 공정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/>
              <a:t>3.4 </a:t>
            </a:r>
            <a:r>
              <a:rPr lang="ko-KR" altLang="en-US" b="1"/>
              <a:t>조직 계획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44525"/>
            <a:ext cx="9228875" cy="521811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매트릭스 조직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400" b="0" dirty="0"/>
              <a:t>요원들은 </a:t>
            </a:r>
            <a:r>
              <a:rPr lang="ko-KR" altLang="en-US" sz="2400" b="0" dirty="0">
                <a:highlight>
                  <a:srgbClr val="FFFF00"/>
                </a:highlight>
              </a:rPr>
              <a:t>프로젝트 팀</a:t>
            </a:r>
            <a:r>
              <a:rPr lang="ko-KR" altLang="en-US" sz="2400" b="0" dirty="0"/>
              <a:t>과 </a:t>
            </a:r>
            <a:r>
              <a:rPr lang="ko-KR" altLang="en-US" sz="2400" b="0" dirty="0">
                <a:highlight>
                  <a:srgbClr val="FFFF00"/>
                </a:highlight>
              </a:rPr>
              <a:t> 기능 조직</a:t>
            </a:r>
            <a:r>
              <a:rPr lang="en-US" altLang="ko-KR" sz="2400" b="0" dirty="0">
                <a:highlight>
                  <a:srgbClr val="FFFF00"/>
                </a:highlight>
              </a:rPr>
              <a:t>(</a:t>
            </a:r>
            <a:r>
              <a:rPr lang="ko-KR" altLang="en-US" sz="2400" b="0" dirty="0">
                <a:highlight>
                  <a:srgbClr val="FFFF00"/>
                </a:highlight>
              </a:rPr>
              <a:t>회사내 부서</a:t>
            </a:r>
            <a:r>
              <a:rPr lang="en-US" altLang="ko-KR" sz="2400" b="0" dirty="0">
                <a:highlight>
                  <a:srgbClr val="FFFF00"/>
                </a:highlight>
              </a:rPr>
              <a:t>)</a:t>
            </a:r>
            <a:r>
              <a:rPr lang="ko-KR" altLang="en-US" sz="2400" b="0" dirty="0"/>
              <a:t>에 동시에 관련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400" b="0" dirty="0"/>
              <a:t>필요에 따라 요원을 차출 팀을 구성하고 끝나면 원래의 소속으로 복귀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82029C-9D3B-4DE6-B67A-12A66FE8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888936"/>
            <a:ext cx="8928992" cy="21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3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dirty="0"/>
              <a:t>책임 프로그래머 팀 </a:t>
            </a:r>
            <a:r>
              <a:rPr lang="en-US" altLang="ko-KR" b="1" dirty="0"/>
              <a:t>(</a:t>
            </a:r>
            <a:r>
              <a:rPr lang="ko-KR" altLang="en-US" b="1" dirty="0"/>
              <a:t>프로그래밍 팀 구성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94469"/>
            <a:ext cx="8229600" cy="52181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 sz="2400" dirty="0">
                <a:highlight>
                  <a:srgbClr val="FFFF00"/>
                </a:highlight>
              </a:rPr>
              <a:t>의사 결정권이 </a:t>
            </a:r>
            <a:r>
              <a:rPr lang="ko-KR" altLang="en-US" sz="2400" dirty="0"/>
              <a:t>리더에게 집중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sz="2400" dirty="0"/>
              <a:t>계층적 팀 구조</a:t>
            </a:r>
            <a:r>
              <a:rPr lang="en-US" altLang="ko-KR" sz="2400" dirty="0"/>
              <a:t>(chief programmer team)</a:t>
            </a:r>
            <a:endParaRPr lang="ko-KR" altLang="en-US" sz="2400" dirty="0"/>
          </a:p>
          <a:p>
            <a:pPr eaLnBrk="1" hangingPunct="1">
              <a:lnSpc>
                <a:spcPct val="110000"/>
              </a:lnSpc>
            </a:pPr>
            <a:r>
              <a:rPr lang="ko-KR" altLang="en-US" sz="2400" dirty="0"/>
              <a:t>팀원 역할</a:t>
            </a:r>
            <a:endParaRPr lang="en-US" altLang="ko-KR" sz="2400" dirty="0"/>
          </a:p>
          <a:p>
            <a:pPr lvl="1" eaLnBrk="1" hangingPunct="1">
              <a:lnSpc>
                <a:spcPct val="110000"/>
              </a:lnSpc>
            </a:pPr>
            <a:r>
              <a:rPr lang="ko-KR" altLang="en-US" sz="2400" b="0" dirty="0"/>
              <a:t>외과 수술 팀 구성에서 </a:t>
            </a:r>
            <a:r>
              <a:rPr lang="ko-KR" altLang="en-US" sz="2400" b="0" dirty="0" err="1"/>
              <a:t>따옴</a:t>
            </a:r>
            <a:endParaRPr lang="ko-KR" altLang="en-US" sz="2400" b="0" dirty="0"/>
          </a:p>
          <a:p>
            <a:pPr lvl="1" eaLnBrk="1" hangingPunct="1">
              <a:lnSpc>
                <a:spcPct val="110000"/>
              </a:lnSpc>
            </a:pPr>
            <a:r>
              <a:rPr lang="ko-KR" altLang="en-US" sz="2400" b="0" dirty="0"/>
              <a:t>책임 프로그래머</a:t>
            </a:r>
            <a:r>
              <a:rPr lang="en-US" altLang="ko-KR" sz="2400" b="0" dirty="0"/>
              <a:t>: </a:t>
            </a:r>
            <a:r>
              <a:rPr lang="ko-KR" altLang="en-US" sz="2400" b="0" dirty="0"/>
              <a:t>제품</a:t>
            </a:r>
            <a:r>
              <a:rPr lang="ko-KR" altLang="en-US" sz="2400" b="0" dirty="0">
                <a:highlight>
                  <a:srgbClr val="FFFF00"/>
                </a:highlight>
              </a:rPr>
              <a:t>설계</a:t>
            </a:r>
            <a:r>
              <a:rPr lang="en-US" altLang="ko-KR" sz="2400" b="0" dirty="0">
                <a:highlight>
                  <a:srgbClr val="FFFF00"/>
                </a:highlight>
              </a:rPr>
              <a:t>, </a:t>
            </a:r>
            <a:r>
              <a:rPr lang="ko-KR" altLang="en-US" sz="2400" b="0" dirty="0">
                <a:highlight>
                  <a:srgbClr val="FFFF00"/>
                </a:highlight>
              </a:rPr>
              <a:t>주요부분 코딩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중요한 기술적 결정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작업의 지시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400" b="0" dirty="0"/>
              <a:t>프로그램 사서</a:t>
            </a:r>
            <a:r>
              <a:rPr lang="en-US" altLang="ko-KR" sz="2400" b="0" dirty="0"/>
              <a:t>: </a:t>
            </a:r>
            <a:r>
              <a:rPr lang="ko-KR" altLang="en-US" sz="2400" b="0" dirty="0"/>
              <a:t>프로그램 리스트 관리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설계 문서 및 테스트 계획 관리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400" b="0" dirty="0"/>
              <a:t>보조 프로그래머</a:t>
            </a:r>
            <a:r>
              <a:rPr lang="en-US" altLang="ko-KR" sz="2400" b="0" dirty="0"/>
              <a:t>: </a:t>
            </a:r>
            <a:r>
              <a:rPr lang="ko-KR" altLang="en-US" sz="2400" b="0" dirty="0"/>
              <a:t>기술적 문제에 대하여 상의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고객</a:t>
            </a:r>
            <a:r>
              <a:rPr lang="en-US" altLang="ko-KR" sz="2400" b="0" dirty="0"/>
              <a:t>/</a:t>
            </a:r>
            <a:r>
              <a:rPr lang="ko-KR" altLang="en-US" sz="2400" b="0" dirty="0"/>
              <a:t>출판</a:t>
            </a:r>
            <a:r>
              <a:rPr lang="en-US" altLang="ko-KR" sz="2400" b="0" dirty="0"/>
              <a:t>/</a:t>
            </a:r>
            <a:r>
              <a:rPr lang="ko-KR" altLang="en-US" sz="2400" b="0" dirty="0"/>
              <a:t>품질 보증 그룹과 접촉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부분적 분석</a:t>
            </a:r>
            <a:r>
              <a:rPr lang="en-US" altLang="ko-KR" sz="2400" b="0" dirty="0"/>
              <a:t>/</a:t>
            </a:r>
            <a:r>
              <a:rPr lang="ko-KR" altLang="en-US" sz="2400" b="0" dirty="0"/>
              <a:t>설계</a:t>
            </a:r>
            <a:r>
              <a:rPr lang="en-US" altLang="ko-KR" sz="2400" b="0" dirty="0"/>
              <a:t>/</a:t>
            </a:r>
            <a:r>
              <a:rPr lang="ko-KR" altLang="en-US" sz="2400" b="0" dirty="0"/>
              <a:t>구현을 담당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400" b="0" dirty="0"/>
              <a:t>프로그래머</a:t>
            </a:r>
            <a:r>
              <a:rPr lang="en-US" altLang="ko-KR" sz="2400" b="0" dirty="0"/>
              <a:t>: </a:t>
            </a:r>
            <a:r>
              <a:rPr lang="ko-KR" altLang="en-US" sz="2400" b="0" dirty="0"/>
              <a:t>각 모듈의 프로그래밍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C6DA5BB2-D903-4B86-A4F0-543EAF1544B0}"/>
              </a:ext>
            </a:extLst>
          </p:cNvPr>
          <p:cNvGrpSpPr>
            <a:grpSpLocks/>
          </p:cNvGrpSpPr>
          <p:nvPr/>
        </p:nvGrpSpPr>
        <p:grpSpPr bwMode="auto">
          <a:xfrm>
            <a:off x="4927126" y="793560"/>
            <a:ext cx="4230938" cy="1882355"/>
            <a:chOff x="96" y="737"/>
            <a:chExt cx="5572" cy="1988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DEDD7C0F-4BA9-4D88-B90D-78AFDCA7D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780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91F4135E-4935-45BA-821F-24616A20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1780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E69D45FF-7F9C-494C-8877-AF32F02FB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1780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2F9B0A9-40A2-4E1F-B841-6B8D40DF5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1156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C80C79A-0464-4DDB-B290-1C61FB3F1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737"/>
              <a:ext cx="3082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2400" b="1" dirty="0" err="1">
                  <a:highlight>
                    <a:srgbClr val="FFFF00"/>
                  </a:highlight>
                  <a:latin typeface="Arial" pitchFamily="34" charset="0"/>
                  <a:ea typeface="굴림체" pitchFamily="49" charset="-127"/>
                </a:rPr>
                <a:t>책임프로그래머</a:t>
              </a:r>
              <a:endParaRPr lang="ko-KR" altLang="en-US" sz="2400" b="1" dirty="0">
                <a:highlight>
                  <a:srgbClr val="FFFF00"/>
                </a:highlight>
                <a:latin typeface="Arial" pitchFamily="34" charset="0"/>
                <a:ea typeface="굴림체" pitchFamily="49" charset="-127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E141C3AD-6DC2-49DC-988B-5734C636C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977"/>
              <a:ext cx="2845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2000" b="1" dirty="0">
                  <a:highlight>
                    <a:srgbClr val="FFFF00"/>
                  </a:highlight>
                  <a:latin typeface="Arial" pitchFamily="34" charset="0"/>
                  <a:ea typeface="굴림체" pitchFamily="49" charset="-127"/>
                </a:rPr>
                <a:t>프로그램 </a:t>
              </a:r>
              <a:endParaRPr lang="en-US" altLang="ko-KR" sz="2000" b="1" dirty="0">
                <a:highlight>
                  <a:srgbClr val="FFFF00"/>
                </a:highlight>
                <a:latin typeface="Arial" pitchFamily="34" charset="0"/>
                <a:ea typeface="굴림체" pitchFamily="49" charset="-127"/>
              </a:endParaRPr>
            </a:p>
            <a:p>
              <a:pPr eaLnBrk="0" latinLnBrk="0" hangingPunct="0"/>
              <a:r>
                <a:rPr lang="ko-KR" altLang="en-US" sz="2000" b="1" dirty="0">
                  <a:highlight>
                    <a:srgbClr val="FFFF00"/>
                  </a:highlight>
                  <a:latin typeface="Arial" pitchFamily="34" charset="0"/>
                  <a:ea typeface="굴림체" pitchFamily="49" charset="-127"/>
                </a:rPr>
                <a:t>사서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C0E606F-22D3-4FCC-8209-8F304450F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065"/>
              <a:ext cx="1934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2000" b="1" dirty="0">
                  <a:highlight>
                    <a:srgbClr val="FFFF00"/>
                  </a:highlight>
                  <a:latin typeface="Arial" pitchFamily="34" charset="0"/>
                  <a:ea typeface="굴림체" pitchFamily="49" charset="-127"/>
                </a:rPr>
                <a:t>프로그래머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693337F1-1AC1-486B-89C8-6AED2C16F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1691"/>
              <a:ext cx="1934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2000" b="1" dirty="0">
                  <a:highlight>
                    <a:srgbClr val="FFFF00"/>
                  </a:highlight>
                  <a:latin typeface="Arial" pitchFamily="34" charset="0"/>
                  <a:ea typeface="굴림체" pitchFamily="49" charset="-127"/>
                </a:rPr>
                <a:t>보조 </a:t>
              </a:r>
              <a:endParaRPr lang="en-US" altLang="ko-KR" sz="2000" b="1" dirty="0">
                <a:highlight>
                  <a:srgbClr val="FFFF00"/>
                </a:highlight>
                <a:latin typeface="Arial" pitchFamily="34" charset="0"/>
                <a:ea typeface="굴림체" pitchFamily="49" charset="-127"/>
              </a:endParaRPr>
            </a:p>
            <a:p>
              <a:pPr eaLnBrk="0" latinLnBrk="0" hangingPunct="0"/>
              <a:r>
                <a:rPr lang="ko-KR" altLang="en-US" sz="2000" b="1" dirty="0">
                  <a:highlight>
                    <a:srgbClr val="FFFF00"/>
                  </a:highlight>
                  <a:latin typeface="Arial" pitchFamily="34" charset="0"/>
                  <a:ea typeface="굴림체" pitchFamily="49" charset="-127"/>
                </a:rPr>
                <a:t>프로그래머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DD66A0AD-5E86-44A0-9B0D-C6CF00622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296"/>
              <a:ext cx="67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33600C1B-667A-46AC-A1BD-10592ABEC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9A3B0236-08B7-4E17-A18E-E691B1480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296"/>
              <a:ext cx="81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C3C3BDCB-78CB-4BD4-BE1A-63279B5C1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1391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itchFamily="34" charset="0"/>
                  <a:ea typeface="굴림체" pitchFamily="49" charset="-127"/>
                </a:rPr>
                <a:t>백업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623CB14-CDAD-42E9-9002-9CC1416FBCF4}"/>
                  </a:ext>
                </a:extLst>
              </p14:cNvPr>
              <p14:cNvContentPartPr/>
              <p14:nvPr/>
            </p14:nvContentPartPr>
            <p14:xfrm>
              <a:off x="4622533" y="642693"/>
              <a:ext cx="4599720" cy="20502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623CB14-CDAD-42E9-9002-9CC1416FBC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533" y="633693"/>
                <a:ext cx="4617360" cy="206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dirty="0"/>
              <a:t>책임 프로그래머 팀 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 sz="2400" dirty="0"/>
              <a:t>특징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000" b="0" dirty="0"/>
              <a:t>의사 결정이 빠름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000" b="0" dirty="0"/>
              <a:t>소규모 프로젝트에 적합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000" b="0" dirty="0"/>
              <a:t>초보 프로그래머를 훈련시키는 기회로 적합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sz="2400" dirty="0"/>
              <a:t>단점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000" b="0" dirty="0"/>
              <a:t>한 사람의 능력과 경험이 프로젝트의 성패 좌우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000" b="0" dirty="0"/>
              <a:t>보조 프로그래머의 역할이 모호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1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23728" y="4138228"/>
            <a:ext cx="5178426" cy="1817688"/>
            <a:chOff x="1190" y="1103"/>
            <a:chExt cx="3262" cy="1145"/>
          </a:xfrm>
        </p:grpSpPr>
        <p:sp>
          <p:nvSpPr>
            <p:cNvPr id="48134" name="Oval 5"/>
            <p:cNvSpPr>
              <a:spLocks noChangeArrowheads="1"/>
            </p:cNvSpPr>
            <p:nvPr/>
          </p:nvSpPr>
          <p:spPr bwMode="auto">
            <a:xfrm>
              <a:off x="1588" y="1780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5" name="Oval 6"/>
            <p:cNvSpPr>
              <a:spLocks noChangeArrowheads="1"/>
            </p:cNvSpPr>
            <p:nvPr/>
          </p:nvSpPr>
          <p:spPr bwMode="auto">
            <a:xfrm>
              <a:off x="2452" y="1780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6" name="Oval 7"/>
            <p:cNvSpPr>
              <a:spLocks noChangeArrowheads="1"/>
            </p:cNvSpPr>
            <p:nvPr/>
          </p:nvSpPr>
          <p:spPr bwMode="auto">
            <a:xfrm>
              <a:off x="3412" y="1780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7" name="Oval 8"/>
            <p:cNvSpPr>
              <a:spLocks noChangeArrowheads="1"/>
            </p:cNvSpPr>
            <p:nvPr/>
          </p:nvSpPr>
          <p:spPr bwMode="auto">
            <a:xfrm>
              <a:off x="2452" y="1156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8" name="Rectangle 9"/>
            <p:cNvSpPr>
              <a:spLocks noChangeArrowheads="1"/>
            </p:cNvSpPr>
            <p:nvPr/>
          </p:nvSpPr>
          <p:spPr bwMode="auto">
            <a:xfrm>
              <a:off x="2630" y="1103"/>
              <a:ext cx="11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dirty="0" err="1">
                  <a:latin typeface="Arial" pitchFamily="34" charset="0"/>
                  <a:ea typeface="굴림체" pitchFamily="49" charset="-127"/>
                </a:rPr>
                <a:t>책임프로그래머</a:t>
              </a:r>
              <a:endParaRPr lang="ko-KR" altLang="en-US" dirty="0">
                <a:latin typeface="Arial" pitchFamily="34" charset="0"/>
                <a:ea typeface="굴림체" pitchFamily="49" charset="-127"/>
              </a:endParaRPr>
            </a:p>
          </p:txBody>
        </p:sp>
        <p:sp>
          <p:nvSpPr>
            <p:cNvPr id="48139" name="Rectangle 10"/>
            <p:cNvSpPr>
              <a:spLocks noChangeArrowheads="1"/>
            </p:cNvSpPr>
            <p:nvPr/>
          </p:nvSpPr>
          <p:spPr bwMode="auto">
            <a:xfrm>
              <a:off x="1190" y="2015"/>
              <a:ext cx="10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dirty="0">
                  <a:latin typeface="Arial" pitchFamily="34" charset="0"/>
                  <a:ea typeface="굴림체" pitchFamily="49" charset="-127"/>
                </a:rPr>
                <a:t>프로그램 사서</a:t>
              </a:r>
            </a:p>
          </p:txBody>
        </p:sp>
        <p:sp>
          <p:nvSpPr>
            <p:cNvPr id="48140" name="Rectangle 11"/>
            <p:cNvSpPr>
              <a:spLocks noChangeArrowheads="1"/>
            </p:cNvSpPr>
            <p:nvPr/>
          </p:nvSpPr>
          <p:spPr bwMode="auto">
            <a:xfrm>
              <a:off x="2294" y="2015"/>
              <a:ext cx="8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dirty="0">
                  <a:latin typeface="Arial" pitchFamily="34" charset="0"/>
                  <a:ea typeface="굴림체" pitchFamily="49" charset="-127"/>
                </a:rPr>
                <a:t>프로그래머</a:t>
              </a:r>
            </a:p>
          </p:txBody>
        </p:sp>
        <p:sp>
          <p:nvSpPr>
            <p:cNvPr id="48141" name="Rectangle 12"/>
            <p:cNvSpPr>
              <a:spLocks noChangeArrowheads="1"/>
            </p:cNvSpPr>
            <p:nvPr/>
          </p:nvSpPr>
          <p:spPr bwMode="auto">
            <a:xfrm>
              <a:off x="3277" y="2015"/>
              <a:ext cx="11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dirty="0">
                  <a:latin typeface="Arial" pitchFamily="34" charset="0"/>
                  <a:ea typeface="굴림체" pitchFamily="49" charset="-127"/>
                </a:rPr>
                <a:t>보조 프로그래머</a:t>
              </a:r>
            </a:p>
          </p:txBody>
        </p:sp>
        <p:sp>
          <p:nvSpPr>
            <p:cNvPr id="48142" name="Line 13"/>
            <p:cNvSpPr>
              <a:spLocks noChangeShapeType="1"/>
            </p:cNvSpPr>
            <p:nvPr/>
          </p:nvSpPr>
          <p:spPr bwMode="auto">
            <a:xfrm flipH="1">
              <a:off x="1776" y="1296"/>
              <a:ext cx="67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254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4" name="Line 15"/>
            <p:cNvSpPr>
              <a:spLocks noChangeShapeType="1"/>
            </p:cNvSpPr>
            <p:nvPr/>
          </p:nvSpPr>
          <p:spPr bwMode="auto">
            <a:xfrm>
              <a:off x="2640" y="1296"/>
              <a:ext cx="81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5" name="Rectangle 16"/>
            <p:cNvSpPr>
              <a:spLocks noChangeArrowheads="1"/>
            </p:cNvSpPr>
            <p:nvPr/>
          </p:nvSpPr>
          <p:spPr bwMode="auto">
            <a:xfrm>
              <a:off x="3158" y="1391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itchFamily="34" charset="0"/>
                  <a:ea typeface="굴림체" pitchFamily="49" charset="-127"/>
                </a:rPr>
                <a:t>백업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AA0ED31-5055-428B-9752-F0B8B035A748}"/>
                  </a:ext>
                </a:extLst>
              </p14:cNvPr>
              <p14:cNvContentPartPr/>
              <p14:nvPr/>
            </p14:nvContentPartPr>
            <p14:xfrm>
              <a:off x="829213" y="1007227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AA0ED31-5055-428B-9752-F0B8B035A7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573" y="99822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CB1BB9D-D2A1-4E19-861A-CFEFEBD1FB9F}"/>
                  </a:ext>
                </a:extLst>
              </p14:cNvPr>
              <p14:cNvContentPartPr/>
              <p14:nvPr/>
            </p14:nvContentPartPr>
            <p14:xfrm>
              <a:off x="787093" y="1083547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CB1BB9D-D2A1-4E19-861A-CFEFEBD1FB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453" y="10749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9977731-BECA-4E7B-BF6D-DBC980D9298F}"/>
                  </a:ext>
                </a:extLst>
              </p14:cNvPr>
              <p14:cNvContentPartPr/>
              <p14:nvPr/>
            </p14:nvContentPartPr>
            <p14:xfrm>
              <a:off x="710773" y="1887787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9977731-BECA-4E7B-BF6D-DBC980D929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773" y="18791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939F4F2-336B-4047-86EE-D0595F84C8AF}"/>
                  </a:ext>
                </a:extLst>
              </p14:cNvPr>
              <p14:cNvContentPartPr/>
              <p14:nvPr/>
            </p14:nvContentPartPr>
            <p14:xfrm>
              <a:off x="872053" y="1259947"/>
              <a:ext cx="360" cy="1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939F4F2-336B-4047-86EE-D0595F84C8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3053" y="1250947"/>
                <a:ext cx="1800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232DC6-9FFD-455E-B965-05E8EAC228BB}"/>
              </a:ext>
            </a:extLst>
          </p:cNvPr>
          <p:cNvGrpSpPr/>
          <p:nvPr/>
        </p:nvGrpSpPr>
        <p:grpSpPr>
          <a:xfrm>
            <a:off x="855133" y="1176787"/>
            <a:ext cx="360" cy="360"/>
            <a:chOff x="855133" y="11767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D58CBAB-F05D-4473-8051-4D29052905DA}"/>
                    </a:ext>
                  </a:extLst>
                </p14:cNvPr>
                <p14:cNvContentPartPr/>
                <p14:nvPr/>
              </p14:nvContentPartPr>
              <p14:xfrm>
                <a:off x="855133" y="1176787"/>
                <a:ext cx="360" cy="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D58CBAB-F05D-4473-8051-4D29052905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6133" y="11677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1ADA2F3-1AE6-46DA-8CBC-13D280A00830}"/>
                    </a:ext>
                  </a:extLst>
                </p14:cNvPr>
                <p14:cNvContentPartPr/>
                <p14:nvPr/>
              </p14:nvContentPartPr>
              <p14:xfrm>
                <a:off x="855133" y="1176787"/>
                <a:ext cx="360" cy="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1ADA2F3-1AE6-46DA-8CBC-13D280A008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6133" y="11677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B5570A0-0CE0-4603-8BD0-D28A8E84FF80}"/>
                  </a:ext>
                </a:extLst>
              </p14:cNvPr>
              <p14:cNvContentPartPr/>
              <p14:nvPr/>
            </p14:nvContentPartPr>
            <p14:xfrm>
              <a:off x="931093" y="1168507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B5570A0-0CE0-4603-8BD0-D28A8E84FF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093" y="11595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C0AFEC9-03BD-4D17-BAFE-46C67597F3A8}"/>
                  </a:ext>
                </a:extLst>
              </p14:cNvPr>
              <p14:cNvContentPartPr/>
              <p14:nvPr/>
            </p14:nvContentPartPr>
            <p14:xfrm>
              <a:off x="2598973" y="2412667"/>
              <a:ext cx="180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C0AFEC9-03BD-4D17-BAFE-46C67597F3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89973" y="2404027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2812167-C9ED-435D-91CB-18C08052C6E9}"/>
                  </a:ext>
                </a:extLst>
              </p14:cNvPr>
              <p14:cNvContentPartPr/>
              <p14:nvPr/>
            </p14:nvContentPartPr>
            <p14:xfrm>
              <a:off x="3453973" y="2523187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2812167-C9ED-435D-91CB-18C08052C6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4973" y="25141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0CD1374-0E65-40D4-86FC-83C2E6CDC0F3}"/>
                  </a:ext>
                </a:extLst>
              </p14:cNvPr>
              <p14:cNvContentPartPr/>
              <p14:nvPr/>
            </p14:nvContentPartPr>
            <p14:xfrm>
              <a:off x="3894613" y="2666827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0CD1374-0E65-40D4-86FC-83C2E6CDC0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5613" y="265818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4CFE42-9F36-4C8B-9F25-2946C1109E6C}"/>
              </a:ext>
            </a:extLst>
          </p:cNvPr>
          <p:cNvGrpSpPr/>
          <p:nvPr/>
        </p:nvGrpSpPr>
        <p:grpSpPr>
          <a:xfrm>
            <a:off x="4461613" y="3301507"/>
            <a:ext cx="360" cy="1800"/>
            <a:chOff x="4461613" y="3301507"/>
            <a:chExt cx="360" cy="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1988D7E-02AF-461B-A029-F744F5B66BFC}"/>
                    </a:ext>
                  </a:extLst>
                </p14:cNvPr>
                <p14:cNvContentPartPr/>
                <p14:nvPr/>
              </p14:nvContentPartPr>
              <p14:xfrm>
                <a:off x="4461613" y="3301507"/>
                <a:ext cx="360" cy="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1988D7E-02AF-461B-A029-F744F5B66B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52613" y="32928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F881EB0-6293-4267-AFF8-4D8F4386877E}"/>
                    </a:ext>
                  </a:extLst>
                </p14:cNvPr>
                <p14:cNvContentPartPr/>
                <p14:nvPr/>
              </p14:nvContentPartPr>
              <p14:xfrm>
                <a:off x="4461613" y="3301507"/>
                <a:ext cx="360" cy="18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F881EB0-6293-4267-AFF8-4D8F438687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52613" y="3292867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9A322CFF-2F5E-4A97-A912-F4586C7D2266}"/>
                  </a:ext>
                </a:extLst>
              </p14:cNvPr>
              <p14:cNvContentPartPr/>
              <p14:nvPr/>
            </p14:nvContentPartPr>
            <p14:xfrm>
              <a:off x="1532293" y="1371187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9A322CFF-2F5E-4A97-A912-F4586C7D22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3653" y="13625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40351A7-B049-4342-875E-36DA0A7B4A78}"/>
                  </a:ext>
                </a:extLst>
              </p14:cNvPr>
              <p14:cNvContentPartPr/>
              <p14:nvPr/>
            </p14:nvContentPartPr>
            <p14:xfrm>
              <a:off x="1515373" y="1447867"/>
              <a:ext cx="36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40351A7-B049-4342-875E-36DA0A7B4A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6733" y="143886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C2BFBD26-4D6B-4FAC-96A9-92AD9F03E02E}"/>
              </a:ext>
            </a:extLst>
          </p:cNvPr>
          <p:cNvGrpSpPr/>
          <p:nvPr/>
        </p:nvGrpSpPr>
        <p:grpSpPr>
          <a:xfrm>
            <a:off x="1489813" y="1489987"/>
            <a:ext cx="360" cy="360"/>
            <a:chOff x="1489813" y="1489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F1663C9-7F6F-46FE-B34B-3A1A42C8A2D8}"/>
                    </a:ext>
                  </a:extLst>
                </p14:cNvPr>
                <p14:cNvContentPartPr/>
                <p14:nvPr/>
              </p14:nvContentPartPr>
              <p14:xfrm>
                <a:off x="1489813" y="1489987"/>
                <a:ext cx="36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F1663C9-7F6F-46FE-B34B-3A1A42C8A2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80813" y="1480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C760B65-B31C-4FFE-9D33-DC84BE888346}"/>
                    </a:ext>
                  </a:extLst>
                </p14:cNvPr>
                <p14:cNvContentPartPr/>
                <p14:nvPr/>
              </p14:nvContentPartPr>
              <p14:xfrm>
                <a:off x="1489813" y="1489987"/>
                <a:ext cx="360" cy="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C760B65-B31C-4FFE-9D33-DC84BE8883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80813" y="1480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에고레스</a:t>
            </a:r>
            <a:r>
              <a:rPr lang="ko-KR" altLang="en-US" b="1" dirty="0"/>
              <a:t> </a:t>
            </a:r>
            <a:r>
              <a:rPr lang="ko-KR" altLang="en-US" b="1" dirty="0" err="1"/>
              <a:t>팀조직</a:t>
            </a:r>
            <a:r>
              <a:rPr lang="ko-KR" altLang="en-US" b="1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프로그래밍 팀 구성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/>
              <a:t>민주주의 식 의사결정</a:t>
            </a:r>
          </a:p>
          <a:p>
            <a:pPr lvl="1" eaLnBrk="1" hangingPunct="1"/>
            <a:r>
              <a:rPr lang="ko-KR" altLang="en-US" sz="2000" b="0" dirty="0"/>
              <a:t>서로 협동하여 수행하는 </a:t>
            </a:r>
            <a:r>
              <a:rPr lang="ko-KR" altLang="en-US" sz="2000" b="0" dirty="0" err="1"/>
              <a:t>비이기적인</a:t>
            </a:r>
            <a:r>
              <a:rPr lang="ko-KR" altLang="en-US" sz="2000" b="0" dirty="0"/>
              <a:t> 팀</a:t>
            </a:r>
            <a:r>
              <a:rPr lang="en-US" altLang="ko-KR" sz="2000" b="0" dirty="0"/>
              <a:t>(Ego-less)</a:t>
            </a:r>
          </a:p>
          <a:p>
            <a:pPr lvl="1" eaLnBrk="1" hangingPunct="1"/>
            <a:r>
              <a:rPr lang="ko-KR" altLang="en-US" sz="2000" b="0" dirty="0"/>
              <a:t>자신이 있는 일을 알아서 수행</a:t>
            </a:r>
          </a:p>
          <a:p>
            <a:pPr lvl="1" eaLnBrk="1" hangingPunct="1"/>
            <a:r>
              <a:rPr lang="ko-KR" altLang="en-US" sz="2000" b="0" dirty="0"/>
              <a:t>구성원이 동등한 책임과 권한</a:t>
            </a:r>
          </a:p>
          <a:p>
            <a:pPr eaLnBrk="1" hangingPunct="1"/>
            <a:r>
              <a:rPr lang="ko-KR" altLang="en-US" sz="2400" dirty="0"/>
              <a:t>의사 교환 경로</a:t>
            </a:r>
          </a:p>
          <a:p>
            <a:pPr eaLnBrk="1" hangingPunct="1"/>
            <a:r>
              <a:rPr lang="ko-KR" altLang="en-US" sz="2400" dirty="0"/>
              <a:t>특징</a:t>
            </a:r>
          </a:p>
          <a:p>
            <a:pPr lvl="1" eaLnBrk="1" hangingPunct="1"/>
            <a:r>
              <a:rPr lang="ko-KR" altLang="en-US" sz="2000" b="0" dirty="0"/>
              <a:t>작업 만족도 높음</a:t>
            </a:r>
          </a:p>
          <a:p>
            <a:pPr lvl="1" eaLnBrk="1" hangingPunct="1"/>
            <a:r>
              <a:rPr lang="ko-KR" altLang="en-US" sz="2000" b="0" dirty="0">
                <a:highlight>
                  <a:srgbClr val="FFFF00"/>
                </a:highlight>
              </a:rPr>
              <a:t>의사 교류 활성화</a:t>
            </a:r>
          </a:p>
          <a:p>
            <a:pPr lvl="1" eaLnBrk="1" hangingPunct="1"/>
            <a:r>
              <a:rPr lang="ko-KR" altLang="en-US" sz="2000" b="0" dirty="0"/>
              <a:t>장기 프로젝트 </a:t>
            </a:r>
            <a:r>
              <a:rPr lang="en-US" altLang="ko-KR" sz="2000" b="0" dirty="0"/>
              <a:t>(</a:t>
            </a:r>
            <a:r>
              <a:rPr lang="ko-KR" altLang="en-US" sz="2000" b="0" dirty="0">
                <a:sym typeface="Wingdings" panose="05000000000000000000" pitchFamily="2" charset="2"/>
              </a:rPr>
              <a:t>복잡</a:t>
            </a:r>
            <a:r>
              <a:rPr lang="en-US" altLang="ko-KR" sz="2000" b="0" dirty="0">
                <a:sym typeface="Wingdings" panose="05000000000000000000" pitchFamily="2" charset="2"/>
              </a:rPr>
              <a:t>, </a:t>
            </a:r>
            <a:r>
              <a:rPr lang="ko-KR" altLang="en-US" sz="2000" b="0" dirty="0">
                <a:sym typeface="Wingdings" panose="05000000000000000000" pitchFamily="2" charset="2"/>
              </a:rPr>
              <a:t>이해 어려움 문제 해결</a:t>
            </a:r>
            <a:r>
              <a:rPr lang="en-US" altLang="ko-KR" sz="2000" b="0" dirty="0">
                <a:sym typeface="Wingdings" panose="05000000000000000000" pitchFamily="2" charset="2"/>
              </a:rPr>
              <a:t>)</a:t>
            </a:r>
            <a:r>
              <a:rPr lang="ko-KR" altLang="en-US" sz="2000" b="0" dirty="0">
                <a:sym typeface="Wingdings" panose="05000000000000000000" pitchFamily="2" charset="2"/>
              </a:rPr>
              <a:t>에 적합</a:t>
            </a:r>
            <a:endParaRPr lang="ko-KR" altLang="en-US" sz="2000" b="0" dirty="0"/>
          </a:p>
          <a:p>
            <a:pPr eaLnBrk="1" hangingPunct="1"/>
            <a:r>
              <a:rPr lang="ko-KR" altLang="en-US" sz="2400" dirty="0"/>
              <a:t>단점</a:t>
            </a:r>
          </a:p>
          <a:p>
            <a:pPr lvl="1" eaLnBrk="1" hangingPunct="1"/>
            <a:r>
              <a:rPr lang="ko-KR" altLang="en-US" sz="2000" b="0" dirty="0"/>
              <a:t>책임이 명확하지 않은 일이 발생</a:t>
            </a:r>
          </a:p>
          <a:p>
            <a:pPr lvl="1" eaLnBrk="1" hangingPunct="1"/>
            <a:r>
              <a:rPr lang="ko-KR" altLang="en-US" sz="2000" b="0" dirty="0"/>
              <a:t>대규모에 적합하지 않음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의사 결정 지연 가능</a:t>
            </a:r>
            <a:r>
              <a:rPr lang="en-US" altLang="ko-KR" sz="2000" b="0" dirty="0"/>
              <a:t>)</a:t>
            </a:r>
          </a:p>
        </p:txBody>
      </p:sp>
      <p:sp>
        <p:nvSpPr>
          <p:cNvPr id="21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8184" y="1844824"/>
            <a:ext cx="2273300" cy="2044700"/>
            <a:chOff x="3316" y="1732"/>
            <a:chExt cx="1432" cy="1288"/>
          </a:xfrm>
        </p:grpSpPr>
        <p:sp>
          <p:nvSpPr>
            <p:cNvPr id="49158" name="Oval 5"/>
            <p:cNvSpPr>
              <a:spLocks noChangeArrowheads="1"/>
            </p:cNvSpPr>
            <p:nvPr/>
          </p:nvSpPr>
          <p:spPr bwMode="auto">
            <a:xfrm>
              <a:off x="3940" y="1732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59" name="Oval 6"/>
            <p:cNvSpPr>
              <a:spLocks noChangeArrowheads="1"/>
            </p:cNvSpPr>
            <p:nvPr/>
          </p:nvSpPr>
          <p:spPr bwMode="auto">
            <a:xfrm>
              <a:off x="3316" y="2164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60" name="Oval 7"/>
            <p:cNvSpPr>
              <a:spLocks noChangeArrowheads="1"/>
            </p:cNvSpPr>
            <p:nvPr/>
          </p:nvSpPr>
          <p:spPr bwMode="auto">
            <a:xfrm>
              <a:off x="4564" y="2164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61" name="Oval 8"/>
            <p:cNvSpPr>
              <a:spLocks noChangeArrowheads="1"/>
            </p:cNvSpPr>
            <p:nvPr/>
          </p:nvSpPr>
          <p:spPr bwMode="auto">
            <a:xfrm>
              <a:off x="3556" y="2836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62" name="Oval 9"/>
            <p:cNvSpPr>
              <a:spLocks noChangeArrowheads="1"/>
            </p:cNvSpPr>
            <p:nvPr/>
          </p:nvSpPr>
          <p:spPr bwMode="auto">
            <a:xfrm>
              <a:off x="4324" y="2836"/>
              <a:ext cx="184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163" name="Line 10"/>
            <p:cNvSpPr>
              <a:spLocks noChangeShapeType="1"/>
            </p:cNvSpPr>
            <p:nvPr/>
          </p:nvSpPr>
          <p:spPr bwMode="auto">
            <a:xfrm flipH="1">
              <a:off x="3456" y="1872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4" name="Line 11"/>
            <p:cNvSpPr>
              <a:spLocks noChangeShapeType="1"/>
            </p:cNvSpPr>
            <p:nvPr/>
          </p:nvSpPr>
          <p:spPr bwMode="auto">
            <a:xfrm flipH="1">
              <a:off x="3696" y="1920"/>
              <a:ext cx="288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5" name="Line 12"/>
            <p:cNvSpPr>
              <a:spLocks noChangeShapeType="1"/>
            </p:cNvSpPr>
            <p:nvPr/>
          </p:nvSpPr>
          <p:spPr bwMode="auto">
            <a:xfrm>
              <a:off x="4080" y="1920"/>
              <a:ext cx="336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6" name="Line 13"/>
            <p:cNvSpPr>
              <a:spLocks noChangeShapeType="1"/>
            </p:cNvSpPr>
            <p:nvPr/>
          </p:nvSpPr>
          <p:spPr bwMode="auto">
            <a:xfrm>
              <a:off x="4128" y="1872"/>
              <a:ext cx="48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7" name="Line 14"/>
            <p:cNvSpPr>
              <a:spLocks noChangeShapeType="1"/>
            </p:cNvSpPr>
            <p:nvPr/>
          </p:nvSpPr>
          <p:spPr bwMode="auto">
            <a:xfrm flipH="1">
              <a:off x="4512" y="2352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8" name="Line 15"/>
            <p:cNvSpPr>
              <a:spLocks noChangeShapeType="1"/>
            </p:cNvSpPr>
            <p:nvPr/>
          </p:nvSpPr>
          <p:spPr bwMode="auto">
            <a:xfrm flipH="1">
              <a:off x="3744" y="292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9" name="Line 16"/>
            <p:cNvSpPr>
              <a:spLocks noChangeShapeType="1"/>
            </p:cNvSpPr>
            <p:nvPr/>
          </p:nvSpPr>
          <p:spPr bwMode="auto">
            <a:xfrm flipH="1" flipV="1">
              <a:off x="3456" y="2352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70" name="Line 17"/>
            <p:cNvSpPr>
              <a:spLocks noChangeShapeType="1"/>
            </p:cNvSpPr>
            <p:nvPr/>
          </p:nvSpPr>
          <p:spPr bwMode="auto">
            <a:xfrm>
              <a:off x="3504" y="225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71" name="Line 18"/>
            <p:cNvSpPr>
              <a:spLocks noChangeShapeType="1"/>
            </p:cNvSpPr>
            <p:nvPr/>
          </p:nvSpPr>
          <p:spPr bwMode="auto">
            <a:xfrm flipH="1">
              <a:off x="3744" y="2352"/>
              <a:ext cx="81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72" name="Line 19"/>
            <p:cNvSpPr>
              <a:spLocks noChangeShapeType="1"/>
            </p:cNvSpPr>
            <p:nvPr/>
          </p:nvSpPr>
          <p:spPr bwMode="auto">
            <a:xfrm>
              <a:off x="3504" y="2352"/>
              <a:ext cx="81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dirty="0"/>
              <a:t>혼합형 </a:t>
            </a:r>
            <a:r>
              <a:rPr lang="ko-KR" altLang="en-US" b="1" dirty="0" err="1"/>
              <a:t>팀조직</a:t>
            </a:r>
            <a:r>
              <a:rPr lang="ko-KR" altLang="en-US" b="1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프로그래밍 팀 구성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2400" dirty="0"/>
              <a:t>집중형</a:t>
            </a:r>
            <a:r>
              <a:rPr lang="en-US" altLang="ko-KR" sz="2400" dirty="0"/>
              <a:t>, </a:t>
            </a:r>
            <a:r>
              <a:rPr lang="ko-KR" altLang="en-US" sz="2400" dirty="0"/>
              <a:t>분산형의 단점을 보완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2400" dirty="0"/>
              <a:t>특징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b="0" dirty="0"/>
              <a:t>초보자와 경험자를 분리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b="0" dirty="0"/>
              <a:t>프로젝트 관리자와 고급 프로그래머에게 지휘권한이 주어짐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b="0" dirty="0"/>
              <a:t>의사교환은 초보 엔지니어나 중간 관리층으로 분산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2400" dirty="0"/>
              <a:t>소프트웨어 기능에 따라 </a:t>
            </a:r>
            <a:r>
              <a:rPr lang="ko-KR" altLang="en-US" sz="2400" dirty="0">
                <a:highlight>
                  <a:srgbClr val="FFFF00"/>
                </a:highlight>
              </a:rPr>
              <a:t>계층적으로 분산 되는 프로젝트에 적합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2400" dirty="0"/>
              <a:t>단점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b="0" dirty="0"/>
              <a:t>기술인력이 관리를 담당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b="0" dirty="0"/>
              <a:t>의사 전달 경로가 김</a:t>
            </a:r>
          </a:p>
        </p:txBody>
      </p:sp>
      <p:sp>
        <p:nvSpPr>
          <p:cNvPr id="23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77532" y="3861048"/>
            <a:ext cx="3416300" cy="1816100"/>
            <a:chOff x="2980" y="2404"/>
            <a:chExt cx="2152" cy="1144"/>
          </a:xfrm>
        </p:grpSpPr>
        <p:sp>
          <p:nvSpPr>
            <p:cNvPr id="50182" name="Oval 5"/>
            <p:cNvSpPr>
              <a:spLocks noChangeArrowheads="1"/>
            </p:cNvSpPr>
            <p:nvPr/>
          </p:nvSpPr>
          <p:spPr bwMode="auto">
            <a:xfrm>
              <a:off x="4036" y="2404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3" name="Oval 6"/>
            <p:cNvSpPr>
              <a:spLocks noChangeArrowheads="1"/>
            </p:cNvSpPr>
            <p:nvPr/>
          </p:nvSpPr>
          <p:spPr bwMode="auto">
            <a:xfrm>
              <a:off x="3412" y="2884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4" name="Oval 7"/>
            <p:cNvSpPr>
              <a:spLocks noChangeArrowheads="1"/>
            </p:cNvSpPr>
            <p:nvPr/>
          </p:nvSpPr>
          <p:spPr bwMode="auto">
            <a:xfrm>
              <a:off x="4660" y="2884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5" name="Oval 8"/>
            <p:cNvSpPr>
              <a:spLocks noChangeArrowheads="1"/>
            </p:cNvSpPr>
            <p:nvPr/>
          </p:nvSpPr>
          <p:spPr bwMode="auto">
            <a:xfrm>
              <a:off x="2980" y="3412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6" name="Oval 9"/>
            <p:cNvSpPr>
              <a:spLocks noChangeArrowheads="1"/>
            </p:cNvSpPr>
            <p:nvPr/>
          </p:nvSpPr>
          <p:spPr bwMode="auto">
            <a:xfrm>
              <a:off x="3412" y="3412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7" name="Oval 10"/>
            <p:cNvSpPr>
              <a:spLocks noChangeArrowheads="1"/>
            </p:cNvSpPr>
            <p:nvPr/>
          </p:nvSpPr>
          <p:spPr bwMode="auto">
            <a:xfrm>
              <a:off x="3796" y="3412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8" name="Oval 11"/>
            <p:cNvSpPr>
              <a:spLocks noChangeArrowheads="1"/>
            </p:cNvSpPr>
            <p:nvPr/>
          </p:nvSpPr>
          <p:spPr bwMode="auto">
            <a:xfrm>
              <a:off x="4324" y="3412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9" name="Oval 12"/>
            <p:cNvSpPr>
              <a:spLocks noChangeArrowheads="1"/>
            </p:cNvSpPr>
            <p:nvPr/>
          </p:nvSpPr>
          <p:spPr bwMode="auto">
            <a:xfrm>
              <a:off x="4660" y="3412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90" name="Oval 13"/>
            <p:cNvSpPr>
              <a:spLocks noChangeArrowheads="1"/>
            </p:cNvSpPr>
            <p:nvPr/>
          </p:nvSpPr>
          <p:spPr bwMode="auto">
            <a:xfrm>
              <a:off x="4996" y="3412"/>
              <a:ext cx="136" cy="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91" name="Line 14"/>
            <p:cNvSpPr>
              <a:spLocks noChangeShapeType="1"/>
            </p:cNvSpPr>
            <p:nvPr/>
          </p:nvSpPr>
          <p:spPr bwMode="auto">
            <a:xfrm flipH="1">
              <a:off x="3552" y="2496"/>
              <a:ext cx="48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2" name="Line 15"/>
            <p:cNvSpPr>
              <a:spLocks noChangeShapeType="1"/>
            </p:cNvSpPr>
            <p:nvPr/>
          </p:nvSpPr>
          <p:spPr bwMode="auto">
            <a:xfrm>
              <a:off x="4176" y="2496"/>
              <a:ext cx="52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3" name="Line 16"/>
            <p:cNvSpPr>
              <a:spLocks noChangeShapeType="1"/>
            </p:cNvSpPr>
            <p:nvPr/>
          </p:nvSpPr>
          <p:spPr bwMode="auto">
            <a:xfrm>
              <a:off x="3456" y="302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4" name="Line 17"/>
            <p:cNvSpPr>
              <a:spLocks noChangeShapeType="1"/>
            </p:cNvSpPr>
            <p:nvPr/>
          </p:nvSpPr>
          <p:spPr bwMode="auto">
            <a:xfrm flipH="1">
              <a:off x="3072" y="3024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5" name="Line 18"/>
            <p:cNvSpPr>
              <a:spLocks noChangeShapeType="1"/>
            </p:cNvSpPr>
            <p:nvPr/>
          </p:nvSpPr>
          <p:spPr bwMode="auto">
            <a:xfrm>
              <a:off x="3552" y="3024"/>
              <a:ext cx="28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6" name="Line 19"/>
            <p:cNvSpPr>
              <a:spLocks noChangeShapeType="1"/>
            </p:cNvSpPr>
            <p:nvPr/>
          </p:nvSpPr>
          <p:spPr bwMode="auto">
            <a:xfrm>
              <a:off x="4752" y="302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7" name="Line 20"/>
            <p:cNvSpPr>
              <a:spLocks noChangeShapeType="1"/>
            </p:cNvSpPr>
            <p:nvPr/>
          </p:nvSpPr>
          <p:spPr bwMode="auto">
            <a:xfrm flipH="1">
              <a:off x="4464" y="3024"/>
              <a:ext cx="24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8" name="Line 21"/>
            <p:cNvSpPr>
              <a:spLocks noChangeShapeType="1"/>
            </p:cNvSpPr>
            <p:nvPr/>
          </p:nvSpPr>
          <p:spPr bwMode="auto">
            <a:xfrm>
              <a:off x="4800" y="3024"/>
              <a:ext cx="24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817D60-ADFF-47D7-91AC-B8DEEFFFEFF5}"/>
              </a:ext>
            </a:extLst>
          </p:cNvPr>
          <p:cNvSpPr txBox="1"/>
          <p:nvPr/>
        </p:nvSpPr>
        <p:spPr>
          <a:xfrm>
            <a:off x="4287862" y="4327683"/>
            <a:ext cx="210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고급</a:t>
            </a:r>
            <a:r>
              <a:rPr lang="ko-KR" altLang="en-US" b="1" dirty="0"/>
              <a:t> 프로그래머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4448A-3231-4F29-A1D7-15A994D4B996}"/>
              </a:ext>
            </a:extLst>
          </p:cNvPr>
          <p:cNvSpPr txBox="1"/>
          <p:nvPr/>
        </p:nvSpPr>
        <p:spPr>
          <a:xfrm>
            <a:off x="3766469" y="5639296"/>
            <a:ext cx="210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초보 프로그래머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EBB56-C2B9-4E70-B76D-79DEB1F8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39957-DB75-4A32-B050-C8F3E802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pic>
        <p:nvPicPr>
          <p:cNvPr id="1026" name="Picture 2" descr="Masala chai - Wikipedia">
            <a:extLst>
              <a:ext uri="{FF2B5EF4-FFF2-40B4-BE49-F238E27FC236}">
                <a16:creationId xmlns:a16="http://schemas.microsoft.com/office/drawing/2014/main" id="{A4266846-46F7-4E0E-B2EF-0FA8E273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4968552" cy="372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/>
              <a:t>작업 분해</a:t>
            </a:r>
            <a:r>
              <a:rPr lang="en-US" altLang="ko-KR" b="1"/>
              <a:t>(Decomposition)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765235"/>
            <a:ext cx="8229600" cy="5218113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작업 분해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2400" dirty="0"/>
              <a:t>프로젝트 완성에 필요한 </a:t>
            </a:r>
            <a:r>
              <a:rPr lang="en-US" altLang="ko-KR" sz="2400" dirty="0"/>
              <a:t>activity</a:t>
            </a:r>
            <a:r>
              <a:rPr lang="ko-KR" altLang="en-US" sz="2400" dirty="0"/>
              <a:t>를 찾아냄</a:t>
            </a:r>
          </a:p>
          <a:p>
            <a:pPr eaLnBrk="1" hangingPunct="1"/>
            <a:r>
              <a:rPr lang="en-US" altLang="ko-KR" sz="2800" dirty="0"/>
              <a:t>Work Breakdown Structure</a:t>
            </a:r>
          </a:p>
          <a:p>
            <a:pPr lvl="1" eaLnBrk="1" hangingPunct="1"/>
            <a:r>
              <a:rPr lang="ko-KR" altLang="en-US" sz="2400" dirty="0"/>
              <a:t>계층적 구조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6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18437" name="Picture 4" descr="WB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6447" y="2251135"/>
            <a:ext cx="6348041" cy="398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5E0AA-ACCC-4B29-80BE-34E879628A78}"/>
              </a:ext>
            </a:extLst>
          </p:cNvPr>
          <p:cNvSpPr txBox="1"/>
          <p:nvPr/>
        </p:nvSpPr>
        <p:spPr>
          <a:xfrm>
            <a:off x="5415516" y="172497"/>
            <a:ext cx="33843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장 프로젝트 관리 및 계획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/>
              <a:t>작업순서 결정 및 소요시간 예측</a:t>
            </a:r>
          </a:p>
        </p:txBody>
      </p:sp>
      <p:graphicFrame>
        <p:nvGraphicFramePr>
          <p:cNvPr id="160789" name="Group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95868"/>
              </p:ext>
            </p:extLst>
          </p:nvPr>
        </p:nvGraphicFramePr>
        <p:xfrm>
          <a:off x="251520" y="573067"/>
          <a:ext cx="8229600" cy="5711866"/>
        </p:xfrm>
        <a:graphic>
          <a:graphicData uri="http://schemas.openxmlformats.org/drawingml/2006/table">
            <a:tbl>
              <a:tblPr/>
              <a:tblGrid>
                <a:gridCol w="2743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소작업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L="100408" marR="100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선행작업</a:t>
                      </a:r>
                    </a:p>
                  </a:txBody>
                  <a:tcPr marL="100408" marR="100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소요기간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(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일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)</a:t>
                      </a:r>
                    </a:p>
                  </a:txBody>
                  <a:tcPr marL="100408" marR="100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H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J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K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L</a:t>
                      </a:r>
                    </a:p>
                  </a:txBody>
                  <a:tcPr marL="100408" marR="100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B, 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A,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C, F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G, 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K</a:t>
                      </a:r>
                    </a:p>
                  </a:txBody>
                  <a:tcPr marL="100408" marR="100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25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10</a:t>
                      </a:r>
                    </a:p>
                  </a:txBody>
                  <a:tcPr marL="100408" marR="100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z="1400" b="1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en-US" altLang="ko-KR" sz="14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4059"/>
            <a:ext cx="9495143" cy="10856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b="1" dirty="0"/>
              <a:t>Activity </a:t>
            </a:r>
            <a:r>
              <a:rPr lang="ko-KR" altLang="en-US" b="1" dirty="0"/>
              <a:t>네트워크 </a:t>
            </a:r>
            <a:r>
              <a:rPr lang="en-US" altLang="ko-KR" b="1" dirty="0"/>
              <a:t>: CPM (Critical Path Method) </a:t>
            </a:r>
            <a:r>
              <a:rPr lang="en-US" altLang="ko-KR" b="1" dirty="0">
                <a:highlight>
                  <a:srgbClr val="008000"/>
                </a:highlight>
              </a:rPr>
              <a:t>Network</a:t>
            </a:r>
            <a:endParaRPr lang="ko-KR" altLang="en-US" b="1" dirty="0">
              <a:highlight>
                <a:srgbClr val="008000"/>
              </a:highlight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20485" name="Picture 4" descr="CP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255" y="785691"/>
            <a:ext cx="8743950" cy="483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FE6951D-CCD8-4E6A-B9BD-2EE1F673C548}"/>
              </a:ext>
            </a:extLst>
          </p:cNvPr>
          <p:cNvSpPr/>
          <p:nvPr/>
        </p:nvSpPr>
        <p:spPr>
          <a:xfrm>
            <a:off x="748145" y="1340768"/>
            <a:ext cx="7515920" cy="3765869"/>
          </a:xfrm>
          <a:custGeom>
            <a:avLst/>
            <a:gdLst>
              <a:gd name="connsiteX0" fmla="*/ 0 w 7515920"/>
              <a:gd name="connsiteY0" fmla="*/ 1272051 h 3765869"/>
              <a:gd name="connsiteX1" fmla="*/ 41564 w 7515920"/>
              <a:gd name="connsiteY1" fmla="*/ 1238800 h 3765869"/>
              <a:gd name="connsiteX2" fmla="*/ 66502 w 7515920"/>
              <a:gd name="connsiteY2" fmla="*/ 1230488 h 3765869"/>
              <a:gd name="connsiteX3" fmla="*/ 83128 w 7515920"/>
              <a:gd name="connsiteY3" fmla="*/ 1213862 h 3765869"/>
              <a:gd name="connsiteX4" fmla="*/ 108066 w 7515920"/>
              <a:gd name="connsiteY4" fmla="*/ 1205549 h 3765869"/>
              <a:gd name="connsiteX5" fmla="*/ 133004 w 7515920"/>
              <a:gd name="connsiteY5" fmla="*/ 1188924 h 3765869"/>
              <a:gd name="connsiteX6" fmla="*/ 157942 w 7515920"/>
              <a:gd name="connsiteY6" fmla="*/ 1180611 h 3765869"/>
              <a:gd name="connsiteX7" fmla="*/ 182880 w 7515920"/>
              <a:gd name="connsiteY7" fmla="*/ 1163986 h 3765869"/>
              <a:gd name="connsiteX8" fmla="*/ 232757 w 7515920"/>
              <a:gd name="connsiteY8" fmla="*/ 1147360 h 3765869"/>
              <a:gd name="connsiteX9" fmla="*/ 257695 w 7515920"/>
              <a:gd name="connsiteY9" fmla="*/ 1130735 h 3765869"/>
              <a:gd name="connsiteX10" fmla="*/ 307571 w 7515920"/>
              <a:gd name="connsiteY10" fmla="*/ 1114109 h 3765869"/>
              <a:gd name="connsiteX11" fmla="*/ 290946 w 7515920"/>
              <a:gd name="connsiteY11" fmla="*/ 1130735 h 3765869"/>
              <a:gd name="connsiteX12" fmla="*/ 324197 w 7515920"/>
              <a:gd name="connsiteY12" fmla="*/ 1122422 h 3765869"/>
              <a:gd name="connsiteX13" fmla="*/ 365760 w 7515920"/>
              <a:gd name="connsiteY13" fmla="*/ 1089171 h 3765869"/>
              <a:gd name="connsiteX14" fmla="*/ 415637 w 7515920"/>
              <a:gd name="connsiteY14" fmla="*/ 1055920 h 3765869"/>
              <a:gd name="connsiteX15" fmla="*/ 432262 w 7515920"/>
              <a:gd name="connsiteY15" fmla="*/ 1030982 h 3765869"/>
              <a:gd name="connsiteX16" fmla="*/ 465513 w 7515920"/>
              <a:gd name="connsiteY16" fmla="*/ 997731 h 3765869"/>
              <a:gd name="connsiteX17" fmla="*/ 498764 w 7515920"/>
              <a:gd name="connsiteY17" fmla="*/ 964480 h 3765869"/>
              <a:gd name="connsiteX18" fmla="*/ 515390 w 7515920"/>
              <a:gd name="connsiteY18" fmla="*/ 947855 h 3765869"/>
              <a:gd name="connsiteX19" fmla="*/ 532015 w 7515920"/>
              <a:gd name="connsiteY19" fmla="*/ 931229 h 3765869"/>
              <a:gd name="connsiteX20" fmla="*/ 581891 w 7515920"/>
              <a:gd name="connsiteY20" fmla="*/ 897979 h 3765869"/>
              <a:gd name="connsiteX21" fmla="*/ 598517 w 7515920"/>
              <a:gd name="connsiteY21" fmla="*/ 881353 h 3765869"/>
              <a:gd name="connsiteX22" fmla="*/ 623455 w 7515920"/>
              <a:gd name="connsiteY22" fmla="*/ 873040 h 3765869"/>
              <a:gd name="connsiteX23" fmla="*/ 648393 w 7515920"/>
              <a:gd name="connsiteY23" fmla="*/ 856415 h 3765869"/>
              <a:gd name="connsiteX24" fmla="*/ 665019 w 7515920"/>
              <a:gd name="connsiteY24" fmla="*/ 839789 h 3765869"/>
              <a:gd name="connsiteX25" fmla="*/ 689957 w 7515920"/>
              <a:gd name="connsiteY25" fmla="*/ 831477 h 3765869"/>
              <a:gd name="connsiteX26" fmla="*/ 723208 w 7515920"/>
              <a:gd name="connsiteY26" fmla="*/ 798226 h 3765869"/>
              <a:gd name="connsiteX27" fmla="*/ 748146 w 7515920"/>
              <a:gd name="connsiteY27" fmla="*/ 789913 h 3765869"/>
              <a:gd name="connsiteX28" fmla="*/ 789710 w 7515920"/>
              <a:gd name="connsiteY28" fmla="*/ 781600 h 3765869"/>
              <a:gd name="connsiteX29" fmla="*/ 822960 w 7515920"/>
              <a:gd name="connsiteY29" fmla="*/ 773288 h 3765869"/>
              <a:gd name="connsiteX30" fmla="*/ 872837 w 7515920"/>
              <a:gd name="connsiteY30" fmla="*/ 748349 h 3765869"/>
              <a:gd name="connsiteX31" fmla="*/ 897775 w 7515920"/>
              <a:gd name="connsiteY31" fmla="*/ 731724 h 3765869"/>
              <a:gd name="connsiteX32" fmla="*/ 964277 w 7515920"/>
              <a:gd name="connsiteY32" fmla="*/ 706786 h 3765869"/>
              <a:gd name="connsiteX33" fmla="*/ 980902 w 7515920"/>
              <a:gd name="connsiteY33" fmla="*/ 690160 h 3765869"/>
              <a:gd name="connsiteX34" fmla="*/ 1030779 w 7515920"/>
              <a:gd name="connsiteY34" fmla="*/ 673535 h 3765869"/>
              <a:gd name="connsiteX35" fmla="*/ 1088968 w 7515920"/>
              <a:gd name="connsiteY35" fmla="*/ 640284 h 3765869"/>
              <a:gd name="connsiteX36" fmla="*/ 1138844 w 7515920"/>
              <a:gd name="connsiteY36" fmla="*/ 623659 h 3765869"/>
              <a:gd name="connsiteX37" fmla="*/ 1163782 w 7515920"/>
              <a:gd name="connsiteY37" fmla="*/ 615346 h 3765869"/>
              <a:gd name="connsiteX38" fmla="*/ 1230284 w 7515920"/>
              <a:gd name="connsiteY38" fmla="*/ 582095 h 3765869"/>
              <a:gd name="connsiteX39" fmla="*/ 1255222 w 7515920"/>
              <a:gd name="connsiteY39" fmla="*/ 573782 h 3765869"/>
              <a:gd name="connsiteX40" fmla="*/ 1280160 w 7515920"/>
              <a:gd name="connsiteY40" fmla="*/ 565469 h 3765869"/>
              <a:gd name="connsiteX41" fmla="*/ 1296786 w 7515920"/>
              <a:gd name="connsiteY41" fmla="*/ 548844 h 3765869"/>
              <a:gd name="connsiteX42" fmla="*/ 1330037 w 7515920"/>
              <a:gd name="connsiteY42" fmla="*/ 540531 h 3765869"/>
              <a:gd name="connsiteX43" fmla="*/ 1363288 w 7515920"/>
              <a:gd name="connsiteY43" fmla="*/ 523906 h 3765869"/>
              <a:gd name="connsiteX44" fmla="*/ 1388226 w 7515920"/>
              <a:gd name="connsiteY44" fmla="*/ 507280 h 3765869"/>
              <a:gd name="connsiteX45" fmla="*/ 1438102 w 7515920"/>
              <a:gd name="connsiteY45" fmla="*/ 490655 h 3765869"/>
              <a:gd name="connsiteX46" fmla="*/ 1496291 w 7515920"/>
              <a:gd name="connsiteY46" fmla="*/ 465717 h 3765869"/>
              <a:gd name="connsiteX47" fmla="*/ 1537855 w 7515920"/>
              <a:gd name="connsiteY47" fmla="*/ 449091 h 3765869"/>
              <a:gd name="connsiteX48" fmla="*/ 1629295 w 7515920"/>
              <a:gd name="connsiteY48" fmla="*/ 432466 h 3765869"/>
              <a:gd name="connsiteX49" fmla="*/ 1679171 w 7515920"/>
              <a:gd name="connsiteY49" fmla="*/ 415840 h 3765869"/>
              <a:gd name="connsiteX50" fmla="*/ 1704110 w 7515920"/>
              <a:gd name="connsiteY50" fmla="*/ 407528 h 3765869"/>
              <a:gd name="connsiteX51" fmla="*/ 1787237 w 7515920"/>
              <a:gd name="connsiteY51" fmla="*/ 382589 h 3765869"/>
              <a:gd name="connsiteX52" fmla="*/ 1812175 w 7515920"/>
              <a:gd name="connsiteY52" fmla="*/ 374277 h 3765869"/>
              <a:gd name="connsiteX53" fmla="*/ 1837113 w 7515920"/>
              <a:gd name="connsiteY53" fmla="*/ 365964 h 3765869"/>
              <a:gd name="connsiteX54" fmla="*/ 1903615 w 7515920"/>
              <a:gd name="connsiteY54" fmla="*/ 357651 h 3765869"/>
              <a:gd name="connsiteX55" fmla="*/ 1945179 w 7515920"/>
              <a:gd name="connsiteY55" fmla="*/ 349339 h 3765869"/>
              <a:gd name="connsiteX56" fmla="*/ 2202873 w 7515920"/>
              <a:gd name="connsiteY56" fmla="*/ 332713 h 3765869"/>
              <a:gd name="connsiteX57" fmla="*/ 2236124 w 7515920"/>
              <a:gd name="connsiteY57" fmla="*/ 324400 h 3765869"/>
              <a:gd name="connsiteX58" fmla="*/ 2261062 w 7515920"/>
              <a:gd name="connsiteY58" fmla="*/ 316088 h 3765869"/>
              <a:gd name="connsiteX59" fmla="*/ 2460568 w 7515920"/>
              <a:gd name="connsiteY59" fmla="*/ 307775 h 3765869"/>
              <a:gd name="connsiteX60" fmla="*/ 3125586 w 7515920"/>
              <a:gd name="connsiteY60" fmla="*/ 332713 h 3765869"/>
              <a:gd name="connsiteX61" fmla="*/ 3192088 w 7515920"/>
              <a:gd name="connsiteY61" fmla="*/ 349339 h 3765869"/>
              <a:gd name="connsiteX62" fmla="*/ 3316779 w 7515920"/>
              <a:gd name="connsiteY62" fmla="*/ 357651 h 3765869"/>
              <a:gd name="connsiteX63" fmla="*/ 3491346 w 7515920"/>
              <a:gd name="connsiteY63" fmla="*/ 374277 h 3765869"/>
              <a:gd name="connsiteX64" fmla="*/ 3524597 w 7515920"/>
              <a:gd name="connsiteY64" fmla="*/ 382589 h 3765869"/>
              <a:gd name="connsiteX65" fmla="*/ 3549535 w 7515920"/>
              <a:gd name="connsiteY65" fmla="*/ 399215 h 3765869"/>
              <a:gd name="connsiteX66" fmla="*/ 3616037 w 7515920"/>
              <a:gd name="connsiteY66" fmla="*/ 407528 h 3765869"/>
              <a:gd name="connsiteX67" fmla="*/ 3674226 w 7515920"/>
              <a:gd name="connsiteY67" fmla="*/ 424153 h 3765869"/>
              <a:gd name="connsiteX68" fmla="*/ 3798917 w 7515920"/>
              <a:gd name="connsiteY68" fmla="*/ 457404 h 3765869"/>
              <a:gd name="connsiteX69" fmla="*/ 3865419 w 7515920"/>
              <a:gd name="connsiteY69" fmla="*/ 482342 h 3765869"/>
              <a:gd name="connsiteX70" fmla="*/ 3915295 w 7515920"/>
              <a:gd name="connsiteY70" fmla="*/ 507280 h 3765869"/>
              <a:gd name="connsiteX71" fmla="*/ 3998422 w 7515920"/>
              <a:gd name="connsiteY71" fmla="*/ 515593 h 3765869"/>
              <a:gd name="connsiteX72" fmla="*/ 4048299 w 7515920"/>
              <a:gd name="connsiteY72" fmla="*/ 532219 h 3765869"/>
              <a:gd name="connsiteX73" fmla="*/ 4098175 w 7515920"/>
              <a:gd name="connsiteY73" fmla="*/ 565469 h 3765869"/>
              <a:gd name="connsiteX74" fmla="*/ 4148051 w 7515920"/>
              <a:gd name="connsiteY74" fmla="*/ 582095 h 3765869"/>
              <a:gd name="connsiteX75" fmla="*/ 4172990 w 7515920"/>
              <a:gd name="connsiteY75" fmla="*/ 607033 h 3765869"/>
              <a:gd name="connsiteX76" fmla="*/ 4197928 w 7515920"/>
              <a:gd name="connsiteY76" fmla="*/ 615346 h 3765869"/>
              <a:gd name="connsiteX77" fmla="*/ 4222866 w 7515920"/>
              <a:gd name="connsiteY77" fmla="*/ 631971 h 3765869"/>
              <a:gd name="connsiteX78" fmla="*/ 4272742 w 7515920"/>
              <a:gd name="connsiteY78" fmla="*/ 656909 h 3765869"/>
              <a:gd name="connsiteX79" fmla="*/ 4339244 w 7515920"/>
              <a:gd name="connsiteY79" fmla="*/ 690160 h 3765869"/>
              <a:gd name="connsiteX80" fmla="*/ 4397433 w 7515920"/>
              <a:gd name="connsiteY80" fmla="*/ 723411 h 3765869"/>
              <a:gd name="connsiteX81" fmla="*/ 4422371 w 7515920"/>
              <a:gd name="connsiteY81" fmla="*/ 740037 h 3765869"/>
              <a:gd name="connsiteX82" fmla="*/ 4447310 w 7515920"/>
              <a:gd name="connsiteY82" fmla="*/ 764975 h 3765869"/>
              <a:gd name="connsiteX83" fmla="*/ 4488873 w 7515920"/>
              <a:gd name="connsiteY83" fmla="*/ 773288 h 3765869"/>
              <a:gd name="connsiteX84" fmla="*/ 4538750 w 7515920"/>
              <a:gd name="connsiteY84" fmla="*/ 806539 h 3765869"/>
              <a:gd name="connsiteX85" fmla="*/ 4588626 w 7515920"/>
              <a:gd name="connsiteY85" fmla="*/ 839789 h 3765869"/>
              <a:gd name="connsiteX86" fmla="*/ 4605251 w 7515920"/>
              <a:gd name="connsiteY86" fmla="*/ 856415 h 3765869"/>
              <a:gd name="connsiteX87" fmla="*/ 4630190 w 7515920"/>
              <a:gd name="connsiteY87" fmla="*/ 864728 h 3765869"/>
              <a:gd name="connsiteX88" fmla="*/ 4663440 w 7515920"/>
              <a:gd name="connsiteY88" fmla="*/ 881353 h 3765869"/>
              <a:gd name="connsiteX89" fmla="*/ 4688379 w 7515920"/>
              <a:gd name="connsiteY89" fmla="*/ 897979 h 3765869"/>
              <a:gd name="connsiteX90" fmla="*/ 4738255 w 7515920"/>
              <a:gd name="connsiteY90" fmla="*/ 914604 h 3765869"/>
              <a:gd name="connsiteX91" fmla="*/ 4788131 w 7515920"/>
              <a:gd name="connsiteY91" fmla="*/ 931229 h 3765869"/>
              <a:gd name="connsiteX92" fmla="*/ 4813070 w 7515920"/>
              <a:gd name="connsiteY92" fmla="*/ 939542 h 3765869"/>
              <a:gd name="connsiteX93" fmla="*/ 4862946 w 7515920"/>
              <a:gd name="connsiteY93" fmla="*/ 964480 h 3765869"/>
              <a:gd name="connsiteX94" fmla="*/ 4954386 w 7515920"/>
              <a:gd name="connsiteY94" fmla="*/ 972793 h 3765869"/>
              <a:gd name="connsiteX95" fmla="*/ 5054139 w 7515920"/>
              <a:gd name="connsiteY95" fmla="*/ 981106 h 3765869"/>
              <a:gd name="connsiteX96" fmla="*/ 5079077 w 7515920"/>
              <a:gd name="connsiteY96" fmla="*/ 964480 h 3765869"/>
              <a:gd name="connsiteX97" fmla="*/ 5104015 w 7515920"/>
              <a:gd name="connsiteY97" fmla="*/ 956168 h 3765869"/>
              <a:gd name="connsiteX98" fmla="*/ 5153891 w 7515920"/>
              <a:gd name="connsiteY98" fmla="*/ 922917 h 3765869"/>
              <a:gd name="connsiteX99" fmla="*/ 5203768 w 7515920"/>
              <a:gd name="connsiteY99" fmla="*/ 897979 h 3765869"/>
              <a:gd name="connsiteX100" fmla="*/ 5253644 w 7515920"/>
              <a:gd name="connsiteY100" fmla="*/ 848102 h 3765869"/>
              <a:gd name="connsiteX101" fmla="*/ 5270270 w 7515920"/>
              <a:gd name="connsiteY101" fmla="*/ 831477 h 3765869"/>
              <a:gd name="connsiteX102" fmla="*/ 5303520 w 7515920"/>
              <a:gd name="connsiteY102" fmla="*/ 798226 h 3765869"/>
              <a:gd name="connsiteX103" fmla="*/ 5361710 w 7515920"/>
              <a:gd name="connsiteY103" fmla="*/ 731724 h 3765869"/>
              <a:gd name="connsiteX104" fmla="*/ 5386648 w 7515920"/>
              <a:gd name="connsiteY104" fmla="*/ 706786 h 3765869"/>
              <a:gd name="connsiteX105" fmla="*/ 5428211 w 7515920"/>
              <a:gd name="connsiteY105" fmla="*/ 656909 h 3765869"/>
              <a:gd name="connsiteX106" fmla="*/ 5444837 w 7515920"/>
              <a:gd name="connsiteY106" fmla="*/ 631971 h 3765869"/>
              <a:gd name="connsiteX107" fmla="*/ 5494713 w 7515920"/>
              <a:gd name="connsiteY107" fmla="*/ 590408 h 3765869"/>
              <a:gd name="connsiteX108" fmla="*/ 5527964 w 7515920"/>
              <a:gd name="connsiteY108" fmla="*/ 540531 h 3765869"/>
              <a:gd name="connsiteX109" fmla="*/ 5577840 w 7515920"/>
              <a:gd name="connsiteY109" fmla="*/ 490655 h 3765869"/>
              <a:gd name="connsiteX110" fmla="*/ 5594466 w 7515920"/>
              <a:gd name="connsiteY110" fmla="*/ 474029 h 3765869"/>
              <a:gd name="connsiteX111" fmla="*/ 5636030 w 7515920"/>
              <a:gd name="connsiteY111" fmla="*/ 424153 h 3765869"/>
              <a:gd name="connsiteX112" fmla="*/ 5660968 w 7515920"/>
              <a:gd name="connsiteY112" fmla="*/ 407528 h 3765869"/>
              <a:gd name="connsiteX113" fmla="*/ 5710844 w 7515920"/>
              <a:gd name="connsiteY113" fmla="*/ 357651 h 3765869"/>
              <a:gd name="connsiteX114" fmla="*/ 5727470 w 7515920"/>
              <a:gd name="connsiteY114" fmla="*/ 341026 h 3765869"/>
              <a:gd name="connsiteX115" fmla="*/ 5752408 w 7515920"/>
              <a:gd name="connsiteY115" fmla="*/ 324400 h 3765869"/>
              <a:gd name="connsiteX116" fmla="*/ 5827222 w 7515920"/>
              <a:gd name="connsiteY116" fmla="*/ 257899 h 3765869"/>
              <a:gd name="connsiteX117" fmla="*/ 5868786 w 7515920"/>
              <a:gd name="connsiteY117" fmla="*/ 208022 h 3765869"/>
              <a:gd name="connsiteX118" fmla="*/ 5893724 w 7515920"/>
              <a:gd name="connsiteY118" fmla="*/ 191397 h 3765869"/>
              <a:gd name="connsiteX119" fmla="*/ 5951913 w 7515920"/>
              <a:gd name="connsiteY119" fmla="*/ 124895 h 3765869"/>
              <a:gd name="connsiteX120" fmla="*/ 6001790 w 7515920"/>
              <a:gd name="connsiteY120" fmla="*/ 99957 h 3765869"/>
              <a:gd name="connsiteX121" fmla="*/ 6018415 w 7515920"/>
              <a:gd name="connsiteY121" fmla="*/ 83331 h 3765869"/>
              <a:gd name="connsiteX122" fmla="*/ 6043353 w 7515920"/>
              <a:gd name="connsiteY122" fmla="*/ 66706 h 3765869"/>
              <a:gd name="connsiteX123" fmla="*/ 6101542 w 7515920"/>
              <a:gd name="connsiteY123" fmla="*/ 25142 h 3765869"/>
              <a:gd name="connsiteX124" fmla="*/ 6126480 w 7515920"/>
              <a:gd name="connsiteY124" fmla="*/ 16829 h 3765869"/>
              <a:gd name="connsiteX125" fmla="*/ 6143106 w 7515920"/>
              <a:gd name="connsiteY125" fmla="*/ 204 h 3765869"/>
              <a:gd name="connsiteX126" fmla="*/ 6209608 w 7515920"/>
              <a:gd name="connsiteY126" fmla="*/ 16829 h 3765869"/>
              <a:gd name="connsiteX127" fmla="*/ 6276110 w 7515920"/>
              <a:gd name="connsiteY127" fmla="*/ 83331 h 3765869"/>
              <a:gd name="connsiteX128" fmla="*/ 6317673 w 7515920"/>
              <a:gd name="connsiteY128" fmla="*/ 124895 h 3765869"/>
              <a:gd name="connsiteX129" fmla="*/ 6342611 w 7515920"/>
              <a:gd name="connsiteY129" fmla="*/ 133208 h 3765869"/>
              <a:gd name="connsiteX130" fmla="*/ 6367550 w 7515920"/>
              <a:gd name="connsiteY130" fmla="*/ 158146 h 3765869"/>
              <a:gd name="connsiteX131" fmla="*/ 6384175 w 7515920"/>
              <a:gd name="connsiteY131" fmla="*/ 183084 h 3765869"/>
              <a:gd name="connsiteX132" fmla="*/ 6409113 w 7515920"/>
              <a:gd name="connsiteY132" fmla="*/ 191397 h 3765869"/>
              <a:gd name="connsiteX133" fmla="*/ 6417426 w 7515920"/>
              <a:gd name="connsiteY133" fmla="*/ 216335 h 3765869"/>
              <a:gd name="connsiteX134" fmla="*/ 6442364 w 7515920"/>
              <a:gd name="connsiteY134" fmla="*/ 232960 h 3765869"/>
              <a:gd name="connsiteX135" fmla="*/ 6500553 w 7515920"/>
              <a:gd name="connsiteY135" fmla="*/ 266211 h 3765869"/>
              <a:gd name="connsiteX136" fmla="*/ 6575368 w 7515920"/>
              <a:gd name="connsiteY136" fmla="*/ 349339 h 3765869"/>
              <a:gd name="connsiteX137" fmla="*/ 6633557 w 7515920"/>
              <a:gd name="connsiteY137" fmla="*/ 374277 h 3765869"/>
              <a:gd name="connsiteX138" fmla="*/ 6666808 w 7515920"/>
              <a:gd name="connsiteY138" fmla="*/ 424153 h 3765869"/>
              <a:gd name="connsiteX139" fmla="*/ 6683433 w 7515920"/>
              <a:gd name="connsiteY139" fmla="*/ 474029 h 3765869"/>
              <a:gd name="connsiteX140" fmla="*/ 6691746 w 7515920"/>
              <a:gd name="connsiteY140" fmla="*/ 498968 h 3765869"/>
              <a:gd name="connsiteX141" fmla="*/ 6733310 w 7515920"/>
              <a:gd name="connsiteY141" fmla="*/ 540531 h 3765869"/>
              <a:gd name="connsiteX142" fmla="*/ 6758248 w 7515920"/>
              <a:gd name="connsiteY142" fmla="*/ 590408 h 3765869"/>
              <a:gd name="connsiteX143" fmla="*/ 6766560 w 7515920"/>
              <a:gd name="connsiteY143" fmla="*/ 615346 h 3765869"/>
              <a:gd name="connsiteX144" fmla="*/ 6816437 w 7515920"/>
              <a:gd name="connsiteY144" fmla="*/ 715099 h 3765869"/>
              <a:gd name="connsiteX145" fmla="*/ 6849688 w 7515920"/>
              <a:gd name="connsiteY145" fmla="*/ 789913 h 3765869"/>
              <a:gd name="connsiteX146" fmla="*/ 6866313 w 7515920"/>
              <a:gd name="connsiteY146" fmla="*/ 873040 h 3765869"/>
              <a:gd name="connsiteX147" fmla="*/ 6874626 w 7515920"/>
              <a:gd name="connsiteY147" fmla="*/ 906291 h 3765869"/>
              <a:gd name="connsiteX148" fmla="*/ 6891251 w 7515920"/>
              <a:gd name="connsiteY148" fmla="*/ 922917 h 3765869"/>
              <a:gd name="connsiteX149" fmla="*/ 6916190 w 7515920"/>
              <a:gd name="connsiteY149" fmla="*/ 989419 h 3765869"/>
              <a:gd name="connsiteX150" fmla="*/ 6932815 w 7515920"/>
              <a:gd name="connsiteY150" fmla="*/ 1047608 h 3765869"/>
              <a:gd name="connsiteX151" fmla="*/ 6949440 w 7515920"/>
              <a:gd name="connsiteY151" fmla="*/ 1080859 h 3765869"/>
              <a:gd name="connsiteX152" fmla="*/ 6991004 w 7515920"/>
              <a:gd name="connsiteY152" fmla="*/ 1155673 h 3765869"/>
              <a:gd name="connsiteX153" fmla="*/ 7007630 w 7515920"/>
              <a:gd name="connsiteY153" fmla="*/ 1238800 h 3765869"/>
              <a:gd name="connsiteX154" fmla="*/ 7015942 w 7515920"/>
              <a:gd name="connsiteY154" fmla="*/ 1272051 h 3765869"/>
              <a:gd name="connsiteX155" fmla="*/ 7040880 w 7515920"/>
              <a:gd name="connsiteY155" fmla="*/ 1288677 h 3765869"/>
              <a:gd name="connsiteX156" fmla="*/ 7049193 w 7515920"/>
              <a:gd name="connsiteY156" fmla="*/ 1321928 h 3765869"/>
              <a:gd name="connsiteX157" fmla="*/ 7065819 w 7515920"/>
              <a:gd name="connsiteY157" fmla="*/ 1371804 h 3765869"/>
              <a:gd name="connsiteX158" fmla="*/ 7082444 w 7515920"/>
              <a:gd name="connsiteY158" fmla="*/ 1438306 h 3765869"/>
              <a:gd name="connsiteX159" fmla="*/ 7099070 w 7515920"/>
              <a:gd name="connsiteY159" fmla="*/ 1488182 h 3765869"/>
              <a:gd name="connsiteX160" fmla="*/ 7107382 w 7515920"/>
              <a:gd name="connsiteY160" fmla="*/ 1513120 h 3765869"/>
              <a:gd name="connsiteX161" fmla="*/ 7115695 w 7515920"/>
              <a:gd name="connsiteY161" fmla="*/ 1953695 h 3765869"/>
              <a:gd name="connsiteX162" fmla="*/ 7124008 w 7515920"/>
              <a:gd name="connsiteY162" fmla="*/ 1978633 h 3765869"/>
              <a:gd name="connsiteX163" fmla="*/ 7132320 w 7515920"/>
              <a:gd name="connsiteY163" fmla="*/ 2036822 h 3765869"/>
              <a:gd name="connsiteX164" fmla="*/ 7157259 w 7515920"/>
              <a:gd name="connsiteY164" fmla="*/ 2161513 h 3765869"/>
              <a:gd name="connsiteX165" fmla="*/ 7165571 w 7515920"/>
              <a:gd name="connsiteY165" fmla="*/ 2203077 h 3765869"/>
              <a:gd name="connsiteX166" fmla="*/ 7173884 w 7515920"/>
              <a:gd name="connsiteY166" fmla="*/ 2236328 h 3765869"/>
              <a:gd name="connsiteX167" fmla="*/ 7190510 w 7515920"/>
              <a:gd name="connsiteY167" fmla="*/ 2419208 h 3765869"/>
              <a:gd name="connsiteX168" fmla="*/ 7232073 w 7515920"/>
              <a:gd name="connsiteY168" fmla="*/ 2510648 h 3765869"/>
              <a:gd name="connsiteX169" fmla="*/ 7240386 w 7515920"/>
              <a:gd name="connsiteY169" fmla="*/ 2610400 h 3765869"/>
              <a:gd name="connsiteX170" fmla="*/ 7265324 w 7515920"/>
              <a:gd name="connsiteY170" fmla="*/ 2643651 h 3765869"/>
              <a:gd name="connsiteX171" fmla="*/ 7281950 w 7515920"/>
              <a:gd name="connsiteY171" fmla="*/ 2801593 h 3765869"/>
              <a:gd name="connsiteX172" fmla="*/ 7290262 w 7515920"/>
              <a:gd name="connsiteY172" fmla="*/ 2826531 h 3765869"/>
              <a:gd name="connsiteX173" fmla="*/ 7323513 w 7515920"/>
              <a:gd name="connsiteY173" fmla="*/ 2884720 h 3765869"/>
              <a:gd name="connsiteX174" fmla="*/ 7331826 w 7515920"/>
              <a:gd name="connsiteY174" fmla="*/ 3075913 h 3765869"/>
              <a:gd name="connsiteX175" fmla="*/ 7340139 w 7515920"/>
              <a:gd name="connsiteY175" fmla="*/ 3100851 h 3765869"/>
              <a:gd name="connsiteX176" fmla="*/ 7348451 w 7515920"/>
              <a:gd name="connsiteY176" fmla="*/ 3250480 h 3765869"/>
              <a:gd name="connsiteX177" fmla="*/ 7390015 w 7515920"/>
              <a:gd name="connsiteY177" fmla="*/ 3325295 h 3765869"/>
              <a:gd name="connsiteX178" fmla="*/ 7398328 w 7515920"/>
              <a:gd name="connsiteY178" fmla="*/ 3358546 h 3765869"/>
              <a:gd name="connsiteX179" fmla="*/ 7414953 w 7515920"/>
              <a:gd name="connsiteY179" fmla="*/ 3433360 h 3765869"/>
              <a:gd name="connsiteX180" fmla="*/ 7431579 w 7515920"/>
              <a:gd name="connsiteY180" fmla="*/ 3449986 h 3765869"/>
              <a:gd name="connsiteX181" fmla="*/ 7448204 w 7515920"/>
              <a:gd name="connsiteY181" fmla="*/ 3491549 h 3765869"/>
              <a:gd name="connsiteX182" fmla="*/ 7464830 w 7515920"/>
              <a:gd name="connsiteY182" fmla="*/ 3574677 h 3765869"/>
              <a:gd name="connsiteX183" fmla="*/ 7489768 w 7515920"/>
              <a:gd name="connsiteY183" fmla="*/ 3616240 h 3765869"/>
              <a:gd name="connsiteX184" fmla="*/ 7498080 w 7515920"/>
              <a:gd name="connsiteY184" fmla="*/ 3666117 h 3765869"/>
              <a:gd name="connsiteX185" fmla="*/ 7514706 w 7515920"/>
              <a:gd name="connsiteY185" fmla="*/ 3715993 h 3765869"/>
              <a:gd name="connsiteX186" fmla="*/ 7514706 w 7515920"/>
              <a:gd name="connsiteY186" fmla="*/ 3765869 h 376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7515920" h="3765869">
                <a:moveTo>
                  <a:pt x="0" y="1272051"/>
                </a:moveTo>
                <a:cubicBezTo>
                  <a:pt x="13855" y="1260967"/>
                  <a:pt x="26518" y="1248203"/>
                  <a:pt x="41564" y="1238800"/>
                </a:cubicBezTo>
                <a:cubicBezTo>
                  <a:pt x="48994" y="1234156"/>
                  <a:pt x="58988" y="1234996"/>
                  <a:pt x="66502" y="1230488"/>
                </a:cubicBezTo>
                <a:cubicBezTo>
                  <a:pt x="73223" y="1226456"/>
                  <a:pt x="76407" y="1217894"/>
                  <a:pt x="83128" y="1213862"/>
                </a:cubicBezTo>
                <a:cubicBezTo>
                  <a:pt x="90642" y="1209354"/>
                  <a:pt x="100229" y="1209468"/>
                  <a:pt x="108066" y="1205549"/>
                </a:cubicBezTo>
                <a:cubicBezTo>
                  <a:pt x="117002" y="1201081"/>
                  <a:pt x="124068" y="1193392"/>
                  <a:pt x="133004" y="1188924"/>
                </a:cubicBezTo>
                <a:cubicBezTo>
                  <a:pt x="140841" y="1185005"/>
                  <a:pt x="150105" y="1184530"/>
                  <a:pt x="157942" y="1180611"/>
                </a:cubicBezTo>
                <a:cubicBezTo>
                  <a:pt x="166878" y="1176143"/>
                  <a:pt x="173751" y="1168044"/>
                  <a:pt x="182880" y="1163986"/>
                </a:cubicBezTo>
                <a:cubicBezTo>
                  <a:pt x="198895" y="1156868"/>
                  <a:pt x="218175" y="1157081"/>
                  <a:pt x="232757" y="1147360"/>
                </a:cubicBezTo>
                <a:cubicBezTo>
                  <a:pt x="241070" y="1141818"/>
                  <a:pt x="248566" y="1134793"/>
                  <a:pt x="257695" y="1130735"/>
                </a:cubicBezTo>
                <a:cubicBezTo>
                  <a:pt x="273709" y="1123617"/>
                  <a:pt x="307571" y="1114109"/>
                  <a:pt x="307571" y="1114109"/>
                </a:cubicBezTo>
                <a:cubicBezTo>
                  <a:pt x="302029" y="1119651"/>
                  <a:pt x="283936" y="1127230"/>
                  <a:pt x="290946" y="1130735"/>
                </a:cubicBezTo>
                <a:cubicBezTo>
                  <a:pt x="301165" y="1135844"/>
                  <a:pt x="313696" y="1126922"/>
                  <a:pt x="324197" y="1122422"/>
                </a:cubicBezTo>
                <a:cubicBezTo>
                  <a:pt x="355846" y="1108858"/>
                  <a:pt x="341922" y="1107050"/>
                  <a:pt x="365760" y="1089171"/>
                </a:cubicBezTo>
                <a:cubicBezTo>
                  <a:pt x="381745" y="1077182"/>
                  <a:pt x="415637" y="1055920"/>
                  <a:pt x="415637" y="1055920"/>
                </a:cubicBezTo>
                <a:cubicBezTo>
                  <a:pt x="421179" y="1047607"/>
                  <a:pt x="425760" y="1038567"/>
                  <a:pt x="432262" y="1030982"/>
                </a:cubicBezTo>
                <a:cubicBezTo>
                  <a:pt x="442463" y="1019081"/>
                  <a:pt x="454429" y="1008815"/>
                  <a:pt x="465513" y="997731"/>
                </a:cubicBezTo>
                <a:lnTo>
                  <a:pt x="498764" y="964480"/>
                </a:lnTo>
                <a:lnTo>
                  <a:pt x="515390" y="947855"/>
                </a:lnTo>
                <a:cubicBezTo>
                  <a:pt x="520932" y="942313"/>
                  <a:pt x="525494" y="935576"/>
                  <a:pt x="532015" y="931229"/>
                </a:cubicBezTo>
                <a:cubicBezTo>
                  <a:pt x="548640" y="920146"/>
                  <a:pt x="567762" y="912108"/>
                  <a:pt x="581891" y="897979"/>
                </a:cubicBezTo>
                <a:cubicBezTo>
                  <a:pt x="587433" y="892437"/>
                  <a:pt x="591796" y="885385"/>
                  <a:pt x="598517" y="881353"/>
                </a:cubicBezTo>
                <a:cubicBezTo>
                  <a:pt x="606031" y="876845"/>
                  <a:pt x="615618" y="876959"/>
                  <a:pt x="623455" y="873040"/>
                </a:cubicBezTo>
                <a:cubicBezTo>
                  <a:pt x="632391" y="868572"/>
                  <a:pt x="640592" y="862656"/>
                  <a:pt x="648393" y="856415"/>
                </a:cubicBezTo>
                <a:cubicBezTo>
                  <a:pt x="654513" y="851519"/>
                  <a:pt x="658298" y="843821"/>
                  <a:pt x="665019" y="839789"/>
                </a:cubicBezTo>
                <a:cubicBezTo>
                  <a:pt x="672533" y="835281"/>
                  <a:pt x="681644" y="834248"/>
                  <a:pt x="689957" y="831477"/>
                </a:cubicBezTo>
                <a:cubicBezTo>
                  <a:pt x="701041" y="820393"/>
                  <a:pt x="708338" y="803183"/>
                  <a:pt x="723208" y="798226"/>
                </a:cubicBezTo>
                <a:cubicBezTo>
                  <a:pt x="731521" y="795455"/>
                  <a:pt x="739645" y="792038"/>
                  <a:pt x="748146" y="789913"/>
                </a:cubicBezTo>
                <a:cubicBezTo>
                  <a:pt x="761853" y="786486"/>
                  <a:pt x="775917" y="784665"/>
                  <a:pt x="789710" y="781600"/>
                </a:cubicBezTo>
                <a:cubicBezTo>
                  <a:pt x="800862" y="779122"/>
                  <a:pt x="811877" y="776059"/>
                  <a:pt x="822960" y="773288"/>
                </a:cubicBezTo>
                <a:cubicBezTo>
                  <a:pt x="894429" y="725642"/>
                  <a:pt x="804007" y="782764"/>
                  <a:pt x="872837" y="748349"/>
                </a:cubicBezTo>
                <a:cubicBezTo>
                  <a:pt x="881773" y="743881"/>
                  <a:pt x="888839" y="736192"/>
                  <a:pt x="897775" y="731724"/>
                </a:cubicBezTo>
                <a:cubicBezTo>
                  <a:pt x="917650" y="721787"/>
                  <a:pt x="942696" y="713980"/>
                  <a:pt x="964277" y="706786"/>
                </a:cubicBezTo>
                <a:cubicBezTo>
                  <a:pt x="969819" y="701244"/>
                  <a:pt x="973892" y="693665"/>
                  <a:pt x="980902" y="690160"/>
                </a:cubicBezTo>
                <a:cubicBezTo>
                  <a:pt x="996577" y="682323"/>
                  <a:pt x="1030779" y="673535"/>
                  <a:pt x="1030779" y="673535"/>
                </a:cubicBezTo>
                <a:cubicBezTo>
                  <a:pt x="1053275" y="658537"/>
                  <a:pt x="1062598" y="650832"/>
                  <a:pt x="1088968" y="640284"/>
                </a:cubicBezTo>
                <a:cubicBezTo>
                  <a:pt x="1105239" y="633776"/>
                  <a:pt x="1122219" y="629201"/>
                  <a:pt x="1138844" y="623659"/>
                </a:cubicBezTo>
                <a:lnTo>
                  <a:pt x="1163782" y="615346"/>
                </a:lnTo>
                <a:cubicBezTo>
                  <a:pt x="1192800" y="586328"/>
                  <a:pt x="1172972" y="601199"/>
                  <a:pt x="1230284" y="582095"/>
                </a:cubicBezTo>
                <a:lnTo>
                  <a:pt x="1255222" y="573782"/>
                </a:lnTo>
                <a:lnTo>
                  <a:pt x="1280160" y="565469"/>
                </a:lnTo>
                <a:cubicBezTo>
                  <a:pt x="1285702" y="559927"/>
                  <a:pt x="1289776" y="552349"/>
                  <a:pt x="1296786" y="548844"/>
                </a:cubicBezTo>
                <a:cubicBezTo>
                  <a:pt x="1307005" y="543735"/>
                  <a:pt x="1319340" y="544542"/>
                  <a:pt x="1330037" y="540531"/>
                </a:cubicBezTo>
                <a:cubicBezTo>
                  <a:pt x="1341640" y="536180"/>
                  <a:pt x="1352529" y="530054"/>
                  <a:pt x="1363288" y="523906"/>
                </a:cubicBezTo>
                <a:cubicBezTo>
                  <a:pt x="1371962" y="518949"/>
                  <a:pt x="1379096" y="511338"/>
                  <a:pt x="1388226" y="507280"/>
                </a:cubicBezTo>
                <a:cubicBezTo>
                  <a:pt x="1404240" y="500163"/>
                  <a:pt x="1423521" y="500376"/>
                  <a:pt x="1438102" y="490655"/>
                </a:cubicBezTo>
                <a:cubicBezTo>
                  <a:pt x="1481935" y="461432"/>
                  <a:pt x="1442610" y="483610"/>
                  <a:pt x="1496291" y="465717"/>
                </a:cubicBezTo>
                <a:cubicBezTo>
                  <a:pt x="1510447" y="460998"/>
                  <a:pt x="1523562" y="453379"/>
                  <a:pt x="1537855" y="449091"/>
                </a:cubicBezTo>
                <a:cubicBezTo>
                  <a:pt x="1568898" y="439778"/>
                  <a:pt x="1597749" y="440353"/>
                  <a:pt x="1629295" y="432466"/>
                </a:cubicBezTo>
                <a:cubicBezTo>
                  <a:pt x="1646296" y="428215"/>
                  <a:pt x="1662546" y="421382"/>
                  <a:pt x="1679171" y="415840"/>
                </a:cubicBezTo>
                <a:cubicBezTo>
                  <a:pt x="1687484" y="413069"/>
                  <a:pt x="1695609" y="409653"/>
                  <a:pt x="1704110" y="407528"/>
                </a:cubicBezTo>
                <a:cubicBezTo>
                  <a:pt x="1754367" y="394963"/>
                  <a:pt x="1726514" y="402830"/>
                  <a:pt x="1787237" y="382589"/>
                </a:cubicBezTo>
                <a:lnTo>
                  <a:pt x="1812175" y="374277"/>
                </a:lnTo>
                <a:cubicBezTo>
                  <a:pt x="1820488" y="371506"/>
                  <a:pt x="1828418" y="367051"/>
                  <a:pt x="1837113" y="365964"/>
                </a:cubicBezTo>
                <a:cubicBezTo>
                  <a:pt x="1859280" y="363193"/>
                  <a:pt x="1881535" y="361048"/>
                  <a:pt x="1903615" y="357651"/>
                </a:cubicBezTo>
                <a:cubicBezTo>
                  <a:pt x="1917580" y="355503"/>
                  <a:pt x="1931147" y="350990"/>
                  <a:pt x="1945179" y="349339"/>
                </a:cubicBezTo>
                <a:cubicBezTo>
                  <a:pt x="2017103" y="340878"/>
                  <a:pt x="2138595" y="336096"/>
                  <a:pt x="2202873" y="332713"/>
                </a:cubicBezTo>
                <a:cubicBezTo>
                  <a:pt x="2213957" y="329942"/>
                  <a:pt x="2225139" y="327539"/>
                  <a:pt x="2236124" y="324400"/>
                </a:cubicBezTo>
                <a:cubicBezTo>
                  <a:pt x="2244549" y="321993"/>
                  <a:pt x="2252324" y="316735"/>
                  <a:pt x="2261062" y="316088"/>
                </a:cubicBezTo>
                <a:cubicBezTo>
                  <a:pt x="2327440" y="311171"/>
                  <a:pt x="2394066" y="310546"/>
                  <a:pt x="2460568" y="307775"/>
                </a:cubicBezTo>
                <a:cubicBezTo>
                  <a:pt x="2996905" y="352469"/>
                  <a:pt x="2169681" y="287904"/>
                  <a:pt x="3125586" y="332713"/>
                </a:cubicBezTo>
                <a:cubicBezTo>
                  <a:pt x="3148411" y="333783"/>
                  <a:pt x="3169430" y="346384"/>
                  <a:pt x="3192088" y="349339"/>
                </a:cubicBezTo>
                <a:cubicBezTo>
                  <a:pt x="3233394" y="354727"/>
                  <a:pt x="3275237" y="354574"/>
                  <a:pt x="3316779" y="357651"/>
                </a:cubicBezTo>
                <a:cubicBezTo>
                  <a:pt x="3410334" y="364581"/>
                  <a:pt x="3406834" y="364887"/>
                  <a:pt x="3491346" y="374277"/>
                </a:cubicBezTo>
                <a:cubicBezTo>
                  <a:pt x="3502430" y="377048"/>
                  <a:pt x="3514096" y="378089"/>
                  <a:pt x="3524597" y="382589"/>
                </a:cubicBezTo>
                <a:cubicBezTo>
                  <a:pt x="3533780" y="386525"/>
                  <a:pt x="3539896" y="396586"/>
                  <a:pt x="3549535" y="399215"/>
                </a:cubicBezTo>
                <a:cubicBezTo>
                  <a:pt x="3571088" y="405093"/>
                  <a:pt x="3594001" y="403855"/>
                  <a:pt x="3616037" y="407528"/>
                </a:cubicBezTo>
                <a:cubicBezTo>
                  <a:pt x="3651649" y="413463"/>
                  <a:pt x="3643159" y="415680"/>
                  <a:pt x="3674226" y="424153"/>
                </a:cubicBezTo>
                <a:cubicBezTo>
                  <a:pt x="3721224" y="436971"/>
                  <a:pt x="3753254" y="442183"/>
                  <a:pt x="3798917" y="457404"/>
                </a:cubicBezTo>
                <a:cubicBezTo>
                  <a:pt x="3821377" y="464890"/>
                  <a:pt x="3843659" y="473016"/>
                  <a:pt x="3865419" y="482342"/>
                </a:cubicBezTo>
                <a:cubicBezTo>
                  <a:pt x="3882504" y="489664"/>
                  <a:pt x="3897262" y="502772"/>
                  <a:pt x="3915295" y="507280"/>
                </a:cubicBezTo>
                <a:cubicBezTo>
                  <a:pt x="3942311" y="514034"/>
                  <a:pt x="3970713" y="512822"/>
                  <a:pt x="3998422" y="515593"/>
                </a:cubicBezTo>
                <a:cubicBezTo>
                  <a:pt x="4015048" y="521135"/>
                  <a:pt x="4033717" y="522498"/>
                  <a:pt x="4048299" y="532219"/>
                </a:cubicBezTo>
                <a:cubicBezTo>
                  <a:pt x="4064924" y="543302"/>
                  <a:pt x="4079219" y="559150"/>
                  <a:pt x="4098175" y="565469"/>
                </a:cubicBezTo>
                <a:lnTo>
                  <a:pt x="4148051" y="582095"/>
                </a:lnTo>
                <a:cubicBezTo>
                  <a:pt x="4156364" y="590408"/>
                  <a:pt x="4163208" y="600512"/>
                  <a:pt x="4172990" y="607033"/>
                </a:cubicBezTo>
                <a:cubicBezTo>
                  <a:pt x="4180281" y="611893"/>
                  <a:pt x="4190091" y="611427"/>
                  <a:pt x="4197928" y="615346"/>
                </a:cubicBezTo>
                <a:cubicBezTo>
                  <a:pt x="4206864" y="619814"/>
                  <a:pt x="4214133" y="627119"/>
                  <a:pt x="4222866" y="631971"/>
                </a:cubicBezTo>
                <a:cubicBezTo>
                  <a:pt x="4239115" y="640998"/>
                  <a:pt x="4256424" y="648008"/>
                  <a:pt x="4272742" y="656909"/>
                </a:cubicBezTo>
                <a:cubicBezTo>
                  <a:pt x="4334439" y="690562"/>
                  <a:pt x="4292134" y="674458"/>
                  <a:pt x="4339244" y="690160"/>
                </a:cubicBezTo>
                <a:cubicBezTo>
                  <a:pt x="4419651" y="750467"/>
                  <a:pt x="4333961" y="691675"/>
                  <a:pt x="4397433" y="723411"/>
                </a:cubicBezTo>
                <a:cubicBezTo>
                  <a:pt x="4406369" y="727879"/>
                  <a:pt x="4414696" y="733641"/>
                  <a:pt x="4422371" y="740037"/>
                </a:cubicBezTo>
                <a:cubicBezTo>
                  <a:pt x="4431402" y="747563"/>
                  <a:pt x="4436795" y="759718"/>
                  <a:pt x="4447310" y="764975"/>
                </a:cubicBezTo>
                <a:cubicBezTo>
                  <a:pt x="4459947" y="771294"/>
                  <a:pt x="4475019" y="770517"/>
                  <a:pt x="4488873" y="773288"/>
                </a:cubicBezTo>
                <a:cubicBezTo>
                  <a:pt x="4568425" y="852840"/>
                  <a:pt x="4466568" y="758418"/>
                  <a:pt x="4538750" y="806539"/>
                </a:cubicBezTo>
                <a:cubicBezTo>
                  <a:pt x="4601016" y="848050"/>
                  <a:pt x="4529331" y="820025"/>
                  <a:pt x="4588626" y="839789"/>
                </a:cubicBezTo>
                <a:cubicBezTo>
                  <a:pt x="4594168" y="845331"/>
                  <a:pt x="4598531" y="852383"/>
                  <a:pt x="4605251" y="856415"/>
                </a:cubicBezTo>
                <a:cubicBezTo>
                  <a:pt x="4612765" y="860923"/>
                  <a:pt x="4622136" y="861276"/>
                  <a:pt x="4630190" y="864728"/>
                </a:cubicBezTo>
                <a:cubicBezTo>
                  <a:pt x="4641580" y="869609"/>
                  <a:pt x="4652681" y="875205"/>
                  <a:pt x="4663440" y="881353"/>
                </a:cubicBezTo>
                <a:cubicBezTo>
                  <a:pt x="4672115" y="886310"/>
                  <a:pt x="4679249" y="893921"/>
                  <a:pt x="4688379" y="897979"/>
                </a:cubicBezTo>
                <a:cubicBezTo>
                  <a:pt x="4704393" y="905096"/>
                  <a:pt x="4721630" y="909062"/>
                  <a:pt x="4738255" y="914604"/>
                </a:cubicBezTo>
                <a:lnTo>
                  <a:pt x="4788131" y="931229"/>
                </a:lnTo>
                <a:cubicBezTo>
                  <a:pt x="4796444" y="934000"/>
                  <a:pt x="4805232" y="935623"/>
                  <a:pt x="4813070" y="939542"/>
                </a:cubicBezTo>
                <a:cubicBezTo>
                  <a:pt x="4829695" y="947855"/>
                  <a:pt x="4844852" y="960223"/>
                  <a:pt x="4862946" y="964480"/>
                </a:cubicBezTo>
                <a:cubicBezTo>
                  <a:pt x="4892738" y="971490"/>
                  <a:pt x="4923906" y="970022"/>
                  <a:pt x="4954386" y="972793"/>
                </a:cubicBezTo>
                <a:cubicBezTo>
                  <a:pt x="5020252" y="994749"/>
                  <a:pt x="4986976" y="992300"/>
                  <a:pt x="5054139" y="981106"/>
                </a:cubicBezTo>
                <a:cubicBezTo>
                  <a:pt x="5062452" y="975564"/>
                  <a:pt x="5070141" y="968948"/>
                  <a:pt x="5079077" y="964480"/>
                </a:cubicBezTo>
                <a:cubicBezTo>
                  <a:pt x="5086914" y="960561"/>
                  <a:pt x="5096355" y="960423"/>
                  <a:pt x="5104015" y="956168"/>
                </a:cubicBezTo>
                <a:cubicBezTo>
                  <a:pt x="5121482" y="946464"/>
                  <a:pt x="5134935" y="929236"/>
                  <a:pt x="5153891" y="922917"/>
                </a:cubicBezTo>
                <a:cubicBezTo>
                  <a:pt x="5178028" y="914871"/>
                  <a:pt x="5183259" y="915558"/>
                  <a:pt x="5203768" y="897979"/>
                </a:cubicBezTo>
                <a:cubicBezTo>
                  <a:pt x="5203791" y="897959"/>
                  <a:pt x="5245320" y="856426"/>
                  <a:pt x="5253644" y="848102"/>
                </a:cubicBezTo>
                <a:lnTo>
                  <a:pt x="5270270" y="831477"/>
                </a:lnTo>
                <a:cubicBezTo>
                  <a:pt x="5287509" y="779755"/>
                  <a:pt x="5264113" y="827782"/>
                  <a:pt x="5303520" y="798226"/>
                </a:cubicBezTo>
                <a:cubicBezTo>
                  <a:pt x="5361077" y="755058"/>
                  <a:pt x="5329663" y="770180"/>
                  <a:pt x="5361710" y="731724"/>
                </a:cubicBezTo>
                <a:cubicBezTo>
                  <a:pt x="5369236" y="722693"/>
                  <a:pt x="5378335" y="715099"/>
                  <a:pt x="5386648" y="706786"/>
                </a:cubicBezTo>
                <a:cubicBezTo>
                  <a:pt x="5402523" y="659157"/>
                  <a:pt x="5382919" y="702201"/>
                  <a:pt x="5428211" y="656909"/>
                </a:cubicBezTo>
                <a:cubicBezTo>
                  <a:pt x="5435275" y="649845"/>
                  <a:pt x="5438441" y="639646"/>
                  <a:pt x="5444837" y="631971"/>
                </a:cubicBezTo>
                <a:cubicBezTo>
                  <a:pt x="5464840" y="607968"/>
                  <a:pt x="5470191" y="606755"/>
                  <a:pt x="5494713" y="590408"/>
                </a:cubicBezTo>
                <a:cubicBezTo>
                  <a:pt x="5505797" y="573782"/>
                  <a:pt x="5513835" y="554660"/>
                  <a:pt x="5527964" y="540531"/>
                </a:cubicBezTo>
                <a:lnTo>
                  <a:pt x="5577840" y="490655"/>
                </a:lnTo>
                <a:cubicBezTo>
                  <a:pt x="5583382" y="485113"/>
                  <a:pt x="5589763" y="480299"/>
                  <a:pt x="5594466" y="474029"/>
                </a:cubicBezTo>
                <a:cubicBezTo>
                  <a:pt x="5606591" y="457863"/>
                  <a:pt x="5619517" y="437364"/>
                  <a:pt x="5636030" y="424153"/>
                </a:cubicBezTo>
                <a:cubicBezTo>
                  <a:pt x="5643831" y="417912"/>
                  <a:pt x="5653383" y="414030"/>
                  <a:pt x="5660968" y="407528"/>
                </a:cubicBezTo>
                <a:cubicBezTo>
                  <a:pt x="5660991" y="407508"/>
                  <a:pt x="5702520" y="365975"/>
                  <a:pt x="5710844" y="357651"/>
                </a:cubicBezTo>
                <a:cubicBezTo>
                  <a:pt x="5716386" y="352109"/>
                  <a:pt x="5720949" y="345373"/>
                  <a:pt x="5727470" y="341026"/>
                </a:cubicBezTo>
                <a:cubicBezTo>
                  <a:pt x="5735783" y="335484"/>
                  <a:pt x="5744941" y="331038"/>
                  <a:pt x="5752408" y="324400"/>
                </a:cubicBezTo>
                <a:cubicBezTo>
                  <a:pt x="5837813" y="248483"/>
                  <a:pt x="5770626" y="295629"/>
                  <a:pt x="5827222" y="257899"/>
                </a:cubicBezTo>
                <a:cubicBezTo>
                  <a:pt x="5843569" y="233378"/>
                  <a:pt x="5844784" y="228023"/>
                  <a:pt x="5868786" y="208022"/>
                </a:cubicBezTo>
                <a:cubicBezTo>
                  <a:pt x="5876461" y="201626"/>
                  <a:pt x="5885411" y="196939"/>
                  <a:pt x="5893724" y="191397"/>
                </a:cubicBezTo>
                <a:cubicBezTo>
                  <a:pt x="5907049" y="171411"/>
                  <a:pt x="5931075" y="131841"/>
                  <a:pt x="5951913" y="124895"/>
                </a:cubicBezTo>
                <a:cubicBezTo>
                  <a:pt x="5978250" y="116116"/>
                  <a:pt x="5978771" y="118372"/>
                  <a:pt x="6001790" y="99957"/>
                </a:cubicBezTo>
                <a:cubicBezTo>
                  <a:pt x="6007910" y="95061"/>
                  <a:pt x="6012295" y="88227"/>
                  <a:pt x="6018415" y="83331"/>
                </a:cubicBezTo>
                <a:cubicBezTo>
                  <a:pt x="6026216" y="77090"/>
                  <a:pt x="6035223" y="72513"/>
                  <a:pt x="6043353" y="66706"/>
                </a:cubicBezTo>
                <a:cubicBezTo>
                  <a:pt x="6052134" y="60434"/>
                  <a:pt x="6088486" y="31670"/>
                  <a:pt x="6101542" y="25142"/>
                </a:cubicBezTo>
                <a:cubicBezTo>
                  <a:pt x="6109379" y="21223"/>
                  <a:pt x="6118167" y="19600"/>
                  <a:pt x="6126480" y="16829"/>
                </a:cubicBezTo>
                <a:cubicBezTo>
                  <a:pt x="6132022" y="11287"/>
                  <a:pt x="6135347" y="1312"/>
                  <a:pt x="6143106" y="204"/>
                </a:cubicBezTo>
                <a:cubicBezTo>
                  <a:pt x="6157148" y="-1802"/>
                  <a:pt x="6193663" y="11514"/>
                  <a:pt x="6209608" y="16829"/>
                </a:cubicBezTo>
                <a:lnTo>
                  <a:pt x="6276110" y="83331"/>
                </a:lnTo>
                <a:lnTo>
                  <a:pt x="6317673" y="124895"/>
                </a:lnTo>
                <a:lnTo>
                  <a:pt x="6342611" y="133208"/>
                </a:lnTo>
                <a:cubicBezTo>
                  <a:pt x="6350924" y="141521"/>
                  <a:pt x="6360024" y="149115"/>
                  <a:pt x="6367550" y="158146"/>
                </a:cubicBezTo>
                <a:cubicBezTo>
                  <a:pt x="6373946" y="165821"/>
                  <a:pt x="6376374" y="176843"/>
                  <a:pt x="6384175" y="183084"/>
                </a:cubicBezTo>
                <a:cubicBezTo>
                  <a:pt x="6391017" y="188558"/>
                  <a:pt x="6400800" y="188626"/>
                  <a:pt x="6409113" y="191397"/>
                </a:cubicBezTo>
                <a:cubicBezTo>
                  <a:pt x="6411884" y="199710"/>
                  <a:pt x="6411952" y="209493"/>
                  <a:pt x="6417426" y="216335"/>
                </a:cubicBezTo>
                <a:cubicBezTo>
                  <a:pt x="6423667" y="224136"/>
                  <a:pt x="6434563" y="226719"/>
                  <a:pt x="6442364" y="232960"/>
                </a:cubicBezTo>
                <a:cubicBezTo>
                  <a:pt x="6483130" y="265573"/>
                  <a:pt x="6425842" y="236327"/>
                  <a:pt x="6500553" y="266211"/>
                </a:cubicBezTo>
                <a:cubicBezTo>
                  <a:pt x="6526412" y="300691"/>
                  <a:pt x="6538072" y="319502"/>
                  <a:pt x="6575368" y="349339"/>
                </a:cubicBezTo>
                <a:cubicBezTo>
                  <a:pt x="6590040" y="361077"/>
                  <a:pt x="6615542" y="368272"/>
                  <a:pt x="6633557" y="374277"/>
                </a:cubicBezTo>
                <a:cubicBezTo>
                  <a:pt x="6644641" y="390902"/>
                  <a:pt x="6660489" y="405197"/>
                  <a:pt x="6666808" y="424153"/>
                </a:cubicBezTo>
                <a:lnTo>
                  <a:pt x="6683433" y="474029"/>
                </a:lnTo>
                <a:cubicBezTo>
                  <a:pt x="6686204" y="482342"/>
                  <a:pt x="6685550" y="492772"/>
                  <a:pt x="6691746" y="498968"/>
                </a:cubicBezTo>
                <a:lnTo>
                  <a:pt x="6733310" y="540531"/>
                </a:lnTo>
                <a:cubicBezTo>
                  <a:pt x="6754202" y="603212"/>
                  <a:pt x="6726020" y="525950"/>
                  <a:pt x="6758248" y="590408"/>
                </a:cubicBezTo>
                <a:cubicBezTo>
                  <a:pt x="6762167" y="598245"/>
                  <a:pt x="6762855" y="607406"/>
                  <a:pt x="6766560" y="615346"/>
                </a:cubicBezTo>
                <a:cubicBezTo>
                  <a:pt x="6782281" y="649034"/>
                  <a:pt x="6804681" y="679831"/>
                  <a:pt x="6816437" y="715099"/>
                </a:cubicBezTo>
                <a:cubicBezTo>
                  <a:pt x="6836221" y="774453"/>
                  <a:pt x="6823341" y="750394"/>
                  <a:pt x="6849688" y="789913"/>
                </a:cubicBezTo>
                <a:cubicBezTo>
                  <a:pt x="6866759" y="841130"/>
                  <a:pt x="6851029" y="788979"/>
                  <a:pt x="6866313" y="873040"/>
                </a:cubicBezTo>
                <a:cubicBezTo>
                  <a:pt x="6868357" y="884281"/>
                  <a:pt x="6869517" y="896072"/>
                  <a:pt x="6874626" y="906291"/>
                </a:cubicBezTo>
                <a:cubicBezTo>
                  <a:pt x="6878131" y="913301"/>
                  <a:pt x="6885709" y="917375"/>
                  <a:pt x="6891251" y="922917"/>
                </a:cubicBezTo>
                <a:cubicBezTo>
                  <a:pt x="6907290" y="1003109"/>
                  <a:pt x="6887649" y="932336"/>
                  <a:pt x="6916190" y="989419"/>
                </a:cubicBezTo>
                <a:cubicBezTo>
                  <a:pt x="6926233" y="1009506"/>
                  <a:pt x="6924829" y="1026313"/>
                  <a:pt x="6932815" y="1047608"/>
                </a:cubicBezTo>
                <a:cubicBezTo>
                  <a:pt x="6937166" y="1059211"/>
                  <a:pt x="6943064" y="1070233"/>
                  <a:pt x="6949440" y="1080859"/>
                </a:cubicBezTo>
                <a:cubicBezTo>
                  <a:pt x="6973251" y="1120543"/>
                  <a:pt x="6982644" y="1119446"/>
                  <a:pt x="6991004" y="1155673"/>
                </a:cubicBezTo>
                <a:cubicBezTo>
                  <a:pt x="6997358" y="1183207"/>
                  <a:pt x="7001709" y="1211169"/>
                  <a:pt x="7007630" y="1238800"/>
                </a:cubicBezTo>
                <a:cubicBezTo>
                  <a:pt x="7010024" y="1249971"/>
                  <a:pt x="7009605" y="1262545"/>
                  <a:pt x="7015942" y="1272051"/>
                </a:cubicBezTo>
                <a:cubicBezTo>
                  <a:pt x="7021484" y="1280364"/>
                  <a:pt x="7032567" y="1283135"/>
                  <a:pt x="7040880" y="1288677"/>
                </a:cubicBezTo>
                <a:cubicBezTo>
                  <a:pt x="7043651" y="1299761"/>
                  <a:pt x="7045910" y="1310985"/>
                  <a:pt x="7049193" y="1321928"/>
                </a:cubicBezTo>
                <a:cubicBezTo>
                  <a:pt x="7054229" y="1338714"/>
                  <a:pt x="7061569" y="1354803"/>
                  <a:pt x="7065819" y="1371804"/>
                </a:cubicBezTo>
                <a:cubicBezTo>
                  <a:pt x="7071361" y="1393971"/>
                  <a:pt x="7076167" y="1416336"/>
                  <a:pt x="7082444" y="1438306"/>
                </a:cubicBezTo>
                <a:cubicBezTo>
                  <a:pt x="7087258" y="1455156"/>
                  <a:pt x="7093528" y="1471557"/>
                  <a:pt x="7099070" y="1488182"/>
                </a:cubicBezTo>
                <a:lnTo>
                  <a:pt x="7107382" y="1513120"/>
                </a:lnTo>
                <a:cubicBezTo>
                  <a:pt x="7110153" y="1659978"/>
                  <a:pt x="7110452" y="1806904"/>
                  <a:pt x="7115695" y="1953695"/>
                </a:cubicBezTo>
                <a:cubicBezTo>
                  <a:pt x="7116008" y="1962452"/>
                  <a:pt x="7122290" y="1970041"/>
                  <a:pt x="7124008" y="1978633"/>
                </a:cubicBezTo>
                <a:cubicBezTo>
                  <a:pt x="7127850" y="1997846"/>
                  <a:pt x="7130370" y="2017326"/>
                  <a:pt x="7132320" y="2036822"/>
                </a:cubicBezTo>
                <a:cubicBezTo>
                  <a:pt x="7144205" y="2155673"/>
                  <a:pt x="7114441" y="2118698"/>
                  <a:pt x="7157259" y="2161513"/>
                </a:cubicBezTo>
                <a:cubicBezTo>
                  <a:pt x="7160030" y="2175368"/>
                  <a:pt x="7162506" y="2189284"/>
                  <a:pt x="7165571" y="2203077"/>
                </a:cubicBezTo>
                <a:cubicBezTo>
                  <a:pt x="7168049" y="2214230"/>
                  <a:pt x="7172622" y="2224973"/>
                  <a:pt x="7173884" y="2236328"/>
                </a:cubicBezTo>
                <a:cubicBezTo>
                  <a:pt x="7174708" y="2243743"/>
                  <a:pt x="7182589" y="2389505"/>
                  <a:pt x="7190510" y="2419208"/>
                </a:cubicBezTo>
                <a:cubicBezTo>
                  <a:pt x="7196189" y="2440505"/>
                  <a:pt x="7220186" y="2486874"/>
                  <a:pt x="7232073" y="2510648"/>
                </a:cubicBezTo>
                <a:cubicBezTo>
                  <a:pt x="7234844" y="2543899"/>
                  <a:pt x="7232294" y="2578030"/>
                  <a:pt x="7240386" y="2610400"/>
                </a:cubicBezTo>
                <a:cubicBezTo>
                  <a:pt x="7243746" y="2623841"/>
                  <a:pt x="7261250" y="2630409"/>
                  <a:pt x="7265324" y="2643651"/>
                </a:cubicBezTo>
                <a:cubicBezTo>
                  <a:pt x="7267053" y="2649270"/>
                  <a:pt x="7281860" y="2801009"/>
                  <a:pt x="7281950" y="2801593"/>
                </a:cubicBezTo>
                <a:cubicBezTo>
                  <a:pt x="7283282" y="2810253"/>
                  <a:pt x="7286810" y="2818477"/>
                  <a:pt x="7290262" y="2826531"/>
                </a:cubicBezTo>
                <a:cubicBezTo>
                  <a:pt x="7302916" y="2856058"/>
                  <a:pt x="7306818" y="2859678"/>
                  <a:pt x="7323513" y="2884720"/>
                </a:cubicBezTo>
                <a:cubicBezTo>
                  <a:pt x="7326284" y="2948451"/>
                  <a:pt x="7326933" y="3012310"/>
                  <a:pt x="7331826" y="3075913"/>
                </a:cubicBezTo>
                <a:cubicBezTo>
                  <a:pt x="7332498" y="3084650"/>
                  <a:pt x="7339308" y="3092128"/>
                  <a:pt x="7340139" y="3100851"/>
                </a:cubicBezTo>
                <a:cubicBezTo>
                  <a:pt x="7344875" y="3150579"/>
                  <a:pt x="7340239" y="3201206"/>
                  <a:pt x="7348451" y="3250480"/>
                </a:cubicBezTo>
                <a:cubicBezTo>
                  <a:pt x="7351718" y="3270082"/>
                  <a:pt x="7377129" y="3305965"/>
                  <a:pt x="7390015" y="3325295"/>
                </a:cubicBezTo>
                <a:cubicBezTo>
                  <a:pt x="7392786" y="3336379"/>
                  <a:pt x="7395759" y="3347414"/>
                  <a:pt x="7398328" y="3358546"/>
                </a:cubicBezTo>
                <a:cubicBezTo>
                  <a:pt x="7404072" y="3383438"/>
                  <a:pt x="7406223" y="3409352"/>
                  <a:pt x="7414953" y="3433360"/>
                </a:cubicBezTo>
                <a:cubicBezTo>
                  <a:pt x="7417631" y="3440726"/>
                  <a:pt x="7426037" y="3444444"/>
                  <a:pt x="7431579" y="3449986"/>
                </a:cubicBezTo>
                <a:cubicBezTo>
                  <a:pt x="7437121" y="3463840"/>
                  <a:pt x="7444278" y="3477153"/>
                  <a:pt x="7448204" y="3491549"/>
                </a:cubicBezTo>
                <a:cubicBezTo>
                  <a:pt x="7452581" y="3507599"/>
                  <a:pt x="7456370" y="3555642"/>
                  <a:pt x="7464830" y="3574677"/>
                </a:cubicBezTo>
                <a:cubicBezTo>
                  <a:pt x="7471392" y="3589441"/>
                  <a:pt x="7481455" y="3602386"/>
                  <a:pt x="7489768" y="3616240"/>
                </a:cubicBezTo>
                <a:cubicBezTo>
                  <a:pt x="7492539" y="3632866"/>
                  <a:pt x="7493992" y="3649765"/>
                  <a:pt x="7498080" y="3666117"/>
                </a:cubicBezTo>
                <a:cubicBezTo>
                  <a:pt x="7502330" y="3683118"/>
                  <a:pt x="7511825" y="3698707"/>
                  <a:pt x="7514706" y="3715993"/>
                </a:cubicBezTo>
                <a:cubicBezTo>
                  <a:pt x="7517439" y="3732392"/>
                  <a:pt x="7514706" y="3749244"/>
                  <a:pt x="7514706" y="376586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FF90088-24BB-44CF-9D44-20200B766DD5}"/>
              </a:ext>
            </a:extLst>
          </p:cNvPr>
          <p:cNvCxnSpPr>
            <a:cxnSpLocks/>
            <a:stCxn id="3" idx="186"/>
          </p:cNvCxnSpPr>
          <p:nvPr/>
        </p:nvCxnSpPr>
        <p:spPr>
          <a:xfrm>
            <a:off x="8262851" y="5106637"/>
            <a:ext cx="292159" cy="17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14B361E-0432-450A-AA55-4793349C15D0}"/>
              </a:ext>
            </a:extLst>
          </p:cNvPr>
          <p:cNvCxnSpPr>
            <a:cxnSpLocks/>
            <a:endCxn id="3" idx="184"/>
          </p:cNvCxnSpPr>
          <p:nvPr/>
        </p:nvCxnSpPr>
        <p:spPr>
          <a:xfrm>
            <a:off x="7956376" y="4907278"/>
            <a:ext cx="289849" cy="996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CFB87D4-756F-4D20-B69A-CA2EA48364C9}"/>
              </a:ext>
            </a:extLst>
          </p:cNvPr>
          <p:cNvCxnSpPr>
            <a:cxnSpLocks/>
            <a:endCxn id="3" idx="184"/>
          </p:cNvCxnSpPr>
          <p:nvPr/>
        </p:nvCxnSpPr>
        <p:spPr>
          <a:xfrm flipH="1">
            <a:off x="8246225" y="4807671"/>
            <a:ext cx="98832" cy="1992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07EAC0-76BB-4B11-B07D-CC77AB4BE5EC}"/>
              </a:ext>
            </a:extLst>
          </p:cNvPr>
          <p:cNvSpPr txBox="1"/>
          <p:nvPr/>
        </p:nvSpPr>
        <p:spPr>
          <a:xfrm>
            <a:off x="142593" y="4588360"/>
            <a:ext cx="82532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</a:t>
            </a:r>
            <a:r>
              <a:rPr lang="ko-KR" altLang="en-US" sz="2400" b="1" dirty="0"/>
              <a:t>의 </a:t>
            </a:r>
            <a:r>
              <a:rPr lang="ko-KR" altLang="en-US" sz="2400" b="1" dirty="0" err="1">
                <a:highlight>
                  <a:srgbClr val="FFFF00"/>
                </a:highlight>
              </a:rPr>
              <a:t>가장빠른</a:t>
            </a:r>
            <a:r>
              <a:rPr lang="ko-KR" altLang="en-US" sz="2400" b="1" dirty="0">
                <a:highlight>
                  <a:srgbClr val="FFFF00"/>
                </a:highlight>
              </a:rPr>
              <a:t> 시작날짜</a:t>
            </a:r>
            <a:r>
              <a:rPr lang="en-US" altLang="ko-KR" sz="2400" b="1" dirty="0"/>
              <a:t>: 15</a:t>
            </a:r>
            <a:r>
              <a:rPr lang="ko-KR" altLang="en-US" sz="2400" b="1" dirty="0"/>
              <a:t>일이후 다음날 </a:t>
            </a:r>
            <a:r>
              <a:rPr lang="en-US" altLang="ko-KR" sz="2400" b="1" dirty="0"/>
              <a:t>(S -&gt; B -&gt;F)</a:t>
            </a:r>
          </a:p>
          <a:p>
            <a:r>
              <a:rPr lang="en-US" altLang="ko-KR" sz="2400" b="1" dirty="0">
                <a:highlight>
                  <a:srgbClr val="FFFF00"/>
                </a:highlight>
              </a:rPr>
              <a:t>      </a:t>
            </a:r>
            <a:r>
              <a:rPr lang="ko-KR" altLang="en-US" sz="2400" b="1" dirty="0" err="1">
                <a:highlight>
                  <a:srgbClr val="FFFF00"/>
                </a:highlight>
              </a:rPr>
              <a:t>가장늦은</a:t>
            </a:r>
            <a:r>
              <a:rPr lang="ko-KR" altLang="en-US" sz="2400" b="1" dirty="0">
                <a:highlight>
                  <a:srgbClr val="FFFF00"/>
                </a:highlight>
              </a:rPr>
              <a:t> 시작날짜</a:t>
            </a:r>
            <a:r>
              <a:rPr lang="en-US" altLang="ko-KR" sz="2400" b="1" dirty="0"/>
              <a:t>: (55 – (10+7+15) – 5) = 18</a:t>
            </a:r>
            <a:r>
              <a:rPr lang="ko-KR" altLang="en-US" sz="2400" b="1" dirty="0"/>
              <a:t>일</a:t>
            </a:r>
            <a:endParaRPr lang="en-US" altLang="ko-KR" sz="2400" b="1" dirty="0"/>
          </a:p>
          <a:p>
            <a:r>
              <a:rPr lang="en-US" altLang="ko-KR" sz="2400" b="1" dirty="0"/>
              <a:t> </a:t>
            </a:r>
            <a:r>
              <a:rPr lang="ko-KR" altLang="en-US" sz="2400" b="1" dirty="0"/>
              <a:t>여유기간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예비 시간</a:t>
            </a:r>
            <a:r>
              <a:rPr lang="en-US" altLang="ko-KR" sz="2400" b="1" dirty="0"/>
              <a:t>(slack time) : 18-15 = 3</a:t>
            </a:r>
            <a:r>
              <a:rPr lang="ko-KR" altLang="en-US" sz="2400" b="1" dirty="0"/>
              <a:t>일</a:t>
            </a:r>
            <a:endParaRPr lang="en-US" altLang="ko-KR" sz="2400" b="1" dirty="0"/>
          </a:p>
          <a:p>
            <a:r>
              <a:rPr lang="en-US" altLang="ko-KR" sz="2400" b="1" dirty="0"/>
              <a:t> C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?    </a:t>
            </a:r>
            <a:r>
              <a:rPr lang="en-US" altLang="ko-KR" sz="2400" b="1" dirty="0">
                <a:sym typeface="Wingdings" panose="05000000000000000000" pitchFamily="2" charset="2"/>
              </a:rPr>
              <a:t> </a:t>
            </a:r>
            <a:r>
              <a:rPr lang="en-US" altLang="ko-KR" sz="2400" b="1" dirty="0">
                <a:highlight>
                  <a:srgbClr val="FFFF00"/>
                </a:highlight>
                <a:sym typeface="Wingdings" panose="05000000000000000000" pitchFamily="2" charset="2"/>
              </a:rPr>
              <a:t>critical path </a:t>
            </a:r>
            <a:r>
              <a:rPr lang="ko-KR" altLang="en-US" sz="2400" b="1" dirty="0">
                <a:sym typeface="Wingdings" panose="05000000000000000000" pitchFamily="2" charset="2"/>
              </a:rPr>
              <a:t>형성</a:t>
            </a:r>
            <a:endParaRPr lang="ko-KR" altLang="en-US" sz="24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45C03AF-DB41-4493-AB15-E2C46DCE7B14}"/>
              </a:ext>
            </a:extLst>
          </p:cNvPr>
          <p:cNvSpPr/>
          <p:nvPr/>
        </p:nvSpPr>
        <p:spPr>
          <a:xfrm>
            <a:off x="4067944" y="2127932"/>
            <a:ext cx="504056" cy="504056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BF254-8B08-444E-879D-AAFC4F7E0873}"/>
              </a:ext>
            </a:extLst>
          </p:cNvPr>
          <p:cNvSpPr txBox="1"/>
          <p:nvPr/>
        </p:nvSpPr>
        <p:spPr>
          <a:xfrm>
            <a:off x="3270899" y="785691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highlight>
                  <a:srgbClr val="FFFF00"/>
                </a:highlight>
              </a:rPr>
              <a:t>총 </a:t>
            </a:r>
            <a:r>
              <a:rPr lang="en-US" altLang="ko-KR" sz="2800" b="1" dirty="0">
                <a:highlight>
                  <a:srgbClr val="FFFF00"/>
                </a:highlight>
              </a:rPr>
              <a:t>55</a:t>
            </a:r>
            <a:r>
              <a:rPr lang="ko-KR" altLang="en-US" sz="2800" b="1" dirty="0">
                <a:highlight>
                  <a:srgbClr val="FFFF00"/>
                </a:highlight>
              </a:rPr>
              <a:t>일 소요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/>
              <a:t>임계 경로</a:t>
            </a:r>
          </a:p>
        </p:txBody>
      </p:sp>
      <p:graphicFrame>
        <p:nvGraphicFramePr>
          <p:cNvPr id="162820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175102"/>
              </p:ext>
            </p:extLst>
          </p:nvPr>
        </p:nvGraphicFramePr>
        <p:xfrm>
          <a:off x="369190" y="764704"/>
          <a:ext cx="8229600" cy="4724401"/>
        </p:xfrm>
        <a:graphic>
          <a:graphicData uri="http://schemas.openxmlformats.org/drawingml/2006/table">
            <a:tbl>
              <a:tblPr/>
              <a:tblGrid>
                <a:gridCol w="4921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가능 경로</a:t>
                      </a: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소요 기간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(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일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HY그래픽M" pitchFamily="18" charset="-127"/>
                          <a:ea typeface="HY그래픽M" pitchFamily="18" charset="-127"/>
                        </a:rPr>
                        <a:t>)</a:t>
                      </a: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S-A-M1-C-M4-I-M6-K-M8-L-X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/>
                          <a:ea typeface="휴먼명조"/>
                          <a:cs typeface="휴먼명조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S-A-M3-F-M4-I-M6-K-M8-L-X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/>
                          <a:ea typeface="휴먼명조"/>
                          <a:cs typeface="휴먼명조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S-A-M1-G-M7-J-X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/>
                          <a:ea typeface="휴먼명조"/>
                          <a:cs typeface="휴먼명조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S-B-M3-F-M4-I-M6-K-M8-L-X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/>
                          <a:ea typeface="휴먼명조"/>
                          <a:cs typeface="휴먼명조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S-B-M2-E-M7-J-X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/>
                          <a:ea typeface="휴먼명조"/>
                          <a:cs typeface="휴먼명조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S-D-M2-E-M7-J-X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/>
                          <a:ea typeface="휴먼명조"/>
                          <a:cs typeface="휴먼명조"/>
                        </a:rPr>
                        <a:t>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S-D-M5-H-X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L="94053" marR="94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55*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45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43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52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40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35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그래픽M" pitchFamily="18" charset="-127"/>
                          <a:ea typeface="휴먼명조"/>
                          <a:cs typeface="휴먼명조"/>
                        </a:rPr>
                        <a:t>35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HY그래픽M" pitchFamily="18" charset="-127"/>
                        <a:ea typeface="HY그래픽M" pitchFamily="18" charset="-127"/>
                      </a:endParaRPr>
                    </a:p>
                  </a:txBody>
                  <a:tcPr marL="94053" marR="94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z="1400" b="1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en-US" altLang="ko-KR" sz="1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FAEC46-15E5-47FC-9809-C5B551268D64}"/>
              </a:ext>
            </a:extLst>
          </p:cNvPr>
          <p:cNvSpPr/>
          <p:nvPr/>
        </p:nvSpPr>
        <p:spPr>
          <a:xfrm>
            <a:off x="370189" y="1458860"/>
            <a:ext cx="79928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FC562-C447-4EAE-B548-282B4FD1CD29}"/>
              </a:ext>
            </a:extLst>
          </p:cNvPr>
          <p:cNvSpPr txBox="1"/>
          <p:nvPr/>
        </p:nvSpPr>
        <p:spPr>
          <a:xfrm>
            <a:off x="350168" y="3954701"/>
            <a:ext cx="87938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How to find the longest path ?</a:t>
            </a:r>
          </a:p>
          <a:p>
            <a:r>
              <a:rPr lang="en-US" altLang="ko-KR" sz="2800" dirty="0">
                <a:highlight>
                  <a:srgbClr val="FFFF00"/>
                </a:highlight>
              </a:rPr>
              <a:t>Dijkstra’s algorithm can be used if G has</a:t>
            </a:r>
            <a:r>
              <a:rPr lang="ko-KR" altLang="en-US" sz="2800" dirty="0">
                <a:highlight>
                  <a:srgbClr val="FFFF00"/>
                </a:highlight>
              </a:rPr>
              <a:t> </a:t>
            </a:r>
            <a:r>
              <a:rPr lang="en-US" altLang="ko-KR" sz="2800" dirty="0">
                <a:highlight>
                  <a:srgbClr val="FFFF00"/>
                </a:highlight>
              </a:rPr>
              <a:t>no</a:t>
            </a:r>
            <a:r>
              <a:rPr lang="ko-KR" altLang="en-US" sz="2800" dirty="0">
                <a:highlight>
                  <a:srgbClr val="FFFF00"/>
                </a:highlight>
              </a:rPr>
              <a:t> </a:t>
            </a:r>
            <a:r>
              <a:rPr lang="en-US" altLang="ko-KR" sz="2800" dirty="0">
                <a:highlight>
                  <a:srgbClr val="FFFF00"/>
                </a:highlight>
              </a:rPr>
              <a:t>negative</a:t>
            </a:r>
            <a:r>
              <a:rPr lang="ko-KR" altLang="en-US" sz="2800" dirty="0">
                <a:highlight>
                  <a:srgbClr val="FFFF00"/>
                </a:highlight>
              </a:rPr>
              <a:t> </a:t>
            </a:r>
            <a:r>
              <a:rPr lang="en-US" altLang="ko-KR" sz="2800" dirty="0">
                <a:highlight>
                  <a:srgbClr val="FFFF00"/>
                </a:highlight>
              </a:rPr>
              <a:t>weights. </a:t>
            </a:r>
            <a:r>
              <a:rPr lang="en-US" altLang="ko-KR" sz="2800" dirty="0">
                <a:highlight>
                  <a:srgbClr val="FFFF00"/>
                </a:highlight>
                <a:sym typeface="Wingdings" panose="05000000000000000000" pitchFamily="2" charset="2"/>
              </a:rPr>
              <a:t> why </a:t>
            </a:r>
            <a:r>
              <a:rPr lang="en-US" altLang="ko-KR" sz="2400" dirty="0">
                <a:highlight>
                  <a:srgbClr val="FFFF00"/>
                </a:highlight>
                <a:sym typeface="Wingdings" panose="05000000000000000000" pitchFamily="2" charset="2"/>
              </a:rPr>
              <a:t>?</a:t>
            </a:r>
          </a:p>
          <a:p>
            <a:r>
              <a:rPr lang="en-US" altLang="ko-KR" sz="28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 sz="2800" dirty="0">
                <a:highlight>
                  <a:srgbClr val="FFCF89"/>
                </a:highlight>
                <a:sym typeface="Wingdings" panose="05000000000000000000" pitchFamily="2" charset="2"/>
              </a:rPr>
              <a:t>-Is it true ? G graph</a:t>
            </a:r>
            <a:r>
              <a:rPr lang="ko-KR" altLang="en-US" sz="2800" dirty="0">
                <a:highlight>
                  <a:srgbClr val="FFCF89"/>
                </a:highlight>
                <a:sym typeface="Wingdings" panose="05000000000000000000" pitchFamily="2" charset="2"/>
              </a:rPr>
              <a:t>에 대해</a:t>
            </a:r>
            <a:r>
              <a:rPr lang="en-US" altLang="ko-KR" sz="2800" dirty="0">
                <a:highlight>
                  <a:srgbClr val="FFCF89"/>
                </a:highlight>
                <a:sym typeface="Wingdings" panose="05000000000000000000" pitchFamily="2" charset="2"/>
              </a:rPr>
              <a:t> shortest path</a:t>
            </a:r>
            <a:r>
              <a:rPr lang="ko-KR" altLang="en-US" sz="2800" dirty="0">
                <a:highlight>
                  <a:srgbClr val="FFCF89"/>
                </a:highlight>
                <a:sym typeface="Wingdings" panose="05000000000000000000" pitchFamily="2" charset="2"/>
              </a:rPr>
              <a:t>를 구하게 되면</a:t>
            </a:r>
            <a:r>
              <a:rPr lang="en-US" altLang="ko-KR" sz="2800" dirty="0">
                <a:highlight>
                  <a:srgbClr val="FFCF89"/>
                </a:highlight>
                <a:sym typeface="Wingdings" panose="05000000000000000000" pitchFamily="2" charset="2"/>
              </a:rPr>
              <a:t>, </a:t>
            </a:r>
            <a:r>
              <a:rPr lang="ko-KR" altLang="en-US" sz="2800" dirty="0">
                <a:highlight>
                  <a:srgbClr val="FFCF89"/>
                </a:highlight>
                <a:sym typeface="Wingdings" panose="05000000000000000000" pitchFamily="2" charset="2"/>
              </a:rPr>
              <a:t>그 </a:t>
            </a:r>
            <a:r>
              <a:rPr lang="en-US" altLang="ko-KR" sz="2800" dirty="0">
                <a:highlight>
                  <a:srgbClr val="FFCF89"/>
                </a:highlight>
                <a:sym typeface="Wingdings" panose="05000000000000000000" pitchFamily="2" charset="2"/>
              </a:rPr>
              <a:t>path</a:t>
            </a:r>
            <a:r>
              <a:rPr lang="ko-KR" altLang="en-US" sz="2800" dirty="0">
                <a:highlight>
                  <a:srgbClr val="FFCF89"/>
                </a:highlight>
                <a:sym typeface="Wingdings" panose="05000000000000000000" pitchFamily="2" charset="2"/>
              </a:rPr>
              <a:t>가 </a:t>
            </a:r>
            <a:r>
              <a:rPr lang="en-US" altLang="ko-KR" sz="2800" dirty="0">
                <a:highlight>
                  <a:srgbClr val="FFCF89"/>
                </a:highlight>
                <a:sym typeface="Wingdings" panose="05000000000000000000" pitchFamily="2" charset="2"/>
              </a:rPr>
              <a:t>G graph</a:t>
            </a:r>
            <a:r>
              <a:rPr lang="ko-KR" altLang="en-US" sz="2800" dirty="0">
                <a:highlight>
                  <a:srgbClr val="FFCF89"/>
                </a:highlight>
                <a:sym typeface="Wingdings" panose="05000000000000000000" pitchFamily="2" charset="2"/>
              </a:rPr>
              <a:t>의 </a:t>
            </a:r>
            <a:r>
              <a:rPr lang="en-US" altLang="ko-KR" sz="2800" dirty="0">
                <a:highlight>
                  <a:srgbClr val="FFCF89"/>
                </a:highlight>
                <a:sym typeface="Wingdings" panose="05000000000000000000" pitchFamily="2" charset="2"/>
              </a:rPr>
              <a:t>longest path</a:t>
            </a:r>
            <a:r>
              <a:rPr lang="ko-KR" altLang="en-US" sz="2800" dirty="0">
                <a:highlight>
                  <a:srgbClr val="FFCF89"/>
                </a:highlight>
                <a:sym typeface="Wingdings" panose="05000000000000000000" pitchFamily="2" charset="2"/>
              </a:rPr>
              <a:t>임</a:t>
            </a:r>
            <a:r>
              <a:rPr lang="en-US" altLang="ko-KR" sz="2800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/>
              <a:t>CPM </a:t>
            </a:r>
            <a:r>
              <a:rPr lang="ko-KR" altLang="en-US" b="1"/>
              <a:t>네트워크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663897"/>
            <a:ext cx="8229600" cy="5218113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장점</a:t>
            </a:r>
          </a:p>
          <a:p>
            <a:pPr lvl="1" eaLnBrk="1" hangingPunct="1"/>
            <a:r>
              <a:rPr lang="ko-KR" altLang="en-US" sz="2000" dirty="0"/>
              <a:t>관리자의 일정 계획 수립에 도움</a:t>
            </a:r>
          </a:p>
          <a:p>
            <a:pPr lvl="1" eaLnBrk="1" hangingPunct="1"/>
            <a:r>
              <a:rPr lang="ko-KR" altLang="en-US" sz="2000" dirty="0"/>
              <a:t>프로젝트 안에 포함된 작업 사이의 관계</a:t>
            </a:r>
          </a:p>
          <a:p>
            <a:pPr lvl="1" eaLnBrk="1" hangingPunct="1"/>
            <a:r>
              <a:rPr lang="ko-KR" altLang="en-US" sz="2000" dirty="0"/>
              <a:t>병행 작업 계획</a:t>
            </a:r>
          </a:p>
          <a:p>
            <a:pPr lvl="1" eaLnBrk="1" hangingPunct="1"/>
            <a:r>
              <a:rPr lang="ko-KR" altLang="en-US" sz="2000" dirty="0"/>
              <a:t>일정 시뮬레이션</a:t>
            </a:r>
          </a:p>
          <a:p>
            <a:pPr lvl="1" eaLnBrk="1" hangingPunct="1"/>
            <a:r>
              <a:rPr lang="ko-KR" altLang="en-US" sz="2000" dirty="0"/>
              <a:t>일정 점검</a:t>
            </a:r>
            <a:r>
              <a:rPr lang="en-US" altLang="ko-KR" sz="2000" dirty="0"/>
              <a:t>, </a:t>
            </a:r>
            <a:r>
              <a:rPr lang="ko-KR" altLang="en-US" sz="2000" dirty="0"/>
              <a:t>관리</a:t>
            </a:r>
          </a:p>
          <a:p>
            <a:pPr lvl="1" eaLnBrk="1" hangingPunct="1"/>
            <a:endParaRPr lang="ko-KR" altLang="en-US" sz="2000" dirty="0"/>
          </a:p>
          <a:p>
            <a:pPr eaLnBrk="1" hangingPunct="1"/>
            <a:r>
              <a:rPr lang="ko-KR" altLang="en-US" sz="2400" dirty="0"/>
              <a:t>관리에 대한 작업</a:t>
            </a:r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, </a:t>
            </a:r>
            <a:r>
              <a:rPr lang="ko-KR" altLang="en-US" sz="2400" dirty="0"/>
              <a:t>기자재구입</a:t>
            </a:r>
            <a:r>
              <a:rPr lang="en-US" altLang="ko-KR" sz="2400" dirty="0"/>
              <a:t>, </a:t>
            </a:r>
            <a:r>
              <a:rPr lang="ko-KR" altLang="en-US" sz="2400" dirty="0"/>
              <a:t>인력 </a:t>
            </a:r>
            <a:r>
              <a:rPr lang="ko-KR" altLang="en-US" sz="2400" dirty="0" err="1"/>
              <a:t>채용등</a:t>
            </a:r>
            <a:r>
              <a:rPr lang="en-US" altLang="ko-KR" sz="2400" dirty="0"/>
              <a:t>) </a:t>
            </a:r>
            <a:r>
              <a:rPr lang="ko-KR" altLang="en-US" sz="2400" dirty="0"/>
              <a:t>도 포함 가능</a:t>
            </a:r>
          </a:p>
          <a:p>
            <a:pPr eaLnBrk="1" hangingPunct="1"/>
            <a:r>
              <a:rPr lang="ko-KR" altLang="en-US" sz="2400" dirty="0"/>
              <a:t>작업 시간을 정확히 예측할 필요</a:t>
            </a:r>
          </a:p>
          <a:p>
            <a:pPr eaLnBrk="1" hangingPunct="1"/>
            <a:endParaRPr lang="ko-KR" altLang="en-US" sz="2400" dirty="0"/>
          </a:p>
          <a:p>
            <a:pPr eaLnBrk="1" hangingPunct="1"/>
            <a:r>
              <a:rPr lang="ko-KR" altLang="en-US" sz="2400" dirty="0"/>
              <a:t>소프트웨어 도구</a:t>
            </a:r>
          </a:p>
          <a:p>
            <a:pPr lvl="1" eaLnBrk="1" hangingPunct="1"/>
            <a:r>
              <a:rPr lang="en-US" altLang="ko-KR" sz="2000" dirty="0"/>
              <a:t>MS-Project </a:t>
            </a:r>
            <a:r>
              <a:rPr lang="ko-KR" altLang="en-US" sz="2000" dirty="0"/>
              <a:t>등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  <a:endParaRPr lang="ko-KR" altLang="en-US" b="1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 err="1"/>
              <a:t>간트</a:t>
            </a:r>
            <a:r>
              <a:rPr lang="ko-KR" altLang="en-US" sz="2800" dirty="0"/>
              <a:t> 차트</a:t>
            </a:r>
          </a:p>
          <a:p>
            <a:pPr lvl="1" eaLnBrk="1" hangingPunct="1"/>
            <a:r>
              <a:rPr lang="ko-KR" altLang="en-US" sz="2400" dirty="0" err="1"/>
              <a:t>소작업별로</a:t>
            </a:r>
            <a:r>
              <a:rPr lang="ko-KR" altLang="en-US" sz="2400" dirty="0"/>
              <a:t> 작업의 시작과 끝을 나타낸 그래프</a:t>
            </a:r>
          </a:p>
          <a:p>
            <a:pPr lvl="1" eaLnBrk="1" hangingPunct="1"/>
            <a:r>
              <a:rPr lang="ko-KR" altLang="en-US" sz="2400" dirty="0"/>
              <a:t>예비시간을 보여줌</a:t>
            </a:r>
          </a:p>
          <a:p>
            <a:pPr lvl="1" eaLnBrk="1" hangingPunct="1"/>
            <a:r>
              <a:rPr lang="ko-KR" altLang="en-US" sz="2400" dirty="0"/>
              <a:t>계획 대비 진척도를 표시</a:t>
            </a:r>
          </a:p>
          <a:p>
            <a:pPr lvl="1" eaLnBrk="1" hangingPunct="1"/>
            <a:r>
              <a:rPr lang="ko-KR" altLang="en-US" sz="2400" dirty="0"/>
              <a:t>개인별 일정표</a:t>
            </a:r>
          </a:p>
        </p:txBody>
      </p:sp>
      <p:sp>
        <p:nvSpPr>
          <p:cNvPr id="5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/>
              <a:t>프로젝트 일정표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24581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8153400" cy="4976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D8AFA4C8-0E6B-40B1-9651-51834484FF8F}"/>
              </a:ext>
            </a:extLst>
          </p:cNvPr>
          <p:cNvSpPr/>
          <p:nvPr/>
        </p:nvSpPr>
        <p:spPr>
          <a:xfrm>
            <a:off x="971600" y="1484784"/>
            <a:ext cx="129614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E49BE1E-3390-494D-B996-33C305F1A557}"/>
              </a:ext>
            </a:extLst>
          </p:cNvPr>
          <p:cNvSpPr/>
          <p:nvPr/>
        </p:nvSpPr>
        <p:spPr>
          <a:xfrm>
            <a:off x="2195736" y="1456829"/>
            <a:ext cx="25922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DCE38EA-182A-4463-A5F7-A1E97BBC640C}"/>
              </a:ext>
            </a:extLst>
          </p:cNvPr>
          <p:cNvCxnSpPr>
            <a:stCxn id="8" idx="6"/>
          </p:cNvCxnSpPr>
          <p:nvPr/>
        </p:nvCxnSpPr>
        <p:spPr>
          <a:xfrm>
            <a:off x="4788024" y="1600845"/>
            <a:ext cx="1368152" cy="2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35ECA7B-FAD3-4CDD-96EC-5B93DE2DEA56}"/>
              </a:ext>
            </a:extLst>
          </p:cNvPr>
          <p:cNvSpPr txBox="1"/>
          <p:nvPr/>
        </p:nvSpPr>
        <p:spPr>
          <a:xfrm>
            <a:off x="6300192" y="1484784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</a:rPr>
              <a:t>예비 시간 </a:t>
            </a:r>
            <a:r>
              <a:rPr lang="en-US" altLang="ko-KR" sz="2400" dirty="0">
                <a:highlight>
                  <a:srgbClr val="FFFF00"/>
                </a:highlight>
              </a:rPr>
              <a:t>(slack time)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dirty="0"/>
              <a:t>Staff Allocation (</a:t>
            </a:r>
            <a:r>
              <a:rPr lang="ko-KR" altLang="en-US" b="1" dirty="0"/>
              <a:t>일종의 </a:t>
            </a:r>
            <a:r>
              <a:rPr lang="ko-KR" altLang="en-US" dirty="0" err="1"/>
              <a:t>간트</a:t>
            </a:r>
            <a:r>
              <a:rPr lang="ko-KR" altLang="en-US" dirty="0"/>
              <a:t> </a:t>
            </a:r>
            <a:r>
              <a:rPr lang="ko-KR" altLang="en-US" dirty="0" err="1"/>
              <a:t>챠트</a:t>
            </a:r>
            <a:r>
              <a:rPr lang="en-US" altLang="ko-KR" dirty="0"/>
              <a:t>)</a:t>
            </a:r>
            <a:endParaRPr lang="en-US" altLang="ko-KR" b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0BEA3-4DE6-4DFB-8A34-02C7BBB2F84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25605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999341"/>
            <a:ext cx="8039100" cy="4860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21288</TotalTime>
  <Words>735</Words>
  <Application>Microsoft Office PowerPoint</Application>
  <PresentationFormat>화면 슬라이드 쇼(4:3)</PresentationFormat>
  <Paragraphs>205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HY그래픽M</vt:lpstr>
      <vt:lpstr>굴림</vt:lpstr>
      <vt:lpstr>맑은 고딕</vt:lpstr>
      <vt:lpstr>-윤고딕140</vt:lpstr>
      <vt:lpstr>Arial</vt:lpstr>
      <vt:lpstr>Wingdings</vt:lpstr>
      <vt:lpstr>기본 디자인</vt:lpstr>
      <vt:lpstr>3.3 일정 계획(Scheduling)</vt:lpstr>
      <vt:lpstr>작업 분해(Decomposition)</vt:lpstr>
      <vt:lpstr>작업순서 결정 및 소요시간 예측</vt:lpstr>
      <vt:lpstr>Activity 네트워크 : CPM (Critical Path Method) Network</vt:lpstr>
      <vt:lpstr>임계 경로</vt:lpstr>
      <vt:lpstr>CPM 네트워크</vt:lpstr>
      <vt:lpstr>간트 차트</vt:lpstr>
      <vt:lpstr>프로젝트 일정표</vt:lpstr>
      <vt:lpstr>Staff Allocation (일종의 간트 챠트)</vt:lpstr>
      <vt:lpstr>애자일 계획</vt:lpstr>
      <vt:lpstr>3.4 조직 계획</vt:lpstr>
      <vt:lpstr>3.4 조직 계획</vt:lpstr>
      <vt:lpstr>책임 프로그래머 팀 (프로그래밍 팀 구성)</vt:lpstr>
      <vt:lpstr>책임 프로그래머 팀 </vt:lpstr>
      <vt:lpstr>에고레스 팀조직 (프로그래밍 팀 구성)</vt:lpstr>
      <vt:lpstr>혼합형 팀조직 (프로그래밍 팀 구성)</vt:lpstr>
      <vt:lpstr>PowerPoint 프레젠테이션</vt:lpstr>
    </vt:vector>
  </TitlesOfParts>
  <Company>soolab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이준용</cp:lastModifiedBy>
  <cp:revision>2003</cp:revision>
  <dcterms:created xsi:type="dcterms:W3CDTF">2008-11-11T15:04:27Z</dcterms:created>
  <dcterms:modified xsi:type="dcterms:W3CDTF">2023-10-05T02:26:28Z</dcterms:modified>
</cp:coreProperties>
</file>