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92" r:id="rId2"/>
    <p:sldId id="480" r:id="rId3"/>
    <p:sldId id="499" r:id="rId4"/>
    <p:sldId id="481" r:id="rId5"/>
    <p:sldId id="500" r:id="rId6"/>
    <p:sldId id="496" r:id="rId7"/>
    <p:sldId id="497" r:id="rId8"/>
    <p:sldId id="482" r:id="rId9"/>
    <p:sldId id="483" r:id="rId10"/>
    <p:sldId id="484" r:id="rId11"/>
    <p:sldId id="498" r:id="rId12"/>
  </p:sldIdLst>
  <p:sldSz cx="9144000" cy="6858000" type="screen4x3"/>
  <p:notesSz cx="7102475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FF0000"/>
    <a:srgbClr val="FFCF89"/>
    <a:srgbClr val="0000FF"/>
    <a:srgbClr val="899B31"/>
    <a:srgbClr val="FF9900"/>
    <a:srgbClr val="FFB13F"/>
    <a:srgbClr val="F5B20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6BE6A6-97B8-4F4C-9DA4-E64E3EA59962}" v="1" dt="2023-10-05T02:26:42.5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35" autoAdjust="0"/>
    <p:restoredTop sz="94660"/>
  </p:normalViewPr>
  <p:slideViewPr>
    <p:cSldViewPr>
      <p:cViewPr varScale="1">
        <p:scale>
          <a:sx n="85" d="100"/>
          <a:sy n="85" d="100"/>
        </p:scale>
        <p:origin x="764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44" y="-9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준용" userId="b91c6c07-188f-4757-9924-c4a4872845a3" providerId="ADAL" clId="{7F6BE6A6-97B8-4F4C-9DA4-E64E3EA59962}"/>
    <pc:docChg chg="modNotesMaster modHandout">
      <pc:chgData name="이준용" userId="b91c6c07-188f-4757-9924-c4a4872845a3" providerId="ADAL" clId="{7F6BE6A6-97B8-4F4C-9DA4-E64E3EA59962}" dt="2023-10-05T02:26:42.506" v="0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2306" y="3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BA9DB4B-07B7-446D-BE79-F2376415D35B}" type="datetimeFigureOut">
              <a:rPr lang="ko-KR" altLang="en-US"/>
              <a:pPr>
                <a:defRPr/>
              </a:pPr>
              <a:t>2023-10-05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721240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2306" y="9721240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D0DD175-2049-4E03-A735-2B8EF881F9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783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306" y="3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1EBEB5E-F530-45C8-9C90-6FB71ECA93F9}" type="datetimeFigureOut">
              <a:rPr lang="ko-KR" altLang="en-US"/>
              <a:pPr>
                <a:defRPr/>
              </a:pPr>
              <a:t>2023-10-05</a:t>
            </a:fld>
            <a:endParaRPr lang="en-US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19" y="4862266"/>
            <a:ext cx="568264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721240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306" y="9721240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119D6B8-DBA2-4ADF-A727-9F7212758CD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6284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슬라이드배경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522"/>
            <a:ext cx="9144000" cy="6856478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954199"/>
            <a:ext cx="3600400" cy="492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"/>
          <p:cNvSpPr txBox="1">
            <a:spLocks noChangeArrowheads="1"/>
          </p:cNvSpPr>
          <p:nvPr userDrawn="1"/>
        </p:nvSpPr>
        <p:spPr bwMode="auto">
          <a:xfrm>
            <a:off x="179512" y="908720"/>
            <a:ext cx="44958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aseline="0">
                <a:solidFill>
                  <a:srgbClr val="000000"/>
                </a:solidFill>
                <a:latin typeface="+mj-lt"/>
                <a:ea typeface="+mn-ea"/>
                <a:cs typeface="Geneva" charset="0"/>
              </a:rPr>
              <a:t> </a:t>
            </a:r>
          </a:p>
        </p:txBody>
      </p:sp>
      <p:sp>
        <p:nvSpPr>
          <p:cNvPr id="10" name="Text Box 2"/>
          <p:cNvSpPr txBox="1">
            <a:spLocks noChangeArrowheads="1"/>
          </p:cNvSpPr>
          <p:nvPr userDrawn="1"/>
        </p:nvSpPr>
        <p:spPr bwMode="auto">
          <a:xfrm>
            <a:off x="179512" y="2276872"/>
            <a:ext cx="4572000" cy="3624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baseline="0">
                <a:solidFill>
                  <a:srgbClr val="000000"/>
                </a:solidFill>
                <a:latin typeface="+mj-ea"/>
                <a:ea typeface="+mj-ea"/>
                <a:cs typeface="Geneva" charset="0"/>
              </a:rPr>
              <a:t> </a:t>
            </a:r>
            <a:endParaRPr lang="en-GB" sz="3200" baseline="0">
              <a:solidFill>
                <a:srgbClr val="000000"/>
              </a:solidFill>
              <a:latin typeface="+mj-ea"/>
              <a:ea typeface="+mj-ea"/>
              <a:cs typeface="Geneva" charset="0"/>
            </a:endParaRP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aseline="0">
              <a:solidFill>
                <a:srgbClr val="000000"/>
              </a:solidFill>
              <a:latin typeface="+mj-ea"/>
              <a:ea typeface="+mj-ea"/>
              <a:cs typeface="Geneva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DAA0D-2D5C-4A94-8DD0-750083EFC4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82550"/>
            <a:ext cx="2057400" cy="60436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82550"/>
            <a:ext cx="6019800" cy="60436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18379-214B-4F0B-951B-0053E08432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188" y="274638"/>
            <a:ext cx="8075612" cy="7778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8001000" cy="47244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76B32-62F8-4893-88A9-37C59DA346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188" y="274638"/>
            <a:ext cx="8075612" cy="7778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39243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371600"/>
            <a:ext cx="39243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5D1F8-AAB3-4151-91D4-7C9D1E5E6E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/>
            </a:lvl1pPr>
            <a:lvl2pPr>
              <a:defRPr sz="1800" b="1"/>
            </a:lvl2pPr>
            <a:lvl3pPr>
              <a:defRPr sz="1600" b="1"/>
            </a:lvl3pPr>
            <a:lvl4pPr>
              <a:defRPr sz="1400" b="1"/>
            </a:lvl4pPr>
            <a:lvl5pPr>
              <a:defRPr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60232" y="6237312"/>
            <a:ext cx="2133600" cy="476250"/>
          </a:xfrm>
          <a:prstGeom prst="rect">
            <a:avLst/>
          </a:prstGeom>
          <a:ln/>
        </p:spPr>
        <p:txBody>
          <a:bodyPr/>
          <a:lstStyle>
            <a:lvl1pPr algn="r">
              <a:defRPr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28FEA-22DE-4784-9196-6A18E833E2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55AAA-DC77-4E1A-BD49-96458F5B03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9A722-560D-4320-B1C2-A397F7DC1F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ADEF9-0288-4F98-BF32-303513775B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0BEA3-4DE6-4DFB-8A34-02C7BBB2F8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A467F-988D-403E-99A1-23BB234344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A358F-BA2E-4347-BFBE-93DB2F1381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슬라이드배경.jp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0" y="1522"/>
            <a:ext cx="9144000" cy="6856478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255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521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04248" y="6237312"/>
            <a:ext cx="2133600" cy="476250"/>
          </a:xfrm>
          <a:prstGeom prst="rect">
            <a:avLst/>
          </a:prstGeom>
          <a:ln/>
        </p:spPr>
        <p:txBody>
          <a:bodyPr/>
          <a:lstStyle>
            <a:lvl1pPr algn="l">
              <a:defRPr sz="18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27" r:id="rId2"/>
    <p:sldLayoutId id="2147484328" r:id="rId3"/>
    <p:sldLayoutId id="2147484329" r:id="rId4"/>
    <p:sldLayoutId id="2147484330" r:id="rId5"/>
    <p:sldLayoutId id="2147484331" r:id="rId6"/>
    <p:sldLayoutId id="2147484332" r:id="rId7"/>
    <p:sldLayoutId id="2147484333" r:id="rId8"/>
    <p:sldLayoutId id="2147484334" r:id="rId9"/>
    <p:sldLayoutId id="2147484335" r:id="rId10"/>
    <p:sldLayoutId id="2147484336" r:id="rId11"/>
    <p:sldLayoutId id="2147484338" r:id="rId12"/>
    <p:sldLayoutId id="2147484339" r:id="rId1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9pPr>
    </p:titleStyle>
    <p:bodyStyle>
      <a:lvl1pPr marL="211138" indent="-211138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601663" indent="-211138" algn="l" rtl="0" eaLnBrk="0" fontAlgn="base" latinLnBrk="1" hangingPunct="0">
        <a:spcBef>
          <a:spcPct val="20000"/>
        </a:spcBef>
        <a:spcAft>
          <a:spcPct val="0"/>
        </a:spcAft>
        <a:buClr>
          <a:srgbClr val="899B31"/>
        </a:buClr>
        <a:buSzPct val="70000"/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2pPr>
      <a:lvl3pPr marL="984250" indent="-177800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306513" indent="-142875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1200">
          <a:solidFill>
            <a:schemeClr val="tx1"/>
          </a:solidFill>
          <a:latin typeface="+mn-lt"/>
          <a:ea typeface="+mn-ea"/>
        </a:defRPr>
      </a:lvl4pPr>
      <a:lvl5pPr marL="1622425" indent="-136525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0796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5368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9940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4512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 </a:t>
            </a:r>
            <a:r>
              <a:rPr lang="ko-KR" altLang="en-US" dirty="0"/>
              <a:t>위험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2400" dirty="0"/>
              <a:t>위험 관리의 목적은 위험이 발생되었을 때의 영향을 줄이는 것이다</a:t>
            </a:r>
            <a:r>
              <a:rPr lang="en-US" altLang="ko-KR" sz="2400" dirty="0"/>
              <a:t>.</a:t>
            </a:r>
          </a:p>
          <a:p>
            <a:pPr eaLnBrk="1" hangingPunct="1"/>
            <a:r>
              <a:rPr lang="ko-KR" altLang="en-US" sz="2400" dirty="0"/>
              <a:t>모든 프로젝트는 </a:t>
            </a:r>
            <a:r>
              <a:rPr lang="ko-KR" altLang="en-US" sz="2400" dirty="0">
                <a:highlight>
                  <a:srgbClr val="FFFF00"/>
                </a:highlight>
              </a:rPr>
              <a:t>시간</a:t>
            </a:r>
            <a:r>
              <a:rPr lang="en-US" altLang="ko-KR" sz="2400" dirty="0">
                <a:highlight>
                  <a:srgbClr val="FFFF00"/>
                </a:highlight>
              </a:rPr>
              <a:t>(</a:t>
            </a:r>
            <a:r>
              <a:rPr lang="ko-KR" altLang="en-US" sz="2400" dirty="0">
                <a:highlight>
                  <a:srgbClr val="FFFF00"/>
                </a:highlight>
              </a:rPr>
              <a:t>일정</a:t>
            </a:r>
            <a:r>
              <a:rPr lang="en-US" altLang="ko-KR" sz="2400" dirty="0">
                <a:highlight>
                  <a:srgbClr val="FFFF00"/>
                </a:highlight>
              </a:rPr>
              <a:t>), </a:t>
            </a:r>
            <a:r>
              <a:rPr lang="ko-KR" altLang="en-US" sz="2400" dirty="0">
                <a:highlight>
                  <a:srgbClr val="FFFF00"/>
                </a:highlight>
              </a:rPr>
              <a:t>비용</a:t>
            </a:r>
            <a:r>
              <a:rPr lang="en-US" altLang="ko-KR" sz="2400" dirty="0">
                <a:highlight>
                  <a:srgbClr val="FFFF00"/>
                </a:highlight>
              </a:rPr>
              <a:t>(</a:t>
            </a:r>
            <a:r>
              <a:rPr lang="ko-KR" altLang="en-US" sz="2400" dirty="0">
                <a:highlight>
                  <a:srgbClr val="FFFF00"/>
                </a:highlight>
              </a:rPr>
              <a:t>예산</a:t>
            </a:r>
            <a:r>
              <a:rPr lang="en-US" altLang="ko-KR" sz="2400" dirty="0">
                <a:highlight>
                  <a:srgbClr val="FFFF00"/>
                </a:highlight>
              </a:rPr>
              <a:t>), </a:t>
            </a:r>
            <a:r>
              <a:rPr lang="ko-KR" altLang="en-US" sz="2400" dirty="0">
                <a:highlight>
                  <a:srgbClr val="FFFF00"/>
                </a:highlight>
              </a:rPr>
              <a:t>범위</a:t>
            </a:r>
            <a:r>
              <a:rPr lang="en-US" altLang="ko-KR" sz="2400" dirty="0">
                <a:highlight>
                  <a:srgbClr val="FFFF00"/>
                </a:highlight>
              </a:rPr>
              <a:t>(</a:t>
            </a:r>
            <a:r>
              <a:rPr lang="ko-KR" altLang="en-US" sz="2400" dirty="0">
                <a:highlight>
                  <a:srgbClr val="FFFF00"/>
                </a:highlight>
              </a:rPr>
              <a:t>품질</a:t>
            </a:r>
            <a:r>
              <a:rPr lang="en-US" altLang="ko-KR" sz="2400" dirty="0">
                <a:highlight>
                  <a:srgbClr val="FFFF00"/>
                </a:highlight>
              </a:rPr>
              <a:t>, </a:t>
            </a:r>
            <a:r>
              <a:rPr lang="ko-KR" altLang="en-US" sz="2400" dirty="0">
                <a:highlight>
                  <a:srgbClr val="FFFF00"/>
                </a:highlight>
              </a:rPr>
              <a:t>기능</a:t>
            </a:r>
            <a:r>
              <a:rPr lang="en-US" altLang="ko-KR" sz="2400" dirty="0">
                <a:highlight>
                  <a:srgbClr val="FFFF00"/>
                </a:highlight>
              </a:rPr>
              <a:t>) </a:t>
            </a:r>
            <a:r>
              <a:rPr lang="ko-KR" altLang="en-US" sz="2400" dirty="0"/>
              <a:t>제약을 가짐 </a:t>
            </a:r>
            <a:r>
              <a:rPr lang="en-US" altLang="ko-KR" sz="2400" dirty="0">
                <a:sym typeface="Wingdings" panose="05000000000000000000" pitchFamily="2" charset="2"/>
              </a:rPr>
              <a:t> </a:t>
            </a:r>
            <a:r>
              <a:rPr lang="ko-KR" altLang="en-US" sz="2400" dirty="0">
                <a:sym typeface="Wingdings" panose="05000000000000000000" pitchFamily="2" charset="2"/>
              </a:rPr>
              <a:t>이들을 지키지 못할 </a:t>
            </a:r>
            <a:r>
              <a:rPr lang="ko-KR" altLang="en-US" sz="2400" dirty="0">
                <a:highlight>
                  <a:srgbClr val="FFFF00"/>
                </a:highlight>
                <a:sym typeface="Wingdings" panose="05000000000000000000" pitchFamily="2" charset="2"/>
              </a:rPr>
              <a:t>위험 발생 </a:t>
            </a:r>
            <a:r>
              <a:rPr lang="ko-KR" altLang="en-US" sz="2400" dirty="0">
                <a:sym typeface="Wingdings" panose="05000000000000000000" pitchFamily="2" charset="2"/>
              </a:rPr>
              <a:t>할 수 있음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eaLnBrk="1" hangingPunct="1"/>
            <a:endParaRPr lang="en-US" altLang="ko-KR" sz="2400" dirty="0"/>
          </a:p>
          <a:p>
            <a:pPr eaLnBrk="1" hangingPunct="1"/>
            <a:r>
              <a:rPr lang="en-US" altLang="ko-KR" sz="2400" dirty="0"/>
              <a:t>Boehm</a:t>
            </a:r>
            <a:r>
              <a:rPr lang="ko-KR" altLang="en-US" sz="2400" dirty="0"/>
              <a:t>이 제안한 위험 관리</a:t>
            </a:r>
            <a:r>
              <a:rPr lang="en-US" altLang="ko-KR" sz="2400" dirty="0"/>
              <a:t>[Boehm, 1991]</a:t>
            </a:r>
            <a:endParaRPr lang="ko-KR" altLang="en-US" sz="2400" dirty="0"/>
          </a:p>
          <a:p>
            <a:pPr lvl="1" eaLnBrk="1" hangingPunct="1">
              <a:lnSpc>
                <a:spcPct val="120000"/>
              </a:lnSpc>
            </a:pPr>
            <a:r>
              <a:rPr lang="ko-KR" altLang="en-US" sz="2000" dirty="0"/>
              <a:t>위험파악  </a:t>
            </a:r>
            <a:r>
              <a:rPr lang="en-US" altLang="ko-KR" sz="2000" dirty="0"/>
              <a:t>(source:  </a:t>
            </a:r>
            <a:r>
              <a:rPr lang="ko-KR" altLang="en-US" sz="2000" dirty="0"/>
              <a:t>기술적</a:t>
            </a:r>
            <a:r>
              <a:rPr lang="en-US" altLang="ko-KR" sz="2000" dirty="0"/>
              <a:t>, </a:t>
            </a:r>
            <a:r>
              <a:rPr lang="ko-KR" altLang="en-US" sz="2000" dirty="0"/>
              <a:t>관리적</a:t>
            </a:r>
            <a:r>
              <a:rPr lang="en-US" altLang="ko-KR" sz="2000" dirty="0"/>
              <a:t>(</a:t>
            </a:r>
            <a:r>
              <a:rPr lang="ko-KR" altLang="en-US" sz="2000" dirty="0"/>
              <a:t>시간</a:t>
            </a:r>
            <a:r>
              <a:rPr lang="en-US" altLang="ko-KR" sz="2000" dirty="0"/>
              <a:t>, </a:t>
            </a:r>
            <a:r>
              <a:rPr lang="ko-KR" altLang="en-US" sz="2000" dirty="0"/>
              <a:t>비용</a:t>
            </a:r>
            <a:r>
              <a:rPr lang="en-US" altLang="ko-KR" sz="2000" dirty="0"/>
              <a:t>, </a:t>
            </a:r>
            <a:r>
              <a:rPr lang="ko-KR" altLang="en-US" sz="2000" dirty="0"/>
              <a:t>범위</a:t>
            </a:r>
            <a:r>
              <a:rPr lang="en-US" altLang="ko-KR" sz="2000" dirty="0"/>
              <a:t>), </a:t>
            </a:r>
            <a:r>
              <a:rPr lang="ko-KR" altLang="en-US" sz="2000" dirty="0"/>
              <a:t> </a:t>
            </a:r>
            <a:r>
              <a:rPr lang="en-US" altLang="ko-KR" sz="2000" dirty="0"/>
              <a:t>social </a:t>
            </a:r>
            <a:r>
              <a:rPr lang="ko-KR" altLang="en-US" sz="2000" dirty="0"/>
              <a:t>등</a:t>
            </a:r>
            <a:r>
              <a:rPr lang="en-US" altLang="ko-KR" sz="2000" dirty="0"/>
              <a:t>)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000" dirty="0"/>
              <a:t>위험 분석 </a:t>
            </a:r>
            <a:r>
              <a:rPr lang="en-US" altLang="ko-KR" sz="2000" dirty="0"/>
              <a:t>(</a:t>
            </a:r>
            <a:r>
              <a:rPr lang="ko-KR" altLang="en-US" sz="2000" dirty="0"/>
              <a:t>발생 확률</a:t>
            </a:r>
            <a:r>
              <a:rPr lang="en-US" altLang="ko-KR" sz="2000" dirty="0"/>
              <a:t>, </a:t>
            </a:r>
            <a:r>
              <a:rPr lang="ko-KR" altLang="en-US" sz="2000" dirty="0"/>
              <a:t>위험정도 등</a:t>
            </a:r>
            <a:r>
              <a:rPr lang="en-US" altLang="ko-KR" sz="2000" dirty="0"/>
              <a:t>)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000" dirty="0"/>
              <a:t>위험 우선순위 정하기</a:t>
            </a:r>
            <a:endParaRPr lang="en-US" altLang="ko-KR" sz="2000" dirty="0"/>
          </a:p>
          <a:p>
            <a:pPr lvl="1" eaLnBrk="1" hangingPunct="1">
              <a:lnSpc>
                <a:spcPct val="120000"/>
              </a:lnSpc>
            </a:pPr>
            <a:r>
              <a:rPr lang="ko-KR" altLang="en-US" sz="2000" dirty="0"/>
              <a:t>위험 해결</a:t>
            </a:r>
            <a:endParaRPr lang="en-US" altLang="ko-KR" sz="2000" dirty="0"/>
          </a:p>
          <a:p>
            <a:pPr lvl="1" eaLnBrk="1" hangingPunct="1">
              <a:lnSpc>
                <a:spcPct val="120000"/>
              </a:lnSpc>
            </a:pPr>
            <a:r>
              <a:rPr lang="ko-KR" altLang="en-US" sz="2000" dirty="0"/>
              <a:t>위험 모니터링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A4DF38-FA24-4A67-8CF7-ABF4D43C37A8}"/>
              </a:ext>
            </a:extLst>
          </p:cNvPr>
          <p:cNvSpPr txBox="1"/>
          <p:nvPr/>
        </p:nvSpPr>
        <p:spPr>
          <a:xfrm>
            <a:off x="5415516" y="172497"/>
            <a:ext cx="33843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장 프로젝트 관리 및 계획</a:t>
            </a:r>
          </a:p>
        </p:txBody>
      </p:sp>
    </p:spTree>
    <p:extLst>
      <p:ext uri="{BB962C8B-B14F-4D97-AF65-F5344CB8AC3E}">
        <p14:creationId xmlns:p14="http://schemas.microsoft.com/office/powerpoint/2010/main" val="4073710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1"/>
              <a:t>계획서 작성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3200" dirty="0"/>
              <a:t>8  </a:t>
            </a:r>
            <a:r>
              <a:rPr lang="ko-KR" altLang="en-US" sz="3200" dirty="0"/>
              <a:t>개발 환경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3200" dirty="0"/>
              <a:t>9  </a:t>
            </a:r>
            <a:r>
              <a:rPr lang="ko-KR" altLang="en-US" sz="3200" dirty="0"/>
              <a:t>성능 시험 방법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3200" dirty="0"/>
              <a:t>10 </a:t>
            </a:r>
            <a:r>
              <a:rPr lang="ko-KR" altLang="en-US" sz="3200" dirty="0"/>
              <a:t>문서화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3200" dirty="0"/>
              <a:t>11 </a:t>
            </a:r>
            <a:r>
              <a:rPr lang="ko-KR" altLang="en-US" sz="3200" dirty="0"/>
              <a:t>유지보수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3200" dirty="0"/>
              <a:t>12 </a:t>
            </a:r>
            <a:r>
              <a:rPr lang="ko-KR" altLang="en-US" sz="3200" dirty="0"/>
              <a:t>설치</a:t>
            </a:r>
            <a:r>
              <a:rPr lang="en-US" altLang="ko-KR" sz="3200" dirty="0"/>
              <a:t>, </a:t>
            </a:r>
            <a:r>
              <a:rPr lang="ko-KR" altLang="en-US" sz="3200" dirty="0"/>
              <a:t>인수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3200" dirty="0"/>
              <a:t>13 </a:t>
            </a:r>
            <a:r>
              <a:rPr lang="ko-KR" altLang="en-US" sz="3200" dirty="0"/>
              <a:t>참고문헌 및 부록</a:t>
            </a:r>
          </a:p>
        </p:txBody>
      </p:sp>
      <p:sp>
        <p:nvSpPr>
          <p:cNvPr id="5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4EB1E-4D71-4FC3-89F2-CB355026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DD2B07-50DB-4A21-BEE2-6491B48B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pic>
        <p:nvPicPr>
          <p:cNvPr id="1026" name="Picture 2" descr="추석 배경 사진, 추석 무료 다운로드를위한 배경 벡터 및 PSD 파일| Pngtree">
            <a:extLst>
              <a:ext uri="{FF2B5EF4-FFF2-40B4-BE49-F238E27FC236}">
                <a16:creationId xmlns:a16="http://schemas.microsoft.com/office/drawing/2014/main" id="{0A9AD45A-1CA8-42CC-95F3-8AB7DBA9F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159022"/>
            <a:ext cx="3528392" cy="471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276D64-9A44-407C-9167-F173E3EF9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위험 파악</a:t>
            </a:r>
            <a:r>
              <a:rPr lang="en-US" altLang="ko-KR" dirty="0"/>
              <a:t>(1) – Boehm</a:t>
            </a:r>
            <a:r>
              <a:rPr lang="ko-KR" altLang="en-US" dirty="0"/>
              <a:t>의 </a:t>
            </a:r>
            <a:r>
              <a:rPr lang="en-US" altLang="ko-KR" dirty="0"/>
              <a:t>10</a:t>
            </a:r>
            <a:r>
              <a:rPr lang="ko-KR" altLang="en-US" dirty="0"/>
              <a:t>대 위험</a:t>
            </a:r>
            <a:endParaRPr lang="ko-KR" altLang="en-US" b="1" dirty="0"/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692696"/>
            <a:ext cx="9073008" cy="521811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위험 요소		위험 관리 기법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인력 부족      	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유능한 인력모집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팀 구성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요원 배치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               	  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교차교육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유능 인력 사전 확보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비현실적 일정 	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더 자세한 비용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일정 예측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원가 분석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및 예산         	  점증적 개발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소프트웨어 재사용 요구를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                        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줄임         	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잘못된 기능의 	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사용자 회람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프로토타이핑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사용자 지침서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소프트웨어 개발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   를 조기에 작성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조직 분석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직능 분석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ko-KR" altLang="en-US" sz="1800" dirty="0"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위험 파악</a:t>
            </a:r>
            <a:r>
              <a:rPr lang="en-US" altLang="ko-KR" dirty="0"/>
              <a:t>(1) – Boehm</a:t>
            </a:r>
            <a:r>
              <a:rPr lang="ko-KR" altLang="en-US" dirty="0"/>
              <a:t>의 </a:t>
            </a:r>
            <a:r>
              <a:rPr lang="en-US" altLang="ko-KR" dirty="0"/>
              <a:t>10</a:t>
            </a:r>
            <a:r>
              <a:rPr lang="ko-KR" altLang="en-US" dirty="0"/>
              <a:t>대 위험</a:t>
            </a:r>
            <a:endParaRPr lang="ko-KR" altLang="en-US" b="1" dirty="0"/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>
          <a:xfrm>
            <a:off x="197768" y="644525"/>
            <a:ext cx="8748464" cy="521811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위험 요소		 위험 관리 기법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잘못된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인터페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프로토타이핑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시나리오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태스크 분석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이스의 개발          사용자 분류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스타일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업무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과포장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필요    	 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요구 삭감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프로토타이핑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지 않을  좋은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비용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수익 분석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원가 분석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  기능을 추가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400" dirty="0"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  Gold</a:t>
            </a:r>
            <a:r>
              <a:rPr lang="ko-KR" altLang="en-US" sz="2400" dirty="0"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plating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계속적인	         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최대 변경 상한선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정보 은닉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요구 변경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          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점증적 개발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다음 버전까지 변경을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                         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연기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ko-KR" altLang="en-US" dirty="0">
              <a:highlight>
                <a:srgbClr val="FFFF00"/>
              </a:highligh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688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위험 파악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(2)</a:t>
            </a:r>
            <a:endParaRPr lang="ko-KR" alt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>
          <a:xfrm>
            <a:off x="18971" y="658429"/>
            <a:ext cx="8229600" cy="543486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위험 요소	         위험 관리 기법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외부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(outsourced)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벤치마킹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;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검사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;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대조 확인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모양의 빈약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         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성숙도 분석</a:t>
            </a:r>
          </a:p>
          <a:p>
            <a:pPr eaLnBrk="1" hangingPunct="1">
              <a:buFont typeface="Wingdings" pitchFamily="2" charset="2"/>
              <a:buNone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외부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(outsourced)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대조 확인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;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사전 검증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;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설계 경연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기능의 빈약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         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팀 작업</a:t>
            </a:r>
          </a:p>
          <a:p>
            <a:pPr eaLnBrk="1" hangingPunct="1">
              <a:buFont typeface="Wingdings" pitchFamily="2" charset="2"/>
              <a:buNone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실시간 성능	  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시뮬레이션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벤치마킹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모델링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의 빈약	              프로토타이핑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튜닝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buFont typeface="Wingdings" pitchFamily="2" charset="2"/>
              <a:buNone/>
            </a:pP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기술적 취약        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기술 분석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비용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수익 분석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                             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프로토타이핑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;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점검</a:t>
            </a:r>
          </a:p>
        </p:txBody>
      </p:sp>
      <p:sp>
        <p:nvSpPr>
          <p:cNvPr id="5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위험 파악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(2)</a:t>
            </a:r>
            <a:endParaRPr lang="ko-KR" alt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>
          <a:xfrm>
            <a:off x="18971" y="658429"/>
            <a:ext cx="8229600" cy="52181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33F17E-7345-4A7B-8737-920F788A9CBE}"/>
              </a:ext>
            </a:extLst>
          </p:cNvPr>
          <p:cNvSpPr/>
          <p:nvPr/>
        </p:nvSpPr>
        <p:spPr>
          <a:xfrm>
            <a:off x="44371" y="3165879"/>
            <a:ext cx="89921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</a:rPr>
              <a:t>In object-oriented programming, </a:t>
            </a:r>
            <a:r>
              <a:rPr lang="en-US" altLang="ko-KR" sz="2400" dirty="0">
                <a:solidFill>
                  <a:srgbClr val="202122"/>
                </a:solidFill>
                <a:highlight>
                  <a:srgbClr val="FFCF89"/>
                </a:highlight>
                <a:latin typeface="Arial" panose="020B0604020202020204" pitchFamily="34" charset="0"/>
              </a:rPr>
              <a:t>Information hiding </a:t>
            </a:r>
            <a:r>
              <a:rPr lang="en-US" altLang="ko-KR" sz="2400" dirty="0">
                <a:solidFill>
                  <a:srgbClr val="202122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 reduces software development risk by shifting the code's </a:t>
            </a:r>
            <a:r>
              <a:rPr lang="en-US" altLang="ko-KR" sz="2400" dirty="0">
                <a:solidFill>
                  <a:srgbClr val="0B008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dependency</a:t>
            </a:r>
            <a:r>
              <a:rPr lang="en-US" altLang="ko-KR" sz="2400" dirty="0">
                <a:solidFill>
                  <a:srgbClr val="202122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</a:p>
          <a:p>
            <a:r>
              <a:rPr lang="en-US" altLang="ko-KR" sz="2400" dirty="0">
                <a:solidFill>
                  <a:srgbClr val="202122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on an uncertain implementation onto a well-defined </a:t>
            </a:r>
            <a:r>
              <a:rPr lang="en-US" altLang="ko-KR" sz="2400" dirty="0">
                <a:solidFill>
                  <a:srgbClr val="0B0080"/>
                </a:solidFill>
                <a:highlight>
                  <a:srgbClr val="FFCF89"/>
                </a:highlight>
                <a:latin typeface="Arial" panose="020B0604020202020204" pitchFamily="34" charset="0"/>
              </a:rPr>
              <a:t>interface</a:t>
            </a:r>
            <a:r>
              <a:rPr lang="en-US" altLang="ko-KR" sz="2400" dirty="0">
                <a:solidFill>
                  <a:srgbClr val="202122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. Clients of the interface perform operations purely through it so</a:t>
            </a:r>
          </a:p>
          <a:p>
            <a:r>
              <a:rPr lang="en-US" altLang="ko-KR" sz="2400" dirty="0">
                <a:solidFill>
                  <a:srgbClr val="202122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 if the implementation changes, the clients do not have to change.</a:t>
            </a:r>
            <a:endParaRPr lang="ko-KR" altLang="en-US" sz="2400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364852-4DC7-46D4-A7AB-2213397A831F}"/>
              </a:ext>
            </a:extLst>
          </p:cNvPr>
          <p:cNvSpPr txBox="1"/>
          <p:nvPr/>
        </p:nvSpPr>
        <p:spPr>
          <a:xfrm>
            <a:off x="2771800" y="1008610"/>
            <a:ext cx="5476771" cy="1938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highlight>
                  <a:srgbClr val="C0C0C0"/>
                </a:highlight>
              </a:rPr>
              <a:t>불필요한 </a:t>
            </a:r>
            <a:r>
              <a:rPr lang="en-US" altLang="ko-KR" sz="2400" b="1" dirty="0">
                <a:highlight>
                  <a:srgbClr val="C0C0C0"/>
                </a:highlight>
              </a:rPr>
              <a:t>detail</a:t>
            </a:r>
            <a:r>
              <a:rPr lang="ko-KR" altLang="en-US" sz="2400" b="1" dirty="0">
                <a:highlight>
                  <a:srgbClr val="C0C0C0"/>
                </a:highlight>
              </a:rPr>
              <a:t>을 외부에 숨김</a:t>
            </a:r>
            <a:r>
              <a:rPr lang="en-US" altLang="ko-KR" sz="2400" b="1" dirty="0">
                <a:highlight>
                  <a:srgbClr val="C0C0C0"/>
                </a:highlight>
              </a:rPr>
              <a:t>. </a:t>
            </a:r>
            <a:r>
              <a:rPr lang="ko-KR" altLang="en-US" sz="2400" b="1" dirty="0">
                <a:highlight>
                  <a:srgbClr val="FFCF89"/>
                </a:highlight>
              </a:rPr>
              <a:t>이를 위한 대표적인 방법이  처리</a:t>
            </a:r>
            <a:r>
              <a:rPr lang="en-US" altLang="ko-KR" sz="2400" b="1" dirty="0">
                <a:highlight>
                  <a:srgbClr val="FFCF89"/>
                </a:highlight>
              </a:rPr>
              <a:t>(operation)</a:t>
            </a:r>
            <a:r>
              <a:rPr lang="ko-KR" altLang="en-US" sz="2400" b="1" dirty="0">
                <a:highlight>
                  <a:srgbClr val="FFCF89"/>
                </a:highlight>
              </a:rPr>
              <a:t>을 </a:t>
            </a:r>
            <a:r>
              <a:rPr lang="en-US" altLang="ko-KR" sz="2400" b="1" dirty="0">
                <a:highlight>
                  <a:srgbClr val="FFCF89"/>
                </a:highlight>
              </a:rPr>
              <a:t>interface</a:t>
            </a:r>
            <a:r>
              <a:rPr lang="ko-KR" altLang="en-US" sz="2400" b="1" dirty="0">
                <a:highlight>
                  <a:srgbClr val="FFCF89"/>
                </a:highlight>
              </a:rPr>
              <a:t>와 </a:t>
            </a:r>
            <a:r>
              <a:rPr lang="en-US" altLang="ko-KR" sz="2400" b="1" dirty="0">
                <a:highlight>
                  <a:srgbClr val="FFCF89"/>
                </a:highlight>
              </a:rPr>
              <a:t>implementation(detail)</a:t>
            </a:r>
            <a:r>
              <a:rPr lang="ko-KR" altLang="en-US" sz="2400" b="1" dirty="0">
                <a:highlight>
                  <a:srgbClr val="FFCF89"/>
                </a:highlight>
              </a:rPr>
              <a:t>으로 나누고</a:t>
            </a:r>
            <a:r>
              <a:rPr lang="en-US" altLang="ko-KR" sz="2400" b="1" dirty="0">
                <a:highlight>
                  <a:srgbClr val="FFCF89"/>
                </a:highlight>
              </a:rPr>
              <a:t>, </a:t>
            </a:r>
            <a:r>
              <a:rPr lang="ko-KR" altLang="en-US" sz="2400" b="1" dirty="0">
                <a:highlight>
                  <a:srgbClr val="FFCF89"/>
                </a:highlight>
              </a:rPr>
              <a:t>외부에는 인터페이스만 공개함</a:t>
            </a:r>
            <a:r>
              <a:rPr lang="en-US" altLang="ko-KR" sz="2400" b="1" dirty="0">
                <a:highlight>
                  <a:srgbClr val="FFCF89"/>
                </a:highlight>
              </a:rPr>
              <a:t>.</a:t>
            </a:r>
            <a:r>
              <a:rPr lang="ko-KR" altLang="en-US" sz="2400" b="1" dirty="0">
                <a:highlight>
                  <a:srgbClr val="FFCF89"/>
                </a:highlight>
              </a:rPr>
              <a:t> 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F5B2C2-B917-45C9-83A4-B436F379F0B1}"/>
              </a:ext>
            </a:extLst>
          </p:cNvPr>
          <p:cNvSpPr/>
          <p:nvPr/>
        </p:nvSpPr>
        <p:spPr>
          <a:xfrm>
            <a:off x="4900707" y="3247311"/>
            <a:ext cx="2088232" cy="363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7C1067C-BCD7-4600-80F7-0F64BD89EC4F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4900707" y="2947602"/>
            <a:ext cx="609479" cy="3064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476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위험 분석과 우선순위 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2400" dirty="0"/>
              <a:t>위험 분석은 각 위험에 대한 피해 정도</a:t>
            </a:r>
            <a:r>
              <a:rPr lang="en-US" altLang="ko-KR" sz="2400" dirty="0"/>
              <a:t>, </a:t>
            </a:r>
            <a:r>
              <a:rPr lang="ko-KR" altLang="en-US" sz="2400" dirty="0"/>
              <a:t>위험 해결 방법</a:t>
            </a:r>
            <a:r>
              <a:rPr lang="en-US" altLang="ko-KR" sz="2400" dirty="0"/>
              <a:t>, </a:t>
            </a:r>
            <a:r>
              <a:rPr lang="ko-KR" altLang="en-US" sz="2400" dirty="0"/>
              <a:t>이에 대한 비용들을 결정하는 것이다</a:t>
            </a:r>
            <a:r>
              <a:rPr lang="en-US" altLang="ko-KR" sz="2400" dirty="0"/>
              <a:t>.</a:t>
            </a:r>
            <a:r>
              <a:rPr lang="ko-KR" altLang="en-US" sz="2800" dirty="0"/>
              <a:t> </a:t>
            </a:r>
          </a:p>
          <a:p>
            <a:pPr lvl="1" eaLnBrk="1" hangingPunct="1"/>
            <a:r>
              <a:rPr lang="ko-KR" altLang="en-US" sz="2400" b="0" dirty="0"/>
              <a:t>손실 발생 확률</a:t>
            </a:r>
            <a:endParaRPr lang="en-US" altLang="ko-KR" sz="2400" b="0" dirty="0"/>
          </a:p>
          <a:p>
            <a:pPr lvl="1" eaLnBrk="1" hangingPunct="1"/>
            <a:r>
              <a:rPr lang="ko-KR" altLang="en-US" sz="2400" b="0" dirty="0"/>
              <a:t>손실 발생 규모</a:t>
            </a:r>
            <a:endParaRPr lang="en-US" altLang="ko-KR" sz="2400" b="0" dirty="0"/>
          </a:p>
          <a:p>
            <a:pPr lvl="1" eaLnBrk="1" hangingPunct="1"/>
            <a:r>
              <a:rPr lang="ko-KR" altLang="en-US" sz="2400" b="0" dirty="0"/>
              <a:t>위험 노출</a:t>
            </a:r>
            <a:r>
              <a:rPr lang="en-US" altLang="ko-KR" sz="2400" b="0" dirty="0"/>
              <a:t>(exposure) : </a:t>
            </a:r>
            <a:r>
              <a:rPr lang="ko-KR" altLang="en-US" sz="2400" b="0" dirty="0"/>
              <a:t>발생확률 </a:t>
            </a:r>
            <a:r>
              <a:rPr lang="en-US" altLang="ko-KR" sz="2400" b="0" dirty="0"/>
              <a:t>* </a:t>
            </a:r>
            <a:r>
              <a:rPr lang="ko-KR" altLang="en-US" sz="2400" b="0" dirty="0"/>
              <a:t>손실규모</a:t>
            </a:r>
            <a:endParaRPr lang="en-US" altLang="ko-KR" sz="2400" b="0" dirty="0"/>
          </a:p>
          <a:p>
            <a:pPr marL="390525" lvl="1" indent="0" eaLnBrk="1" hangingPunct="1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4A55D9-54F9-4595-897A-3DBE8FF5F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44" y="3623110"/>
            <a:ext cx="8866312" cy="25030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351F1-F578-41DA-9568-1E923BFAB099}"/>
              </a:ext>
            </a:extLst>
          </p:cNvPr>
          <p:cNvSpPr txBox="1"/>
          <p:nvPr/>
        </p:nvSpPr>
        <p:spPr>
          <a:xfrm>
            <a:off x="-252536" y="323489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/>
            <a:r>
              <a:rPr lang="en-US" altLang="ko-KR" sz="2400" b="1" dirty="0">
                <a:highlight>
                  <a:srgbClr val="FFFF00"/>
                </a:highlight>
              </a:rPr>
              <a:t>Example</a:t>
            </a:r>
            <a:r>
              <a:rPr lang="en-US" altLang="ko-KR" sz="2400" b="0" dirty="0">
                <a:highlight>
                  <a:srgbClr val="FFFF00"/>
                </a:highlight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1451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위험 해결과 모니터링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위험 해결은 위험 관리 계획에 명시된 위험을 줄이는 기법을 구현하고 실행하는 것</a:t>
            </a:r>
            <a:r>
              <a:rPr lang="en-US" altLang="ko-KR" sz="280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419872" y="5598685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n-ea"/>
                <a:ea typeface="+mn-ea"/>
              </a:rPr>
              <a:t>위험 관리 프로세스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25871"/>
            <a:ext cx="7908481" cy="3258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8AB0E64F-C5C6-4D73-9B3A-59798F475F25}"/>
              </a:ext>
            </a:extLst>
          </p:cNvPr>
          <p:cNvSpPr/>
          <p:nvPr/>
        </p:nvSpPr>
        <p:spPr>
          <a:xfrm>
            <a:off x="2843808" y="2208850"/>
            <a:ext cx="2943758" cy="3092335"/>
          </a:xfrm>
          <a:custGeom>
            <a:avLst/>
            <a:gdLst>
              <a:gd name="connsiteX0" fmla="*/ 2943758 w 2943758"/>
              <a:gd name="connsiteY0" fmla="*/ 0 h 3092335"/>
              <a:gd name="connsiteX1" fmla="*/ 2918819 w 2943758"/>
              <a:gd name="connsiteY1" fmla="*/ 41564 h 3092335"/>
              <a:gd name="connsiteX2" fmla="*/ 2893881 w 2943758"/>
              <a:gd name="connsiteY2" fmla="*/ 49877 h 3092335"/>
              <a:gd name="connsiteX3" fmla="*/ 2885568 w 2943758"/>
              <a:gd name="connsiteY3" fmla="*/ 74815 h 3092335"/>
              <a:gd name="connsiteX4" fmla="*/ 2860630 w 2943758"/>
              <a:gd name="connsiteY4" fmla="*/ 91440 h 3092335"/>
              <a:gd name="connsiteX5" fmla="*/ 2827379 w 2943758"/>
              <a:gd name="connsiteY5" fmla="*/ 133004 h 3092335"/>
              <a:gd name="connsiteX6" fmla="*/ 2810754 w 2943758"/>
              <a:gd name="connsiteY6" fmla="*/ 157942 h 3092335"/>
              <a:gd name="connsiteX7" fmla="*/ 2769190 w 2943758"/>
              <a:gd name="connsiteY7" fmla="*/ 199506 h 3092335"/>
              <a:gd name="connsiteX8" fmla="*/ 2744252 w 2943758"/>
              <a:gd name="connsiteY8" fmla="*/ 232757 h 3092335"/>
              <a:gd name="connsiteX9" fmla="*/ 2702688 w 2943758"/>
              <a:gd name="connsiteY9" fmla="*/ 274320 h 3092335"/>
              <a:gd name="connsiteX10" fmla="*/ 2686063 w 2943758"/>
              <a:gd name="connsiteY10" fmla="*/ 290946 h 3092335"/>
              <a:gd name="connsiteX11" fmla="*/ 2661125 w 2943758"/>
              <a:gd name="connsiteY11" fmla="*/ 365760 h 3092335"/>
              <a:gd name="connsiteX12" fmla="*/ 2652812 w 2943758"/>
              <a:gd name="connsiteY12" fmla="*/ 390699 h 3092335"/>
              <a:gd name="connsiteX13" fmla="*/ 2644499 w 2943758"/>
              <a:gd name="connsiteY13" fmla="*/ 415637 h 3092335"/>
              <a:gd name="connsiteX14" fmla="*/ 2627874 w 2943758"/>
              <a:gd name="connsiteY14" fmla="*/ 881150 h 3092335"/>
              <a:gd name="connsiteX15" fmla="*/ 2611248 w 2943758"/>
              <a:gd name="connsiteY15" fmla="*/ 964277 h 3092335"/>
              <a:gd name="connsiteX16" fmla="*/ 2602936 w 2943758"/>
              <a:gd name="connsiteY16" fmla="*/ 1005840 h 3092335"/>
              <a:gd name="connsiteX17" fmla="*/ 2586310 w 2943758"/>
              <a:gd name="connsiteY17" fmla="*/ 1055717 h 3092335"/>
              <a:gd name="connsiteX18" fmla="*/ 2577998 w 2943758"/>
              <a:gd name="connsiteY18" fmla="*/ 1080655 h 3092335"/>
              <a:gd name="connsiteX19" fmla="*/ 2569685 w 2943758"/>
              <a:gd name="connsiteY19" fmla="*/ 1113906 h 3092335"/>
              <a:gd name="connsiteX20" fmla="*/ 2536434 w 2943758"/>
              <a:gd name="connsiteY20" fmla="*/ 1147157 h 3092335"/>
              <a:gd name="connsiteX21" fmla="*/ 2511496 w 2943758"/>
              <a:gd name="connsiteY21" fmla="*/ 1197033 h 3092335"/>
              <a:gd name="connsiteX22" fmla="*/ 2503183 w 2943758"/>
              <a:gd name="connsiteY22" fmla="*/ 1221971 h 3092335"/>
              <a:gd name="connsiteX23" fmla="*/ 2469932 w 2943758"/>
              <a:gd name="connsiteY23" fmla="*/ 1255222 h 3092335"/>
              <a:gd name="connsiteX24" fmla="*/ 2453307 w 2943758"/>
              <a:gd name="connsiteY24" fmla="*/ 1271848 h 3092335"/>
              <a:gd name="connsiteX25" fmla="*/ 2411743 w 2943758"/>
              <a:gd name="connsiteY25" fmla="*/ 1305099 h 3092335"/>
              <a:gd name="connsiteX26" fmla="*/ 2361867 w 2943758"/>
              <a:gd name="connsiteY26" fmla="*/ 1363288 h 3092335"/>
              <a:gd name="connsiteX27" fmla="*/ 2295365 w 2943758"/>
              <a:gd name="connsiteY27" fmla="*/ 1396539 h 3092335"/>
              <a:gd name="connsiteX28" fmla="*/ 2237176 w 2943758"/>
              <a:gd name="connsiteY28" fmla="*/ 1438102 h 3092335"/>
              <a:gd name="connsiteX29" fmla="*/ 2212238 w 2943758"/>
              <a:gd name="connsiteY29" fmla="*/ 1479666 h 3092335"/>
              <a:gd name="connsiteX30" fmla="*/ 2195612 w 2943758"/>
              <a:gd name="connsiteY30" fmla="*/ 1504604 h 3092335"/>
              <a:gd name="connsiteX31" fmla="*/ 2162361 w 2943758"/>
              <a:gd name="connsiteY31" fmla="*/ 1587731 h 3092335"/>
              <a:gd name="connsiteX32" fmla="*/ 2145736 w 2943758"/>
              <a:gd name="connsiteY32" fmla="*/ 1670859 h 3092335"/>
              <a:gd name="connsiteX33" fmla="*/ 2129110 w 2943758"/>
              <a:gd name="connsiteY33" fmla="*/ 1753986 h 3092335"/>
              <a:gd name="connsiteX34" fmla="*/ 2137423 w 2943758"/>
              <a:gd name="connsiteY34" fmla="*/ 1961804 h 3092335"/>
              <a:gd name="connsiteX35" fmla="*/ 2112485 w 2943758"/>
              <a:gd name="connsiteY35" fmla="*/ 2053244 h 3092335"/>
              <a:gd name="connsiteX36" fmla="*/ 2087547 w 2943758"/>
              <a:gd name="connsiteY36" fmla="*/ 2111433 h 3092335"/>
              <a:gd name="connsiteX37" fmla="*/ 2079234 w 2943758"/>
              <a:gd name="connsiteY37" fmla="*/ 2144684 h 3092335"/>
              <a:gd name="connsiteX38" fmla="*/ 2045983 w 2943758"/>
              <a:gd name="connsiteY38" fmla="*/ 2202873 h 3092335"/>
              <a:gd name="connsiteX39" fmla="*/ 2029358 w 2943758"/>
              <a:gd name="connsiteY39" fmla="*/ 2236124 h 3092335"/>
              <a:gd name="connsiteX40" fmla="*/ 2004419 w 2943758"/>
              <a:gd name="connsiteY40" fmla="*/ 2244437 h 3092335"/>
              <a:gd name="connsiteX41" fmla="*/ 1954543 w 2943758"/>
              <a:gd name="connsiteY41" fmla="*/ 2277688 h 3092335"/>
              <a:gd name="connsiteX42" fmla="*/ 1946230 w 2943758"/>
              <a:gd name="connsiteY42" fmla="*/ 2302626 h 3092335"/>
              <a:gd name="connsiteX43" fmla="*/ 1921292 w 2943758"/>
              <a:gd name="connsiteY43" fmla="*/ 2310939 h 3092335"/>
              <a:gd name="connsiteX44" fmla="*/ 1863103 w 2943758"/>
              <a:gd name="connsiteY44" fmla="*/ 2319251 h 3092335"/>
              <a:gd name="connsiteX45" fmla="*/ 1364339 w 2943758"/>
              <a:gd name="connsiteY45" fmla="*/ 2327564 h 3092335"/>
              <a:gd name="connsiteX46" fmla="*/ 1198085 w 2943758"/>
              <a:gd name="connsiteY46" fmla="*/ 2352502 h 3092335"/>
              <a:gd name="connsiteX47" fmla="*/ 1181459 w 2943758"/>
              <a:gd name="connsiteY47" fmla="*/ 2369128 h 3092335"/>
              <a:gd name="connsiteX48" fmla="*/ 1114958 w 2943758"/>
              <a:gd name="connsiteY48" fmla="*/ 2410691 h 3092335"/>
              <a:gd name="connsiteX49" fmla="*/ 1098332 w 2943758"/>
              <a:gd name="connsiteY49" fmla="*/ 2427317 h 3092335"/>
              <a:gd name="connsiteX50" fmla="*/ 1081707 w 2943758"/>
              <a:gd name="connsiteY50" fmla="*/ 2452255 h 3092335"/>
              <a:gd name="connsiteX51" fmla="*/ 1056768 w 2943758"/>
              <a:gd name="connsiteY51" fmla="*/ 2468880 h 3092335"/>
              <a:gd name="connsiteX52" fmla="*/ 998579 w 2943758"/>
              <a:gd name="connsiteY52" fmla="*/ 2510444 h 3092335"/>
              <a:gd name="connsiteX53" fmla="*/ 965328 w 2943758"/>
              <a:gd name="connsiteY53" fmla="*/ 2543695 h 3092335"/>
              <a:gd name="connsiteX54" fmla="*/ 907139 w 2943758"/>
              <a:gd name="connsiteY54" fmla="*/ 2618510 h 3092335"/>
              <a:gd name="connsiteX55" fmla="*/ 865576 w 2943758"/>
              <a:gd name="connsiteY55" fmla="*/ 2651760 h 3092335"/>
              <a:gd name="connsiteX56" fmla="*/ 840638 w 2943758"/>
              <a:gd name="connsiteY56" fmla="*/ 2676699 h 3092335"/>
              <a:gd name="connsiteX57" fmla="*/ 715947 w 2943758"/>
              <a:gd name="connsiteY57" fmla="*/ 2734888 h 3092335"/>
              <a:gd name="connsiteX58" fmla="*/ 682696 w 2943758"/>
              <a:gd name="connsiteY58" fmla="*/ 2726575 h 3092335"/>
              <a:gd name="connsiteX59" fmla="*/ 657758 w 2943758"/>
              <a:gd name="connsiteY59" fmla="*/ 2734888 h 3092335"/>
              <a:gd name="connsiteX60" fmla="*/ 599568 w 2943758"/>
              <a:gd name="connsiteY60" fmla="*/ 2768139 h 3092335"/>
              <a:gd name="connsiteX61" fmla="*/ 499816 w 2943758"/>
              <a:gd name="connsiteY61" fmla="*/ 2818015 h 3092335"/>
              <a:gd name="connsiteX62" fmla="*/ 474878 w 2943758"/>
              <a:gd name="connsiteY62" fmla="*/ 2859579 h 3092335"/>
              <a:gd name="connsiteX63" fmla="*/ 458252 w 2943758"/>
              <a:gd name="connsiteY63" fmla="*/ 2876204 h 3092335"/>
              <a:gd name="connsiteX64" fmla="*/ 441627 w 2943758"/>
              <a:gd name="connsiteY64" fmla="*/ 2909455 h 3092335"/>
              <a:gd name="connsiteX65" fmla="*/ 375125 w 2943758"/>
              <a:gd name="connsiteY65" fmla="*/ 2942706 h 3092335"/>
              <a:gd name="connsiteX66" fmla="*/ 316936 w 2943758"/>
              <a:gd name="connsiteY66" fmla="*/ 3000895 h 3092335"/>
              <a:gd name="connsiteX67" fmla="*/ 250434 w 2943758"/>
              <a:gd name="connsiteY67" fmla="*/ 3034146 h 3092335"/>
              <a:gd name="connsiteX68" fmla="*/ 233808 w 2943758"/>
              <a:gd name="connsiteY68" fmla="*/ 3050771 h 3092335"/>
              <a:gd name="connsiteX69" fmla="*/ 25990 w 2943758"/>
              <a:gd name="connsiteY69" fmla="*/ 3067397 h 3092335"/>
              <a:gd name="connsiteX70" fmla="*/ 1052 w 2943758"/>
              <a:gd name="connsiteY70" fmla="*/ 3075710 h 3092335"/>
              <a:gd name="connsiteX71" fmla="*/ 50928 w 2943758"/>
              <a:gd name="connsiteY71" fmla="*/ 3092335 h 309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943758" h="3092335">
                <a:moveTo>
                  <a:pt x="2943758" y="0"/>
                </a:moveTo>
                <a:cubicBezTo>
                  <a:pt x="2935445" y="13855"/>
                  <a:pt x="2930244" y="30139"/>
                  <a:pt x="2918819" y="41564"/>
                </a:cubicBezTo>
                <a:cubicBezTo>
                  <a:pt x="2912623" y="47760"/>
                  <a:pt x="2900077" y="43681"/>
                  <a:pt x="2893881" y="49877"/>
                </a:cubicBezTo>
                <a:cubicBezTo>
                  <a:pt x="2887685" y="56073"/>
                  <a:pt x="2891042" y="67973"/>
                  <a:pt x="2885568" y="74815"/>
                </a:cubicBezTo>
                <a:cubicBezTo>
                  <a:pt x="2879327" y="82616"/>
                  <a:pt x="2868943" y="85898"/>
                  <a:pt x="2860630" y="91440"/>
                </a:cubicBezTo>
                <a:cubicBezTo>
                  <a:pt x="2809467" y="168190"/>
                  <a:pt x="2874753" y="73787"/>
                  <a:pt x="2827379" y="133004"/>
                </a:cubicBezTo>
                <a:cubicBezTo>
                  <a:pt x="2821138" y="140805"/>
                  <a:pt x="2817333" y="150423"/>
                  <a:pt x="2810754" y="157942"/>
                </a:cubicBezTo>
                <a:cubicBezTo>
                  <a:pt x="2797852" y="172688"/>
                  <a:pt x="2780946" y="183831"/>
                  <a:pt x="2769190" y="199506"/>
                </a:cubicBezTo>
                <a:cubicBezTo>
                  <a:pt x="2760877" y="210590"/>
                  <a:pt x="2753457" y="222402"/>
                  <a:pt x="2744252" y="232757"/>
                </a:cubicBezTo>
                <a:cubicBezTo>
                  <a:pt x="2731235" y="247401"/>
                  <a:pt x="2716543" y="260465"/>
                  <a:pt x="2702688" y="274320"/>
                </a:cubicBezTo>
                <a:lnTo>
                  <a:pt x="2686063" y="290946"/>
                </a:lnTo>
                <a:lnTo>
                  <a:pt x="2661125" y="365760"/>
                </a:lnTo>
                <a:lnTo>
                  <a:pt x="2652812" y="390699"/>
                </a:lnTo>
                <a:lnTo>
                  <a:pt x="2644499" y="415637"/>
                </a:lnTo>
                <a:cubicBezTo>
                  <a:pt x="2644037" y="435509"/>
                  <a:pt x="2642694" y="767535"/>
                  <a:pt x="2627874" y="881150"/>
                </a:cubicBezTo>
                <a:cubicBezTo>
                  <a:pt x="2624219" y="909170"/>
                  <a:pt x="2616790" y="936568"/>
                  <a:pt x="2611248" y="964277"/>
                </a:cubicBezTo>
                <a:cubicBezTo>
                  <a:pt x="2608477" y="978131"/>
                  <a:pt x="2607404" y="992436"/>
                  <a:pt x="2602936" y="1005840"/>
                </a:cubicBezTo>
                <a:lnTo>
                  <a:pt x="2586310" y="1055717"/>
                </a:lnTo>
                <a:cubicBezTo>
                  <a:pt x="2583539" y="1064030"/>
                  <a:pt x="2580123" y="1072154"/>
                  <a:pt x="2577998" y="1080655"/>
                </a:cubicBezTo>
                <a:cubicBezTo>
                  <a:pt x="2575227" y="1091739"/>
                  <a:pt x="2575740" y="1104218"/>
                  <a:pt x="2569685" y="1113906"/>
                </a:cubicBezTo>
                <a:cubicBezTo>
                  <a:pt x="2561377" y="1127198"/>
                  <a:pt x="2536434" y="1147157"/>
                  <a:pt x="2536434" y="1147157"/>
                </a:cubicBezTo>
                <a:cubicBezTo>
                  <a:pt x="2515539" y="1209840"/>
                  <a:pt x="2543725" y="1132575"/>
                  <a:pt x="2511496" y="1197033"/>
                </a:cubicBezTo>
                <a:cubicBezTo>
                  <a:pt x="2507577" y="1204870"/>
                  <a:pt x="2508276" y="1214841"/>
                  <a:pt x="2503183" y="1221971"/>
                </a:cubicBezTo>
                <a:cubicBezTo>
                  <a:pt x="2494072" y="1234726"/>
                  <a:pt x="2481016" y="1244138"/>
                  <a:pt x="2469932" y="1255222"/>
                </a:cubicBezTo>
                <a:cubicBezTo>
                  <a:pt x="2464390" y="1260764"/>
                  <a:pt x="2459828" y="1267501"/>
                  <a:pt x="2453307" y="1271848"/>
                </a:cubicBezTo>
                <a:cubicBezTo>
                  <a:pt x="2434786" y="1284194"/>
                  <a:pt x="2425282" y="1288175"/>
                  <a:pt x="2411743" y="1305099"/>
                </a:cubicBezTo>
                <a:cubicBezTo>
                  <a:pt x="2395114" y="1325886"/>
                  <a:pt x="2388547" y="1349948"/>
                  <a:pt x="2361867" y="1363288"/>
                </a:cubicBezTo>
                <a:cubicBezTo>
                  <a:pt x="2339700" y="1374372"/>
                  <a:pt x="2312890" y="1379014"/>
                  <a:pt x="2295365" y="1396539"/>
                </a:cubicBezTo>
                <a:cubicBezTo>
                  <a:pt x="2255918" y="1435986"/>
                  <a:pt x="2276984" y="1424834"/>
                  <a:pt x="2237176" y="1438102"/>
                </a:cubicBezTo>
                <a:cubicBezTo>
                  <a:pt x="2204700" y="1470578"/>
                  <a:pt x="2233821" y="1436500"/>
                  <a:pt x="2212238" y="1479666"/>
                </a:cubicBezTo>
                <a:cubicBezTo>
                  <a:pt x="2207770" y="1488602"/>
                  <a:pt x="2199799" y="1495533"/>
                  <a:pt x="2195612" y="1504604"/>
                </a:cubicBezTo>
                <a:cubicBezTo>
                  <a:pt x="2183106" y="1531701"/>
                  <a:pt x="2162361" y="1587731"/>
                  <a:pt x="2162361" y="1587731"/>
                </a:cubicBezTo>
                <a:cubicBezTo>
                  <a:pt x="2156819" y="1615440"/>
                  <a:pt x="2150944" y="1643085"/>
                  <a:pt x="2145736" y="1670859"/>
                </a:cubicBezTo>
                <a:cubicBezTo>
                  <a:pt x="2130452" y="1752375"/>
                  <a:pt x="2144963" y="1690576"/>
                  <a:pt x="2129110" y="1753986"/>
                </a:cubicBezTo>
                <a:cubicBezTo>
                  <a:pt x="2131881" y="1823259"/>
                  <a:pt x="2139523" y="1892508"/>
                  <a:pt x="2137423" y="1961804"/>
                </a:cubicBezTo>
                <a:cubicBezTo>
                  <a:pt x="2136418" y="1994960"/>
                  <a:pt x="2121219" y="2022677"/>
                  <a:pt x="2112485" y="2053244"/>
                </a:cubicBezTo>
                <a:cubicBezTo>
                  <a:pt x="2099065" y="2100214"/>
                  <a:pt x="2112857" y="2073468"/>
                  <a:pt x="2087547" y="2111433"/>
                </a:cubicBezTo>
                <a:cubicBezTo>
                  <a:pt x="2084776" y="2122517"/>
                  <a:pt x="2083246" y="2133987"/>
                  <a:pt x="2079234" y="2144684"/>
                </a:cubicBezTo>
                <a:cubicBezTo>
                  <a:pt x="2065532" y="2181222"/>
                  <a:pt x="2063522" y="2172178"/>
                  <a:pt x="2045983" y="2202873"/>
                </a:cubicBezTo>
                <a:cubicBezTo>
                  <a:pt x="2039835" y="2213632"/>
                  <a:pt x="2038120" y="2227362"/>
                  <a:pt x="2029358" y="2236124"/>
                </a:cubicBezTo>
                <a:cubicBezTo>
                  <a:pt x="2023162" y="2242320"/>
                  <a:pt x="2012079" y="2240181"/>
                  <a:pt x="2004419" y="2244437"/>
                </a:cubicBezTo>
                <a:cubicBezTo>
                  <a:pt x="1986952" y="2254141"/>
                  <a:pt x="1954543" y="2277688"/>
                  <a:pt x="1954543" y="2277688"/>
                </a:cubicBezTo>
                <a:cubicBezTo>
                  <a:pt x="1951772" y="2286001"/>
                  <a:pt x="1952426" y="2296430"/>
                  <a:pt x="1946230" y="2302626"/>
                </a:cubicBezTo>
                <a:cubicBezTo>
                  <a:pt x="1940034" y="2308822"/>
                  <a:pt x="1929884" y="2309221"/>
                  <a:pt x="1921292" y="2310939"/>
                </a:cubicBezTo>
                <a:cubicBezTo>
                  <a:pt x="1902079" y="2314781"/>
                  <a:pt x="1882687" y="2318666"/>
                  <a:pt x="1863103" y="2319251"/>
                </a:cubicBezTo>
                <a:cubicBezTo>
                  <a:pt x="1696899" y="2324212"/>
                  <a:pt x="1530594" y="2324793"/>
                  <a:pt x="1364339" y="2327564"/>
                </a:cubicBezTo>
                <a:cubicBezTo>
                  <a:pt x="1259540" y="2369486"/>
                  <a:pt x="1406226" y="2315772"/>
                  <a:pt x="1198085" y="2352502"/>
                </a:cubicBezTo>
                <a:cubicBezTo>
                  <a:pt x="1190367" y="2353864"/>
                  <a:pt x="1187880" y="2364633"/>
                  <a:pt x="1181459" y="2369128"/>
                </a:cubicBezTo>
                <a:cubicBezTo>
                  <a:pt x="1160044" y="2384119"/>
                  <a:pt x="1133442" y="2392207"/>
                  <a:pt x="1114958" y="2410691"/>
                </a:cubicBezTo>
                <a:cubicBezTo>
                  <a:pt x="1109416" y="2416233"/>
                  <a:pt x="1103228" y="2421197"/>
                  <a:pt x="1098332" y="2427317"/>
                </a:cubicBezTo>
                <a:cubicBezTo>
                  <a:pt x="1092091" y="2435118"/>
                  <a:pt x="1088771" y="2445191"/>
                  <a:pt x="1081707" y="2452255"/>
                </a:cubicBezTo>
                <a:cubicBezTo>
                  <a:pt x="1074642" y="2459319"/>
                  <a:pt x="1065081" y="2463338"/>
                  <a:pt x="1056768" y="2468880"/>
                </a:cubicBezTo>
                <a:cubicBezTo>
                  <a:pt x="1040422" y="2534272"/>
                  <a:pt x="1065548" y="2476959"/>
                  <a:pt x="998579" y="2510444"/>
                </a:cubicBezTo>
                <a:cubicBezTo>
                  <a:pt x="984559" y="2517454"/>
                  <a:pt x="965328" y="2543695"/>
                  <a:pt x="965328" y="2543695"/>
                </a:cubicBezTo>
                <a:cubicBezTo>
                  <a:pt x="918054" y="2638243"/>
                  <a:pt x="967290" y="2558357"/>
                  <a:pt x="907139" y="2618510"/>
                </a:cubicBezTo>
                <a:cubicBezTo>
                  <a:pt x="869540" y="2656109"/>
                  <a:pt x="914124" y="2635579"/>
                  <a:pt x="865576" y="2651760"/>
                </a:cubicBezTo>
                <a:cubicBezTo>
                  <a:pt x="857263" y="2660073"/>
                  <a:pt x="850043" y="2669645"/>
                  <a:pt x="840638" y="2676699"/>
                </a:cubicBezTo>
                <a:cubicBezTo>
                  <a:pt x="802267" y="2705478"/>
                  <a:pt x="760910" y="2716903"/>
                  <a:pt x="715947" y="2734888"/>
                </a:cubicBezTo>
                <a:cubicBezTo>
                  <a:pt x="704863" y="2732117"/>
                  <a:pt x="694121" y="2726575"/>
                  <a:pt x="682696" y="2726575"/>
                </a:cubicBezTo>
                <a:cubicBezTo>
                  <a:pt x="673934" y="2726575"/>
                  <a:pt x="665812" y="2731436"/>
                  <a:pt x="657758" y="2734888"/>
                </a:cubicBezTo>
                <a:cubicBezTo>
                  <a:pt x="588687" y="2764490"/>
                  <a:pt x="656493" y="2737779"/>
                  <a:pt x="599568" y="2768139"/>
                </a:cubicBezTo>
                <a:cubicBezTo>
                  <a:pt x="566766" y="2785633"/>
                  <a:pt x="499816" y="2818015"/>
                  <a:pt x="499816" y="2818015"/>
                </a:cubicBezTo>
                <a:cubicBezTo>
                  <a:pt x="491503" y="2831870"/>
                  <a:pt x="484269" y="2846431"/>
                  <a:pt x="474878" y="2859579"/>
                </a:cubicBezTo>
                <a:cubicBezTo>
                  <a:pt x="470323" y="2865956"/>
                  <a:pt x="462599" y="2869683"/>
                  <a:pt x="458252" y="2876204"/>
                </a:cubicBezTo>
                <a:cubicBezTo>
                  <a:pt x="451378" y="2886515"/>
                  <a:pt x="450389" y="2900693"/>
                  <a:pt x="441627" y="2909455"/>
                </a:cubicBezTo>
                <a:cubicBezTo>
                  <a:pt x="421997" y="2929085"/>
                  <a:pt x="399421" y="2934607"/>
                  <a:pt x="375125" y="2942706"/>
                </a:cubicBezTo>
                <a:cubicBezTo>
                  <a:pt x="355729" y="2962102"/>
                  <a:pt x="341471" y="2988628"/>
                  <a:pt x="316936" y="3000895"/>
                </a:cubicBezTo>
                <a:cubicBezTo>
                  <a:pt x="294769" y="3011979"/>
                  <a:pt x="267959" y="3016622"/>
                  <a:pt x="250434" y="3034146"/>
                </a:cubicBezTo>
                <a:cubicBezTo>
                  <a:pt x="244892" y="3039688"/>
                  <a:pt x="241561" y="3049622"/>
                  <a:pt x="233808" y="3050771"/>
                </a:cubicBezTo>
                <a:cubicBezTo>
                  <a:pt x="165064" y="3060955"/>
                  <a:pt x="95263" y="3061855"/>
                  <a:pt x="25990" y="3067397"/>
                </a:cubicBezTo>
                <a:cubicBezTo>
                  <a:pt x="17677" y="3070168"/>
                  <a:pt x="-5144" y="3069514"/>
                  <a:pt x="1052" y="3075710"/>
                </a:cubicBezTo>
                <a:cubicBezTo>
                  <a:pt x="13444" y="3088102"/>
                  <a:pt x="50928" y="3092335"/>
                  <a:pt x="50928" y="309233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53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b="1" dirty="0"/>
              <a:t>3.6 </a:t>
            </a:r>
            <a:r>
              <a:rPr lang="ko-KR" altLang="en-US" b="1" dirty="0"/>
              <a:t>계획서 작성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24894"/>
            <a:ext cx="8229600" cy="521811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400" dirty="0"/>
              <a:t>1  </a:t>
            </a:r>
            <a:r>
              <a:rPr lang="ko-KR" altLang="en-US" sz="2400" dirty="0"/>
              <a:t>개 요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400" dirty="0"/>
              <a:t>1.1 </a:t>
            </a:r>
            <a:r>
              <a:rPr lang="ko-KR" altLang="en-US" sz="2400" dirty="0"/>
              <a:t>프로젝트 개요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400" dirty="0"/>
              <a:t>1.2 </a:t>
            </a:r>
            <a:r>
              <a:rPr lang="ko-KR" altLang="en-US" sz="2400" dirty="0"/>
              <a:t>프로젝트의 산출물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400" dirty="0"/>
              <a:t>1.3 </a:t>
            </a:r>
            <a:r>
              <a:rPr lang="ko-KR" altLang="en-US" sz="2400" dirty="0"/>
              <a:t>정의</a:t>
            </a:r>
            <a:r>
              <a:rPr lang="en-US" altLang="ko-KR" sz="2400" dirty="0"/>
              <a:t>, </a:t>
            </a:r>
            <a:r>
              <a:rPr lang="ko-KR" altLang="en-US" sz="2400" dirty="0"/>
              <a:t>약어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400" dirty="0"/>
              <a:t>2  </a:t>
            </a:r>
            <a:r>
              <a:rPr lang="ko-KR" altLang="en-US" sz="2400" dirty="0"/>
              <a:t>자원 및 일정 예측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400" dirty="0"/>
              <a:t>2.1 </a:t>
            </a:r>
            <a:r>
              <a:rPr lang="ko-KR" altLang="en-US" sz="2400" dirty="0"/>
              <a:t>자원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ko-KR" altLang="en-US" sz="2400" dirty="0"/>
              <a:t>가</a:t>
            </a:r>
            <a:r>
              <a:rPr lang="en-US" altLang="ko-KR" sz="2400" dirty="0"/>
              <a:t>. </a:t>
            </a:r>
            <a:r>
              <a:rPr lang="ko-KR" altLang="en-US" sz="2400" dirty="0"/>
              <a:t>인력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ko-KR" altLang="en-US" sz="2400" dirty="0"/>
              <a:t>나</a:t>
            </a:r>
            <a:r>
              <a:rPr lang="en-US" altLang="ko-KR" sz="2400" dirty="0"/>
              <a:t>. </a:t>
            </a:r>
            <a:r>
              <a:rPr lang="ko-KR" altLang="en-US" sz="2400" dirty="0"/>
              <a:t>비용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400" dirty="0"/>
              <a:t>2.2 </a:t>
            </a:r>
            <a:r>
              <a:rPr lang="ko-KR" altLang="en-US" sz="2400" dirty="0"/>
              <a:t>일정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400" dirty="0"/>
              <a:t>3  </a:t>
            </a:r>
            <a:r>
              <a:rPr lang="ko-KR" altLang="en-US" sz="2400" dirty="0"/>
              <a:t>조직 구성 및 인력 배치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400" dirty="0"/>
              <a:t>3.1 </a:t>
            </a:r>
            <a:r>
              <a:rPr lang="ko-KR" altLang="en-US" sz="2400" dirty="0"/>
              <a:t>조직 구성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400" dirty="0"/>
              <a:t>3.2 </a:t>
            </a:r>
            <a:r>
              <a:rPr lang="ko-KR" altLang="en-US" sz="2400" dirty="0"/>
              <a:t>직무 기술</a:t>
            </a:r>
          </a:p>
          <a:p>
            <a:pPr eaLnBrk="1" hangingPunct="1"/>
            <a:endParaRPr lang="en-US" altLang="ko-KR" sz="1800" dirty="0"/>
          </a:p>
        </p:txBody>
      </p:sp>
      <p:sp>
        <p:nvSpPr>
          <p:cNvPr id="5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1"/>
              <a:t>계획서 작성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48680"/>
            <a:ext cx="8229600" cy="521811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400" dirty="0"/>
              <a:t>4  WBS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400" dirty="0"/>
              <a:t>5  </a:t>
            </a:r>
            <a:r>
              <a:rPr lang="ko-KR" altLang="en-US" sz="2400" dirty="0"/>
              <a:t>기술관리 방법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400" dirty="0"/>
              <a:t>5.1 </a:t>
            </a:r>
            <a:r>
              <a:rPr lang="ko-KR" altLang="en-US" sz="2400" dirty="0"/>
              <a:t>변경 관리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400" dirty="0"/>
              <a:t>5.2 </a:t>
            </a:r>
            <a:r>
              <a:rPr lang="ko-KR" altLang="en-US" sz="2400" dirty="0"/>
              <a:t>위험 관리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400" dirty="0"/>
              <a:t>5.3 </a:t>
            </a:r>
            <a:r>
              <a:rPr lang="ko-KR" altLang="en-US" sz="2400" dirty="0"/>
              <a:t>비용 및 진도 관리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400" dirty="0"/>
              <a:t>5.4 </a:t>
            </a:r>
            <a:r>
              <a:rPr lang="ko-KR" altLang="en-US" sz="2400" dirty="0"/>
              <a:t>문제점 해결 방안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400" dirty="0"/>
              <a:t>6  </a:t>
            </a:r>
            <a:r>
              <a:rPr lang="ko-KR" altLang="en-US" sz="2400" dirty="0"/>
              <a:t>표준 및 개발 절차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400" dirty="0"/>
              <a:t>6.1 </a:t>
            </a:r>
            <a:r>
              <a:rPr lang="ko-KR" altLang="en-US" sz="2400" dirty="0"/>
              <a:t>개발 방법론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400" dirty="0"/>
              <a:t>7  </a:t>
            </a:r>
            <a:r>
              <a:rPr lang="ko-KR" altLang="en-US" sz="2400" dirty="0"/>
              <a:t>검토 회의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400" dirty="0"/>
              <a:t>7.1 </a:t>
            </a:r>
            <a:r>
              <a:rPr lang="ko-KR" altLang="en-US" sz="2400" dirty="0" err="1"/>
              <a:t>검토회</a:t>
            </a:r>
            <a:r>
              <a:rPr lang="ko-KR" altLang="en-US" sz="2400" dirty="0"/>
              <a:t> 일정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400" dirty="0"/>
              <a:t>7.2 </a:t>
            </a:r>
            <a:r>
              <a:rPr lang="ko-KR" altLang="en-US" sz="2400" dirty="0" err="1"/>
              <a:t>검토회</a:t>
            </a:r>
            <a:r>
              <a:rPr lang="ko-KR" altLang="en-US" sz="2400" dirty="0"/>
              <a:t> 진행 방법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400" dirty="0"/>
              <a:t>7.3 </a:t>
            </a:r>
            <a:r>
              <a:rPr lang="ko-KR" altLang="en-US" sz="2400" dirty="0" err="1"/>
              <a:t>검토회</a:t>
            </a:r>
            <a:r>
              <a:rPr lang="ko-KR" altLang="en-US" sz="2400" dirty="0"/>
              <a:t> 후속 조치</a:t>
            </a:r>
          </a:p>
        </p:txBody>
      </p:sp>
      <p:sp>
        <p:nvSpPr>
          <p:cNvPr id="5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21331</TotalTime>
  <Words>640</Words>
  <Application>Microsoft Office PowerPoint</Application>
  <PresentationFormat>화면 슬라이드 쇼(4:3)</PresentationFormat>
  <Paragraphs>105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맑은 고딕</vt:lpstr>
      <vt:lpstr>-윤고딕140</vt:lpstr>
      <vt:lpstr>Arial</vt:lpstr>
      <vt:lpstr>Wingdings</vt:lpstr>
      <vt:lpstr>기본 디자인</vt:lpstr>
      <vt:lpstr>3.5 위험 관리</vt:lpstr>
      <vt:lpstr>위험 파악(1) – Boehm의 10대 위험</vt:lpstr>
      <vt:lpstr>위험 파악(1) – Boehm의 10대 위험</vt:lpstr>
      <vt:lpstr>위험 파악(2)</vt:lpstr>
      <vt:lpstr>위험 파악(2)</vt:lpstr>
      <vt:lpstr>위험 분석과 우선순위 정하기</vt:lpstr>
      <vt:lpstr>위험 해결과 모니터링</vt:lpstr>
      <vt:lpstr>3.6 계획서 작성</vt:lpstr>
      <vt:lpstr>계획서 작성</vt:lpstr>
      <vt:lpstr>계획서 작성</vt:lpstr>
      <vt:lpstr>PowerPoint 프레젠테이션</vt:lpstr>
    </vt:vector>
  </TitlesOfParts>
  <Company>soolab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jongho</dc:creator>
  <cp:lastModifiedBy>이준용</cp:lastModifiedBy>
  <cp:revision>2015</cp:revision>
  <dcterms:created xsi:type="dcterms:W3CDTF">2008-11-11T15:04:27Z</dcterms:created>
  <dcterms:modified xsi:type="dcterms:W3CDTF">2023-10-05T02:26:46Z</dcterms:modified>
</cp:coreProperties>
</file>