
<file path=[Content_Types].xml><?xml version="1.0" encoding="utf-8"?>
<Types xmlns="http://schemas.openxmlformats.org/package/2006/content-types">
  <Default Extension="jpeg" ContentType="image/jpeg"/>
  <Default Extension="m4a" ContentType="audio/mp4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87" r:id="rId2"/>
    <p:sldId id="375" r:id="rId3"/>
    <p:sldId id="533" r:id="rId4"/>
    <p:sldId id="539" r:id="rId5"/>
    <p:sldId id="540" r:id="rId6"/>
    <p:sldId id="537" r:id="rId7"/>
    <p:sldId id="538" r:id="rId8"/>
    <p:sldId id="541" r:id="rId9"/>
    <p:sldId id="317" r:id="rId10"/>
    <p:sldId id="464" r:id="rId11"/>
    <p:sldId id="494" r:id="rId12"/>
    <p:sldId id="439" r:id="rId13"/>
    <p:sldId id="495" r:id="rId14"/>
    <p:sldId id="542" r:id="rId15"/>
    <p:sldId id="534" r:id="rId16"/>
    <p:sldId id="441" r:id="rId17"/>
    <p:sldId id="535" r:id="rId18"/>
    <p:sldId id="543" r:id="rId19"/>
    <p:sldId id="288" r:id="rId20"/>
    <p:sldId id="260" r:id="rId21"/>
    <p:sldId id="536" r:id="rId22"/>
  </p:sldIdLst>
  <p:sldSz cx="9144000" cy="6858000" type="screen4x3"/>
  <p:notesSz cx="7102475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F89"/>
    <a:srgbClr val="899B31"/>
    <a:srgbClr val="FF9900"/>
    <a:srgbClr val="FFB13F"/>
    <a:srgbClr val="FF0000"/>
    <a:srgbClr val="C0C0C0"/>
    <a:srgbClr val="F5B209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8934DB-72E0-4B88-97F4-C66148E8CD6A}" v="1" dt="2023-10-31T04:12:04.7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35" autoAdjust="0"/>
    <p:restoredTop sz="94660"/>
  </p:normalViewPr>
  <p:slideViewPr>
    <p:cSldViewPr>
      <p:cViewPr varScale="1">
        <p:scale>
          <a:sx n="85" d="100"/>
          <a:sy n="85" d="100"/>
        </p:scale>
        <p:origin x="764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244" y="-9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준용" userId="b91c6c07-188f-4757-9924-c4a4872845a3" providerId="ADAL" clId="{808934DB-72E0-4B88-97F4-C66148E8CD6A}"/>
    <pc:docChg chg="modSld modNotesMaster modHandout">
      <pc:chgData name="이준용" userId="b91c6c07-188f-4757-9924-c4a4872845a3" providerId="ADAL" clId="{808934DB-72E0-4B88-97F4-C66148E8CD6A}" dt="2023-10-31T04:12:04.746" v="0"/>
      <pc:docMkLst>
        <pc:docMk/>
      </pc:docMkLst>
      <pc:sldChg chg="modNotes">
        <pc:chgData name="이준용" userId="b91c6c07-188f-4757-9924-c4a4872845a3" providerId="ADAL" clId="{808934DB-72E0-4B88-97F4-C66148E8CD6A}" dt="2023-10-31T04:12:04.746" v="0"/>
        <pc:sldMkLst>
          <pc:docMk/>
          <pc:sldMk cId="0" sldId="28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3078513" cy="511731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l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2306" y="3"/>
            <a:ext cx="3078513" cy="511731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r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BA9DB4B-07B7-446D-BE79-F2376415D35B}" type="datetimeFigureOut">
              <a:rPr lang="ko-KR" altLang="en-US"/>
              <a:pPr>
                <a:defRPr/>
              </a:pPr>
              <a:t>2023-10-31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9721240"/>
            <a:ext cx="3078513" cy="511731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l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2306" y="9721240"/>
            <a:ext cx="3078513" cy="511731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r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D0DD175-2049-4E03-A735-2B8EF881F9B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7949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3"/>
            <a:ext cx="307851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306" y="3"/>
            <a:ext cx="307851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1EBEB5E-F530-45C8-9C90-6FB71ECA93F9}" type="datetimeFigureOut">
              <a:rPr lang="ko-KR" altLang="en-US"/>
              <a:pPr>
                <a:defRPr/>
              </a:pPr>
              <a:t>2023-10-31</a:t>
            </a:fld>
            <a:endParaRPr lang="en-US" altLang="ko-KR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19" y="4862266"/>
            <a:ext cx="5682643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721240"/>
            <a:ext cx="307851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306" y="9721240"/>
            <a:ext cx="307851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119D6B8-DBA2-4ADF-A727-9F7212758CD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3858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4580" name="슬라이드 번호 개체 틀 3"/>
          <p:cNvSpPr txBox="1">
            <a:spLocks noGrp="1"/>
          </p:cNvSpPr>
          <p:nvPr/>
        </p:nvSpPr>
        <p:spPr bwMode="auto">
          <a:xfrm>
            <a:off x="4022306" y="9721240"/>
            <a:ext cx="307851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491" tIns="47745" rIns="95491" bIns="47745" anchor="b"/>
          <a:lstStyle/>
          <a:p>
            <a:pPr algn="r"/>
            <a:fld id="{2C9799BA-D386-4073-A784-DB98007D6352}" type="slidenum">
              <a:rPr lang="ko-KR" altLang="en-US" sz="1300"/>
              <a:pPr algn="r"/>
              <a:t>1</a:t>
            </a:fld>
            <a:endParaRPr lang="en-US" altLang="ko-KR" sz="13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슬라이드배경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522"/>
            <a:ext cx="9144000" cy="6856478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954199"/>
            <a:ext cx="3600400" cy="492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1"/>
          <p:cNvSpPr txBox="1">
            <a:spLocks noChangeArrowheads="1"/>
          </p:cNvSpPr>
          <p:nvPr userDrawn="1"/>
        </p:nvSpPr>
        <p:spPr bwMode="auto">
          <a:xfrm>
            <a:off x="179512" y="908720"/>
            <a:ext cx="44958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aseline="0">
                <a:solidFill>
                  <a:srgbClr val="000000"/>
                </a:solidFill>
                <a:latin typeface="+mj-lt"/>
                <a:ea typeface="+mn-ea"/>
                <a:cs typeface="Geneva" charset="0"/>
              </a:rPr>
              <a:t> </a:t>
            </a:r>
          </a:p>
        </p:txBody>
      </p:sp>
      <p:sp>
        <p:nvSpPr>
          <p:cNvPr id="10" name="Text Box 2"/>
          <p:cNvSpPr txBox="1">
            <a:spLocks noChangeArrowheads="1"/>
          </p:cNvSpPr>
          <p:nvPr userDrawn="1"/>
        </p:nvSpPr>
        <p:spPr bwMode="auto">
          <a:xfrm>
            <a:off x="179512" y="2276872"/>
            <a:ext cx="4572000" cy="3624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ts val="6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baseline="0">
                <a:solidFill>
                  <a:srgbClr val="000000"/>
                </a:solidFill>
                <a:latin typeface="+mj-ea"/>
                <a:ea typeface="+mj-ea"/>
                <a:cs typeface="Geneva" charset="0"/>
              </a:rPr>
              <a:t> </a:t>
            </a:r>
            <a:endParaRPr lang="en-GB" sz="3200" baseline="0">
              <a:solidFill>
                <a:srgbClr val="000000"/>
              </a:solidFill>
              <a:latin typeface="+mj-ea"/>
              <a:ea typeface="+mj-ea"/>
              <a:cs typeface="Geneva" charset="0"/>
            </a:endParaRPr>
          </a:p>
          <a:p>
            <a:pPr>
              <a:spcBef>
                <a:spcPts val="8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3200" baseline="0">
              <a:solidFill>
                <a:srgbClr val="000000"/>
              </a:solidFill>
              <a:latin typeface="+mj-ea"/>
              <a:ea typeface="+mj-ea"/>
              <a:cs typeface="Geneva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CDAA0D-2D5C-4A94-8DD0-750083EFC42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82550"/>
            <a:ext cx="2057400" cy="604361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82550"/>
            <a:ext cx="6019800" cy="604361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F18379-214B-4F0B-951B-0053E08432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 b="1"/>
            </a:lvl1pPr>
            <a:lvl2pPr>
              <a:defRPr sz="1800" b="1"/>
            </a:lvl2pPr>
            <a:lvl3pPr>
              <a:defRPr sz="1600" b="1"/>
            </a:lvl3pPr>
            <a:lvl4pPr>
              <a:defRPr sz="1400" b="1"/>
            </a:lvl4pPr>
            <a:lvl5pPr>
              <a:defRPr b="1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32240" y="6237312"/>
            <a:ext cx="2133600" cy="476250"/>
          </a:xfrm>
          <a:prstGeom prst="rect">
            <a:avLst/>
          </a:prstGeom>
          <a:ln/>
        </p:spPr>
        <p:txBody>
          <a:bodyPr/>
          <a:lstStyle>
            <a:lvl1pPr algn="r">
              <a:defRPr b="1" i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28FEA-22DE-4784-9196-6A18E833E20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8050"/>
            <a:ext cx="4038600" cy="5218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038600" cy="5218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A55AAA-DC77-4E1A-BD49-96458F5B03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9A722-560D-4320-B1C2-A397F7DC1FC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ADEF9-0288-4F98-BF32-303513775BC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0BEA3-4DE6-4DFB-8A34-02C7BBB2F84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A467F-988D-403E-99A1-23BB234344C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7A358F-BA2E-4347-BFBE-93DB2F1381C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슬라이드배경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1522"/>
            <a:ext cx="9144000" cy="6856478"/>
          </a:xfrm>
          <a:prstGeom prst="rect">
            <a:avLst/>
          </a:prstGeom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2550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8050"/>
            <a:ext cx="8229600" cy="521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04248" y="6237312"/>
            <a:ext cx="2133600" cy="476250"/>
          </a:xfrm>
          <a:prstGeom prst="rect">
            <a:avLst/>
          </a:prstGeom>
          <a:ln/>
        </p:spPr>
        <p:txBody>
          <a:bodyPr/>
          <a:lstStyle>
            <a:lvl1pPr algn="l">
              <a:defRPr sz="18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r">
              <a:defRPr/>
            </a:pPr>
            <a:fld id="{768E85B7-3F2A-4031-8C93-307880A2B15B}" type="slidenum">
              <a:rPr lang="en-US" altLang="ko-KR" smtClean="0"/>
              <a:pPr algn="r"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7" r:id="rId1"/>
    <p:sldLayoutId id="2147484327" r:id="rId2"/>
    <p:sldLayoutId id="2147484328" r:id="rId3"/>
    <p:sldLayoutId id="2147484329" r:id="rId4"/>
    <p:sldLayoutId id="2147484330" r:id="rId5"/>
    <p:sldLayoutId id="2147484331" r:id="rId6"/>
    <p:sldLayoutId id="2147484332" r:id="rId7"/>
    <p:sldLayoutId id="2147484333" r:id="rId8"/>
    <p:sldLayoutId id="2147484334" r:id="rId9"/>
    <p:sldLayoutId id="2147484335" r:id="rId10"/>
    <p:sldLayoutId id="2147484336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-윤고딕140" pitchFamily="18" charset="-127"/>
          <a:ea typeface="-윤고딕140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-윤고딕140" pitchFamily="18" charset="-127"/>
          <a:ea typeface="-윤고딕140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-윤고딕140" pitchFamily="18" charset="-127"/>
          <a:ea typeface="-윤고딕140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-윤고딕140" pitchFamily="18" charset="-127"/>
          <a:ea typeface="-윤고딕140" pitchFamily="18" charset="-127"/>
        </a:defRPr>
      </a:lvl9pPr>
    </p:titleStyle>
    <p:bodyStyle>
      <a:lvl1pPr marL="211138" indent="-211138" algn="l" rtl="0" eaLnBrk="0" fontAlgn="base" latinLnBrk="1" hangingPunct="0">
        <a:spcBef>
          <a:spcPct val="20000"/>
        </a:spcBef>
        <a:spcAft>
          <a:spcPct val="0"/>
        </a:spcAft>
        <a:buClr>
          <a:srgbClr val="FF9900"/>
        </a:buClr>
        <a:buSzPct val="70000"/>
        <a:buFont typeface="Wingdings" pitchFamily="2" charset="2"/>
        <a:buChar char="l"/>
        <a:defRPr kumimoji="1" sz="1600">
          <a:solidFill>
            <a:schemeClr val="tx1"/>
          </a:solidFill>
          <a:latin typeface="+mn-lt"/>
          <a:ea typeface="+mn-ea"/>
          <a:cs typeface="+mn-cs"/>
        </a:defRPr>
      </a:lvl1pPr>
      <a:lvl2pPr marL="601663" indent="-211138" algn="l" rtl="0" eaLnBrk="0" fontAlgn="base" latinLnBrk="1" hangingPunct="0">
        <a:spcBef>
          <a:spcPct val="20000"/>
        </a:spcBef>
        <a:spcAft>
          <a:spcPct val="0"/>
        </a:spcAft>
        <a:buClr>
          <a:srgbClr val="899B31"/>
        </a:buClr>
        <a:buSzPct val="70000"/>
        <a:buFont typeface="Wingdings" pitchFamily="2" charset="2"/>
        <a:buChar char="l"/>
        <a:defRPr kumimoji="1" sz="1400">
          <a:solidFill>
            <a:schemeClr val="tx1"/>
          </a:solidFill>
          <a:latin typeface="+mn-lt"/>
          <a:ea typeface="+mn-ea"/>
        </a:defRPr>
      </a:lvl2pPr>
      <a:lvl3pPr marL="984250" indent="-177800" algn="l" rtl="0" eaLnBrk="0" fontAlgn="base" latinLnBrk="1" hangingPunct="0">
        <a:spcBef>
          <a:spcPct val="20000"/>
        </a:spcBef>
        <a:spcAft>
          <a:spcPct val="0"/>
        </a:spcAft>
        <a:buClr>
          <a:srgbClr val="FF9900"/>
        </a:buClr>
        <a:buChar char="•"/>
        <a:defRPr kumimoji="1" sz="1200">
          <a:solidFill>
            <a:schemeClr val="tx1"/>
          </a:solidFill>
          <a:latin typeface="+mn-lt"/>
          <a:ea typeface="+mn-ea"/>
        </a:defRPr>
      </a:lvl3pPr>
      <a:lvl4pPr marL="1306513" indent="-142875" algn="l" rtl="0" eaLnBrk="0" fontAlgn="base" latinLnBrk="1" hangingPunct="0">
        <a:spcBef>
          <a:spcPct val="20000"/>
        </a:spcBef>
        <a:spcAft>
          <a:spcPct val="0"/>
        </a:spcAft>
        <a:buClr>
          <a:srgbClr val="FF9900"/>
        </a:buClr>
        <a:buChar char="–"/>
        <a:defRPr kumimoji="1" sz="1200">
          <a:solidFill>
            <a:schemeClr val="tx1"/>
          </a:solidFill>
          <a:latin typeface="+mn-lt"/>
          <a:ea typeface="+mn-ea"/>
        </a:defRPr>
      </a:lvl4pPr>
      <a:lvl5pPr marL="1622425" indent="-136525" algn="l" rtl="0" eaLnBrk="0" fontAlgn="base" latinLnBrk="1" hangingPunct="0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2079625" indent="-136525" algn="l" rtl="0" fontAlgn="base" latinLnBrk="1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536825" indent="-136525" algn="l" rtl="0" fontAlgn="base" latinLnBrk="1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2994025" indent="-136525" algn="l" rtl="0" fontAlgn="base" latinLnBrk="1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451225" indent="-136525" algn="l" rtl="0" fontAlgn="base" latinLnBrk="1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d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d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07505" y="1052736"/>
            <a:ext cx="4752528" cy="1365250"/>
          </a:xfrm>
        </p:spPr>
        <p:txBody>
          <a:bodyPr/>
          <a:lstStyle/>
          <a:p>
            <a:pPr algn="ctr" eaLnBrk="1" hangingPunct="1">
              <a:lnSpc>
                <a:spcPct val="150000"/>
              </a:lnSpc>
            </a:pPr>
            <a:r>
              <a:rPr lang="ko-KR" altLang="en-US" sz="3600" b="1" dirty="0">
                <a:solidFill>
                  <a:srgbClr val="899B3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소프트웨어 공학</a:t>
            </a:r>
            <a:br>
              <a:rPr lang="en-US" altLang="ko-KR" sz="3600" b="1" dirty="0">
                <a:solidFill>
                  <a:srgbClr val="899B3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</a:br>
            <a:r>
              <a:rPr lang="en-US" altLang="ko-KR" sz="3600" b="1" dirty="0">
                <a:solidFill>
                  <a:srgbClr val="899B3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Lecture #4: </a:t>
            </a:r>
            <a:r>
              <a:rPr lang="ko-KR" altLang="en-US" sz="3600" b="1" dirty="0">
                <a:solidFill>
                  <a:srgbClr val="899B3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요구 분석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99592" y="3573016"/>
            <a:ext cx="3425034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10000"/>
              </a:lnSpc>
              <a:defRPr/>
            </a:pPr>
            <a:r>
              <a:rPr lang="ko-KR" altLang="en-US" sz="2400" b="1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최은만  저</a:t>
            </a:r>
            <a:endParaRPr lang="en-US" altLang="ko-KR" sz="2400" b="1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10000"/>
              </a:lnSpc>
              <a:defRPr/>
            </a:pPr>
            <a:endParaRPr lang="en-US" altLang="ko-KR" sz="2400" b="1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10000"/>
              </a:lnSpc>
              <a:defRPr/>
            </a:pPr>
            <a:endParaRPr lang="en-US" altLang="ko-KR" sz="2400" b="1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10000"/>
              </a:lnSpc>
              <a:defRPr/>
            </a:pPr>
            <a:r>
              <a:rPr lang="en-US" altLang="ko-KR" sz="2400" b="1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6</a:t>
            </a:r>
            <a:r>
              <a:rPr lang="ko-KR" altLang="en-US" sz="2400" b="1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차 개정판</a:t>
            </a:r>
            <a:endParaRPr lang="en-US" altLang="ko-KR" sz="24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소프트웨어 개발의 실질적인 첫 단계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사용자의 요구에 대하여 이해하고 정리하는 작업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두 가지 작업</a:t>
            </a:r>
            <a:endParaRPr lang="en-US" altLang="ko-KR" dirty="0"/>
          </a:p>
          <a:p>
            <a:pPr lvl="1"/>
            <a:r>
              <a:rPr lang="ko-KR" altLang="en-US" dirty="0"/>
              <a:t>현재의 상태를 파악하고 요구를 정의 </a:t>
            </a:r>
            <a:r>
              <a:rPr lang="en-US" altLang="ko-KR" dirty="0"/>
              <a:t>=&gt; </a:t>
            </a:r>
            <a:r>
              <a:rPr lang="ko-KR" altLang="en-US" dirty="0">
                <a:highlight>
                  <a:srgbClr val="FFFF00"/>
                </a:highlight>
              </a:rPr>
              <a:t>분석 단계</a:t>
            </a:r>
            <a:endParaRPr lang="en-US" altLang="ko-KR" dirty="0"/>
          </a:p>
          <a:p>
            <a:pPr lvl="1"/>
            <a:r>
              <a:rPr lang="ko-KR" altLang="en-US" dirty="0"/>
              <a:t>명세서 작성 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작성 단계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요구의 변경은 파급효과가 큼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04248" y="6237312"/>
            <a:ext cx="2133600" cy="476250"/>
          </a:xfrm>
        </p:spPr>
        <p:txBody>
          <a:bodyPr/>
          <a:lstStyle/>
          <a:p>
            <a:pPr algn="r">
              <a:defRPr/>
            </a:pPr>
            <a:fld id="{768E85B7-3F2A-4031-8C93-307880A2B15B}" type="slidenum">
              <a:rPr lang="en-US" altLang="ko-KR" smtClean="0"/>
              <a:pPr algn="r">
                <a:defRPr/>
              </a:pPr>
              <a:t>10</a:t>
            </a:fld>
            <a:endParaRPr lang="en-US" altLang="ko-K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 분석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521811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highlight>
                  <a:srgbClr val="FFFF00"/>
                </a:highlight>
              </a:rPr>
              <a:t>요구 추출 </a:t>
            </a:r>
            <a:r>
              <a:rPr lang="en-US" altLang="ko-KR" dirty="0"/>
              <a:t>–  </a:t>
            </a:r>
            <a:r>
              <a:rPr lang="ko-KR" altLang="en-US" dirty="0">
                <a:highlight>
                  <a:srgbClr val="FFFF00"/>
                </a:highlight>
              </a:rPr>
              <a:t>기능적인</a:t>
            </a:r>
            <a:r>
              <a:rPr lang="ko-KR" altLang="en-US" dirty="0"/>
              <a:t> 요구와 </a:t>
            </a:r>
            <a:r>
              <a:rPr lang="ko-KR" altLang="en-US" dirty="0">
                <a:highlight>
                  <a:srgbClr val="FFFF00"/>
                </a:highlight>
              </a:rPr>
              <a:t>기능 이외 </a:t>
            </a:r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예 성능</a:t>
            </a:r>
            <a:r>
              <a:rPr lang="en-US" altLang="ko-KR" dirty="0">
                <a:highlight>
                  <a:srgbClr val="FFFF00"/>
                </a:highlight>
              </a:rPr>
              <a:t>, </a:t>
            </a:r>
            <a:r>
              <a:rPr lang="ko-KR" altLang="en-US" dirty="0">
                <a:highlight>
                  <a:srgbClr val="FFFF00"/>
                </a:highlight>
              </a:rPr>
              <a:t>안전성 등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  <a:r>
              <a:rPr lang="ko-KR" altLang="en-US" dirty="0">
                <a:highlight>
                  <a:srgbClr val="FFFF00"/>
                </a:highlight>
              </a:rPr>
              <a:t>의 </a:t>
            </a:r>
            <a:r>
              <a:rPr lang="ko-KR" altLang="en-US" dirty="0"/>
              <a:t>조건 추출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highlight>
                  <a:srgbClr val="FFFF00"/>
                </a:highlight>
              </a:rPr>
              <a:t>도메인 분석 </a:t>
            </a:r>
            <a:r>
              <a:rPr lang="en-US" altLang="ko-KR" dirty="0"/>
              <a:t>– </a:t>
            </a:r>
            <a:r>
              <a:rPr lang="ko-KR" altLang="en-US" dirty="0"/>
              <a:t>요구에 대한 정보를 수집하고 배경을 분석 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ko-KR" altLang="en-US" dirty="0">
                <a:sym typeface="Wingdings" panose="05000000000000000000" pitchFamily="2" charset="2"/>
              </a:rPr>
              <a:t>도메인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 </a:t>
            </a:r>
            <a:r>
              <a:rPr lang="ko-KR" altLang="en-US" dirty="0">
                <a:sym typeface="Wingdings" panose="05000000000000000000" pitchFamily="2" charset="2"/>
              </a:rPr>
              <a:t>사전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객체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역할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기능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프로세스</a:t>
            </a:r>
            <a:r>
              <a:rPr lang="en-US" altLang="ko-KR" dirty="0">
                <a:sym typeface="Wingdings" panose="05000000000000000000" pitchFamily="2" charset="2"/>
              </a:rPr>
              <a:t>), </a:t>
            </a:r>
            <a:r>
              <a:rPr lang="ko-KR" altLang="en-US" dirty="0">
                <a:sym typeface="Wingdings" panose="05000000000000000000" pitchFamily="2" charset="2"/>
              </a:rPr>
              <a:t>비즈니스 규칙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사실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추론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제약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등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highlight>
                  <a:srgbClr val="FFFF00"/>
                </a:highlight>
              </a:rPr>
              <a:t>모델링</a:t>
            </a:r>
            <a:r>
              <a:rPr lang="ko-KR" altLang="en-US" dirty="0"/>
              <a:t> </a:t>
            </a:r>
            <a:r>
              <a:rPr lang="en-US" altLang="ko-KR" dirty="0"/>
              <a:t>–  </a:t>
            </a:r>
            <a:r>
              <a:rPr lang="ko-KR" altLang="en-US" dirty="0"/>
              <a:t>도메인 분석을 통해 얻은 자료를 개념화 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사용 사례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ko-KR" altLang="en-US" dirty="0">
                <a:sym typeface="Wingdings" panose="05000000000000000000" pitchFamily="2" charset="2"/>
              </a:rPr>
              <a:t>사용자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</a:t>
            </a:r>
            <a:r>
              <a:rPr lang="ko-KR" altLang="en-US" dirty="0">
                <a:sym typeface="Wingdings" panose="05000000000000000000" pitchFamily="2" charset="2"/>
              </a:rPr>
              <a:t>  시나리오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클래스 다이어그램</a:t>
            </a:r>
            <a:r>
              <a:rPr lang="en-US" altLang="ko-KR" dirty="0">
                <a:sym typeface="Wingdings" panose="05000000000000000000" pitchFamily="2" charset="2"/>
              </a:rPr>
              <a:t>, flow(</a:t>
            </a:r>
            <a:r>
              <a:rPr lang="ko-KR" altLang="en-US" dirty="0">
                <a:sym typeface="Wingdings" panose="05000000000000000000" pitchFamily="2" charset="2"/>
              </a:rPr>
              <a:t>데이터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ko-KR" altLang="en-US" dirty="0" err="1">
                <a:sym typeface="Wingdings" panose="05000000000000000000" pitchFamily="2" charset="2"/>
              </a:rPr>
              <a:t>콘트롤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 플로우 다이어그램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 </a:t>
            </a:r>
            <a:r>
              <a:rPr lang="ko-KR" altLang="en-US" dirty="0">
                <a:sym typeface="Wingdings" panose="05000000000000000000" pitchFamily="2" charset="2"/>
              </a:rPr>
              <a:t>행위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상태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ko-KR" altLang="en-US" dirty="0">
                <a:sym typeface="Wingdings" panose="05000000000000000000" pitchFamily="2" charset="2"/>
              </a:rPr>
              <a:t>시퀀스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 다이어그램 등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err="1">
                <a:highlight>
                  <a:srgbClr val="FFFF00"/>
                </a:highlight>
              </a:rPr>
              <a:t>프로토타이핑과</a:t>
            </a:r>
            <a:r>
              <a:rPr lang="ko-KR" altLang="en-US" dirty="0">
                <a:highlight>
                  <a:srgbClr val="FFFF00"/>
                </a:highlight>
              </a:rPr>
              <a:t> 시험 </a:t>
            </a:r>
            <a:r>
              <a:rPr lang="en-US" altLang="ko-KR" dirty="0"/>
              <a:t>– </a:t>
            </a:r>
            <a:r>
              <a:rPr lang="ko-KR" altLang="en-US" dirty="0"/>
              <a:t>분석된 기능적 요구의 </a:t>
            </a:r>
            <a:r>
              <a:rPr lang="ko-KR" altLang="en-US" dirty="0">
                <a:highlight>
                  <a:srgbClr val="FFFF00"/>
                </a:highlight>
              </a:rPr>
              <a:t>타당성시험</a:t>
            </a:r>
            <a:r>
              <a:rPr lang="ko-KR" altLang="en-US" dirty="0"/>
              <a:t>을 위한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</a:t>
            </a:r>
            <a:r>
              <a:rPr lang="ko-KR" altLang="en-US" dirty="0"/>
              <a:t>프로토 타입 생성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highlight>
                  <a:srgbClr val="FFFF00"/>
                </a:highlight>
              </a:rPr>
              <a:t>문서화 검토 </a:t>
            </a:r>
            <a:r>
              <a:rPr lang="en-US" altLang="ko-KR" dirty="0"/>
              <a:t>– </a:t>
            </a:r>
            <a:r>
              <a:rPr lang="ko-KR" altLang="en-US" dirty="0"/>
              <a:t>요구 분석서를 작성 </a:t>
            </a:r>
            <a:r>
              <a:rPr lang="en-US" altLang="ko-KR" dirty="0"/>
              <a:t>(</a:t>
            </a:r>
            <a:r>
              <a:rPr lang="ko-KR" altLang="en-US" dirty="0"/>
              <a:t>요구분석서 특성</a:t>
            </a:r>
            <a:r>
              <a:rPr lang="en-US" altLang="ko-KR" dirty="0"/>
              <a:t>: </a:t>
            </a:r>
            <a:r>
              <a:rPr lang="ko-KR" altLang="en-US" dirty="0"/>
              <a:t>완전성</a:t>
            </a:r>
            <a:r>
              <a:rPr lang="en-US" altLang="ko-KR" dirty="0"/>
              <a:t>, </a:t>
            </a:r>
            <a:r>
              <a:rPr lang="ko-KR" altLang="en-US" dirty="0"/>
              <a:t>일관성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en-US" altLang="ko-KR" dirty="0"/>
              <a:t>         </a:t>
            </a:r>
            <a:r>
              <a:rPr lang="ko-KR" altLang="en-US" dirty="0"/>
              <a:t>추적가능성 등</a:t>
            </a:r>
            <a:r>
              <a:rPr lang="en-US" altLang="ko-KR" dirty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202" y="4711667"/>
            <a:ext cx="7643192" cy="215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37101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24600"/>
            <a:ext cx="1905000" cy="304800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0C908A0B-4D70-46D7-932D-24D0DE4888AA}" type="slidenum">
              <a:rPr lang="en-US" altLang="ko-KR"/>
              <a:pPr algn="r">
                <a:defRPr/>
              </a:pPr>
              <a:t>12</a:t>
            </a:fld>
            <a:endParaRPr lang="en-US" altLang="ko-KR"/>
          </a:p>
        </p:txBody>
      </p:sp>
      <p:sp>
        <p:nvSpPr>
          <p:cNvPr id="105479" name="Rectangle 2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4.1 </a:t>
            </a:r>
            <a:r>
              <a:rPr lang="ko-KR" altLang="en-US" dirty="0"/>
              <a:t>요구</a:t>
            </a:r>
            <a:r>
              <a:rPr lang="en-US" altLang="ko-KR" dirty="0"/>
              <a:t>(Requirements)</a:t>
            </a:r>
          </a:p>
        </p:txBody>
      </p:sp>
      <p:sp>
        <p:nvSpPr>
          <p:cNvPr id="6148" name="Rectangle 205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latin typeface="Times New Roman" pitchFamily="18" charset="0"/>
              </a:rPr>
              <a:t>시스템이 제공해야 할 역량</a:t>
            </a:r>
            <a:r>
              <a:rPr lang="en-US" altLang="ko-KR" dirty="0">
                <a:latin typeface="Times New Roman" pitchFamily="18" charset="0"/>
              </a:rPr>
              <a:t>(capability)</a:t>
            </a:r>
          </a:p>
          <a:p>
            <a:pPr eaLnBrk="1" hangingPunct="1"/>
            <a:endParaRPr lang="en-US" altLang="ko-KR" dirty="0">
              <a:latin typeface="Times New Roman" pitchFamily="18" charset="0"/>
            </a:endParaRPr>
          </a:p>
          <a:p>
            <a:pPr eaLnBrk="1" hangingPunct="1"/>
            <a:r>
              <a:rPr lang="ko-KR" altLang="en-US" dirty="0">
                <a:latin typeface="Times New Roman" pitchFamily="18" charset="0"/>
              </a:rPr>
              <a:t>외형적으로</a:t>
            </a:r>
            <a:r>
              <a:rPr lang="en-US" altLang="ko-KR" dirty="0">
                <a:latin typeface="Times New Roman" pitchFamily="18" charset="0"/>
              </a:rPr>
              <a:t> </a:t>
            </a:r>
            <a:r>
              <a:rPr lang="ko-KR" altLang="en-US" dirty="0">
                <a:latin typeface="Times New Roman" pitchFamily="18" charset="0"/>
              </a:rPr>
              <a:t>나타내는 기능이나 성능</a:t>
            </a:r>
            <a:endParaRPr lang="en-US" altLang="ko-KR" dirty="0">
              <a:latin typeface="Times New Roman" pitchFamily="18" charset="0"/>
            </a:endParaRPr>
          </a:p>
          <a:p>
            <a:pPr lvl="1" eaLnBrk="1" hangingPunct="1"/>
            <a:endParaRPr lang="ko-KR" altLang="en-US" dirty="0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28596" y="6215082"/>
            <a:ext cx="2133600" cy="476250"/>
          </a:xfrm>
        </p:spPr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요구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z="2400" b="0" dirty="0"/>
              <a:t>기능적 요구</a:t>
            </a:r>
            <a:r>
              <a:rPr lang="en-US" altLang="ko-KR" sz="2400" b="0" dirty="0"/>
              <a:t>(functional): What</a:t>
            </a:r>
            <a:r>
              <a:rPr lang="ko-KR" altLang="en-US" sz="2400" b="0" dirty="0"/>
              <a:t> </a:t>
            </a:r>
            <a:r>
              <a:rPr lang="en-US" altLang="ko-KR" sz="2400" b="0" dirty="0"/>
              <a:t>(from</a:t>
            </a:r>
            <a:r>
              <a:rPr lang="ko-KR" altLang="en-US" sz="2400" b="0" dirty="0"/>
              <a:t> </a:t>
            </a:r>
            <a:r>
              <a:rPr lang="en-US" altLang="ko-KR" sz="2400" b="0" dirty="0"/>
              <a:t>users’</a:t>
            </a:r>
            <a:r>
              <a:rPr lang="ko-KR" altLang="en-US" sz="2400" b="0" dirty="0"/>
              <a:t> </a:t>
            </a:r>
            <a:r>
              <a:rPr lang="en-US" altLang="ko-KR" sz="2400" b="0" dirty="0"/>
              <a:t>point</a:t>
            </a:r>
            <a:r>
              <a:rPr lang="ko-KR" altLang="en-US" sz="2400" b="0" dirty="0"/>
              <a:t> </a:t>
            </a:r>
            <a:r>
              <a:rPr lang="en-US" altLang="ko-KR" sz="2400" b="0" dirty="0"/>
              <a:t>view)</a:t>
            </a:r>
          </a:p>
          <a:p>
            <a:pPr lvl="1" eaLnBrk="1" hangingPunct="1"/>
            <a:r>
              <a:rPr lang="ko-KR" altLang="en-US" sz="2400" b="0" dirty="0"/>
              <a:t>시스템이 제공하는 기능 및 서비스</a:t>
            </a:r>
            <a:endParaRPr lang="en-US" altLang="ko-KR" sz="2400" b="0" dirty="0"/>
          </a:p>
          <a:p>
            <a:pPr lvl="1" eaLnBrk="1" hangingPunct="1"/>
            <a:endParaRPr lang="en-US" altLang="ko-KR" sz="2400" b="0" dirty="0"/>
          </a:p>
          <a:p>
            <a:pPr eaLnBrk="1" hangingPunct="1"/>
            <a:r>
              <a:rPr lang="ko-KR" altLang="en-US" sz="2400" b="0" dirty="0"/>
              <a:t>비기능적 요구</a:t>
            </a:r>
            <a:r>
              <a:rPr lang="en-US" altLang="ko-KR" sz="2400" b="0" dirty="0"/>
              <a:t>(non-functional): How</a:t>
            </a:r>
            <a:r>
              <a:rPr lang="ko-KR" altLang="en-US" sz="2400" b="0" dirty="0"/>
              <a:t> </a:t>
            </a:r>
            <a:r>
              <a:rPr lang="en-US" altLang="ko-KR" sz="2400" b="0" dirty="0"/>
              <a:t>(from</a:t>
            </a:r>
            <a:r>
              <a:rPr lang="ko-KR" altLang="en-US" sz="2400" b="0" dirty="0"/>
              <a:t> </a:t>
            </a:r>
            <a:r>
              <a:rPr lang="en-US" altLang="ko-KR" sz="2400" b="0" dirty="0"/>
              <a:t>users’</a:t>
            </a:r>
            <a:r>
              <a:rPr lang="ko-KR" altLang="en-US" sz="2400" b="0" dirty="0"/>
              <a:t> </a:t>
            </a:r>
            <a:r>
              <a:rPr lang="en-US" altLang="ko-KR" sz="2400" b="0" dirty="0"/>
              <a:t>point</a:t>
            </a:r>
            <a:r>
              <a:rPr lang="ko-KR" altLang="en-US" sz="2400" b="0" dirty="0"/>
              <a:t> </a:t>
            </a:r>
            <a:r>
              <a:rPr lang="en-US" altLang="ko-KR" sz="2400" b="0" dirty="0"/>
              <a:t>view)</a:t>
            </a:r>
          </a:p>
          <a:p>
            <a:pPr lvl="1" eaLnBrk="1" hangingPunct="1"/>
            <a:r>
              <a:rPr lang="ko-KR" altLang="en-US" sz="2400" b="0" dirty="0"/>
              <a:t>시스템이 제공하는 기능 및 서비스에 대한 제약</a:t>
            </a:r>
            <a:r>
              <a:rPr lang="en-US" altLang="ko-KR" sz="2400" b="0" dirty="0"/>
              <a:t>: </a:t>
            </a:r>
            <a:r>
              <a:rPr lang="ko-KR" altLang="en-US" sz="2400" b="0" dirty="0"/>
              <a:t>성능</a:t>
            </a:r>
            <a:r>
              <a:rPr lang="en-US" altLang="ko-KR" sz="2400" b="0" dirty="0"/>
              <a:t>, </a:t>
            </a:r>
            <a:r>
              <a:rPr lang="ko-KR" altLang="en-US" sz="2400" b="0" dirty="0"/>
              <a:t>보안</a:t>
            </a:r>
            <a:r>
              <a:rPr lang="en-US" altLang="ko-KR" sz="2400" b="0" dirty="0"/>
              <a:t>, </a:t>
            </a:r>
            <a:r>
              <a:rPr lang="ko-KR" altLang="en-US" sz="2400" b="0" dirty="0"/>
              <a:t>품질</a:t>
            </a:r>
            <a:r>
              <a:rPr lang="en-US" altLang="ko-KR" sz="2400" b="0" dirty="0"/>
              <a:t>, </a:t>
            </a:r>
            <a:r>
              <a:rPr lang="ko-KR" altLang="en-US" sz="2400" b="0" dirty="0"/>
              <a:t>안전</a:t>
            </a:r>
            <a:r>
              <a:rPr lang="en-US" altLang="ko-KR" sz="2400" b="0" dirty="0"/>
              <a:t>, </a:t>
            </a:r>
            <a:r>
              <a:rPr lang="ko-KR" altLang="en-US" sz="2400" b="0" dirty="0"/>
              <a:t>표준</a:t>
            </a:r>
            <a:r>
              <a:rPr lang="en-US" altLang="ko-KR" sz="2400" b="0" dirty="0"/>
              <a:t>, </a:t>
            </a:r>
            <a:r>
              <a:rPr lang="ko-KR" altLang="en-US" sz="2400" b="0" dirty="0"/>
              <a:t>프로세스 제약 등</a:t>
            </a:r>
            <a:endParaRPr lang="en-US" altLang="ko-KR" sz="2400" b="0" dirty="0"/>
          </a:p>
          <a:p>
            <a:pPr lvl="1" eaLnBrk="1" hangingPunct="1"/>
            <a:r>
              <a:rPr lang="ko-KR" altLang="en-US" sz="2400" b="0" dirty="0"/>
              <a:t>프로세스 제약의 예로서</a:t>
            </a:r>
            <a:r>
              <a:rPr lang="en-US" altLang="ko-KR" sz="2400" b="0" dirty="0"/>
              <a:t>, </a:t>
            </a:r>
            <a:r>
              <a:rPr lang="en-GB" altLang="ko-KR" sz="2400" b="0" dirty="0"/>
              <a:t>a particular IDE, programming language, development method.</a:t>
            </a:r>
            <a:endParaRPr lang="en-US" altLang="ko-KR" sz="2400" b="0" dirty="0"/>
          </a:p>
          <a:p>
            <a:pPr lvl="1">
              <a:lnSpc>
                <a:spcPct val="90000"/>
              </a:lnSpc>
            </a:pPr>
            <a:r>
              <a:rPr lang="ko-KR" altLang="en-US" sz="2400" b="0" dirty="0"/>
              <a:t>특정 서비스보다는 전체 시스템에 적용되는 경우도 있음</a:t>
            </a:r>
            <a:r>
              <a:rPr lang="en-GB" altLang="ko-KR" sz="2400" b="0" dirty="0"/>
              <a:t>.</a:t>
            </a:r>
          </a:p>
          <a:p>
            <a:pPr lvl="1" eaLnBrk="1" hangingPunct="1"/>
            <a:endParaRPr lang="en-US" altLang="ko-KR" sz="1800" dirty="0"/>
          </a:p>
          <a:p>
            <a:pPr lvl="1" eaLnBrk="1" hangingPunct="1"/>
            <a:endParaRPr lang="en-US" altLang="ko-KR" sz="1800" dirty="0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21289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요구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기능적 요구</a:t>
            </a:r>
            <a:r>
              <a:rPr lang="en-US" altLang="ko-KR" dirty="0"/>
              <a:t>(functional): </a:t>
            </a:r>
          </a:p>
          <a:p>
            <a:pPr lvl="1" eaLnBrk="1" hangingPunct="1"/>
            <a:r>
              <a:rPr lang="ko-KR" altLang="en-US" sz="1800" dirty="0"/>
              <a:t>시스템과 외부 요소들 간의 인터랙션</a:t>
            </a:r>
            <a:endParaRPr lang="en-US" altLang="ko-KR" sz="1800" dirty="0"/>
          </a:p>
          <a:p>
            <a:pPr lvl="1" eaLnBrk="1" hangingPunct="1"/>
            <a:r>
              <a:rPr lang="ko-KR" altLang="en-US" dirty="0"/>
              <a:t>시스템이 어떤 상태일 때 외부의 데이터나 명령에 대해 어떤 반응을 하는지 기술</a:t>
            </a:r>
            <a:endParaRPr lang="en-US" altLang="ko-KR" dirty="0"/>
          </a:p>
          <a:p>
            <a:pPr lvl="1" eaLnBrk="1" hangingPunct="1"/>
            <a:r>
              <a:rPr lang="ko-KR" altLang="en-US" sz="1800" dirty="0"/>
              <a:t>기능적 요구 항목으로 제기되는 문제들은 사용자의 문제를 해결하기 위한 구현 기술과는 독립적인 사항</a:t>
            </a:r>
            <a:endParaRPr lang="en-US" altLang="ko-KR" sz="1800" dirty="0"/>
          </a:p>
          <a:p>
            <a:pPr lvl="1" eaLnBrk="1" hangingPunct="1"/>
            <a:endParaRPr lang="en-US" altLang="ko-KR" dirty="0"/>
          </a:p>
          <a:p>
            <a:pPr eaLnBrk="1" hangingPunct="1"/>
            <a:r>
              <a:rPr lang="ko-KR" altLang="en-US" sz="2000" dirty="0"/>
              <a:t>기능적 요구와 사례</a:t>
            </a:r>
            <a:r>
              <a:rPr lang="en-US" altLang="ko-KR" sz="2000" dirty="0"/>
              <a:t>(</a:t>
            </a:r>
            <a:r>
              <a:rPr lang="ko-KR" altLang="en-US" dirty="0"/>
              <a:t>표 </a:t>
            </a:r>
            <a:r>
              <a:rPr lang="en-US" altLang="ko-KR" dirty="0"/>
              <a:t>4.1)</a:t>
            </a:r>
          </a:p>
          <a:p>
            <a:pPr lvl="1" eaLnBrk="1" hangingPunct="1"/>
            <a:r>
              <a:rPr lang="ko-KR" altLang="en-US" sz="1800" dirty="0"/>
              <a:t>기능</a:t>
            </a:r>
            <a:endParaRPr lang="en-US" altLang="ko-KR" sz="1800" dirty="0"/>
          </a:p>
          <a:p>
            <a:pPr lvl="1" eaLnBrk="1" hangingPunct="1"/>
            <a:r>
              <a:rPr lang="ko-KR" altLang="en-US" dirty="0"/>
              <a:t>자료</a:t>
            </a:r>
            <a:endParaRPr lang="en-US" altLang="ko-KR" dirty="0"/>
          </a:p>
          <a:p>
            <a:pPr lvl="1" eaLnBrk="1" hangingPunct="1"/>
            <a:r>
              <a:rPr lang="ko-KR" altLang="en-US" sz="1800" dirty="0"/>
              <a:t>입출력</a:t>
            </a:r>
            <a:endParaRPr lang="en-US" altLang="ko-KR" sz="1800" dirty="0"/>
          </a:p>
          <a:p>
            <a:pPr lvl="1" eaLnBrk="1" hangingPunct="1"/>
            <a:r>
              <a:rPr lang="ko-KR" altLang="en-US" dirty="0"/>
              <a:t>사용자</a:t>
            </a:r>
            <a:endParaRPr lang="en-US" altLang="ko-KR" sz="1800" dirty="0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78488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D76DD8-F6BB-4AC8-9F92-EF40EC577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E5E44C-D127-41FE-AEBE-3C76D57A4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17B666-FA75-42ED-8B14-13C0033E8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DAD5260-80C9-4198-A9DC-E8FAD1912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96" y="-9428"/>
            <a:ext cx="8468751" cy="668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327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요구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비기능적 요구</a:t>
            </a:r>
            <a:r>
              <a:rPr lang="en-US" altLang="ko-KR" dirty="0"/>
              <a:t>(non-functional): How</a:t>
            </a:r>
            <a:r>
              <a:rPr lang="ko-KR" altLang="en-US" dirty="0"/>
              <a:t> </a:t>
            </a:r>
            <a:r>
              <a:rPr lang="en-US" altLang="ko-KR" dirty="0"/>
              <a:t>(from</a:t>
            </a:r>
            <a:r>
              <a:rPr lang="ko-KR" altLang="en-US" dirty="0"/>
              <a:t> </a:t>
            </a:r>
            <a:r>
              <a:rPr lang="en-US" altLang="ko-KR" dirty="0"/>
              <a:t>users’</a:t>
            </a:r>
            <a:r>
              <a:rPr lang="ko-KR" altLang="en-US" dirty="0"/>
              <a:t> </a:t>
            </a:r>
            <a:r>
              <a:rPr lang="en-US" altLang="ko-KR" dirty="0"/>
              <a:t>point</a:t>
            </a:r>
            <a:r>
              <a:rPr lang="ko-KR" altLang="en-US" dirty="0"/>
              <a:t> </a:t>
            </a:r>
            <a:r>
              <a:rPr lang="en-US" altLang="ko-KR" dirty="0"/>
              <a:t>view)</a:t>
            </a:r>
          </a:p>
          <a:p>
            <a:pPr lvl="1"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종류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성능 </a:t>
            </a:r>
            <a:r>
              <a:rPr lang="en-US" altLang="ko-KR" dirty="0"/>
              <a:t>– </a:t>
            </a:r>
            <a:r>
              <a:rPr lang="ko-KR" altLang="en-US" dirty="0"/>
              <a:t>시스템의 처리량</a:t>
            </a:r>
            <a:r>
              <a:rPr lang="en-US" altLang="ko-KR" dirty="0"/>
              <a:t>, </a:t>
            </a:r>
            <a:r>
              <a:rPr lang="ko-KR" altLang="en-US" dirty="0"/>
              <a:t>반응시간</a:t>
            </a:r>
            <a:r>
              <a:rPr lang="en-US" altLang="ko-KR" dirty="0"/>
              <a:t>, </a:t>
            </a:r>
            <a:r>
              <a:rPr lang="ko-KR" altLang="en-US" dirty="0"/>
              <a:t>실시간 처리</a:t>
            </a:r>
            <a:r>
              <a:rPr lang="en-US" altLang="ko-KR" dirty="0"/>
              <a:t>, </a:t>
            </a:r>
            <a:r>
              <a:rPr lang="ko-KR" altLang="en-US" dirty="0"/>
              <a:t>자원 이용률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품질 </a:t>
            </a:r>
            <a:r>
              <a:rPr lang="en-US" altLang="ko-KR" dirty="0"/>
              <a:t>– </a:t>
            </a:r>
            <a:r>
              <a:rPr lang="ko-KR" altLang="en-US" dirty="0"/>
              <a:t>신뢰</a:t>
            </a:r>
            <a:r>
              <a:rPr lang="ko-KR" altLang="en-US" dirty="0">
                <a:highlight>
                  <a:srgbClr val="FFFF00"/>
                </a:highlight>
              </a:rPr>
              <a:t>성</a:t>
            </a:r>
            <a:r>
              <a:rPr lang="en-US" altLang="ko-KR" dirty="0"/>
              <a:t>, </a:t>
            </a:r>
            <a:r>
              <a:rPr lang="ko-KR" altLang="en-US" dirty="0"/>
              <a:t>가용</a:t>
            </a:r>
            <a:r>
              <a:rPr lang="ko-KR" altLang="en-US" dirty="0">
                <a:highlight>
                  <a:srgbClr val="FFFF00"/>
                </a:highlight>
              </a:rPr>
              <a:t>성</a:t>
            </a:r>
            <a:r>
              <a:rPr lang="en-US" altLang="ko-KR" dirty="0"/>
              <a:t>, </a:t>
            </a:r>
            <a:r>
              <a:rPr lang="ko-KR" altLang="en-US" dirty="0"/>
              <a:t>사용시 오류 발생률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안전 </a:t>
            </a:r>
            <a:r>
              <a:rPr lang="en-US" altLang="ko-KR" dirty="0"/>
              <a:t>– </a:t>
            </a:r>
            <a:r>
              <a:rPr lang="ko-KR" altLang="en-US" dirty="0"/>
              <a:t>의도하지 않은 오퍼레이션으로 인하여 원치 않는 상태에 있는 것을 방지하는 역량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보안 </a:t>
            </a:r>
            <a:r>
              <a:rPr lang="en-US" altLang="ko-KR" dirty="0"/>
              <a:t>– </a:t>
            </a:r>
            <a:r>
              <a:rPr lang="ko-KR" altLang="en-US" dirty="0"/>
              <a:t>시스템의 자원을 악의적인 공격으로부터 보호할 수 있는 역량</a:t>
            </a:r>
            <a:endParaRPr lang="en-US" altLang="ko-KR" dirty="0"/>
          </a:p>
          <a:p>
            <a:pPr lvl="1" eaLnBrk="1" hangingPunct="1"/>
            <a:r>
              <a:rPr lang="ko-KR" altLang="en-US" dirty="0" err="1"/>
              <a:t>사용</a:t>
            </a:r>
            <a:r>
              <a:rPr lang="ko-KR" altLang="en-US" dirty="0" err="1">
                <a:highlight>
                  <a:srgbClr val="FFFF00"/>
                </a:highlight>
              </a:rPr>
              <a:t>성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인터페이스</a:t>
            </a:r>
            <a:r>
              <a:rPr lang="en-US" altLang="ko-KR" dirty="0"/>
              <a:t>. </a:t>
            </a:r>
            <a:r>
              <a:rPr lang="ko-KR" altLang="en-US" dirty="0"/>
              <a:t>동작</a:t>
            </a:r>
            <a:r>
              <a:rPr lang="en-US" altLang="ko-KR" dirty="0"/>
              <a:t>, </a:t>
            </a:r>
            <a:r>
              <a:rPr lang="ko-KR" altLang="en-US" dirty="0"/>
              <a:t>보고 느끼는 것</a:t>
            </a:r>
            <a:r>
              <a:rPr lang="en-US" altLang="ko-KR" dirty="0"/>
              <a:t>(</a:t>
            </a:r>
            <a:r>
              <a:rPr lang="en-US" altLang="ko-KR" dirty="0">
                <a:highlight>
                  <a:srgbClr val="FFFF00"/>
                </a:highlight>
              </a:rPr>
              <a:t>look and feel</a:t>
            </a:r>
            <a:r>
              <a:rPr lang="en-US" altLang="ko-KR" dirty="0"/>
              <a:t>)</a:t>
            </a:r>
          </a:p>
          <a:p>
            <a:pPr lvl="1" eaLnBrk="1" hangingPunct="1"/>
            <a:r>
              <a:rPr lang="ko-KR" altLang="en-US" dirty="0"/>
              <a:t>기타 </a:t>
            </a:r>
            <a:endParaRPr lang="en-US" altLang="ko-KR" dirty="0"/>
          </a:p>
          <a:p>
            <a:pPr eaLnBrk="1" hangingPunct="1"/>
            <a:r>
              <a:rPr lang="ko-KR" altLang="en-US" sz="2000" dirty="0"/>
              <a:t>비기능적 요구와 사례</a:t>
            </a:r>
            <a:endParaRPr lang="en-US" altLang="ko-KR" sz="2000" dirty="0"/>
          </a:p>
          <a:p>
            <a:pPr lvl="1" eaLnBrk="1" hangingPunct="1"/>
            <a:r>
              <a:rPr lang="ko-KR" altLang="en-US" sz="1800" dirty="0"/>
              <a:t>표 </a:t>
            </a:r>
            <a:r>
              <a:rPr lang="en-US" altLang="ko-KR" sz="1800" dirty="0"/>
              <a:t>4.2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28596" y="6215082"/>
            <a:ext cx="2133600" cy="476250"/>
          </a:xfrm>
        </p:spPr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590F04-3745-47FF-8189-C3E89FBCB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94195-7AF0-47EB-BF56-6B469D31E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9EE4C1-D8AA-45F5-BB7E-941FED4A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  <p:pic>
        <p:nvPicPr>
          <p:cNvPr id="8" name="녹음한 소리">
            <a:hlinkClick r:id="" action="ppaction://media"/>
            <a:extLst>
              <a:ext uri="{FF2B5EF4-FFF2-40B4-BE49-F238E27FC236}">
                <a16:creationId xmlns:a16="http://schemas.microsoft.com/office/drawing/2014/main" id="{66753082-578B-4F48-99C0-DFD1B205761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397375" y="3254375"/>
            <a:ext cx="347663" cy="34766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1E44525-AE8B-4ABE-BA51-FBAECA60F7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4" y="141558"/>
            <a:ext cx="6336704" cy="646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07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82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FC3AEA-FAF7-4BA7-9D20-CACD20240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51F2FD-F93B-4376-90B7-51967BC2A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644525"/>
            <a:ext cx="8229600" cy="55718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800" dirty="0"/>
              <a:t>Types of Non Functional Requirements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8EE772-456D-41D6-8E28-D8B60C291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  <p:pic>
        <p:nvPicPr>
          <p:cNvPr id="5" name="Picture 3" descr="4.3 Non-functionalReq.eps">
            <a:extLst>
              <a:ext uri="{FF2B5EF4-FFF2-40B4-BE49-F238E27FC236}">
                <a16:creationId xmlns:a16="http://schemas.microsoft.com/office/drawing/2014/main" id="{492B1539-BF49-4FEE-97B9-CE3315DAB269}"/>
              </a:ext>
            </a:extLst>
          </p:cNvPr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0" y="1152498"/>
            <a:ext cx="9020822" cy="50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732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/>
              <a:t>Non-functional classifications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908050"/>
            <a:ext cx="8686328" cy="5218113"/>
          </a:xfrm>
          <a:noFill/>
          <a:ln/>
        </p:spPr>
        <p:txBody>
          <a:bodyPr lIns="90487" tIns="44450" rIns="90487" bIns="44450"/>
          <a:lstStyle/>
          <a:p>
            <a:r>
              <a:rPr lang="en-GB" sz="2800" b="0" dirty="0"/>
              <a:t>Product requirements</a:t>
            </a:r>
          </a:p>
          <a:p>
            <a:pPr lvl="1"/>
            <a:r>
              <a:rPr lang="en-GB" sz="2400" b="0" dirty="0"/>
              <a:t>Requirements which specify that the delivered product must behave in a particular way e.g. execution speed, reliability, etc.</a:t>
            </a:r>
          </a:p>
          <a:p>
            <a:r>
              <a:rPr lang="en-GB" sz="2800" b="0" dirty="0"/>
              <a:t>Organisational requirements</a:t>
            </a:r>
          </a:p>
          <a:p>
            <a:pPr lvl="1"/>
            <a:r>
              <a:rPr lang="en-GB" sz="2400" b="0" dirty="0"/>
              <a:t>Requirements which are a consequence of organisational policies and procedures e.g. process standards used, implementation requirements, etc.</a:t>
            </a:r>
          </a:p>
          <a:p>
            <a:r>
              <a:rPr lang="en-GB" sz="2800" b="0" dirty="0"/>
              <a:t>External requirements</a:t>
            </a:r>
          </a:p>
          <a:p>
            <a:pPr lvl="1"/>
            <a:r>
              <a:rPr lang="en-GB" sz="2400" b="0" dirty="0"/>
              <a:t>Requirements which arise from factors which are external to the system and its development process e.g. interoperability requirements, legislative requirements,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4 Requirements engineering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57200" y="82550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학습 목표</a:t>
            </a:r>
            <a:endParaRPr lang="en-US" altLang="ko-KR" sz="2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4857752" y="1285860"/>
            <a:ext cx="3643311" cy="4572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457200" indent="-457200" defTabSz="866775" eaLnBrk="0" latinLnBrk="0" hangingPunct="0">
              <a:lnSpc>
                <a:spcPts val="2000"/>
              </a:lnSpc>
              <a:spcBef>
                <a:spcPct val="20000"/>
              </a:spcBef>
              <a:buSzPct val="120000"/>
              <a:defRPr/>
            </a:pPr>
            <a:endParaRPr kumimoji="0" lang="en-US" altLang="ko-KR" sz="1400" b="1" dirty="0"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요구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요구 추출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도메인 분석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 사례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요구 명세서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요구 분석 도구</a:t>
            </a:r>
          </a:p>
          <a:p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6804248" y="6237312"/>
            <a:ext cx="2133600" cy="476250"/>
          </a:xfrm>
        </p:spPr>
        <p:txBody>
          <a:bodyPr/>
          <a:lstStyle/>
          <a:p>
            <a:pPr algn="r">
              <a:defRPr/>
            </a:pPr>
            <a:fld id="{A610BEA3-4DE6-4DFB-8A34-02C7BBB2F840}" type="slidenum">
              <a:rPr lang="en-US" altLang="ko-KR" smtClean="0"/>
              <a:pPr algn="r">
                <a:defRPr/>
              </a:pPr>
              <a:t>2</a:t>
            </a:fld>
            <a:endParaRPr lang="en-US" altLang="ko-K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itle 1"/>
          <p:cNvSpPr>
            <a:spLocks noGrp="1"/>
          </p:cNvSpPr>
          <p:nvPr>
            <p:ph type="title"/>
          </p:nvPr>
        </p:nvSpPr>
        <p:spPr>
          <a:xfrm>
            <a:off x="107504" y="82550"/>
            <a:ext cx="9036496" cy="561975"/>
          </a:xfrm>
        </p:spPr>
        <p:txBody>
          <a:bodyPr/>
          <a:lstStyle/>
          <a:p>
            <a:pPr eaLnBrk="1" hangingPunct="1"/>
            <a:r>
              <a:rPr lang="en-US" sz="2400" dirty="0"/>
              <a:t>Examples of nonfunctional requirements in the MHC-PMS</a:t>
            </a:r>
            <a:r>
              <a:rPr lang="en-GB" sz="2400" dirty="0"/>
              <a:t> 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827871"/>
              </p:ext>
            </p:extLst>
          </p:nvPr>
        </p:nvGraphicFramePr>
        <p:xfrm>
          <a:off x="323528" y="1181100"/>
          <a:ext cx="6781800" cy="4495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78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95800">
                <a:tc>
                  <a:txBody>
                    <a:bodyPr/>
                    <a:lstStyle/>
                    <a:p>
                      <a:r>
                        <a:rPr lang="en-GB" sz="1800" b="1" kern="1200" dirty="0"/>
                        <a:t>Product requirement</a:t>
                      </a:r>
                    </a:p>
                    <a:p>
                      <a:r>
                        <a:rPr lang="en-GB" sz="1800" b="0" kern="1200" dirty="0"/>
                        <a:t>The MHC-PMS shall be available to all clinics during normal working hours (Mon–Fri, 0830–17.30). Downtime within normal working hours shall not exceed five seconds in any one day.</a:t>
                      </a:r>
                    </a:p>
                    <a:p>
                      <a:endParaRPr lang="en-GB" sz="1800" b="0" kern="1200" dirty="0"/>
                    </a:p>
                    <a:p>
                      <a:r>
                        <a:rPr lang="en-GB" sz="1800" b="1" kern="1200" dirty="0"/>
                        <a:t>Organizational requirement</a:t>
                      </a:r>
                      <a:br>
                        <a:rPr lang="en-GB" sz="1800" b="0" kern="1200" dirty="0"/>
                      </a:br>
                      <a:r>
                        <a:rPr lang="en-GB" sz="1800" b="0" kern="1200" dirty="0"/>
                        <a:t>Users of the MHC-PMS system shall authenticate themselves using their health authority identity card.</a:t>
                      </a:r>
                    </a:p>
                    <a:p>
                      <a:endParaRPr lang="en-GB" sz="1800" b="0" kern="1200" dirty="0"/>
                    </a:p>
                    <a:p>
                      <a:r>
                        <a:rPr lang="en-GB" sz="1800" b="1" kern="1200" dirty="0"/>
                        <a:t>External requirement</a:t>
                      </a:r>
                      <a:br>
                        <a:rPr lang="en-GB" sz="1800" b="0" kern="1200" dirty="0"/>
                      </a:br>
                      <a:r>
                        <a:rPr lang="en-GB" sz="1800" b="0" kern="1200" dirty="0"/>
                        <a:t>The system shall implement patient privacy provisions as set out in HStan-03-2006-priv. </a:t>
                      </a:r>
                    </a:p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4 Requirements engineering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5E2D1-733F-4639-AFBF-8B7E27DD1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87C7D7-9EC2-405C-9D97-A03FB3BFF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21</a:t>
            </a:fld>
            <a:endParaRPr lang="en-US" altLang="ko-KR" dirty="0"/>
          </a:p>
        </p:txBody>
      </p:sp>
      <p:pic>
        <p:nvPicPr>
          <p:cNvPr id="1026" name="Picture 2" descr="밀크 커피 - 위키백과, 우리 모두의 백과사전">
            <a:extLst>
              <a:ext uri="{FF2B5EF4-FFF2-40B4-BE49-F238E27FC236}">
                <a16:creationId xmlns:a16="http://schemas.microsoft.com/office/drawing/2014/main" id="{C79CBF08-4B62-4660-A68A-3CFB80E48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59733"/>
            <a:ext cx="2232248" cy="335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5E3AE0-1E0D-410E-AF2A-CC5C82813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390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26D2C-AE1C-49CC-B962-C0C3F1E0B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용어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174314-F22C-4C88-84E1-A59540208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A422-A12B-4B54-A044-682D8A3BB08D}"/>
              </a:ext>
            </a:extLst>
          </p:cNvPr>
          <p:cNvSpPr txBox="1"/>
          <p:nvPr/>
        </p:nvSpPr>
        <p:spPr>
          <a:xfrm>
            <a:off x="611560" y="908720"/>
            <a:ext cx="886584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- SRS : Software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Requirement Specification (SRS) or System requirements Specification</a:t>
            </a:r>
          </a:p>
          <a:p>
            <a:endParaRPr lang="en-US" altLang="ko-KR" sz="2800" b="1" dirty="0"/>
          </a:p>
          <a:p>
            <a:endParaRPr lang="en-US" altLang="ko-KR" sz="2800" b="1" dirty="0"/>
          </a:p>
          <a:p>
            <a:pPr marL="285750" indent="-285750">
              <a:buFontTx/>
              <a:buChar char="-"/>
            </a:pPr>
            <a:r>
              <a:rPr lang="en-US" altLang="ko-KR" sz="2800" b="1" dirty="0">
                <a:highlight>
                  <a:srgbClr val="FFCF89"/>
                </a:highlight>
              </a:rPr>
              <a:t>System requirements</a:t>
            </a:r>
            <a:endParaRPr lang="en-US" altLang="ko-KR" sz="2800" dirty="0"/>
          </a:p>
          <a:p>
            <a:pPr marL="342900" indent="-342900">
              <a:buFontTx/>
              <a:buChar char="-"/>
            </a:pPr>
            <a:r>
              <a:rPr lang="en-US" altLang="ko-KR" sz="2800" b="1">
                <a:highlight>
                  <a:srgbClr val="FFFF00"/>
                </a:highlight>
              </a:rPr>
              <a:t>User requirements</a:t>
            </a:r>
            <a:endParaRPr lang="en-US" altLang="ko-KR" sz="2800" b="1" dirty="0"/>
          </a:p>
          <a:p>
            <a:pPr marL="342900" indent="-342900">
              <a:buFontTx/>
              <a:buChar char="-"/>
            </a:pPr>
            <a:r>
              <a:rPr lang="en-US" altLang="ko-KR" sz="2800" b="1" dirty="0"/>
              <a:t>Business requirements</a:t>
            </a:r>
          </a:p>
          <a:p>
            <a:pPr marL="342900" indent="-342900">
              <a:buFontTx/>
              <a:buChar char="-"/>
            </a:pPr>
            <a:r>
              <a:rPr lang="en-US" altLang="ko-KR" sz="2800" b="1" dirty="0"/>
              <a:t>Domain requirements</a:t>
            </a:r>
            <a:endParaRPr lang="en-US" altLang="ko-KR" sz="2800" dirty="0"/>
          </a:p>
          <a:p>
            <a:pPr marL="285750" indent="-285750">
              <a:buFontTx/>
              <a:buChar char="-"/>
            </a:pP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486842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26D2C-AE1C-49CC-B962-C0C3F1E0B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용어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174314-F22C-4C88-84E1-A59540208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A422-A12B-4B54-A044-682D8A3BB08D}"/>
              </a:ext>
            </a:extLst>
          </p:cNvPr>
          <p:cNvSpPr txBox="1"/>
          <p:nvPr/>
        </p:nvSpPr>
        <p:spPr>
          <a:xfrm>
            <a:off x="1176" y="663783"/>
            <a:ext cx="886584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n-lt"/>
              </a:rPr>
              <a:t>System requirements</a:t>
            </a:r>
            <a:r>
              <a:rPr lang="en-US" altLang="ko-KR" sz="2400" dirty="0">
                <a:latin typeface="+mn-lt"/>
              </a:rPr>
              <a:t>: </a:t>
            </a:r>
          </a:p>
          <a:p>
            <a:r>
              <a:rPr lang="en-US" altLang="ko-KR" sz="2400" dirty="0">
                <a:latin typeface="+mn-lt"/>
              </a:rPr>
              <a:t>   - detailed requirements for the service that the system provide. s</a:t>
            </a:r>
            <a:r>
              <a:rPr lang="en-US" altLang="ko-KR" sz="2400" dirty="0">
                <a:highlight>
                  <a:srgbClr val="FFFF00"/>
                </a:highlight>
                <a:latin typeface="+mn-lt"/>
              </a:rPr>
              <a:t>ystem developers</a:t>
            </a:r>
            <a:r>
              <a:rPr lang="en-US" altLang="ko-KR" sz="2400" dirty="0">
                <a:latin typeface="+mn-lt"/>
              </a:rPr>
              <a:t>’ point of view</a:t>
            </a:r>
          </a:p>
          <a:p>
            <a:r>
              <a:rPr lang="en-US" altLang="ko-KR" sz="2400" dirty="0">
                <a:latin typeface="+mn-lt"/>
              </a:rPr>
              <a:t> </a:t>
            </a:r>
            <a:r>
              <a:rPr lang="en-GB" altLang="ko-KR" sz="2400" dirty="0">
                <a:latin typeface="+mn-lt"/>
              </a:rPr>
              <a:t>   - defining what should be implemented so may be part of a </a:t>
            </a:r>
            <a:r>
              <a:rPr lang="en-GB" altLang="ko-KR" sz="2400" dirty="0">
                <a:highlight>
                  <a:srgbClr val="FFFF00"/>
                </a:highlight>
                <a:latin typeface="+mn-lt"/>
              </a:rPr>
              <a:t>contract</a:t>
            </a:r>
            <a:r>
              <a:rPr lang="en-GB" altLang="ko-KR" sz="2400" dirty="0">
                <a:latin typeface="+mn-lt"/>
              </a:rPr>
              <a:t> between client and contractor.</a:t>
            </a:r>
          </a:p>
          <a:p>
            <a:r>
              <a:rPr lang="en-US" altLang="ko-KR" sz="2400" dirty="0">
                <a:latin typeface="+mn-lt"/>
              </a:rPr>
              <a:t>    - </a:t>
            </a:r>
            <a:r>
              <a:rPr lang="en-GB" altLang="ko-KR" sz="2400" dirty="0">
                <a:latin typeface="+mn-lt"/>
              </a:rPr>
              <a:t>statements in natural language plus diagrams of the services </a:t>
            </a:r>
            <a:endParaRPr lang="en-US" altLang="ko-KR" sz="2400" dirty="0">
              <a:latin typeface="+mn-lt"/>
            </a:endParaRPr>
          </a:p>
          <a:p>
            <a:endParaRPr lang="en-US" altLang="ko-KR" sz="2400" b="1" dirty="0">
              <a:latin typeface="+mn-lt"/>
            </a:endParaRPr>
          </a:p>
          <a:p>
            <a:r>
              <a:rPr lang="en-US" altLang="ko-KR" sz="2800" dirty="0">
                <a:latin typeface="+mn-lt"/>
              </a:rPr>
              <a:t>User requirements:  </a:t>
            </a:r>
          </a:p>
          <a:p>
            <a:r>
              <a:rPr lang="en-US" altLang="ko-KR" sz="2400" dirty="0">
                <a:latin typeface="+mn-lt"/>
              </a:rPr>
              <a:t>  - user</a:t>
            </a:r>
            <a:r>
              <a:rPr lang="ko-KR" altLang="en-US" sz="2400" dirty="0">
                <a:latin typeface="+mn-lt"/>
              </a:rPr>
              <a:t> </a:t>
            </a:r>
            <a:r>
              <a:rPr lang="en-US" altLang="ko-KR" sz="2400" dirty="0">
                <a:latin typeface="+mn-lt"/>
              </a:rPr>
              <a:t>requirements</a:t>
            </a:r>
            <a:r>
              <a:rPr lang="ko-KR" altLang="en-US" sz="2400" dirty="0">
                <a:latin typeface="+mn-lt"/>
              </a:rPr>
              <a:t> </a:t>
            </a:r>
            <a:r>
              <a:rPr lang="en-US" altLang="ko-KR" sz="2400" dirty="0">
                <a:latin typeface="+mn-lt"/>
              </a:rPr>
              <a:t>for</a:t>
            </a:r>
            <a:r>
              <a:rPr lang="ko-KR" altLang="en-US" sz="2400" dirty="0">
                <a:latin typeface="+mn-lt"/>
              </a:rPr>
              <a:t> </a:t>
            </a:r>
            <a:r>
              <a:rPr lang="en-US" altLang="ko-KR" sz="2400" dirty="0">
                <a:latin typeface="+mn-lt"/>
              </a:rPr>
              <a:t>the service that the system provide. Users’ point of view. </a:t>
            </a:r>
          </a:p>
          <a:p>
            <a:r>
              <a:rPr lang="en-US" altLang="ko-KR" sz="2000" dirty="0">
                <a:latin typeface="+mn-lt"/>
              </a:rPr>
              <a:t>    </a:t>
            </a:r>
            <a:endParaRPr lang="en-US" altLang="ko-KR" sz="2000" b="1" dirty="0">
              <a:latin typeface="+mn-lt"/>
            </a:endParaRPr>
          </a:p>
          <a:p>
            <a:endParaRPr lang="en-US" altLang="ko-KR" sz="2000" dirty="0"/>
          </a:p>
          <a:p>
            <a:pPr marL="285750" indent="-285750">
              <a:buFontTx/>
              <a:buChar char="-"/>
            </a:pP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803232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D83E7-7947-4B98-A049-7E312D44E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859" y="144438"/>
            <a:ext cx="8229600" cy="56197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BE3023-2095-415B-89F8-D62E51653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p:pic>
        <p:nvPicPr>
          <p:cNvPr id="10" name="Picture 3" descr="4.1 UserSysReqs.eps">
            <a:extLst>
              <a:ext uri="{FF2B5EF4-FFF2-40B4-BE49-F238E27FC236}">
                <a16:creationId xmlns:a16="http://schemas.microsoft.com/office/drawing/2014/main" id="{ED66DBC1-5432-4292-8661-D2983D4EAE8E}"/>
              </a:ext>
            </a:extLst>
          </p:cNvPr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683568" y="1268760"/>
            <a:ext cx="6553200" cy="48507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2E3F2EC-999B-428F-B01C-83E5F7915C9C}"/>
              </a:ext>
            </a:extLst>
          </p:cNvPr>
          <p:cNvSpPr txBox="1"/>
          <p:nvPr/>
        </p:nvSpPr>
        <p:spPr>
          <a:xfrm>
            <a:off x="3419872" y="75748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MHC-PMS: </a:t>
            </a:r>
            <a:r>
              <a:rPr lang="ko-KR" altLang="en-US" dirty="0"/>
              <a:t>헬스케어 시스템</a:t>
            </a:r>
          </a:p>
        </p:txBody>
      </p:sp>
    </p:spTree>
    <p:extLst>
      <p:ext uri="{BB962C8B-B14F-4D97-AF65-F5344CB8AC3E}">
        <p14:creationId xmlns:p14="http://schemas.microsoft.com/office/powerpoint/2010/main" val="3560010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26D2C-AE1C-49CC-B962-C0C3F1E0B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용어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174314-F22C-4C88-84E1-A59540208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A422-A12B-4B54-A044-682D8A3BB08D}"/>
              </a:ext>
            </a:extLst>
          </p:cNvPr>
          <p:cNvSpPr txBox="1"/>
          <p:nvPr/>
        </p:nvSpPr>
        <p:spPr>
          <a:xfrm>
            <a:off x="18294" y="661809"/>
            <a:ext cx="88658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highlight>
                  <a:srgbClr val="FFFF00"/>
                </a:highlight>
                <a:latin typeface="+mn-lt"/>
              </a:rPr>
              <a:t>Business requirements</a:t>
            </a:r>
            <a:r>
              <a:rPr lang="en-US" altLang="ko-KR" sz="2400" dirty="0">
                <a:latin typeface="+mn-lt"/>
              </a:rPr>
              <a:t>: </a:t>
            </a:r>
          </a:p>
          <a:p>
            <a:r>
              <a:rPr lang="en-US" altLang="ko-KR" sz="2400" i="0" dirty="0">
                <a:solidFill>
                  <a:srgbClr val="040C28"/>
                </a:solidFill>
                <a:effectLst/>
                <a:latin typeface="+mn-lt"/>
              </a:rPr>
              <a:t>- business requirements are high level business needs.</a:t>
            </a:r>
          </a:p>
          <a:p>
            <a:pPr marL="342900" indent="-342900">
              <a:buFontTx/>
              <a:buChar char="-"/>
            </a:pPr>
            <a:r>
              <a:rPr lang="en-US" altLang="ko-KR" sz="2400" dirty="0">
                <a:latin typeface="+mn-lt"/>
              </a:rPr>
              <a:t>requirements for business processes and data.</a:t>
            </a:r>
          </a:p>
          <a:p>
            <a:r>
              <a:rPr lang="en-US" altLang="ko-KR" sz="2400" i="0" dirty="0">
                <a:solidFill>
                  <a:srgbClr val="040C28"/>
                </a:solidFill>
                <a:effectLst/>
                <a:latin typeface="+mn-lt"/>
              </a:rPr>
              <a:t>- defining “what” needs to be done (goal) and “why” it is important</a:t>
            </a:r>
            <a:r>
              <a:rPr lang="en-US" altLang="ko-KR" sz="2400" i="0" dirty="0">
                <a:solidFill>
                  <a:srgbClr val="202124"/>
                </a:solidFill>
                <a:effectLst/>
                <a:latin typeface="+mn-lt"/>
              </a:rPr>
              <a:t>.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* </a:t>
            </a:r>
            <a:r>
              <a:rPr lang="en-US" altLang="ko-KR" sz="2400" b="0" i="0" dirty="0">
                <a:solidFill>
                  <a:srgbClr val="282829"/>
                </a:solidFill>
                <a:effectLst/>
                <a:latin typeface="-apple-system"/>
              </a:rPr>
              <a:t>user requirements are descriptions of things that specific users or groups of users need. 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36745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9D295A-DE27-4EA2-8BDC-6DE990EB8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Business Req vs User Req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629C23-C48F-4DD5-9545-58A727661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64704"/>
            <a:ext cx="8229600" cy="5218113"/>
          </a:xfrm>
        </p:spPr>
        <p:txBody>
          <a:bodyPr/>
          <a:lstStyle/>
          <a:p>
            <a:pPr marL="0" indent="0" algn="l" rtl="0">
              <a:buNone/>
            </a:pPr>
            <a:r>
              <a:rPr lang="en-US" altLang="ko-KR" sz="2400" b="0" i="0" dirty="0">
                <a:solidFill>
                  <a:srgbClr val="282829"/>
                </a:solidFill>
                <a:effectLst/>
                <a:latin typeface="-apple-system"/>
              </a:rPr>
              <a:t>Examples : business requirements</a:t>
            </a:r>
          </a:p>
          <a:p>
            <a:pPr marL="0" indent="0" algn="l" rtl="0">
              <a:buNone/>
            </a:pPr>
            <a:r>
              <a:rPr lang="en-US" altLang="ko-KR" b="0" i="0" dirty="0">
                <a:solidFill>
                  <a:srgbClr val="282829"/>
                </a:solidFill>
                <a:effectLst/>
                <a:latin typeface="-apple-system"/>
              </a:rPr>
              <a:t> - The application must be usable outside of the company firewall</a:t>
            </a:r>
          </a:p>
          <a:p>
            <a:pPr marL="0" indent="0" algn="l" rtl="0">
              <a:buNone/>
            </a:pPr>
            <a:r>
              <a:rPr lang="en-US" altLang="ko-KR" b="0" i="0" dirty="0">
                <a:solidFill>
                  <a:srgbClr val="282829"/>
                </a:solidFill>
                <a:effectLst/>
                <a:latin typeface="-apple-system"/>
              </a:rPr>
              <a:t> - The application needs to be able to interface with the company’s already existing database applications</a:t>
            </a:r>
          </a:p>
          <a:p>
            <a:pPr marL="0" indent="0" algn="l" rtl="0">
              <a:buNone/>
            </a:pPr>
            <a:r>
              <a:rPr lang="en-US" altLang="ko-KR" b="0" i="0" dirty="0">
                <a:solidFill>
                  <a:srgbClr val="282829"/>
                </a:solidFill>
                <a:effectLst/>
                <a:latin typeface="-apple-system"/>
              </a:rPr>
              <a:t>  - The application must be developed using the company’s already existing infrastructure</a:t>
            </a:r>
          </a:p>
          <a:p>
            <a:pPr marL="0" indent="0" algn="l" rtl="0">
              <a:buNone/>
            </a:pPr>
            <a:endParaRPr lang="en-US" altLang="ko-KR" b="0" i="0" dirty="0">
              <a:solidFill>
                <a:srgbClr val="282829"/>
              </a:solidFill>
              <a:effectLst/>
              <a:latin typeface="-apple-system"/>
            </a:endParaRPr>
          </a:p>
          <a:p>
            <a:pPr marL="0" indent="0" algn="l" rtl="0">
              <a:buNone/>
            </a:pPr>
            <a:r>
              <a:rPr lang="en-US" altLang="ko-KR" sz="2400" b="0" i="0" dirty="0">
                <a:solidFill>
                  <a:srgbClr val="282829"/>
                </a:solidFill>
                <a:effectLst/>
                <a:latin typeface="-apple-system"/>
              </a:rPr>
              <a:t>Example: User requirements</a:t>
            </a:r>
            <a:r>
              <a:rPr lang="en-US" altLang="ko-KR" b="0" i="0" dirty="0">
                <a:solidFill>
                  <a:srgbClr val="282829"/>
                </a:solidFill>
                <a:effectLst/>
                <a:latin typeface="-apple-system"/>
              </a:rPr>
              <a:t>:  </a:t>
            </a:r>
          </a:p>
          <a:p>
            <a:pPr marL="0" indent="0" algn="l" rtl="0">
              <a:buNone/>
            </a:pPr>
            <a:r>
              <a:rPr lang="en-US" altLang="ko-KR" b="0" dirty="0">
                <a:solidFill>
                  <a:srgbClr val="282829"/>
                </a:solidFill>
                <a:latin typeface="-apple-system"/>
              </a:rPr>
              <a:t>  - </a:t>
            </a:r>
            <a:r>
              <a:rPr lang="en-US" altLang="ko-KR" b="0" i="0" dirty="0">
                <a:solidFill>
                  <a:srgbClr val="282829"/>
                </a:solidFill>
                <a:effectLst/>
                <a:latin typeface="-apple-system"/>
              </a:rPr>
              <a:t>Sally needs to be able to print off the monthly report</a:t>
            </a:r>
          </a:p>
          <a:p>
            <a:pPr marL="0" indent="0" algn="l" rtl="0">
              <a:buNone/>
            </a:pPr>
            <a:r>
              <a:rPr lang="en-US" altLang="ko-KR" b="0" i="0" dirty="0">
                <a:solidFill>
                  <a:srgbClr val="282829"/>
                </a:solidFill>
                <a:effectLst/>
                <a:latin typeface="-apple-system"/>
              </a:rPr>
              <a:t>  - The admin team need to be able to add user permissions without going through IT</a:t>
            </a:r>
          </a:p>
          <a:p>
            <a:pPr marL="0" indent="0" algn="l" rtl="0">
              <a:buNone/>
            </a:pPr>
            <a:r>
              <a:rPr lang="en-US" altLang="ko-KR" b="0" i="0" dirty="0">
                <a:solidFill>
                  <a:srgbClr val="282829"/>
                </a:solidFill>
                <a:effectLst/>
                <a:latin typeface="-apple-system"/>
              </a:rPr>
              <a:t>  - The screen needs to be easy to read for the manufacturing team that can’t get closer than 3 meters to the monitor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D2A6A7-1F8C-4141-85C2-DE45A75F6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31809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26D2C-AE1C-49CC-B962-C0C3F1E0B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용어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174314-F22C-4C88-84E1-A59540208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A422-A12B-4B54-A044-682D8A3BB08D}"/>
              </a:ext>
            </a:extLst>
          </p:cNvPr>
          <p:cNvSpPr txBox="1"/>
          <p:nvPr/>
        </p:nvSpPr>
        <p:spPr>
          <a:xfrm>
            <a:off x="1176" y="663783"/>
            <a:ext cx="88658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b="1" dirty="0"/>
          </a:p>
          <a:p>
            <a:r>
              <a:rPr lang="en-US" altLang="ko-KR" sz="2000" b="1" dirty="0">
                <a:latin typeface="+mn-lt"/>
              </a:rPr>
              <a:t>  </a:t>
            </a:r>
            <a:r>
              <a:rPr lang="en-US" altLang="ko-KR" sz="2800" dirty="0">
                <a:latin typeface="+mn-lt"/>
              </a:rPr>
              <a:t>Domain requirements :</a:t>
            </a:r>
          </a:p>
          <a:p>
            <a:r>
              <a:rPr lang="en-US" altLang="ko-KR" sz="2400" b="1" dirty="0">
                <a:latin typeface="+mn-lt"/>
              </a:rPr>
              <a:t>   - </a:t>
            </a:r>
            <a:r>
              <a:rPr lang="en-US" altLang="ko-KR" sz="2400" dirty="0">
                <a:latin typeface="+mn-lt"/>
              </a:rPr>
              <a:t>requirements that come from the application domain of the system that reflect the characteristics of that domain.</a:t>
            </a:r>
          </a:p>
          <a:p>
            <a:r>
              <a:rPr lang="en-US" altLang="ko-KR" sz="2400" b="1" dirty="0">
                <a:latin typeface="+mn-lt"/>
              </a:rPr>
              <a:t>   -  </a:t>
            </a:r>
            <a:r>
              <a:rPr lang="en-GB" altLang="ko-KR" sz="2400" dirty="0">
                <a:latin typeface="+mn-lt"/>
              </a:rPr>
              <a:t>For example, a train control system has to take into account the braking characteristics in different weather conditions.</a:t>
            </a:r>
          </a:p>
          <a:p>
            <a:r>
              <a:rPr lang="en-US" altLang="ko-KR" sz="2400" b="1" dirty="0">
                <a:latin typeface="+mn-lt"/>
              </a:rPr>
              <a:t>   - </a:t>
            </a:r>
            <a:r>
              <a:rPr lang="en-GB" altLang="ko-KR" sz="2400" dirty="0">
                <a:latin typeface="+mn-lt"/>
              </a:rPr>
              <a:t>If domain requirements are not satisfied, the system may be unworkable.</a:t>
            </a:r>
          </a:p>
          <a:p>
            <a:pPr lvl="1"/>
            <a:r>
              <a:rPr lang="en-US" altLang="ko-KR" sz="2400" b="1" dirty="0">
                <a:latin typeface="+mn-lt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19748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79512" y="908050"/>
            <a:ext cx="8964488" cy="5218113"/>
          </a:xfrm>
        </p:spPr>
        <p:txBody>
          <a:bodyPr/>
          <a:lstStyle/>
          <a:p>
            <a:pPr marL="0" indent="0" algn="ctr">
              <a:buNone/>
            </a:pPr>
            <a:r>
              <a:rPr lang="en-GB" sz="2800" b="0" dirty="0"/>
              <a:t>Example domain requirements for </a:t>
            </a:r>
          </a:p>
          <a:p>
            <a:pPr marL="0" indent="0" algn="ctr">
              <a:buNone/>
            </a:pPr>
            <a:r>
              <a:rPr lang="en-GB" sz="2800" b="0" dirty="0"/>
              <a:t>a train protection system:</a:t>
            </a:r>
          </a:p>
          <a:p>
            <a:r>
              <a:rPr lang="en-GB" sz="2400" b="0" dirty="0"/>
              <a:t>The deceleration of the train shall be computed as:</a:t>
            </a:r>
          </a:p>
          <a:p>
            <a:pPr lvl="1"/>
            <a:r>
              <a:rPr lang="en-GB" sz="2400" b="0" dirty="0" err="1"/>
              <a:t>Dtrain</a:t>
            </a:r>
            <a:r>
              <a:rPr lang="en-GB" sz="2400" b="0" dirty="0"/>
              <a:t> = </a:t>
            </a:r>
            <a:r>
              <a:rPr lang="en-GB" sz="2400" b="0" dirty="0" err="1"/>
              <a:t>Dcontrol</a:t>
            </a:r>
            <a:r>
              <a:rPr lang="en-GB" sz="2400" b="0" dirty="0"/>
              <a:t> + </a:t>
            </a:r>
            <a:r>
              <a:rPr lang="en-GB" sz="2400" b="0" dirty="0" err="1"/>
              <a:t>Dgradient</a:t>
            </a:r>
            <a:r>
              <a:rPr lang="en-GB" sz="2400" b="0" dirty="0"/>
              <a:t> </a:t>
            </a:r>
          </a:p>
          <a:p>
            <a:pPr lvl="1"/>
            <a:endParaRPr lang="en-GB" sz="2400" b="0" dirty="0"/>
          </a:p>
          <a:p>
            <a:pPr lvl="1"/>
            <a:r>
              <a:rPr lang="en-GB" sz="2400" b="0" dirty="0"/>
              <a:t>where </a:t>
            </a:r>
            <a:r>
              <a:rPr lang="en-GB" sz="2400" b="0" dirty="0" err="1"/>
              <a:t>Dgradient</a:t>
            </a:r>
            <a:r>
              <a:rPr lang="en-GB" sz="2400" b="0" dirty="0"/>
              <a:t> is 9.81ms2 * compensated gradient/alpha and where the values of 9.81ms2 /alpha are known for different types of train.</a:t>
            </a:r>
          </a:p>
          <a:p>
            <a:pPr lvl="1"/>
            <a:endParaRPr lang="en-GB" sz="2400" b="0" dirty="0"/>
          </a:p>
          <a:p>
            <a:r>
              <a:rPr lang="en-GB" sz="2400" b="0" dirty="0"/>
              <a:t>It is difficult for a non-specialist to understand the implications of this and how it interacts with other requirements.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4 Requirements engineering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21688</TotalTime>
  <Words>999</Words>
  <Application>Microsoft Office PowerPoint</Application>
  <PresentationFormat>화면 슬라이드 쇼(4:3)</PresentationFormat>
  <Paragraphs>167</Paragraphs>
  <Slides>21</Slides>
  <Notes>1</Notes>
  <HiddenSlides>0</HiddenSlides>
  <MMClips>1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-apple-system</vt:lpstr>
      <vt:lpstr>굴림</vt:lpstr>
      <vt:lpstr>맑은 고딕</vt:lpstr>
      <vt:lpstr>-윤고딕140</vt:lpstr>
      <vt:lpstr>Times New Roman</vt:lpstr>
      <vt:lpstr>Wingdings</vt:lpstr>
      <vt:lpstr>기본 디자인</vt:lpstr>
      <vt:lpstr>소프트웨어 공학 Lecture #4: 요구 분석</vt:lpstr>
      <vt:lpstr>PowerPoint 프레젠테이션</vt:lpstr>
      <vt:lpstr> 용어</vt:lpstr>
      <vt:lpstr> 용어</vt:lpstr>
      <vt:lpstr>PowerPoint 프레젠테이션</vt:lpstr>
      <vt:lpstr> 용어</vt:lpstr>
      <vt:lpstr>Business Req vs User Req</vt:lpstr>
      <vt:lpstr> 용어</vt:lpstr>
      <vt:lpstr>PowerPoint 프레젠테이션</vt:lpstr>
      <vt:lpstr>요구 분석</vt:lpstr>
      <vt:lpstr>요구 분석 과정</vt:lpstr>
      <vt:lpstr>4.1 요구(Requirements)</vt:lpstr>
      <vt:lpstr>요구</vt:lpstr>
      <vt:lpstr>요구</vt:lpstr>
      <vt:lpstr>PowerPoint 프레젠테이션</vt:lpstr>
      <vt:lpstr>요구</vt:lpstr>
      <vt:lpstr>PowerPoint 프레젠테이션</vt:lpstr>
      <vt:lpstr>PowerPoint 프레젠테이션</vt:lpstr>
      <vt:lpstr>Non-functional classifications</vt:lpstr>
      <vt:lpstr>Examples of nonfunctional requirements in the MHC-PMS </vt:lpstr>
      <vt:lpstr>PowerPoint 프레젠테이션</vt:lpstr>
    </vt:vector>
  </TitlesOfParts>
  <Company>soolab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입력하십시오</dc:title>
  <dc:creator>jongho</dc:creator>
  <cp:lastModifiedBy>이준용</cp:lastModifiedBy>
  <cp:revision>2117</cp:revision>
  <dcterms:created xsi:type="dcterms:W3CDTF">2008-11-11T15:04:27Z</dcterms:created>
  <dcterms:modified xsi:type="dcterms:W3CDTF">2023-10-31T04:12:13Z</dcterms:modified>
</cp:coreProperties>
</file>