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496" r:id="rId2"/>
    <p:sldId id="497" r:id="rId3"/>
    <p:sldId id="498" r:id="rId4"/>
    <p:sldId id="446" r:id="rId5"/>
    <p:sldId id="499" r:id="rId6"/>
    <p:sldId id="500" r:id="rId7"/>
    <p:sldId id="501" r:id="rId8"/>
    <p:sldId id="502" r:id="rId9"/>
    <p:sldId id="503" r:id="rId10"/>
    <p:sldId id="504" r:id="rId11"/>
    <p:sldId id="455" r:id="rId12"/>
    <p:sldId id="456" r:id="rId13"/>
    <p:sldId id="457" r:id="rId14"/>
    <p:sldId id="505" r:id="rId15"/>
    <p:sldId id="533" r:id="rId16"/>
  </p:sldIdLst>
  <p:sldSz cx="9144000" cy="6858000" type="screen4x3"/>
  <p:notesSz cx="7102475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CF89"/>
    <a:srgbClr val="899B31"/>
    <a:srgbClr val="FF9900"/>
    <a:srgbClr val="FFB13F"/>
    <a:srgbClr val="C0C0C0"/>
    <a:srgbClr val="F5B209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01FC54-A487-4265-A869-AF0DEC2B7934}" v="1" dt="2023-10-31T04:13:27.3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4660"/>
  </p:normalViewPr>
  <p:slideViewPr>
    <p:cSldViewPr>
      <p:cViewPr varScale="1">
        <p:scale>
          <a:sx n="85" d="100"/>
          <a:sy n="85" d="100"/>
        </p:scale>
        <p:origin x="456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244" y="-9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준용" userId="b91c6c07-188f-4757-9924-c4a4872845a3" providerId="ADAL" clId="{5001FC54-A487-4265-A869-AF0DEC2B7934}"/>
    <pc:docChg chg="modNotesMaster modHandout">
      <pc:chgData name="이준용" userId="b91c6c07-188f-4757-9924-c4a4872845a3" providerId="ADAL" clId="{5001FC54-A487-4265-A869-AF0DEC2B7934}" dt="2023-10-31T04:13:27.303" v="0"/>
      <pc:docMkLst>
        <pc:docMk/>
      </pc:docMkLst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3078513" cy="511731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l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2306" y="3"/>
            <a:ext cx="3078513" cy="511731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r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BA9DB4B-07B7-446D-BE79-F2376415D35B}" type="datetimeFigureOut">
              <a:rPr lang="ko-KR" altLang="en-US"/>
              <a:pPr>
                <a:defRPr/>
              </a:pPr>
              <a:t>2023-10-31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9721240"/>
            <a:ext cx="3078513" cy="511731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l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2306" y="9721240"/>
            <a:ext cx="3078513" cy="511731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r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D0DD175-2049-4E03-A735-2B8EF881F9B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7949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3"/>
            <a:ext cx="307851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306" y="3"/>
            <a:ext cx="307851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1EBEB5E-F530-45C8-9C90-6FB71ECA93F9}" type="datetimeFigureOut">
              <a:rPr lang="ko-KR" altLang="en-US"/>
              <a:pPr>
                <a:defRPr/>
              </a:pPr>
              <a:t>2023-10-31</a:t>
            </a:fld>
            <a:endParaRPr lang="en-US" altLang="ko-KR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19" y="4862266"/>
            <a:ext cx="5682643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721240"/>
            <a:ext cx="307851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306" y="9721240"/>
            <a:ext cx="307851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119D6B8-DBA2-4ADF-A727-9F7212758CD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3858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슬라이드배경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522"/>
            <a:ext cx="9144000" cy="6856478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954199"/>
            <a:ext cx="3600400" cy="492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1"/>
          <p:cNvSpPr txBox="1">
            <a:spLocks noChangeArrowheads="1"/>
          </p:cNvSpPr>
          <p:nvPr userDrawn="1"/>
        </p:nvSpPr>
        <p:spPr bwMode="auto">
          <a:xfrm>
            <a:off x="179512" y="908720"/>
            <a:ext cx="44958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aseline="0">
                <a:solidFill>
                  <a:srgbClr val="000000"/>
                </a:solidFill>
                <a:latin typeface="+mj-lt"/>
                <a:ea typeface="+mn-ea"/>
                <a:cs typeface="Geneva" charset="0"/>
              </a:rPr>
              <a:t> </a:t>
            </a:r>
          </a:p>
        </p:txBody>
      </p:sp>
      <p:sp>
        <p:nvSpPr>
          <p:cNvPr id="10" name="Text Box 2"/>
          <p:cNvSpPr txBox="1">
            <a:spLocks noChangeArrowheads="1"/>
          </p:cNvSpPr>
          <p:nvPr userDrawn="1"/>
        </p:nvSpPr>
        <p:spPr bwMode="auto">
          <a:xfrm>
            <a:off x="179512" y="2276872"/>
            <a:ext cx="4572000" cy="3624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ts val="6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baseline="0">
                <a:solidFill>
                  <a:srgbClr val="000000"/>
                </a:solidFill>
                <a:latin typeface="+mj-ea"/>
                <a:ea typeface="+mj-ea"/>
                <a:cs typeface="Geneva" charset="0"/>
              </a:rPr>
              <a:t> </a:t>
            </a:r>
            <a:endParaRPr lang="en-GB" sz="3200" baseline="0">
              <a:solidFill>
                <a:srgbClr val="000000"/>
              </a:solidFill>
              <a:latin typeface="+mj-ea"/>
              <a:ea typeface="+mj-ea"/>
              <a:cs typeface="Geneva" charset="0"/>
            </a:endParaRPr>
          </a:p>
          <a:p>
            <a:pPr>
              <a:spcBef>
                <a:spcPts val="8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3200" baseline="0">
              <a:solidFill>
                <a:srgbClr val="000000"/>
              </a:solidFill>
              <a:latin typeface="+mj-ea"/>
              <a:ea typeface="+mj-ea"/>
              <a:cs typeface="Geneva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CDAA0D-2D5C-4A94-8DD0-750083EFC42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82550"/>
            <a:ext cx="2057400" cy="604361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82550"/>
            <a:ext cx="6019800" cy="604361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F18379-214B-4F0B-951B-0053E08432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 b="1"/>
            </a:lvl1pPr>
            <a:lvl2pPr>
              <a:defRPr sz="1800" b="1"/>
            </a:lvl2pPr>
            <a:lvl3pPr>
              <a:defRPr sz="1600" b="1"/>
            </a:lvl3pPr>
            <a:lvl4pPr>
              <a:defRPr sz="1400" b="1"/>
            </a:lvl4pPr>
            <a:lvl5pPr>
              <a:defRPr b="1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32240" y="6237312"/>
            <a:ext cx="2133600" cy="476250"/>
          </a:xfrm>
          <a:prstGeom prst="rect">
            <a:avLst/>
          </a:prstGeom>
          <a:ln/>
        </p:spPr>
        <p:txBody>
          <a:bodyPr/>
          <a:lstStyle>
            <a:lvl1pPr algn="r">
              <a:defRPr b="1" i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28FEA-22DE-4784-9196-6A18E833E20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8050"/>
            <a:ext cx="4038600" cy="5218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038600" cy="5218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A55AAA-DC77-4E1A-BD49-96458F5B03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9A722-560D-4320-B1C2-A397F7DC1FC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ADEF9-0288-4F98-BF32-303513775BC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0BEA3-4DE6-4DFB-8A34-02C7BBB2F84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A467F-988D-403E-99A1-23BB234344C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7A358F-BA2E-4347-BFBE-93DB2F1381C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슬라이드배경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1522"/>
            <a:ext cx="9144000" cy="6856478"/>
          </a:xfrm>
          <a:prstGeom prst="rect">
            <a:avLst/>
          </a:prstGeom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2550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8050"/>
            <a:ext cx="8229600" cy="521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04248" y="6237312"/>
            <a:ext cx="2133600" cy="476250"/>
          </a:xfrm>
          <a:prstGeom prst="rect">
            <a:avLst/>
          </a:prstGeom>
          <a:ln/>
        </p:spPr>
        <p:txBody>
          <a:bodyPr/>
          <a:lstStyle>
            <a:lvl1pPr algn="l">
              <a:defRPr sz="18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r">
              <a:defRPr/>
            </a:pPr>
            <a:fld id="{768E85B7-3F2A-4031-8C93-307880A2B15B}" type="slidenum">
              <a:rPr lang="en-US" altLang="ko-KR" smtClean="0"/>
              <a:pPr algn="r"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7" r:id="rId1"/>
    <p:sldLayoutId id="2147484327" r:id="rId2"/>
    <p:sldLayoutId id="2147484328" r:id="rId3"/>
    <p:sldLayoutId id="2147484329" r:id="rId4"/>
    <p:sldLayoutId id="2147484330" r:id="rId5"/>
    <p:sldLayoutId id="2147484331" r:id="rId6"/>
    <p:sldLayoutId id="2147484332" r:id="rId7"/>
    <p:sldLayoutId id="2147484333" r:id="rId8"/>
    <p:sldLayoutId id="2147484334" r:id="rId9"/>
    <p:sldLayoutId id="2147484335" r:id="rId10"/>
    <p:sldLayoutId id="2147484336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-윤고딕140" pitchFamily="18" charset="-127"/>
          <a:ea typeface="-윤고딕140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-윤고딕140" pitchFamily="18" charset="-127"/>
          <a:ea typeface="-윤고딕140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-윤고딕140" pitchFamily="18" charset="-127"/>
          <a:ea typeface="-윤고딕140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-윤고딕140" pitchFamily="18" charset="-127"/>
          <a:ea typeface="-윤고딕140" pitchFamily="18" charset="-127"/>
        </a:defRPr>
      </a:lvl9pPr>
    </p:titleStyle>
    <p:bodyStyle>
      <a:lvl1pPr marL="211138" indent="-211138" algn="l" rtl="0" eaLnBrk="0" fontAlgn="base" latinLnBrk="1" hangingPunct="0">
        <a:spcBef>
          <a:spcPct val="20000"/>
        </a:spcBef>
        <a:spcAft>
          <a:spcPct val="0"/>
        </a:spcAft>
        <a:buClr>
          <a:srgbClr val="FF9900"/>
        </a:buClr>
        <a:buSzPct val="70000"/>
        <a:buFont typeface="Wingdings" pitchFamily="2" charset="2"/>
        <a:buChar char="l"/>
        <a:defRPr kumimoji="1" sz="1600">
          <a:solidFill>
            <a:schemeClr val="tx1"/>
          </a:solidFill>
          <a:latin typeface="+mn-lt"/>
          <a:ea typeface="+mn-ea"/>
          <a:cs typeface="+mn-cs"/>
        </a:defRPr>
      </a:lvl1pPr>
      <a:lvl2pPr marL="601663" indent="-211138" algn="l" rtl="0" eaLnBrk="0" fontAlgn="base" latinLnBrk="1" hangingPunct="0">
        <a:spcBef>
          <a:spcPct val="20000"/>
        </a:spcBef>
        <a:spcAft>
          <a:spcPct val="0"/>
        </a:spcAft>
        <a:buClr>
          <a:srgbClr val="899B31"/>
        </a:buClr>
        <a:buSzPct val="70000"/>
        <a:buFont typeface="Wingdings" pitchFamily="2" charset="2"/>
        <a:buChar char="l"/>
        <a:defRPr kumimoji="1" sz="1400">
          <a:solidFill>
            <a:schemeClr val="tx1"/>
          </a:solidFill>
          <a:latin typeface="+mn-lt"/>
          <a:ea typeface="+mn-ea"/>
        </a:defRPr>
      </a:lvl2pPr>
      <a:lvl3pPr marL="984250" indent="-177800" algn="l" rtl="0" eaLnBrk="0" fontAlgn="base" latinLnBrk="1" hangingPunct="0">
        <a:spcBef>
          <a:spcPct val="20000"/>
        </a:spcBef>
        <a:spcAft>
          <a:spcPct val="0"/>
        </a:spcAft>
        <a:buClr>
          <a:srgbClr val="FF9900"/>
        </a:buClr>
        <a:buChar char="•"/>
        <a:defRPr kumimoji="1" sz="1200">
          <a:solidFill>
            <a:schemeClr val="tx1"/>
          </a:solidFill>
          <a:latin typeface="+mn-lt"/>
          <a:ea typeface="+mn-ea"/>
        </a:defRPr>
      </a:lvl3pPr>
      <a:lvl4pPr marL="1306513" indent="-142875" algn="l" rtl="0" eaLnBrk="0" fontAlgn="base" latinLnBrk="1" hangingPunct="0">
        <a:spcBef>
          <a:spcPct val="20000"/>
        </a:spcBef>
        <a:spcAft>
          <a:spcPct val="0"/>
        </a:spcAft>
        <a:buClr>
          <a:srgbClr val="FF9900"/>
        </a:buClr>
        <a:buChar char="–"/>
        <a:defRPr kumimoji="1" sz="1200">
          <a:solidFill>
            <a:schemeClr val="tx1"/>
          </a:solidFill>
          <a:latin typeface="+mn-lt"/>
          <a:ea typeface="+mn-ea"/>
        </a:defRPr>
      </a:lvl4pPr>
      <a:lvl5pPr marL="1622425" indent="-136525" algn="l" rtl="0" eaLnBrk="0" fontAlgn="base" latinLnBrk="1" hangingPunct="0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2079625" indent="-136525" algn="l" rtl="0" fontAlgn="base" latinLnBrk="1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536825" indent="-136525" algn="l" rtl="0" fontAlgn="base" latinLnBrk="1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2994025" indent="-136525" algn="l" rtl="0" fontAlgn="base" latinLnBrk="1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451225" indent="-136525" algn="l" rtl="0" fontAlgn="base" latinLnBrk="1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 추출의 어려움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000"/>
              </a:lnSpc>
            </a:pPr>
            <a:r>
              <a:rPr lang="ko-KR" altLang="en-US" dirty="0"/>
              <a:t>개발 팀이 응용 도메인에 대하여 충분히 알지 못함</a:t>
            </a:r>
            <a:endParaRPr lang="en-US" altLang="ko-KR" dirty="0"/>
          </a:p>
          <a:p>
            <a:pPr>
              <a:lnSpc>
                <a:spcPts val="2000"/>
              </a:lnSpc>
            </a:pPr>
            <a:endParaRPr lang="en-US" altLang="ko-KR" dirty="0"/>
          </a:p>
          <a:p>
            <a:pPr>
              <a:lnSpc>
                <a:spcPts val="2000"/>
              </a:lnSpc>
            </a:pPr>
            <a:r>
              <a:rPr lang="ko-KR" altLang="en-US" dirty="0"/>
              <a:t>고객과 사용자가 소프트웨어가 무엇을 하는지 또한 어떻게</a:t>
            </a:r>
            <a:br>
              <a:rPr lang="en-US" altLang="ko-KR" dirty="0"/>
            </a:br>
            <a:r>
              <a:rPr lang="ko-KR" altLang="en-US" dirty="0"/>
              <a:t>요구를 표현할 지 모름</a:t>
            </a:r>
            <a:endParaRPr lang="en-US" altLang="ko-KR" dirty="0"/>
          </a:p>
          <a:p>
            <a:pPr>
              <a:lnSpc>
                <a:spcPts val="2000"/>
              </a:lnSpc>
            </a:pPr>
            <a:endParaRPr lang="en-US" altLang="ko-KR" dirty="0"/>
          </a:p>
          <a:p>
            <a:pPr>
              <a:lnSpc>
                <a:spcPts val="2000"/>
              </a:lnSpc>
            </a:pPr>
            <a:r>
              <a:rPr lang="ko-KR" altLang="en-US" dirty="0"/>
              <a:t>공통 배경지식 부족으로 개발 팀과 사용자 사이의 대화 장벽이 생김</a:t>
            </a:r>
            <a:endParaRPr lang="en-US" altLang="ko-KR" dirty="0"/>
          </a:p>
          <a:p>
            <a:pPr>
              <a:lnSpc>
                <a:spcPts val="2000"/>
              </a:lnSpc>
            </a:pPr>
            <a:endParaRPr lang="en-US" altLang="ko-KR" dirty="0"/>
          </a:p>
          <a:p>
            <a:pPr>
              <a:lnSpc>
                <a:spcPts val="2000"/>
              </a:lnSpc>
            </a:pPr>
            <a:r>
              <a:rPr lang="ko-KR" altLang="en-US" dirty="0"/>
              <a:t>소프트웨어 요구에 대한 명세와 구현이 분리될 수 없어 정확히 </a:t>
            </a:r>
            <a:br>
              <a:rPr lang="en-US" altLang="ko-KR" dirty="0"/>
            </a:br>
            <a:r>
              <a:rPr lang="ko-KR" altLang="en-US" dirty="0"/>
              <a:t>명시하기 어려움</a:t>
            </a:r>
            <a:endParaRPr lang="en-US" altLang="ko-KR" dirty="0"/>
          </a:p>
          <a:p>
            <a:pPr>
              <a:lnSpc>
                <a:spcPts val="2000"/>
              </a:lnSpc>
            </a:pPr>
            <a:endParaRPr lang="en-US" altLang="ko-KR" dirty="0"/>
          </a:p>
          <a:p>
            <a:pPr>
              <a:lnSpc>
                <a:spcPts val="2000"/>
              </a:lnSpc>
            </a:pPr>
            <a:r>
              <a:rPr lang="ko-KR" altLang="en-US" dirty="0"/>
              <a:t>요구 추출 작업을 관리자</a:t>
            </a:r>
            <a:r>
              <a:rPr lang="en-US" altLang="ko-KR" dirty="0"/>
              <a:t>, </a:t>
            </a:r>
            <a:r>
              <a:rPr lang="ko-KR" altLang="en-US" dirty="0"/>
              <a:t>사용자</a:t>
            </a:r>
            <a:r>
              <a:rPr lang="en-US" altLang="ko-KR" dirty="0"/>
              <a:t>, </a:t>
            </a:r>
            <a:r>
              <a:rPr lang="ko-KR" altLang="en-US" dirty="0"/>
              <a:t>개발자 모두 과소평가하는 </a:t>
            </a:r>
            <a:br>
              <a:rPr lang="en-US" altLang="ko-KR" dirty="0"/>
            </a:br>
            <a:r>
              <a:rPr lang="ko-KR" altLang="en-US" dirty="0"/>
              <a:t>경우가 많음</a:t>
            </a:r>
            <a:endParaRPr lang="en-US" altLang="ko-KR" dirty="0"/>
          </a:p>
          <a:p>
            <a:pPr>
              <a:lnSpc>
                <a:spcPts val="2000"/>
              </a:lnSpc>
            </a:pPr>
            <a:endParaRPr lang="en-US" altLang="ko-KR" dirty="0"/>
          </a:p>
          <a:p>
            <a:pPr>
              <a:lnSpc>
                <a:spcPts val="2000"/>
              </a:lnSpc>
            </a:pPr>
            <a:r>
              <a:rPr lang="ko-KR" altLang="en-US" dirty="0"/>
              <a:t>비기능적 요구를 파악하고 이해하지 못함</a:t>
            </a:r>
            <a:r>
              <a:rPr lang="en-US" altLang="ko-KR" dirty="0">
                <a:sym typeface="Wingdings" panose="05000000000000000000" pitchFamily="2" charset="2"/>
              </a:rPr>
              <a:t> </a:t>
            </a:r>
            <a:r>
              <a:rPr lang="en-US" altLang="ko-KR" b="0" dirty="0">
                <a:highlight>
                  <a:srgbClr val="FFFF00"/>
                </a:highlight>
                <a:sym typeface="Wingdings" panose="05000000000000000000" pitchFamily="2" charset="2"/>
              </a:rPr>
              <a:t>“</a:t>
            </a:r>
            <a:r>
              <a:rPr lang="ko-KR" altLang="en-US" b="0" dirty="0">
                <a:highlight>
                  <a:srgbClr val="FFFF00"/>
                </a:highlight>
                <a:sym typeface="Wingdings" panose="05000000000000000000" pitchFamily="2" charset="2"/>
              </a:rPr>
              <a:t>관례에 따른다</a:t>
            </a:r>
            <a:r>
              <a:rPr lang="en-US" altLang="ko-KR" b="0" dirty="0">
                <a:highlight>
                  <a:srgbClr val="FFFF00"/>
                </a:highlight>
                <a:sym typeface="Wingdings" panose="05000000000000000000" pitchFamily="2" charset="2"/>
              </a:rPr>
              <a:t>”</a:t>
            </a:r>
            <a:r>
              <a:rPr lang="ko-KR" altLang="en-US" b="0" dirty="0">
                <a:highlight>
                  <a:srgbClr val="FFFF00"/>
                </a:highlight>
                <a:sym typeface="Wingdings" panose="05000000000000000000" pitchFamily="2" charset="2"/>
              </a:rPr>
              <a:t>는 식으로 무시 또는 </a:t>
            </a:r>
            <a:r>
              <a:rPr lang="en-US" altLang="ko-KR" b="0" dirty="0">
                <a:highlight>
                  <a:srgbClr val="FFFF00"/>
                </a:highlight>
                <a:sym typeface="Wingdings" panose="05000000000000000000" pitchFamily="2" charset="2"/>
              </a:rPr>
              <a:t>“</a:t>
            </a:r>
            <a:r>
              <a:rPr lang="ko-KR" altLang="en-US" b="0" dirty="0">
                <a:highlight>
                  <a:srgbClr val="FFFF00"/>
                </a:highlight>
                <a:sym typeface="Wingdings" panose="05000000000000000000" pitchFamily="2" charset="2"/>
              </a:rPr>
              <a:t>개발 초기에 정확하게 파악하기 어려운 경우가 많기 때문</a:t>
            </a:r>
            <a:r>
              <a:rPr lang="en-US" altLang="ko-KR" b="0" dirty="0">
                <a:highlight>
                  <a:srgbClr val="FFFF00"/>
                </a:highlight>
                <a:sym typeface="Wingdings" panose="05000000000000000000" pitchFamily="2" charset="2"/>
              </a:rPr>
              <a:t>”</a:t>
            </a:r>
            <a:endParaRPr lang="en-US" altLang="ko-KR" b="0" dirty="0">
              <a:highlight>
                <a:srgbClr val="FFFF00"/>
              </a:highlight>
            </a:endParaRPr>
          </a:p>
          <a:p>
            <a:pPr>
              <a:lnSpc>
                <a:spcPts val="2000"/>
              </a:lnSpc>
            </a:pPr>
            <a:r>
              <a:rPr lang="ko-KR" altLang="en-US" dirty="0"/>
              <a:t>요구가 계속해서 변경됨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CFE43-4544-446E-A06A-7E18568A6911}"/>
              </a:ext>
            </a:extLst>
          </p:cNvPr>
          <p:cNvSpPr txBox="1"/>
          <p:nvPr/>
        </p:nvSpPr>
        <p:spPr>
          <a:xfrm>
            <a:off x="6372200" y="82550"/>
            <a:ext cx="223224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장 요구분석</a:t>
            </a:r>
          </a:p>
        </p:txBody>
      </p:sp>
    </p:spTree>
    <p:extLst>
      <p:ext uri="{BB962C8B-B14F-4D97-AF65-F5344CB8AC3E}">
        <p14:creationId xmlns:p14="http://schemas.microsoft.com/office/powerpoint/2010/main" val="3455898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반드시 포함해야 할 질문 또는 행동 유형</a:t>
            </a:r>
            <a:endParaRPr lang="en-US" altLang="ko-KR" dirty="0"/>
          </a:p>
          <a:p>
            <a:pPr lvl="1"/>
            <a:r>
              <a:rPr lang="ko-KR" altLang="en-US" dirty="0"/>
              <a:t>최대</a:t>
            </a:r>
            <a:r>
              <a:rPr lang="en-US" altLang="ko-KR" dirty="0"/>
              <a:t>, </a:t>
            </a:r>
            <a:r>
              <a:rPr lang="ko-KR" altLang="en-US" dirty="0"/>
              <a:t>최소</a:t>
            </a:r>
            <a:r>
              <a:rPr lang="en-US" altLang="ko-KR" dirty="0"/>
              <a:t>, </a:t>
            </a:r>
            <a:r>
              <a:rPr lang="ko-KR" altLang="en-US" dirty="0"/>
              <a:t>예외 규칙</a:t>
            </a:r>
            <a:r>
              <a:rPr lang="en-US" altLang="ko-KR" dirty="0"/>
              <a:t>, </a:t>
            </a:r>
            <a:r>
              <a:rPr lang="ko-KR" altLang="en-US" dirty="0"/>
              <a:t>예상되는 변동 등 자세한 사항</a:t>
            </a:r>
            <a:endParaRPr lang="en-US" altLang="ko-KR" dirty="0"/>
          </a:p>
          <a:p>
            <a:pPr lvl="1"/>
            <a:r>
              <a:rPr lang="ko-KR" altLang="en-US" dirty="0"/>
              <a:t>시스템에 대한 미래의 비전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너무 많은 아이디어가 언급되면</a:t>
            </a:r>
            <a:r>
              <a:rPr lang="en-US" altLang="ko-KR" dirty="0"/>
              <a:t>)</a:t>
            </a:r>
            <a:r>
              <a:rPr lang="ko-KR" altLang="en-US" dirty="0"/>
              <a:t>문제에 대한 최소한의 허용 가능한 솔루션이 무엇인지</a:t>
            </a:r>
            <a:endParaRPr lang="en-US" altLang="ko-KR" dirty="0"/>
          </a:p>
          <a:p>
            <a:pPr lvl="1"/>
            <a:r>
              <a:rPr lang="ko-KR" altLang="en-US" dirty="0"/>
              <a:t>다른 정보원은 없는지</a:t>
            </a:r>
            <a:endParaRPr lang="en-US" altLang="ko-KR" dirty="0"/>
          </a:p>
          <a:p>
            <a:pPr lvl="1"/>
            <a:r>
              <a:rPr lang="ko-KR" altLang="en-US" dirty="0"/>
              <a:t>인터뷰 대상자에게 다이어그램을 작성하게 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C10228-FE55-4BB1-BC3B-6283FD0ECEDD}"/>
              </a:ext>
            </a:extLst>
          </p:cNvPr>
          <p:cNvSpPr/>
          <p:nvPr/>
        </p:nvSpPr>
        <p:spPr>
          <a:xfrm>
            <a:off x="683568" y="3193940"/>
            <a:ext cx="7488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참고</a:t>
            </a:r>
            <a:r>
              <a:rPr lang="en-US" altLang="ko-KR" dirty="0"/>
              <a:t>:</a:t>
            </a:r>
            <a:r>
              <a:rPr lang="ko-KR" altLang="en-US" dirty="0">
                <a:highlight>
                  <a:srgbClr val="FFFF00"/>
                </a:highlight>
              </a:rPr>
              <a:t> 진행자는 공감 능력과 듣는 훈련이 필요</a:t>
            </a:r>
            <a:r>
              <a:rPr lang="en-US" altLang="ko-KR" dirty="0">
                <a:highlight>
                  <a:srgbClr val="FFFF00"/>
                </a:highlight>
              </a:rPr>
              <a:t>. </a:t>
            </a:r>
            <a:r>
              <a:rPr lang="ko-KR" altLang="en-US" dirty="0">
                <a:highlight>
                  <a:srgbClr val="FFFF00"/>
                </a:highlight>
              </a:rPr>
              <a:t>대상자에게 아이디어 수집 차원임을 분명히 해 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4378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브레인스토밍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>
          <a:xfrm>
            <a:off x="48237" y="638762"/>
            <a:ext cx="8579296" cy="5670558"/>
          </a:xfrm>
        </p:spPr>
        <p:txBody>
          <a:bodyPr/>
          <a:lstStyle/>
          <a:p>
            <a:pPr eaLnBrk="1" hangingPunct="1"/>
            <a:r>
              <a:rPr lang="ko-KR" altLang="en-US" sz="2000" dirty="0"/>
              <a:t>아이디어를 낼 목적으로 여러 명으로부터 정보를 얻기 위한 회의</a:t>
            </a:r>
          </a:p>
          <a:p>
            <a:pPr eaLnBrk="1" hangingPunct="1"/>
            <a:r>
              <a:rPr lang="ko-KR" altLang="en-US" sz="2000" dirty="0"/>
              <a:t>훈련된 요원이 주재</a:t>
            </a:r>
          </a:p>
          <a:p>
            <a:pPr eaLnBrk="1" hangingPunct="1"/>
            <a:r>
              <a:rPr lang="ko-KR" altLang="en-US" sz="2000" dirty="0"/>
              <a:t>토론보다는 아이디어를 쏟아놓는 회의</a:t>
            </a:r>
            <a:r>
              <a:rPr lang="en-US" altLang="ko-KR" sz="2000" dirty="0"/>
              <a:t>, </a:t>
            </a:r>
            <a:r>
              <a:rPr lang="ko-KR" altLang="en-US" sz="2000" dirty="0"/>
              <a:t>익명성 보장</a:t>
            </a:r>
            <a:endParaRPr lang="en-US" altLang="ko-KR" sz="2000" dirty="0"/>
          </a:p>
          <a:p>
            <a:pPr eaLnBrk="1" hangingPunct="1"/>
            <a:r>
              <a:rPr lang="ko-KR" altLang="en-US" dirty="0"/>
              <a:t>서로 자극이 되어 열정을 가지고 아이디어를 창안</a:t>
            </a:r>
            <a:endParaRPr lang="ko-KR" altLang="en-US" sz="2000" dirty="0"/>
          </a:p>
          <a:p>
            <a:pPr eaLnBrk="1" hangingPunct="1"/>
            <a:endParaRPr lang="en-US" altLang="ko-KR" sz="2000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sz="2000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sz="2000" dirty="0"/>
          </a:p>
          <a:p>
            <a:pPr eaLnBrk="1" hangingPunct="1"/>
            <a:r>
              <a:rPr lang="en-US" altLang="ko-KR" sz="2000" dirty="0"/>
              <a:t>JAD(Joint Application Development) </a:t>
            </a:r>
            <a:r>
              <a:rPr lang="en-US" altLang="ko-KR" sz="2000" dirty="0">
                <a:latin typeface="굴림" pitchFamily="50" charset="-127"/>
              </a:rPr>
              <a:t>–</a:t>
            </a:r>
            <a:r>
              <a:rPr lang="en-US" altLang="ko-KR" sz="2000" dirty="0"/>
              <a:t> </a:t>
            </a:r>
            <a:r>
              <a:rPr lang="ko-KR" altLang="en-US" sz="2000" dirty="0"/>
              <a:t>집중 브레인스토밍 세션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ko-KR" b="0" dirty="0"/>
              <a:t>a methodology that involves the </a:t>
            </a:r>
            <a:r>
              <a:rPr lang="en-US" altLang="ko-KR" b="0" dirty="0">
                <a:highlight>
                  <a:srgbClr val="FFFF00"/>
                </a:highlight>
              </a:rPr>
              <a:t>client or end user </a:t>
            </a:r>
            <a:r>
              <a:rPr lang="en-US" altLang="ko-KR" b="0" dirty="0"/>
              <a:t>in the design and development of an application through a </a:t>
            </a:r>
            <a:r>
              <a:rPr lang="en-US" altLang="ko-KR" b="0" dirty="0">
                <a:highlight>
                  <a:srgbClr val="FFFF00"/>
                </a:highlight>
              </a:rPr>
              <a:t>succession of collaborative workshops known as JAD sessions.</a:t>
            </a:r>
            <a:endParaRPr lang="en-US" altLang="ko-KR" b="0" dirty="0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ko-KR" b="0" dirty="0"/>
              <a:t>a group information gathering technique of systems development.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4D5156"/>
                </a:solidFill>
                <a:effectLst/>
              </a:rPr>
              <a:t>Focusing on fact-finding and determining requirements and it can be used whenever user input is required.</a:t>
            </a:r>
            <a:endParaRPr lang="en-US" altLang="ko-KR" dirty="0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  <p:pic>
        <p:nvPicPr>
          <p:cNvPr id="22533" name="Picture 4" descr="그림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2262022"/>
            <a:ext cx="1943435" cy="1743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브레인스토밍 과정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764704"/>
            <a:ext cx="8229600" cy="5218113"/>
          </a:xfrm>
        </p:spPr>
        <p:txBody>
          <a:bodyPr/>
          <a:lstStyle/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ko-KR" altLang="en-US" sz="2000" dirty="0"/>
              <a:t>관련자 모두가 참여하는 회의 소집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ko-KR" altLang="en-US" sz="2000" dirty="0"/>
              <a:t>경험 많은 사람을 회의 주재자로 선정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ko-KR" altLang="en-US" sz="2000" dirty="0"/>
              <a:t>테이블에 참석자를 배석시키고 종이 준비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ko-KR" altLang="en-US" sz="2000" dirty="0"/>
              <a:t>토론을 유도할 질문 </a:t>
            </a:r>
            <a:r>
              <a:rPr lang="en-US" altLang="ko-KR" sz="2000" b="0" dirty="0"/>
              <a:t>(</a:t>
            </a:r>
            <a:r>
              <a:rPr lang="ko-KR" altLang="en-US" b="0" dirty="0"/>
              <a:t>짧은 문장의 대답을 유도할</a:t>
            </a:r>
            <a:r>
              <a:rPr lang="en-US" altLang="ko-KR" b="0" dirty="0"/>
              <a:t>)</a:t>
            </a:r>
            <a:r>
              <a:rPr lang="ko-KR" altLang="en-US" sz="2000" dirty="0"/>
              <a:t>을 정함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ko-KR" altLang="en-US" sz="2000" dirty="0"/>
              <a:t>질문에 대하여 답을 종이에 적되 한 장에 하나의 아이디어만 적은 후 참석자에게 돌려 봄 </a:t>
            </a:r>
            <a:r>
              <a:rPr lang="en-US" altLang="ko-KR" sz="2000" dirty="0">
                <a:sym typeface="Wingdings" panose="05000000000000000000" pitchFamily="2" charset="2"/>
              </a:rPr>
              <a:t> </a:t>
            </a:r>
            <a:r>
              <a:rPr lang="ko-KR" altLang="en-US" sz="2000" b="0" dirty="0">
                <a:highlight>
                  <a:srgbClr val="FFFF00"/>
                </a:highlight>
                <a:sym typeface="Wingdings" panose="05000000000000000000" pitchFamily="2" charset="2"/>
              </a:rPr>
              <a:t>옆 참석자로부터 자극</a:t>
            </a:r>
            <a:endParaRPr lang="ko-KR" altLang="en-US" sz="2000" b="0" dirty="0">
              <a:highlight>
                <a:srgbClr val="FFFF00"/>
              </a:highlight>
            </a:endParaRP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US" altLang="ko-KR" sz="2000" dirty="0"/>
              <a:t>5</a:t>
            </a:r>
            <a:r>
              <a:rPr lang="ko-KR" altLang="en-US" sz="2000" dirty="0"/>
              <a:t>번 단계를 </a:t>
            </a:r>
            <a:r>
              <a:rPr lang="en-US" altLang="ko-KR" sz="2000" dirty="0"/>
              <a:t>5~15</a:t>
            </a:r>
            <a:r>
              <a:rPr lang="ko-KR" altLang="en-US" sz="2000" dirty="0"/>
              <a:t>분간 반복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ko-KR" altLang="en-US" sz="2000" dirty="0"/>
              <a:t>각자 </a:t>
            </a:r>
            <a:r>
              <a:rPr lang="ko-KR" altLang="en-US" dirty="0"/>
              <a:t>모든 </a:t>
            </a:r>
            <a:r>
              <a:rPr lang="ko-KR" altLang="en-US" sz="2000" dirty="0"/>
              <a:t>답을 읽고</a:t>
            </a:r>
            <a:r>
              <a:rPr lang="en-US" altLang="ko-KR" sz="2000" dirty="0"/>
              <a:t>, </a:t>
            </a:r>
            <a:r>
              <a:rPr lang="ko-KR" altLang="en-US" sz="2000" dirty="0"/>
              <a:t>필요시 제안자가 간단한 설명 </a:t>
            </a:r>
            <a:r>
              <a:rPr lang="en-US" altLang="ko-KR" sz="2000" dirty="0"/>
              <a:t>(</a:t>
            </a:r>
            <a:r>
              <a:rPr lang="ko-KR" altLang="en-US" sz="2000" b="0" dirty="0">
                <a:highlight>
                  <a:srgbClr val="FFFF00"/>
                </a:highlight>
              </a:rPr>
              <a:t>익명이면 생략</a:t>
            </a:r>
            <a:r>
              <a:rPr lang="en-US" altLang="ko-KR" b="0" dirty="0">
                <a:highlight>
                  <a:srgbClr val="FFFF00"/>
                </a:highlight>
              </a:rPr>
              <a:t> </a:t>
            </a:r>
            <a:r>
              <a:rPr lang="ko-KR" altLang="en-US" b="0" dirty="0">
                <a:highlight>
                  <a:srgbClr val="FFFF00"/>
                </a:highlight>
              </a:rPr>
              <a:t>가능 </a:t>
            </a:r>
            <a:r>
              <a:rPr lang="en-US" altLang="ko-KR" b="0" dirty="0">
                <a:highlight>
                  <a:srgbClr val="FFFF00"/>
                </a:highlight>
                <a:sym typeface="Wingdings" panose="05000000000000000000" pitchFamily="2" charset="2"/>
              </a:rPr>
              <a:t> </a:t>
            </a:r>
            <a:r>
              <a:rPr lang="ko-KR" altLang="en-US" b="0" dirty="0">
                <a:highlight>
                  <a:srgbClr val="FFFF00"/>
                </a:highlight>
                <a:sym typeface="Wingdings" panose="05000000000000000000" pitchFamily="2" charset="2"/>
              </a:rPr>
              <a:t>남의 눈치 볼 필요 없음</a:t>
            </a:r>
            <a:r>
              <a:rPr lang="en-US" altLang="ko-KR" dirty="0"/>
              <a:t>)</a:t>
            </a:r>
            <a:endParaRPr lang="ko-KR" altLang="en-US" sz="2000" dirty="0"/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ko-KR" altLang="en-US" sz="2000" dirty="0"/>
              <a:t>모든 아이디어를 칠판에 적은 후 우선순위를 정하기 위하여 투표를 할 수도 있음 </a:t>
            </a:r>
            <a:endParaRPr lang="en-US" altLang="ko-KR" sz="2000" dirty="0"/>
          </a:p>
          <a:p>
            <a:pPr marL="0" indent="0" eaLnBrk="1" hangingPunct="1">
              <a:buNone/>
            </a:pPr>
            <a:endParaRPr lang="ko-KR" altLang="en-US" sz="2000" dirty="0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E2A3D3-8C82-4126-8F98-AA103AD53957}"/>
              </a:ext>
            </a:extLst>
          </p:cNvPr>
          <p:cNvSpPr txBox="1"/>
          <p:nvPr/>
        </p:nvSpPr>
        <p:spPr>
          <a:xfrm>
            <a:off x="1068884" y="5013176"/>
            <a:ext cx="5976664" cy="1015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highlight>
                  <a:srgbClr val="FFFF00"/>
                </a:highlight>
              </a:rPr>
              <a:t>질문 예</a:t>
            </a:r>
            <a:r>
              <a:rPr lang="en-US" altLang="ko-KR" sz="2000" b="1" dirty="0">
                <a:highlight>
                  <a:srgbClr val="FFFF00"/>
                </a:highlight>
              </a:rPr>
              <a:t>: </a:t>
            </a:r>
            <a:r>
              <a:rPr lang="ko-KR" altLang="en-US" sz="2000" b="1" dirty="0">
                <a:highlight>
                  <a:srgbClr val="FFFF00"/>
                </a:highlight>
              </a:rPr>
              <a:t>어떤 기능이 필요</a:t>
            </a:r>
            <a:r>
              <a:rPr lang="en-US" altLang="ko-KR" sz="2000" b="1" dirty="0">
                <a:highlight>
                  <a:srgbClr val="FFFF00"/>
                </a:highlight>
              </a:rPr>
              <a:t>?  </a:t>
            </a:r>
            <a:r>
              <a:rPr lang="ko-KR" altLang="en-US" sz="2000" b="1" dirty="0">
                <a:highlight>
                  <a:srgbClr val="FFFF00"/>
                </a:highlight>
              </a:rPr>
              <a:t>미래에 어떤 자료의 출처가 예상되는가</a:t>
            </a:r>
            <a:r>
              <a:rPr lang="en-US" altLang="ko-KR" sz="2000" b="1" dirty="0">
                <a:highlight>
                  <a:srgbClr val="FFFF00"/>
                </a:highlight>
              </a:rPr>
              <a:t>?  </a:t>
            </a:r>
            <a:r>
              <a:rPr lang="ko-KR" altLang="en-US" sz="2000" b="1" dirty="0">
                <a:highlight>
                  <a:srgbClr val="FFFF00"/>
                </a:highlight>
              </a:rPr>
              <a:t>어떤 출력이 필요한가</a:t>
            </a:r>
            <a:r>
              <a:rPr lang="en-US" altLang="ko-KR" sz="2000" b="1" dirty="0">
                <a:highlight>
                  <a:srgbClr val="FFFF00"/>
                </a:highlight>
              </a:rPr>
              <a:t>?  </a:t>
            </a:r>
            <a:r>
              <a:rPr lang="ko-KR" altLang="en-US" sz="2000" b="1" dirty="0">
                <a:highlight>
                  <a:srgbClr val="FFFF00"/>
                </a:highlight>
              </a:rPr>
              <a:t>인터뷰에서 무엇을 물을 것인가</a:t>
            </a:r>
            <a:r>
              <a:rPr lang="en-US" altLang="ko-KR" sz="2000" b="1" dirty="0">
                <a:highlight>
                  <a:srgbClr val="FFFF00"/>
                </a:highlight>
              </a:rPr>
              <a:t>? </a:t>
            </a:r>
            <a:r>
              <a:rPr lang="ko-KR" altLang="en-US" sz="2000" b="1" dirty="0">
                <a:highlight>
                  <a:srgbClr val="FFFF00"/>
                </a:highlight>
              </a:rPr>
              <a:t>프로젝트 리스크들은 </a:t>
            </a:r>
            <a:r>
              <a:rPr lang="en-US" altLang="ko-KR" sz="2000" b="1" dirty="0">
                <a:highlight>
                  <a:srgbClr val="FFFF00"/>
                </a:highlight>
              </a:rPr>
              <a:t>?</a:t>
            </a:r>
            <a:endParaRPr lang="ko-KR" altLang="en-US" sz="2000" b="1" dirty="0">
              <a:highlight>
                <a:srgbClr val="FFFF00"/>
              </a:highlight>
            </a:endParaRPr>
          </a:p>
        </p:txBody>
      </p:sp>
      <p:pic>
        <p:nvPicPr>
          <p:cNvPr id="2" name="녹음한 소리">
            <a:hlinkClick r:id="" action="ppaction://media"/>
            <a:extLst>
              <a:ext uri="{FF2B5EF4-FFF2-40B4-BE49-F238E27FC236}">
                <a16:creationId xmlns:a16="http://schemas.microsoft.com/office/drawing/2014/main" id="{C1564C39-74ED-401A-B3CE-948BD7D22BB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187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프로토타이핑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 err="1"/>
              <a:t>프로토타입</a:t>
            </a:r>
            <a:endParaRPr lang="ko-KR" altLang="en-US" dirty="0"/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/>
              <a:t>최종 시스템의 예상 기능 중 일부를 빠르게 구현한 프로그램</a:t>
            </a:r>
            <a:endParaRPr lang="en-US" altLang="ko-KR" sz="1800" dirty="0"/>
          </a:p>
          <a:p>
            <a:pPr lvl="1" eaLnBrk="1" hangingPunct="1">
              <a:lnSpc>
                <a:spcPct val="90000"/>
              </a:lnSpc>
            </a:pPr>
            <a:endParaRPr lang="ko-KR" altLang="en-US" sz="1800" dirty="0"/>
          </a:p>
          <a:p>
            <a:pPr eaLnBrk="1" hangingPunct="1">
              <a:lnSpc>
                <a:spcPct val="90000"/>
              </a:lnSpc>
            </a:pPr>
            <a:r>
              <a:rPr lang="ko-KR" altLang="en-US" dirty="0"/>
              <a:t>가장 단순한 형태</a:t>
            </a:r>
            <a:r>
              <a:rPr lang="en-US" altLang="ko-KR" dirty="0"/>
              <a:t>: paper prototype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/>
              <a:t>무엇이 일어날지 설명한 </a:t>
            </a:r>
            <a:r>
              <a:rPr lang="en-US" altLang="ko-KR" sz="1800" dirty="0"/>
              <a:t>(</a:t>
            </a:r>
            <a:r>
              <a:rPr lang="ko-KR" altLang="en-US" sz="1800" dirty="0"/>
              <a:t>사용자 인터페이스의</a:t>
            </a:r>
            <a:r>
              <a:rPr lang="en-US" altLang="ko-KR" sz="1800" dirty="0"/>
              <a:t>)</a:t>
            </a:r>
            <a:r>
              <a:rPr lang="ko-KR" altLang="en-US" sz="1800" dirty="0"/>
              <a:t>그림을 순서대로 그린 것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/>
              <a:t>병행하여 만들기 적합</a:t>
            </a:r>
            <a:endParaRPr lang="en-US" altLang="ko-KR" sz="1800" dirty="0"/>
          </a:p>
          <a:p>
            <a:pPr lvl="1" eaLnBrk="1" hangingPunct="1">
              <a:lnSpc>
                <a:spcPct val="90000"/>
              </a:lnSpc>
            </a:pPr>
            <a:endParaRPr lang="ko-KR" altLang="en-US" sz="1800" dirty="0"/>
          </a:p>
          <a:p>
            <a:pPr eaLnBrk="1" hangingPunct="1">
              <a:lnSpc>
                <a:spcPct val="90000"/>
              </a:lnSpc>
            </a:pPr>
            <a:r>
              <a:rPr lang="ko-KR" altLang="en-US" dirty="0"/>
              <a:t>가장 흔한 형태</a:t>
            </a:r>
            <a:r>
              <a:rPr lang="en-US" altLang="ko-KR" dirty="0"/>
              <a:t>: </a:t>
            </a:r>
            <a:r>
              <a:rPr lang="ko-KR" altLang="en-US" dirty="0"/>
              <a:t>모의 </a:t>
            </a:r>
            <a:r>
              <a:rPr lang="en-US" altLang="ko-KR" dirty="0"/>
              <a:t>(mock-up)</a:t>
            </a:r>
            <a:r>
              <a:rPr lang="ko-KR" altLang="en-US" dirty="0"/>
              <a:t>사용자 인터페이스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 err="1"/>
              <a:t>프로토타이핑</a:t>
            </a:r>
            <a:r>
              <a:rPr lang="ko-KR" altLang="en-US" sz="1800" dirty="0"/>
              <a:t> 언어로 작성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/>
              <a:t>컴퓨팅</a:t>
            </a:r>
            <a:r>
              <a:rPr lang="en-US" altLang="ko-KR" sz="1800" dirty="0"/>
              <a:t>, </a:t>
            </a:r>
            <a:r>
              <a:rPr lang="ko-KR" altLang="en-US" sz="1800" dirty="0"/>
              <a:t>데이터베이스 접근</a:t>
            </a:r>
            <a:r>
              <a:rPr lang="en-US" altLang="ko-KR" sz="1800" dirty="0"/>
              <a:t>, </a:t>
            </a:r>
            <a:r>
              <a:rPr lang="ko-KR" altLang="en-US" sz="1800" dirty="0"/>
              <a:t>다른 시스템과의 상호작용은 불가능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/>
              <a:t>시스템의 특별한 측면을 </a:t>
            </a:r>
            <a:r>
              <a:rPr lang="ko-KR" altLang="en-US" sz="1800" dirty="0" err="1"/>
              <a:t>프로토타이핑</a:t>
            </a:r>
            <a:r>
              <a:rPr lang="ko-KR" altLang="en-US" sz="1800" dirty="0"/>
              <a:t> 하기도 함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dirty="0"/>
              <a:t>알고리즘</a:t>
            </a:r>
            <a:r>
              <a:rPr lang="en-US" altLang="ko-KR" dirty="0"/>
              <a:t>, </a:t>
            </a:r>
            <a:r>
              <a:rPr lang="ko-KR" altLang="en-US" dirty="0"/>
              <a:t>데이터베이스 등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 sz="1800" dirty="0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스토리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사용자와 개발 팀이 함께 작성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r>
              <a:rPr lang="ko-KR" altLang="en-US" dirty="0"/>
              <a:t>사용자들이 시스템에 바라는 역량을 간단히 기술한 것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b="0" dirty="0"/>
              <a:t>  예</a:t>
            </a:r>
            <a:r>
              <a:rPr lang="en-US" altLang="ko-KR" b="0" dirty="0"/>
              <a:t>) </a:t>
            </a:r>
            <a:r>
              <a:rPr lang="ko-KR" altLang="en-US" b="0" dirty="0"/>
              <a:t>병원진료기록 시스템에서</a:t>
            </a:r>
            <a:r>
              <a:rPr lang="en-US" altLang="ko-KR" b="0" dirty="0"/>
              <a:t>, “</a:t>
            </a:r>
            <a:r>
              <a:rPr lang="ko-KR" altLang="en-US" b="0" dirty="0"/>
              <a:t>간호사는 환자의 진료기록을 만들어야 한다</a:t>
            </a:r>
            <a:r>
              <a:rPr lang="en-US" altLang="ko-KR" b="0" dirty="0"/>
              <a:t>”, “</a:t>
            </a:r>
            <a:r>
              <a:rPr lang="ko-KR" altLang="en-US" b="0" dirty="0"/>
              <a:t>의사는 환자의 진료기록을 찾아야 한다＂ 등</a:t>
            </a:r>
            <a:endParaRPr lang="en-US" altLang="ko-KR" b="0" dirty="0"/>
          </a:p>
          <a:p>
            <a:endParaRPr lang="en-US" altLang="ko-KR" dirty="0"/>
          </a:p>
          <a:p>
            <a:r>
              <a:rPr lang="ko-KR" altLang="en-US" dirty="0"/>
              <a:t>내부 사람이 만들기 때문에 효과적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4030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BAD1B9-40E6-4D6F-ADD1-ED17D277D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DDE3D1-AF15-4968-A6B8-BD96AD15F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E72545-FD2D-4FC5-8F42-155312C6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  <p:pic>
        <p:nvPicPr>
          <p:cNvPr id="1026" name="Picture 2" descr="Fruit Infused Tea Recipe - NDTV Food">
            <a:extLst>
              <a:ext uri="{FF2B5EF4-FFF2-40B4-BE49-F238E27FC236}">
                <a16:creationId xmlns:a16="http://schemas.microsoft.com/office/drawing/2014/main" id="{7ACCF24B-5290-48D5-B1E5-00692AF81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6872"/>
            <a:ext cx="4703415" cy="289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065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4.2 </a:t>
            </a:r>
            <a:r>
              <a:rPr lang="ko-KR" altLang="en-US" dirty="0"/>
              <a:t>요구 추출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추출 세 가지 단계</a:t>
            </a:r>
            <a:endParaRPr lang="en-US" altLang="ko-KR" dirty="0"/>
          </a:p>
          <a:p>
            <a:pPr lvl="1"/>
            <a:r>
              <a:rPr lang="ko-KR" altLang="en-US" dirty="0"/>
              <a:t>응용에 대한 정보 출처 파악</a:t>
            </a:r>
            <a:endParaRPr lang="en-US" altLang="ko-KR" dirty="0"/>
          </a:p>
          <a:p>
            <a:pPr lvl="1"/>
            <a:r>
              <a:rPr lang="ko-KR" altLang="en-US" dirty="0"/>
              <a:t>응용에 대한 정보 취합</a:t>
            </a:r>
            <a:endParaRPr lang="en-US" altLang="ko-KR" dirty="0"/>
          </a:p>
          <a:p>
            <a:pPr lvl="1"/>
            <a:r>
              <a:rPr lang="ko-KR" altLang="en-US" dirty="0"/>
              <a:t>요구와 제한 사항의 정의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정보 수집 방법</a:t>
            </a:r>
            <a:endParaRPr lang="en-US" altLang="ko-KR" dirty="0"/>
          </a:p>
          <a:p>
            <a:pPr lvl="1"/>
            <a:r>
              <a:rPr lang="ko-KR" altLang="en-US" dirty="0"/>
              <a:t>고객의 발표</a:t>
            </a:r>
            <a:endParaRPr lang="en-US" altLang="ko-KR" dirty="0"/>
          </a:p>
          <a:p>
            <a:pPr lvl="1"/>
            <a:r>
              <a:rPr lang="ko-KR" altLang="en-US" dirty="0"/>
              <a:t>문헌 조사</a:t>
            </a:r>
            <a:endParaRPr lang="en-US" altLang="ko-KR" dirty="0"/>
          </a:p>
          <a:p>
            <a:pPr lvl="1"/>
            <a:r>
              <a:rPr lang="ko-KR" altLang="en-US" dirty="0"/>
              <a:t>업무 절차와 양식 조사</a:t>
            </a:r>
            <a:endParaRPr lang="en-US" altLang="ko-KR" dirty="0"/>
          </a:p>
          <a:p>
            <a:pPr lvl="1"/>
            <a:r>
              <a:rPr lang="ko-KR" altLang="en-US" dirty="0"/>
              <a:t>관련자들 설문지</a:t>
            </a:r>
            <a:endParaRPr lang="en-US" altLang="ko-KR" dirty="0"/>
          </a:p>
          <a:p>
            <a:pPr lvl="1"/>
            <a:r>
              <a:rPr lang="ko-KR" altLang="en-US" dirty="0"/>
              <a:t>사용자와의 인터뷰</a:t>
            </a:r>
            <a:endParaRPr lang="en-US" altLang="ko-KR" dirty="0"/>
          </a:p>
          <a:p>
            <a:pPr lvl="1"/>
            <a:r>
              <a:rPr lang="ko-KR" altLang="en-US" dirty="0"/>
              <a:t>브레인 </a:t>
            </a:r>
            <a:r>
              <a:rPr lang="ko-KR" altLang="en-US" dirty="0" err="1"/>
              <a:t>스토밍</a:t>
            </a:r>
            <a:r>
              <a:rPr lang="ko-KR" altLang="en-US" dirty="0"/>
              <a:t> 회의</a:t>
            </a:r>
            <a:endParaRPr lang="en-US" altLang="ko-KR" dirty="0"/>
          </a:p>
          <a:p>
            <a:pPr lvl="1"/>
            <a:r>
              <a:rPr lang="ko-KR" altLang="en-US" dirty="0"/>
              <a:t>사용 스토리 또는 사용사례 작성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11496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4.2 </a:t>
            </a:r>
            <a:r>
              <a:rPr lang="ko-KR" altLang="en-US" dirty="0"/>
              <a:t>요구 추출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우선 순위에 따른 요구 구별</a:t>
            </a:r>
            <a:endParaRPr lang="en-US" altLang="ko-KR" dirty="0"/>
          </a:p>
          <a:p>
            <a:pPr lvl="1"/>
            <a:r>
              <a:rPr lang="ko-KR" altLang="en-US" dirty="0"/>
              <a:t>절대적으로 필요한 요구</a:t>
            </a:r>
            <a:endParaRPr lang="en-US" altLang="ko-KR" dirty="0"/>
          </a:p>
          <a:p>
            <a:pPr lvl="1"/>
            <a:r>
              <a:rPr lang="ko-KR" altLang="en-US" dirty="0"/>
              <a:t>요망되나 꼭 필요한 것은 아닌 요구</a:t>
            </a:r>
            <a:endParaRPr lang="en-US" altLang="ko-KR" dirty="0"/>
          </a:p>
          <a:p>
            <a:pPr lvl="1"/>
            <a:r>
              <a:rPr lang="ko-KR" altLang="en-US" dirty="0"/>
              <a:t>요구로 판단될 수 있으나 제외될 수도 있는 요구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11496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요구 정보 출처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z="1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신명 중고딕"/>
              </a:rPr>
              <a:t>정보 출처 유형</a:t>
            </a:r>
            <a:endParaRPr lang="en-US" altLang="ko-KR" sz="1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신명 중고딕"/>
            </a:endParaRPr>
          </a:p>
          <a:p>
            <a:pPr lvl="1" eaLnBrk="1" hangingPunct="1"/>
            <a:r>
              <a:rPr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신명 중고딕"/>
              </a:rPr>
              <a:t>고객</a:t>
            </a:r>
            <a:endParaRPr lang="en-US" alt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신명 중고딕"/>
            </a:endParaRPr>
          </a:p>
          <a:p>
            <a:pPr lvl="1" eaLnBrk="1" hangingPunct="1"/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신명 중고딕"/>
              </a:rPr>
              <a:t>도메인 전문가 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신명 중고딕"/>
              </a:rPr>
              <a:t>– 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신명 중고딕"/>
              </a:rPr>
              <a:t>비즈니스 도메인을 지원하는 시스템을 구축하기 위하여 필요한 사람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신명 중고딕"/>
              </a:rPr>
              <a:t>(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신명 중고딕"/>
              </a:rPr>
              <a:t>예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신명 중고딕"/>
              </a:rPr>
              <a:t>, 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신명 중고딕"/>
              </a:rPr>
              <a:t>회계 시스템을 구축하기 위하여 회계사가 필요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신명 중고딕"/>
              </a:rPr>
              <a:t>)</a:t>
            </a:r>
          </a:p>
          <a:p>
            <a:pPr lvl="1" eaLnBrk="1" hangingPunct="1"/>
            <a:r>
              <a:rPr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신명 중고딕"/>
              </a:rPr>
              <a:t>이해당사자</a:t>
            </a: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신명 중고딕"/>
              </a:rPr>
              <a:t>(stakeholder) – </a:t>
            </a:r>
            <a:r>
              <a:rPr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신명 중고딕"/>
              </a:rPr>
              <a:t>시스템 운용으로 인하여 영향 받는 사람 </a:t>
            </a:r>
            <a:endParaRPr lang="en-US" alt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신명 중고딕"/>
            </a:endParaRPr>
          </a:p>
          <a:p>
            <a:pPr lvl="1" eaLnBrk="1" hangingPunct="1"/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신명 중고딕"/>
              </a:rPr>
              <a:t>사용자 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신명 중고딕"/>
              </a:rPr>
              <a:t>– 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신명 중고딕"/>
              </a:rPr>
              <a:t>시스템을 직접 사용하는 사람</a:t>
            </a:r>
            <a:endParaRPr lang="en-US" altLang="ko-KR" sz="16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신명 중고딕"/>
            </a:endParaRPr>
          </a:p>
          <a:p>
            <a:pPr lvl="1" eaLnBrk="1" hangingPunct="1"/>
            <a:r>
              <a:rPr lang="ko-KR" altLang="en-US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신명 중고딕"/>
              </a:rPr>
              <a:t>역공학</a:t>
            </a:r>
            <a:r>
              <a:rPr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신명 중고딕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신명 중고딕"/>
              </a:rPr>
              <a:t>(reverse engineering)</a:t>
            </a:r>
            <a:endParaRPr lang="ko-KR" altLang="en-US" sz="16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신명 중고딕"/>
            </a:endParaRP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3068960"/>
            <a:ext cx="5501519" cy="3055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고객의 발표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개발팀이 구축하는 시스템에 대하여 초기에 개념을 잡을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효과적인 가이드라인</a:t>
            </a:r>
            <a:endParaRPr lang="en-US" altLang="ko-KR" dirty="0"/>
          </a:p>
          <a:p>
            <a:pPr lvl="1"/>
            <a:r>
              <a:rPr lang="ko-KR" altLang="en-US" dirty="0"/>
              <a:t>고객 업무를 잘 알고 있는 운영 책임자나 관리자가 발표</a:t>
            </a:r>
            <a:endParaRPr lang="en-US" altLang="ko-KR" dirty="0"/>
          </a:p>
          <a:p>
            <a:pPr lvl="1"/>
            <a:r>
              <a:rPr lang="ko-KR" altLang="en-US" dirty="0"/>
              <a:t>발표하기 전 개발 팀원이 필요한 정보가 있는지 검토</a:t>
            </a:r>
            <a:endParaRPr lang="en-US" altLang="ko-KR" dirty="0"/>
          </a:p>
          <a:p>
            <a:pPr lvl="1"/>
            <a:r>
              <a:rPr lang="ko-KR" altLang="en-US" dirty="0"/>
              <a:t>의심이 가는 부분을 질문하여 명확히 할 것</a:t>
            </a:r>
            <a:endParaRPr lang="en-US" altLang="ko-KR" dirty="0"/>
          </a:p>
          <a:p>
            <a:pPr lvl="1"/>
            <a:r>
              <a:rPr lang="ko-KR" altLang="en-US" dirty="0"/>
              <a:t>구현과 관련된 토의는 배제</a:t>
            </a:r>
            <a:endParaRPr lang="en-US" altLang="ko-KR" dirty="0"/>
          </a:p>
          <a:p>
            <a:pPr lvl="1"/>
            <a:r>
              <a:rPr lang="ko-KR" altLang="en-US" dirty="0"/>
              <a:t>발표 내용의 복사본을 팀원과 공유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시간 이상의 발표회는 지양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39725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문헌조사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유사한 프로젝트를 조사</a:t>
            </a:r>
            <a:endParaRPr lang="en-US" altLang="ko-KR" dirty="0"/>
          </a:p>
          <a:p>
            <a:pPr lvl="1"/>
            <a:r>
              <a:rPr lang="ko-KR" altLang="en-US" dirty="0"/>
              <a:t>현재 개발할 시스템에 대한 통찰 제공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업무 문서나 양식을 조사</a:t>
            </a:r>
            <a:endParaRPr lang="en-US" altLang="ko-KR" dirty="0"/>
          </a:p>
          <a:p>
            <a:pPr lvl="1"/>
            <a:r>
              <a:rPr lang="ko-KR" altLang="en-US" dirty="0"/>
              <a:t>현재의 업무나 시스템 정보에 대해 깊은 이해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산업 및 기업 표준</a:t>
            </a:r>
            <a:r>
              <a:rPr lang="en-US" altLang="ko-KR" dirty="0"/>
              <a:t> </a:t>
            </a:r>
            <a:r>
              <a:rPr lang="ko-KR" altLang="en-US" dirty="0"/>
              <a:t>조사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- </a:t>
            </a:r>
            <a:r>
              <a:rPr lang="ko-KR" altLang="en-US" b="0" dirty="0"/>
              <a:t>예</a:t>
            </a:r>
            <a:r>
              <a:rPr lang="en-US" altLang="ko-KR" b="0" dirty="0"/>
              <a:t>: </a:t>
            </a:r>
            <a:r>
              <a:rPr lang="ko-KR" altLang="en-US" b="0" dirty="0" err="1"/>
              <a:t>한국소프트웨어진흥원</a:t>
            </a:r>
            <a:r>
              <a:rPr lang="ko-KR" altLang="en-US" b="0" dirty="0"/>
              <a:t> </a:t>
            </a:r>
            <a:r>
              <a:rPr lang="ko-KR" altLang="en-US" b="0" dirty="0" err="1"/>
              <a:t>실전웹표준가이드</a:t>
            </a:r>
            <a:r>
              <a:rPr lang="ko-KR" altLang="en-US" b="0" dirty="0"/>
              <a:t> </a:t>
            </a:r>
            <a:r>
              <a:rPr lang="en-US" altLang="ko-KR" b="0" dirty="0">
                <a:sym typeface="Wingdings" panose="05000000000000000000" pitchFamily="2" charset="2"/>
              </a:rPr>
              <a:t> </a:t>
            </a:r>
            <a:r>
              <a:rPr lang="en-US" altLang="ko-KR" b="0" dirty="0">
                <a:highlight>
                  <a:srgbClr val="FFFF00"/>
                </a:highlight>
                <a:sym typeface="Wingdings" panose="05000000000000000000" pitchFamily="2" charset="2"/>
              </a:rPr>
              <a:t>W3C</a:t>
            </a:r>
            <a:r>
              <a:rPr lang="en-US" altLang="ko-KR" b="0" dirty="0">
                <a:sym typeface="Wingdings" panose="05000000000000000000" pitchFamily="2" charset="2"/>
              </a:rPr>
              <a:t> (</a:t>
            </a:r>
            <a:r>
              <a:rPr lang="en-US" altLang="ko-KR" b="0" dirty="0"/>
              <a:t>World Wide Web Consortium: </a:t>
            </a:r>
            <a:r>
              <a:rPr lang="ko-KR" altLang="en-US" b="0" dirty="0">
                <a:sym typeface="Wingdings" panose="05000000000000000000" pitchFamily="2" charset="2"/>
              </a:rPr>
              <a:t>국제 인터넷 표준화 기구</a:t>
            </a:r>
            <a:r>
              <a:rPr lang="en-US" altLang="ko-KR" b="0" dirty="0">
                <a:sym typeface="Wingdings" panose="05000000000000000000" pitchFamily="2" charset="2"/>
              </a:rPr>
              <a:t>) </a:t>
            </a:r>
            <a:r>
              <a:rPr lang="ko-KR" altLang="en-US" b="0" dirty="0">
                <a:sym typeface="Wingdings" panose="05000000000000000000" pitchFamily="2" charset="2"/>
              </a:rPr>
              <a:t>웹 권고안</a:t>
            </a:r>
            <a:r>
              <a:rPr lang="en-US" altLang="ko-KR" b="0" dirty="0">
                <a:sym typeface="Wingdings" panose="05000000000000000000" pitchFamily="2" charset="2"/>
              </a:rPr>
              <a:t>. HTML+CSS+DOM, </a:t>
            </a:r>
            <a:r>
              <a:rPr lang="ko-KR" altLang="en-US" b="0" dirty="0">
                <a:sym typeface="Wingdings" panose="05000000000000000000" pitchFamily="2" charset="2"/>
              </a:rPr>
              <a:t>구조와 표현의 분리 강조 등</a:t>
            </a:r>
            <a:endParaRPr lang="en-US" altLang="ko-KR" b="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</a:t>
            </a:r>
            <a:endParaRPr lang="en-US" altLang="ko-KR" dirty="0"/>
          </a:p>
          <a:p>
            <a:r>
              <a:rPr lang="ko-KR" altLang="en-US" dirty="0"/>
              <a:t>관련 정부 정책</a:t>
            </a:r>
            <a:r>
              <a:rPr lang="en-US" altLang="ko-KR" dirty="0"/>
              <a:t>/</a:t>
            </a:r>
            <a:r>
              <a:rPr lang="ko-KR" altLang="en-US" dirty="0"/>
              <a:t>규제 조사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</a:t>
            </a:r>
            <a:r>
              <a:rPr lang="ko-KR" altLang="en-US" b="0" dirty="0">
                <a:sym typeface="Wingdings" panose="05000000000000000000" pitchFamily="2" charset="2"/>
              </a:rPr>
              <a:t>예</a:t>
            </a:r>
            <a:r>
              <a:rPr lang="en-US" altLang="ko-KR" b="0" dirty="0">
                <a:sym typeface="Wingdings" panose="05000000000000000000" pitchFamily="2" charset="2"/>
              </a:rPr>
              <a:t>-1: </a:t>
            </a:r>
            <a:r>
              <a:rPr lang="ko-KR" altLang="en-US" b="0" dirty="0"/>
              <a:t>한국형 웹 콘텐츠 접근성 지침</a:t>
            </a:r>
            <a:endParaRPr lang="en-US" altLang="ko-KR" b="0" dirty="0"/>
          </a:p>
          <a:p>
            <a:pPr marL="0" indent="0">
              <a:buNone/>
            </a:pPr>
            <a:r>
              <a:rPr lang="en-US" altLang="ko-KR" b="0" dirty="0"/>
              <a:t>    </a:t>
            </a:r>
            <a:r>
              <a:rPr lang="ko-KR" altLang="en-US" b="0" dirty="0"/>
              <a:t>예</a:t>
            </a:r>
            <a:r>
              <a:rPr lang="en-US" altLang="ko-KR" b="0" dirty="0"/>
              <a:t>-2: </a:t>
            </a:r>
            <a:r>
              <a:rPr lang="ko-KR" altLang="en-US" b="0" dirty="0"/>
              <a:t>전자정부서비스 호환성 준수지침</a:t>
            </a:r>
            <a:endParaRPr lang="en-US" altLang="ko-KR" b="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64635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업무 절차 및 양식 조사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업무 관련 문서</a:t>
            </a:r>
            <a:r>
              <a:rPr lang="en-US" altLang="ko-KR" dirty="0"/>
              <a:t>, </a:t>
            </a:r>
            <a:r>
              <a:rPr lang="ko-KR" altLang="en-US" dirty="0"/>
              <a:t>절차</a:t>
            </a:r>
            <a:r>
              <a:rPr lang="en-US" altLang="ko-KR" dirty="0"/>
              <a:t>, </a:t>
            </a:r>
            <a:r>
              <a:rPr lang="ko-KR" altLang="en-US" dirty="0"/>
              <a:t>양식</a:t>
            </a:r>
            <a:r>
              <a:rPr lang="en-US" altLang="ko-KR" dirty="0"/>
              <a:t>, </a:t>
            </a:r>
            <a:r>
              <a:rPr lang="ko-KR" altLang="en-US" dirty="0"/>
              <a:t>운영 매뉴얼 조사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highlight>
                  <a:srgbClr val="FFFF00"/>
                </a:highlight>
              </a:rPr>
              <a:t>내부</a:t>
            </a:r>
            <a:r>
              <a:rPr lang="ko-KR" altLang="en-US" dirty="0"/>
              <a:t> 표준 조사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정부</a:t>
            </a:r>
            <a:r>
              <a:rPr lang="en-US" altLang="ko-KR" dirty="0"/>
              <a:t>, </a:t>
            </a:r>
            <a:r>
              <a:rPr lang="ko-KR" altLang="en-US" dirty="0"/>
              <a:t>산업</a:t>
            </a:r>
            <a:r>
              <a:rPr lang="en-US" altLang="ko-KR" dirty="0"/>
              <a:t>, </a:t>
            </a:r>
            <a:r>
              <a:rPr lang="ko-KR" altLang="en-US" dirty="0"/>
              <a:t>기억의 </a:t>
            </a:r>
            <a:r>
              <a:rPr lang="ko-KR" altLang="en-US" dirty="0">
                <a:highlight>
                  <a:srgbClr val="FFFF00"/>
                </a:highlight>
              </a:rPr>
              <a:t>특수</a:t>
            </a:r>
            <a:r>
              <a:rPr lang="ko-KR" altLang="en-US" dirty="0"/>
              <a:t> 정책이나 규정 조사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5112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관리자나 사용자와 같은 이해 당사자를 대상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이해 당사자들이 의사결정 과정에 포함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무기명 설문</a:t>
            </a:r>
            <a:endParaRPr lang="en-US" altLang="ko-KR" dirty="0"/>
          </a:p>
          <a:p>
            <a:pPr lvl="1"/>
            <a:r>
              <a:rPr lang="ko-KR" altLang="en-US" dirty="0"/>
              <a:t>이해 당사자들의 관심과 내부정보</a:t>
            </a:r>
            <a:r>
              <a:rPr lang="en-US" altLang="ko-KR" dirty="0"/>
              <a:t>, </a:t>
            </a:r>
            <a:r>
              <a:rPr lang="ko-KR" altLang="en-US" dirty="0"/>
              <a:t>개선 의견 도출</a:t>
            </a:r>
            <a:endParaRPr lang="en-US" altLang="ko-KR" dirty="0"/>
          </a:p>
          <a:p>
            <a:pPr lvl="1"/>
            <a:r>
              <a:rPr lang="ko-KR" altLang="en-US" dirty="0"/>
              <a:t>감추어진 정보를 끌어내기 쉬움</a:t>
            </a:r>
            <a:r>
              <a:rPr lang="en-US" altLang="ko-KR" dirty="0"/>
              <a:t>. </a:t>
            </a:r>
            <a:r>
              <a:rPr lang="ko-KR" altLang="en-US" dirty="0">
                <a:highlight>
                  <a:srgbClr val="FFFF00"/>
                </a:highlight>
              </a:rPr>
              <a:t>일반적으로</a:t>
            </a:r>
            <a:r>
              <a:rPr lang="ko-KR" altLang="en-US" dirty="0"/>
              <a:t> </a:t>
            </a:r>
            <a:r>
              <a:rPr lang="ko-KR" altLang="en-US" dirty="0">
                <a:highlight>
                  <a:srgbClr val="FFFF00"/>
                </a:highlight>
              </a:rPr>
              <a:t>응답률이 저조</a:t>
            </a:r>
            <a:endParaRPr lang="en-US" altLang="ko-KR" dirty="0">
              <a:highlight>
                <a:srgbClr val="FFFF00"/>
              </a:highlight>
            </a:endParaRPr>
          </a:p>
          <a:p>
            <a:pPr lvl="1"/>
            <a:endParaRPr lang="en-US" altLang="ko-KR" dirty="0"/>
          </a:p>
          <a:p>
            <a:r>
              <a:rPr lang="ko-KR" altLang="en-US" dirty="0"/>
              <a:t>유의사항</a:t>
            </a:r>
            <a:endParaRPr lang="en-US" altLang="ko-KR" dirty="0"/>
          </a:p>
          <a:p>
            <a:pPr lvl="1"/>
            <a:r>
              <a:rPr lang="ko-KR" altLang="en-US" dirty="0"/>
              <a:t>질문은 간단하고 중요한 이슈에 집중</a:t>
            </a:r>
            <a:endParaRPr lang="en-US" altLang="ko-KR" dirty="0"/>
          </a:p>
          <a:p>
            <a:pPr lvl="1"/>
            <a:r>
              <a:rPr lang="ko-KR" altLang="en-US" dirty="0"/>
              <a:t>적절하고 잘 기술된 질문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32D667A-4B36-4334-800A-D94B8FF444F3}"/>
              </a:ext>
            </a:extLst>
          </p:cNvPr>
          <p:cNvSpPr/>
          <p:nvPr/>
        </p:nvSpPr>
        <p:spPr>
          <a:xfrm>
            <a:off x="5262671" y="3573016"/>
            <a:ext cx="328166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222222"/>
                </a:solidFill>
                <a:highlight>
                  <a:srgbClr val="FFFF00"/>
                </a:highlight>
                <a:latin typeface="Apple SD Gothic Neo"/>
              </a:rPr>
              <a:t>참고</a:t>
            </a:r>
            <a:r>
              <a:rPr lang="en-US" altLang="ko-KR" b="1" dirty="0">
                <a:solidFill>
                  <a:srgbClr val="222222"/>
                </a:solidFill>
                <a:highlight>
                  <a:srgbClr val="FFFF00"/>
                </a:highlight>
                <a:latin typeface="Apple SD Gothic Neo"/>
              </a:rPr>
              <a:t>:  </a:t>
            </a:r>
            <a:r>
              <a:rPr lang="ko-KR" altLang="en-US" b="1" dirty="0" err="1">
                <a:solidFill>
                  <a:srgbClr val="222222"/>
                </a:solidFill>
                <a:highlight>
                  <a:srgbClr val="FFCF89"/>
                </a:highlight>
                <a:latin typeface="Apple SD Gothic Neo"/>
              </a:rPr>
              <a:t>크론바흐</a:t>
            </a:r>
            <a:r>
              <a:rPr lang="ko-KR" altLang="en-US" b="1" dirty="0">
                <a:solidFill>
                  <a:srgbClr val="222222"/>
                </a:solidFill>
                <a:highlight>
                  <a:srgbClr val="FFCF89"/>
                </a:highlight>
                <a:latin typeface="Apple SD Gothic Neo"/>
              </a:rPr>
              <a:t> 알파 계수 </a:t>
            </a:r>
            <a:r>
              <a:rPr lang="ko-KR" altLang="en-US" b="1" dirty="0">
                <a:solidFill>
                  <a:srgbClr val="222222"/>
                </a:solidFill>
                <a:highlight>
                  <a:srgbClr val="FFFF00"/>
                </a:highlight>
                <a:latin typeface="Apple SD Gothic Neo"/>
              </a:rPr>
              <a:t>는</a:t>
            </a:r>
            <a:endParaRPr lang="en-US" altLang="ko-KR" b="1" dirty="0">
              <a:solidFill>
                <a:srgbClr val="222222"/>
              </a:solidFill>
              <a:highlight>
                <a:srgbClr val="FFFF00"/>
              </a:highlight>
              <a:latin typeface="Apple SD Gothic Neo"/>
            </a:endParaRPr>
          </a:p>
          <a:p>
            <a:r>
              <a:rPr lang="ko-KR" altLang="en-US" b="1" dirty="0">
                <a:solidFill>
                  <a:srgbClr val="222222"/>
                </a:solidFill>
                <a:highlight>
                  <a:srgbClr val="FFFF00"/>
                </a:highlight>
                <a:latin typeface="Apple SD Gothic Neo"/>
              </a:rPr>
              <a:t>설문 답안의 신뢰성을 측정하는</a:t>
            </a:r>
            <a:endParaRPr lang="en-US" altLang="ko-KR" b="1" dirty="0">
              <a:solidFill>
                <a:srgbClr val="222222"/>
              </a:solidFill>
              <a:highlight>
                <a:srgbClr val="FFFF00"/>
              </a:highlight>
              <a:latin typeface="Apple SD Gothic Neo"/>
            </a:endParaRPr>
          </a:p>
          <a:p>
            <a:r>
              <a:rPr lang="ko-KR" altLang="en-US" b="1" dirty="0">
                <a:solidFill>
                  <a:srgbClr val="222222"/>
                </a:solidFill>
                <a:highlight>
                  <a:srgbClr val="FFFF00"/>
                </a:highlight>
                <a:latin typeface="Apple SD Gothic Neo"/>
              </a:rPr>
              <a:t>대표적인 지수 </a:t>
            </a:r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49720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인터뷰 수행 가이드 라인</a:t>
            </a:r>
            <a:r>
              <a:rPr lang="en-US" altLang="ko-KR" dirty="0"/>
              <a:t>:</a:t>
            </a:r>
            <a:r>
              <a:rPr lang="en-US" altLang="ko-KR" b="0" dirty="0">
                <a:highlight>
                  <a:srgbClr val="FFFF00"/>
                </a:highlight>
              </a:rPr>
              <a:t>. </a:t>
            </a:r>
          </a:p>
          <a:p>
            <a:pPr lvl="1"/>
            <a:r>
              <a:rPr lang="ko-KR" altLang="en-US" dirty="0"/>
              <a:t>가능하면 많은 당사자와 인터뷰</a:t>
            </a:r>
            <a:endParaRPr lang="en-US" altLang="ko-KR" dirty="0"/>
          </a:p>
          <a:p>
            <a:pPr lvl="1"/>
            <a:r>
              <a:rPr lang="ko-KR" altLang="en-US" dirty="0"/>
              <a:t>여유로운 인터뷰 일정</a:t>
            </a:r>
            <a:endParaRPr lang="en-US" altLang="ko-KR" dirty="0"/>
          </a:p>
          <a:p>
            <a:pPr lvl="1"/>
            <a:r>
              <a:rPr lang="ko-KR" altLang="en-US" dirty="0"/>
              <a:t>인터뷰 약속 시간을 넘기더라도 여유롭게</a:t>
            </a:r>
            <a:endParaRPr lang="en-US" altLang="ko-KR" dirty="0"/>
          </a:p>
          <a:p>
            <a:pPr lvl="1"/>
            <a:r>
              <a:rPr lang="ko-KR" altLang="en-US" dirty="0"/>
              <a:t>중요한 관련자와는 여러 차례 인터뷰 </a:t>
            </a:r>
            <a:endParaRPr lang="en-US" altLang="ko-KR" dirty="0"/>
          </a:p>
          <a:p>
            <a:pPr marL="390525" lvl="1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  <p:pic>
        <p:nvPicPr>
          <p:cNvPr id="5" name="Picture 4" descr="그림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3167521"/>
            <a:ext cx="7347444" cy="2931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65382841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21494</TotalTime>
  <Words>827</Words>
  <Application>Microsoft Office PowerPoint</Application>
  <PresentationFormat>화면 슬라이드 쇼(4:3)</PresentationFormat>
  <Paragraphs>161</Paragraphs>
  <Slides>15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Apple SD Gothic Neo</vt:lpstr>
      <vt:lpstr>굴림</vt:lpstr>
      <vt:lpstr>맑은 고딕</vt:lpstr>
      <vt:lpstr>-윤고딕140</vt:lpstr>
      <vt:lpstr>Arial</vt:lpstr>
      <vt:lpstr>Wingdings</vt:lpstr>
      <vt:lpstr>기본 디자인</vt:lpstr>
      <vt:lpstr>요구 추출의 어려움</vt:lpstr>
      <vt:lpstr>4.2 요구 추출</vt:lpstr>
      <vt:lpstr>4.2 요구 추출</vt:lpstr>
      <vt:lpstr>요구 정보 출처</vt:lpstr>
      <vt:lpstr>고객의 발표</vt:lpstr>
      <vt:lpstr>문헌조사</vt:lpstr>
      <vt:lpstr>업무 절차 및 양식 조사 </vt:lpstr>
      <vt:lpstr>설문</vt:lpstr>
      <vt:lpstr>인터뷰</vt:lpstr>
      <vt:lpstr>인터뷰</vt:lpstr>
      <vt:lpstr>브레인스토밍</vt:lpstr>
      <vt:lpstr>브레인스토밍 과정</vt:lpstr>
      <vt:lpstr>프로토타이핑</vt:lpstr>
      <vt:lpstr>사용자 스토리</vt:lpstr>
      <vt:lpstr>PowerPoint 프레젠테이션</vt:lpstr>
    </vt:vector>
  </TitlesOfParts>
  <Company>soolab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입력하십시오</dc:title>
  <dc:creator>jongho</dc:creator>
  <cp:lastModifiedBy>이준용</cp:lastModifiedBy>
  <cp:revision>2087</cp:revision>
  <cp:lastPrinted>2023-10-31T04:13:31Z</cp:lastPrinted>
  <dcterms:created xsi:type="dcterms:W3CDTF">2008-11-11T15:04:27Z</dcterms:created>
  <dcterms:modified xsi:type="dcterms:W3CDTF">2023-10-31T04:13:32Z</dcterms:modified>
</cp:coreProperties>
</file>