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4" r:id="rId2"/>
    <p:sldId id="515" r:id="rId3"/>
    <p:sldId id="516" r:id="rId4"/>
    <p:sldId id="517" r:id="rId5"/>
    <p:sldId id="518" r:id="rId6"/>
    <p:sldId id="539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36" r:id="rId15"/>
    <p:sldId id="537" r:id="rId16"/>
    <p:sldId id="526" r:id="rId17"/>
    <p:sldId id="538" r:id="rId18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9"/>
    <a:srgbClr val="FF0000"/>
    <a:srgbClr val="899B31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8A773-BDC3-44FF-8DB0-34844CFCA5A9}" v="1" dt="2023-11-02T02:12:29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>
      <p:cViewPr varScale="1">
        <p:scale>
          <a:sx n="85" d="100"/>
          <a:sy n="85" d="100"/>
        </p:scale>
        <p:origin x="4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9488A773-BDC3-44FF-8DB0-34844CFCA5A9}"/>
    <pc:docChg chg="modNotesMaster modHandout">
      <pc:chgData name="이준용" userId="b91c6c07-188f-4757-9924-c4a4872845a3" providerId="ADAL" clId="{9488A773-BDC3-44FF-8DB0-34844CFCA5A9}" dt="2023-11-02T02:12:29.386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2023-11-02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사용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도메인 분석과 모델링 사이의 관문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도메인 분석의 결과를 </a:t>
            </a:r>
            <a:r>
              <a:rPr lang="ko-KR" altLang="en-US" sz="2400" dirty="0" err="1"/>
              <a:t>액터</a:t>
            </a:r>
            <a:r>
              <a:rPr lang="en-US" altLang="ko-KR" sz="2400" dirty="0"/>
              <a:t>, </a:t>
            </a:r>
            <a:r>
              <a:rPr lang="ko-KR" altLang="en-US" sz="2400" dirty="0"/>
              <a:t>사용사례 </a:t>
            </a:r>
            <a:r>
              <a:rPr lang="en-US" altLang="ko-KR" sz="2400" dirty="0"/>
              <a:t>, </a:t>
            </a:r>
            <a:r>
              <a:rPr lang="ko-KR" altLang="en-US" sz="2400" dirty="0"/>
              <a:t>관계들로 구성된 시스템 명세로 </a:t>
            </a:r>
            <a:r>
              <a:rPr lang="ko-KR" altLang="en-US" sz="2400" dirty="0" err="1"/>
              <a:t>매핑하는</a:t>
            </a:r>
            <a:r>
              <a:rPr lang="ko-KR" altLang="en-US" sz="2400" dirty="0"/>
              <a:t>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467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5C74C-775A-4F09-8A12-90287CD2262E}"/>
              </a:ext>
            </a:extLst>
          </p:cNvPr>
          <p:cNvSpPr txBox="1"/>
          <p:nvPr/>
        </p:nvSpPr>
        <p:spPr>
          <a:xfrm>
            <a:off x="6454552" y="178871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 요구분석</a:t>
            </a:r>
          </a:p>
        </p:txBody>
      </p:sp>
    </p:spTree>
    <p:extLst>
      <p:ext uri="{BB962C8B-B14F-4D97-AF65-F5344CB8AC3E}">
        <p14:creationId xmlns:p14="http://schemas.microsoft.com/office/powerpoint/2010/main" val="326258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사용 </a:t>
            </a:r>
            <a:r>
              <a:rPr lang="ko-KR" altLang="en-US" dirty="0">
                <a:solidFill>
                  <a:srgbClr val="FFFF00"/>
                </a:solidFill>
              </a:rPr>
              <a:t>시나리오</a:t>
            </a:r>
            <a:r>
              <a:rPr lang="ko-KR" altLang="en-US" dirty="0"/>
              <a:t> 예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30323"/>
              </p:ext>
            </p:extLst>
          </p:nvPr>
        </p:nvGraphicFramePr>
        <p:xfrm>
          <a:off x="683568" y="836712"/>
          <a:ext cx="7920880" cy="4968552"/>
        </p:xfrm>
        <a:graphic>
          <a:graphicData uri="http://schemas.openxmlformats.org/drawingml/2006/table">
            <a:tbl>
              <a:tblPr/>
              <a:tblGrid>
                <a:gridCol w="173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이름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참여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액터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시작 조건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사건의 흐름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종료 조건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1D9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RentVideo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점원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(clerk)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의하여 구동됨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스캐너를 이용</a:t>
                      </a: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점원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 터미널에서 “비디오 대여” 기능을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활성시킨다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시스템이 고객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 양식을 화면에 제시하여 반응한다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점원인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 비디오를 대여하려는 고객에게 전화번호의 끝 네 자리를 물어 입력한다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입력한 네 자리로 찾은 이름들을 화면에 보여주고 맞는 것을 선택하도록 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연체료가 있다면 화면에 출력하고 없으면 스캐너를 이용하여 대여하려는 비디오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입력한다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비디오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이용하여 비디오 정보를 찾아 화면에 출력하고 대여중인 비디오 데이터베이스에 기록한다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대여할 비디오가 더 있으면 반복한다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점원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 대여료를 받고 테이프를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건네준다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6116E-CF0F-4840-8619-D7508A219980}"/>
              </a:ext>
            </a:extLst>
          </p:cNvPr>
          <p:cNvSpPr txBox="1"/>
          <p:nvPr/>
        </p:nvSpPr>
        <p:spPr>
          <a:xfrm>
            <a:off x="5868144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사용 시나리오는 사용 사례의 한 </a:t>
            </a:r>
            <a:r>
              <a:rPr lang="ko-KR" altLang="en-US" dirty="0" err="1">
                <a:highlight>
                  <a:srgbClr val="FFFF00"/>
                </a:highlight>
              </a:rPr>
              <a:t>인스탄스</a:t>
            </a:r>
            <a:r>
              <a:rPr lang="ko-KR" altLang="en-US" dirty="0">
                <a:highlight>
                  <a:srgbClr val="FFFF00"/>
                </a:highlight>
              </a:rPr>
              <a:t> 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166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 관계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관계를 이용하여 모형의 복잡도를 줄이고 이해도를 높인다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관계 종류</a:t>
            </a:r>
            <a:endParaRPr lang="en-US" altLang="ko-KR" sz="2800" dirty="0"/>
          </a:p>
          <a:p>
            <a:pPr lvl="1"/>
            <a:r>
              <a:rPr lang="ko-KR" altLang="en-US" sz="2400" dirty="0"/>
              <a:t>포함</a:t>
            </a:r>
            <a:r>
              <a:rPr lang="en-US" altLang="ko-KR" sz="2400" dirty="0"/>
              <a:t>(include) – </a:t>
            </a:r>
            <a:r>
              <a:rPr lang="ko-KR" altLang="en-US" sz="2400" dirty="0"/>
              <a:t>사용 사례 사이의 중복을 제거</a:t>
            </a:r>
            <a:endParaRPr lang="en-US" altLang="ko-KR" sz="2400" dirty="0"/>
          </a:p>
          <a:p>
            <a:pPr lvl="1"/>
            <a:r>
              <a:rPr lang="ko-KR" altLang="en-US" sz="2400" dirty="0"/>
              <a:t>확장</a:t>
            </a:r>
            <a:r>
              <a:rPr lang="en-US" altLang="ko-KR" sz="2400" dirty="0"/>
              <a:t>(extend) – </a:t>
            </a:r>
            <a:r>
              <a:rPr lang="ko-KR" altLang="en-US" sz="2400" dirty="0"/>
              <a:t>이벤트를 추가해 다른 사용 사례로 확장 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정상적인 이벤트와 예외적인 이벤트를 분리</a:t>
            </a:r>
            <a:r>
              <a:rPr lang="en-US" altLang="ko-KR" sz="2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650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포함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사용 사례 사이의 중복을 제거함</a:t>
            </a:r>
            <a:endParaRPr lang="en-US" altLang="ko-KR" sz="2400" dirty="0"/>
          </a:p>
          <a:p>
            <a:r>
              <a:rPr lang="ko-KR" altLang="en-US" sz="2400" dirty="0"/>
              <a:t>어떤 사용 사례가 다른 사용 사례를 포함하는 관계</a:t>
            </a:r>
            <a:endParaRPr lang="en-US" altLang="ko-KR" sz="2400" dirty="0"/>
          </a:p>
          <a:p>
            <a:r>
              <a:rPr lang="ko-KR" altLang="en-US" sz="2400" dirty="0"/>
              <a:t>공통된 동작을 떼어 낼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&lt;</a:t>
            </a:r>
            <a:r>
              <a:rPr lang="ko-KR" altLang="en-US" sz="2400" dirty="0"/>
              <a:t>예</a:t>
            </a:r>
            <a:r>
              <a:rPr lang="en-US" altLang="ko-KR" sz="2400" dirty="0"/>
              <a:t>&gt; </a:t>
            </a:r>
            <a:r>
              <a:rPr lang="ko-KR" altLang="en-US" sz="2400" dirty="0"/>
              <a:t>포함 관계의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69532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72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사용 사례가 일정한 조건 아래 확장된 동작을 포함한다면 다른 사용 사례를 확장하는 관계에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&lt;</a:t>
            </a:r>
            <a:r>
              <a:rPr lang="ko-KR" altLang="en-US" sz="2400" dirty="0"/>
              <a:t>예</a:t>
            </a:r>
            <a:r>
              <a:rPr lang="en-US" altLang="ko-KR" sz="2400" dirty="0"/>
              <a:t>&gt; </a:t>
            </a:r>
            <a:r>
              <a:rPr lang="ko-KR" altLang="en-US" sz="2400" dirty="0">
                <a:highlight>
                  <a:srgbClr val="FFFF00"/>
                </a:highlight>
              </a:rPr>
              <a:t>사용자 정보 입력 사용사례 </a:t>
            </a:r>
            <a:r>
              <a:rPr lang="en-US" altLang="ko-KR" sz="2400" dirty="0">
                <a:highlight>
                  <a:srgbClr val="FFFF00"/>
                </a:highlight>
              </a:rPr>
              <a:t>(base)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  <a:r>
              <a:rPr lang="ko-KR" altLang="en-US" sz="2400" dirty="0"/>
              <a:t>를 미성년자를 위하여 </a:t>
            </a:r>
            <a:r>
              <a:rPr lang="ko-KR" altLang="en-US" sz="2400" dirty="0">
                <a:highlight>
                  <a:srgbClr val="FFFF00"/>
                </a:highlight>
              </a:rPr>
              <a:t>부모 허락을 받아 정보 입력  사용사례 </a:t>
            </a:r>
            <a:r>
              <a:rPr lang="en-US" altLang="ko-KR" sz="2400" dirty="0">
                <a:highlight>
                  <a:srgbClr val="FFFF00"/>
                </a:highlight>
              </a:rPr>
              <a:t>(extending)</a:t>
            </a:r>
            <a:r>
              <a:rPr lang="ko-KR" altLang="en-US" sz="2400" dirty="0"/>
              <a:t>가 </a:t>
            </a:r>
            <a:r>
              <a:rPr lang="ko-KR" altLang="en-US" sz="2400" dirty="0">
                <a:highlight>
                  <a:srgbClr val="FFCF89"/>
                </a:highlight>
              </a:rPr>
              <a:t>확장</a:t>
            </a:r>
            <a:r>
              <a:rPr lang="ko-KR" altLang="en-US" sz="2400" dirty="0"/>
              <a:t>하는 경우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CFB73-A668-4CB3-B410-34E2B50D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3" y="3429001"/>
            <a:ext cx="7201540" cy="1773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FE908-E7B6-4FDB-856E-6DD9D323EB43}"/>
              </a:ext>
            </a:extLst>
          </p:cNvPr>
          <p:cNvSpPr txBox="1"/>
          <p:nvPr/>
        </p:nvSpPr>
        <p:spPr>
          <a:xfrm>
            <a:off x="348680" y="5270201"/>
            <a:ext cx="879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Extending use cases are  normally optional.</a:t>
            </a:r>
          </a:p>
          <a:p>
            <a:r>
              <a:rPr lang="en-US" altLang="ko-KR" sz="2400" dirty="0"/>
              <a:t>Extending use cases cannot exist without base use cases.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562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A53B-DDBB-408A-8A21-089EADA0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BB516-353A-4002-8079-C4CA3BF0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3CBFD-84DD-42D3-827C-83E8694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6E842-79CF-4CDB-B4B6-A07D11E0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2" y="796901"/>
            <a:ext cx="8596876" cy="4728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2B5578-7EBD-48EE-B0BA-D7B029D21F52}"/>
              </a:ext>
            </a:extLst>
          </p:cNvPr>
          <p:cNvSpPr/>
          <p:nvPr/>
        </p:nvSpPr>
        <p:spPr>
          <a:xfrm>
            <a:off x="3923928" y="1844824"/>
            <a:ext cx="25202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9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A53B-DDBB-408A-8A21-089EADA0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BB516-353A-4002-8079-C4CA3BF0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3CBFD-84DD-42D3-827C-83E8694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4BF559-E2F5-43A1-81DC-9B4F928E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78036"/>
            <a:ext cx="7859071" cy="47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포함</a:t>
            </a:r>
            <a:r>
              <a:rPr lang="en-US" altLang="ko-KR" dirty="0"/>
              <a:t>/</a:t>
            </a:r>
            <a:r>
              <a:rPr lang="ko-KR" altLang="en-US" dirty="0"/>
              <a:t>확장 관계가 적용된 사용 사례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F46860F-40BB-4695-B2E3-1F0524F8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31862"/>
            <a:ext cx="8187342" cy="521811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CEBBD8-06DE-4B41-B104-15FC5B50C0C5}"/>
              </a:ext>
            </a:extLst>
          </p:cNvPr>
          <p:cNvCxnSpPr/>
          <p:nvPr/>
        </p:nvCxnSpPr>
        <p:spPr>
          <a:xfrm>
            <a:off x="9468544" y="378904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5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9E80-6400-44E6-AA2A-60294B85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828CA-9030-4601-8D2E-9FD45A4E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7249E-924E-4BD6-94A9-68CA955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4098" name="Picture 2" descr="Coffee Cups with Beans, Cool Mugs • Elsoar | Coffee breakfast, Coffee  photos, Coffee cafe">
            <a:extLst>
              <a:ext uri="{FF2B5EF4-FFF2-40B4-BE49-F238E27FC236}">
                <a16:creationId xmlns:a16="http://schemas.microsoft.com/office/drawing/2014/main" id="{BAC6C1C7-403F-4A80-8874-A6BB3936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7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사례의 소개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FF00"/>
                </a:solidFill>
              </a:rPr>
              <a:t>용도</a:t>
            </a:r>
            <a:r>
              <a:rPr lang="ko-KR" altLang="en-US" dirty="0"/>
              <a:t> 를 나타냄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560" y="819943"/>
            <a:ext cx="8435280" cy="5218113"/>
          </a:xfrm>
        </p:spPr>
        <p:txBody>
          <a:bodyPr/>
          <a:lstStyle/>
          <a:p>
            <a:r>
              <a:rPr lang="ko-KR" altLang="en-US" sz="2400" dirty="0"/>
              <a:t>시스템의 사용자에게 서비스를 제공하기 위한 </a:t>
            </a:r>
            <a:r>
              <a:rPr lang="ko-KR" altLang="en-US" sz="2400" dirty="0">
                <a:highlight>
                  <a:srgbClr val="FFFF00"/>
                </a:highlight>
              </a:rPr>
              <a:t>상호작용의 단위</a:t>
            </a:r>
            <a:endParaRPr lang="en-US" altLang="ko-KR" sz="2400" b="0" dirty="0"/>
          </a:p>
          <a:p>
            <a:r>
              <a:rPr lang="ko-KR" altLang="en-US" sz="2400" dirty="0"/>
              <a:t>사용자 또는 외부 시스템이나 기타 요소들이 시스템과 상호작용 하는 </a:t>
            </a:r>
            <a:r>
              <a:rPr lang="ko-KR" altLang="en-US" sz="2400" dirty="0">
                <a:highlight>
                  <a:srgbClr val="FFFF00"/>
                </a:highlight>
              </a:rPr>
              <a:t>다이얼로그를 모델링</a:t>
            </a:r>
            <a:endParaRPr lang="en-US" altLang="ko-KR" sz="2400" dirty="0">
              <a:highlight>
                <a:srgbClr val="FFFF00"/>
              </a:highlight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시스템 설계자</a:t>
            </a:r>
            <a:r>
              <a:rPr lang="en-US" altLang="ko-KR" sz="2400" dirty="0"/>
              <a:t>/</a:t>
            </a:r>
            <a:r>
              <a:rPr lang="ko-KR" altLang="en-US" sz="2400" dirty="0"/>
              <a:t>테스트 프로그래머 </a:t>
            </a:r>
            <a:r>
              <a:rPr lang="en-US" altLang="ko-KR" sz="2400" dirty="0"/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인수 테스팅</a:t>
            </a:r>
            <a:r>
              <a:rPr lang="en-US" altLang="ko-KR" sz="2400" dirty="0"/>
              <a:t>)</a:t>
            </a:r>
            <a:r>
              <a:rPr lang="ko-KR" altLang="en-US" sz="2400" dirty="0"/>
              <a:t>들이 의사 교환하는데 유용</a:t>
            </a:r>
            <a:endParaRPr lang="en-US" altLang="ko-KR" sz="2400" dirty="0"/>
          </a:p>
          <a:p>
            <a:r>
              <a:rPr lang="ko-KR" altLang="en-US" sz="2400" dirty="0"/>
              <a:t>소프트웨어 개발자와 이해 당사자 간의 </a:t>
            </a:r>
            <a:r>
              <a:rPr lang="ko-KR" altLang="en-US" sz="2400" dirty="0">
                <a:highlight>
                  <a:srgbClr val="FFFF00"/>
                </a:highlight>
              </a:rPr>
              <a:t>계약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628" y="4356691"/>
            <a:ext cx="6582172" cy="188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3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사용사례 구축 시 주의 사항</a:t>
            </a:r>
            <a:endParaRPr lang="en-US" altLang="ko-KR" sz="2800" dirty="0"/>
          </a:p>
          <a:p>
            <a:pPr lvl="1"/>
            <a:r>
              <a:rPr lang="ko-KR" altLang="en-US" sz="2400" dirty="0"/>
              <a:t>시스템 내부를 모델링 하는 것이 아님</a:t>
            </a:r>
            <a:endParaRPr lang="en-US" altLang="ko-KR" sz="2400" dirty="0"/>
          </a:p>
          <a:p>
            <a:pPr lvl="1"/>
            <a:r>
              <a:rPr lang="ko-KR" altLang="en-US" sz="2400" dirty="0"/>
              <a:t>비기능적 요구를 찾아내는 데 효과적인 방법이 아님</a:t>
            </a:r>
            <a:endParaRPr lang="en-US" altLang="ko-KR" sz="2400" dirty="0"/>
          </a:p>
          <a:p>
            <a:pPr lvl="1"/>
            <a:r>
              <a:rPr lang="ko-KR" altLang="en-US" sz="2400" dirty="0"/>
              <a:t>시스템의 흐름도가 아님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사용사례 사이에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단계적 분할이 아님</a:t>
            </a:r>
            <a:endParaRPr lang="en-US" altLang="ko-KR" sz="2400" dirty="0"/>
          </a:p>
          <a:p>
            <a:pPr lvl="1"/>
            <a:r>
              <a:rPr lang="en-US" altLang="ko-KR" sz="2400" dirty="0"/>
              <a:t>‘</a:t>
            </a:r>
            <a:r>
              <a:rPr lang="ko-KR" altLang="en-US" sz="2400" dirty="0"/>
              <a:t>어떻게</a:t>
            </a:r>
            <a:r>
              <a:rPr lang="en-US" altLang="ko-KR" sz="2400" dirty="0"/>
              <a:t>’</a:t>
            </a:r>
            <a:r>
              <a:rPr lang="ko-KR" altLang="en-US" sz="2400" dirty="0"/>
              <a:t>가 아니라 </a:t>
            </a:r>
            <a:r>
              <a:rPr lang="en-US" altLang="ko-KR" sz="2400" dirty="0"/>
              <a:t>‘</a:t>
            </a:r>
            <a:r>
              <a:rPr lang="ko-KR" altLang="en-US" sz="2400" dirty="0"/>
              <a:t>무엇을</a:t>
            </a:r>
            <a:r>
              <a:rPr lang="en-US" altLang="ko-KR" sz="2400" dirty="0"/>
              <a:t>’ </a:t>
            </a:r>
            <a:r>
              <a:rPr lang="ko-KR" altLang="en-US" sz="2400" dirty="0"/>
              <a:t>시스템이 하는가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9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51" y="819943"/>
            <a:ext cx="8229600" cy="5218113"/>
          </a:xfrm>
        </p:spPr>
        <p:txBody>
          <a:bodyPr/>
          <a:lstStyle/>
          <a:p>
            <a:r>
              <a:rPr lang="ko-KR" altLang="en-US" sz="2400" dirty="0"/>
              <a:t>시스템의 </a:t>
            </a:r>
            <a:r>
              <a:rPr lang="ko-KR" altLang="en-US" sz="2400" dirty="0">
                <a:highlight>
                  <a:srgbClr val="FFFF00"/>
                </a:highlight>
              </a:rPr>
              <a:t>기능</a:t>
            </a:r>
            <a:r>
              <a:rPr lang="ko-KR" altLang="en-US" sz="2400" dirty="0"/>
              <a:t>을 나타내기 위하여 사용자의 </a:t>
            </a:r>
            <a:r>
              <a:rPr lang="ko-KR" altLang="en-US" sz="2400" dirty="0">
                <a:highlight>
                  <a:srgbClr val="FFFF00"/>
                </a:highlight>
              </a:rPr>
              <a:t>요구를 추출하고 </a:t>
            </a:r>
            <a:r>
              <a:rPr lang="ko-KR" altLang="en-US" sz="2400" dirty="0"/>
              <a:t>분석하는데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구성</a:t>
            </a:r>
            <a:endParaRPr lang="en-US" altLang="ko-KR" sz="2400" dirty="0"/>
          </a:p>
          <a:p>
            <a:pPr lvl="1"/>
            <a:r>
              <a:rPr lang="ko-KR" altLang="en-US" sz="2000" dirty="0"/>
              <a:t>사용 사례</a:t>
            </a:r>
            <a:r>
              <a:rPr lang="en-US" altLang="ko-KR" sz="2000" dirty="0"/>
              <a:t>(use case) – </a:t>
            </a:r>
            <a:r>
              <a:rPr lang="ko-KR" altLang="en-US" sz="2000" dirty="0"/>
              <a:t>시스템 기능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액터</a:t>
            </a:r>
            <a:r>
              <a:rPr lang="en-US" altLang="ko-KR" sz="2000" dirty="0"/>
              <a:t>(actor) – </a:t>
            </a:r>
            <a:r>
              <a:rPr lang="ko-KR" altLang="en-US" sz="2000" dirty="0"/>
              <a:t>시스템과 상호작용 하는 것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255" y="3428999"/>
            <a:ext cx="5195490" cy="291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93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사용사례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67045"/>
            <a:ext cx="9073008" cy="5218113"/>
          </a:xfrm>
        </p:spPr>
        <p:txBody>
          <a:bodyPr/>
          <a:lstStyle/>
          <a:p>
            <a:r>
              <a:rPr lang="ko-KR" altLang="en-US" sz="2800" dirty="0" err="1"/>
              <a:t>액터</a:t>
            </a:r>
            <a:endParaRPr lang="en-US" altLang="ko-KR" sz="2800" dirty="0"/>
          </a:p>
          <a:p>
            <a:pPr lvl="1"/>
            <a:r>
              <a:rPr lang="ko-KR" altLang="en-US" sz="2400" dirty="0"/>
              <a:t>시스템과 상호작용 하는 외부 엔티티 </a:t>
            </a:r>
            <a:r>
              <a:rPr lang="en-US" altLang="ko-KR" sz="2400" dirty="0"/>
              <a:t>(</a:t>
            </a:r>
            <a:r>
              <a:rPr lang="ko-KR" altLang="en-US" sz="2400" b="0" dirty="0"/>
              <a:t>역할을 추상화 한 것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구별되는 이름과 설명이 필요  </a:t>
            </a:r>
            <a:endParaRPr lang="en-US" altLang="ko-KR" sz="2400" dirty="0"/>
          </a:p>
          <a:p>
            <a:pPr marL="390525" lvl="1" indent="0">
              <a:buNone/>
            </a:pPr>
            <a:r>
              <a:rPr lang="en-US" altLang="ko-KR" sz="2400" dirty="0"/>
              <a:t>* </a:t>
            </a:r>
            <a:r>
              <a:rPr lang="ko-KR" altLang="en-US" sz="2400" b="0" dirty="0"/>
              <a:t>범위를 정하는데 도움</a:t>
            </a:r>
            <a:endParaRPr lang="en-US" altLang="ko-KR" sz="2400" b="0" dirty="0"/>
          </a:p>
          <a:p>
            <a:endParaRPr lang="en-US" altLang="ko-KR" sz="2800" dirty="0"/>
          </a:p>
          <a:p>
            <a:r>
              <a:rPr lang="ko-KR" altLang="en-US" sz="2800" dirty="0" err="1"/>
              <a:t>액터가</a:t>
            </a:r>
            <a:r>
              <a:rPr lang="ko-KR" altLang="en-US" sz="2800" dirty="0"/>
              <a:t> 될 수 있는 것</a:t>
            </a:r>
            <a:endParaRPr lang="en-US" altLang="ko-KR" sz="2800" dirty="0"/>
          </a:p>
          <a:p>
            <a:pPr lvl="1"/>
            <a:r>
              <a:rPr lang="ko-KR" altLang="en-US" sz="2400" dirty="0"/>
              <a:t>사용자가 맡은 일</a:t>
            </a:r>
            <a:endParaRPr lang="en-US" altLang="ko-KR" sz="2400" dirty="0"/>
          </a:p>
          <a:p>
            <a:pPr lvl="1"/>
            <a:r>
              <a:rPr lang="ko-KR" altLang="en-US" sz="2400" dirty="0"/>
              <a:t>다른 시스템</a:t>
            </a:r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2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사용사례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67045"/>
            <a:ext cx="9324528" cy="5218113"/>
          </a:xfrm>
        </p:spPr>
        <p:txBody>
          <a:bodyPr/>
          <a:lstStyle/>
          <a:p>
            <a:pPr lvl="1"/>
            <a:endParaRPr lang="en-US" altLang="ko-KR" sz="2000" dirty="0"/>
          </a:p>
          <a:p>
            <a:r>
              <a:rPr lang="ko-KR" altLang="en-US" sz="2800" dirty="0"/>
              <a:t>사용사례  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액터의</a:t>
            </a:r>
            <a:r>
              <a:rPr lang="ko-KR" altLang="en-US" sz="2400" dirty="0"/>
              <a:t> 입장에서 본 시스템의 동작</a:t>
            </a:r>
            <a:r>
              <a:rPr lang="en-US" altLang="ko-KR" sz="2400" dirty="0"/>
              <a:t>(</a:t>
            </a:r>
            <a:r>
              <a:rPr lang="ko-KR" altLang="en-US" sz="2400" dirty="0"/>
              <a:t>외부동작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 err="1"/>
              <a:t>액터가</a:t>
            </a:r>
            <a:r>
              <a:rPr lang="ko-KR" altLang="en-US" sz="2400" dirty="0"/>
              <a:t> 볼 수 있는 결과를 내는 </a:t>
            </a:r>
            <a:r>
              <a:rPr lang="ko-KR" altLang="en-US" sz="2400" dirty="0">
                <a:highlight>
                  <a:srgbClr val="FFFF00"/>
                </a:highlight>
              </a:rPr>
              <a:t>이벤트의 집합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또는  </a:t>
            </a:r>
            <a:r>
              <a:rPr lang="en-US" altLang="ko-KR" sz="2400" dirty="0">
                <a:highlight>
                  <a:srgbClr val="FFFF00"/>
                </a:highlight>
              </a:rPr>
              <a:t>sequence)</a:t>
            </a:r>
          </a:p>
          <a:p>
            <a:pPr lvl="1"/>
            <a:r>
              <a:rPr lang="ko-KR" altLang="en-US" sz="2400" dirty="0"/>
              <a:t>다른 사용 사례를 가동시킬 수 있음</a:t>
            </a:r>
            <a:endParaRPr lang="en-US" altLang="ko-KR" sz="2400" dirty="0"/>
          </a:p>
          <a:p>
            <a:pPr marL="390525" lvl="1" indent="0">
              <a:buNone/>
            </a:pPr>
            <a:r>
              <a:rPr lang="en-US" altLang="ko-KR" sz="2400" dirty="0"/>
              <a:t>*</a:t>
            </a:r>
            <a:r>
              <a:rPr lang="ko-KR" altLang="en-US" sz="2400" b="0" dirty="0"/>
              <a:t>도메인 사전에서 프로세스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또는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기능 타입의 개념 </a:t>
            </a:r>
            <a:r>
              <a:rPr lang="en-US" altLang="ko-KR" sz="2400" b="0" dirty="0">
                <a:sym typeface="Wingdings" panose="05000000000000000000" pitchFamily="2" charset="2"/>
              </a:rPr>
              <a:t> </a:t>
            </a:r>
            <a:r>
              <a:rPr lang="ko-KR" altLang="en-US" sz="2400" b="0" dirty="0">
                <a:sym typeface="Wingdings" panose="05000000000000000000" pitchFamily="2" charset="2"/>
              </a:rPr>
              <a:t>사용사례</a:t>
            </a:r>
            <a:r>
              <a:rPr lang="en-US" altLang="ko-KR" sz="2400" b="0" dirty="0">
                <a:sym typeface="Wingdings" panose="05000000000000000000" pitchFamily="2" charset="2"/>
              </a:rPr>
              <a:t>. </a:t>
            </a:r>
          </a:p>
          <a:p>
            <a:pPr marL="390525" lvl="1" indent="0">
              <a:buNone/>
            </a:pPr>
            <a:r>
              <a:rPr lang="en-US" altLang="ko-KR" sz="2400" b="0" dirty="0">
                <a:sym typeface="Wingdings" panose="05000000000000000000" pitchFamily="2" charset="2"/>
              </a:rPr>
              <a:t>  </a:t>
            </a:r>
            <a:r>
              <a:rPr lang="ko-KR" altLang="en-US" sz="2400" b="0" dirty="0">
                <a:sym typeface="Wingdings" panose="05000000000000000000" pitchFamily="2" charset="2"/>
              </a:rPr>
              <a:t>요구 정의 결과물에서 동사</a:t>
            </a:r>
            <a:r>
              <a:rPr lang="en-US" altLang="ko-KR" sz="2400" b="0" dirty="0">
                <a:sym typeface="Wingdings" panose="05000000000000000000" pitchFamily="2" charset="2"/>
              </a:rPr>
              <a:t>(</a:t>
            </a:r>
            <a:r>
              <a:rPr lang="ko-KR" altLang="en-US" sz="2400" b="0" dirty="0">
                <a:sym typeface="Wingdings" panose="05000000000000000000" pitchFamily="2" charset="2"/>
              </a:rPr>
              <a:t>형</a:t>
            </a:r>
            <a:r>
              <a:rPr lang="en-US" altLang="ko-KR" sz="2400" b="0" dirty="0">
                <a:sym typeface="Wingdings" panose="05000000000000000000" pitchFamily="2" charset="2"/>
              </a:rPr>
              <a:t>)  </a:t>
            </a:r>
            <a:r>
              <a:rPr lang="ko-KR" altLang="en-US" sz="2400" b="0" dirty="0">
                <a:sym typeface="Wingdings" panose="05000000000000000000" pitchFamily="2" charset="2"/>
              </a:rPr>
              <a:t>사용사례</a:t>
            </a:r>
            <a:endParaRPr lang="ko-KR" altLang="en-US" sz="24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7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123" y="676118"/>
            <a:ext cx="8249089" cy="5218113"/>
          </a:xfrm>
        </p:spPr>
        <p:txBody>
          <a:bodyPr/>
          <a:lstStyle/>
          <a:p>
            <a:r>
              <a:rPr lang="ko-KR" altLang="en-US" sz="2400" dirty="0" err="1"/>
              <a:t>액터를</a:t>
            </a:r>
            <a:r>
              <a:rPr lang="ko-KR" altLang="en-US" sz="2400" dirty="0"/>
              <a:t> 찾기 위한 질문</a:t>
            </a:r>
            <a:endParaRPr lang="en-US" altLang="ko-KR" sz="2400" dirty="0"/>
          </a:p>
          <a:p>
            <a:pPr lvl="1"/>
            <a:r>
              <a:rPr lang="ko-KR" altLang="en-US" sz="2000" dirty="0"/>
              <a:t>어떤 사용자 그룹이 작업을 수행하기 위하여 시스템의 지원을 받는가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어떤 사용자 그룹이 시스템의 주요기능을 사용하는가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어떤 사용자 그룹이 유지 보수와 관리 등의 부수적 기능을 사용하는가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시스템이 다른 외부 하드웨어나 소프트웨어 시스템과 동작하는가</a:t>
            </a:r>
            <a:r>
              <a:rPr lang="en-US" altLang="ko-KR" sz="2000" dirty="0"/>
              <a:t>?</a:t>
            </a:r>
          </a:p>
          <a:p>
            <a:pPr lvl="1"/>
            <a:endParaRPr lang="en-US" altLang="ko-KR" dirty="0"/>
          </a:p>
          <a:p>
            <a:pPr marL="390525" lvl="1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비디오 대여점의 </a:t>
            </a:r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55" y="4374790"/>
            <a:ext cx="6925022" cy="24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680D8-B9E6-4A95-9A6A-9E068E2C7264}"/>
              </a:ext>
            </a:extLst>
          </p:cNvPr>
          <p:cNvSpPr txBox="1"/>
          <p:nvPr/>
        </p:nvSpPr>
        <p:spPr>
          <a:xfrm>
            <a:off x="4294667" y="3818514"/>
            <a:ext cx="421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</a:rPr>
              <a:t>액터</a:t>
            </a:r>
            <a:r>
              <a:rPr lang="en-US" altLang="ko-KR" sz="2400" dirty="0">
                <a:highlight>
                  <a:srgbClr val="FFFF00"/>
                </a:highlight>
              </a:rPr>
              <a:t>: clerk, store manager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0908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763" y="819943"/>
            <a:ext cx="8229600" cy="5218113"/>
          </a:xfrm>
        </p:spPr>
        <p:txBody>
          <a:bodyPr/>
          <a:lstStyle/>
          <a:p>
            <a:r>
              <a:rPr lang="ko-KR" altLang="en-US" sz="2400" dirty="0"/>
              <a:t>여러 개별 시나리오를 묶은 것</a:t>
            </a:r>
            <a:endParaRPr lang="en-US" altLang="ko-KR" sz="2400" dirty="0"/>
          </a:p>
          <a:p>
            <a:pPr lvl="1"/>
            <a:r>
              <a:rPr lang="ko-KR" altLang="en-US" sz="2000" dirty="0"/>
              <a:t>정상적인 흐름</a:t>
            </a:r>
            <a:endParaRPr lang="en-US" altLang="ko-KR" sz="2000" dirty="0"/>
          </a:p>
          <a:p>
            <a:pPr lvl="1"/>
            <a:r>
              <a:rPr lang="ko-KR" altLang="en-US" sz="2000" dirty="0"/>
              <a:t>오류</a:t>
            </a:r>
            <a:r>
              <a:rPr lang="en-US" altLang="ko-KR" sz="2000" dirty="0"/>
              <a:t>, </a:t>
            </a:r>
            <a:r>
              <a:rPr lang="ko-KR" altLang="en-US" sz="2000" dirty="0"/>
              <a:t>예외 케이스</a:t>
            </a:r>
            <a:endParaRPr lang="en-US" altLang="ko-KR" sz="2000" dirty="0"/>
          </a:p>
          <a:p>
            <a:r>
              <a:rPr lang="ko-KR" altLang="en-US" sz="2400" dirty="0"/>
              <a:t>시나리오로부터 사용 사례 형성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사용 사례와 시나리오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989787" cy="330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269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44525"/>
            <a:ext cx="9116266" cy="5592787"/>
          </a:xfrm>
        </p:spPr>
        <p:txBody>
          <a:bodyPr/>
          <a:lstStyle/>
          <a:p>
            <a:r>
              <a:rPr lang="ko-KR" altLang="en-US" sz="2800" dirty="0"/>
              <a:t>개발자와 사용자가 함께 작성</a:t>
            </a:r>
            <a:endParaRPr lang="en-US" altLang="ko-KR" sz="2800" dirty="0"/>
          </a:p>
          <a:p>
            <a:r>
              <a:rPr lang="ko-KR" altLang="en-US" sz="2800" dirty="0"/>
              <a:t>현재의 응용 도메인에 대하여 기술한 여러 문서를 이용</a:t>
            </a:r>
            <a:r>
              <a:rPr lang="en-US" altLang="ko-KR" sz="2800" dirty="0"/>
              <a:t>(</a:t>
            </a:r>
            <a:r>
              <a:rPr lang="ko-KR" altLang="en-US" sz="2800" dirty="0"/>
              <a:t>지침서</a:t>
            </a:r>
            <a:r>
              <a:rPr lang="en-US" altLang="ko-KR" sz="2800" dirty="0"/>
              <a:t>, </a:t>
            </a:r>
            <a:r>
              <a:rPr lang="ko-KR" altLang="en-US" sz="2800" dirty="0"/>
              <a:t>절차 매뉴얼 등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필요한 질문</a:t>
            </a:r>
            <a:endParaRPr lang="en-US" altLang="ko-KR" sz="2800" dirty="0"/>
          </a:p>
          <a:p>
            <a:pPr lvl="1"/>
            <a:r>
              <a:rPr lang="ko-KR" altLang="en-US" sz="2400" dirty="0"/>
              <a:t>시스템이 어떤 작업을 수행하기를 </a:t>
            </a:r>
            <a:r>
              <a:rPr lang="ko-KR" altLang="en-US" sz="2400" dirty="0" err="1"/>
              <a:t>액터가</a:t>
            </a:r>
            <a:r>
              <a:rPr lang="ko-KR" altLang="en-US" sz="2400" dirty="0"/>
              <a:t> 원하는가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dirty="0" err="1"/>
              <a:t>액터가</a:t>
            </a:r>
            <a:r>
              <a:rPr lang="ko-KR" altLang="en-US" sz="2400" dirty="0"/>
              <a:t> 원하는 정보는 무엇인가</a:t>
            </a:r>
            <a:r>
              <a:rPr lang="en-US" altLang="ko-KR" sz="2400" dirty="0"/>
              <a:t>?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누가 데이터를 생성하는가</a:t>
            </a:r>
            <a:r>
              <a:rPr lang="en-US" altLang="ko-KR" sz="2400" dirty="0"/>
              <a:t>?  </a:t>
            </a:r>
            <a:r>
              <a:rPr lang="ko-KR" altLang="en-US" sz="2400" dirty="0"/>
              <a:t>데이터는 조작</a:t>
            </a:r>
            <a:r>
              <a:rPr lang="en-US" altLang="ko-KR" sz="2400" dirty="0"/>
              <a:t>, </a:t>
            </a:r>
            <a:r>
              <a:rPr lang="ko-KR" altLang="en-US" sz="2400" dirty="0"/>
              <a:t>삭제될 수 있는가</a:t>
            </a:r>
            <a:r>
              <a:rPr lang="en-US" altLang="ko-KR" sz="2400" dirty="0"/>
              <a:t>? </a:t>
            </a:r>
            <a:r>
              <a:rPr lang="ko-KR" altLang="en-US" sz="2400" dirty="0"/>
              <a:t>이런 작업이 누구에 의하여 행해지는가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dirty="0" err="1"/>
              <a:t>액터가</a:t>
            </a:r>
            <a:r>
              <a:rPr lang="ko-KR" altLang="en-US" sz="2400" dirty="0"/>
              <a:t> 시스템에 정보를 알리는데 필요한 것은</a:t>
            </a:r>
            <a:r>
              <a:rPr lang="en-US" altLang="ko-KR" sz="2400" dirty="0"/>
              <a:t>?  </a:t>
            </a:r>
            <a:r>
              <a:rPr lang="ko-KR" altLang="en-US" sz="2400" dirty="0"/>
              <a:t>얼마나 자주 또 언제 이런 작업이 일어나는가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dirty="0" err="1"/>
              <a:t>액터가</a:t>
            </a:r>
            <a:r>
              <a:rPr lang="ko-KR" altLang="en-US" sz="2400" dirty="0"/>
              <a:t> 시스템으로부터 정보를 알아내는데 필요한 이벤트는</a:t>
            </a:r>
            <a:r>
              <a:rPr lang="en-US" altLang="ko-KR" sz="2400" dirty="0"/>
              <a:t>? </a:t>
            </a:r>
            <a:r>
              <a:rPr lang="ko-KR" altLang="en-US" sz="2400" dirty="0"/>
              <a:t>이런 사건의 빈도는</a:t>
            </a:r>
            <a:r>
              <a:rPr lang="en-US" altLang="ko-KR" sz="24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029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21626</TotalTime>
  <Words>673</Words>
  <Application>Microsoft Office PowerPoint</Application>
  <PresentationFormat>화면 슬라이드 쇼(4:3)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-윤고딕140</vt:lpstr>
      <vt:lpstr>Wingdings</vt:lpstr>
      <vt:lpstr>기본 디자인</vt:lpstr>
      <vt:lpstr>4.4 사용 사례</vt:lpstr>
      <vt:lpstr>사용 사례의 소개 (용도 를 나타냄)</vt:lpstr>
      <vt:lpstr>사용 사례의 소개</vt:lpstr>
      <vt:lpstr>사용 사례 다이어그램</vt:lpstr>
      <vt:lpstr>액터와 사용사례</vt:lpstr>
      <vt:lpstr>액터와 사용사례</vt:lpstr>
      <vt:lpstr>액터 찾기</vt:lpstr>
      <vt:lpstr>사용 사례 찾기</vt:lpstr>
      <vt:lpstr>시나리오 구성</vt:lpstr>
      <vt:lpstr>완성된 사용 시나리오 예</vt:lpstr>
      <vt:lpstr>사용 사례 관계 찾기</vt:lpstr>
      <vt:lpstr>포함 관계</vt:lpstr>
      <vt:lpstr>확장 관계</vt:lpstr>
      <vt:lpstr>PowerPoint 프레젠테이션</vt:lpstr>
      <vt:lpstr>PowerPoint 프레젠테이션</vt:lpstr>
      <vt:lpstr>포함/확장 관계가 적용된 사용 사례 다이어그램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2121</cp:revision>
  <dcterms:created xsi:type="dcterms:W3CDTF">2008-11-11T15:04:27Z</dcterms:created>
  <dcterms:modified xsi:type="dcterms:W3CDTF">2023-11-02T02:12:32Z</dcterms:modified>
</cp:coreProperties>
</file>