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527" r:id="rId2"/>
    <p:sldId id="528" r:id="rId3"/>
    <p:sldId id="529" r:id="rId4"/>
    <p:sldId id="535" r:id="rId5"/>
    <p:sldId id="534" r:id="rId6"/>
    <p:sldId id="530" r:id="rId7"/>
    <p:sldId id="532" r:id="rId8"/>
    <p:sldId id="533" r:id="rId9"/>
  </p:sldIdLst>
  <p:sldSz cx="9144000" cy="6858000" type="screen4x3"/>
  <p:notesSz cx="7102475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F89"/>
    <a:srgbClr val="899B31"/>
    <a:srgbClr val="FF9900"/>
    <a:srgbClr val="FFB13F"/>
    <a:srgbClr val="C0C0C0"/>
    <a:srgbClr val="F5B20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11D992-F972-4134-9D20-4C1398AB1095}" v="1" dt="2023-11-02T02:15:24.5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>
      <p:cViewPr varScale="1">
        <p:scale>
          <a:sx n="85" d="100"/>
          <a:sy n="85" d="100"/>
        </p:scale>
        <p:origin x="456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44" y="-9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준용" userId="b91c6c07-188f-4757-9924-c4a4872845a3" providerId="ADAL" clId="{9111D992-F972-4134-9D20-4C1398AB1095}"/>
    <pc:docChg chg="modNotesMaster modHandout">
      <pc:chgData name="이준용" userId="b91c6c07-188f-4757-9924-c4a4872845a3" providerId="ADAL" clId="{9111D992-F972-4134-9D20-4C1398AB1095}" dt="2023-11-02T02:15:24.540" v="0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2306" y="3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BA9DB4B-07B7-446D-BE79-F2376415D35B}" type="datetimeFigureOut">
              <a:rPr lang="ko-KR" altLang="en-US"/>
              <a:pPr>
                <a:defRPr/>
              </a:pPr>
              <a:t>2023-11-02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721240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2306" y="9721240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D0DD175-2049-4E03-A735-2B8EF881F9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794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306" y="3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1EBEB5E-F530-45C8-9C90-6FB71ECA93F9}" type="datetimeFigureOut">
              <a:rPr lang="ko-KR" altLang="en-US"/>
              <a:pPr>
                <a:defRPr/>
              </a:pPr>
              <a:t>2023-11-02</a:t>
            </a:fld>
            <a:endParaRPr lang="en-US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19" y="4862266"/>
            <a:ext cx="568264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721240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306" y="9721240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119D6B8-DBA2-4ADF-A727-9F7212758CD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3858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슬라이드배경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522"/>
            <a:ext cx="9144000" cy="6856478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954199"/>
            <a:ext cx="3600400" cy="492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"/>
          <p:cNvSpPr txBox="1">
            <a:spLocks noChangeArrowheads="1"/>
          </p:cNvSpPr>
          <p:nvPr userDrawn="1"/>
        </p:nvSpPr>
        <p:spPr bwMode="auto">
          <a:xfrm>
            <a:off x="179512" y="908720"/>
            <a:ext cx="44958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aseline="0">
                <a:solidFill>
                  <a:srgbClr val="000000"/>
                </a:solidFill>
                <a:latin typeface="+mj-lt"/>
                <a:ea typeface="+mn-ea"/>
                <a:cs typeface="Geneva" charset="0"/>
              </a:rPr>
              <a:t> </a:t>
            </a:r>
          </a:p>
        </p:txBody>
      </p:sp>
      <p:sp>
        <p:nvSpPr>
          <p:cNvPr id="10" name="Text Box 2"/>
          <p:cNvSpPr txBox="1">
            <a:spLocks noChangeArrowheads="1"/>
          </p:cNvSpPr>
          <p:nvPr userDrawn="1"/>
        </p:nvSpPr>
        <p:spPr bwMode="auto">
          <a:xfrm>
            <a:off x="179512" y="2276872"/>
            <a:ext cx="4572000" cy="3624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baseline="0">
                <a:solidFill>
                  <a:srgbClr val="000000"/>
                </a:solidFill>
                <a:latin typeface="+mj-ea"/>
                <a:ea typeface="+mj-ea"/>
                <a:cs typeface="Geneva" charset="0"/>
              </a:rPr>
              <a:t> </a:t>
            </a:r>
            <a:endParaRPr lang="en-GB" sz="3200" baseline="0">
              <a:solidFill>
                <a:srgbClr val="000000"/>
              </a:solidFill>
              <a:latin typeface="+mj-ea"/>
              <a:ea typeface="+mj-ea"/>
              <a:cs typeface="Geneva" charset="0"/>
            </a:endParaRP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aseline="0">
              <a:solidFill>
                <a:srgbClr val="000000"/>
              </a:solidFill>
              <a:latin typeface="+mj-ea"/>
              <a:ea typeface="+mj-ea"/>
              <a:cs typeface="Geneva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DAA0D-2D5C-4A94-8DD0-750083EFC4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82550"/>
            <a:ext cx="2057400" cy="60436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82550"/>
            <a:ext cx="6019800" cy="60436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18379-214B-4F0B-951B-0053E08432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/>
            </a:lvl1pPr>
            <a:lvl2pPr>
              <a:defRPr sz="1800" b="1"/>
            </a:lvl2pPr>
            <a:lvl3pPr>
              <a:defRPr sz="1600" b="1"/>
            </a:lvl3pPr>
            <a:lvl4pPr>
              <a:defRPr sz="1400" b="1"/>
            </a:lvl4pPr>
            <a:lvl5pPr>
              <a:defRPr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32240" y="6237312"/>
            <a:ext cx="2133600" cy="476250"/>
          </a:xfrm>
          <a:prstGeom prst="rect">
            <a:avLst/>
          </a:prstGeom>
          <a:ln/>
        </p:spPr>
        <p:txBody>
          <a:bodyPr/>
          <a:lstStyle>
            <a:lvl1pPr algn="r">
              <a:defRPr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28FEA-22DE-4784-9196-6A18E833E2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55AAA-DC77-4E1A-BD49-96458F5B03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9A722-560D-4320-B1C2-A397F7DC1F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ADEF9-0288-4F98-BF32-303513775B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0BEA3-4DE6-4DFB-8A34-02C7BBB2F8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A467F-988D-403E-99A1-23BB234344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A358F-BA2E-4347-BFBE-93DB2F1381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슬라이드배경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1522"/>
            <a:ext cx="9144000" cy="6856478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255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521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04248" y="6237312"/>
            <a:ext cx="2133600" cy="476250"/>
          </a:xfrm>
          <a:prstGeom prst="rect">
            <a:avLst/>
          </a:prstGeom>
          <a:ln/>
        </p:spPr>
        <p:txBody>
          <a:bodyPr/>
          <a:lstStyle>
            <a:lvl1pPr algn="l">
              <a:defRPr sz="18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27" r:id="rId2"/>
    <p:sldLayoutId id="2147484328" r:id="rId3"/>
    <p:sldLayoutId id="2147484329" r:id="rId4"/>
    <p:sldLayoutId id="2147484330" r:id="rId5"/>
    <p:sldLayoutId id="2147484331" r:id="rId6"/>
    <p:sldLayoutId id="2147484332" r:id="rId7"/>
    <p:sldLayoutId id="2147484333" r:id="rId8"/>
    <p:sldLayoutId id="2147484334" r:id="rId9"/>
    <p:sldLayoutId id="2147484335" r:id="rId10"/>
    <p:sldLayoutId id="2147484336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9pPr>
    </p:titleStyle>
    <p:bodyStyle>
      <a:lvl1pPr marL="211138" indent="-211138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601663" indent="-211138" algn="l" rtl="0" eaLnBrk="0" fontAlgn="base" latinLnBrk="1" hangingPunct="0">
        <a:spcBef>
          <a:spcPct val="20000"/>
        </a:spcBef>
        <a:spcAft>
          <a:spcPct val="0"/>
        </a:spcAft>
        <a:buClr>
          <a:srgbClr val="899B31"/>
        </a:buClr>
        <a:buSzPct val="70000"/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2pPr>
      <a:lvl3pPr marL="984250" indent="-177800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306513" indent="-142875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1200">
          <a:solidFill>
            <a:schemeClr val="tx1"/>
          </a:solidFill>
          <a:latin typeface="+mn-lt"/>
          <a:ea typeface="+mn-ea"/>
        </a:defRPr>
      </a:lvl4pPr>
      <a:lvl5pPr marL="1622425" indent="-136525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0796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5368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9940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4512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 </a:t>
            </a:r>
            <a:r>
              <a:rPr lang="ko-KR" altLang="en-US" dirty="0"/>
              <a:t>요구 분석 명세서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시스템의 </a:t>
            </a:r>
            <a:r>
              <a:rPr lang="ko-KR" altLang="en-US" dirty="0">
                <a:highlight>
                  <a:srgbClr val="FFFF00"/>
                </a:highlight>
              </a:rPr>
              <a:t>기능</a:t>
            </a:r>
            <a:r>
              <a:rPr lang="ko-KR" altLang="en-US" dirty="0"/>
              <a:t>을 정확하고 완벽하며 일관성 있게 작성한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소프트웨어에 포함될 기능과 제약 조건들을 나열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기능에 대한 자세한 설명과 </a:t>
            </a:r>
            <a:r>
              <a:rPr lang="ko-KR" altLang="en-US" dirty="0">
                <a:highlight>
                  <a:srgbClr val="FFFF00"/>
                </a:highlight>
              </a:rPr>
              <a:t>예외처리</a:t>
            </a:r>
            <a:r>
              <a:rPr lang="ko-KR" altLang="en-US" dirty="0"/>
              <a:t> 기술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시스템 성능과 관련된 사항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정확성</a:t>
            </a:r>
            <a:r>
              <a:rPr lang="en-US" altLang="ko-KR" dirty="0"/>
              <a:t>, </a:t>
            </a:r>
            <a:r>
              <a:rPr lang="ko-KR" altLang="en-US" dirty="0"/>
              <a:t>사용 용이성 포함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과정</a:t>
            </a:r>
            <a:endParaRPr lang="en-US" altLang="ko-KR" dirty="0"/>
          </a:p>
          <a:p>
            <a:pPr lvl="1"/>
            <a:r>
              <a:rPr lang="ko-KR" altLang="en-US" dirty="0"/>
              <a:t>명세서 작성</a:t>
            </a:r>
            <a:endParaRPr lang="en-US" altLang="ko-KR" dirty="0"/>
          </a:p>
          <a:p>
            <a:pPr lvl="1"/>
            <a:r>
              <a:rPr lang="ko-KR" altLang="en-US" dirty="0"/>
              <a:t>명세서 검토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FFCF8A-4641-44A3-A2E7-7B9A8C104761}"/>
              </a:ext>
            </a:extLst>
          </p:cNvPr>
          <p:cNvSpPr/>
          <p:nvPr/>
        </p:nvSpPr>
        <p:spPr>
          <a:xfrm>
            <a:off x="2987824" y="3827065"/>
            <a:ext cx="5561384" cy="156966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highlight>
                  <a:srgbClr val="FFFF00"/>
                </a:highlight>
              </a:rPr>
              <a:t>Exception</a:t>
            </a:r>
            <a:r>
              <a:rPr lang="ko-KR" altLang="en-US" sz="2400" b="1" dirty="0">
                <a:highlight>
                  <a:srgbClr val="FFFF00"/>
                </a:highlight>
              </a:rPr>
              <a:t> </a:t>
            </a:r>
            <a:r>
              <a:rPr lang="en-US" altLang="ko-KR" sz="2400" b="1" dirty="0">
                <a:highlight>
                  <a:srgbClr val="FFFF00"/>
                </a:highlight>
              </a:rPr>
              <a:t>examples:</a:t>
            </a:r>
          </a:p>
          <a:p>
            <a:pPr marL="285750" indent="-285750">
              <a:buFontTx/>
              <a:buChar char="-"/>
            </a:pPr>
            <a:r>
              <a:rPr lang="en-US" altLang="ko-KR" sz="2400" b="1" dirty="0">
                <a:highlight>
                  <a:srgbClr val="FFFF00"/>
                </a:highlight>
              </a:rPr>
              <a:t>Erroneous inputs</a:t>
            </a:r>
          </a:p>
          <a:p>
            <a:pPr marL="285750" indent="-285750">
              <a:buFontTx/>
              <a:buChar char="-"/>
            </a:pPr>
            <a:r>
              <a:rPr lang="en-US" altLang="ko-KR" sz="2400" b="1" dirty="0">
                <a:highlight>
                  <a:srgbClr val="FFFF00"/>
                </a:highlight>
              </a:rPr>
              <a:t>Faults in the computer(s), the software and communication lines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E074BD-375C-4394-87E8-7454988AFFFF}"/>
              </a:ext>
            </a:extLst>
          </p:cNvPr>
          <p:cNvSpPr txBox="1"/>
          <p:nvPr/>
        </p:nvSpPr>
        <p:spPr>
          <a:xfrm>
            <a:off x="6454552" y="178871"/>
            <a:ext cx="223224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장 요구분석</a:t>
            </a:r>
          </a:p>
        </p:txBody>
      </p:sp>
    </p:spTree>
    <p:extLst>
      <p:ext uri="{BB962C8B-B14F-4D97-AF65-F5344CB8AC3E}">
        <p14:creationId xmlns:p14="http://schemas.microsoft.com/office/powerpoint/2010/main" val="172420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명세서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08050"/>
            <a:ext cx="9108504" cy="5218113"/>
          </a:xfrm>
        </p:spPr>
        <p:txBody>
          <a:bodyPr/>
          <a:lstStyle/>
          <a:p>
            <a:r>
              <a:rPr lang="ko-KR" altLang="en-US" sz="2400" dirty="0"/>
              <a:t>사용자와 개발자간의 이해를 돕기 위함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Gilbert</a:t>
            </a:r>
            <a:r>
              <a:rPr lang="ko-KR" altLang="en-US" sz="2400" dirty="0"/>
              <a:t>가</a:t>
            </a:r>
            <a:r>
              <a:rPr lang="en-US" altLang="ko-KR" sz="2400" dirty="0"/>
              <a:t> </a:t>
            </a:r>
            <a:r>
              <a:rPr lang="ko-KR" altLang="en-US" sz="2400" dirty="0"/>
              <a:t>제안한 요구 분석서 작성시 주의사항</a:t>
            </a:r>
            <a:endParaRPr lang="en-US" altLang="ko-KR" sz="2400" dirty="0"/>
          </a:p>
          <a:p>
            <a:pPr lvl="1"/>
            <a:r>
              <a:rPr lang="ko-KR" altLang="en-US" sz="2000" dirty="0"/>
              <a:t>요구 분석서는 사용자와 개발자 모두가 </a:t>
            </a:r>
            <a:r>
              <a:rPr lang="ko-KR" altLang="en-US" sz="2000" dirty="0">
                <a:highlight>
                  <a:srgbClr val="FFFF00"/>
                </a:highlight>
              </a:rPr>
              <a:t>쉽게 이해할 수 있도록 </a:t>
            </a:r>
            <a:r>
              <a:rPr lang="ko-KR" altLang="en-US" sz="2000" dirty="0"/>
              <a:t>써야 한다</a:t>
            </a:r>
            <a:endParaRPr lang="en-US" altLang="ko-KR" sz="2000" dirty="0"/>
          </a:p>
          <a:p>
            <a:pPr lvl="1"/>
            <a:r>
              <a:rPr lang="ko-KR" altLang="en-US" sz="2000" dirty="0"/>
              <a:t>요구 </a:t>
            </a:r>
            <a:r>
              <a:rPr lang="ko-KR" altLang="en-US" sz="2000" dirty="0" err="1"/>
              <a:t>분석서에</a:t>
            </a:r>
            <a:r>
              <a:rPr lang="ko-KR" altLang="en-US" sz="2000" dirty="0"/>
              <a:t> 기술된 조건은 개발자와 사용자가 </a:t>
            </a:r>
            <a:r>
              <a:rPr lang="ko-KR" altLang="en-US" sz="2000" dirty="0">
                <a:highlight>
                  <a:srgbClr val="FFFF00"/>
                </a:highlight>
              </a:rPr>
              <a:t>모두 동의한 </a:t>
            </a:r>
            <a:r>
              <a:rPr lang="ko-KR" altLang="en-US" sz="2000" dirty="0"/>
              <a:t>것이어야 한다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요구 분석서는 목표 시스템에 의하여 수행될 모든 기능을 </a:t>
            </a:r>
            <a:r>
              <a:rPr lang="ko-KR" altLang="en-US" sz="2000" dirty="0">
                <a:highlight>
                  <a:srgbClr val="FFFF00"/>
                </a:highlight>
              </a:rPr>
              <a:t>정확히 </a:t>
            </a:r>
            <a:r>
              <a:rPr lang="ko-KR" altLang="en-US" sz="2000" dirty="0"/>
              <a:t>기술하여야 한다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요구 분석서는 목표 시스템에 영향을 주는 모든 </a:t>
            </a:r>
            <a:r>
              <a:rPr lang="ko-KR" altLang="en-US" sz="2000" dirty="0">
                <a:highlight>
                  <a:srgbClr val="FFFF00"/>
                </a:highlight>
              </a:rPr>
              <a:t>제약 조건을 </a:t>
            </a:r>
            <a:r>
              <a:rPr lang="ko-KR" altLang="en-US" sz="2000" dirty="0"/>
              <a:t>기술한다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요구 분석서는 시스템의 인수를 위한 </a:t>
            </a:r>
            <a:r>
              <a:rPr lang="ko-KR" altLang="en-US" sz="2000" dirty="0">
                <a:highlight>
                  <a:srgbClr val="FFFF00"/>
                </a:highlight>
              </a:rPr>
              <a:t>테스트 기준을 제공하여야 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요구 분석서는 원하는 시스템의 품질과 상대적인 중요도 및 품질을 재는 방법이 기술 되어야 한다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885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 </a:t>
            </a:r>
            <a:r>
              <a:rPr lang="ko-KR" altLang="en-US"/>
              <a:t>분석서 목차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986502"/>
              </p:ext>
            </p:extLst>
          </p:nvPr>
        </p:nvGraphicFramePr>
        <p:xfrm>
          <a:off x="827584" y="622058"/>
          <a:ext cx="7344816" cy="5637721"/>
        </p:xfrm>
        <a:graphic>
          <a:graphicData uri="http://schemas.openxmlformats.org/drawingml/2006/table">
            <a:tbl>
              <a:tblPr/>
              <a:tblGrid>
                <a:gridCol w="7344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600">
                <a:tc>
                  <a:txBody>
                    <a:bodyPr/>
                    <a:lstStyle/>
                    <a:p>
                      <a:pPr marL="508000" marR="12700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개 요</a:t>
                      </a:r>
                    </a:p>
                    <a:p>
                      <a:pPr marL="508000" marR="12700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1.1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시스템의 목적</a:t>
                      </a:r>
                    </a:p>
                    <a:p>
                      <a:pPr marL="508000" marR="12700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1.2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범위</a:t>
                      </a:r>
                    </a:p>
                    <a:p>
                      <a:pPr marL="508000" marR="12700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1.3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정의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약어</a:t>
                      </a:r>
                    </a:p>
                    <a:p>
                      <a:pPr marL="508000" marR="12700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1.4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참조</a:t>
                      </a:r>
                    </a:p>
                    <a:p>
                      <a:pPr marL="508000" marR="12700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기능적 요구</a:t>
                      </a:r>
                    </a:p>
                    <a:p>
                      <a:pPr marL="508000" marR="12700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2.1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외부 인터페이스 요구</a:t>
                      </a:r>
                    </a:p>
                    <a:p>
                      <a:pPr marL="508000" marR="12700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2.1.1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사용자 인터페이스</a:t>
                      </a:r>
                    </a:p>
                    <a:p>
                      <a:pPr marL="508000" marR="12700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2.1.2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하드웨어 인터페이스</a:t>
                      </a:r>
                    </a:p>
                    <a:p>
                      <a:pPr marL="508000" marR="12700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2.1.3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소프트웨어 및 통신 인터페이스</a:t>
                      </a:r>
                    </a:p>
                    <a:p>
                      <a:pPr marL="508000" marR="12700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2.2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기능 요구</a:t>
                      </a:r>
                    </a:p>
                    <a:p>
                      <a:pPr marL="508000" marR="12700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2.2.1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기능 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#1(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사용 사례 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#1)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508000" marR="12700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2.2.2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기능 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#2(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사용 사례 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#2)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508000" marR="12700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...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508000" marR="12700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기타 요구 및 제약 사항 </a:t>
                      </a:r>
                    </a:p>
                    <a:p>
                      <a:pPr marL="508000" marR="12700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3.1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성능 요구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반응 시간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처리 소요 시간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처리율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508000" marR="12700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3.2 H/W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요구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기억 장치 규모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통신수용도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508000" marR="12700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3.3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예외 조건 및 이의 처리</a:t>
                      </a:r>
                    </a:p>
                    <a:p>
                      <a:pPr marL="508000" marR="12700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3.4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자원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인력에 대한 제약 조건</a:t>
                      </a:r>
                    </a:p>
                    <a:p>
                      <a:pPr marL="508000" marR="12700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4.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인수 조건 </a:t>
                      </a:r>
                    </a:p>
                    <a:p>
                      <a:pPr marL="508000" marR="12700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4.1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기능 시험 및 성능 시험 </a:t>
                      </a:r>
                    </a:p>
                    <a:p>
                      <a:pPr marL="508000" marR="12700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5.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참고 자료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14351" cap="flat" cmpd="sng" algn="ctr">
                      <a:solidFill>
                        <a:srgbClr val="EC0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EC0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C08B4-8BC3-4E81-8BB6-6C6D338C8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331B90-0440-4442-BE74-11BB2DDC0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명세 스타일</a:t>
            </a:r>
            <a:r>
              <a:rPr lang="en-US" altLang="ko-KR" dirty="0"/>
              <a:t>: </a:t>
            </a:r>
            <a:r>
              <a:rPr lang="ko-KR" altLang="en-US" dirty="0"/>
              <a:t>자연어 </a:t>
            </a:r>
            <a:r>
              <a:rPr lang="en-US" altLang="ko-KR" dirty="0"/>
              <a:t>vs </a:t>
            </a:r>
            <a:r>
              <a:rPr lang="ko-KR" altLang="en-US" dirty="0"/>
              <a:t>구조적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682006-F2DD-4C0E-BB7D-166DE9B5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B71312-F137-4020-BE10-A8711ECDB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60" y="2097628"/>
            <a:ext cx="8651447" cy="20721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42B5C4-4AED-4BBE-8B6F-4D949B52A697}"/>
              </a:ext>
            </a:extLst>
          </p:cNvPr>
          <p:cNvSpPr txBox="1"/>
          <p:nvPr/>
        </p:nvSpPr>
        <p:spPr>
          <a:xfrm>
            <a:off x="211851" y="155388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highlight>
                  <a:srgbClr val="FFFF00"/>
                </a:highlight>
              </a:rPr>
              <a:t>자연어</a:t>
            </a:r>
          </a:p>
        </p:txBody>
      </p:sp>
    </p:spTree>
    <p:extLst>
      <p:ext uri="{BB962C8B-B14F-4D97-AF65-F5344CB8AC3E}">
        <p14:creationId xmlns:p14="http://schemas.microsoft.com/office/powerpoint/2010/main" val="76726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83CFA-B6C1-49C9-8706-DA6C18C3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4C408-3A6E-4ACE-A613-7E6D95C42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326698-591D-4C46-85B6-F1B88A3B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401C73-6DD1-4D5F-B716-129478C3A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" y="796901"/>
            <a:ext cx="8934890" cy="50182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2A3501-6F66-49CB-BC9D-6FAB669D1F2F}"/>
              </a:ext>
            </a:extLst>
          </p:cNvPr>
          <p:cNvSpPr txBox="1"/>
          <p:nvPr/>
        </p:nvSpPr>
        <p:spPr>
          <a:xfrm>
            <a:off x="6156176" y="723384"/>
            <a:ext cx="2530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highlight>
                  <a:srgbClr val="FFFF00"/>
                </a:highlight>
              </a:rPr>
              <a:t>구조적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87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명세서 검토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08050"/>
            <a:ext cx="8363272" cy="5218113"/>
          </a:xfrm>
        </p:spPr>
        <p:txBody>
          <a:bodyPr/>
          <a:lstStyle/>
          <a:p>
            <a:r>
              <a:rPr lang="ko-KR" altLang="en-US" sz="2400" dirty="0"/>
              <a:t>요구 분석 명세서 평가 기준</a:t>
            </a:r>
            <a:endParaRPr lang="en-US" altLang="ko-KR" sz="2400" dirty="0"/>
          </a:p>
          <a:p>
            <a:pPr lvl="1"/>
            <a:r>
              <a:rPr lang="ko-KR" altLang="en-US" sz="2000" dirty="0">
                <a:highlight>
                  <a:srgbClr val="FFFF00"/>
                </a:highlight>
              </a:rPr>
              <a:t>무결성</a:t>
            </a:r>
            <a:r>
              <a:rPr lang="ko-KR" altLang="en-US" sz="2000" dirty="0"/>
              <a:t>과 </a:t>
            </a:r>
            <a:r>
              <a:rPr lang="ko-KR" altLang="en-US" sz="2000" dirty="0">
                <a:highlight>
                  <a:srgbClr val="FFFF00"/>
                </a:highlight>
              </a:rPr>
              <a:t>완벽성</a:t>
            </a:r>
            <a:r>
              <a:rPr lang="ko-KR" altLang="en-US" sz="2000" dirty="0"/>
              <a:t> </a:t>
            </a:r>
            <a:r>
              <a:rPr lang="en-US" altLang="ko-KR" sz="2000" dirty="0"/>
              <a:t>– </a:t>
            </a:r>
            <a:r>
              <a:rPr lang="ko-KR" altLang="en-US" sz="2000" dirty="0"/>
              <a:t>요구 분석서는 사용자의 요구를 </a:t>
            </a:r>
            <a:r>
              <a:rPr lang="ko-KR" altLang="en-US" sz="2000" dirty="0" err="1"/>
              <a:t>오류없이</a:t>
            </a:r>
            <a:r>
              <a:rPr lang="ko-KR" altLang="en-US" sz="2000" dirty="0"/>
              <a:t> 완벽하게 반영하고 있어야 한다</a:t>
            </a:r>
            <a:r>
              <a:rPr lang="en-US" altLang="ko-KR" sz="2000" dirty="0"/>
              <a:t>.</a:t>
            </a:r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>
                <a:highlight>
                  <a:srgbClr val="FFFF00"/>
                </a:highlight>
              </a:rPr>
              <a:t>일관성</a:t>
            </a:r>
            <a:r>
              <a:rPr lang="ko-KR" altLang="en-US" sz="2000" dirty="0"/>
              <a:t> </a:t>
            </a:r>
            <a:r>
              <a:rPr lang="en-US" altLang="ko-KR" sz="2000" dirty="0"/>
              <a:t>– </a:t>
            </a:r>
            <a:r>
              <a:rPr lang="ko-KR" altLang="en-US" sz="2000" dirty="0"/>
              <a:t>요구 분석서 안에 서로 모순되는 부분이 없어야 한다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>
                <a:highlight>
                  <a:srgbClr val="FFFF00"/>
                </a:highlight>
              </a:rPr>
              <a:t>명확성</a:t>
            </a:r>
            <a:r>
              <a:rPr lang="ko-KR" altLang="en-US" sz="2000" dirty="0"/>
              <a:t> </a:t>
            </a:r>
            <a:r>
              <a:rPr lang="en-US" altLang="ko-KR" sz="2000" dirty="0"/>
              <a:t>– </a:t>
            </a:r>
            <a:r>
              <a:rPr lang="ko-KR" altLang="en-US" sz="2000" dirty="0"/>
              <a:t>요구 분석의 내용이 여러 의미로 해석되는 모호한 점이 없는지 살펴본다</a:t>
            </a:r>
            <a:endParaRPr lang="en-US" altLang="ko-KR" sz="2000" dirty="0"/>
          </a:p>
          <a:p>
            <a:pPr lvl="1"/>
            <a:r>
              <a:rPr lang="ko-KR" altLang="en-US" sz="2000" dirty="0">
                <a:highlight>
                  <a:srgbClr val="FFFF00"/>
                </a:highlight>
              </a:rPr>
              <a:t>기능적</a:t>
            </a:r>
            <a:r>
              <a:rPr lang="ko-KR" altLang="en-US" sz="2000" dirty="0"/>
              <a:t> </a:t>
            </a:r>
            <a:r>
              <a:rPr lang="en-US" altLang="ko-KR" sz="2000" dirty="0"/>
              <a:t>– ‘</a:t>
            </a:r>
            <a:r>
              <a:rPr lang="ko-KR" altLang="en-US" sz="2000" dirty="0"/>
              <a:t>어떻게</a:t>
            </a:r>
            <a:r>
              <a:rPr lang="en-US" altLang="ko-KR" sz="2000" dirty="0"/>
              <a:t>’ </a:t>
            </a:r>
            <a:r>
              <a:rPr lang="ko-KR" altLang="en-US" sz="2000" dirty="0"/>
              <a:t>보다 </a:t>
            </a:r>
            <a:r>
              <a:rPr lang="en-US" altLang="ko-KR" sz="2000" dirty="0"/>
              <a:t>‘</a:t>
            </a:r>
            <a:r>
              <a:rPr lang="ko-KR" altLang="en-US" sz="2000" dirty="0"/>
              <a:t>무엇을</a:t>
            </a:r>
            <a:r>
              <a:rPr lang="en-US" altLang="ko-KR" sz="2000" dirty="0"/>
              <a:t>’</a:t>
            </a:r>
            <a:r>
              <a:rPr lang="ko-KR" altLang="en-US" sz="2000" dirty="0"/>
              <a:t>에 관점을 두고 기술되어야 한다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>
                <a:highlight>
                  <a:srgbClr val="FFFF00"/>
                </a:highlight>
              </a:rPr>
              <a:t>검증 가능성 </a:t>
            </a:r>
            <a:r>
              <a:rPr lang="en-US" altLang="ko-KR" sz="2000" dirty="0"/>
              <a:t>– </a:t>
            </a:r>
            <a:r>
              <a:rPr lang="ko-KR" altLang="en-US" sz="2000" dirty="0"/>
              <a:t>요구 분석은 두 가지로 검증 가능해야 함</a:t>
            </a:r>
            <a:endParaRPr lang="en-US" altLang="ko-KR" sz="2000" dirty="0"/>
          </a:p>
          <a:p>
            <a:pPr lvl="2"/>
            <a:r>
              <a:rPr lang="en-US" altLang="ko-KR" sz="1800" dirty="0"/>
              <a:t> </a:t>
            </a:r>
            <a:r>
              <a:rPr lang="ko-KR" altLang="en-US" sz="1800" dirty="0"/>
              <a:t>사용자 요구 만족</a:t>
            </a:r>
            <a:endParaRPr lang="en-US" altLang="ko-KR" sz="1800" dirty="0"/>
          </a:p>
          <a:p>
            <a:pPr lvl="2"/>
            <a:r>
              <a:rPr lang="en-US" altLang="ko-KR" sz="1800" dirty="0"/>
              <a:t> </a:t>
            </a:r>
            <a:r>
              <a:rPr lang="ko-KR" altLang="en-US" sz="1800" dirty="0"/>
              <a:t>시스템이 요구 분석에 기술된 내용과 일치하는가</a:t>
            </a:r>
            <a:endParaRPr lang="en-US" altLang="ko-KR" sz="1800" dirty="0"/>
          </a:p>
          <a:p>
            <a:pPr lvl="2"/>
            <a:endParaRPr lang="en-US" altLang="ko-KR" sz="1800" dirty="0"/>
          </a:p>
          <a:p>
            <a:pPr lvl="1"/>
            <a:r>
              <a:rPr lang="ko-KR" altLang="en-US" sz="2000" dirty="0">
                <a:highlight>
                  <a:srgbClr val="FFFF00"/>
                </a:highlight>
              </a:rPr>
              <a:t>추적 가능성 </a:t>
            </a:r>
            <a:r>
              <a:rPr lang="ko-KR" altLang="en-US" sz="2000" dirty="0"/>
              <a:t>및 변경 용이성 </a:t>
            </a:r>
            <a:r>
              <a:rPr lang="en-US" altLang="ko-KR" sz="2000" dirty="0"/>
              <a:t>– </a:t>
            </a:r>
            <a:r>
              <a:rPr lang="ko-KR" altLang="en-US" sz="2000" dirty="0"/>
              <a:t>내용은 체계적으로 정리되어야 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383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요구 관리 도구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764133"/>
            <a:ext cx="8229600" cy="5218113"/>
          </a:xfrm>
        </p:spPr>
        <p:txBody>
          <a:bodyPr/>
          <a:lstStyle/>
          <a:p>
            <a:r>
              <a:rPr lang="en-US" altLang="ko-KR" dirty="0" err="1"/>
              <a:t>ProR</a:t>
            </a:r>
            <a:r>
              <a:rPr lang="en-US" altLang="ko-KR" dirty="0"/>
              <a:t> : </a:t>
            </a:r>
            <a:r>
              <a:rPr lang="en-US" altLang="ko-KR" b="0" dirty="0"/>
              <a:t>GUI part of eclipse RMF. </a:t>
            </a:r>
            <a:r>
              <a:rPr lang="en-US" altLang="ko-KR" b="0" dirty="0" err="1"/>
              <a:t>ReIF</a:t>
            </a:r>
            <a:r>
              <a:rPr lang="en-US" altLang="ko-KR" dirty="0"/>
              <a:t>(</a:t>
            </a:r>
            <a:r>
              <a:rPr lang="en-US" altLang="ko-KR" b="0" dirty="0"/>
              <a:t>Requirements Interchange Format) </a:t>
            </a:r>
            <a:r>
              <a:rPr lang="ko-KR" altLang="en-US" b="0" dirty="0"/>
              <a:t>지원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90569880" descr="EMB00001054895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295331"/>
            <a:ext cx="6552728" cy="48182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2021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24258-BA1B-4395-8994-A47E2FFC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640DB-696D-496C-AE05-D12FE38B3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477C79-1E50-4B59-829F-BA5CAFAC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pic>
        <p:nvPicPr>
          <p:cNvPr id="1026" name="Picture 2" descr="Coffee: Benefits, nutrition, and risks">
            <a:extLst>
              <a:ext uri="{FF2B5EF4-FFF2-40B4-BE49-F238E27FC236}">
                <a16:creationId xmlns:a16="http://schemas.microsoft.com/office/drawing/2014/main" id="{46F6017A-9F6E-49BF-9A96-D7BB8C100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3570889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06554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21744</TotalTime>
  <Words>390</Words>
  <Application>Microsoft Office PowerPoint</Application>
  <PresentationFormat>화면 슬라이드 쇼(4:3)</PresentationFormat>
  <Paragraphs>74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굴림</vt:lpstr>
      <vt:lpstr>맑은 고딕</vt:lpstr>
      <vt:lpstr>-윤고딕140</vt:lpstr>
      <vt:lpstr>Wingdings</vt:lpstr>
      <vt:lpstr>기본 디자인</vt:lpstr>
      <vt:lpstr>4.5 요구 분석 명세서</vt:lpstr>
      <vt:lpstr>명세서 작성</vt:lpstr>
      <vt:lpstr>요구 분석서 목차</vt:lpstr>
      <vt:lpstr>PowerPoint 프레젠테이션</vt:lpstr>
      <vt:lpstr>PowerPoint 프레젠테이션</vt:lpstr>
      <vt:lpstr>명세서 검토</vt:lpstr>
      <vt:lpstr>요구 관리 도구</vt:lpstr>
      <vt:lpstr>PowerPoint 프레젠테이션</vt:lpstr>
    </vt:vector>
  </TitlesOfParts>
  <Company>soolab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jongho</dc:creator>
  <cp:lastModifiedBy>이준용</cp:lastModifiedBy>
  <cp:revision>2135</cp:revision>
  <dcterms:created xsi:type="dcterms:W3CDTF">2008-11-11T15:04:27Z</dcterms:created>
  <dcterms:modified xsi:type="dcterms:W3CDTF">2023-11-02T02:15:27Z</dcterms:modified>
</cp:coreProperties>
</file>