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59" r:id="rId6"/>
    <p:sldId id="258"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43" d="100"/>
          <a:sy n="43" d="100"/>
        </p:scale>
        <p:origin x="119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EEDA26-D16E-40F0-9B0A-69780EC20A7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25AD7C8-8781-4904-B65B-5DCFD7807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E3E7EF7-8715-45F3-AE3A-4548484FF43C}"/>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545DACEA-EB37-4684-B406-7FDAE4E5E5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C2C4F6-9B6C-4E4F-A2DA-1FF50B092399}"/>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130828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10C4F3-42B9-44FE-B338-DB75E45BB30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BCBE55A-12E1-4ED6-A7D9-7DBC02E8BA78}"/>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5FD6477-06F8-4BC7-8EF2-4C8971812255}"/>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D5A67266-FA64-40C2-ADEC-E10BBD67A5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3C6240-692D-44DF-8B34-79D7E7C2907A}"/>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15519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636C42C-C504-4766-97B1-0ED3E78F082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7A9544C-0E9E-40D0-9BDE-085CAD98FA7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1F36E2E-3A44-4D87-BCD2-D7A656F35CFE}"/>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F2FEC963-4DC4-422B-B8BA-7ECBD569EE8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42BD66-AD36-4EAF-98AF-5F99903F82EB}"/>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289964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6B29EA-A8A3-4069-878E-F8C810D9B42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478E48E-E7C9-44E1-B17D-B1D22895E78A}"/>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06BF96F-2E2D-42C3-9B58-22723925D32A}"/>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B760F1A2-E3D7-4D41-9081-754C80FE63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7FA2B8B-1400-4965-9452-77098C380721}"/>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358931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7F9FC-A0B5-4A7F-8145-2B276B84E6A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7B2EC37-E0B5-4E8B-9D62-D9A98A23C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BD288DB5-2534-44D0-82FB-5F1EABA72E4A}"/>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A8ACB3FC-DF94-4D83-989E-04C0DE3237A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F02FF2-F926-4338-BB81-43DE5D5651D0}"/>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36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23A4DC-D769-4AB5-9BFB-6E599BD8D4C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B92923F-9489-4E8A-80D9-9B8A705762EB}"/>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CB60E50-312A-493F-9F60-B4B3D43BA571}"/>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C4121B4B-DFA9-4D5C-9A54-01973176FA25}"/>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6" name="바닥글 개체 틀 5">
            <a:extLst>
              <a:ext uri="{FF2B5EF4-FFF2-40B4-BE49-F238E27FC236}">
                <a16:creationId xmlns:a16="http://schemas.microsoft.com/office/drawing/2014/main" id="{086E9D83-02FA-4C6D-8AC5-D7FD74167FC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87F6BB-6031-47F2-B29A-12629BCCED4F}"/>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226460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CC0636-5DF1-4B1A-80EF-693BF2909F4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B31701A-2553-41B5-B9C5-11A4BEFE0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2E8A7EE-936F-4529-A118-21EDE34BCDF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7563ADD-9BEC-4828-8ACD-8D159F90B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C47E159-D603-460B-9C64-256697B83F4A}"/>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AEA9184-66AE-4CB0-AA36-36F1E02338A3}"/>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8" name="바닥글 개체 틀 7">
            <a:extLst>
              <a:ext uri="{FF2B5EF4-FFF2-40B4-BE49-F238E27FC236}">
                <a16:creationId xmlns:a16="http://schemas.microsoft.com/office/drawing/2014/main" id="{00ADE210-F2FC-4E3D-88F4-8079300BBD6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F15DA03-B72A-4D4C-B688-3E57D4BDE547}"/>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340050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C5BAA-2682-46CE-A2D9-BF094B7C43F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BA6C94C-936E-49BC-9E95-7A27AE6EADBD}"/>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4" name="바닥글 개체 틀 3">
            <a:extLst>
              <a:ext uri="{FF2B5EF4-FFF2-40B4-BE49-F238E27FC236}">
                <a16:creationId xmlns:a16="http://schemas.microsoft.com/office/drawing/2014/main" id="{17B1D4C9-21CE-4D75-BB7B-0093156F8E5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94A5F86-AD6F-4CF2-B3CF-DF57E5CDB71A}"/>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4656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96366B7-7E60-41B8-A91A-E7CBA9212475}"/>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3" name="바닥글 개체 틀 2">
            <a:extLst>
              <a:ext uri="{FF2B5EF4-FFF2-40B4-BE49-F238E27FC236}">
                <a16:creationId xmlns:a16="http://schemas.microsoft.com/office/drawing/2014/main" id="{7CA74125-1A0F-4BEC-BCF7-BEABBDA5BC0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6009CC4-B6E1-46A3-87C2-E68E95D23F63}"/>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66297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296260-3C9D-47C0-8857-C2A2102E587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2D86742-43CA-4A9A-AE4B-8A6C0CA43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0BAAEF7-CE72-4356-958C-2B97645F2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6AEFBD6-1E11-44B3-B469-3AE7019810EC}"/>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6" name="바닥글 개체 틀 5">
            <a:extLst>
              <a:ext uri="{FF2B5EF4-FFF2-40B4-BE49-F238E27FC236}">
                <a16:creationId xmlns:a16="http://schemas.microsoft.com/office/drawing/2014/main" id="{A94E6485-996A-4400-8F49-9E03BE267FF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9CB060A-55D4-412C-9C0E-045CCF2FDEA1}"/>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34271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8C2EA0-7615-4CD5-B8E6-580BC03704B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5F643B9-A54C-4F42-A53D-13CC89EE9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A5DDB3C-9DE6-44F7-AEF2-EEE45E4D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41F991F-B385-4BEE-B83D-7C1FD9923077}"/>
              </a:ext>
            </a:extLst>
          </p:cNvPr>
          <p:cNvSpPr>
            <a:spLocks noGrp="1"/>
          </p:cNvSpPr>
          <p:nvPr>
            <p:ph type="dt" sz="half" idx="10"/>
          </p:nvPr>
        </p:nvSpPr>
        <p:spPr/>
        <p:txBody>
          <a:bodyPr/>
          <a:lstStyle/>
          <a:p>
            <a:fld id="{206A5161-73C9-4C04-941A-F63229C6E6CA}" type="datetimeFigureOut">
              <a:rPr lang="ko-KR" altLang="en-US" smtClean="0"/>
              <a:t>2023-11-01</a:t>
            </a:fld>
            <a:endParaRPr lang="ko-KR" altLang="en-US"/>
          </a:p>
        </p:txBody>
      </p:sp>
      <p:sp>
        <p:nvSpPr>
          <p:cNvPr id="6" name="바닥글 개체 틀 5">
            <a:extLst>
              <a:ext uri="{FF2B5EF4-FFF2-40B4-BE49-F238E27FC236}">
                <a16:creationId xmlns:a16="http://schemas.microsoft.com/office/drawing/2014/main" id="{21595B2F-69DA-4AD8-8C38-C1FA2C379DA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87A02D7-3049-4573-85A7-CDF8E24BABB4}"/>
              </a:ext>
            </a:extLst>
          </p:cNvPr>
          <p:cNvSpPr>
            <a:spLocks noGrp="1"/>
          </p:cNvSpPr>
          <p:nvPr>
            <p:ph type="sldNum" sz="quarter" idx="12"/>
          </p:nvPr>
        </p:nvSpPr>
        <p:spPr/>
        <p:txBody>
          <a:body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207852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5CBAE56-8A82-4293-8136-E9F8C3C39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C95094C-42B2-4B3A-A8A8-BAAB5658D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D3E3FA4-837D-4C76-B98F-0051CB4BD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A5161-73C9-4C04-941A-F63229C6E6CA}" type="datetimeFigureOut">
              <a:rPr lang="ko-KR" altLang="en-US" smtClean="0"/>
              <a:t>2023-11-01</a:t>
            </a:fld>
            <a:endParaRPr lang="ko-KR" altLang="en-US"/>
          </a:p>
        </p:txBody>
      </p:sp>
      <p:sp>
        <p:nvSpPr>
          <p:cNvPr id="5" name="바닥글 개체 틀 4">
            <a:extLst>
              <a:ext uri="{FF2B5EF4-FFF2-40B4-BE49-F238E27FC236}">
                <a16:creationId xmlns:a16="http://schemas.microsoft.com/office/drawing/2014/main" id="{A8ACFAF8-FBD5-4852-BF0F-F7CF8E37F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FC9F550-F970-4FFC-9A76-F755C2AC1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EC9DD-4488-4008-8AC6-F07E8BA0663E}" type="slidenum">
              <a:rPr lang="ko-KR" altLang="en-US" smtClean="0"/>
              <a:t>‹#›</a:t>
            </a:fld>
            <a:endParaRPr lang="ko-KR" altLang="en-US"/>
          </a:p>
        </p:txBody>
      </p:sp>
    </p:spTree>
    <p:extLst>
      <p:ext uri="{BB962C8B-B14F-4D97-AF65-F5344CB8AC3E}">
        <p14:creationId xmlns:p14="http://schemas.microsoft.com/office/powerpoint/2010/main" val="360404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6DE186-6017-4909-ADBD-AAC58477370D}"/>
              </a:ext>
            </a:extLst>
          </p:cNvPr>
          <p:cNvSpPr>
            <a:spLocks noGrp="1"/>
          </p:cNvSpPr>
          <p:nvPr>
            <p:ph type="ctrTitle"/>
          </p:nvPr>
        </p:nvSpPr>
        <p:spPr/>
        <p:txBody>
          <a:bodyPr/>
          <a:lstStyle/>
          <a:p>
            <a:r>
              <a:rPr lang="en-US" altLang="ko-KR" dirty="0"/>
              <a:t>4</a:t>
            </a:r>
            <a:r>
              <a:rPr lang="ko-KR" altLang="en-US" dirty="0"/>
              <a:t>장 </a:t>
            </a:r>
            <a:r>
              <a:rPr lang="en-US" altLang="ko-KR"/>
              <a:t>Requirement Analysis </a:t>
            </a:r>
            <a:r>
              <a:rPr lang="ko-KR" altLang="en-US"/>
              <a:t>추가자료</a:t>
            </a:r>
            <a:endParaRPr lang="ko-KR" altLang="en-US" dirty="0"/>
          </a:p>
        </p:txBody>
      </p:sp>
      <p:sp>
        <p:nvSpPr>
          <p:cNvPr id="3" name="부제목 2">
            <a:extLst>
              <a:ext uri="{FF2B5EF4-FFF2-40B4-BE49-F238E27FC236}">
                <a16:creationId xmlns:a16="http://schemas.microsoft.com/office/drawing/2014/main" id="{6F73B422-40CD-4723-A339-C1A9D394D3A9}"/>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00578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Functional Requirements (FR) vs Non Functional Requirements (NFR)</a:t>
            </a:r>
            <a:endParaRPr lang="ko-KR" altLang="en-US" dirty="0"/>
          </a:p>
        </p:txBody>
      </p:sp>
      <p:sp>
        <p:nvSpPr>
          <p:cNvPr id="3" name="내용 개체 틀 2"/>
          <p:cNvSpPr>
            <a:spLocks noGrp="1"/>
          </p:cNvSpPr>
          <p:nvPr>
            <p:ph idx="1"/>
          </p:nvPr>
        </p:nvSpPr>
        <p:spPr/>
        <p:txBody>
          <a:bodyPr/>
          <a:lstStyle/>
          <a:p>
            <a:pPr marL="0" indent="0">
              <a:buNone/>
            </a:pPr>
            <a:r>
              <a:rPr lang="en-US" altLang="ko-KR" dirty="0"/>
              <a:t>Functional </a:t>
            </a:r>
          </a:p>
          <a:p>
            <a:pPr marL="0" indent="0">
              <a:buNone/>
            </a:pPr>
            <a:r>
              <a:rPr lang="en-US" altLang="ko-KR" dirty="0"/>
              <a:t>  - Input, Output, Behavior (+ User + SW/HW/External I/F)</a:t>
            </a:r>
          </a:p>
          <a:p>
            <a:pPr marL="0" indent="0">
              <a:buNone/>
            </a:pPr>
            <a:r>
              <a:rPr lang="en-US" altLang="ko-KR" dirty="0"/>
              <a:t>    * SW/HW/External I/F </a:t>
            </a:r>
            <a:r>
              <a:rPr lang="ko-KR" altLang="en-US" dirty="0"/>
              <a:t>는 </a:t>
            </a:r>
            <a:r>
              <a:rPr lang="en-US" altLang="ko-KR" dirty="0"/>
              <a:t>NFR</a:t>
            </a:r>
            <a:r>
              <a:rPr lang="ko-KR" altLang="en-US" dirty="0"/>
              <a:t>로도 분류함</a:t>
            </a:r>
            <a:endParaRPr lang="en-US" altLang="ko-KR" dirty="0"/>
          </a:p>
          <a:p>
            <a:pPr marL="0" indent="0">
              <a:buNone/>
            </a:pPr>
            <a:r>
              <a:rPr lang="en-US" altLang="ko-KR" dirty="0"/>
              <a:t>Nonfunctional</a:t>
            </a:r>
          </a:p>
          <a:p>
            <a:pPr marL="0" indent="0">
              <a:buNone/>
            </a:pPr>
            <a:r>
              <a:rPr lang="en-US" altLang="ko-KR" dirty="0"/>
              <a:t>   - </a:t>
            </a:r>
            <a:r>
              <a:rPr lang="ko-KR" altLang="en-US" dirty="0"/>
              <a:t>얼마나 잘</a:t>
            </a:r>
            <a:r>
              <a:rPr lang="en-US" altLang="ko-KR" dirty="0"/>
              <a:t>(efficiently) </a:t>
            </a:r>
            <a:r>
              <a:rPr lang="ko-KR" altLang="en-US" dirty="0"/>
              <a:t>기능을 제공하느냐</a:t>
            </a:r>
            <a:r>
              <a:rPr lang="en-US" altLang="ko-KR" dirty="0"/>
              <a:t>? “</a:t>
            </a:r>
            <a:r>
              <a:rPr lang="ko-KR" altLang="en-US" dirty="0"/>
              <a:t>에 대한  요구</a:t>
            </a:r>
            <a:endParaRPr lang="en-US" altLang="ko-KR" dirty="0"/>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356911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5B7F2A-889E-4948-94B8-AFED7A8E1AA0}"/>
              </a:ext>
            </a:extLst>
          </p:cNvPr>
          <p:cNvSpPr>
            <a:spLocks noGrp="1"/>
          </p:cNvSpPr>
          <p:nvPr>
            <p:ph type="title"/>
          </p:nvPr>
        </p:nvSpPr>
        <p:spPr>
          <a:xfrm>
            <a:off x="838200" y="365126"/>
            <a:ext cx="10515600" cy="967286"/>
          </a:xfrm>
        </p:spPr>
        <p:txBody>
          <a:bodyPr/>
          <a:lstStyle/>
          <a:p>
            <a:r>
              <a:rPr lang="en-US" altLang="ko-KR" dirty="0"/>
              <a:t>Non-Functional Requirements</a:t>
            </a:r>
            <a:endParaRPr lang="ko-KR" altLang="en-US" dirty="0"/>
          </a:p>
        </p:txBody>
      </p:sp>
      <p:sp>
        <p:nvSpPr>
          <p:cNvPr id="3" name="내용 개체 틀 2">
            <a:extLst>
              <a:ext uri="{FF2B5EF4-FFF2-40B4-BE49-F238E27FC236}">
                <a16:creationId xmlns:a16="http://schemas.microsoft.com/office/drawing/2014/main" id="{D5403C5E-796C-44EF-A419-075A58E1CEB8}"/>
              </a:ext>
            </a:extLst>
          </p:cNvPr>
          <p:cNvSpPr>
            <a:spLocks noGrp="1"/>
          </p:cNvSpPr>
          <p:nvPr>
            <p:ph idx="1"/>
          </p:nvPr>
        </p:nvSpPr>
        <p:spPr>
          <a:xfrm>
            <a:off x="838200" y="1253330"/>
            <a:ext cx="11088189" cy="5487103"/>
          </a:xfrm>
        </p:spPr>
        <p:txBody>
          <a:bodyPr>
            <a:normAutofit fontScale="25000" lnSpcReduction="20000"/>
          </a:bodyPr>
          <a:lstStyle/>
          <a:p>
            <a:pPr marL="0" indent="0">
              <a:buNone/>
            </a:pPr>
            <a:r>
              <a:rPr lang="en-US" altLang="ko-KR" sz="9600" dirty="0">
                <a:latin typeface="+mn-ea"/>
              </a:rPr>
              <a:t>“</a:t>
            </a:r>
            <a:r>
              <a:rPr lang="ko-KR" altLang="en-US" sz="9600" dirty="0">
                <a:latin typeface="+mn-ea"/>
              </a:rPr>
              <a:t>어떤 것들이 </a:t>
            </a:r>
            <a:r>
              <a:rPr lang="en-US" altLang="ko-KR" sz="9600" dirty="0">
                <a:latin typeface="+mn-ea"/>
              </a:rPr>
              <a:t>NFR </a:t>
            </a:r>
            <a:r>
              <a:rPr lang="ko-KR" altLang="en-US" sz="9600" dirty="0">
                <a:latin typeface="+mn-ea"/>
              </a:rPr>
              <a:t>인가</a:t>
            </a:r>
            <a:r>
              <a:rPr lang="en-US" altLang="ko-KR" sz="9600" dirty="0">
                <a:latin typeface="+mn-ea"/>
              </a:rPr>
              <a:t>?</a:t>
            </a:r>
          </a:p>
          <a:p>
            <a:pPr lvl="1"/>
            <a:r>
              <a:rPr lang="ko-KR" altLang="en-US" sz="9600" dirty="0">
                <a:latin typeface="+mn-ea"/>
              </a:rPr>
              <a:t>성능 및 품질 </a:t>
            </a:r>
            <a:r>
              <a:rPr lang="en-US" altLang="ko-KR" sz="9600" dirty="0">
                <a:latin typeface="+mn-ea"/>
              </a:rPr>
              <a:t>(~</a:t>
            </a:r>
            <a:r>
              <a:rPr lang="en-US" altLang="ko-KR" sz="9600" dirty="0" err="1">
                <a:latin typeface="+mn-ea"/>
              </a:rPr>
              <a:t>ility</a:t>
            </a:r>
            <a:r>
              <a:rPr lang="en-US" altLang="ko-KR" sz="9600" dirty="0">
                <a:latin typeface="+mn-ea"/>
              </a:rPr>
              <a:t>)</a:t>
            </a:r>
          </a:p>
          <a:p>
            <a:pPr lvl="1"/>
            <a:r>
              <a:rPr lang="ko-KR" altLang="en-US" sz="9600" dirty="0">
                <a:latin typeface="+mn-ea"/>
              </a:rPr>
              <a:t>법적</a:t>
            </a:r>
            <a:r>
              <a:rPr lang="en-US" altLang="ko-KR" sz="9600" dirty="0">
                <a:latin typeface="+mn-ea"/>
              </a:rPr>
              <a:t>, </a:t>
            </a:r>
            <a:r>
              <a:rPr lang="ko-KR" altLang="en-US" sz="9600" dirty="0">
                <a:latin typeface="+mn-ea"/>
              </a:rPr>
              <a:t>도덕적</a:t>
            </a:r>
            <a:r>
              <a:rPr lang="en-US" altLang="ko-KR" sz="9600" dirty="0">
                <a:latin typeface="+mn-ea"/>
              </a:rPr>
              <a:t>, </a:t>
            </a:r>
            <a:r>
              <a:rPr lang="ko-KR" altLang="en-US" sz="9600" dirty="0">
                <a:latin typeface="+mn-ea"/>
              </a:rPr>
              <a:t>표준 준수</a:t>
            </a:r>
            <a:endParaRPr lang="en-US" altLang="ko-KR" sz="9600" dirty="0">
              <a:latin typeface="+mn-ea"/>
            </a:endParaRPr>
          </a:p>
          <a:p>
            <a:pPr marL="457200" lvl="1" indent="0">
              <a:buNone/>
            </a:pPr>
            <a:r>
              <a:rPr lang="en-US" altLang="ko-KR" sz="9600" dirty="0">
                <a:latin typeface="+mn-ea"/>
              </a:rPr>
              <a:t>  </a:t>
            </a:r>
            <a:r>
              <a:rPr lang="ko-KR" altLang="en-US" sz="9600" dirty="0">
                <a:latin typeface="+mn-ea"/>
              </a:rPr>
              <a:t>개발방법</a:t>
            </a:r>
            <a:r>
              <a:rPr lang="en-US" altLang="ko-KR" sz="9600" dirty="0">
                <a:latin typeface="+mn-ea"/>
              </a:rPr>
              <a:t>, </a:t>
            </a:r>
            <a:r>
              <a:rPr lang="ko-KR" altLang="en-US" sz="9600" dirty="0">
                <a:latin typeface="+mn-ea"/>
              </a:rPr>
              <a:t>운영방법</a:t>
            </a:r>
            <a:r>
              <a:rPr lang="en-US" altLang="ko-KR" sz="9600" dirty="0">
                <a:latin typeface="+mn-ea"/>
              </a:rPr>
              <a:t>,</a:t>
            </a:r>
          </a:p>
          <a:p>
            <a:pPr marL="457200" lvl="1" indent="0">
              <a:buNone/>
            </a:pPr>
            <a:r>
              <a:rPr lang="en-US" altLang="ko-KR" sz="9600" dirty="0">
                <a:latin typeface="+mn-ea"/>
              </a:rPr>
              <a:t>  Exceptions (error-handling. </a:t>
            </a:r>
            <a:r>
              <a:rPr lang="ko-KR" altLang="en-US" sz="9600" dirty="0">
                <a:latin typeface="+mn-ea"/>
              </a:rPr>
              <a:t>예</a:t>
            </a:r>
            <a:r>
              <a:rPr lang="en-US" altLang="ko-KR" sz="9600" dirty="0">
                <a:latin typeface="+mn-ea"/>
              </a:rPr>
              <a:t>: </a:t>
            </a:r>
            <a:r>
              <a:rPr lang="ko-KR" altLang="en-US" sz="9600" dirty="0">
                <a:latin typeface="+mn-ea"/>
              </a:rPr>
              <a:t>뱅킹시스템에서 잘못된 예금 이체 시</a:t>
            </a:r>
            <a:r>
              <a:rPr lang="en-US" altLang="ko-KR" sz="9600" dirty="0">
                <a:latin typeface="+mn-ea"/>
              </a:rPr>
              <a:t>)</a:t>
            </a:r>
          </a:p>
          <a:p>
            <a:pPr marL="457200" lvl="1" indent="0">
              <a:buNone/>
            </a:pPr>
            <a:r>
              <a:rPr lang="en-US" altLang="ko-KR" sz="9600" dirty="0">
                <a:latin typeface="+mn-ea"/>
              </a:rPr>
              <a:t>  </a:t>
            </a:r>
            <a:r>
              <a:rPr lang="ko-KR" altLang="en-US" sz="9600" dirty="0">
                <a:latin typeface="+mn-ea"/>
              </a:rPr>
              <a:t>등</a:t>
            </a:r>
            <a:r>
              <a:rPr lang="en-US" altLang="ko-KR" sz="9600" dirty="0">
                <a:latin typeface="+mn-ea"/>
              </a:rPr>
              <a:t>  </a:t>
            </a:r>
          </a:p>
          <a:p>
            <a:pPr marL="457200" lvl="1" indent="0">
              <a:buNone/>
            </a:pPr>
            <a:endParaRPr lang="en-US" altLang="ko-KR" sz="9600" dirty="0">
              <a:latin typeface="+mn-ea"/>
            </a:endParaRPr>
          </a:p>
          <a:p>
            <a:pPr marL="0" indent="0">
              <a:buNone/>
            </a:pPr>
            <a:r>
              <a:rPr lang="en-US" altLang="ko-KR" sz="9600" dirty="0">
                <a:latin typeface="+mn-ea"/>
              </a:rPr>
              <a:t>NRF </a:t>
            </a:r>
            <a:r>
              <a:rPr lang="en-US" altLang="ko-KR" sz="9600" dirty="0">
                <a:latin typeface="+mn-ea"/>
                <a:sym typeface="Wingdings" panose="05000000000000000000" pitchFamily="2" charset="2"/>
              </a:rPr>
              <a:t>C</a:t>
            </a:r>
            <a:r>
              <a:rPr lang="en-US" altLang="ko-KR" sz="9600" dirty="0">
                <a:latin typeface="+mn-ea"/>
              </a:rPr>
              <a:t>onstraints on technology, resources or techniques OR</a:t>
            </a:r>
          </a:p>
          <a:p>
            <a:pPr marL="0" indent="0">
              <a:buNone/>
            </a:pPr>
            <a:r>
              <a:rPr lang="en-US" altLang="ko-KR" sz="9600" dirty="0">
                <a:latin typeface="+mn-ea"/>
                <a:sym typeface="Wingdings" panose="05000000000000000000" pitchFamily="2" charset="2"/>
              </a:rPr>
              <a:t>  </a:t>
            </a:r>
            <a:r>
              <a:rPr lang="en-US" altLang="ko-KR" sz="9600" dirty="0">
                <a:latin typeface="+mn-ea"/>
              </a:rPr>
              <a:t>Constraints on the design and development of the system  </a:t>
            </a:r>
            <a:r>
              <a:rPr lang="en-US" altLang="ko-KR" sz="9600" dirty="0">
                <a:latin typeface="+mn-ea"/>
                <a:sym typeface="Wingdings" panose="05000000000000000000" pitchFamily="2" charset="2"/>
              </a:rPr>
              <a:t> </a:t>
            </a:r>
            <a:r>
              <a:rPr lang="en-US" altLang="ko-KR" sz="9600" dirty="0">
                <a:latin typeface="+mn-ea"/>
              </a:rPr>
              <a:t>limiting </a:t>
            </a:r>
          </a:p>
          <a:p>
            <a:pPr marL="0" indent="0">
              <a:buNone/>
            </a:pPr>
            <a:r>
              <a:rPr lang="en-US" altLang="ko-KR" sz="9600" dirty="0">
                <a:latin typeface="+mn-ea"/>
              </a:rPr>
              <a:t>solutions to implement FR.</a:t>
            </a:r>
          </a:p>
          <a:p>
            <a:pPr marL="0" indent="0">
              <a:buNone/>
            </a:pPr>
            <a:endParaRPr lang="en-US" altLang="ko-KR" sz="9600" dirty="0">
              <a:latin typeface="+mn-ea"/>
            </a:endParaRPr>
          </a:p>
          <a:p>
            <a:pPr marL="0" indent="0">
              <a:buNone/>
            </a:pPr>
            <a:r>
              <a:rPr lang="en-US" altLang="ko-KR" sz="9600" dirty="0">
                <a:latin typeface="+mn-ea"/>
              </a:rPr>
              <a:t>ex) Consider a requirement 'all products in the suite require SAML-based single sign-on’.</a:t>
            </a:r>
          </a:p>
          <a:p>
            <a:pPr marL="0" indent="0">
              <a:buNone/>
            </a:pPr>
            <a:r>
              <a:rPr lang="en-US" altLang="ko-KR" sz="9600" dirty="0">
                <a:latin typeface="+mn-ea"/>
              </a:rPr>
              <a:t>        single sign-on is a functional requirement </a:t>
            </a:r>
          </a:p>
          <a:p>
            <a:pPr marL="0" indent="0">
              <a:buNone/>
            </a:pPr>
            <a:r>
              <a:rPr lang="en-US" altLang="ko-KR" sz="9600" dirty="0">
                <a:latin typeface="+mn-ea"/>
              </a:rPr>
              <a:t>        the selection of SAML (Security Assertion Markup Language) is a constraint</a:t>
            </a:r>
          </a:p>
          <a:p>
            <a:pPr marL="0" indent="0">
              <a:buNone/>
            </a:pPr>
            <a:endParaRPr lang="en-US" altLang="ko-KR" sz="6400" dirty="0">
              <a:latin typeface="+mn-ea"/>
            </a:endParaRPr>
          </a:p>
          <a:p>
            <a:pPr marL="0" indent="0">
              <a:buNone/>
            </a:pPr>
            <a:endParaRPr lang="en-US" altLang="ko-KR" dirty="0"/>
          </a:p>
          <a:p>
            <a:pPr marL="0" indent="0">
              <a:buNone/>
            </a:pPr>
            <a:r>
              <a:rPr lang="en-US" altLang="ko-KR" dirty="0"/>
              <a:t>  </a:t>
            </a:r>
          </a:p>
          <a:p>
            <a:endParaRPr lang="ko-KR" altLang="en-US" dirty="0"/>
          </a:p>
        </p:txBody>
      </p:sp>
    </p:spTree>
    <p:extLst>
      <p:ext uri="{BB962C8B-B14F-4D97-AF65-F5344CB8AC3E}">
        <p14:creationId xmlns:p14="http://schemas.microsoft.com/office/powerpoint/2010/main" val="420585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marL="0" indent="0">
              <a:buNone/>
            </a:pPr>
            <a:r>
              <a:rPr lang="en-US" altLang="ko-KR" dirty="0">
                <a:latin typeface="+mn-ea"/>
              </a:rPr>
              <a:t>System architecture</a:t>
            </a:r>
            <a:r>
              <a:rPr lang="ko-KR" altLang="en-US" dirty="0">
                <a:latin typeface="+mn-ea"/>
              </a:rPr>
              <a:t>에 영향을 준다</a:t>
            </a:r>
            <a:endParaRPr lang="en-US" altLang="ko-KR" dirty="0">
              <a:latin typeface="+mn-ea"/>
            </a:endParaRPr>
          </a:p>
          <a:p>
            <a:pPr marL="0" indent="0">
              <a:buNone/>
            </a:pPr>
            <a:r>
              <a:rPr lang="ko-KR" altLang="en-US" dirty="0">
                <a:latin typeface="+mn-ea"/>
              </a:rPr>
              <a:t>한 개 </a:t>
            </a:r>
            <a:r>
              <a:rPr lang="en-US" altLang="ko-KR" dirty="0">
                <a:latin typeface="+mn-ea"/>
              </a:rPr>
              <a:t>NRF</a:t>
            </a:r>
            <a:r>
              <a:rPr lang="ko-KR" altLang="en-US" dirty="0">
                <a:latin typeface="+mn-ea"/>
              </a:rPr>
              <a:t>를 위해 여러 개의 </a:t>
            </a:r>
            <a:r>
              <a:rPr lang="en-US" altLang="ko-KR" dirty="0">
                <a:latin typeface="+mn-ea"/>
              </a:rPr>
              <a:t>functional requirements</a:t>
            </a:r>
            <a:r>
              <a:rPr lang="ko-KR" altLang="en-US" dirty="0">
                <a:latin typeface="+mn-ea"/>
              </a:rPr>
              <a:t>로 표현될 수 있다</a:t>
            </a:r>
            <a:r>
              <a:rPr lang="en-US" altLang="ko-KR" dirty="0">
                <a:latin typeface="+mn-ea"/>
              </a:rPr>
              <a:t>.</a:t>
            </a:r>
          </a:p>
          <a:p>
            <a:pPr marL="0" indent="0">
              <a:buNone/>
            </a:pPr>
            <a:r>
              <a:rPr lang="en-US" altLang="ko-KR" dirty="0">
                <a:latin typeface="+mn-ea"/>
              </a:rPr>
              <a:t>FR</a:t>
            </a:r>
            <a:r>
              <a:rPr lang="ko-KR" altLang="en-US" dirty="0">
                <a:latin typeface="+mn-ea"/>
              </a:rPr>
              <a:t>에 비해</a:t>
            </a:r>
            <a:r>
              <a:rPr lang="en-US" altLang="ko-KR" dirty="0">
                <a:latin typeface="+mn-ea"/>
              </a:rPr>
              <a:t>, </a:t>
            </a:r>
            <a:r>
              <a:rPr lang="ko-KR" altLang="en-US" dirty="0">
                <a:latin typeface="+mn-ea"/>
              </a:rPr>
              <a:t>파악하기 어렵다</a:t>
            </a:r>
            <a:r>
              <a:rPr lang="en-US" altLang="ko-KR" dirty="0">
                <a:latin typeface="+mn-ea"/>
              </a:rPr>
              <a:t>.</a:t>
            </a:r>
          </a:p>
          <a:p>
            <a:pPr marL="0" indent="0">
              <a:buNone/>
            </a:pPr>
            <a:r>
              <a:rPr lang="en-US" altLang="ko-KR" dirty="0">
                <a:latin typeface="+mn-ea"/>
              </a:rPr>
              <a:t>*functional requirements, NRF </a:t>
            </a:r>
            <a:r>
              <a:rPr lang="ko-KR" altLang="en-US" dirty="0">
                <a:latin typeface="+mn-ea"/>
              </a:rPr>
              <a:t>도 아닌 것을 </a:t>
            </a:r>
            <a:r>
              <a:rPr lang="en-US" altLang="ko-KR" dirty="0">
                <a:latin typeface="+mn-ea"/>
              </a:rPr>
              <a:t>SRS </a:t>
            </a:r>
            <a:r>
              <a:rPr lang="ko-KR" altLang="en-US" dirty="0">
                <a:latin typeface="+mn-ea"/>
              </a:rPr>
              <a:t>에 기재하기도 함 </a:t>
            </a:r>
            <a:r>
              <a:rPr lang="en-US" altLang="ko-KR" dirty="0">
                <a:latin typeface="+mn-ea"/>
              </a:rPr>
              <a:t>(</a:t>
            </a:r>
            <a:r>
              <a:rPr lang="ko-KR" altLang="en-US" dirty="0">
                <a:latin typeface="+mn-ea"/>
              </a:rPr>
              <a:t>예</a:t>
            </a:r>
            <a:r>
              <a:rPr lang="en-US" altLang="ko-KR" dirty="0">
                <a:latin typeface="+mn-ea"/>
              </a:rPr>
              <a:t>: </a:t>
            </a:r>
            <a:r>
              <a:rPr lang="ko-KR" altLang="en-US" dirty="0">
                <a:latin typeface="+mn-ea"/>
              </a:rPr>
              <a:t>이전계획</a:t>
            </a:r>
            <a:r>
              <a:rPr lang="en-US" altLang="ko-KR" dirty="0">
                <a:latin typeface="+mn-ea"/>
              </a:rPr>
              <a:t>, </a:t>
            </a:r>
            <a:r>
              <a:rPr lang="ko-KR" altLang="en-US" dirty="0">
                <a:latin typeface="+mn-ea"/>
              </a:rPr>
              <a:t>교육계획 </a:t>
            </a:r>
            <a:r>
              <a:rPr lang="en-US" altLang="ko-KR" dirty="0">
                <a:latin typeface="+mn-ea"/>
                <a:sym typeface="Wingdings" panose="05000000000000000000" pitchFamily="2" charset="2"/>
              </a:rPr>
              <a:t> transition requirement </a:t>
            </a:r>
            <a:r>
              <a:rPr lang="ko-KR" altLang="en-US" dirty="0">
                <a:latin typeface="+mn-ea"/>
                <a:sym typeface="Wingdings" panose="05000000000000000000" pitchFamily="2" charset="2"/>
              </a:rPr>
              <a:t>라고 함</a:t>
            </a:r>
            <a:r>
              <a:rPr lang="en-US" altLang="ko-KR" dirty="0">
                <a:latin typeface="+mn-ea"/>
                <a:sym typeface="Wingdings" panose="05000000000000000000" pitchFamily="2" charset="2"/>
              </a:rPr>
              <a:t>. </a:t>
            </a:r>
            <a:r>
              <a:rPr lang="ko-KR" altLang="en-US" dirty="0">
                <a:latin typeface="+mn-ea"/>
                <a:sym typeface="Wingdings" panose="05000000000000000000" pitchFamily="2" charset="2"/>
              </a:rPr>
              <a:t>일종의 </a:t>
            </a:r>
            <a:r>
              <a:rPr lang="en-US" altLang="ko-KR" dirty="0">
                <a:latin typeface="+mn-ea"/>
                <a:sym typeface="Wingdings" panose="05000000000000000000" pitchFamily="2" charset="2"/>
              </a:rPr>
              <a:t>NFR</a:t>
            </a:r>
            <a:r>
              <a:rPr lang="ko-KR" altLang="en-US" dirty="0">
                <a:latin typeface="+mn-ea"/>
                <a:sym typeface="Wingdings" panose="05000000000000000000" pitchFamily="2" charset="2"/>
              </a:rPr>
              <a:t>로도 볼 수 있음</a:t>
            </a:r>
            <a:r>
              <a:rPr lang="en-US" altLang="ko-KR" dirty="0">
                <a:latin typeface="+mn-ea"/>
                <a:sym typeface="Wingdings" panose="05000000000000000000" pitchFamily="2" charset="2"/>
              </a:rPr>
              <a:t>)</a:t>
            </a:r>
          </a:p>
          <a:p>
            <a:pPr marL="0" indent="0">
              <a:buNone/>
            </a:pPr>
            <a:r>
              <a:rPr lang="en-US" altLang="ko-KR" dirty="0">
                <a:latin typeface="+mn-ea"/>
                <a:sym typeface="Wingdings" panose="05000000000000000000" pitchFamily="2" charset="2"/>
              </a:rPr>
              <a:t> </a:t>
            </a:r>
            <a:endParaRPr lang="en-US" altLang="ko-KR" dirty="0">
              <a:latin typeface="+mn-ea"/>
            </a:endParaRPr>
          </a:p>
          <a:p>
            <a:endParaRPr lang="ko-KR" altLang="en-US" dirty="0"/>
          </a:p>
        </p:txBody>
      </p:sp>
    </p:spTree>
    <p:extLst>
      <p:ext uri="{BB962C8B-B14F-4D97-AF65-F5344CB8AC3E}">
        <p14:creationId xmlns:p14="http://schemas.microsoft.com/office/powerpoint/2010/main" val="54632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5B7F2A-889E-4948-94B8-AFED7A8E1AA0}"/>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D5403C5E-796C-44EF-A419-075A58E1CEB8}"/>
              </a:ext>
            </a:extLst>
          </p:cNvPr>
          <p:cNvSpPr>
            <a:spLocks noGrp="1"/>
          </p:cNvSpPr>
          <p:nvPr>
            <p:ph idx="1"/>
          </p:nvPr>
        </p:nvSpPr>
        <p:spPr/>
        <p:txBody>
          <a:bodyPr>
            <a:normAutofit fontScale="92500" lnSpcReduction="20000"/>
          </a:bodyPr>
          <a:lstStyle/>
          <a:p>
            <a:pPr marL="0" indent="0">
              <a:buNone/>
            </a:pPr>
            <a:r>
              <a:rPr lang="en-US" altLang="ko-KR" dirty="0"/>
              <a:t>NFR </a:t>
            </a:r>
            <a:r>
              <a:rPr lang="ko-KR" altLang="en-US" dirty="0"/>
              <a:t>명세에서</a:t>
            </a:r>
            <a:r>
              <a:rPr lang="en-US" altLang="ko-KR" dirty="0"/>
              <a:t>, </a:t>
            </a:r>
            <a:r>
              <a:rPr lang="ko-KR" altLang="en-US" dirty="0"/>
              <a:t>추상적인 표현은 피한다</a:t>
            </a:r>
            <a:endParaRPr lang="en-US" altLang="ko-KR" dirty="0"/>
          </a:p>
          <a:p>
            <a:pPr marL="0" indent="0">
              <a:buNone/>
            </a:pPr>
            <a:endParaRPr lang="en-US" altLang="ko-KR" dirty="0"/>
          </a:p>
          <a:p>
            <a:pPr marL="0" indent="0">
              <a:buNone/>
            </a:pPr>
            <a:r>
              <a:rPr lang="ko-KR" altLang="en-US" dirty="0"/>
              <a:t>예</a:t>
            </a:r>
            <a:r>
              <a:rPr lang="en-US" altLang="ko-KR" dirty="0"/>
              <a:t>) usability requirements: </a:t>
            </a:r>
          </a:p>
          <a:p>
            <a:pPr marL="0" indent="0">
              <a:buNone/>
            </a:pPr>
            <a:r>
              <a:rPr lang="en-US" altLang="ko-KR" dirty="0"/>
              <a:t>   The system should be easy to use by medical staff and should be organized in such a way that user errors are minimized. </a:t>
            </a:r>
            <a:r>
              <a:rPr lang="en-US" altLang="ko-KR" dirty="0">
                <a:sym typeface="Wingdings" panose="05000000000000000000" pitchFamily="2" charset="2"/>
              </a:rPr>
              <a:t></a:t>
            </a:r>
          </a:p>
          <a:p>
            <a:pPr marL="0" indent="0">
              <a:buNone/>
            </a:pPr>
            <a:r>
              <a:rPr lang="en-US" altLang="ko-KR" dirty="0">
                <a:sym typeface="Wingdings" panose="05000000000000000000" pitchFamily="2" charset="2"/>
              </a:rPr>
              <a:t> </a:t>
            </a:r>
            <a:r>
              <a:rPr lang="ko-KR" altLang="en-US" dirty="0">
                <a:sym typeface="Wingdings" panose="05000000000000000000" pitchFamily="2" charset="2"/>
              </a:rPr>
              <a:t>너무 추상적임</a:t>
            </a:r>
            <a:endParaRPr lang="en-US" altLang="ko-KR" dirty="0"/>
          </a:p>
          <a:p>
            <a:pPr marL="0" indent="0">
              <a:buNone/>
            </a:pPr>
            <a:endParaRPr lang="en-US" altLang="ko-KR" dirty="0"/>
          </a:p>
          <a:p>
            <a:pPr marL="0" indent="0">
              <a:buNone/>
            </a:pPr>
            <a:r>
              <a:rPr lang="en-US" altLang="ko-KR" dirty="0">
                <a:sym typeface="Wingdings" panose="05000000000000000000" pitchFamily="2" charset="2"/>
              </a:rPr>
              <a:t>== (</a:t>
            </a:r>
            <a:r>
              <a:rPr lang="ko-KR" altLang="en-US" dirty="0">
                <a:sym typeface="Wingdings" panose="05000000000000000000" pitchFamily="2" charset="2"/>
              </a:rPr>
              <a:t>아래같이 표현해야 함</a:t>
            </a:r>
            <a:r>
              <a:rPr lang="en-US" altLang="ko-KR" dirty="0">
                <a:sym typeface="Wingdings" panose="05000000000000000000" pitchFamily="2" charset="2"/>
              </a:rPr>
              <a:t>)</a:t>
            </a:r>
          </a:p>
          <a:p>
            <a:pPr marL="0" indent="0">
              <a:buNone/>
            </a:pPr>
            <a:r>
              <a:rPr lang="en-US" altLang="ko-KR" dirty="0"/>
              <a:t>Medical staff shall be able to use all the system functions after four hours of training. After this training, the average number of errors made by experienced users shall not exceed two per hour of system use. </a:t>
            </a:r>
            <a:endParaRPr lang="ko-KR" altLang="en-US" dirty="0"/>
          </a:p>
        </p:txBody>
      </p:sp>
    </p:spTree>
    <p:extLst>
      <p:ext uri="{BB962C8B-B14F-4D97-AF65-F5344CB8AC3E}">
        <p14:creationId xmlns:p14="http://schemas.microsoft.com/office/powerpoint/2010/main" val="15285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F78D4D-2F97-4841-A4BD-D8A3AA77580D}"/>
              </a:ext>
            </a:extLst>
          </p:cNvPr>
          <p:cNvSpPr>
            <a:spLocks noGrp="1"/>
          </p:cNvSpPr>
          <p:nvPr>
            <p:ph type="title"/>
          </p:nvPr>
        </p:nvSpPr>
        <p:spPr>
          <a:xfrm>
            <a:off x="838200" y="365126"/>
            <a:ext cx="10515600" cy="875846"/>
          </a:xfrm>
        </p:spPr>
        <p:txBody>
          <a:bodyPr/>
          <a:lstStyle/>
          <a:p>
            <a:r>
              <a:rPr lang="en-US" altLang="ko-KR" dirty="0"/>
              <a:t>Metrics for specifying NRF</a:t>
            </a:r>
            <a:endParaRPr lang="ko-KR" altLang="en-US" dirty="0"/>
          </a:p>
        </p:txBody>
      </p:sp>
      <p:sp>
        <p:nvSpPr>
          <p:cNvPr id="3" name="내용 개체 틀 2">
            <a:extLst>
              <a:ext uri="{FF2B5EF4-FFF2-40B4-BE49-F238E27FC236}">
                <a16:creationId xmlns:a16="http://schemas.microsoft.com/office/drawing/2014/main" id="{F47FACEF-8BC3-4C3A-B021-424E26FF8AB8}"/>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B86EEF25-389F-4ACC-8911-9152EB84D3E2}"/>
              </a:ext>
            </a:extLst>
          </p:cNvPr>
          <p:cNvPicPr>
            <a:picLocks noChangeAspect="1"/>
          </p:cNvPicPr>
          <p:nvPr/>
        </p:nvPicPr>
        <p:blipFill>
          <a:blip r:embed="rId2"/>
          <a:stretch>
            <a:fillRect/>
          </a:stretch>
        </p:blipFill>
        <p:spPr>
          <a:xfrm>
            <a:off x="1226030" y="1176540"/>
            <a:ext cx="6934772" cy="5649508"/>
          </a:xfrm>
          <a:prstGeom prst="rect">
            <a:avLst/>
          </a:prstGeom>
        </p:spPr>
      </p:pic>
    </p:spTree>
    <p:extLst>
      <p:ext uri="{BB962C8B-B14F-4D97-AF65-F5344CB8AC3E}">
        <p14:creationId xmlns:p14="http://schemas.microsoft.com/office/powerpoint/2010/main" val="3914180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319</Words>
  <Application>Microsoft Office PowerPoint</Application>
  <PresentationFormat>와이드스크린</PresentationFormat>
  <Paragraphs>39</Paragraphs>
  <Slides>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4장 Requirement Analysis 추가자료</vt:lpstr>
      <vt:lpstr>Functional Requirements (FR) vs Non Functional Requirements (NFR)</vt:lpstr>
      <vt:lpstr>Non-Functional Requirements</vt:lpstr>
      <vt:lpstr>PowerPoint 프레젠테이션</vt:lpstr>
      <vt:lpstr>PowerPoint 프레젠테이션</vt:lpstr>
      <vt:lpstr>Metrics for specifying NRF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4장 추가자료</dc:title>
  <dc:creator>hufs</dc:creator>
  <cp:lastModifiedBy>rje</cp:lastModifiedBy>
  <cp:revision>62</cp:revision>
  <dcterms:created xsi:type="dcterms:W3CDTF">2023-10-31T10:57:37Z</dcterms:created>
  <dcterms:modified xsi:type="dcterms:W3CDTF">2023-11-01T12:11:55Z</dcterms:modified>
</cp:coreProperties>
</file>