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3" r:id="rId3"/>
    <p:sldId id="282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7612-4D88-26AB-03BF-87A9A6FDE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A13D5-D915-C768-0EF4-D173F394A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68B8-A3E6-28E3-7FB1-F1545926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20BC-194A-4B3D-B4C3-E881D38BA4A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A8B03-5952-3296-2E2A-DCD65CB8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2807-8452-5B83-38F1-233E80F2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8AA9-45D7-490B-BAB3-F8B149B3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6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5DF4-D6B6-3CB3-AF3B-2B85BF38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9A70B-4D39-C2F7-AD59-5C5572DF2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6B8A-42E4-4C7B-7B2B-7E3CBAB4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20BC-194A-4B3D-B4C3-E881D38BA4A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DD4F-74D3-A0D4-2343-18BFC3D6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201B-6C7B-1C36-3F6A-AFD24CD2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8AA9-45D7-490B-BAB3-F8B149B3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8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D0A9D-1D40-88D5-5530-B1B1ABC31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4F165-BA13-4E75-5FD3-6E76B670D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CAE8-F928-2187-E099-9D852189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20BC-194A-4B3D-B4C3-E881D38BA4A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4C53-AFFE-997E-7EB7-9027306D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26D8A-8729-681B-778A-93CF7A71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8AA9-45D7-490B-BAB3-F8B149B3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5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8765-2843-453B-8529-DDCBDAA9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12AF-A761-983B-7027-305573BC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3F793-8187-C703-8E26-E3795E2F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20BC-194A-4B3D-B4C3-E881D38BA4A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F0703-843A-BA0F-6B8E-AA54807A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CBCF-353F-E8B4-2177-C78B1144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8AA9-45D7-490B-BAB3-F8B149B3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3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5E8C-D613-C69F-B7DE-BA620BA1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CAA11-0B05-42BA-73C1-ADB46B90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A647-0EA7-1E73-B8D1-C05827A4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20BC-194A-4B3D-B4C3-E881D38BA4A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3FFE8-43A2-F655-DCBE-C4757663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949F-B318-35F1-091F-4A07528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8AA9-45D7-490B-BAB3-F8B149B3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D3F4-D639-839F-33ED-046AC3A6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3D40-5349-2016-5A58-361DD260E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719E2-0D6B-E434-D6BD-9112F5B4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8B3AF-ED75-62A1-8D46-21DAB94B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20BC-194A-4B3D-B4C3-E881D38BA4A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F2B06-7C2D-30CD-E5F2-F537692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8FBC0-04FD-60E5-C97E-B890F062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8AA9-45D7-490B-BAB3-F8B149B3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5EB5-A6F1-D220-1844-5557A26D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D821-9601-C8E3-0D23-F6E15CF1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24C66-449B-D702-A40D-5249C6F80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3F7C-113C-1554-E0F1-3D81402C0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1696D-318A-3F37-8BE0-1AEBF5ED6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4D51D-3DCB-787E-9A0B-D763A936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20BC-194A-4B3D-B4C3-E881D38BA4A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EDFB2-2D8A-901C-9B2A-11ACEA56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BD643-109C-F4D4-51C3-2A153865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8AA9-45D7-490B-BAB3-F8B149B3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517C-B736-5841-3C5F-D8516405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7179E-9A98-E66F-F6DB-2AEAAE5A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20BC-194A-4B3D-B4C3-E881D38BA4A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5BB63-B5F8-19CA-0242-E2375FEE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C531F-ED9C-A48C-7A45-9D082A27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8AA9-45D7-490B-BAB3-F8B149B3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7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20F06-69A9-9A56-3C8C-9FBA8AFA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20BC-194A-4B3D-B4C3-E881D38BA4A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9F979-294D-1430-11C2-39CA5064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0BFCC-3270-7033-E109-7202A706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8AA9-45D7-490B-BAB3-F8B149B3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F076-7B43-F364-D6F3-87599D90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56C-B3FE-A1BF-5D92-BA79FC52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D454D-B501-4FEE-D6D6-CB565F6BC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69AE4-1233-1B8D-B171-F14384AC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20BC-194A-4B3D-B4C3-E881D38BA4A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A9BAD-B08E-FA55-8A6C-B74ECA2F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80B05-DCB3-3277-8AF7-CC33F680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8AA9-45D7-490B-BAB3-F8B149B3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AEEA-49FB-56C4-DB62-25BA0B04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069F8-1DDC-53D9-898C-42DC57827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E117-6FAA-A324-CFC7-DCD2A65D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C7A52-0DF5-5306-523B-A62F5382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20BC-194A-4B3D-B4C3-E881D38BA4A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E3D4B-A204-47EA-BC03-9F3169DF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C4805-747E-B1A2-EC62-60364460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8AA9-45D7-490B-BAB3-F8B149B3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5B589-CDC9-D0A1-E9EB-AC1CE7C2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22CD1-5D8D-B2C8-E493-4D99C0829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1134-A388-3460-40A9-1E8A5B8B3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B20BC-194A-4B3D-B4C3-E881D38BA4A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A10B-3DB2-85A7-EA56-662CFD115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8428-DE84-2016-36CC-4B88736E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8AA9-45D7-490B-BAB3-F8B149B3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8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9AD931-A9D9-26F7-7C78-E4277385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10552"/>
            <a:ext cx="9784080" cy="1508760"/>
          </a:xfrm>
        </p:spPr>
        <p:txBody>
          <a:bodyPr/>
          <a:lstStyle/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2. Data analysis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2664977-0D6E-586C-4439-ED50789DF4E9}"/>
              </a:ext>
            </a:extLst>
          </p:cNvPr>
          <p:cNvSpPr txBox="1">
            <a:spLocks/>
          </p:cNvSpPr>
          <p:nvPr/>
        </p:nvSpPr>
        <p:spPr>
          <a:xfrm>
            <a:off x="1406718" y="5712226"/>
            <a:ext cx="4970227" cy="6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>. Table Employee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656D83-6E13-B873-6494-365E2AC1B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16" b="3776"/>
          <a:stretch/>
        </p:blipFill>
        <p:spPr>
          <a:xfrm>
            <a:off x="1203960" y="2184621"/>
            <a:ext cx="4592541" cy="3341536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8A315D-6D4C-B336-3DB6-6CC91E66B160}"/>
              </a:ext>
            </a:extLst>
          </p:cNvPr>
          <p:cNvSpPr txBox="1">
            <a:spLocks/>
          </p:cNvSpPr>
          <p:nvPr/>
        </p:nvSpPr>
        <p:spPr>
          <a:xfrm>
            <a:off x="6033711" y="5712226"/>
            <a:ext cx="5241237" cy="608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600">
                <a:latin typeface="Khmer OS" panose="02000500000000020004" pitchFamily="2" charset="0"/>
                <a:cs typeface="Khmer OS" panose="02000500000000020004" pitchFamily="2" charset="0"/>
              </a:defRPr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en-US" dirty="0"/>
              <a:t>. Table Employee contact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323400-4431-79AC-9CD7-E5E37256F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27" y="4182386"/>
            <a:ext cx="4898003" cy="1343771"/>
          </a:xfrm>
          <a:prstGeom prst="rect">
            <a:avLst/>
          </a:prstGeom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D432B460-998D-E14F-EDE6-9C73614590A4}"/>
              </a:ext>
            </a:extLst>
          </p:cNvPr>
          <p:cNvSpPr/>
          <p:nvPr/>
        </p:nvSpPr>
        <p:spPr>
          <a:xfrm>
            <a:off x="1822175" y="2665675"/>
            <a:ext cx="71560" cy="103367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D848B-BA0B-B5B3-4A84-354C2DFF5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327" y="2830664"/>
            <a:ext cx="4898003" cy="12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6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AC2407-82A8-E86D-9C5F-2145500E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10552"/>
            <a:ext cx="9784080" cy="1508760"/>
          </a:xfrm>
        </p:spPr>
        <p:txBody>
          <a:bodyPr/>
          <a:lstStyle/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3. ER-Diagram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01459C-4B26-57A0-ABE5-CA7DCC3B12F3}"/>
              </a:ext>
            </a:extLst>
          </p:cNvPr>
          <p:cNvSpPr/>
          <p:nvPr/>
        </p:nvSpPr>
        <p:spPr>
          <a:xfrm>
            <a:off x="4768132" y="2400527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heavy" dirty="0" err="1">
                <a:latin typeface="Khmer OS" panose="02000500000000020004" pitchFamily="2" charset="0"/>
                <a:cs typeface="Khmer OS" panose="02000500000000020004" pitchFamily="2" charset="0"/>
              </a:rPr>
              <a:t>prodid</a:t>
            </a:r>
            <a:endParaRPr lang="en-US" u="heavy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1E31D5-D822-3B8C-5905-7AE5884B1563}"/>
              </a:ext>
            </a:extLst>
          </p:cNvPr>
          <p:cNvSpPr/>
          <p:nvPr/>
        </p:nvSpPr>
        <p:spPr>
          <a:xfrm>
            <a:off x="8075876" y="3760968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prodname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7227E9-DDF4-D048-EBB4-977E9F268A01}"/>
              </a:ext>
            </a:extLst>
          </p:cNvPr>
          <p:cNvSpPr/>
          <p:nvPr/>
        </p:nvSpPr>
        <p:spPr>
          <a:xfrm>
            <a:off x="4768132" y="5124920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prodcategory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D8F84B-5B12-1C82-689A-B9DA64FD4094}"/>
              </a:ext>
            </a:extLst>
          </p:cNvPr>
          <p:cNvSpPr/>
          <p:nvPr/>
        </p:nvSpPr>
        <p:spPr>
          <a:xfrm>
            <a:off x="1460390" y="3760968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quantity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8B01E-3032-A93A-B701-3FE2EEE24215}"/>
              </a:ext>
            </a:extLst>
          </p:cNvPr>
          <p:cNvSpPr/>
          <p:nvPr/>
        </p:nvSpPr>
        <p:spPr>
          <a:xfrm>
            <a:off x="4768133" y="3775523"/>
            <a:ext cx="2655736" cy="833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tbl_product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073205-1A44-C4F2-48CC-185358F745E2}"/>
              </a:ext>
            </a:extLst>
          </p:cNvPr>
          <p:cNvCxnSpPr/>
          <p:nvPr/>
        </p:nvCxnSpPr>
        <p:spPr>
          <a:xfrm flipV="1">
            <a:off x="6096000" y="3259267"/>
            <a:ext cx="0" cy="501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0CCD30-B56E-30A8-34A1-31330A2F8024}"/>
              </a:ext>
            </a:extLst>
          </p:cNvPr>
          <p:cNvCxnSpPr>
            <a:cxnSpLocks/>
            <a:stCxn id="2" idx="3"/>
            <a:endCxn id="7" idx="2"/>
          </p:cNvCxnSpPr>
          <p:nvPr/>
        </p:nvCxnSpPr>
        <p:spPr>
          <a:xfrm flipV="1">
            <a:off x="7423869" y="4190338"/>
            <a:ext cx="652007" cy="1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983981-451D-4402-CED9-AD358E130767}"/>
              </a:ext>
            </a:extLst>
          </p:cNvPr>
          <p:cNvCxnSpPr>
            <a:cxnSpLocks/>
            <a:stCxn id="2" idx="1"/>
            <a:endCxn id="10" idx="6"/>
          </p:cNvCxnSpPr>
          <p:nvPr/>
        </p:nvCxnSpPr>
        <p:spPr>
          <a:xfrm flipH="1" flipV="1">
            <a:off x="4116126" y="4190338"/>
            <a:ext cx="652007" cy="1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F8C1B5-0765-BB4B-4554-D95B0174AE21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6096000" y="4608664"/>
            <a:ext cx="1" cy="516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3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AC2407-82A8-E86D-9C5F-2145500E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10552"/>
            <a:ext cx="9784080" cy="1508760"/>
          </a:xfrm>
        </p:spPr>
        <p:txBody>
          <a:bodyPr/>
          <a:lstStyle/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3. ER-Diagram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01459C-4B26-57A0-ABE5-CA7DCC3B12F3}"/>
              </a:ext>
            </a:extLst>
          </p:cNvPr>
          <p:cNvSpPr/>
          <p:nvPr/>
        </p:nvSpPr>
        <p:spPr>
          <a:xfrm>
            <a:off x="4768132" y="2400527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prodid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1E31D5-D822-3B8C-5905-7AE5884B1563}"/>
              </a:ext>
            </a:extLst>
          </p:cNvPr>
          <p:cNvSpPr/>
          <p:nvPr/>
        </p:nvSpPr>
        <p:spPr>
          <a:xfrm>
            <a:off x="7964555" y="3331598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pricingdate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7227E9-DDF4-D048-EBB4-977E9F268A01}"/>
              </a:ext>
            </a:extLst>
          </p:cNvPr>
          <p:cNvSpPr/>
          <p:nvPr/>
        </p:nvSpPr>
        <p:spPr>
          <a:xfrm>
            <a:off x="6414052" y="5124920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buyingprice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C3D961-1492-9EDC-4C37-B79005755F6E}"/>
              </a:ext>
            </a:extLst>
          </p:cNvPr>
          <p:cNvSpPr/>
          <p:nvPr/>
        </p:nvSpPr>
        <p:spPr>
          <a:xfrm>
            <a:off x="1571709" y="3331598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remark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3077EAE-B031-68C9-9C10-905921B307D7}"/>
              </a:ext>
            </a:extLst>
          </p:cNvPr>
          <p:cNvSpPr/>
          <p:nvPr/>
        </p:nvSpPr>
        <p:spPr>
          <a:xfrm>
            <a:off x="3122213" y="5124920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saleprice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08591A-11C9-CE6C-3F68-090ED182BD09}"/>
              </a:ext>
            </a:extLst>
          </p:cNvPr>
          <p:cNvSpPr/>
          <p:nvPr/>
        </p:nvSpPr>
        <p:spPr>
          <a:xfrm>
            <a:off x="4768133" y="3775523"/>
            <a:ext cx="2655736" cy="833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tbl_buyingprice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C086FE-F5F0-0F20-CD82-826624BA6779}"/>
              </a:ext>
            </a:extLst>
          </p:cNvPr>
          <p:cNvCxnSpPr/>
          <p:nvPr/>
        </p:nvCxnSpPr>
        <p:spPr>
          <a:xfrm flipV="1">
            <a:off x="6096000" y="3259267"/>
            <a:ext cx="0" cy="501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754BE6-3337-E92F-B0E8-739958AA2881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7423869" y="3760968"/>
            <a:ext cx="540686" cy="4311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53F44D-1A3E-39B3-CA1D-6A356337D79D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>
            <a:off x="6096001" y="4608664"/>
            <a:ext cx="706975" cy="642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84731D-6648-778F-E3E5-8FB5E4539839}"/>
              </a:ext>
            </a:extLst>
          </p:cNvPr>
          <p:cNvCxnSpPr>
            <a:cxnSpLocks/>
            <a:stCxn id="3" idx="2"/>
            <a:endCxn id="2" idx="7"/>
          </p:cNvCxnSpPr>
          <p:nvPr/>
        </p:nvCxnSpPr>
        <p:spPr>
          <a:xfrm flipH="1">
            <a:off x="5389025" y="4608664"/>
            <a:ext cx="706976" cy="642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0F2DC8-D7A8-D80C-018B-53AA0492AFCD}"/>
              </a:ext>
            </a:extLst>
          </p:cNvPr>
          <p:cNvCxnSpPr>
            <a:cxnSpLocks/>
            <a:stCxn id="3" idx="1"/>
            <a:endCxn id="9" idx="6"/>
          </p:cNvCxnSpPr>
          <p:nvPr/>
        </p:nvCxnSpPr>
        <p:spPr>
          <a:xfrm flipH="1" flipV="1">
            <a:off x="4227445" y="3760968"/>
            <a:ext cx="540688" cy="4311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1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AC2407-82A8-E86D-9C5F-2145500E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10552"/>
            <a:ext cx="9784080" cy="1508760"/>
          </a:xfrm>
        </p:spPr>
        <p:txBody>
          <a:bodyPr/>
          <a:lstStyle/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3. ER-Diagram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01459C-4B26-57A0-ABE5-CA7DCC3B12F3}"/>
              </a:ext>
            </a:extLst>
          </p:cNvPr>
          <p:cNvSpPr/>
          <p:nvPr/>
        </p:nvSpPr>
        <p:spPr>
          <a:xfrm>
            <a:off x="4768132" y="2400527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heavy" dirty="0" err="1">
                <a:latin typeface="Khmer OS" panose="02000500000000020004" pitchFamily="2" charset="0"/>
                <a:cs typeface="Khmer OS" panose="02000500000000020004" pitchFamily="2" charset="0"/>
              </a:rPr>
              <a:t>poid</a:t>
            </a:r>
            <a:endParaRPr lang="en-US" u="heavy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1E31D5-D822-3B8C-5905-7AE5884B1563}"/>
              </a:ext>
            </a:extLst>
          </p:cNvPr>
          <p:cNvSpPr/>
          <p:nvPr/>
        </p:nvSpPr>
        <p:spPr>
          <a:xfrm>
            <a:off x="7423868" y="2999630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podate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7227E9-DDF4-D048-EBB4-977E9F268A01}"/>
              </a:ext>
            </a:extLst>
          </p:cNvPr>
          <p:cNvSpPr/>
          <p:nvPr/>
        </p:nvSpPr>
        <p:spPr>
          <a:xfrm>
            <a:off x="7423868" y="4533569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empid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C3D961-1492-9EDC-4C37-B79005755F6E}"/>
              </a:ext>
            </a:extLst>
          </p:cNvPr>
          <p:cNvSpPr/>
          <p:nvPr/>
        </p:nvSpPr>
        <p:spPr>
          <a:xfrm>
            <a:off x="4768132" y="5121409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supid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ACF26B-806E-C177-D2F8-71D7FEEB6990}"/>
              </a:ext>
            </a:extLst>
          </p:cNvPr>
          <p:cNvSpPr/>
          <p:nvPr/>
        </p:nvSpPr>
        <p:spPr>
          <a:xfrm>
            <a:off x="2112396" y="2994609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remark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ABC92F-45FD-CB50-B32C-983ADD2102EC}"/>
              </a:ext>
            </a:extLst>
          </p:cNvPr>
          <p:cNvSpPr/>
          <p:nvPr/>
        </p:nvSpPr>
        <p:spPr>
          <a:xfrm>
            <a:off x="1975209" y="4427342"/>
            <a:ext cx="2792923" cy="968244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267F62-E1A5-E97B-A28A-853866C9D95F}"/>
              </a:ext>
            </a:extLst>
          </p:cNvPr>
          <p:cNvSpPr/>
          <p:nvPr/>
        </p:nvSpPr>
        <p:spPr>
          <a:xfrm>
            <a:off x="2043802" y="4475843"/>
            <a:ext cx="2655736" cy="858740"/>
          </a:xfrm>
          <a:prstGeom prst="ellipse">
            <a:avLst/>
          </a:prstGeom>
          <a:ln>
            <a:prstDash val="soli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grandtotal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DC3D45-7229-CD89-6DD9-9B0F860DCB29}"/>
              </a:ext>
            </a:extLst>
          </p:cNvPr>
          <p:cNvSpPr/>
          <p:nvPr/>
        </p:nvSpPr>
        <p:spPr>
          <a:xfrm>
            <a:off x="4768133" y="3775523"/>
            <a:ext cx="2655736" cy="833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tbl_purchase_order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895092-C1EA-FBE7-FE05-7E1875AEF37B}"/>
              </a:ext>
            </a:extLst>
          </p:cNvPr>
          <p:cNvCxnSpPr>
            <a:cxnSpLocks/>
            <a:stCxn id="2" idx="0"/>
            <a:endCxn id="6" idx="4"/>
          </p:cNvCxnSpPr>
          <p:nvPr/>
        </p:nvCxnSpPr>
        <p:spPr>
          <a:xfrm flipH="1" flipV="1">
            <a:off x="6096000" y="3259267"/>
            <a:ext cx="1" cy="516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C03F71-9DE7-373B-4B47-59EC04BB0B2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7423868" y="3732610"/>
            <a:ext cx="388924" cy="457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8874D9-FEAB-BBE9-060E-3C69FF219104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423869" y="4192094"/>
            <a:ext cx="388923" cy="467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91BEA9-8BED-6900-57D5-01324F9DC736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6096000" y="4608664"/>
            <a:ext cx="1" cy="51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194310-5B63-75DF-3BB7-0DADFDA65937}"/>
              </a:ext>
            </a:extLst>
          </p:cNvPr>
          <p:cNvCxnSpPr>
            <a:cxnSpLocks/>
            <a:stCxn id="2" idx="1"/>
            <a:endCxn id="18" idx="7"/>
          </p:cNvCxnSpPr>
          <p:nvPr/>
        </p:nvCxnSpPr>
        <p:spPr>
          <a:xfrm flipH="1">
            <a:off x="4359118" y="4192094"/>
            <a:ext cx="409015" cy="377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5072CF-234D-B3E4-1B00-39CEBAD42FCA}"/>
              </a:ext>
            </a:extLst>
          </p:cNvPr>
          <p:cNvCxnSpPr>
            <a:cxnSpLocks/>
            <a:stCxn id="2" idx="1"/>
            <a:endCxn id="11" idx="5"/>
          </p:cNvCxnSpPr>
          <p:nvPr/>
        </p:nvCxnSpPr>
        <p:spPr>
          <a:xfrm flipH="1" flipV="1">
            <a:off x="4379208" y="3727589"/>
            <a:ext cx="388925" cy="464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1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AC2407-82A8-E86D-9C5F-2145500E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10552"/>
            <a:ext cx="9784080" cy="1508760"/>
          </a:xfrm>
        </p:spPr>
        <p:txBody>
          <a:bodyPr/>
          <a:lstStyle/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3. ER-Diagram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01459C-4B26-57A0-ABE5-CA7DCC3B12F3}"/>
              </a:ext>
            </a:extLst>
          </p:cNvPr>
          <p:cNvSpPr/>
          <p:nvPr/>
        </p:nvSpPr>
        <p:spPr>
          <a:xfrm>
            <a:off x="4768132" y="2400527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no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1E31D5-D822-3B8C-5905-7AE5884B1563}"/>
              </a:ext>
            </a:extLst>
          </p:cNvPr>
          <p:cNvSpPr/>
          <p:nvPr/>
        </p:nvSpPr>
        <p:spPr>
          <a:xfrm>
            <a:off x="7423868" y="2999630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poid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7227E9-DDF4-D048-EBB4-977E9F268A01}"/>
              </a:ext>
            </a:extLst>
          </p:cNvPr>
          <p:cNvSpPr/>
          <p:nvPr/>
        </p:nvSpPr>
        <p:spPr>
          <a:xfrm>
            <a:off x="7423868" y="4533569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itemid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C3D961-1492-9EDC-4C37-B79005755F6E}"/>
              </a:ext>
            </a:extLst>
          </p:cNvPr>
          <p:cNvSpPr/>
          <p:nvPr/>
        </p:nvSpPr>
        <p:spPr>
          <a:xfrm>
            <a:off x="4768132" y="5121409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unitprice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ACF26B-806E-C177-D2F8-71D7FEEB6990}"/>
              </a:ext>
            </a:extLst>
          </p:cNvPr>
          <p:cNvSpPr/>
          <p:nvPr/>
        </p:nvSpPr>
        <p:spPr>
          <a:xfrm>
            <a:off x="1918072" y="4533569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quantity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ABC92F-45FD-CB50-B32C-983ADD2102EC}"/>
              </a:ext>
            </a:extLst>
          </p:cNvPr>
          <p:cNvSpPr/>
          <p:nvPr/>
        </p:nvSpPr>
        <p:spPr>
          <a:xfrm>
            <a:off x="1878048" y="3013660"/>
            <a:ext cx="2792923" cy="968244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267F62-E1A5-E97B-A28A-853866C9D95F}"/>
              </a:ext>
            </a:extLst>
          </p:cNvPr>
          <p:cNvSpPr/>
          <p:nvPr/>
        </p:nvSpPr>
        <p:spPr>
          <a:xfrm>
            <a:off x="1946641" y="3062161"/>
            <a:ext cx="2655736" cy="858740"/>
          </a:xfrm>
          <a:prstGeom prst="ellipse">
            <a:avLst/>
          </a:prstGeom>
          <a:ln>
            <a:prstDash val="soli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total_price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A3A82B-2538-D4D6-80A7-AF5F3A0C04E7}"/>
              </a:ext>
            </a:extLst>
          </p:cNvPr>
          <p:cNvSpPr/>
          <p:nvPr/>
        </p:nvSpPr>
        <p:spPr>
          <a:xfrm>
            <a:off x="4768133" y="3775523"/>
            <a:ext cx="2655736" cy="833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tbl_po_detail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90C5FA-E5A1-7ECF-5B1D-2FAEA0559F8C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259267"/>
            <a:ext cx="1" cy="516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459E46-0887-2F4F-DB4B-0179FABB79AF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 flipV="1">
            <a:off x="7423869" y="3732610"/>
            <a:ext cx="388923" cy="459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D7DDAF-6CF4-128B-D7D2-92D9B1087AC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423869" y="4192094"/>
            <a:ext cx="388923" cy="467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DBC741-B117-6D55-D5AE-F77725B857C8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6096000" y="4608664"/>
            <a:ext cx="1" cy="51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A2C6BC-69D5-3C75-8E55-E5C853A5805F}"/>
              </a:ext>
            </a:extLst>
          </p:cNvPr>
          <p:cNvCxnSpPr>
            <a:cxnSpLocks/>
            <a:stCxn id="2" idx="1"/>
            <a:endCxn id="11" idx="7"/>
          </p:cNvCxnSpPr>
          <p:nvPr/>
        </p:nvCxnSpPr>
        <p:spPr>
          <a:xfrm flipH="1">
            <a:off x="4184884" y="4192094"/>
            <a:ext cx="583249" cy="467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0E6824-C443-1E7F-9FFB-822FD1E0B25C}"/>
              </a:ext>
            </a:extLst>
          </p:cNvPr>
          <p:cNvCxnSpPr>
            <a:cxnSpLocks/>
            <a:stCxn id="2" idx="1"/>
            <a:endCxn id="18" idx="5"/>
          </p:cNvCxnSpPr>
          <p:nvPr/>
        </p:nvCxnSpPr>
        <p:spPr>
          <a:xfrm flipH="1" flipV="1">
            <a:off x="4261957" y="3840108"/>
            <a:ext cx="506176" cy="3519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71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AC2407-82A8-E86D-9C5F-2145500E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10552"/>
            <a:ext cx="9784080" cy="1508760"/>
          </a:xfrm>
        </p:spPr>
        <p:txBody>
          <a:bodyPr/>
          <a:lstStyle/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3. ER-Diagram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01459C-4B26-57A0-ABE5-CA7DCC3B12F3}"/>
              </a:ext>
            </a:extLst>
          </p:cNvPr>
          <p:cNvSpPr/>
          <p:nvPr/>
        </p:nvSpPr>
        <p:spPr>
          <a:xfrm>
            <a:off x="4768132" y="2400527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heavy" dirty="0" err="1">
                <a:latin typeface="Khmer OS" panose="02000500000000020004" pitchFamily="2" charset="0"/>
                <a:cs typeface="Khmer OS" panose="02000500000000020004" pitchFamily="2" charset="0"/>
              </a:rPr>
              <a:t>invid</a:t>
            </a:r>
            <a:endParaRPr lang="en-US" u="heavy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1E31D5-D822-3B8C-5905-7AE5884B1563}"/>
              </a:ext>
            </a:extLst>
          </p:cNvPr>
          <p:cNvSpPr/>
          <p:nvPr/>
        </p:nvSpPr>
        <p:spPr>
          <a:xfrm>
            <a:off x="7423868" y="2999630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Invdate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7227E9-DDF4-D048-EBB4-977E9F268A01}"/>
              </a:ext>
            </a:extLst>
          </p:cNvPr>
          <p:cNvSpPr/>
          <p:nvPr/>
        </p:nvSpPr>
        <p:spPr>
          <a:xfrm>
            <a:off x="7423868" y="4533569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empid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C3D961-1492-9EDC-4C37-B79005755F6E}"/>
              </a:ext>
            </a:extLst>
          </p:cNvPr>
          <p:cNvSpPr/>
          <p:nvPr/>
        </p:nvSpPr>
        <p:spPr>
          <a:xfrm>
            <a:off x="4768132" y="5121409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custid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ACF26B-806E-C177-D2F8-71D7FEEB6990}"/>
              </a:ext>
            </a:extLst>
          </p:cNvPr>
          <p:cNvSpPr/>
          <p:nvPr/>
        </p:nvSpPr>
        <p:spPr>
          <a:xfrm>
            <a:off x="2112396" y="2994609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remark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ABC92F-45FD-CB50-B32C-983ADD2102EC}"/>
              </a:ext>
            </a:extLst>
          </p:cNvPr>
          <p:cNvSpPr/>
          <p:nvPr/>
        </p:nvSpPr>
        <p:spPr>
          <a:xfrm>
            <a:off x="1975209" y="4427342"/>
            <a:ext cx="2792923" cy="968244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267F62-E1A5-E97B-A28A-853866C9D95F}"/>
              </a:ext>
            </a:extLst>
          </p:cNvPr>
          <p:cNvSpPr/>
          <p:nvPr/>
        </p:nvSpPr>
        <p:spPr>
          <a:xfrm>
            <a:off x="2043802" y="4475843"/>
            <a:ext cx="2655736" cy="858740"/>
          </a:xfrm>
          <a:prstGeom prst="ellipse">
            <a:avLst/>
          </a:prstGeom>
          <a:ln>
            <a:prstDash val="soli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grandtotal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F1B5B8-9C8F-406F-5B67-44F10ABAA3D8}"/>
              </a:ext>
            </a:extLst>
          </p:cNvPr>
          <p:cNvSpPr/>
          <p:nvPr/>
        </p:nvSpPr>
        <p:spPr>
          <a:xfrm>
            <a:off x="4768133" y="3775523"/>
            <a:ext cx="2655736" cy="833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tbl_invoice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2A3D3E-412A-7DB9-0CBD-624D6C22E3F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259267"/>
            <a:ext cx="1" cy="516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091AFA-D371-7AD4-42D6-FA393EA45B4B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 flipV="1">
            <a:off x="7423869" y="3732610"/>
            <a:ext cx="388923" cy="459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53EACA-B757-2EA0-051F-A297C8B6666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423869" y="4192094"/>
            <a:ext cx="388923" cy="467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476319-BC80-15F3-73BF-3499A693AD2C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6096000" y="4608664"/>
            <a:ext cx="1" cy="51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138EF7-0C90-89D5-92E2-665768338A6F}"/>
              </a:ext>
            </a:extLst>
          </p:cNvPr>
          <p:cNvCxnSpPr>
            <a:cxnSpLocks/>
            <a:stCxn id="2" idx="1"/>
            <a:endCxn id="18" idx="7"/>
          </p:cNvCxnSpPr>
          <p:nvPr/>
        </p:nvCxnSpPr>
        <p:spPr>
          <a:xfrm flipH="1">
            <a:off x="4359118" y="4192094"/>
            <a:ext cx="409015" cy="377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28751B-4228-13F3-37E0-794B8F385028}"/>
              </a:ext>
            </a:extLst>
          </p:cNvPr>
          <p:cNvCxnSpPr>
            <a:cxnSpLocks/>
            <a:stCxn id="2" idx="1"/>
            <a:endCxn id="11" idx="5"/>
          </p:cNvCxnSpPr>
          <p:nvPr/>
        </p:nvCxnSpPr>
        <p:spPr>
          <a:xfrm flipH="1" flipV="1">
            <a:off x="4379208" y="3727589"/>
            <a:ext cx="388925" cy="464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1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AC2407-82A8-E86D-9C5F-2145500E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10552"/>
            <a:ext cx="9784080" cy="1508760"/>
          </a:xfrm>
        </p:spPr>
        <p:txBody>
          <a:bodyPr/>
          <a:lstStyle/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3. ER-Diagram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DAEE63-CB66-CFDD-8255-0E3FBE428F7B}"/>
              </a:ext>
            </a:extLst>
          </p:cNvPr>
          <p:cNvSpPr/>
          <p:nvPr/>
        </p:nvSpPr>
        <p:spPr>
          <a:xfrm>
            <a:off x="4768132" y="3760968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tbl_inv_detail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01459C-4B26-57A0-ABE5-CA7DCC3B12F3}"/>
              </a:ext>
            </a:extLst>
          </p:cNvPr>
          <p:cNvSpPr/>
          <p:nvPr/>
        </p:nvSpPr>
        <p:spPr>
          <a:xfrm>
            <a:off x="4768132" y="2400527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no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1E31D5-D822-3B8C-5905-7AE5884B1563}"/>
              </a:ext>
            </a:extLst>
          </p:cNvPr>
          <p:cNvSpPr/>
          <p:nvPr/>
        </p:nvSpPr>
        <p:spPr>
          <a:xfrm>
            <a:off x="7423868" y="2999630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invid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7227E9-DDF4-D048-EBB4-977E9F268A01}"/>
              </a:ext>
            </a:extLst>
          </p:cNvPr>
          <p:cNvSpPr/>
          <p:nvPr/>
        </p:nvSpPr>
        <p:spPr>
          <a:xfrm>
            <a:off x="7423868" y="4533569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itemid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C3D961-1492-9EDC-4C37-B79005755F6E}"/>
              </a:ext>
            </a:extLst>
          </p:cNvPr>
          <p:cNvSpPr/>
          <p:nvPr/>
        </p:nvSpPr>
        <p:spPr>
          <a:xfrm>
            <a:off x="4768132" y="5121409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unitprice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ACF26B-806E-C177-D2F8-71D7FEEB6990}"/>
              </a:ext>
            </a:extLst>
          </p:cNvPr>
          <p:cNvSpPr/>
          <p:nvPr/>
        </p:nvSpPr>
        <p:spPr>
          <a:xfrm>
            <a:off x="1918072" y="4533569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quantity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ABC92F-45FD-CB50-B32C-983ADD2102EC}"/>
              </a:ext>
            </a:extLst>
          </p:cNvPr>
          <p:cNvSpPr/>
          <p:nvPr/>
        </p:nvSpPr>
        <p:spPr>
          <a:xfrm>
            <a:off x="1878048" y="3013660"/>
            <a:ext cx="2792923" cy="968244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267F62-E1A5-E97B-A28A-853866C9D95F}"/>
              </a:ext>
            </a:extLst>
          </p:cNvPr>
          <p:cNvSpPr/>
          <p:nvPr/>
        </p:nvSpPr>
        <p:spPr>
          <a:xfrm>
            <a:off x="1946641" y="3062161"/>
            <a:ext cx="2655736" cy="858740"/>
          </a:xfrm>
          <a:prstGeom prst="ellipse">
            <a:avLst/>
          </a:prstGeom>
          <a:ln>
            <a:prstDash val="soli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total_price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E1EEF07-818E-0D3F-3F75-34E62B34F77B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259267"/>
            <a:ext cx="1" cy="516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EF030B-6088-6015-48D2-222686463B39}"/>
              </a:ext>
            </a:extLst>
          </p:cNvPr>
          <p:cNvCxnSpPr>
            <a:cxnSpLocks/>
            <a:stCxn id="5" idx="6"/>
            <a:endCxn id="7" idx="3"/>
          </p:cNvCxnSpPr>
          <p:nvPr/>
        </p:nvCxnSpPr>
        <p:spPr>
          <a:xfrm flipV="1">
            <a:off x="7423868" y="3732610"/>
            <a:ext cx="388924" cy="457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886C7C-C6C2-8A64-B777-5F0016EABD24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7423868" y="4190338"/>
            <a:ext cx="388924" cy="468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B9575A-8347-01CE-1C36-E42F70C78EEF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6096000" y="4619708"/>
            <a:ext cx="0" cy="501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E3DAAA-D295-5082-E04D-431C5C28A6C2}"/>
              </a:ext>
            </a:extLst>
          </p:cNvPr>
          <p:cNvCxnSpPr>
            <a:cxnSpLocks/>
            <a:stCxn id="5" idx="2"/>
            <a:endCxn id="11" idx="7"/>
          </p:cNvCxnSpPr>
          <p:nvPr/>
        </p:nvCxnSpPr>
        <p:spPr>
          <a:xfrm flipH="1">
            <a:off x="4184884" y="4190338"/>
            <a:ext cx="583248" cy="468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AEA1B1-BF85-69B6-2965-4D80A5B0DF99}"/>
              </a:ext>
            </a:extLst>
          </p:cNvPr>
          <p:cNvCxnSpPr>
            <a:cxnSpLocks/>
            <a:stCxn id="5" idx="2"/>
            <a:endCxn id="18" idx="5"/>
          </p:cNvCxnSpPr>
          <p:nvPr/>
        </p:nvCxnSpPr>
        <p:spPr>
          <a:xfrm flipH="1" flipV="1">
            <a:off x="4261957" y="3840108"/>
            <a:ext cx="506175" cy="350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9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9AD931-A9D9-26F7-7C78-E4277385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10552"/>
            <a:ext cx="9784080" cy="1508760"/>
          </a:xfrm>
        </p:spPr>
        <p:txBody>
          <a:bodyPr/>
          <a:lstStyle/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2. Data analysis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2664977-0D6E-586C-4439-ED50789DF4E9}"/>
              </a:ext>
            </a:extLst>
          </p:cNvPr>
          <p:cNvSpPr txBox="1">
            <a:spLocks/>
          </p:cNvSpPr>
          <p:nvPr/>
        </p:nvSpPr>
        <p:spPr>
          <a:xfrm>
            <a:off x="1641149" y="5457318"/>
            <a:ext cx="3919328" cy="6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300">
                <a:latin typeface="Khmer OS" panose="02000500000000020004" pitchFamily="2" charset="0"/>
                <a:cs typeface="Khmer OS" panose="02000500000000020004" pitchFamily="2" charset="0"/>
              </a:defRPr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en-US" dirty="0"/>
              <a:t>. Table 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104AD-F0AB-F66D-9A77-CF06C692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2963104"/>
            <a:ext cx="4793707" cy="2194678"/>
          </a:xfrm>
          <a:prstGeom prst="rect">
            <a:avLst/>
          </a:prstGeom>
        </p:spPr>
      </p:pic>
      <p:sp>
        <p:nvSpPr>
          <p:cNvPr id="8" name="Star: 5 Points 7">
            <a:extLst>
              <a:ext uri="{FF2B5EF4-FFF2-40B4-BE49-F238E27FC236}">
                <a16:creationId xmlns:a16="http://schemas.microsoft.com/office/drawing/2014/main" id="{6132640C-34FD-82C2-AEDA-B5CE27FDD7CE}"/>
              </a:ext>
            </a:extLst>
          </p:cNvPr>
          <p:cNvSpPr/>
          <p:nvPr/>
        </p:nvSpPr>
        <p:spPr>
          <a:xfrm>
            <a:off x="1869882" y="3429000"/>
            <a:ext cx="71560" cy="103367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25186B-AC8F-CD34-2DCA-D0792BCA7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918" y="3838460"/>
            <a:ext cx="4793707" cy="131932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466F4A-3BBD-7FB4-F566-41300023EC99}"/>
              </a:ext>
            </a:extLst>
          </p:cNvPr>
          <p:cNvSpPr txBox="1">
            <a:spLocks/>
          </p:cNvSpPr>
          <p:nvPr/>
        </p:nvSpPr>
        <p:spPr>
          <a:xfrm>
            <a:off x="6308697" y="5457318"/>
            <a:ext cx="5379720" cy="6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300">
                <a:latin typeface="Khmer OS" panose="02000500000000020004" pitchFamily="2" charset="0"/>
                <a:cs typeface="Khmer OS" panose="02000500000000020004" pitchFamily="2" charset="0"/>
              </a:defRPr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en-US" dirty="0"/>
              <a:t>. Table Customer contact</a:t>
            </a:r>
          </a:p>
        </p:txBody>
      </p:sp>
    </p:spTree>
    <p:extLst>
      <p:ext uri="{BB962C8B-B14F-4D97-AF65-F5344CB8AC3E}">
        <p14:creationId xmlns:p14="http://schemas.microsoft.com/office/powerpoint/2010/main" val="386857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9AD931-A9D9-26F7-7C78-E4277385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10552"/>
            <a:ext cx="9784080" cy="1508760"/>
          </a:xfrm>
        </p:spPr>
        <p:txBody>
          <a:bodyPr/>
          <a:lstStyle/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2. Data analysis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2664977-0D6E-586C-4439-ED50789DF4E9}"/>
              </a:ext>
            </a:extLst>
          </p:cNvPr>
          <p:cNvSpPr txBox="1">
            <a:spLocks/>
          </p:cNvSpPr>
          <p:nvPr/>
        </p:nvSpPr>
        <p:spPr>
          <a:xfrm>
            <a:off x="1406719" y="5477998"/>
            <a:ext cx="4218830" cy="6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300">
                <a:latin typeface="Khmer OS" panose="02000500000000020004" pitchFamily="2" charset="0"/>
                <a:cs typeface="Khmer OS" panose="02000500000000020004" pitchFamily="2" charset="0"/>
              </a:defRPr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en-US" dirty="0"/>
              <a:t>. Table Supplier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8A315D-6D4C-B336-3DB6-6CC91E66B160}"/>
              </a:ext>
            </a:extLst>
          </p:cNvPr>
          <p:cNvSpPr txBox="1">
            <a:spLocks/>
          </p:cNvSpPr>
          <p:nvPr/>
        </p:nvSpPr>
        <p:spPr>
          <a:xfrm>
            <a:off x="6096000" y="5477998"/>
            <a:ext cx="5241237" cy="6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300">
                <a:latin typeface="Khmer OS" panose="02000500000000020004" pitchFamily="2" charset="0"/>
                <a:cs typeface="Khmer OS" panose="02000500000000020004" pitchFamily="2" charset="0"/>
              </a:defRPr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en-US" dirty="0"/>
              <a:t>. Table Supplier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E34E0-87BB-79B6-4BDF-C9C8B167F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6"/>
          <a:stretch/>
        </p:blipFill>
        <p:spPr>
          <a:xfrm>
            <a:off x="1203960" y="2663687"/>
            <a:ext cx="4640249" cy="2442045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5380E9DF-CF4A-7505-1713-FB5A5010FB2E}"/>
              </a:ext>
            </a:extLst>
          </p:cNvPr>
          <p:cNvSpPr/>
          <p:nvPr/>
        </p:nvSpPr>
        <p:spPr>
          <a:xfrm>
            <a:off x="1948071" y="3264010"/>
            <a:ext cx="71560" cy="103367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BAFFC-2FB1-2E66-A26A-D91CF8217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91555"/>
            <a:ext cx="4892040" cy="1156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3AACA-9604-1844-8BB2-2D4E76E66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63688"/>
            <a:ext cx="4892040" cy="12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6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9AD931-A9D9-26F7-7C78-E4277385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10552"/>
            <a:ext cx="9784080" cy="1508760"/>
          </a:xfrm>
        </p:spPr>
        <p:txBody>
          <a:bodyPr/>
          <a:lstStyle/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2. Data analysis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2664977-0D6E-586C-4439-ED50789DF4E9}"/>
              </a:ext>
            </a:extLst>
          </p:cNvPr>
          <p:cNvSpPr txBox="1">
            <a:spLocks/>
          </p:cNvSpPr>
          <p:nvPr/>
        </p:nvSpPr>
        <p:spPr>
          <a:xfrm>
            <a:off x="1203960" y="5927224"/>
            <a:ext cx="4218830" cy="6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300">
                <a:latin typeface="Khmer OS" panose="02000500000000020004" pitchFamily="2" charset="0"/>
                <a:cs typeface="Khmer OS" panose="02000500000000020004" pitchFamily="2" charset="0"/>
              </a:defRPr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en-US" dirty="0"/>
              <a:t>. Table Product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742011-7CFB-D0C8-7FD0-C23D9614BA04}"/>
              </a:ext>
            </a:extLst>
          </p:cNvPr>
          <p:cNvSpPr txBox="1">
            <a:spLocks/>
          </p:cNvSpPr>
          <p:nvPr/>
        </p:nvSpPr>
        <p:spPr>
          <a:xfrm>
            <a:off x="6730922" y="5927224"/>
            <a:ext cx="4218830" cy="608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300">
                <a:latin typeface="Khmer OS" panose="02000500000000020004" pitchFamily="2" charset="0"/>
                <a:cs typeface="Khmer OS" panose="02000500000000020004" pitchFamily="2" charset="0"/>
              </a:defRPr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en-US" dirty="0"/>
              <a:t>. Table Buying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3C063-272F-4EE0-D9DE-49D3AAF2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59" y="2775006"/>
            <a:ext cx="4443529" cy="2623930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7DE1A5D4-7DB0-5D4E-63A7-723B00A787C0}"/>
              </a:ext>
            </a:extLst>
          </p:cNvPr>
          <p:cNvSpPr/>
          <p:nvPr/>
        </p:nvSpPr>
        <p:spPr>
          <a:xfrm>
            <a:off x="1844039" y="3325633"/>
            <a:ext cx="71560" cy="103367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9E890-9E51-B71F-823D-9849DA298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11" y="2775006"/>
            <a:ext cx="4443529" cy="26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3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9AD931-A9D9-26F7-7C78-E4277385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10552"/>
            <a:ext cx="9784080" cy="1508760"/>
          </a:xfrm>
        </p:spPr>
        <p:txBody>
          <a:bodyPr/>
          <a:lstStyle/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2. Data analysis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2664977-0D6E-586C-4439-ED50789DF4E9}"/>
              </a:ext>
            </a:extLst>
          </p:cNvPr>
          <p:cNvSpPr txBox="1">
            <a:spLocks/>
          </p:cNvSpPr>
          <p:nvPr/>
        </p:nvSpPr>
        <p:spPr>
          <a:xfrm>
            <a:off x="1114571" y="5553202"/>
            <a:ext cx="4981429" cy="6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300">
                <a:latin typeface="Khmer OS" panose="02000500000000020004" pitchFamily="2" charset="0"/>
                <a:cs typeface="Khmer OS" panose="02000500000000020004" pitchFamily="2" charset="0"/>
              </a:defRPr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en-US" dirty="0"/>
              <a:t>. Table Purchase Order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8A315D-6D4C-B336-3DB6-6CC91E66B160}"/>
              </a:ext>
            </a:extLst>
          </p:cNvPr>
          <p:cNvSpPr txBox="1">
            <a:spLocks/>
          </p:cNvSpPr>
          <p:nvPr/>
        </p:nvSpPr>
        <p:spPr>
          <a:xfrm>
            <a:off x="6510667" y="5553202"/>
            <a:ext cx="3945176" cy="6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300">
                <a:latin typeface="Khmer OS" panose="02000500000000020004" pitchFamily="2" charset="0"/>
                <a:cs typeface="Khmer OS" panose="02000500000000020004" pitchFamily="2" charset="0"/>
              </a:defRPr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en-US" dirty="0"/>
              <a:t>. Table PO Detail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C8123-D3BA-9B92-484F-B6846E5BB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2387061"/>
            <a:ext cx="4751566" cy="2749482"/>
          </a:xfrm>
          <a:prstGeom prst="rect">
            <a:avLst/>
          </a:prstGeom>
        </p:spPr>
      </p:pic>
      <p:sp>
        <p:nvSpPr>
          <p:cNvPr id="8" name="Star: 5 Points 7">
            <a:extLst>
              <a:ext uri="{FF2B5EF4-FFF2-40B4-BE49-F238E27FC236}">
                <a16:creationId xmlns:a16="http://schemas.microsoft.com/office/drawing/2014/main" id="{22B608CB-597E-ADF5-926D-A9D1FB70ECE4}"/>
              </a:ext>
            </a:extLst>
          </p:cNvPr>
          <p:cNvSpPr/>
          <p:nvPr/>
        </p:nvSpPr>
        <p:spPr>
          <a:xfrm>
            <a:off x="1741339" y="2782957"/>
            <a:ext cx="71560" cy="103367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3C9A34-F6F6-28D1-2F8E-413005B8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67" y="2387061"/>
            <a:ext cx="4751565" cy="27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3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9AD931-A9D9-26F7-7C78-E4277385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10552"/>
            <a:ext cx="9784080" cy="1508760"/>
          </a:xfrm>
        </p:spPr>
        <p:txBody>
          <a:bodyPr/>
          <a:lstStyle/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2. Data analysis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2664977-0D6E-586C-4439-ED50789DF4E9}"/>
              </a:ext>
            </a:extLst>
          </p:cNvPr>
          <p:cNvSpPr txBox="1">
            <a:spLocks/>
          </p:cNvSpPr>
          <p:nvPr/>
        </p:nvSpPr>
        <p:spPr>
          <a:xfrm>
            <a:off x="1114571" y="5553202"/>
            <a:ext cx="4656151" cy="6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300">
                <a:latin typeface="Khmer OS" panose="02000500000000020004" pitchFamily="2" charset="0"/>
                <a:cs typeface="Khmer OS" panose="02000500000000020004" pitchFamily="2" charset="0"/>
              </a:defRPr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en-US" dirty="0"/>
              <a:t>. Table Invoice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8A315D-6D4C-B336-3DB6-6CC91E66B160}"/>
              </a:ext>
            </a:extLst>
          </p:cNvPr>
          <p:cNvSpPr txBox="1">
            <a:spLocks/>
          </p:cNvSpPr>
          <p:nvPr/>
        </p:nvSpPr>
        <p:spPr>
          <a:xfrm>
            <a:off x="6033711" y="5553202"/>
            <a:ext cx="5241237" cy="6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300">
                <a:latin typeface="Khmer OS" panose="02000500000000020004" pitchFamily="2" charset="0"/>
                <a:cs typeface="Khmer OS" panose="02000500000000020004" pitchFamily="2" charset="0"/>
              </a:defRPr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en-US" dirty="0"/>
              <a:t>. Table Invoice Detail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DCF543-739C-DCAD-B601-B91F5797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2387063"/>
            <a:ext cx="4486901" cy="2749482"/>
          </a:xfrm>
          <a:prstGeom prst="rect">
            <a:avLst/>
          </a:prstGeom>
        </p:spPr>
      </p:pic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FE00D666-4612-C588-7872-DD2FEE7BC876}"/>
              </a:ext>
            </a:extLst>
          </p:cNvPr>
          <p:cNvSpPr/>
          <p:nvPr/>
        </p:nvSpPr>
        <p:spPr>
          <a:xfrm>
            <a:off x="1717484" y="2782957"/>
            <a:ext cx="71560" cy="103367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E934B0-785E-06A9-DBBD-DD3AB7DFB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85" y="2387063"/>
            <a:ext cx="4486901" cy="27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0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AC2407-82A8-E86D-9C5F-2145500E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10552"/>
            <a:ext cx="9784080" cy="1508760"/>
          </a:xfrm>
        </p:spPr>
        <p:txBody>
          <a:bodyPr/>
          <a:lstStyle/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3. ER-Diagram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01459C-4B26-57A0-ABE5-CA7DCC3B12F3}"/>
              </a:ext>
            </a:extLst>
          </p:cNvPr>
          <p:cNvSpPr/>
          <p:nvPr/>
        </p:nvSpPr>
        <p:spPr>
          <a:xfrm>
            <a:off x="4768132" y="2400527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heavy" dirty="0">
                <a:latin typeface="Khmer OS" panose="02000500000000020004" pitchFamily="2" charset="0"/>
                <a:cs typeface="Khmer OS" panose="02000500000000020004" pitchFamily="2" charset="0"/>
              </a:rPr>
              <a:t>empid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1E31D5-D822-3B8C-5905-7AE5884B1563}"/>
              </a:ext>
            </a:extLst>
          </p:cNvPr>
          <p:cNvSpPr/>
          <p:nvPr/>
        </p:nvSpPr>
        <p:spPr>
          <a:xfrm>
            <a:off x="7423868" y="2745640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empname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7227E9-DDF4-D048-EBB4-977E9F268A01}"/>
              </a:ext>
            </a:extLst>
          </p:cNvPr>
          <p:cNvSpPr/>
          <p:nvPr/>
        </p:nvSpPr>
        <p:spPr>
          <a:xfrm>
            <a:off x="8109005" y="3757986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empgen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C3D961-1492-9EDC-4C37-B79005755F6E}"/>
              </a:ext>
            </a:extLst>
          </p:cNvPr>
          <p:cNvSpPr/>
          <p:nvPr/>
        </p:nvSpPr>
        <p:spPr>
          <a:xfrm>
            <a:off x="7423868" y="4696335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empposition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D8F84B-5B12-1C82-689A-B9DA64FD4094}"/>
              </a:ext>
            </a:extLst>
          </p:cNvPr>
          <p:cNvSpPr/>
          <p:nvPr/>
        </p:nvSpPr>
        <p:spPr>
          <a:xfrm>
            <a:off x="1427259" y="3755004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empdob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ACF26B-806E-C177-D2F8-71D7FEEB6990}"/>
              </a:ext>
            </a:extLst>
          </p:cNvPr>
          <p:cNvSpPr/>
          <p:nvPr/>
        </p:nvSpPr>
        <p:spPr>
          <a:xfrm>
            <a:off x="2112396" y="2746408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empaddress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F8A7DF0-0935-0F27-B619-E846A15D33B7}"/>
              </a:ext>
            </a:extLst>
          </p:cNvPr>
          <p:cNvSpPr/>
          <p:nvPr/>
        </p:nvSpPr>
        <p:spPr>
          <a:xfrm>
            <a:off x="2112396" y="4686075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empphone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28B86-9973-4D81-A4F7-7B1F2F03566E}"/>
              </a:ext>
            </a:extLst>
          </p:cNvPr>
          <p:cNvSpPr/>
          <p:nvPr/>
        </p:nvSpPr>
        <p:spPr>
          <a:xfrm>
            <a:off x="2274072" y="4734197"/>
            <a:ext cx="2369489" cy="75852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empphone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A23153-8C05-7420-5B80-7D32B7E07DE5}"/>
              </a:ext>
            </a:extLst>
          </p:cNvPr>
          <p:cNvSpPr/>
          <p:nvPr/>
        </p:nvSpPr>
        <p:spPr>
          <a:xfrm>
            <a:off x="4768132" y="5202332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empEmail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EA8705-0A1F-FE57-DE1A-2BF8E7ADA3D3}"/>
              </a:ext>
            </a:extLst>
          </p:cNvPr>
          <p:cNvSpPr/>
          <p:nvPr/>
        </p:nvSpPr>
        <p:spPr>
          <a:xfrm>
            <a:off x="4911255" y="5252441"/>
            <a:ext cx="2369489" cy="75852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empemail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B311F2-7F45-3AD4-9C0E-7AFAB1BE96BD}"/>
              </a:ext>
            </a:extLst>
          </p:cNvPr>
          <p:cNvCxnSpPr>
            <a:cxnSpLocks/>
            <a:stCxn id="54" idx="0"/>
            <a:endCxn id="6" idx="4"/>
          </p:cNvCxnSpPr>
          <p:nvPr/>
        </p:nvCxnSpPr>
        <p:spPr>
          <a:xfrm flipH="1" flipV="1">
            <a:off x="6096000" y="3259267"/>
            <a:ext cx="1" cy="516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892371-2B71-143D-DD56-4B0F1056D6CA}"/>
              </a:ext>
            </a:extLst>
          </p:cNvPr>
          <p:cNvCxnSpPr>
            <a:cxnSpLocks/>
            <a:stCxn id="54" idx="3"/>
            <a:endCxn id="7" idx="3"/>
          </p:cNvCxnSpPr>
          <p:nvPr/>
        </p:nvCxnSpPr>
        <p:spPr>
          <a:xfrm flipV="1">
            <a:off x="7423869" y="3478620"/>
            <a:ext cx="388923" cy="713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32B87F-61BF-7E8D-D46F-72600A9AA9C7}"/>
              </a:ext>
            </a:extLst>
          </p:cNvPr>
          <p:cNvCxnSpPr>
            <a:cxnSpLocks/>
            <a:stCxn id="54" idx="3"/>
            <a:endCxn id="8" idx="2"/>
          </p:cNvCxnSpPr>
          <p:nvPr/>
        </p:nvCxnSpPr>
        <p:spPr>
          <a:xfrm flipV="1">
            <a:off x="7423869" y="4187356"/>
            <a:ext cx="685136" cy="4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6EB00F-DAB5-B3D0-E599-419431DE24D5}"/>
              </a:ext>
            </a:extLst>
          </p:cNvPr>
          <p:cNvCxnSpPr>
            <a:cxnSpLocks/>
            <a:stCxn id="54" idx="3"/>
            <a:endCxn id="9" idx="1"/>
          </p:cNvCxnSpPr>
          <p:nvPr/>
        </p:nvCxnSpPr>
        <p:spPr>
          <a:xfrm>
            <a:off x="7423869" y="4192094"/>
            <a:ext cx="388923" cy="630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86AD68-15E1-518C-06D7-F094581F4435}"/>
              </a:ext>
            </a:extLst>
          </p:cNvPr>
          <p:cNvCxnSpPr>
            <a:cxnSpLocks/>
            <a:stCxn id="54" idx="2"/>
            <a:endCxn id="16" idx="0"/>
          </p:cNvCxnSpPr>
          <p:nvPr/>
        </p:nvCxnSpPr>
        <p:spPr>
          <a:xfrm flipH="1">
            <a:off x="6096000" y="4608664"/>
            <a:ext cx="1" cy="593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660DFB-9047-01F1-271E-CD47ABAC877E}"/>
              </a:ext>
            </a:extLst>
          </p:cNvPr>
          <p:cNvCxnSpPr>
            <a:cxnSpLocks/>
            <a:stCxn id="54" idx="1"/>
            <a:endCxn id="39" idx="7"/>
          </p:cNvCxnSpPr>
          <p:nvPr/>
        </p:nvCxnSpPr>
        <p:spPr>
          <a:xfrm flipH="1">
            <a:off x="4379208" y="4192094"/>
            <a:ext cx="388925" cy="619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E828A4-85FB-3267-CC2A-50A62C6050F7}"/>
              </a:ext>
            </a:extLst>
          </p:cNvPr>
          <p:cNvCxnSpPr>
            <a:cxnSpLocks/>
            <a:stCxn id="54" idx="1"/>
            <a:endCxn id="10" idx="6"/>
          </p:cNvCxnSpPr>
          <p:nvPr/>
        </p:nvCxnSpPr>
        <p:spPr>
          <a:xfrm flipH="1" flipV="1">
            <a:off x="4082995" y="4184374"/>
            <a:ext cx="685138" cy="7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52B81B-02B9-1D03-2EDB-6E4EF6751645}"/>
              </a:ext>
            </a:extLst>
          </p:cNvPr>
          <p:cNvCxnSpPr>
            <a:cxnSpLocks/>
            <a:stCxn id="54" idx="1"/>
            <a:endCxn id="11" idx="5"/>
          </p:cNvCxnSpPr>
          <p:nvPr/>
        </p:nvCxnSpPr>
        <p:spPr>
          <a:xfrm flipH="1" flipV="1">
            <a:off x="4379208" y="3479388"/>
            <a:ext cx="388925" cy="7127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BEA5162-0DCD-BACA-8B23-583BACCF1AB0}"/>
              </a:ext>
            </a:extLst>
          </p:cNvPr>
          <p:cNvSpPr/>
          <p:nvPr/>
        </p:nvSpPr>
        <p:spPr>
          <a:xfrm>
            <a:off x="4768133" y="3775523"/>
            <a:ext cx="2655736" cy="833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tbl_employee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AC2407-82A8-E86D-9C5F-2145500E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10552"/>
            <a:ext cx="9784080" cy="1508760"/>
          </a:xfrm>
        </p:spPr>
        <p:txBody>
          <a:bodyPr/>
          <a:lstStyle/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3. ER-Diagram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01459C-4B26-57A0-ABE5-CA7DCC3B12F3}"/>
              </a:ext>
            </a:extLst>
          </p:cNvPr>
          <p:cNvSpPr/>
          <p:nvPr/>
        </p:nvSpPr>
        <p:spPr>
          <a:xfrm>
            <a:off x="4768132" y="2400527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heavy" dirty="0" err="1">
                <a:latin typeface="Khmer OS" panose="02000500000000020004" pitchFamily="2" charset="0"/>
                <a:cs typeface="Khmer OS" panose="02000500000000020004" pitchFamily="2" charset="0"/>
              </a:rPr>
              <a:t>custid</a:t>
            </a:r>
            <a:endParaRPr lang="en-US" u="heavy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1E31D5-D822-3B8C-5905-7AE5884B1563}"/>
              </a:ext>
            </a:extLst>
          </p:cNvPr>
          <p:cNvSpPr/>
          <p:nvPr/>
        </p:nvSpPr>
        <p:spPr>
          <a:xfrm>
            <a:off x="7423868" y="3080747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custname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7227E9-DDF4-D048-EBB4-977E9F268A01}"/>
              </a:ext>
            </a:extLst>
          </p:cNvPr>
          <p:cNvSpPr/>
          <p:nvPr/>
        </p:nvSpPr>
        <p:spPr>
          <a:xfrm>
            <a:off x="7423868" y="4533569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custgen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D8F84B-5B12-1C82-689A-B9DA64FD4094}"/>
              </a:ext>
            </a:extLst>
          </p:cNvPr>
          <p:cNvSpPr/>
          <p:nvPr/>
        </p:nvSpPr>
        <p:spPr>
          <a:xfrm>
            <a:off x="2130948" y="3080748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custaddress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F8A7DF0-0935-0F27-B619-E846A15D33B7}"/>
              </a:ext>
            </a:extLst>
          </p:cNvPr>
          <p:cNvSpPr/>
          <p:nvPr/>
        </p:nvSpPr>
        <p:spPr>
          <a:xfrm>
            <a:off x="2112396" y="4544058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empphone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28B86-9973-4D81-A4F7-7B1F2F03566E}"/>
              </a:ext>
            </a:extLst>
          </p:cNvPr>
          <p:cNvSpPr/>
          <p:nvPr/>
        </p:nvSpPr>
        <p:spPr>
          <a:xfrm>
            <a:off x="2255519" y="4594167"/>
            <a:ext cx="2369489" cy="75852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custphone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5998C62-250A-735D-2269-1B26A8F363CB}"/>
              </a:ext>
            </a:extLst>
          </p:cNvPr>
          <p:cNvCxnSpPr/>
          <p:nvPr/>
        </p:nvCxnSpPr>
        <p:spPr>
          <a:xfrm flipV="1">
            <a:off x="6096000" y="3259267"/>
            <a:ext cx="0" cy="501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CAC43C-D37D-E387-FF1A-710988BB09D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7423868" y="3813727"/>
            <a:ext cx="388924" cy="376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C1DC14-BFB7-0219-22CC-C53E819B1C9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423868" y="4190338"/>
            <a:ext cx="388924" cy="468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615D92-A875-46DA-37EE-DC11D775B5F3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4379208" y="4190338"/>
            <a:ext cx="388924" cy="479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6E8541-7944-434F-0904-D5656EB3871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397760" y="3813728"/>
            <a:ext cx="370372" cy="376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CAA5434-3CE1-AA5E-1281-F40FFC9BEB2C}"/>
              </a:ext>
            </a:extLst>
          </p:cNvPr>
          <p:cNvSpPr/>
          <p:nvPr/>
        </p:nvSpPr>
        <p:spPr>
          <a:xfrm>
            <a:off x="4768133" y="3775523"/>
            <a:ext cx="2655736" cy="833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tbl_customer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7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AC2407-82A8-E86D-9C5F-2145500E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10552"/>
            <a:ext cx="9784080" cy="1508760"/>
          </a:xfrm>
        </p:spPr>
        <p:txBody>
          <a:bodyPr/>
          <a:lstStyle/>
          <a:p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3. ER-Diagram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01459C-4B26-57A0-ABE5-CA7DCC3B12F3}"/>
              </a:ext>
            </a:extLst>
          </p:cNvPr>
          <p:cNvSpPr/>
          <p:nvPr/>
        </p:nvSpPr>
        <p:spPr>
          <a:xfrm>
            <a:off x="4768132" y="2400527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heavy" dirty="0" err="1">
                <a:latin typeface="Khmer OS" panose="02000500000000020004" pitchFamily="2" charset="0"/>
                <a:cs typeface="Khmer OS" panose="02000500000000020004" pitchFamily="2" charset="0"/>
              </a:rPr>
              <a:t>supid</a:t>
            </a:r>
            <a:endParaRPr lang="en-US" u="heavy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1E31D5-D822-3B8C-5905-7AE5884B1563}"/>
              </a:ext>
            </a:extLst>
          </p:cNvPr>
          <p:cNvSpPr/>
          <p:nvPr/>
        </p:nvSpPr>
        <p:spPr>
          <a:xfrm>
            <a:off x="7423868" y="3080747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supname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D8F84B-5B12-1C82-689A-B9DA64FD4094}"/>
              </a:ext>
            </a:extLst>
          </p:cNvPr>
          <p:cNvSpPr/>
          <p:nvPr/>
        </p:nvSpPr>
        <p:spPr>
          <a:xfrm>
            <a:off x="2130948" y="3080748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custaddress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F8A7DF0-0935-0F27-B619-E846A15D33B7}"/>
              </a:ext>
            </a:extLst>
          </p:cNvPr>
          <p:cNvSpPr/>
          <p:nvPr/>
        </p:nvSpPr>
        <p:spPr>
          <a:xfrm>
            <a:off x="2112396" y="4544058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empphone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28B86-9973-4D81-A4F7-7B1F2F03566E}"/>
              </a:ext>
            </a:extLst>
          </p:cNvPr>
          <p:cNvSpPr/>
          <p:nvPr/>
        </p:nvSpPr>
        <p:spPr>
          <a:xfrm>
            <a:off x="2255519" y="4594167"/>
            <a:ext cx="2369489" cy="75852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supemail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A73295-6D10-4923-4ED8-235BEBDBDD64}"/>
              </a:ext>
            </a:extLst>
          </p:cNvPr>
          <p:cNvSpPr/>
          <p:nvPr/>
        </p:nvSpPr>
        <p:spPr>
          <a:xfrm>
            <a:off x="7444382" y="4544058"/>
            <a:ext cx="2655736" cy="8587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empphone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1BD7BA-5871-D8EF-60C9-B20FE96B415B}"/>
              </a:ext>
            </a:extLst>
          </p:cNvPr>
          <p:cNvSpPr/>
          <p:nvPr/>
        </p:nvSpPr>
        <p:spPr>
          <a:xfrm>
            <a:off x="7587505" y="4594167"/>
            <a:ext cx="2369489" cy="75852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hmer OS" panose="02000500000000020004" pitchFamily="2" charset="0"/>
                <a:cs typeface="Khmer OS" panose="02000500000000020004" pitchFamily="2" charset="0"/>
              </a:rPr>
              <a:t>supphone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4CC319-EF03-B77E-5245-D553ACFB3B53}"/>
              </a:ext>
            </a:extLst>
          </p:cNvPr>
          <p:cNvSpPr/>
          <p:nvPr/>
        </p:nvSpPr>
        <p:spPr>
          <a:xfrm>
            <a:off x="4768133" y="3775523"/>
            <a:ext cx="2655736" cy="833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tbl_supplier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D0040F-B24C-088D-65E6-BA35CAB4AB59}"/>
              </a:ext>
            </a:extLst>
          </p:cNvPr>
          <p:cNvCxnSpPr/>
          <p:nvPr/>
        </p:nvCxnSpPr>
        <p:spPr>
          <a:xfrm flipV="1">
            <a:off x="6096000" y="3259267"/>
            <a:ext cx="0" cy="501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45E545-F53B-534B-0819-0BF44F507F08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7444382" y="3813727"/>
            <a:ext cx="368410" cy="376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84E5BC-6EF5-35AF-719B-CB413F4E93C9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423869" y="4192094"/>
            <a:ext cx="409437" cy="47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87E4C-4E1E-7071-140E-C0952CA62D56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4379208" y="4190338"/>
            <a:ext cx="388924" cy="479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5F9D1B-E7F8-0C60-D1BE-C93ED1628D46}"/>
              </a:ext>
            </a:extLst>
          </p:cNvPr>
          <p:cNvCxnSpPr>
            <a:cxnSpLocks/>
            <a:stCxn id="9" idx="1"/>
            <a:endCxn id="10" idx="5"/>
          </p:cNvCxnSpPr>
          <p:nvPr/>
        </p:nvCxnSpPr>
        <p:spPr>
          <a:xfrm flipH="1" flipV="1">
            <a:off x="4397760" y="3813728"/>
            <a:ext cx="370373" cy="378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25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Khmer OS</vt:lpstr>
      <vt:lpstr>Wingdings</vt:lpstr>
      <vt:lpstr>Office Theme</vt:lpstr>
      <vt:lpstr>2. Data analysis</vt:lpstr>
      <vt:lpstr>2. Data analysis</vt:lpstr>
      <vt:lpstr>2. Data analysis</vt:lpstr>
      <vt:lpstr>2. Data analysis</vt:lpstr>
      <vt:lpstr>2. Data analysis</vt:lpstr>
      <vt:lpstr>2. Data analysis</vt:lpstr>
      <vt:lpstr>3. ER-Diagram</vt:lpstr>
      <vt:lpstr>3. ER-Diagram</vt:lpstr>
      <vt:lpstr>3. ER-Diagram</vt:lpstr>
      <vt:lpstr>3. ER-Diagram</vt:lpstr>
      <vt:lpstr>3. ER-Diagram</vt:lpstr>
      <vt:lpstr>3. ER-Diagram</vt:lpstr>
      <vt:lpstr>3. ER-Diagram</vt:lpstr>
      <vt:lpstr>3. ER-Diagram</vt:lpstr>
      <vt:lpstr>3. ER-Diagram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Data analysis</dc:title>
  <dc:creator>Youskim Sela</dc:creator>
  <cp:lastModifiedBy>Youskim Sela</cp:lastModifiedBy>
  <cp:revision>1</cp:revision>
  <dcterms:created xsi:type="dcterms:W3CDTF">2024-03-05T11:57:54Z</dcterms:created>
  <dcterms:modified xsi:type="dcterms:W3CDTF">2024-03-05T11:58:50Z</dcterms:modified>
</cp:coreProperties>
</file>