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116" d="100"/>
          <a:sy n="116" d="100"/>
        </p:scale>
        <p:origin x="-15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44BD1-1204-4D41-B651-9B22C9C56D97}"/>
              </a:ext>
            </a:extLst>
          </p:cNvPr>
          <p:cNvSpPr>
            <a:spLocks noGrp="1"/>
          </p:cNvSpPr>
          <p:nvPr>
            <p:ph type="ctrTitle"/>
          </p:nvPr>
        </p:nvSpPr>
        <p:spPr/>
        <p:txBody>
          <a:bodyPr>
            <a:normAutofit/>
          </a:bodyPr>
          <a:lstStyle/>
          <a:p>
            <a:r>
              <a:rPr lang="en-US" sz="5400" dirty="0"/>
              <a:t>CAPSTONE PRESENTATION</a:t>
            </a:r>
          </a:p>
        </p:txBody>
      </p:sp>
      <p:sp>
        <p:nvSpPr>
          <p:cNvPr id="3" name="Subtitle 2">
            <a:extLst>
              <a:ext uri="{FF2B5EF4-FFF2-40B4-BE49-F238E27FC236}">
                <a16:creationId xmlns:a16="http://schemas.microsoft.com/office/drawing/2014/main" xmlns="" id="{1825A624-6FEE-48FD-9DC6-5DFC6DAAB6B6}"/>
              </a:ext>
            </a:extLst>
          </p:cNvPr>
          <p:cNvSpPr>
            <a:spLocks noGrp="1"/>
          </p:cNvSpPr>
          <p:nvPr>
            <p:ph type="subTitle" idx="1"/>
          </p:nvPr>
        </p:nvSpPr>
        <p:spPr>
          <a:xfrm>
            <a:off x="2417780" y="3531204"/>
            <a:ext cx="8637072" cy="1876368"/>
          </a:xfrm>
        </p:spPr>
        <p:txBody>
          <a:bodyPr/>
          <a:lstStyle/>
          <a:p>
            <a:endParaRPr lang="en-US" dirty="0"/>
          </a:p>
          <a:p>
            <a:r>
              <a:rPr lang="en-US" dirty="0"/>
              <a:t>Venue RECOMMENDER SYSTEM –</a:t>
            </a:r>
          </a:p>
          <a:p>
            <a:r>
              <a:rPr lang="en-US" dirty="0"/>
              <a:t>              - USE CASE -  INDIAN </a:t>
            </a:r>
            <a:r>
              <a:rPr lang="en-US"/>
              <a:t>RESTAURANT </a:t>
            </a:r>
            <a:r>
              <a:rPr lang="en-US" smtClean="0"/>
              <a:t>IN </a:t>
            </a:r>
            <a:r>
              <a:rPr lang="en-US" dirty="0"/>
              <a:t>TORONTO</a:t>
            </a:r>
          </a:p>
        </p:txBody>
      </p:sp>
    </p:spTree>
    <p:extLst>
      <p:ext uri="{BB962C8B-B14F-4D97-AF65-F5344CB8AC3E}">
        <p14:creationId xmlns:p14="http://schemas.microsoft.com/office/powerpoint/2010/main" xmlns="" val="206354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dirty="0"/>
              <a:t>Using Foursquare we are able to isolate places where there are very few or no Indian Restaurants. </a:t>
            </a:r>
          </a:p>
          <a:p>
            <a:pPr marL="0" indent="0">
              <a:buNone/>
            </a:pPr>
            <a:r>
              <a:rPr lang="en-US" dirty="0"/>
              <a:t>However we also need to find places that have a lot of venues (public places, malls, cinemas, other restaurants) because we do not want to start a restaurant where there is not much traffic around .</a:t>
            </a:r>
          </a:p>
          <a:p>
            <a:pPr marL="0" indent="0">
              <a:buNone/>
            </a:pPr>
            <a:r>
              <a:rPr lang="en-US" dirty="0"/>
              <a:t>Taking all this into account this system has recommended the neighborhood of Fairview in North Toronto formerly North York as the best place.</a:t>
            </a:r>
          </a:p>
          <a:p>
            <a:pPr marL="0" indent="0">
              <a:buNone/>
            </a:pPr>
            <a:endParaRPr lang="en-US" dirty="0"/>
          </a:p>
        </p:txBody>
      </p:sp>
    </p:spTree>
    <p:extLst>
      <p:ext uri="{BB962C8B-B14F-4D97-AF65-F5344CB8AC3E}">
        <p14:creationId xmlns:p14="http://schemas.microsoft.com/office/powerpoint/2010/main" xmlns="" val="385272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dirty="0"/>
              <a:t>Using Foursquare we are able to isolate places where there are very few or no Indian Restaurants.  However care needs to be taken as to WHY no one has ever ventured in such areas. We may need further data to be analyzed to refine the system. Things like crime and violence rates in the area can also be an important factor, restaurant business is mostly a night business and people are often concerned about safety.</a:t>
            </a:r>
          </a:p>
          <a:p>
            <a:pPr marL="0" indent="0">
              <a:buNone/>
            </a:pPr>
            <a:r>
              <a:rPr lang="en-US" dirty="0"/>
              <a:t>While this recommender system is not going to give you a perfect answer, it may however help your system to have a good start by avoiding certain areas from the get go. </a:t>
            </a:r>
          </a:p>
        </p:txBody>
      </p:sp>
    </p:spTree>
    <p:extLst>
      <p:ext uri="{BB962C8B-B14F-4D97-AF65-F5344CB8AC3E}">
        <p14:creationId xmlns:p14="http://schemas.microsoft.com/office/powerpoint/2010/main" xmlns="" val="114869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dirty="0"/>
              <a:t>This system can be enhanced by using other data such as reviews of existing Indian Restaurant from clients (crowdsource data).  Sometimes it may be better to open an Indian restaurant in an area where there are other Indian Restaurants this way you target existing customers, just share the market place as opposed to trying to get new market share. </a:t>
            </a:r>
          </a:p>
        </p:txBody>
      </p:sp>
    </p:spTree>
    <p:extLst>
      <p:ext uri="{BB962C8B-B14F-4D97-AF65-F5344CB8AC3E}">
        <p14:creationId xmlns:p14="http://schemas.microsoft.com/office/powerpoint/2010/main" xmlns="" val="381268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lnSpcReduction="10000"/>
          </a:bodyPr>
          <a:lstStyle/>
          <a:p>
            <a:r>
              <a:rPr lang="en-US" dirty="0"/>
              <a:t>While no one can predict the future it is still very crucial when going  into a business venture to know if we are at least starting on the right foot.  Fortunately now we have a lot of data and tools at our disposal to be able to get a lot of useful prediction and more importantly to help us avoid a “bad start”.</a:t>
            </a:r>
          </a:p>
          <a:p>
            <a:r>
              <a:rPr lang="en-US" dirty="0"/>
              <a:t>This presentation will show the results of applying data science methodologies to determine where is the best place to open a particular ethnic restaurant in a city.  Since I live in Toronto I decided to go with an Indian restaurant in Toronto but this can also be tweaked for a different business venture in a different city.</a:t>
            </a:r>
          </a:p>
          <a:p>
            <a:r>
              <a:rPr lang="en-US" dirty="0"/>
              <a:t>The project is named the Recommender System</a:t>
            </a:r>
          </a:p>
        </p:txBody>
      </p:sp>
    </p:spTree>
    <p:extLst>
      <p:ext uri="{BB962C8B-B14F-4D97-AF65-F5344CB8AC3E}">
        <p14:creationId xmlns:p14="http://schemas.microsoft.com/office/powerpoint/2010/main" xmlns="" val="338212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The BUSINESS VENTURE</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lnSpcReduction="10000"/>
          </a:bodyPr>
          <a:lstStyle/>
          <a:p>
            <a:r>
              <a:rPr lang="en-US" dirty="0"/>
              <a:t>How many times have we seen a business fail especially in the first year of operation ? Recently a very nice coffee shop (Coffee Culture) opened its doors in my neighborhood and I was enjoying the great coffee and pastries and few week ago I dropped by there to find out that it has closed its doors. How sad ? This lasted less than 6 months. </a:t>
            </a:r>
          </a:p>
          <a:p>
            <a:r>
              <a:rPr lang="en-US" dirty="0"/>
              <a:t>For this particular exercise, we want to explore the city of Toronto to see where is the BEST place to open an Indian restaurant. Toronto being a very diverse community, with lots of ethnic groups, it is a very good place for such an idea, however location, location, location !!!! Yes,  we need to try and find the best location based on WHAT WE ALREADY KNOW. </a:t>
            </a:r>
          </a:p>
          <a:p>
            <a:pPr marL="0" indent="0">
              <a:buNone/>
            </a:pPr>
            <a:endParaRPr lang="en-US" dirty="0"/>
          </a:p>
        </p:txBody>
      </p:sp>
    </p:spTree>
    <p:extLst>
      <p:ext uri="{BB962C8B-B14F-4D97-AF65-F5344CB8AC3E}">
        <p14:creationId xmlns:p14="http://schemas.microsoft.com/office/powerpoint/2010/main" xmlns="" val="149292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The BUSINESS VENTURE (</a:t>
            </a:r>
            <a:r>
              <a:rPr lang="en-US" dirty="0" err="1"/>
              <a:t>contd</a:t>
            </a:r>
            <a:r>
              <a:rPr lang="en-US" dirty="0"/>
              <a:t>)</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dirty="0"/>
              <a:t>So what is it that we already know here ?</a:t>
            </a:r>
          </a:p>
          <a:p>
            <a:r>
              <a:rPr lang="en-US" dirty="0"/>
              <a:t>We have a lot of location and geospatial data about the city </a:t>
            </a:r>
          </a:p>
          <a:p>
            <a:r>
              <a:rPr lang="en-US" dirty="0"/>
              <a:t>We have a lot of existing restaurants location of the city </a:t>
            </a:r>
          </a:p>
          <a:p>
            <a:r>
              <a:rPr lang="en-US" dirty="0"/>
              <a:t>We have a lot of review data on those restaurants and the city in general.</a:t>
            </a:r>
          </a:p>
          <a:p>
            <a:pPr marL="0" indent="0">
              <a:buNone/>
            </a:pPr>
            <a:r>
              <a:rPr lang="en-US" dirty="0"/>
              <a:t>This is the beauty of the new information world, all this data all over the place !!!</a:t>
            </a:r>
          </a:p>
        </p:txBody>
      </p:sp>
    </p:spTree>
    <p:extLst>
      <p:ext uri="{BB962C8B-B14F-4D97-AF65-F5344CB8AC3E}">
        <p14:creationId xmlns:p14="http://schemas.microsoft.com/office/powerpoint/2010/main" xmlns="" val="182385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dirty="0"/>
              <a:t>There are 4 steps to go about this process (there may be more for other types of ventures)</a:t>
            </a:r>
          </a:p>
          <a:p>
            <a:pPr marL="457200" indent="-457200">
              <a:buFont typeface="+mj-lt"/>
              <a:buAutoNum type="arabicPeriod"/>
            </a:pPr>
            <a:r>
              <a:rPr lang="en-US" dirty="0"/>
              <a:t>Find out about where we can get all the data needed</a:t>
            </a:r>
          </a:p>
          <a:p>
            <a:pPr marL="457200" indent="-457200">
              <a:buFont typeface="+mj-lt"/>
              <a:buAutoNum type="arabicPeriod"/>
            </a:pPr>
            <a:r>
              <a:rPr lang="en-US" dirty="0"/>
              <a:t>Use the data to dissect the city and plot the neighborhoods accordingly</a:t>
            </a:r>
          </a:p>
          <a:p>
            <a:pPr marL="457200" indent="-457200">
              <a:buFont typeface="+mj-lt"/>
              <a:buAutoNum type="arabicPeriod"/>
            </a:pPr>
            <a:r>
              <a:rPr lang="en-US" dirty="0"/>
              <a:t>Find all the venues for the neighborhoods. We made use of the FOURSQUARE API.</a:t>
            </a:r>
          </a:p>
          <a:p>
            <a:pPr marL="457200" indent="-457200">
              <a:buFont typeface="+mj-lt"/>
              <a:buAutoNum type="arabicPeriod"/>
            </a:pPr>
            <a:r>
              <a:rPr lang="en-US" dirty="0"/>
              <a:t>Analyze the results and provide recommendation.</a:t>
            </a:r>
          </a:p>
        </p:txBody>
      </p:sp>
    </p:spTree>
    <p:extLst>
      <p:ext uri="{BB962C8B-B14F-4D97-AF65-F5344CB8AC3E}">
        <p14:creationId xmlns:p14="http://schemas.microsoft.com/office/powerpoint/2010/main" xmlns="" val="58501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fontScale="25000" lnSpcReduction="20000"/>
          </a:bodyPr>
          <a:lstStyle/>
          <a:p>
            <a:pPr marL="0" indent="0">
              <a:buNone/>
            </a:pPr>
            <a:r>
              <a:rPr lang="en-US" sz="5600" dirty="0"/>
              <a:t>We gathered the required data for this project from the following sources:</a:t>
            </a:r>
          </a:p>
          <a:p>
            <a:r>
              <a:rPr lang="en-US" sz="5600" dirty="0"/>
              <a:t>Canadian Postal Codes and neighborhood details :  WIKIPEDIA.  Since we are only interested in TORONTO postal codes we need to narrow down the data to restrict it to Toronto Postal Codes only, in this case it is postal codes starting with M. Fortunately Wikipedia can readily give us this data:</a:t>
            </a:r>
          </a:p>
          <a:p>
            <a:pPr marL="0" indent="0">
              <a:buNone/>
            </a:pPr>
            <a:r>
              <a:rPr lang="en-US" sz="5600" dirty="0"/>
              <a:t>           </a:t>
            </a:r>
            <a:r>
              <a:rPr lang="en-US" sz="5600" dirty="0">
                <a:hlinkClick r:id="rId2"/>
              </a:rPr>
              <a:t>https://en.wikipedia.org/wiki/List_of_postal_codes_of_Canada:_M</a:t>
            </a:r>
            <a:endParaRPr lang="en-US" sz="5600" dirty="0"/>
          </a:p>
          <a:p>
            <a:pPr marL="0" indent="0">
              <a:buNone/>
            </a:pPr>
            <a:r>
              <a:rPr lang="en-US" sz="5600" dirty="0"/>
              <a:t>         As you can see it would be easy enough to use a different city if we were doing this for say Calgary.</a:t>
            </a:r>
          </a:p>
          <a:p>
            <a:r>
              <a:rPr lang="en-US" sz="5600" dirty="0"/>
              <a:t>Next we need all the Geospatial data of those postal codes such as Borough name, neighborhood, latitude and longitude. This can be obtained from		</a:t>
            </a:r>
          </a:p>
          <a:p>
            <a:pPr marL="0" indent="0">
              <a:buNone/>
            </a:pPr>
            <a:r>
              <a:rPr lang="en-US" sz="5600" dirty="0"/>
              <a:t>	'</a:t>
            </a:r>
            <a:r>
              <a:rPr lang="en-US" sz="5600" u="sng" dirty="0">
                <a:hlinkClick r:id="rId3"/>
              </a:rPr>
              <a:t>http://cocl.us/</a:t>
            </a:r>
            <a:r>
              <a:rPr lang="en-US" sz="5600" u="sng" dirty="0" err="1">
                <a:hlinkClick r:id="rId3"/>
              </a:rPr>
              <a:t>Geospatial_data</a:t>
            </a:r>
            <a:endParaRPr lang="en-US" sz="5600" u="sng" dirty="0"/>
          </a:p>
          <a:p>
            <a:pPr marL="0" indent="0">
              <a:buNone/>
            </a:pPr>
            <a:endParaRPr lang="en-US" sz="5600" u="sng" dirty="0"/>
          </a:p>
          <a:p>
            <a:r>
              <a:rPr lang="en-US" sz="5600" dirty="0"/>
              <a:t>Finally we need to scrape the web to find out in each neighborhood how many Indian restaurants there are and their proximity to each other and if possible mine their reviews.</a:t>
            </a:r>
          </a:p>
          <a:p>
            <a:pPr marL="0" indent="0">
              <a:buNone/>
            </a:pPr>
            <a:endParaRPr lang="en-US" sz="5600" dirty="0"/>
          </a:p>
          <a:p>
            <a:endParaRPr lang="en-US" sz="5600"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xmlns="" val="288984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PLOT the Neighborhood</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sz="1800" dirty="0"/>
              <a:t>Wikipedia and geospatial data provides us with the following :</a:t>
            </a:r>
          </a:p>
          <a:p>
            <a:pPr marL="0" indent="0">
              <a:buNone/>
            </a:pPr>
            <a:endParaRPr lang="en-US" dirty="0"/>
          </a:p>
          <a:p>
            <a:pPr marL="0" indent="0">
              <a:buNone/>
            </a:pPr>
            <a:r>
              <a:rPr lang="en-US" dirty="0"/>
              <a:t>     </a:t>
            </a:r>
          </a:p>
        </p:txBody>
      </p:sp>
      <p:pic>
        <p:nvPicPr>
          <p:cNvPr id="4" name="Picture 3">
            <a:extLst>
              <a:ext uri="{FF2B5EF4-FFF2-40B4-BE49-F238E27FC236}">
                <a16:creationId xmlns:a16="http://schemas.microsoft.com/office/drawing/2014/main" xmlns="" id="{516882A8-3DC0-4527-A3F2-DFAF374BAE38}"/>
              </a:ext>
            </a:extLst>
          </p:cNvPr>
          <p:cNvPicPr>
            <a:picLocks noChangeAspect="1"/>
          </p:cNvPicPr>
          <p:nvPr/>
        </p:nvPicPr>
        <p:blipFill>
          <a:blip r:embed="rId2"/>
          <a:stretch>
            <a:fillRect/>
          </a:stretch>
        </p:blipFill>
        <p:spPr>
          <a:xfrm>
            <a:off x="1559294" y="2800350"/>
            <a:ext cx="6703644" cy="1257300"/>
          </a:xfrm>
          <a:prstGeom prst="rect">
            <a:avLst/>
          </a:prstGeom>
        </p:spPr>
      </p:pic>
    </p:spTree>
    <p:extLst>
      <p:ext uri="{BB962C8B-B14F-4D97-AF65-F5344CB8AC3E}">
        <p14:creationId xmlns:p14="http://schemas.microsoft.com/office/powerpoint/2010/main" xmlns="" val="101200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PLOT the Neighborhood</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sz="1800" dirty="0"/>
              <a:t>Graphically this can be plotted as :</a:t>
            </a:r>
          </a:p>
          <a:p>
            <a:pPr marL="0" indent="0">
              <a:buNone/>
            </a:pPr>
            <a:r>
              <a:rPr lang="en-US" sz="1800" dirty="0"/>
              <a:t>NEIGHBORHOODS IN TORONTO</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xmlns="" id="{C686B17C-CF30-41E9-9723-71A91C36519C}"/>
              </a:ext>
            </a:extLst>
          </p:cNvPr>
          <p:cNvPicPr>
            <a:picLocks noChangeAspect="1"/>
          </p:cNvPicPr>
          <p:nvPr/>
        </p:nvPicPr>
        <p:blipFill>
          <a:blip r:embed="rId2"/>
          <a:stretch>
            <a:fillRect/>
          </a:stretch>
        </p:blipFill>
        <p:spPr>
          <a:xfrm>
            <a:off x="2040557" y="3246019"/>
            <a:ext cx="5361270" cy="2382304"/>
          </a:xfrm>
          <a:prstGeom prst="rect">
            <a:avLst/>
          </a:prstGeom>
        </p:spPr>
      </p:pic>
    </p:spTree>
    <p:extLst>
      <p:ext uri="{BB962C8B-B14F-4D97-AF65-F5344CB8AC3E}">
        <p14:creationId xmlns:p14="http://schemas.microsoft.com/office/powerpoint/2010/main" xmlns="" val="371085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EE777-887A-4A3E-8FC1-8C6939FB4ECA}"/>
              </a:ext>
            </a:extLst>
          </p:cNvPr>
          <p:cNvSpPr>
            <a:spLocks noGrp="1"/>
          </p:cNvSpPr>
          <p:nvPr>
            <p:ph type="title"/>
          </p:nvPr>
        </p:nvSpPr>
        <p:spPr/>
        <p:txBody>
          <a:bodyPr/>
          <a:lstStyle/>
          <a:p>
            <a:r>
              <a:rPr lang="en-US" dirty="0"/>
              <a:t>ANALYZE THE NEIGHBORHOODS</a:t>
            </a:r>
          </a:p>
        </p:txBody>
      </p:sp>
      <p:sp>
        <p:nvSpPr>
          <p:cNvPr id="3" name="Content Placeholder 2">
            <a:extLst>
              <a:ext uri="{FF2B5EF4-FFF2-40B4-BE49-F238E27FC236}">
                <a16:creationId xmlns:a16="http://schemas.microsoft.com/office/drawing/2014/main" xmlns="" id="{767C848F-2382-4F2A-8188-14F10C0490B8}"/>
              </a:ext>
            </a:extLst>
          </p:cNvPr>
          <p:cNvSpPr>
            <a:spLocks noGrp="1"/>
          </p:cNvSpPr>
          <p:nvPr>
            <p:ph idx="1"/>
          </p:nvPr>
        </p:nvSpPr>
        <p:spPr/>
        <p:txBody>
          <a:bodyPr>
            <a:normAutofit/>
          </a:bodyPr>
          <a:lstStyle/>
          <a:p>
            <a:pPr marL="0" indent="0">
              <a:buNone/>
            </a:pPr>
            <a:r>
              <a:rPr lang="en-US" dirty="0"/>
              <a:t>This is where we made use of the very powerful and useful FOURSQUARE APIs as integrated within out Python logic to further filter out some neighborhoods that are definitely NOT suitable for what we want to do and then work on a much smaller subset of neighborhoods. </a:t>
            </a:r>
          </a:p>
          <a:p>
            <a:pPr marL="0" indent="0">
              <a:buNone/>
            </a:pPr>
            <a:r>
              <a:rPr lang="en-US" dirty="0"/>
              <a:t>Eventually the system is able to narrow down the area into a handful of suitable places for our project. </a:t>
            </a:r>
          </a:p>
          <a:p>
            <a:pPr marL="0" indent="0">
              <a:buNone/>
            </a:pPr>
            <a:endParaRPr lang="en-US" dirty="0"/>
          </a:p>
        </p:txBody>
      </p:sp>
    </p:spTree>
    <p:extLst>
      <p:ext uri="{BB962C8B-B14F-4D97-AF65-F5344CB8AC3E}">
        <p14:creationId xmlns:p14="http://schemas.microsoft.com/office/powerpoint/2010/main" xmlns="" val="32326814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TotalTime>
  <Words>926</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CAPSTONE PRESENTATION</vt:lpstr>
      <vt:lpstr>Introduction</vt:lpstr>
      <vt:lpstr>The BUSINESS VENTURE</vt:lpstr>
      <vt:lpstr>The BUSINESS VENTURE (contd)</vt:lpstr>
      <vt:lpstr>The APPROACH</vt:lpstr>
      <vt:lpstr>The DATA</vt:lpstr>
      <vt:lpstr>PLOT the Neighborhood</vt:lpstr>
      <vt:lpstr>PLOT the Neighborhood</vt:lpstr>
      <vt:lpstr>ANALYZE THE NEIGHBORHOODS</vt:lpstr>
      <vt:lpstr>Recommendations</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YOUSOOF Phul</dc:creator>
  <cp:lastModifiedBy>Yousoof Phul</cp:lastModifiedBy>
  <cp:revision>10</cp:revision>
  <dcterms:created xsi:type="dcterms:W3CDTF">2018-12-09T14:03:33Z</dcterms:created>
  <dcterms:modified xsi:type="dcterms:W3CDTF">2018-12-09T15:04:50Z</dcterms:modified>
</cp:coreProperties>
</file>