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0" r:id="rId5"/>
    <p:sldId id="261" r:id="rId6"/>
    <p:sldId id="262" r:id="rId7"/>
    <p:sldId id="263" r:id="rId8"/>
    <p:sldId id="265" r:id="rId9"/>
    <p:sldId id="266"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102E-D591-E456-7464-58FD0A0BB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95A883-874B-8F6B-CF8E-661233715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FDDD3-46CE-9BB3-2B15-143FB5C33ECC}"/>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5A0E3268-0BD1-2A77-F58B-8D600F929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3A3F4-0EBE-54DB-DA60-9EC1DC715632}"/>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24223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0ED4-DC91-12EC-D457-4D91C6BCE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2D5A3-370F-C451-99CC-BA98D5EE3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09CF7-BAA7-37D0-0F44-3131478A4268}"/>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8CA7DB41-3CBD-F6ED-229B-50848B451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8472B-E3E6-B9E2-8513-A99A0375C9AF}"/>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191876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1EA43-F7F8-C659-BE5F-05AE298E3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A909E8-7CC5-6C11-0031-39C07CD29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61116-B4DF-76A3-27BC-7BB88AF15E83}"/>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1B8D3254-D783-B5BF-542D-B875FEC2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1A7F3-BEDA-3BC6-50F7-A74FFA46C1C8}"/>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416237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FC31-00A3-A65B-0E8D-5F43738F2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4B05A-A821-53DC-BA0E-EFA8351E6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DF09F-C541-A9A4-DA27-7E003FD20362}"/>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44993BD6-87F4-3093-8D8C-F8BD87E5C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C7A14-D1CA-EB48-37B5-9F453EF19466}"/>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176735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BFA-9717-AD1E-CA06-6E0EFE41A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D0CAE2-605A-710E-C271-2F23BDD8B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12264-4898-AE1A-968E-3EAA215FF926}"/>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C4ACC7A3-F3CD-0C28-EB64-6DE4E05B6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33D71-5135-218E-E89B-5958FD2178C5}"/>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198362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90BF-4DC1-5C6D-B548-AE5AC6FB3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7C8C5-E1A6-C3EC-6E08-8E5AA6B5B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5C5004-837F-FE94-C5C3-B654ABD6A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C2A6BF-D5A0-3F05-1DF0-A2AC0DE6A8C5}"/>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6" name="Footer Placeholder 5">
            <a:extLst>
              <a:ext uri="{FF2B5EF4-FFF2-40B4-BE49-F238E27FC236}">
                <a16:creationId xmlns:a16="http://schemas.microsoft.com/office/drawing/2014/main" id="{834D00D1-2A0C-99A8-9CA5-5E73E362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D355A-46C2-158A-A742-25FE32463887}"/>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254844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54D3-43D2-2825-98D1-005E425751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131545-F428-EB4E-63B2-8CAF1C356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AE61CC-0732-EFD0-9A1C-530CC5C33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14564-3B85-8951-4C67-E41F47C82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05FEC-738E-4D1F-1045-DECD0C8B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70AF78-94CD-3982-8685-46228154F9EB}"/>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8" name="Footer Placeholder 7">
            <a:extLst>
              <a:ext uri="{FF2B5EF4-FFF2-40B4-BE49-F238E27FC236}">
                <a16:creationId xmlns:a16="http://schemas.microsoft.com/office/drawing/2014/main" id="{E9FE6D94-A8F8-AE03-1EF5-2C45399D3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8BB5B-8145-A93E-7E4A-B63BCE78DAC5}"/>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272407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003-0A36-778A-F520-2EF1301D5F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C7F63B-5665-0005-76D3-4DAD57D91926}"/>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4" name="Footer Placeholder 3">
            <a:extLst>
              <a:ext uri="{FF2B5EF4-FFF2-40B4-BE49-F238E27FC236}">
                <a16:creationId xmlns:a16="http://schemas.microsoft.com/office/drawing/2014/main" id="{65970C38-42B4-9D7C-53AB-43567DF3A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AC1114-F2D4-E329-56AF-B0B84FB79C95}"/>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407479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CDF6A-7DC1-6FD2-2CA0-0F7CF092F6AC}"/>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3" name="Footer Placeholder 2">
            <a:extLst>
              <a:ext uri="{FF2B5EF4-FFF2-40B4-BE49-F238E27FC236}">
                <a16:creationId xmlns:a16="http://schemas.microsoft.com/office/drawing/2014/main" id="{A1A4632D-04B7-9016-DF04-2C100C6FC9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16ADB-19D8-1920-E2C6-3B82B87FE95C}"/>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326110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E74D-0DF7-0385-B80A-C2D5EEB7F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ED1157-BC3D-6B68-22BC-8A1999A21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D6DA61-9A0D-DB29-49B5-4B929FE2F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42E6F-4BD5-66F9-66E5-6A1BA07ECD7E}"/>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6" name="Footer Placeholder 5">
            <a:extLst>
              <a:ext uri="{FF2B5EF4-FFF2-40B4-BE49-F238E27FC236}">
                <a16:creationId xmlns:a16="http://schemas.microsoft.com/office/drawing/2014/main" id="{B3210E21-008F-906A-3B3E-2E3A7D823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43BFD-BD9E-6F21-1885-F2E60AAA1622}"/>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172632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E769-F43B-4941-DEA9-9CDBE492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5B312E-77BA-F4E6-6D98-CBF96B5491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3B63D-1484-8FA6-2770-05AC69B71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21532-1F79-C604-14DD-6FDC14FF2396}"/>
              </a:ext>
            </a:extLst>
          </p:cNvPr>
          <p:cNvSpPr>
            <a:spLocks noGrp="1"/>
          </p:cNvSpPr>
          <p:nvPr>
            <p:ph type="dt" sz="half" idx="10"/>
          </p:nvPr>
        </p:nvSpPr>
        <p:spPr/>
        <p:txBody>
          <a:bodyPr/>
          <a:lstStyle/>
          <a:p>
            <a:fld id="{A90DE857-903C-4C26-B9B6-5B7E3FB59F2D}" type="datetimeFigureOut">
              <a:rPr lang="en-US" smtClean="0"/>
              <a:t>3/27/2023</a:t>
            </a:fld>
            <a:endParaRPr lang="en-US"/>
          </a:p>
        </p:txBody>
      </p:sp>
      <p:sp>
        <p:nvSpPr>
          <p:cNvPr id="6" name="Footer Placeholder 5">
            <a:extLst>
              <a:ext uri="{FF2B5EF4-FFF2-40B4-BE49-F238E27FC236}">
                <a16:creationId xmlns:a16="http://schemas.microsoft.com/office/drawing/2014/main" id="{D54B14F8-724C-9B25-18F0-D8C767B19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9538A-BBF8-5527-9788-D252499EA859}"/>
              </a:ext>
            </a:extLst>
          </p:cNvPr>
          <p:cNvSpPr>
            <a:spLocks noGrp="1"/>
          </p:cNvSpPr>
          <p:nvPr>
            <p:ph type="sldNum" sz="quarter" idx="12"/>
          </p:nvPr>
        </p:nvSpPr>
        <p:spPr/>
        <p:txBody>
          <a:bodyPr/>
          <a:lstStyle/>
          <a:p>
            <a:fld id="{12B442FE-AB0B-427E-B9EE-C399C8CA884C}" type="slidenum">
              <a:rPr lang="en-US" smtClean="0"/>
              <a:t>‹#›</a:t>
            </a:fld>
            <a:endParaRPr lang="en-US"/>
          </a:p>
        </p:txBody>
      </p:sp>
    </p:spTree>
    <p:extLst>
      <p:ext uri="{BB962C8B-B14F-4D97-AF65-F5344CB8AC3E}">
        <p14:creationId xmlns:p14="http://schemas.microsoft.com/office/powerpoint/2010/main" val="335960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11731-AFFF-B688-DDF0-CBB2C27D6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BD7185-8466-F1AA-C1DC-64CA58CAE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3126-811D-4B52-59A6-A42848C40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DE857-903C-4C26-B9B6-5B7E3FB59F2D}" type="datetimeFigureOut">
              <a:rPr lang="en-US" smtClean="0"/>
              <a:t>3/27/2023</a:t>
            </a:fld>
            <a:endParaRPr lang="en-US"/>
          </a:p>
        </p:txBody>
      </p:sp>
      <p:sp>
        <p:nvSpPr>
          <p:cNvPr id="5" name="Footer Placeholder 4">
            <a:extLst>
              <a:ext uri="{FF2B5EF4-FFF2-40B4-BE49-F238E27FC236}">
                <a16:creationId xmlns:a16="http://schemas.microsoft.com/office/drawing/2014/main" id="{565BB655-65D5-937D-BFAD-1559BFC6D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1DCAD-0E27-0941-7435-78A8FF93B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442FE-AB0B-427E-B9EE-C399C8CA884C}" type="slidenum">
              <a:rPr lang="en-US" smtClean="0"/>
              <a:t>‹#›</a:t>
            </a:fld>
            <a:endParaRPr lang="en-US"/>
          </a:p>
        </p:txBody>
      </p:sp>
    </p:spTree>
    <p:extLst>
      <p:ext uri="{BB962C8B-B14F-4D97-AF65-F5344CB8AC3E}">
        <p14:creationId xmlns:p14="http://schemas.microsoft.com/office/powerpoint/2010/main" val="19946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0977-66BF-FF12-9910-341258C460CB}"/>
              </a:ext>
            </a:extLst>
          </p:cNvPr>
          <p:cNvSpPr>
            <a:spLocks noGrp="1"/>
          </p:cNvSpPr>
          <p:nvPr>
            <p:ph type="ctrTitle"/>
          </p:nvPr>
        </p:nvSpPr>
        <p:spPr/>
        <p:txBody>
          <a:bodyPr/>
          <a:lstStyle/>
          <a:p>
            <a:r>
              <a:rPr lang="en-US" b="1" dirty="0"/>
              <a:t>Slowly Changing Dimension</a:t>
            </a:r>
          </a:p>
        </p:txBody>
      </p:sp>
    </p:spTree>
    <p:extLst>
      <p:ext uri="{BB962C8B-B14F-4D97-AF65-F5344CB8AC3E}">
        <p14:creationId xmlns:p14="http://schemas.microsoft.com/office/powerpoint/2010/main" val="119650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555710" y="956468"/>
            <a:ext cx="10515600" cy="869156"/>
          </a:xfrm>
        </p:spPr>
        <p:txBody>
          <a:bodyPr>
            <a:normAutofit fontScale="90000"/>
          </a:bodyPr>
          <a:lstStyle/>
          <a:p>
            <a:pPr algn="l"/>
            <a:r>
              <a:rPr lang="en-US" i="0" dirty="0">
                <a:solidFill>
                  <a:srgbClr val="444444"/>
                </a:solidFill>
                <a:effectLst/>
                <a:latin typeface="proxima-nova"/>
              </a:rPr>
              <a:t>Type 2 - Add a new record</a:t>
            </a:r>
            <a:br>
              <a:rPr lang="en-US" i="0" dirty="0">
                <a:solidFill>
                  <a:srgbClr val="444444"/>
                </a:solidFill>
                <a:effectLst/>
                <a:latin typeface="proxima-nova"/>
              </a:rPr>
            </a:br>
            <a:br>
              <a:rPr lang="en-US" dirty="0"/>
            </a:br>
            <a:endParaRPr lang="en-US" dirty="0"/>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28161" y="1591878"/>
            <a:ext cx="10515600" cy="4351338"/>
          </a:xfrm>
        </p:spPr>
        <p:txBody>
          <a:bodyPr>
            <a:normAutofit/>
          </a:bodyPr>
          <a:lstStyle/>
          <a:p>
            <a:pPr marL="0" indent="0" algn="l">
              <a:buNone/>
            </a:pPr>
            <a:r>
              <a:rPr lang="en-US" sz="2400" b="0" i="0" dirty="0">
                <a:solidFill>
                  <a:srgbClr val="444444"/>
                </a:solidFill>
                <a:effectLst/>
                <a:latin typeface="proxima-nova"/>
              </a:rPr>
              <a:t>When new data arrives, a new row is added to the dimension table with the updated attribute values. Since this can result in multiple rows describing different states of the same natural key, a surrogate key is needed to complement the natural key so that each row can be uniquely identified. Alongside the surrogate key are additional columns such as </a:t>
            </a:r>
            <a:r>
              <a:rPr lang="en-US" sz="2400" b="0" i="0" dirty="0" err="1">
                <a:solidFill>
                  <a:srgbClr val="444444"/>
                </a:solidFill>
                <a:effectLst/>
                <a:latin typeface="proxima-nova"/>
              </a:rPr>
              <a:t>ValidFrom</a:t>
            </a:r>
            <a:r>
              <a:rPr lang="en-US" sz="2400" b="0" i="0" dirty="0">
                <a:solidFill>
                  <a:srgbClr val="444444"/>
                </a:solidFill>
                <a:effectLst/>
                <a:latin typeface="proxima-nova"/>
              </a:rPr>
              <a:t> and </a:t>
            </a:r>
            <a:r>
              <a:rPr lang="en-US" sz="2400" b="0" i="0" dirty="0" err="1">
                <a:solidFill>
                  <a:srgbClr val="444444"/>
                </a:solidFill>
                <a:effectLst/>
                <a:latin typeface="proxima-nova"/>
              </a:rPr>
              <a:t>ValidTo</a:t>
            </a:r>
            <a:r>
              <a:rPr lang="en-US" sz="2400" b="0" i="0" dirty="0">
                <a:solidFill>
                  <a:srgbClr val="444444"/>
                </a:solidFill>
                <a:effectLst/>
                <a:latin typeface="proxima-nova"/>
              </a:rPr>
              <a:t>, to describe the period of time the record is relevant for, and finally a current row indicator such as </a:t>
            </a:r>
            <a:r>
              <a:rPr lang="en-US" sz="2400" b="0" i="0" dirty="0" err="1">
                <a:solidFill>
                  <a:srgbClr val="444444"/>
                </a:solidFill>
                <a:effectLst/>
                <a:latin typeface="proxima-nova"/>
              </a:rPr>
              <a:t>isActive</a:t>
            </a:r>
            <a:r>
              <a:rPr lang="en-US" sz="2400" b="0" i="0" dirty="0">
                <a:solidFill>
                  <a:srgbClr val="444444"/>
                </a:solidFill>
                <a:effectLst/>
                <a:latin typeface="proxima-nova"/>
              </a:rPr>
              <a:t>, to easily filter on the current state.</a:t>
            </a:r>
            <a:endParaRPr lang="en-US" sz="2400" dirty="0">
              <a:solidFill>
                <a:srgbClr val="444444"/>
              </a:solidFill>
              <a:latin typeface="proxima-nova"/>
            </a:endParaRPr>
          </a:p>
        </p:txBody>
      </p:sp>
    </p:spTree>
    <p:extLst>
      <p:ext uri="{BB962C8B-B14F-4D97-AF65-F5344CB8AC3E}">
        <p14:creationId xmlns:p14="http://schemas.microsoft.com/office/powerpoint/2010/main" val="149338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28161" y="500754"/>
            <a:ext cx="10515600" cy="5765902"/>
          </a:xfrm>
        </p:spPr>
        <p:txBody>
          <a:bodyPr>
            <a:normAutofit/>
          </a:bodyPr>
          <a:lstStyle/>
          <a:p>
            <a:pPr marL="0" indent="0" algn="l">
              <a:buNone/>
            </a:pPr>
            <a:r>
              <a:rPr lang="en-US" b="0" i="0" dirty="0">
                <a:solidFill>
                  <a:srgbClr val="444444"/>
                </a:solidFill>
                <a:effectLst/>
                <a:latin typeface="proxima-nova"/>
              </a:rPr>
              <a:t>Summary of additional columns needed for type 2 include:</a:t>
            </a:r>
          </a:p>
          <a:p>
            <a:pPr lvl="1"/>
            <a:r>
              <a:rPr lang="en-US" b="0" i="0" dirty="0">
                <a:solidFill>
                  <a:srgbClr val="444444"/>
                </a:solidFill>
                <a:effectLst/>
                <a:latin typeface="proxima-nova"/>
              </a:rPr>
              <a:t>Surrogate Key (Unique identifier)</a:t>
            </a:r>
          </a:p>
          <a:p>
            <a:pPr lvl="1"/>
            <a:r>
              <a:rPr lang="en-US" b="0" i="0" dirty="0">
                <a:solidFill>
                  <a:srgbClr val="444444"/>
                </a:solidFill>
                <a:effectLst/>
                <a:latin typeface="proxima-nova"/>
              </a:rPr>
              <a:t>Effective Date (e.g. </a:t>
            </a:r>
            <a:r>
              <a:rPr lang="en-US" b="0" i="0" dirty="0" err="1">
                <a:solidFill>
                  <a:srgbClr val="444444"/>
                </a:solidFill>
                <a:effectLst/>
                <a:latin typeface="proxima-nova"/>
              </a:rPr>
              <a:t>ValidFrom</a:t>
            </a:r>
            <a:r>
              <a:rPr lang="en-US" b="0" i="0" dirty="0">
                <a:solidFill>
                  <a:srgbClr val="444444"/>
                </a:solidFill>
                <a:effectLst/>
                <a:latin typeface="proxima-nova"/>
              </a:rPr>
              <a:t>)</a:t>
            </a:r>
          </a:p>
          <a:p>
            <a:pPr lvl="1"/>
            <a:r>
              <a:rPr lang="en-US" b="0" i="0" dirty="0">
                <a:solidFill>
                  <a:srgbClr val="444444"/>
                </a:solidFill>
                <a:effectLst/>
                <a:latin typeface="proxima-nova"/>
              </a:rPr>
              <a:t>Expiration Date (e.g. </a:t>
            </a:r>
            <a:r>
              <a:rPr lang="en-US" b="0" i="0" dirty="0" err="1">
                <a:solidFill>
                  <a:srgbClr val="444444"/>
                </a:solidFill>
                <a:effectLst/>
                <a:latin typeface="proxima-nova"/>
              </a:rPr>
              <a:t>ValidTo</a:t>
            </a:r>
            <a:r>
              <a:rPr lang="en-US" b="0" i="0" dirty="0">
                <a:solidFill>
                  <a:srgbClr val="444444"/>
                </a:solidFill>
                <a:effectLst/>
                <a:latin typeface="proxima-nova"/>
              </a:rPr>
              <a:t>)</a:t>
            </a:r>
          </a:p>
          <a:p>
            <a:pPr lvl="1"/>
            <a:r>
              <a:rPr lang="en-US" b="0" i="0" dirty="0">
                <a:solidFill>
                  <a:srgbClr val="444444"/>
                </a:solidFill>
                <a:effectLst/>
                <a:latin typeface="proxima-nova"/>
              </a:rPr>
              <a:t>Current Row Indicator (e.g. </a:t>
            </a:r>
            <a:r>
              <a:rPr lang="en-US" b="0" i="0" dirty="0" err="1">
                <a:solidFill>
                  <a:srgbClr val="444444"/>
                </a:solidFill>
                <a:effectLst/>
                <a:latin typeface="proxima-nova"/>
              </a:rPr>
              <a:t>isActive</a:t>
            </a:r>
            <a:r>
              <a:rPr lang="en-US" b="0" i="0" dirty="0">
                <a:solidFill>
                  <a:srgbClr val="444444"/>
                </a:solidFill>
                <a:effectLst/>
                <a:latin typeface="proxima-nova"/>
              </a:rPr>
              <a:t>)</a:t>
            </a:r>
          </a:p>
          <a:p>
            <a:pPr marL="0" indent="0" algn="l">
              <a:buNone/>
            </a:pPr>
            <a:endParaRPr lang="en-US" dirty="0">
              <a:solidFill>
                <a:srgbClr val="444444"/>
              </a:solidFill>
              <a:effectLst/>
              <a:latin typeface="proxima-nova"/>
            </a:endParaRPr>
          </a:p>
        </p:txBody>
      </p:sp>
      <p:pic>
        <p:nvPicPr>
          <p:cNvPr id="10" name="Picture 9">
            <a:extLst>
              <a:ext uri="{FF2B5EF4-FFF2-40B4-BE49-F238E27FC236}">
                <a16:creationId xmlns:a16="http://schemas.microsoft.com/office/drawing/2014/main" id="{614EF26E-27F6-8F92-AB1E-64B2DDAE7516}"/>
              </a:ext>
            </a:extLst>
          </p:cNvPr>
          <p:cNvPicPr>
            <a:picLocks noChangeAspect="1"/>
          </p:cNvPicPr>
          <p:nvPr/>
        </p:nvPicPr>
        <p:blipFill>
          <a:blip r:embed="rId2"/>
          <a:stretch>
            <a:fillRect/>
          </a:stretch>
        </p:blipFill>
        <p:spPr>
          <a:xfrm>
            <a:off x="4921633" y="2863228"/>
            <a:ext cx="7068536" cy="3724795"/>
          </a:xfrm>
          <a:prstGeom prst="rect">
            <a:avLst/>
          </a:prstGeom>
        </p:spPr>
      </p:pic>
    </p:spTree>
    <p:extLst>
      <p:ext uri="{BB962C8B-B14F-4D97-AF65-F5344CB8AC3E}">
        <p14:creationId xmlns:p14="http://schemas.microsoft.com/office/powerpoint/2010/main" val="326736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555710" y="722722"/>
            <a:ext cx="10515600" cy="869156"/>
          </a:xfrm>
        </p:spPr>
        <p:txBody>
          <a:bodyPr>
            <a:normAutofit fontScale="90000"/>
          </a:bodyPr>
          <a:lstStyle/>
          <a:p>
            <a:pPr algn="l"/>
            <a:r>
              <a:rPr lang="en-US" i="0" dirty="0">
                <a:solidFill>
                  <a:srgbClr val="444444"/>
                </a:solidFill>
                <a:effectLst/>
                <a:latin typeface="proxima-nova"/>
              </a:rPr>
              <a:t>Type 3 - Add a new field</a:t>
            </a:r>
            <a:br>
              <a:rPr lang="en-US" i="0" dirty="0">
                <a:solidFill>
                  <a:srgbClr val="444444"/>
                </a:solidFill>
                <a:effectLst/>
                <a:latin typeface="proxima-nova"/>
              </a:rPr>
            </a:br>
            <a:br>
              <a:rPr lang="en-US" dirty="0"/>
            </a:br>
            <a:endParaRPr lang="en-US" dirty="0"/>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367406"/>
            <a:ext cx="10515600" cy="4809557"/>
          </a:xfrm>
        </p:spPr>
        <p:txBody>
          <a:bodyPr>
            <a:normAutofit/>
          </a:bodyPr>
          <a:lstStyle/>
          <a:p>
            <a:pPr marL="0" indent="0" algn="l">
              <a:buNone/>
            </a:pPr>
            <a:r>
              <a:rPr lang="en-US" b="0" i="0" dirty="0">
                <a:solidFill>
                  <a:srgbClr val="444444"/>
                </a:solidFill>
                <a:effectLst/>
                <a:latin typeface="proxima-nova"/>
              </a:rPr>
              <a:t>When new data arrives, a secondary column (e.g. </a:t>
            </a:r>
            <a:r>
              <a:rPr lang="en-US" b="0" i="0" dirty="0" err="1">
                <a:solidFill>
                  <a:srgbClr val="444444"/>
                </a:solidFill>
                <a:effectLst/>
                <a:latin typeface="proxima-nova"/>
              </a:rPr>
              <a:t>PreviousValue</a:t>
            </a:r>
            <a:r>
              <a:rPr lang="en-US" b="0" i="0" dirty="0">
                <a:solidFill>
                  <a:srgbClr val="444444"/>
                </a:solidFill>
                <a:effectLst/>
                <a:latin typeface="proxima-nova"/>
              </a:rPr>
              <a:t>) preserves the old value, the new value overwrites the primary column (e.g. </a:t>
            </a:r>
            <a:r>
              <a:rPr lang="en-US" b="0" i="0" dirty="0" err="1">
                <a:solidFill>
                  <a:srgbClr val="444444"/>
                </a:solidFill>
                <a:effectLst/>
                <a:latin typeface="proxima-nova"/>
              </a:rPr>
              <a:t>CurrentValue</a:t>
            </a:r>
            <a:r>
              <a:rPr lang="en-US" b="0" i="0" dirty="0">
                <a:solidFill>
                  <a:srgbClr val="444444"/>
                </a:solidFill>
                <a:effectLst/>
                <a:latin typeface="proxima-nova"/>
              </a:rPr>
              <a:t>).</a:t>
            </a:r>
            <a:endParaRPr lang="en-US" dirty="0">
              <a:solidFill>
                <a:srgbClr val="444444"/>
              </a:solidFill>
              <a:effectLst/>
              <a:latin typeface="proxima-nova"/>
            </a:endParaRPr>
          </a:p>
        </p:txBody>
      </p:sp>
      <p:pic>
        <p:nvPicPr>
          <p:cNvPr id="5" name="Picture 4">
            <a:extLst>
              <a:ext uri="{FF2B5EF4-FFF2-40B4-BE49-F238E27FC236}">
                <a16:creationId xmlns:a16="http://schemas.microsoft.com/office/drawing/2014/main" id="{99757E04-F25F-2638-3E92-C2713C798F26}"/>
              </a:ext>
            </a:extLst>
          </p:cNvPr>
          <p:cNvPicPr>
            <a:picLocks noChangeAspect="1"/>
          </p:cNvPicPr>
          <p:nvPr/>
        </p:nvPicPr>
        <p:blipFill>
          <a:blip r:embed="rId2"/>
          <a:stretch>
            <a:fillRect/>
          </a:stretch>
        </p:blipFill>
        <p:spPr>
          <a:xfrm>
            <a:off x="5060840" y="2945108"/>
            <a:ext cx="6992326" cy="3572374"/>
          </a:xfrm>
          <a:prstGeom prst="rect">
            <a:avLst/>
          </a:prstGeom>
        </p:spPr>
      </p:pic>
    </p:spTree>
    <p:extLst>
      <p:ext uri="{BB962C8B-B14F-4D97-AF65-F5344CB8AC3E}">
        <p14:creationId xmlns:p14="http://schemas.microsoft.com/office/powerpoint/2010/main" val="426546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838200" y="365125"/>
            <a:ext cx="10515600" cy="1325563"/>
          </a:xfrm>
        </p:spPr>
        <p:txBody>
          <a:bodyPr>
            <a:normAutofit/>
          </a:bodyPr>
          <a:lstStyle/>
          <a:p>
            <a:r>
              <a:rPr lang="en-US" b="1" dirty="0"/>
              <a:t>Topics</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825625"/>
            <a:ext cx="10515600" cy="4351338"/>
          </a:xfrm>
        </p:spPr>
        <p:txBody>
          <a:bodyPr>
            <a:normAutofit/>
          </a:bodyPr>
          <a:lstStyle/>
          <a:p>
            <a:r>
              <a:rPr lang="en-US" dirty="0"/>
              <a:t>Data Warehouse</a:t>
            </a:r>
          </a:p>
          <a:p>
            <a:r>
              <a:rPr lang="en-US" dirty="0"/>
              <a:t>SCD</a:t>
            </a:r>
          </a:p>
          <a:p>
            <a:r>
              <a:rPr lang="en-US" dirty="0"/>
              <a:t>SCD Types</a:t>
            </a:r>
          </a:p>
        </p:txBody>
      </p:sp>
    </p:spTree>
    <p:extLst>
      <p:ext uri="{BB962C8B-B14F-4D97-AF65-F5344CB8AC3E}">
        <p14:creationId xmlns:p14="http://schemas.microsoft.com/office/powerpoint/2010/main" val="14443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838200" y="365125"/>
            <a:ext cx="10515600" cy="1325563"/>
          </a:xfrm>
        </p:spPr>
        <p:txBody>
          <a:bodyPr>
            <a:normAutofit/>
          </a:bodyPr>
          <a:lstStyle/>
          <a:p>
            <a:r>
              <a:rPr lang="en-US" b="1"/>
              <a:t>What is Data Warehouse</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825625"/>
            <a:ext cx="10515600" cy="4351338"/>
          </a:xfrm>
        </p:spPr>
        <p:txBody>
          <a:bodyPr>
            <a:normAutofit/>
          </a:bodyPr>
          <a:lstStyle/>
          <a:p>
            <a:r>
              <a:rPr lang="en-US" i="0" dirty="0">
                <a:effectLst/>
                <a:latin typeface="proxima-nova"/>
              </a:rPr>
              <a:t>In data warehousing, a common approach to dimensional modelling is through the concept of a star schema, a logical grouping of one or more fact tables surrounded by related dimension tables, linked via primary and foreign key relationships. </a:t>
            </a:r>
            <a:endParaRPr lang="en-US" dirty="0"/>
          </a:p>
        </p:txBody>
      </p:sp>
    </p:spTree>
    <p:extLst>
      <p:ext uri="{BB962C8B-B14F-4D97-AF65-F5344CB8AC3E}">
        <p14:creationId xmlns:p14="http://schemas.microsoft.com/office/powerpoint/2010/main" val="200667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69294B-BDFE-622D-2E5E-71DE31333624}"/>
              </a:ext>
            </a:extLst>
          </p:cNvPr>
          <p:cNvSpPr>
            <a:spLocks noGrp="1"/>
          </p:cNvSpPr>
          <p:nvPr>
            <p:ph idx="1"/>
          </p:nvPr>
        </p:nvSpPr>
        <p:spPr>
          <a:xfrm>
            <a:off x="611239" y="1091308"/>
            <a:ext cx="3429000" cy="3410712"/>
          </a:xfrm>
        </p:spPr>
        <p:txBody>
          <a:bodyPr anchor="t">
            <a:normAutofit/>
          </a:bodyPr>
          <a:lstStyle/>
          <a:p>
            <a:r>
              <a:rPr lang="en-US" sz="2000" i="0" dirty="0">
                <a:effectLst/>
                <a:latin typeface="proxima-nova"/>
              </a:rPr>
              <a:t>Fact</a:t>
            </a:r>
            <a:r>
              <a:rPr lang="en-US" sz="2000" b="0" i="0" dirty="0">
                <a:effectLst/>
                <a:latin typeface="proxima-nova"/>
              </a:rPr>
              <a:t> tables contain measurements and foreign keys which refer to the primary keys in the associated dimension tables.</a:t>
            </a:r>
          </a:p>
          <a:p>
            <a:r>
              <a:rPr lang="en-US" sz="2000" i="0" dirty="0">
                <a:effectLst/>
                <a:latin typeface="proxima-nova"/>
              </a:rPr>
              <a:t>Dimension</a:t>
            </a:r>
            <a:r>
              <a:rPr lang="en-US" sz="2000" b="0" i="0" dirty="0">
                <a:effectLst/>
                <a:latin typeface="proxima-nova"/>
              </a:rPr>
              <a:t> tables contain a collection of descriptive attributes that </a:t>
            </a:r>
            <a:r>
              <a:rPr lang="en-US" sz="2000" b="0" i="0" dirty="0" err="1">
                <a:effectLst/>
                <a:latin typeface="proxima-nova"/>
              </a:rPr>
              <a:t>categorise</a:t>
            </a:r>
            <a:r>
              <a:rPr lang="en-US" sz="2000" b="0" i="0" dirty="0">
                <a:effectLst/>
                <a:latin typeface="proxima-nova"/>
              </a:rPr>
              <a:t> facts to enable users to answer business questions.</a:t>
            </a:r>
          </a:p>
          <a:p>
            <a:pPr marL="0" indent="0">
              <a:buNone/>
            </a:pPr>
            <a:endParaRPr lang="en-US" sz="2000" dirty="0"/>
          </a:p>
        </p:txBody>
      </p:sp>
      <p:pic>
        <p:nvPicPr>
          <p:cNvPr id="5" name="Picture 4">
            <a:extLst>
              <a:ext uri="{FF2B5EF4-FFF2-40B4-BE49-F238E27FC236}">
                <a16:creationId xmlns:a16="http://schemas.microsoft.com/office/drawing/2014/main" id="{90E8B597-2665-E35E-4546-53204045517C}"/>
              </a:ext>
            </a:extLst>
          </p:cNvPr>
          <p:cNvPicPr>
            <a:picLocks noChangeAspect="1"/>
          </p:cNvPicPr>
          <p:nvPr/>
        </p:nvPicPr>
        <p:blipFill>
          <a:blip r:embed="rId2"/>
          <a:stretch>
            <a:fillRect/>
          </a:stretch>
        </p:blipFill>
        <p:spPr>
          <a:xfrm>
            <a:off x="4654296" y="1012698"/>
            <a:ext cx="6903720" cy="4832603"/>
          </a:xfrm>
          <a:prstGeom prst="rect">
            <a:avLst/>
          </a:prstGeom>
        </p:spPr>
      </p:pic>
    </p:spTree>
    <p:extLst>
      <p:ext uri="{BB962C8B-B14F-4D97-AF65-F5344CB8AC3E}">
        <p14:creationId xmlns:p14="http://schemas.microsoft.com/office/powerpoint/2010/main" val="184358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838200" y="365125"/>
            <a:ext cx="10515600" cy="1325563"/>
          </a:xfrm>
        </p:spPr>
        <p:txBody>
          <a:bodyPr>
            <a:normAutofit/>
          </a:bodyPr>
          <a:lstStyle/>
          <a:p>
            <a:r>
              <a:rPr lang="en-US" b="1" dirty="0"/>
              <a:t>What is SCD</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825625"/>
            <a:ext cx="10515600" cy="4351338"/>
          </a:xfrm>
        </p:spPr>
        <p:txBody>
          <a:bodyPr>
            <a:normAutofit/>
          </a:bodyPr>
          <a:lstStyle/>
          <a:p>
            <a:pPr algn="l"/>
            <a:r>
              <a:rPr lang="en-US" b="0" i="0" dirty="0">
                <a:solidFill>
                  <a:srgbClr val="444444"/>
                </a:solidFill>
                <a:effectLst/>
                <a:latin typeface="proxima-nova"/>
              </a:rPr>
              <a:t>A slowly changing dimension (SCD) is a dimension that is able to handle data attributes which change over time. </a:t>
            </a:r>
          </a:p>
          <a:p>
            <a:pPr marL="0" indent="0" algn="l">
              <a:buNone/>
            </a:pPr>
            <a:endParaRPr lang="en-US" b="0" i="0" dirty="0">
              <a:solidFill>
                <a:srgbClr val="444444"/>
              </a:solidFill>
              <a:effectLst/>
              <a:latin typeface="proxima-nova"/>
            </a:endParaRPr>
          </a:p>
          <a:p>
            <a:pPr marL="0" indent="0" algn="l">
              <a:buNone/>
            </a:pPr>
            <a:r>
              <a:rPr lang="en-US" b="0" i="0" dirty="0">
                <a:solidFill>
                  <a:srgbClr val="444444"/>
                </a:solidFill>
                <a:effectLst/>
                <a:latin typeface="proxima-nova"/>
              </a:rPr>
              <a:t>For example:</a:t>
            </a:r>
          </a:p>
          <a:p>
            <a:pPr lvl="1"/>
            <a:r>
              <a:rPr lang="en-US" b="0" i="0" dirty="0">
                <a:solidFill>
                  <a:srgbClr val="444444"/>
                </a:solidFill>
                <a:effectLst/>
                <a:latin typeface="proxima-nova"/>
              </a:rPr>
              <a:t>A customer dimension may hold attributes such as name, address, and phone number.</a:t>
            </a:r>
          </a:p>
          <a:p>
            <a:pPr lvl="1"/>
            <a:r>
              <a:rPr lang="en-US" b="0" i="0" dirty="0">
                <a:solidFill>
                  <a:srgbClr val="444444"/>
                </a:solidFill>
                <a:effectLst/>
                <a:latin typeface="proxima-nova"/>
              </a:rPr>
              <a:t>Over time, a customer's details may change (e.g. move addresses, change phone number, </a:t>
            </a:r>
            <a:r>
              <a:rPr lang="en-US" b="0" i="0" dirty="0" err="1">
                <a:solidFill>
                  <a:srgbClr val="444444"/>
                </a:solidFill>
                <a:effectLst/>
                <a:latin typeface="proxima-nova"/>
              </a:rPr>
              <a:t>etc</a:t>
            </a:r>
            <a:r>
              <a:rPr lang="en-US" b="0" i="0" dirty="0">
                <a:solidFill>
                  <a:srgbClr val="444444"/>
                </a:solidFill>
                <a:effectLst/>
                <a:latin typeface="proxima-nova"/>
              </a:rPr>
              <a:t>).</a:t>
            </a:r>
          </a:p>
        </p:txBody>
      </p:sp>
    </p:spTree>
    <p:extLst>
      <p:ext uri="{BB962C8B-B14F-4D97-AF65-F5344CB8AC3E}">
        <p14:creationId xmlns:p14="http://schemas.microsoft.com/office/powerpoint/2010/main" val="31523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838200" y="365125"/>
            <a:ext cx="10515600" cy="1325563"/>
          </a:xfrm>
        </p:spPr>
        <p:txBody>
          <a:bodyPr>
            <a:normAutofit/>
          </a:bodyPr>
          <a:lstStyle/>
          <a:p>
            <a:r>
              <a:rPr lang="en-US" b="1" dirty="0"/>
              <a:t>SCD Types</a:t>
            </a:r>
            <a:br>
              <a:rPr lang="en-US" b="1" dirty="0"/>
            </a:br>
            <a:endParaRPr lang="en-US" b="1" dirty="0"/>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825625"/>
            <a:ext cx="10515600" cy="4351338"/>
          </a:xfrm>
        </p:spPr>
        <p:txBody>
          <a:bodyPr>
            <a:normAutofit/>
          </a:bodyPr>
          <a:lstStyle/>
          <a:p>
            <a:pPr algn="l"/>
            <a:r>
              <a:rPr lang="en-US" i="0" dirty="0">
                <a:solidFill>
                  <a:srgbClr val="444444"/>
                </a:solidFill>
                <a:effectLst/>
                <a:latin typeface="proxima-nova"/>
              </a:rPr>
              <a:t>Type 0 - Retain original</a:t>
            </a:r>
          </a:p>
          <a:p>
            <a:pPr algn="l"/>
            <a:r>
              <a:rPr lang="en-US" i="0" dirty="0">
                <a:solidFill>
                  <a:srgbClr val="444444"/>
                </a:solidFill>
                <a:effectLst/>
                <a:latin typeface="proxima-nova"/>
              </a:rPr>
              <a:t>Type 1 - Overwrite</a:t>
            </a:r>
          </a:p>
          <a:p>
            <a:pPr algn="l"/>
            <a:r>
              <a:rPr lang="en-US" i="0" dirty="0">
                <a:solidFill>
                  <a:srgbClr val="444444"/>
                </a:solidFill>
                <a:effectLst/>
                <a:latin typeface="proxima-nova"/>
              </a:rPr>
              <a:t>Type 2 - Add a new record</a:t>
            </a:r>
          </a:p>
          <a:p>
            <a:pPr algn="l"/>
            <a:r>
              <a:rPr lang="en-US" i="0" dirty="0">
                <a:solidFill>
                  <a:srgbClr val="444444"/>
                </a:solidFill>
                <a:effectLst/>
                <a:latin typeface="proxima-nova"/>
              </a:rPr>
              <a:t>Type 3 - Add a new field</a:t>
            </a:r>
          </a:p>
          <a:p>
            <a:pPr marL="0" indent="0">
              <a:buNone/>
            </a:pPr>
            <a:br>
              <a:rPr lang="en-US" dirty="0"/>
            </a:br>
            <a:br>
              <a:rPr lang="en-US" dirty="0"/>
            </a:br>
            <a:br>
              <a:rPr lang="en-US" dirty="0"/>
            </a:br>
            <a:endParaRPr lang="en-US" b="0" i="0" dirty="0">
              <a:solidFill>
                <a:srgbClr val="444444"/>
              </a:solidFill>
              <a:effectLst/>
              <a:latin typeface="proxima-nova"/>
            </a:endParaRPr>
          </a:p>
        </p:txBody>
      </p:sp>
    </p:spTree>
    <p:extLst>
      <p:ext uri="{BB962C8B-B14F-4D97-AF65-F5344CB8AC3E}">
        <p14:creationId xmlns:p14="http://schemas.microsoft.com/office/powerpoint/2010/main" val="48909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1B372AE-0393-4426-D8B6-885762FD0BA7}"/>
              </a:ext>
            </a:extLst>
          </p:cNvPr>
          <p:cNvPicPr>
            <a:picLocks noChangeAspect="1"/>
          </p:cNvPicPr>
          <p:nvPr/>
        </p:nvPicPr>
        <p:blipFill>
          <a:blip r:embed="rId2"/>
          <a:stretch>
            <a:fillRect/>
          </a:stretch>
        </p:blipFill>
        <p:spPr>
          <a:xfrm>
            <a:off x="2482566" y="2763118"/>
            <a:ext cx="9113829" cy="233139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5" name="Arc 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315687" y="1107316"/>
            <a:ext cx="5257800" cy="4192520"/>
          </a:xfrm>
        </p:spPr>
        <p:txBody>
          <a:bodyPr>
            <a:normAutofit/>
          </a:bodyPr>
          <a:lstStyle/>
          <a:p>
            <a:pPr marL="0" indent="0">
              <a:buNone/>
            </a:pPr>
            <a:r>
              <a:rPr lang="en-US" b="1" dirty="0">
                <a:latin typeface="proxima-nova"/>
              </a:rPr>
              <a:t>S</a:t>
            </a:r>
            <a:r>
              <a:rPr lang="en-US" b="1" i="0" dirty="0">
                <a:effectLst/>
                <a:latin typeface="proxima-nova"/>
              </a:rPr>
              <a:t>ummary of The </a:t>
            </a:r>
            <a:r>
              <a:rPr lang="en-US" b="1" dirty="0">
                <a:latin typeface="proxima-nova"/>
              </a:rPr>
              <a:t>M</a:t>
            </a:r>
            <a:r>
              <a:rPr lang="en-US" b="1" i="0" dirty="0">
                <a:effectLst/>
                <a:latin typeface="proxima-nova"/>
              </a:rPr>
              <a:t>ost </a:t>
            </a:r>
            <a:r>
              <a:rPr lang="en-US" b="1" dirty="0">
                <a:latin typeface="proxima-nova"/>
              </a:rPr>
              <a:t>C</a:t>
            </a:r>
            <a:r>
              <a:rPr lang="en-US" b="1" i="0" dirty="0">
                <a:effectLst/>
                <a:latin typeface="proxima-nova"/>
              </a:rPr>
              <a:t>ommon SCD Types</a:t>
            </a:r>
          </a:p>
          <a:p>
            <a:pPr marL="0" indent="0">
              <a:buNone/>
            </a:pPr>
            <a:endParaRPr lang="en-US" dirty="0">
              <a:latin typeface="proxima-nova"/>
            </a:endParaRPr>
          </a:p>
          <a:p>
            <a:pPr marL="0" indent="0">
              <a:buNone/>
            </a:pPr>
            <a:endParaRPr lang="en-US" i="0" dirty="0">
              <a:effectLst/>
              <a:latin typeface="proxima-nova"/>
            </a:endParaRPr>
          </a:p>
        </p:txBody>
      </p:sp>
    </p:spTree>
    <p:extLst>
      <p:ext uri="{BB962C8B-B14F-4D97-AF65-F5344CB8AC3E}">
        <p14:creationId xmlns:p14="http://schemas.microsoft.com/office/powerpoint/2010/main" val="83388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838200" y="365125"/>
            <a:ext cx="10515600" cy="1325563"/>
          </a:xfrm>
        </p:spPr>
        <p:txBody>
          <a:bodyPr>
            <a:normAutofit/>
          </a:bodyPr>
          <a:lstStyle/>
          <a:p>
            <a:r>
              <a:rPr lang="en-US" i="0" dirty="0">
                <a:solidFill>
                  <a:srgbClr val="444444"/>
                </a:solidFill>
                <a:effectLst/>
                <a:latin typeface="proxima-nova"/>
              </a:rPr>
              <a:t>Type 0 - Retain original</a:t>
            </a:r>
            <a:endParaRPr lang="en-US" dirty="0"/>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825625"/>
            <a:ext cx="10515600" cy="4351338"/>
          </a:xfrm>
        </p:spPr>
        <p:txBody>
          <a:bodyPr>
            <a:normAutofit/>
          </a:bodyPr>
          <a:lstStyle/>
          <a:p>
            <a:pPr marL="0" indent="0" algn="l">
              <a:buNone/>
            </a:pPr>
            <a:r>
              <a:rPr lang="en-US" dirty="0">
                <a:solidFill>
                  <a:srgbClr val="444444"/>
                </a:solidFill>
                <a:effectLst/>
                <a:latin typeface="proxima-nova"/>
              </a:rPr>
              <a:t>In type 0, dimension attributes never change, the original value is always true. Type 0 applies to most date dimension attributes (e.g. for the date 2022-01-01, the day will always be Saturday, the month will always be January, </a:t>
            </a:r>
            <a:r>
              <a:rPr lang="en-US" dirty="0" err="1">
                <a:solidFill>
                  <a:srgbClr val="444444"/>
                </a:solidFill>
                <a:effectLst/>
                <a:latin typeface="proxima-nova"/>
              </a:rPr>
              <a:t>etc</a:t>
            </a:r>
            <a:r>
              <a:rPr lang="en-US" dirty="0">
                <a:solidFill>
                  <a:srgbClr val="444444"/>
                </a:solidFill>
                <a:effectLst/>
                <a:latin typeface="proxima-nova"/>
              </a:rPr>
              <a:t>).</a:t>
            </a:r>
          </a:p>
          <a:p>
            <a:pPr marL="0" indent="0" algn="l">
              <a:buNone/>
            </a:pPr>
            <a:endParaRPr lang="en-US" dirty="0">
              <a:solidFill>
                <a:srgbClr val="444444"/>
              </a:solidFill>
              <a:latin typeface="proxima-nova"/>
            </a:endParaRPr>
          </a:p>
          <a:p>
            <a:pPr marL="0" indent="0" algn="l">
              <a:buNone/>
            </a:pPr>
            <a:endParaRPr lang="en-US" dirty="0">
              <a:solidFill>
                <a:srgbClr val="444444"/>
              </a:solidFill>
              <a:effectLst/>
              <a:latin typeface="proxima-nova"/>
            </a:endParaRPr>
          </a:p>
        </p:txBody>
      </p:sp>
      <p:pic>
        <p:nvPicPr>
          <p:cNvPr id="5" name="Picture 4">
            <a:extLst>
              <a:ext uri="{FF2B5EF4-FFF2-40B4-BE49-F238E27FC236}">
                <a16:creationId xmlns:a16="http://schemas.microsoft.com/office/drawing/2014/main" id="{BF3D96F4-34C0-346F-7090-334885B69854}"/>
              </a:ext>
            </a:extLst>
          </p:cNvPr>
          <p:cNvPicPr>
            <a:picLocks noChangeAspect="1"/>
          </p:cNvPicPr>
          <p:nvPr/>
        </p:nvPicPr>
        <p:blipFill>
          <a:blip r:embed="rId2"/>
          <a:stretch>
            <a:fillRect/>
          </a:stretch>
        </p:blipFill>
        <p:spPr>
          <a:xfrm>
            <a:off x="5682609" y="3806891"/>
            <a:ext cx="4648659" cy="1586204"/>
          </a:xfrm>
          <a:prstGeom prst="rect">
            <a:avLst/>
          </a:prstGeom>
        </p:spPr>
      </p:pic>
    </p:spTree>
    <p:extLst>
      <p:ext uri="{BB962C8B-B14F-4D97-AF65-F5344CB8AC3E}">
        <p14:creationId xmlns:p14="http://schemas.microsoft.com/office/powerpoint/2010/main" val="16799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01D050-BAD6-D00D-9D6A-919008658B1F}"/>
              </a:ext>
            </a:extLst>
          </p:cNvPr>
          <p:cNvSpPr>
            <a:spLocks noGrp="1"/>
          </p:cNvSpPr>
          <p:nvPr>
            <p:ph type="title"/>
          </p:nvPr>
        </p:nvSpPr>
        <p:spPr>
          <a:xfrm>
            <a:off x="645253" y="944313"/>
            <a:ext cx="10515600" cy="614780"/>
          </a:xfrm>
        </p:spPr>
        <p:txBody>
          <a:bodyPr>
            <a:normAutofit fontScale="90000"/>
          </a:bodyPr>
          <a:lstStyle/>
          <a:p>
            <a:pPr algn="l"/>
            <a:r>
              <a:rPr lang="en-US" i="0" dirty="0">
                <a:solidFill>
                  <a:srgbClr val="444444"/>
                </a:solidFill>
                <a:effectLst/>
                <a:latin typeface="proxima-nova"/>
              </a:rPr>
              <a:t>Type 1 - Overwrite</a:t>
            </a:r>
            <a:br>
              <a:rPr lang="en-US" i="0" dirty="0">
                <a:solidFill>
                  <a:srgbClr val="444444"/>
                </a:solidFill>
                <a:effectLst/>
                <a:latin typeface="proxima-nova"/>
              </a:rPr>
            </a:br>
            <a:br>
              <a:rPr lang="en-US" dirty="0"/>
            </a:br>
            <a:endParaRPr lang="en-US" dirty="0"/>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F7EE1-58C7-E472-DB8F-C40E9DE05DC0}"/>
              </a:ext>
            </a:extLst>
          </p:cNvPr>
          <p:cNvSpPr>
            <a:spLocks noGrp="1"/>
          </p:cNvSpPr>
          <p:nvPr>
            <p:ph idx="1"/>
          </p:nvPr>
        </p:nvSpPr>
        <p:spPr>
          <a:xfrm>
            <a:off x="838200" y="1344049"/>
            <a:ext cx="10639470" cy="5728996"/>
          </a:xfrm>
        </p:spPr>
        <p:txBody>
          <a:bodyPr>
            <a:normAutofit/>
          </a:bodyPr>
          <a:lstStyle/>
          <a:p>
            <a:pPr marL="0" indent="0" algn="l">
              <a:buNone/>
            </a:pPr>
            <a:r>
              <a:rPr lang="en-US" b="0" i="0" dirty="0">
                <a:solidFill>
                  <a:srgbClr val="444444"/>
                </a:solidFill>
                <a:effectLst/>
                <a:latin typeface="proxima-nova"/>
              </a:rPr>
              <a:t>When new data arrives, the old attribute value in the dimension row are overwritten with the new value. While this technique is able to handle changes, this approach is unable to preserve history (i.e. simply reflects the most recent value).</a:t>
            </a:r>
          </a:p>
          <a:p>
            <a:pPr algn="l"/>
            <a:endParaRPr lang="en-US" b="0" i="0" dirty="0">
              <a:solidFill>
                <a:srgbClr val="444444"/>
              </a:solidFill>
              <a:effectLst/>
              <a:latin typeface="proxima-nova"/>
            </a:endParaRPr>
          </a:p>
          <a:p>
            <a:pPr marL="0" indent="0">
              <a:buNone/>
            </a:pPr>
            <a:endParaRPr lang="en-US" dirty="0">
              <a:solidFill>
                <a:srgbClr val="444444"/>
              </a:solidFill>
              <a:latin typeface="proxima-nova"/>
            </a:endParaRPr>
          </a:p>
          <a:p>
            <a:pPr marL="0" indent="0" algn="l">
              <a:buNone/>
            </a:pPr>
            <a:endParaRPr lang="en-US" dirty="0">
              <a:solidFill>
                <a:srgbClr val="444444"/>
              </a:solidFill>
              <a:effectLst/>
              <a:latin typeface="proxima-nova"/>
            </a:endParaRPr>
          </a:p>
        </p:txBody>
      </p:sp>
      <p:pic>
        <p:nvPicPr>
          <p:cNvPr id="6" name="Picture 5">
            <a:extLst>
              <a:ext uri="{FF2B5EF4-FFF2-40B4-BE49-F238E27FC236}">
                <a16:creationId xmlns:a16="http://schemas.microsoft.com/office/drawing/2014/main" id="{7281445F-EFEF-8DE3-5C02-F8A83856D917}"/>
              </a:ext>
            </a:extLst>
          </p:cNvPr>
          <p:cNvPicPr>
            <a:picLocks noChangeAspect="1"/>
          </p:cNvPicPr>
          <p:nvPr/>
        </p:nvPicPr>
        <p:blipFill>
          <a:blip r:embed="rId2"/>
          <a:stretch>
            <a:fillRect/>
          </a:stretch>
        </p:blipFill>
        <p:spPr>
          <a:xfrm>
            <a:off x="7200320" y="2771192"/>
            <a:ext cx="4153480" cy="3666930"/>
          </a:xfrm>
          <a:prstGeom prst="rect">
            <a:avLst/>
          </a:prstGeom>
        </p:spPr>
      </p:pic>
    </p:spTree>
    <p:extLst>
      <p:ext uri="{BB962C8B-B14F-4D97-AF65-F5344CB8AC3E}">
        <p14:creationId xmlns:p14="http://schemas.microsoft.com/office/powerpoint/2010/main" val="343841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498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proxima-nova</vt:lpstr>
      <vt:lpstr>Office Theme</vt:lpstr>
      <vt:lpstr>Slowly Changing Dimension</vt:lpstr>
      <vt:lpstr>Topics</vt:lpstr>
      <vt:lpstr>What is Data Warehouse</vt:lpstr>
      <vt:lpstr>PowerPoint Presentation</vt:lpstr>
      <vt:lpstr>What is SCD</vt:lpstr>
      <vt:lpstr>SCD Types </vt:lpstr>
      <vt:lpstr>PowerPoint Presentation</vt:lpstr>
      <vt:lpstr>Type 0 - Retain original</vt:lpstr>
      <vt:lpstr>Type 1 - Overwrite  </vt:lpstr>
      <vt:lpstr>Type 2 - Add a new record  </vt:lpstr>
      <vt:lpstr>PowerPoint Presentation</vt:lpstr>
      <vt:lpstr>Type 3 - Add a new field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Slowly Changing Dimension</dc:title>
  <dc:creator>abdallh mohamed</dc:creator>
  <cp:lastModifiedBy>abdallh mohamed</cp:lastModifiedBy>
  <cp:revision>7</cp:revision>
  <dcterms:created xsi:type="dcterms:W3CDTF">2023-03-27T21:05:24Z</dcterms:created>
  <dcterms:modified xsi:type="dcterms:W3CDTF">2023-03-27T21:55:23Z</dcterms:modified>
</cp:coreProperties>
</file>