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85FD-43F3-1674-7B1B-B2518363B5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C9DC2-7A44-1A00-3DC2-D5576934CF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C4EBC2-EFD6-FD48-C021-E6537B08ED4B}"/>
              </a:ext>
            </a:extLst>
          </p:cNvPr>
          <p:cNvSpPr>
            <a:spLocks noGrp="1"/>
          </p:cNvSpPr>
          <p:nvPr>
            <p:ph type="dt" sz="half" idx="10"/>
          </p:nvPr>
        </p:nvSpPr>
        <p:spPr/>
        <p:txBody>
          <a:bodyPr/>
          <a:lstStyle/>
          <a:p>
            <a:fld id="{5B30EB76-D2C2-4AFE-8E57-A8F557531566}" type="datetimeFigureOut">
              <a:rPr lang="en-US" smtClean="0"/>
              <a:t>3/27/2023</a:t>
            </a:fld>
            <a:endParaRPr lang="en-US"/>
          </a:p>
        </p:txBody>
      </p:sp>
      <p:sp>
        <p:nvSpPr>
          <p:cNvPr id="5" name="Footer Placeholder 4">
            <a:extLst>
              <a:ext uri="{FF2B5EF4-FFF2-40B4-BE49-F238E27FC236}">
                <a16:creationId xmlns:a16="http://schemas.microsoft.com/office/drawing/2014/main" id="{A450F9F0-626E-8473-23BB-4CC7707C6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28116-A3B6-8801-FE9B-7A144AC14F07}"/>
              </a:ext>
            </a:extLst>
          </p:cNvPr>
          <p:cNvSpPr>
            <a:spLocks noGrp="1"/>
          </p:cNvSpPr>
          <p:nvPr>
            <p:ph type="sldNum" sz="quarter" idx="12"/>
          </p:nvPr>
        </p:nvSpPr>
        <p:spPr/>
        <p:txBody>
          <a:bodyPr/>
          <a:lstStyle/>
          <a:p>
            <a:fld id="{9283F1C4-3ED4-4952-849C-E3121CE9880F}" type="slidenum">
              <a:rPr lang="en-US" smtClean="0"/>
              <a:t>‹#›</a:t>
            </a:fld>
            <a:endParaRPr lang="en-US"/>
          </a:p>
        </p:txBody>
      </p:sp>
    </p:spTree>
    <p:extLst>
      <p:ext uri="{BB962C8B-B14F-4D97-AF65-F5344CB8AC3E}">
        <p14:creationId xmlns:p14="http://schemas.microsoft.com/office/powerpoint/2010/main" val="78041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B4F4-5D43-DF25-CABA-8DEC7549B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3DF635-19D1-5B14-75AB-54A7EC197E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2F15C-5697-49DD-7400-2CB18FB04679}"/>
              </a:ext>
            </a:extLst>
          </p:cNvPr>
          <p:cNvSpPr>
            <a:spLocks noGrp="1"/>
          </p:cNvSpPr>
          <p:nvPr>
            <p:ph type="dt" sz="half" idx="10"/>
          </p:nvPr>
        </p:nvSpPr>
        <p:spPr/>
        <p:txBody>
          <a:bodyPr/>
          <a:lstStyle/>
          <a:p>
            <a:fld id="{5B30EB76-D2C2-4AFE-8E57-A8F557531566}" type="datetimeFigureOut">
              <a:rPr lang="en-US" smtClean="0"/>
              <a:t>3/27/2023</a:t>
            </a:fld>
            <a:endParaRPr lang="en-US"/>
          </a:p>
        </p:txBody>
      </p:sp>
      <p:sp>
        <p:nvSpPr>
          <p:cNvPr id="5" name="Footer Placeholder 4">
            <a:extLst>
              <a:ext uri="{FF2B5EF4-FFF2-40B4-BE49-F238E27FC236}">
                <a16:creationId xmlns:a16="http://schemas.microsoft.com/office/drawing/2014/main" id="{4E1A98B3-E12D-AF80-11E4-0742E89C2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44983-E153-633D-DCA5-0E18550E234C}"/>
              </a:ext>
            </a:extLst>
          </p:cNvPr>
          <p:cNvSpPr>
            <a:spLocks noGrp="1"/>
          </p:cNvSpPr>
          <p:nvPr>
            <p:ph type="sldNum" sz="quarter" idx="12"/>
          </p:nvPr>
        </p:nvSpPr>
        <p:spPr/>
        <p:txBody>
          <a:bodyPr/>
          <a:lstStyle/>
          <a:p>
            <a:fld id="{9283F1C4-3ED4-4952-849C-E3121CE9880F}" type="slidenum">
              <a:rPr lang="en-US" smtClean="0"/>
              <a:t>‹#›</a:t>
            </a:fld>
            <a:endParaRPr lang="en-US"/>
          </a:p>
        </p:txBody>
      </p:sp>
    </p:spTree>
    <p:extLst>
      <p:ext uri="{BB962C8B-B14F-4D97-AF65-F5344CB8AC3E}">
        <p14:creationId xmlns:p14="http://schemas.microsoft.com/office/powerpoint/2010/main" val="419148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0978DC-94FF-76C1-E0C2-21C1A54463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4E260-0DBC-6B94-73D8-75A3E44F6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CD8C1-EC0F-537C-75E2-80D6BAF92447}"/>
              </a:ext>
            </a:extLst>
          </p:cNvPr>
          <p:cNvSpPr>
            <a:spLocks noGrp="1"/>
          </p:cNvSpPr>
          <p:nvPr>
            <p:ph type="dt" sz="half" idx="10"/>
          </p:nvPr>
        </p:nvSpPr>
        <p:spPr/>
        <p:txBody>
          <a:bodyPr/>
          <a:lstStyle/>
          <a:p>
            <a:fld id="{5B30EB76-D2C2-4AFE-8E57-A8F557531566}" type="datetimeFigureOut">
              <a:rPr lang="en-US" smtClean="0"/>
              <a:t>3/27/2023</a:t>
            </a:fld>
            <a:endParaRPr lang="en-US"/>
          </a:p>
        </p:txBody>
      </p:sp>
      <p:sp>
        <p:nvSpPr>
          <p:cNvPr id="5" name="Footer Placeholder 4">
            <a:extLst>
              <a:ext uri="{FF2B5EF4-FFF2-40B4-BE49-F238E27FC236}">
                <a16:creationId xmlns:a16="http://schemas.microsoft.com/office/drawing/2014/main" id="{B6CB72B4-7825-CD84-B5AC-0E1A24734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97ECF-8D72-B01B-9C81-529DB17D5B7E}"/>
              </a:ext>
            </a:extLst>
          </p:cNvPr>
          <p:cNvSpPr>
            <a:spLocks noGrp="1"/>
          </p:cNvSpPr>
          <p:nvPr>
            <p:ph type="sldNum" sz="quarter" idx="12"/>
          </p:nvPr>
        </p:nvSpPr>
        <p:spPr/>
        <p:txBody>
          <a:bodyPr/>
          <a:lstStyle/>
          <a:p>
            <a:fld id="{9283F1C4-3ED4-4952-849C-E3121CE9880F}" type="slidenum">
              <a:rPr lang="en-US" smtClean="0"/>
              <a:t>‹#›</a:t>
            </a:fld>
            <a:endParaRPr lang="en-US"/>
          </a:p>
        </p:txBody>
      </p:sp>
    </p:spTree>
    <p:extLst>
      <p:ext uri="{BB962C8B-B14F-4D97-AF65-F5344CB8AC3E}">
        <p14:creationId xmlns:p14="http://schemas.microsoft.com/office/powerpoint/2010/main" val="235287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F202-ECE9-5EDF-4179-72CFD39C5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AF911-73B2-55FF-E2E9-526328B2C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0DADA-8293-C4E8-0725-E34F3BA4A872}"/>
              </a:ext>
            </a:extLst>
          </p:cNvPr>
          <p:cNvSpPr>
            <a:spLocks noGrp="1"/>
          </p:cNvSpPr>
          <p:nvPr>
            <p:ph type="dt" sz="half" idx="10"/>
          </p:nvPr>
        </p:nvSpPr>
        <p:spPr/>
        <p:txBody>
          <a:bodyPr/>
          <a:lstStyle/>
          <a:p>
            <a:fld id="{5B30EB76-D2C2-4AFE-8E57-A8F557531566}" type="datetimeFigureOut">
              <a:rPr lang="en-US" smtClean="0"/>
              <a:t>3/27/2023</a:t>
            </a:fld>
            <a:endParaRPr lang="en-US"/>
          </a:p>
        </p:txBody>
      </p:sp>
      <p:sp>
        <p:nvSpPr>
          <p:cNvPr id="5" name="Footer Placeholder 4">
            <a:extLst>
              <a:ext uri="{FF2B5EF4-FFF2-40B4-BE49-F238E27FC236}">
                <a16:creationId xmlns:a16="http://schemas.microsoft.com/office/drawing/2014/main" id="{C23CD4F1-F611-0920-BDF2-857D7A9DE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AB6A1-BBC9-9377-866B-FA698AD6E20C}"/>
              </a:ext>
            </a:extLst>
          </p:cNvPr>
          <p:cNvSpPr>
            <a:spLocks noGrp="1"/>
          </p:cNvSpPr>
          <p:nvPr>
            <p:ph type="sldNum" sz="quarter" idx="12"/>
          </p:nvPr>
        </p:nvSpPr>
        <p:spPr/>
        <p:txBody>
          <a:bodyPr/>
          <a:lstStyle/>
          <a:p>
            <a:fld id="{9283F1C4-3ED4-4952-849C-E3121CE9880F}" type="slidenum">
              <a:rPr lang="en-US" smtClean="0"/>
              <a:t>‹#›</a:t>
            </a:fld>
            <a:endParaRPr lang="en-US"/>
          </a:p>
        </p:txBody>
      </p:sp>
    </p:spTree>
    <p:extLst>
      <p:ext uri="{BB962C8B-B14F-4D97-AF65-F5344CB8AC3E}">
        <p14:creationId xmlns:p14="http://schemas.microsoft.com/office/powerpoint/2010/main" val="91800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D29-E023-5C76-801E-2D21CF7A1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A04990-F821-32C6-7567-8ED29BAEF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1B6DB2-ACFE-8033-7348-1980BDC28517}"/>
              </a:ext>
            </a:extLst>
          </p:cNvPr>
          <p:cNvSpPr>
            <a:spLocks noGrp="1"/>
          </p:cNvSpPr>
          <p:nvPr>
            <p:ph type="dt" sz="half" idx="10"/>
          </p:nvPr>
        </p:nvSpPr>
        <p:spPr/>
        <p:txBody>
          <a:bodyPr/>
          <a:lstStyle/>
          <a:p>
            <a:fld id="{5B30EB76-D2C2-4AFE-8E57-A8F557531566}" type="datetimeFigureOut">
              <a:rPr lang="en-US" smtClean="0"/>
              <a:t>3/27/2023</a:t>
            </a:fld>
            <a:endParaRPr lang="en-US"/>
          </a:p>
        </p:txBody>
      </p:sp>
      <p:sp>
        <p:nvSpPr>
          <p:cNvPr id="5" name="Footer Placeholder 4">
            <a:extLst>
              <a:ext uri="{FF2B5EF4-FFF2-40B4-BE49-F238E27FC236}">
                <a16:creationId xmlns:a16="http://schemas.microsoft.com/office/drawing/2014/main" id="{3C4E1E51-92E0-37D2-8674-79BB73B91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3FA9C-2885-1B27-572B-FAED35625329}"/>
              </a:ext>
            </a:extLst>
          </p:cNvPr>
          <p:cNvSpPr>
            <a:spLocks noGrp="1"/>
          </p:cNvSpPr>
          <p:nvPr>
            <p:ph type="sldNum" sz="quarter" idx="12"/>
          </p:nvPr>
        </p:nvSpPr>
        <p:spPr/>
        <p:txBody>
          <a:bodyPr/>
          <a:lstStyle/>
          <a:p>
            <a:fld id="{9283F1C4-3ED4-4952-849C-E3121CE9880F}" type="slidenum">
              <a:rPr lang="en-US" smtClean="0"/>
              <a:t>‹#›</a:t>
            </a:fld>
            <a:endParaRPr lang="en-US"/>
          </a:p>
        </p:txBody>
      </p:sp>
    </p:spTree>
    <p:extLst>
      <p:ext uri="{BB962C8B-B14F-4D97-AF65-F5344CB8AC3E}">
        <p14:creationId xmlns:p14="http://schemas.microsoft.com/office/powerpoint/2010/main" val="168910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8840-2F91-2E0A-E18D-DF1BCCBDA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5B530-3829-062C-D2AD-ACB9DAEF1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B14252-6518-302C-430C-998C96D9B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0842D-E655-FD8A-8576-2EA155D8BB1A}"/>
              </a:ext>
            </a:extLst>
          </p:cNvPr>
          <p:cNvSpPr>
            <a:spLocks noGrp="1"/>
          </p:cNvSpPr>
          <p:nvPr>
            <p:ph type="dt" sz="half" idx="10"/>
          </p:nvPr>
        </p:nvSpPr>
        <p:spPr/>
        <p:txBody>
          <a:bodyPr/>
          <a:lstStyle/>
          <a:p>
            <a:fld id="{5B30EB76-D2C2-4AFE-8E57-A8F557531566}" type="datetimeFigureOut">
              <a:rPr lang="en-US" smtClean="0"/>
              <a:t>3/27/2023</a:t>
            </a:fld>
            <a:endParaRPr lang="en-US"/>
          </a:p>
        </p:txBody>
      </p:sp>
      <p:sp>
        <p:nvSpPr>
          <p:cNvPr id="6" name="Footer Placeholder 5">
            <a:extLst>
              <a:ext uri="{FF2B5EF4-FFF2-40B4-BE49-F238E27FC236}">
                <a16:creationId xmlns:a16="http://schemas.microsoft.com/office/drawing/2014/main" id="{53D563A5-1F94-F463-EA99-BCF561525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E4424-E71F-0689-A6BB-C7C5F676B491}"/>
              </a:ext>
            </a:extLst>
          </p:cNvPr>
          <p:cNvSpPr>
            <a:spLocks noGrp="1"/>
          </p:cNvSpPr>
          <p:nvPr>
            <p:ph type="sldNum" sz="quarter" idx="12"/>
          </p:nvPr>
        </p:nvSpPr>
        <p:spPr/>
        <p:txBody>
          <a:bodyPr/>
          <a:lstStyle/>
          <a:p>
            <a:fld id="{9283F1C4-3ED4-4952-849C-E3121CE9880F}" type="slidenum">
              <a:rPr lang="en-US" smtClean="0"/>
              <a:t>‹#›</a:t>
            </a:fld>
            <a:endParaRPr lang="en-US"/>
          </a:p>
        </p:txBody>
      </p:sp>
    </p:spTree>
    <p:extLst>
      <p:ext uri="{BB962C8B-B14F-4D97-AF65-F5344CB8AC3E}">
        <p14:creationId xmlns:p14="http://schemas.microsoft.com/office/powerpoint/2010/main" val="272162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55DC-9DBD-D2DF-D4E3-40953757D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F7342F-18E5-5B6B-B63A-D5FFFBDE44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118AFB-89A4-0E1A-604E-DAA3939C2C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7DDC7E-F6CF-E02C-1871-04181E8F22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A1CFA9-43F5-10CC-CA54-3D2FF69320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16C996-F1E3-4587-6264-389B92C78B88}"/>
              </a:ext>
            </a:extLst>
          </p:cNvPr>
          <p:cNvSpPr>
            <a:spLocks noGrp="1"/>
          </p:cNvSpPr>
          <p:nvPr>
            <p:ph type="dt" sz="half" idx="10"/>
          </p:nvPr>
        </p:nvSpPr>
        <p:spPr/>
        <p:txBody>
          <a:bodyPr/>
          <a:lstStyle/>
          <a:p>
            <a:fld id="{5B30EB76-D2C2-4AFE-8E57-A8F557531566}" type="datetimeFigureOut">
              <a:rPr lang="en-US" smtClean="0"/>
              <a:t>3/27/2023</a:t>
            </a:fld>
            <a:endParaRPr lang="en-US"/>
          </a:p>
        </p:txBody>
      </p:sp>
      <p:sp>
        <p:nvSpPr>
          <p:cNvPr id="8" name="Footer Placeholder 7">
            <a:extLst>
              <a:ext uri="{FF2B5EF4-FFF2-40B4-BE49-F238E27FC236}">
                <a16:creationId xmlns:a16="http://schemas.microsoft.com/office/drawing/2014/main" id="{324EA469-75B0-2F88-4FA5-4BCB220F2C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42B227-192C-5C66-6692-C67F44B84213}"/>
              </a:ext>
            </a:extLst>
          </p:cNvPr>
          <p:cNvSpPr>
            <a:spLocks noGrp="1"/>
          </p:cNvSpPr>
          <p:nvPr>
            <p:ph type="sldNum" sz="quarter" idx="12"/>
          </p:nvPr>
        </p:nvSpPr>
        <p:spPr/>
        <p:txBody>
          <a:bodyPr/>
          <a:lstStyle/>
          <a:p>
            <a:fld id="{9283F1C4-3ED4-4952-849C-E3121CE9880F}" type="slidenum">
              <a:rPr lang="en-US" smtClean="0"/>
              <a:t>‹#›</a:t>
            </a:fld>
            <a:endParaRPr lang="en-US"/>
          </a:p>
        </p:txBody>
      </p:sp>
    </p:spTree>
    <p:extLst>
      <p:ext uri="{BB962C8B-B14F-4D97-AF65-F5344CB8AC3E}">
        <p14:creationId xmlns:p14="http://schemas.microsoft.com/office/powerpoint/2010/main" val="409277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7856-DE0A-4AD5-4EF0-DA64F64E44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F45770-895B-4AC0-EB67-E31EB9311100}"/>
              </a:ext>
            </a:extLst>
          </p:cNvPr>
          <p:cNvSpPr>
            <a:spLocks noGrp="1"/>
          </p:cNvSpPr>
          <p:nvPr>
            <p:ph type="dt" sz="half" idx="10"/>
          </p:nvPr>
        </p:nvSpPr>
        <p:spPr/>
        <p:txBody>
          <a:bodyPr/>
          <a:lstStyle/>
          <a:p>
            <a:fld id="{5B30EB76-D2C2-4AFE-8E57-A8F557531566}" type="datetimeFigureOut">
              <a:rPr lang="en-US" smtClean="0"/>
              <a:t>3/27/2023</a:t>
            </a:fld>
            <a:endParaRPr lang="en-US"/>
          </a:p>
        </p:txBody>
      </p:sp>
      <p:sp>
        <p:nvSpPr>
          <p:cNvPr id="4" name="Footer Placeholder 3">
            <a:extLst>
              <a:ext uri="{FF2B5EF4-FFF2-40B4-BE49-F238E27FC236}">
                <a16:creationId xmlns:a16="http://schemas.microsoft.com/office/drawing/2014/main" id="{A15311C8-3FD3-A353-FF4E-07A7F361D0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4909DB-1D9D-4A1E-C7E4-9F5629296F7B}"/>
              </a:ext>
            </a:extLst>
          </p:cNvPr>
          <p:cNvSpPr>
            <a:spLocks noGrp="1"/>
          </p:cNvSpPr>
          <p:nvPr>
            <p:ph type="sldNum" sz="quarter" idx="12"/>
          </p:nvPr>
        </p:nvSpPr>
        <p:spPr/>
        <p:txBody>
          <a:bodyPr/>
          <a:lstStyle/>
          <a:p>
            <a:fld id="{9283F1C4-3ED4-4952-849C-E3121CE9880F}" type="slidenum">
              <a:rPr lang="en-US" smtClean="0"/>
              <a:t>‹#›</a:t>
            </a:fld>
            <a:endParaRPr lang="en-US"/>
          </a:p>
        </p:txBody>
      </p:sp>
    </p:spTree>
    <p:extLst>
      <p:ext uri="{BB962C8B-B14F-4D97-AF65-F5344CB8AC3E}">
        <p14:creationId xmlns:p14="http://schemas.microsoft.com/office/powerpoint/2010/main" val="388842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5BBB1-CCF8-C0DB-328B-4CD2DAF42CFF}"/>
              </a:ext>
            </a:extLst>
          </p:cNvPr>
          <p:cNvSpPr>
            <a:spLocks noGrp="1"/>
          </p:cNvSpPr>
          <p:nvPr>
            <p:ph type="dt" sz="half" idx="10"/>
          </p:nvPr>
        </p:nvSpPr>
        <p:spPr/>
        <p:txBody>
          <a:bodyPr/>
          <a:lstStyle/>
          <a:p>
            <a:fld id="{5B30EB76-D2C2-4AFE-8E57-A8F557531566}" type="datetimeFigureOut">
              <a:rPr lang="en-US" smtClean="0"/>
              <a:t>3/27/2023</a:t>
            </a:fld>
            <a:endParaRPr lang="en-US"/>
          </a:p>
        </p:txBody>
      </p:sp>
      <p:sp>
        <p:nvSpPr>
          <p:cNvPr id="3" name="Footer Placeholder 2">
            <a:extLst>
              <a:ext uri="{FF2B5EF4-FFF2-40B4-BE49-F238E27FC236}">
                <a16:creationId xmlns:a16="http://schemas.microsoft.com/office/drawing/2014/main" id="{9C757EE2-BC68-F0E4-120C-7583365A27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632CF1-AFA4-42ED-7EC5-54BB01648418}"/>
              </a:ext>
            </a:extLst>
          </p:cNvPr>
          <p:cNvSpPr>
            <a:spLocks noGrp="1"/>
          </p:cNvSpPr>
          <p:nvPr>
            <p:ph type="sldNum" sz="quarter" idx="12"/>
          </p:nvPr>
        </p:nvSpPr>
        <p:spPr/>
        <p:txBody>
          <a:bodyPr/>
          <a:lstStyle/>
          <a:p>
            <a:fld id="{9283F1C4-3ED4-4952-849C-E3121CE9880F}" type="slidenum">
              <a:rPr lang="en-US" smtClean="0"/>
              <a:t>‹#›</a:t>
            </a:fld>
            <a:endParaRPr lang="en-US"/>
          </a:p>
        </p:txBody>
      </p:sp>
    </p:spTree>
    <p:extLst>
      <p:ext uri="{BB962C8B-B14F-4D97-AF65-F5344CB8AC3E}">
        <p14:creationId xmlns:p14="http://schemas.microsoft.com/office/powerpoint/2010/main" val="37178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4EE2-7FA0-AAF9-275F-360E419E6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DFB427-564C-0ED7-CE4A-A688ACC0D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CC7F94-4D10-FBB7-E57F-0C2AE22DD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B54BE6-41B3-06B6-7A26-057270EE283D}"/>
              </a:ext>
            </a:extLst>
          </p:cNvPr>
          <p:cNvSpPr>
            <a:spLocks noGrp="1"/>
          </p:cNvSpPr>
          <p:nvPr>
            <p:ph type="dt" sz="half" idx="10"/>
          </p:nvPr>
        </p:nvSpPr>
        <p:spPr/>
        <p:txBody>
          <a:bodyPr/>
          <a:lstStyle/>
          <a:p>
            <a:fld id="{5B30EB76-D2C2-4AFE-8E57-A8F557531566}" type="datetimeFigureOut">
              <a:rPr lang="en-US" smtClean="0"/>
              <a:t>3/27/2023</a:t>
            </a:fld>
            <a:endParaRPr lang="en-US"/>
          </a:p>
        </p:txBody>
      </p:sp>
      <p:sp>
        <p:nvSpPr>
          <p:cNvPr id="6" name="Footer Placeholder 5">
            <a:extLst>
              <a:ext uri="{FF2B5EF4-FFF2-40B4-BE49-F238E27FC236}">
                <a16:creationId xmlns:a16="http://schemas.microsoft.com/office/drawing/2014/main" id="{396FDC7C-E0C7-09FB-DF56-04CB7DC73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2F210-A976-56FD-E46F-8A7F7E1CD881}"/>
              </a:ext>
            </a:extLst>
          </p:cNvPr>
          <p:cNvSpPr>
            <a:spLocks noGrp="1"/>
          </p:cNvSpPr>
          <p:nvPr>
            <p:ph type="sldNum" sz="quarter" idx="12"/>
          </p:nvPr>
        </p:nvSpPr>
        <p:spPr/>
        <p:txBody>
          <a:bodyPr/>
          <a:lstStyle/>
          <a:p>
            <a:fld id="{9283F1C4-3ED4-4952-849C-E3121CE9880F}" type="slidenum">
              <a:rPr lang="en-US" smtClean="0"/>
              <a:t>‹#›</a:t>
            </a:fld>
            <a:endParaRPr lang="en-US"/>
          </a:p>
        </p:txBody>
      </p:sp>
    </p:spTree>
    <p:extLst>
      <p:ext uri="{BB962C8B-B14F-4D97-AF65-F5344CB8AC3E}">
        <p14:creationId xmlns:p14="http://schemas.microsoft.com/office/powerpoint/2010/main" val="185876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FB06-6BD4-EDA4-50B9-72EB07823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F1BAC-9790-9727-A717-443502499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035509-6B6F-8362-9892-47E473FF9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AE212-8C56-D58D-B14B-7045DD35D4BD}"/>
              </a:ext>
            </a:extLst>
          </p:cNvPr>
          <p:cNvSpPr>
            <a:spLocks noGrp="1"/>
          </p:cNvSpPr>
          <p:nvPr>
            <p:ph type="dt" sz="half" idx="10"/>
          </p:nvPr>
        </p:nvSpPr>
        <p:spPr/>
        <p:txBody>
          <a:bodyPr/>
          <a:lstStyle/>
          <a:p>
            <a:fld id="{5B30EB76-D2C2-4AFE-8E57-A8F557531566}" type="datetimeFigureOut">
              <a:rPr lang="en-US" smtClean="0"/>
              <a:t>3/27/2023</a:t>
            </a:fld>
            <a:endParaRPr lang="en-US"/>
          </a:p>
        </p:txBody>
      </p:sp>
      <p:sp>
        <p:nvSpPr>
          <p:cNvPr id="6" name="Footer Placeholder 5">
            <a:extLst>
              <a:ext uri="{FF2B5EF4-FFF2-40B4-BE49-F238E27FC236}">
                <a16:creationId xmlns:a16="http://schemas.microsoft.com/office/drawing/2014/main" id="{BE19CD5D-F97E-F204-8ECA-ADCECEECF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46581-42A0-5BFB-8E9F-F9CCAF31F32F}"/>
              </a:ext>
            </a:extLst>
          </p:cNvPr>
          <p:cNvSpPr>
            <a:spLocks noGrp="1"/>
          </p:cNvSpPr>
          <p:nvPr>
            <p:ph type="sldNum" sz="quarter" idx="12"/>
          </p:nvPr>
        </p:nvSpPr>
        <p:spPr/>
        <p:txBody>
          <a:bodyPr/>
          <a:lstStyle/>
          <a:p>
            <a:fld id="{9283F1C4-3ED4-4952-849C-E3121CE9880F}" type="slidenum">
              <a:rPr lang="en-US" smtClean="0"/>
              <a:t>‹#›</a:t>
            </a:fld>
            <a:endParaRPr lang="en-US"/>
          </a:p>
        </p:txBody>
      </p:sp>
    </p:spTree>
    <p:extLst>
      <p:ext uri="{BB962C8B-B14F-4D97-AF65-F5344CB8AC3E}">
        <p14:creationId xmlns:p14="http://schemas.microsoft.com/office/powerpoint/2010/main" val="3189773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11BAAD-4E17-591E-2A9F-D81D5E36F9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483D05-7D58-974E-A569-A1D8C11E3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77537-536D-5A8C-75C3-01DFFAC89C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0EB76-D2C2-4AFE-8E57-A8F557531566}" type="datetimeFigureOut">
              <a:rPr lang="en-US" smtClean="0"/>
              <a:t>3/27/2023</a:t>
            </a:fld>
            <a:endParaRPr lang="en-US"/>
          </a:p>
        </p:txBody>
      </p:sp>
      <p:sp>
        <p:nvSpPr>
          <p:cNvPr id="5" name="Footer Placeholder 4">
            <a:extLst>
              <a:ext uri="{FF2B5EF4-FFF2-40B4-BE49-F238E27FC236}">
                <a16:creationId xmlns:a16="http://schemas.microsoft.com/office/drawing/2014/main" id="{B741201F-E975-4E7F-7B0C-5DB4BC0D2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AA73E6-9B31-E5CC-48D1-BEBF12DA72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3F1C4-3ED4-4952-849C-E3121CE9880F}" type="slidenum">
              <a:rPr lang="en-US" smtClean="0"/>
              <a:t>‹#›</a:t>
            </a:fld>
            <a:endParaRPr lang="en-US"/>
          </a:p>
        </p:txBody>
      </p:sp>
    </p:spTree>
    <p:extLst>
      <p:ext uri="{BB962C8B-B14F-4D97-AF65-F5344CB8AC3E}">
        <p14:creationId xmlns:p14="http://schemas.microsoft.com/office/powerpoint/2010/main" val="90918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CBBC-03CE-943C-1CAB-43B9F99C6BD0}"/>
              </a:ext>
            </a:extLst>
          </p:cNvPr>
          <p:cNvSpPr>
            <a:spLocks noGrp="1"/>
          </p:cNvSpPr>
          <p:nvPr>
            <p:ph type="ctrTitle"/>
          </p:nvPr>
        </p:nvSpPr>
        <p:spPr>
          <a:xfrm>
            <a:off x="805343" y="1122363"/>
            <a:ext cx="9862657" cy="2387600"/>
          </a:xfrm>
        </p:spPr>
        <p:txBody>
          <a:bodyPr/>
          <a:lstStyle/>
          <a:p>
            <a:r>
              <a:rPr lang="en-US" b="1" dirty="0"/>
              <a:t>Difference between ETL and ELT</a:t>
            </a:r>
          </a:p>
        </p:txBody>
      </p:sp>
    </p:spTree>
    <p:extLst>
      <p:ext uri="{BB962C8B-B14F-4D97-AF65-F5344CB8AC3E}">
        <p14:creationId xmlns:p14="http://schemas.microsoft.com/office/powerpoint/2010/main" val="330949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FBE7B-965E-9237-0674-D42541B5E11D}"/>
              </a:ext>
            </a:extLst>
          </p:cNvPr>
          <p:cNvSpPr>
            <a:spLocks noGrp="1"/>
          </p:cNvSpPr>
          <p:nvPr>
            <p:ph idx="1"/>
          </p:nvPr>
        </p:nvSpPr>
        <p:spPr>
          <a:xfrm>
            <a:off x="838200" y="906011"/>
            <a:ext cx="10515600" cy="5270952"/>
          </a:xfrm>
        </p:spPr>
        <p:txBody>
          <a:bodyPr/>
          <a:lstStyle/>
          <a:p>
            <a:pPr marL="0" indent="0">
              <a:buNone/>
            </a:pPr>
            <a:r>
              <a:rPr lang="en-US" b="1" i="0" dirty="0">
                <a:solidFill>
                  <a:srgbClr val="231E20"/>
                </a:solidFill>
                <a:effectLst/>
                <a:latin typeface="Roboto" panose="020B0604020202020204" pitchFamily="2" charset="0"/>
              </a:rPr>
              <a:t>The three parts of ETL involve:</a:t>
            </a:r>
          </a:p>
          <a:p>
            <a:pPr marL="0" indent="0">
              <a:buNone/>
            </a:pPr>
            <a:endParaRPr lang="en-US" b="0" i="0" dirty="0">
              <a:solidFill>
                <a:srgbClr val="231E20"/>
              </a:solidFill>
              <a:effectLst/>
              <a:latin typeface="Roboto" panose="020B0604020202020204" pitchFamily="2" charset="0"/>
            </a:endParaRPr>
          </a:p>
          <a:p>
            <a:pPr lvl="1"/>
            <a:r>
              <a:rPr lang="en-US" i="0" dirty="0">
                <a:solidFill>
                  <a:srgbClr val="333333"/>
                </a:solidFill>
                <a:effectLst/>
                <a:latin typeface="Roboto" panose="02000000000000000000" pitchFamily="2" charset="0"/>
              </a:rPr>
              <a:t>Extract</a:t>
            </a:r>
            <a:r>
              <a:rPr lang="en-US" b="0" i="0" dirty="0">
                <a:solidFill>
                  <a:srgbClr val="333333"/>
                </a:solidFill>
                <a:effectLst/>
                <a:latin typeface="Roboto" panose="02000000000000000000" pitchFamily="2" charset="0"/>
              </a:rPr>
              <a:t>: Replicate data from source systems.</a:t>
            </a:r>
          </a:p>
          <a:p>
            <a:pPr lvl="1"/>
            <a:r>
              <a:rPr lang="en-US" i="0" dirty="0">
                <a:solidFill>
                  <a:srgbClr val="333333"/>
                </a:solidFill>
                <a:effectLst/>
                <a:latin typeface="Roboto" panose="02000000000000000000" pitchFamily="2" charset="0"/>
              </a:rPr>
              <a:t>Transform</a:t>
            </a:r>
            <a:r>
              <a:rPr lang="en-US" b="0" i="0" dirty="0">
                <a:solidFill>
                  <a:srgbClr val="333333"/>
                </a:solidFill>
                <a:effectLst/>
                <a:latin typeface="Roboto" panose="02000000000000000000" pitchFamily="2" charset="0"/>
              </a:rPr>
              <a:t>: Standardize the replicated data from the varying formats used across multiple data sources into the common data model used by the destination data warehouse.</a:t>
            </a:r>
          </a:p>
          <a:p>
            <a:pPr lvl="1"/>
            <a:r>
              <a:rPr lang="en-US" i="0" dirty="0">
                <a:solidFill>
                  <a:srgbClr val="333333"/>
                </a:solidFill>
                <a:effectLst/>
                <a:latin typeface="Roboto" panose="02000000000000000000" pitchFamily="2" charset="0"/>
              </a:rPr>
              <a:t>Load</a:t>
            </a:r>
            <a:r>
              <a:rPr lang="en-US" b="0" i="0" dirty="0">
                <a:solidFill>
                  <a:srgbClr val="333333"/>
                </a:solidFill>
                <a:effectLst/>
                <a:latin typeface="Roboto" panose="02000000000000000000" pitchFamily="2" charset="0"/>
              </a:rPr>
              <a:t>: Pipe the newly formatted data into the target data warehouse or data lake</a:t>
            </a:r>
          </a:p>
          <a:p>
            <a:pPr lvl="1"/>
            <a:endParaRPr lang="en-US" dirty="0"/>
          </a:p>
        </p:txBody>
      </p:sp>
    </p:spTree>
    <p:extLst>
      <p:ext uri="{BB962C8B-B14F-4D97-AF65-F5344CB8AC3E}">
        <p14:creationId xmlns:p14="http://schemas.microsoft.com/office/powerpoint/2010/main" val="124503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FBE7B-965E-9237-0674-D42541B5E11D}"/>
              </a:ext>
            </a:extLst>
          </p:cNvPr>
          <p:cNvSpPr>
            <a:spLocks noGrp="1"/>
          </p:cNvSpPr>
          <p:nvPr>
            <p:ph idx="1"/>
          </p:nvPr>
        </p:nvSpPr>
        <p:spPr>
          <a:xfrm>
            <a:off x="838200" y="906011"/>
            <a:ext cx="10515600" cy="5270952"/>
          </a:xfrm>
        </p:spPr>
        <p:txBody>
          <a:bodyPr/>
          <a:lstStyle/>
          <a:p>
            <a:pPr marL="0" indent="0">
              <a:buNone/>
            </a:pPr>
            <a:r>
              <a:rPr lang="en-US" sz="3200" b="1" i="0" dirty="0">
                <a:solidFill>
                  <a:srgbClr val="193954"/>
                </a:solidFill>
                <a:effectLst/>
                <a:latin typeface="Roboto Condensed" panose="020B0604020202020204" pitchFamily="2" charset="0"/>
              </a:rPr>
              <a:t>Advantages of ETL</a:t>
            </a:r>
          </a:p>
          <a:p>
            <a:pPr algn="l">
              <a:buFont typeface="Arial" panose="020B0604020202020204" pitchFamily="34" charset="0"/>
              <a:buChar char="•"/>
            </a:pPr>
            <a:r>
              <a:rPr lang="en-US" b="0" i="0" dirty="0">
                <a:solidFill>
                  <a:srgbClr val="333333"/>
                </a:solidFill>
                <a:effectLst/>
                <a:latin typeface="Roboto Condensed" panose="02000000000000000000" pitchFamily="2" charset="0"/>
              </a:rPr>
              <a:t>Greater Compliance</a:t>
            </a:r>
          </a:p>
          <a:p>
            <a:pPr marL="0" indent="0" algn="l">
              <a:buNone/>
            </a:pPr>
            <a:r>
              <a:rPr lang="en-US" sz="2400" b="0" i="0" dirty="0">
                <a:solidFill>
                  <a:srgbClr val="231E20"/>
                </a:solidFill>
                <a:effectLst/>
                <a:latin typeface="Roboto" panose="02000000000000000000" pitchFamily="2" charset="0"/>
              </a:rPr>
              <a:t>	Companies subject to data privacy regulations, such as the GDPR, 	HIPAA, or the California Consumer Privacy Act (CCPA), need to 	remove, mask, or encrypt specific data fields to protect the privacy of 	their customers. ETL provides greater data security because it 	performs transformations that safeguard private data before putting 	the data in the data warehouse. This data security prevents system 	admins from accessing the sensitive information through logs in the 	data warehouse.</a:t>
            </a:r>
          </a:p>
          <a:p>
            <a:pPr marL="0" indent="0">
              <a:buNone/>
            </a:pPr>
            <a:br>
              <a:rPr lang="en-US" sz="1600" dirty="0"/>
            </a:br>
            <a:endParaRPr lang="en-US" b="0" i="0" dirty="0">
              <a:solidFill>
                <a:srgbClr val="231E20"/>
              </a:solidFill>
              <a:effectLst/>
              <a:latin typeface="Roboto" panose="020B0604020202020204" pitchFamily="2" charset="0"/>
            </a:endParaRPr>
          </a:p>
          <a:p>
            <a:pPr marL="457200" lvl="1" indent="0">
              <a:buNone/>
            </a:pPr>
            <a:endParaRPr lang="en-US" dirty="0"/>
          </a:p>
        </p:txBody>
      </p:sp>
    </p:spTree>
    <p:extLst>
      <p:ext uri="{BB962C8B-B14F-4D97-AF65-F5344CB8AC3E}">
        <p14:creationId xmlns:p14="http://schemas.microsoft.com/office/powerpoint/2010/main" val="278327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FBE7B-965E-9237-0674-D42541B5E11D}"/>
              </a:ext>
            </a:extLst>
          </p:cNvPr>
          <p:cNvSpPr>
            <a:spLocks noGrp="1"/>
          </p:cNvSpPr>
          <p:nvPr>
            <p:ph idx="1"/>
          </p:nvPr>
        </p:nvSpPr>
        <p:spPr>
          <a:xfrm>
            <a:off x="838200" y="906011"/>
            <a:ext cx="10515600" cy="5270952"/>
          </a:xfrm>
        </p:spPr>
        <p:txBody>
          <a:bodyPr/>
          <a:lstStyle/>
          <a:p>
            <a:pPr marL="0" indent="0">
              <a:buNone/>
            </a:pPr>
            <a:r>
              <a:rPr lang="en-US" sz="3200" b="1" i="0" dirty="0">
                <a:solidFill>
                  <a:srgbClr val="193954"/>
                </a:solidFill>
                <a:effectLst/>
                <a:latin typeface="Roboto Condensed" panose="020B0604020202020204" pitchFamily="2" charset="0"/>
              </a:rPr>
              <a:t>Advantages</a:t>
            </a:r>
            <a:r>
              <a:rPr lang="en-US" sz="3200" i="0" dirty="0">
                <a:solidFill>
                  <a:srgbClr val="193954"/>
                </a:solidFill>
                <a:effectLst/>
                <a:latin typeface="Roboto Condensed" panose="020B0604020202020204" pitchFamily="2" charset="0"/>
              </a:rPr>
              <a:t> of ETL…</a:t>
            </a:r>
          </a:p>
          <a:p>
            <a:pPr algn="l"/>
            <a:r>
              <a:rPr lang="en-US" b="0" i="0" dirty="0">
                <a:solidFill>
                  <a:srgbClr val="333333"/>
                </a:solidFill>
                <a:effectLst/>
                <a:latin typeface="Roboto Condensed" panose="02000000000000000000" pitchFamily="2" charset="0"/>
              </a:rPr>
              <a:t>Reduced Storage Costs</a:t>
            </a:r>
          </a:p>
          <a:p>
            <a:pPr marL="0" indent="0">
              <a:buNone/>
            </a:pPr>
            <a:r>
              <a:rPr lang="en-US" sz="1600" b="0" i="0" dirty="0">
                <a:solidFill>
                  <a:srgbClr val="231E20"/>
                </a:solidFill>
                <a:effectLst/>
                <a:latin typeface="Roboto" panose="02000000000000000000" pitchFamily="2" charset="0"/>
              </a:rPr>
              <a:t>	</a:t>
            </a:r>
            <a:r>
              <a:rPr lang="en-US" sz="2400" dirty="0">
                <a:solidFill>
                  <a:srgbClr val="231E20"/>
                </a:solidFill>
                <a:latin typeface="Roboto" panose="02000000000000000000" pitchFamily="2" charset="0"/>
              </a:rPr>
              <a:t>Because ETL only transfers data that has been transformed into the 	data warehouse, organization can 	save on storage costs by 	storing only the data they need within their warehouse. In contrast, 	ELT loads 	all your data into the data warehouse, including data 	you don't need.</a:t>
            </a:r>
            <a:br>
              <a:rPr lang="en-US" sz="1600" dirty="0"/>
            </a:br>
            <a:endParaRPr lang="en-US" b="0" i="0" dirty="0">
              <a:solidFill>
                <a:srgbClr val="231E20"/>
              </a:solidFill>
              <a:effectLst/>
              <a:latin typeface="Roboto" panose="020B0604020202020204" pitchFamily="2" charset="0"/>
            </a:endParaRPr>
          </a:p>
          <a:p>
            <a:pPr marL="457200" lvl="1" indent="0">
              <a:buNone/>
            </a:pPr>
            <a:endParaRPr lang="en-US" dirty="0"/>
          </a:p>
        </p:txBody>
      </p:sp>
    </p:spTree>
    <p:extLst>
      <p:ext uri="{BB962C8B-B14F-4D97-AF65-F5344CB8AC3E}">
        <p14:creationId xmlns:p14="http://schemas.microsoft.com/office/powerpoint/2010/main" val="211726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FBE7B-965E-9237-0674-D42541B5E11D}"/>
              </a:ext>
            </a:extLst>
          </p:cNvPr>
          <p:cNvSpPr>
            <a:spLocks noGrp="1"/>
          </p:cNvSpPr>
          <p:nvPr>
            <p:ph idx="1"/>
          </p:nvPr>
        </p:nvSpPr>
        <p:spPr>
          <a:xfrm>
            <a:off x="838200" y="906011"/>
            <a:ext cx="10515600" cy="5270952"/>
          </a:xfrm>
        </p:spPr>
        <p:txBody>
          <a:bodyPr>
            <a:normAutofit/>
          </a:bodyPr>
          <a:lstStyle/>
          <a:p>
            <a:pPr marL="0" indent="0" algn="l">
              <a:buNone/>
            </a:pPr>
            <a:r>
              <a:rPr lang="en-US" sz="3200" b="1" i="0" dirty="0">
                <a:solidFill>
                  <a:srgbClr val="193954"/>
                </a:solidFill>
                <a:effectLst/>
                <a:latin typeface="Roboto Condensed" panose="02000000000000000000" pitchFamily="2" charset="0"/>
              </a:rPr>
              <a:t>ETL Disadvantages</a:t>
            </a:r>
          </a:p>
          <a:p>
            <a:pPr lvl="1"/>
            <a:r>
              <a:rPr lang="en-US" i="0" dirty="0">
                <a:solidFill>
                  <a:srgbClr val="231E20"/>
                </a:solidFill>
                <a:effectLst/>
                <a:latin typeface="Roboto" panose="02000000000000000000" pitchFamily="2" charset="0"/>
              </a:rPr>
              <a:t>Every</a:t>
            </a:r>
            <a:r>
              <a:rPr lang="en-US" b="0" i="0" dirty="0">
                <a:solidFill>
                  <a:srgbClr val="231E20"/>
                </a:solidFill>
                <a:effectLst/>
                <a:latin typeface="Roboto" panose="02000000000000000000" pitchFamily="2" charset="0"/>
              </a:rPr>
              <a:t> ETL transformation is dictated by the specific needs of data analysts, meaning every process requires a bespoke pipeline. Because data pipelines perform sophisticated transformations tailored to the analytics needs of end users, they require a dedicated team of engineers to build and maintain custom code.</a:t>
            </a:r>
          </a:p>
          <a:p>
            <a:pPr lvl="1"/>
            <a:r>
              <a:rPr lang="en-US" b="0" i="0" dirty="0">
                <a:solidFill>
                  <a:srgbClr val="231E20"/>
                </a:solidFill>
                <a:effectLst/>
                <a:latin typeface="Roboto" panose="02000000000000000000" pitchFamily="2" charset="0"/>
              </a:rPr>
              <a:t>The added development takes time, makes adding data sources difficult, and limits scalability. Worse, the process is brittle; any change to upstream schemas or downstream data models can break the pipeline and require custom code revisions.</a:t>
            </a:r>
          </a:p>
          <a:p>
            <a:pPr marL="0" indent="0">
              <a:buNone/>
            </a:pPr>
            <a:br>
              <a:rPr lang="en-US" sz="1600" dirty="0"/>
            </a:br>
            <a:endParaRPr lang="en-US" b="0" i="0" dirty="0">
              <a:solidFill>
                <a:srgbClr val="231E20"/>
              </a:solidFill>
              <a:effectLst/>
              <a:latin typeface="Roboto" panose="020B0604020202020204" pitchFamily="2" charset="0"/>
            </a:endParaRPr>
          </a:p>
          <a:p>
            <a:pPr marL="457200" lvl="1" indent="0">
              <a:buNone/>
            </a:pPr>
            <a:endParaRPr lang="en-US" dirty="0"/>
          </a:p>
        </p:txBody>
      </p:sp>
    </p:spTree>
    <p:extLst>
      <p:ext uri="{BB962C8B-B14F-4D97-AF65-F5344CB8AC3E}">
        <p14:creationId xmlns:p14="http://schemas.microsoft.com/office/powerpoint/2010/main" val="370936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FBE7B-965E-9237-0674-D42541B5E11D}"/>
              </a:ext>
            </a:extLst>
          </p:cNvPr>
          <p:cNvSpPr>
            <a:spLocks noGrp="1"/>
          </p:cNvSpPr>
          <p:nvPr>
            <p:ph idx="1"/>
          </p:nvPr>
        </p:nvSpPr>
        <p:spPr>
          <a:xfrm>
            <a:off x="838200" y="906011"/>
            <a:ext cx="10515600" cy="5270952"/>
          </a:xfrm>
        </p:spPr>
        <p:txBody>
          <a:bodyPr>
            <a:normAutofit fontScale="92500" lnSpcReduction="10000"/>
          </a:bodyPr>
          <a:lstStyle/>
          <a:p>
            <a:pPr marL="0" indent="0" algn="l">
              <a:buNone/>
            </a:pPr>
            <a:r>
              <a:rPr lang="en-US" sz="3500" b="1" i="0" dirty="0">
                <a:solidFill>
                  <a:srgbClr val="193954"/>
                </a:solidFill>
                <a:effectLst/>
                <a:latin typeface="Roboto Condensed" panose="02000000000000000000" pitchFamily="2" charset="0"/>
              </a:rPr>
              <a:t>Advantages of ELT</a:t>
            </a:r>
          </a:p>
          <a:p>
            <a:pPr algn="l">
              <a:buFont typeface="Arial" panose="020B0604020202020204" pitchFamily="34" charset="0"/>
              <a:buChar char="•"/>
            </a:pPr>
            <a:r>
              <a:rPr lang="en-US" sz="2600" b="0" i="0" dirty="0">
                <a:solidFill>
                  <a:srgbClr val="333333"/>
                </a:solidFill>
                <a:effectLst/>
                <a:latin typeface="Roboto Condensed" panose="02000000000000000000" pitchFamily="2" charset="0"/>
              </a:rPr>
              <a:t>Greater Flexibility</a:t>
            </a:r>
          </a:p>
          <a:p>
            <a:pPr marL="0" indent="0" algn="l">
              <a:buNone/>
            </a:pPr>
            <a:r>
              <a:rPr lang="en-US" sz="2600" dirty="0">
                <a:solidFill>
                  <a:srgbClr val="231E20"/>
                </a:solidFill>
                <a:latin typeface="Roboto" panose="02000000000000000000" pitchFamily="2" charset="0"/>
              </a:rPr>
              <a:t>	</a:t>
            </a:r>
            <a:r>
              <a:rPr lang="en-US" sz="2600" b="0" i="0" dirty="0">
                <a:solidFill>
                  <a:srgbClr val="231E20"/>
                </a:solidFill>
                <a:effectLst/>
                <a:latin typeface="Roboto" panose="02000000000000000000" pitchFamily="2" charset="0"/>
              </a:rPr>
              <a:t>Unlike ETL, ELT does not require you to develop complex pipelines 	before data is ingested. You simply save all your data in the data 	warehouse without having to transform and structure it first, and 	immediately access all your information.</a:t>
            </a:r>
          </a:p>
          <a:p>
            <a:pPr algn="l">
              <a:buFont typeface="Arial" panose="020B0604020202020204" pitchFamily="34" charset="0"/>
              <a:buChar char="•"/>
            </a:pPr>
            <a:r>
              <a:rPr lang="en-US" sz="2600" b="0" i="0" dirty="0">
                <a:solidFill>
                  <a:srgbClr val="333333"/>
                </a:solidFill>
                <a:effectLst/>
                <a:latin typeface="Roboto Condensed" panose="02000000000000000000" pitchFamily="2" charset="0"/>
              </a:rPr>
              <a:t>Simplicity</a:t>
            </a:r>
          </a:p>
          <a:p>
            <a:pPr marL="0" indent="0" algn="l">
              <a:buNone/>
            </a:pPr>
            <a:r>
              <a:rPr lang="en-US" sz="2600" b="0" i="0" dirty="0">
                <a:solidFill>
                  <a:srgbClr val="231E20"/>
                </a:solidFill>
                <a:effectLst/>
                <a:latin typeface="Roboto" panose="02000000000000000000" pitchFamily="2" charset="0"/>
              </a:rPr>
              <a:t>	SQL databases offer many built-in capabilities for querying and 	manipulating data. Modern ELT solutions can leverage these native 	capabilities to transform the data after it is loaded to the warehouse. 	This makes it easy for enterprise IT teams to manage data 	transformations using the built-in SQL processes inside databases 	like SQL Server.</a:t>
            </a:r>
          </a:p>
          <a:p>
            <a:pPr marL="0" indent="0">
              <a:buNone/>
            </a:pPr>
            <a:br>
              <a:rPr lang="en-US" sz="1600" dirty="0"/>
            </a:br>
            <a:endParaRPr lang="en-US" b="0" i="0" dirty="0">
              <a:solidFill>
                <a:srgbClr val="231E20"/>
              </a:solidFill>
              <a:effectLst/>
              <a:latin typeface="Roboto" panose="020B0604020202020204" pitchFamily="2" charset="0"/>
            </a:endParaRPr>
          </a:p>
          <a:p>
            <a:pPr marL="457200" lvl="1" indent="0">
              <a:buNone/>
            </a:pPr>
            <a:endParaRPr lang="en-US" dirty="0"/>
          </a:p>
        </p:txBody>
      </p:sp>
    </p:spTree>
    <p:extLst>
      <p:ext uri="{BB962C8B-B14F-4D97-AF65-F5344CB8AC3E}">
        <p14:creationId xmlns:p14="http://schemas.microsoft.com/office/powerpoint/2010/main" val="343874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FBE7B-965E-9237-0674-D42541B5E11D}"/>
              </a:ext>
            </a:extLst>
          </p:cNvPr>
          <p:cNvSpPr>
            <a:spLocks noGrp="1"/>
          </p:cNvSpPr>
          <p:nvPr>
            <p:ph idx="1"/>
          </p:nvPr>
        </p:nvSpPr>
        <p:spPr>
          <a:xfrm>
            <a:off x="838200" y="906011"/>
            <a:ext cx="10515600" cy="5270952"/>
          </a:xfrm>
        </p:spPr>
        <p:txBody>
          <a:bodyPr>
            <a:normAutofit lnSpcReduction="10000"/>
          </a:bodyPr>
          <a:lstStyle/>
          <a:p>
            <a:pPr marL="0" indent="0" algn="l">
              <a:buNone/>
            </a:pPr>
            <a:r>
              <a:rPr lang="en-US" sz="3500" b="1" i="0" dirty="0">
                <a:solidFill>
                  <a:srgbClr val="193954"/>
                </a:solidFill>
                <a:effectLst/>
                <a:latin typeface="Roboto Condensed" panose="02000000000000000000" pitchFamily="2" charset="0"/>
              </a:rPr>
              <a:t>Advantages of ELT…</a:t>
            </a:r>
          </a:p>
          <a:p>
            <a:pPr algn="l">
              <a:buFont typeface="Arial" panose="020B0604020202020204" pitchFamily="34" charset="0"/>
              <a:buChar char="•"/>
            </a:pPr>
            <a:r>
              <a:rPr lang="en-US" sz="2400" b="0" i="0" dirty="0">
                <a:solidFill>
                  <a:srgbClr val="333333"/>
                </a:solidFill>
                <a:effectLst/>
                <a:latin typeface="Roboto Condensed" panose="02000000000000000000" pitchFamily="2" charset="0"/>
              </a:rPr>
              <a:t>Rapid Data Ingestion</a:t>
            </a:r>
          </a:p>
          <a:p>
            <a:pPr marL="0" indent="0" algn="l">
              <a:buNone/>
            </a:pPr>
            <a:r>
              <a:rPr lang="en-US" sz="2400" b="0" i="0" dirty="0">
                <a:solidFill>
                  <a:srgbClr val="231E20"/>
                </a:solidFill>
                <a:effectLst/>
                <a:latin typeface="Roboto" panose="02000000000000000000" pitchFamily="2" charset="0"/>
              </a:rPr>
              <a:t>	Because it does not require you to transform data to a special format 	before saving it in the data warehouse or data lake, ELT can instantly 	ingest data. Users no longer need to wait for data to be cleansed or 	modified.</a:t>
            </a:r>
          </a:p>
          <a:p>
            <a:pPr algn="l">
              <a:buFont typeface="Arial" panose="020B0604020202020204" pitchFamily="34" charset="0"/>
              <a:buChar char="•"/>
            </a:pPr>
            <a:r>
              <a:rPr lang="en-US" sz="2400" b="0" i="0" dirty="0">
                <a:solidFill>
                  <a:srgbClr val="333333"/>
                </a:solidFill>
                <a:effectLst/>
                <a:latin typeface="Roboto Condensed" panose="02000000000000000000" pitchFamily="2" charset="0"/>
              </a:rPr>
              <a:t>Transform Only the Data you Need</a:t>
            </a:r>
          </a:p>
          <a:p>
            <a:pPr marL="0" indent="0" algn="l">
              <a:buNone/>
            </a:pPr>
            <a:r>
              <a:rPr lang="en-US" sz="2400" b="0" i="0" dirty="0">
                <a:solidFill>
                  <a:srgbClr val="231E20"/>
                </a:solidFill>
                <a:effectLst/>
                <a:latin typeface="Roboto" panose="02000000000000000000" pitchFamily="2" charset="0"/>
              </a:rPr>
              <a:t>	With ELT, users need only transform the data required for a specific 	analysis, and they can flexibly transform the data in different ways to 	produce specific metrics, forecasts, and reports. In contrast, ETL 	requires the modification of </a:t>
            </a:r>
            <a:r>
              <a:rPr lang="en-US" sz="2400" b="0" i="1" dirty="0">
                <a:solidFill>
                  <a:srgbClr val="231E20"/>
                </a:solidFill>
                <a:effectLst/>
                <a:latin typeface="Roboto" panose="02000000000000000000" pitchFamily="2" charset="0"/>
              </a:rPr>
              <a:t>the entire pipeline</a:t>
            </a:r>
            <a:r>
              <a:rPr lang="en-US" sz="2400" b="0" i="0" dirty="0">
                <a:solidFill>
                  <a:srgbClr val="231E20"/>
                </a:solidFill>
                <a:effectLst/>
                <a:latin typeface="Roboto" panose="02000000000000000000" pitchFamily="2" charset="0"/>
              </a:rPr>
              <a:t> if the previously 	decided structure doesn't allow for new types of analysis.</a:t>
            </a:r>
          </a:p>
          <a:p>
            <a:pPr marL="0" indent="0">
              <a:buNone/>
            </a:pPr>
            <a:br>
              <a:rPr lang="en-US" sz="1600" dirty="0"/>
            </a:br>
            <a:endParaRPr lang="en-US" b="0" i="0" dirty="0">
              <a:solidFill>
                <a:srgbClr val="231E20"/>
              </a:solidFill>
              <a:effectLst/>
              <a:latin typeface="Roboto" panose="020B0604020202020204" pitchFamily="2" charset="0"/>
            </a:endParaRPr>
          </a:p>
          <a:p>
            <a:pPr marL="457200" lvl="1" indent="0">
              <a:buNone/>
            </a:pPr>
            <a:endParaRPr lang="en-US" dirty="0"/>
          </a:p>
        </p:txBody>
      </p:sp>
    </p:spTree>
    <p:extLst>
      <p:ext uri="{BB962C8B-B14F-4D97-AF65-F5344CB8AC3E}">
        <p14:creationId xmlns:p14="http://schemas.microsoft.com/office/powerpoint/2010/main" val="61038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FBE7B-965E-9237-0674-D42541B5E11D}"/>
              </a:ext>
            </a:extLst>
          </p:cNvPr>
          <p:cNvSpPr>
            <a:spLocks noGrp="1"/>
          </p:cNvSpPr>
          <p:nvPr>
            <p:ph idx="1"/>
          </p:nvPr>
        </p:nvSpPr>
        <p:spPr>
          <a:xfrm>
            <a:off x="838200" y="906011"/>
            <a:ext cx="10515600" cy="5270952"/>
          </a:xfrm>
        </p:spPr>
        <p:txBody>
          <a:bodyPr>
            <a:normAutofit lnSpcReduction="10000"/>
          </a:bodyPr>
          <a:lstStyle/>
          <a:p>
            <a:pPr algn="l"/>
            <a:r>
              <a:rPr lang="en-US" sz="3200" b="1" i="0" dirty="0">
                <a:solidFill>
                  <a:srgbClr val="193954"/>
                </a:solidFill>
                <a:effectLst/>
                <a:latin typeface="Roboto Condensed" panose="02000000000000000000" pitchFamily="2" charset="0"/>
              </a:rPr>
              <a:t>ELT Disadvantages</a:t>
            </a:r>
          </a:p>
          <a:p>
            <a:pPr algn="l">
              <a:buFont typeface="Arial" panose="020B0604020202020204" pitchFamily="34" charset="0"/>
              <a:buChar char="•"/>
            </a:pPr>
            <a:r>
              <a:rPr lang="en-US" sz="2400" b="0" i="0" dirty="0">
                <a:solidFill>
                  <a:srgbClr val="333333"/>
                </a:solidFill>
                <a:effectLst/>
                <a:latin typeface="Roboto Condensed" panose="02000000000000000000" pitchFamily="2" charset="0"/>
              </a:rPr>
              <a:t>More Vulnerable to Risk</a:t>
            </a:r>
          </a:p>
          <a:p>
            <a:pPr marL="0" indent="0" algn="l">
              <a:buNone/>
            </a:pPr>
            <a:r>
              <a:rPr lang="en-US" sz="2400" b="0" i="0" dirty="0">
                <a:solidFill>
                  <a:srgbClr val="231E20"/>
                </a:solidFill>
                <a:effectLst/>
                <a:latin typeface="Roboto" panose="02000000000000000000" pitchFamily="2" charset="0"/>
              </a:rPr>
              <a:t>	Because ELT requires you to upload sensitive data before 	transforming it, the process exposes private data in logs that are 		accessible to your system admins. In addition, using ELT to 	transform data can inadvertently violate GDPR compliance standards 	if non-compliant data leaves the European Union when data is 	uploaded to the data warehouse or data lake.</a:t>
            </a:r>
          </a:p>
          <a:p>
            <a:pPr algn="l">
              <a:buFont typeface="Arial" panose="020B0604020202020204" pitchFamily="34" charset="0"/>
              <a:buChar char="•"/>
            </a:pPr>
            <a:r>
              <a:rPr lang="en-US" sz="2400" b="0" i="0" dirty="0">
                <a:solidFill>
                  <a:srgbClr val="333333"/>
                </a:solidFill>
                <a:effectLst/>
                <a:latin typeface="Roboto Condensed" panose="02000000000000000000" pitchFamily="2" charset="0"/>
              </a:rPr>
              <a:t>Less Established</a:t>
            </a:r>
          </a:p>
          <a:p>
            <a:pPr marL="0" indent="0" algn="l">
              <a:buNone/>
            </a:pPr>
            <a:r>
              <a:rPr lang="en-US" sz="2400" b="0" i="0" dirty="0">
                <a:solidFill>
                  <a:srgbClr val="231E20"/>
                </a:solidFill>
                <a:effectLst/>
                <a:latin typeface="Roboto" panose="02000000000000000000" pitchFamily="2" charset="0"/>
              </a:rPr>
              <a:t>	The tools and systems of ELT are still evolving, which means they are 	not as reliable as ETL. Moreover, while ETL takes more up-front effort 	to set up, its data structuring delivers more accurate insights than 	ELT.</a:t>
            </a:r>
          </a:p>
          <a:p>
            <a:pPr marL="0" indent="0">
              <a:buNone/>
            </a:pPr>
            <a:br>
              <a:rPr lang="en-US" sz="1600" dirty="0"/>
            </a:br>
            <a:endParaRPr lang="en-US" b="0" i="0" dirty="0">
              <a:solidFill>
                <a:srgbClr val="231E20"/>
              </a:solidFill>
              <a:effectLst/>
              <a:latin typeface="Roboto" panose="020B0604020202020204" pitchFamily="2" charset="0"/>
            </a:endParaRPr>
          </a:p>
          <a:p>
            <a:pPr marL="457200" lvl="1" indent="0">
              <a:buNone/>
            </a:pPr>
            <a:endParaRPr lang="en-US" dirty="0"/>
          </a:p>
        </p:txBody>
      </p:sp>
    </p:spTree>
    <p:extLst>
      <p:ext uri="{BB962C8B-B14F-4D97-AF65-F5344CB8AC3E}">
        <p14:creationId xmlns:p14="http://schemas.microsoft.com/office/powerpoint/2010/main" val="370438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65969-53C7-C831-B538-7697224CB381}"/>
              </a:ext>
            </a:extLst>
          </p:cNvPr>
          <p:cNvSpPr>
            <a:spLocks noGrp="1"/>
          </p:cNvSpPr>
          <p:nvPr>
            <p:ph idx="1"/>
          </p:nvPr>
        </p:nvSpPr>
        <p:spPr>
          <a:xfrm>
            <a:off x="2902590" y="2734811"/>
            <a:ext cx="6568581" cy="1205917"/>
          </a:xfrm>
        </p:spPr>
        <p:txBody>
          <a:bodyPr>
            <a:normAutofit/>
          </a:bodyPr>
          <a:lstStyle/>
          <a:p>
            <a:pPr marL="0" indent="0" algn="ctr">
              <a:buNone/>
            </a:pPr>
            <a:r>
              <a:rPr lang="en-US" sz="3600" b="1" dirty="0"/>
              <a:t>Thank you</a:t>
            </a:r>
          </a:p>
        </p:txBody>
      </p:sp>
    </p:spTree>
    <p:extLst>
      <p:ext uri="{BB962C8B-B14F-4D97-AF65-F5344CB8AC3E}">
        <p14:creationId xmlns:p14="http://schemas.microsoft.com/office/powerpoint/2010/main" val="4291542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683</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Roboto</vt:lpstr>
      <vt:lpstr>Roboto Condensed</vt:lpstr>
      <vt:lpstr>Office Theme</vt:lpstr>
      <vt:lpstr>Difference between ETL and ELT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and ELT</dc:title>
  <dc:creator>abdallh mohamed</dc:creator>
  <cp:lastModifiedBy>abdallh mohamed</cp:lastModifiedBy>
  <cp:revision>4</cp:revision>
  <dcterms:created xsi:type="dcterms:W3CDTF">2023-03-27T22:10:14Z</dcterms:created>
  <dcterms:modified xsi:type="dcterms:W3CDTF">2023-03-27T22:44:35Z</dcterms:modified>
</cp:coreProperties>
</file>