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8" r:id="rId2"/>
    <p:sldId id="260" r:id="rId3"/>
    <p:sldId id="256" r:id="rId4"/>
    <p:sldId id="259" r:id="rId5"/>
    <p:sldId id="263" r:id="rId6"/>
    <p:sldId id="264" r:id="rId7"/>
    <p:sldId id="261" r:id="rId8"/>
    <p:sldId id="262" r:id="rId9"/>
    <p:sldId id="265" r:id="rId10"/>
    <p:sldId id="266" r:id="rId11"/>
    <p:sldId id="270" r:id="rId12"/>
    <p:sldId id="267" r:id="rId13"/>
    <p:sldId id="268" r:id="rId14"/>
    <p:sldId id="269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A"/>
    <a:srgbClr val="253D5B"/>
    <a:srgbClr val="042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99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88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6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17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3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98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xmlns="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xmlns="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3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xmlns="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2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xmlns="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xmlns="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65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verse.org/simulator/embed/final_simulator_dld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verse.org/simulator/embed/4-bitfulladder_with_ic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7">
            <a:extLst>
              <a:ext uri="{FF2B5EF4-FFF2-40B4-BE49-F238E27FC236}">
                <a16:creationId xmlns:a16="http://schemas.microsoft.com/office/drawing/2014/main" xmlns="" id="{D284A420-F50C-4C2C-B88E-E6F4EF504B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29">
            <a:extLst>
              <a:ext uri="{FF2B5EF4-FFF2-40B4-BE49-F238E27FC236}">
                <a16:creationId xmlns:a16="http://schemas.microsoft.com/office/drawing/2014/main" xmlns="" id="{893A6D2E-5228-4998-9E24-EFCCA0246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31">
            <a:extLst>
              <a:ext uri="{FF2B5EF4-FFF2-40B4-BE49-F238E27FC236}">
                <a16:creationId xmlns:a16="http://schemas.microsoft.com/office/drawing/2014/main" xmlns="" id="{3ADB48DB-8E25-4F2F-8C02-5B79393725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3">
            <a:extLst>
              <a:ext uri="{FF2B5EF4-FFF2-40B4-BE49-F238E27FC236}">
                <a16:creationId xmlns:a16="http://schemas.microsoft.com/office/drawing/2014/main" xmlns="" id="{C32BA7E3-7313-49C8-A245-A85BDEB13E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Slide Background">
            <a:extLst>
              <a:ext uri="{FF2B5EF4-FFF2-40B4-BE49-F238E27FC236}">
                <a16:creationId xmlns:a16="http://schemas.microsoft.com/office/drawing/2014/main" xmlns="" id="{7B1AB9FE-36F5-4FD1-9850-DB5C5AD48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-coded on electronic circuit board">
            <a:extLst>
              <a:ext uri="{FF2B5EF4-FFF2-40B4-BE49-F238E27FC236}">
                <a16:creationId xmlns:a16="http://schemas.microsoft.com/office/drawing/2014/main" xmlns="" id="{73A4DD01-7554-7C1C-9481-DC17C6A8B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32" b="24287"/>
          <a:stretch/>
        </p:blipFill>
        <p:spPr>
          <a:xfrm>
            <a:off x="20" y="10"/>
            <a:ext cx="12191979" cy="4537867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47" name="Rectangle 37">
            <a:extLst>
              <a:ext uri="{FF2B5EF4-FFF2-40B4-BE49-F238E27FC236}">
                <a16:creationId xmlns:a16="http://schemas.microsoft.com/office/drawing/2014/main" xmlns="" id="{F489C2E0-4895-4B72-85EA-7EE9FAFFDC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4537879"/>
            <a:ext cx="12192000" cy="2320119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DB53A4-26CA-3707-03C5-CB9B2FA6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4831307"/>
            <a:ext cx="5474257" cy="18151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600"/>
              <a:t>Digital Logic Design</a:t>
            </a:r>
            <a:br>
              <a:rPr lang="en-US" altLang="ko-KR" sz="3600"/>
            </a:br>
            <a:r>
              <a:rPr lang="en-US" altLang="ko-KR" sz="3600" b="1"/>
              <a:t>4-bit full adder</a:t>
            </a:r>
            <a:r>
              <a:rPr lang="en-US" altLang="ko-KR" sz="3600"/>
              <a:t> </a:t>
            </a:r>
            <a:endParaRPr lang="en-US" sz="3600"/>
          </a:p>
        </p:txBody>
      </p:sp>
      <p:cxnSp>
        <p:nvCxnSpPr>
          <p:cNvPr id="48" name="Straight Connector 39">
            <a:extLst>
              <a:ext uri="{FF2B5EF4-FFF2-40B4-BE49-F238E27FC236}">
                <a16:creationId xmlns:a16="http://schemas.microsoft.com/office/drawing/2014/main" xmlns="" id="{2E6B6C39-3A8E-4EAF-A0CD-4FE0CDFCD7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668155" y="5098869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FFDE854-AE90-DE61-6BB9-B01EDE6CBDD8}"/>
              </a:ext>
            </a:extLst>
          </p:cNvPr>
          <p:cNvSpPr/>
          <p:nvPr/>
        </p:nvSpPr>
        <p:spPr>
          <a:xfrm>
            <a:off x="11280710" y="4831307"/>
            <a:ext cx="587828" cy="1102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9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33355D-BFF6-BD23-B26E-3851E2D447A7}"/>
              </a:ext>
            </a:extLst>
          </p:cNvPr>
          <p:cNvSpPr txBox="1"/>
          <p:nvPr/>
        </p:nvSpPr>
        <p:spPr>
          <a:xfrm>
            <a:off x="531845" y="307910"/>
            <a:ext cx="3974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253D5B"/>
                </a:solidFill>
              </a:rPr>
              <a:t>Simulator </a:t>
            </a:r>
            <a:endParaRPr lang="en-US" sz="4000" b="1" dirty="0">
              <a:solidFill>
                <a:srgbClr val="253D5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738D92B-262F-3196-A182-06989B405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93" y="1147665"/>
            <a:ext cx="8705460" cy="46932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2EAB9CC-2346-EAD0-E224-3D93B5844110}"/>
              </a:ext>
            </a:extLst>
          </p:cNvPr>
          <p:cNvSpPr/>
          <p:nvPr/>
        </p:nvSpPr>
        <p:spPr>
          <a:xfrm>
            <a:off x="1399593" y="1147665"/>
            <a:ext cx="8770774" cy="46932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BCDE92F-3A0A-0141-D6CB-6D65A51F6774}"/>
              </a:ext>
            </a:extLst>
          </p:cNvPr>
          <p:cNvSpPr txBox="1"/>
          <p:nvPr/>
        </p:nvSpPr>
        <p:spPr>
          <a:xfrm>
            <a:off x="830424" y="6148873"/>
            <a:ext cx="9526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>
                <a:hlinkClick r:id="rId3"/>
              </a:rPr>
              <a:t>circuitverse.org/simulator/embed/final_simulator_dld</a:t>
            </a:r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4EFA2C4-BA34-1751-936A-D16F74C68E63}"/>
              </a:ext>
            </a:extLst>
          </p:cNvPr>
          <p:cNvSpPr/>
          <p:nvPr/>
        </p:nvSpPr>
        <p:spPr>
          <a:xfrm>
            <a:off x="11215396" y="4907902"/>
            <a:ext cx="699796" cy="1642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33355D-BFF6-BD23-B26E-3851E2D447A7}"/>
              </a:ext>
            </a:extLst>
          </p:cNvPr>
          <p:cNvSpPr txBox="1"/>
          <p:nvPr/>
        </p:nvSpPr>
        <p:spPr>
          <a:xfrm>
            <a:off x="531845" y="307910"/>
            <a:ext cx="3974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253D5B"/>
                </a:solidFill>
              </a:rPr>
              <a:t>Simulator </a:t>
            </a:r>
            <a:endParaRPr lang="en-US" sz="4000" b="1" dirty="0">
              <a:solidFill>
                <a:srgbClr val="253D5B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4EFA2C4-BA34-1751-936A-D16F74C68E63}"/>
              </a:ext>
            </a:extLst>
          </p:cNvPr>
          <p:cNvSpPr/>
          <p:nvPr/>
        </p:nvSpPr>
        <p:spPr>
          <a:xfrm>
            <a:off x="11215396" y="4907902"/>
            <a:ext cx="699796" cy="1642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92" y="307910"/>
            <a:ext cx="7194135" cy="5995113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/>
        </p:nvSpPr>
        <p:spPr>
          <a:xfrm>
            <a:off x="182198" y="6030277"/>
            <a:ext cx="5965190" cy="165544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600" u="sng" kern="1200">
                <a:solidFill>
                  <a:srgbClr val="C0000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hlinkClick r:id="rId3"/>
              </a:rPr>
              <a:t>https://circuitverse.org/simulator/embed/4-bitfulladder_with_ic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90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39955-4538-F6FA-96F6-E685E68D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1" y="765676"/>
            <a:ext cx="10380573" cy="1432273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rgbClr val="253D5B"/>
                </a:solidFill>
              </a:rPr>
              <a:t>The data sheet information of the 4-bit full adder IC</a:t>
            </a:r>
            <a:br>
              <a:rPr lang="en-US" sz="4400" b="1" i="0" dirty="0">
                <a:solidFill>
                  <a:srgbClr val="253D5B"/>
                </a:solidFill>
              </a:rPr>
            </a:br>
            <a:endParaRPr lang="en-US" b="1" dirty="0">
              <a:solidFill>
                <a:srgbClr val="253D5B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BF079262-674C-2079-DCE3-4429A6C85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3" y="2805534"/>
            <a:ext cx="7287208" cy="390317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1039DCD-A9E9-9FE9-721A-D12AAAC18F27}"/>
              </a:ext>
            </a:extLst>
          </p:cNvPr>
          <p:cNvSpPr/>
          <p:nvPr/>
        </p:nvSpPr>
        <p:spPr>
          <a:xfrm>
            <a:off x="11187404" y="5085184"/>
            <a:ext cx="755780" cy="1427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39955-4538-F6FA-96F6-E685E68D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1" y="765676"/>
            <a:ext cx="10380573" cy="143227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253D5B"/>
                </a:solidFill>
              </a:rPr>
              <a:t>Hardware Data sheet</a:t>
            </a:r>
            <a:endParaRPr lang="en-US" b="1" dirty="0">
              <a:solidFill>
                <a:srgbClr val="253D5B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02A553B-D00D-643E-798E-1C5D2C7C1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6" y="2749550"/>
            <a:ext cx="8509518" cy="370723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0C16CA3-FBD3-1929-3A52-71CED39EEA0F}"/>
              </a:ext>
            </a:extLst>
          </p:cNvPr>
          <p:cNvSpPr/>
          <p:nvPr/>
        </p:nvSpPr>
        <p:spPr>
          <a:xfrm>
            <a:off x="11392678" y="5253135"/>
            <a:ext cx="615820" cy="1334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01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39955-4538-F6FA-96F6-E685E68D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4208C"/>
                </a:solidFill>
              </a:rPr>
              <a:t>      </a:t>
            </a:r>
            <a:r>
              <a:rPr lang="en-US" altLang="ko-KR" b="1" dirty="0">
                <a:solidFill>
                  <a:srgbClr val="253D5B"/>
                </a:solidFill>
              </a:rPr>
              <a:t>Hardware</a:t>
            </a:r>
            <a:endParaRPr lang="en-US" b="1" dirty="0">
              <a:solidFill>
                <a:srgbClr val="253D5B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211811-7EA0-9A89-9AD9-BACDD438E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397" y="2737229"/>
            <a:ext cx="10381205" cy="3261789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i="0" dirty="0">
                <a:solidFill>
                  <a:srgbClr val="253D5B"/>
                </a:solidFill>
              </a:rPr>
              <a:t>The Hardware of 4-bit full adder consists of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253D5B"/>
                </a:solidFill>
              </a:rPr>
              <a:t>2 switches 4 bit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253D5B"/>
                </a:solidFill>
              </a:rPr>
              <a:t>13 resistor 1k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253D5B"/>
                </a:solidFill>
              </a:rPr>
              <a:t>IC of 4-bit full adder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253D5B"/>
                </a:solidFill>
              </a:rPr>
              <a:t>A power supply of 6 volts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253D5B"/>
                </a:solidFill>
              </a:rPr>
              <a:t>Connection wires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253D5B"/>
                </a:solidFill>
              </a:rPr>
              <a:t>Breadboard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FE21F05-5391-5CE0-3F4D-5EAB0B3E3C23}"/>
              </a:ext>
            </a:extLst>
          </p:cNvPr>
          <p:cNvSpPr/>
          <p:nvPr/>
        </p:nvSpPr>
        <p:spPr>
          <a:xfrm>
            <a:off x="6354147" y="3429000"/>
            <a:ext cx="5411755" cy="292514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2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D284A420-F50C-4C2C-B88E-E6F4EF504B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xmlns="" id="{893A6D2E-5228-4998-9E24-EFCCA0246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3ADB48DB-8E25-4F2F-8C02-5B79393725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32BA7E3-7313-49C8-A245-A85BDEB13E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Slide Background">
            <a:extLst>
              <a:ext uri="{FF2B5EF4-FFF2-40B4-BE49-F238E27FC236}">
                <a16:creationId xmlns:a16="http://schemas.microsoft.com/office/drawing/2014/main" xmlns="" id="{86230F49-7FFF-4471-8A64-33B1F4CF11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nt">
            <a:extLst>
              <a:ext uri="{FF2B5EF4-FFF2-40B4-BE49-F238E27FC236}">
                <a16:creationId xmlns:a16="http://schemas.microsoft.com/office/drawing/2014/main" xmlns="" id="{ABCED6B1-E99D-4963-BCB1-2C5FC2B7E9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xmlns="" id="{13A48C6C-3CC4-4EE5-A773-EC1EB7F59C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95742" y="-8300"/>
            <a:ext cx="5296257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xmlns="" id="{48B13CA8-CBEA-4805-955D-CEBE322365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1999" cy="4580597"/>
          </a:xfrm>
          <a:prstGeom prst="rect">
            <a:avLst/>
          </a:prstGeom>
          <a:ln>
            <a:noFill/>
          </a:ln>
          <a:effectLst>
            <a:outerShdw blurRad="596900" dist="381000" dir="8820000" sx="90000" sy="90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586918-93BD-AF5D-407C-E589AB4ABCB1}"/>
              </a:ext>
            </a:extLst>
          </p:cNvPr>
          <p:cNvSpPr txBox="1"/>
          <p:nvPr/>
        </p:nvSpPr>
        <p:spPr>
          <a:xfrm>
            <a:off x="1148169" y="1901822"/>
            <a:ext cx="5458051" cy="3331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rgbClr val="253D5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5" name="Picture 4" descr="Colour-coded on electronic circuit board">
            <a:extLst>
              <a:ext uri="{FF2B5EF4-FFF2-40B4-BE49-F238E27FC236}">
                <a16:creationId xmlns:a16="http://schemas.microsoft.com/office/drawing/2014/main" xmlns="" id="{648FE82A-8E37-3AB9-28FD-1BF3977C0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58" r="218" b="1"/>
          <a:stretch/>
        </p:blipFill>
        <p:spPr>
          <a:xfrm>
            <a:off x="6895742" y="-8302"/>
            <a:ext cx="5296257" cy="4597197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B6297268-1B4B-4EAB-B8C5-91187E87FF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D45355D-5CA5-FA94-3D56-5B86DA049D75}"/>
              </a:ext>
            </a:extLst>
          </p:cNvPr>
          <p:cNvSpPr/>
          <p:nvPr/>
        </p:nvSpPr>
        <p:spPr>
          <a:xfrm>
            <a:off x="11140751" y="5131837"/>
            <a:ext cx="774441" cy="1259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9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D284A420-F50C-4C2C-B88E-E6F4EF504B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xmlns="" id="{893A6D2E-5228-4998-9E24-EFCCA0246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3ADB48DB-8E25-4F2F-8C02-5B79393725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32BA7E3-7313-49C8-A245-A85BDEB13E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Slide Background">
            <a:extLst>
              <a:ext uri="{FF2B5EF4-FFF2-40B4-BE49-F238E27FC236}">
                <a16:creationId xmlns:a16="http://schemas.microsoft.com/office/drawing/2014/main" xmlns="" id="{5CC50F2E-EF04-4D7A-A09C-5AEF6E5EAD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xmlns="" id="{F489C2E0-4895-4B72-85EA-7EE9FAFFDC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DB53A4-26CA-3707-03C5-CB9B2FA6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305" y="235882"/>
            <a:ext cx="4569006" cy="16955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800" b="1" dirty="0">
                <a:latin typeface="+mj-lt"/>
                <a:ea typeface="맑은 고딕" pitchFamily="50" charset="-127"/>
                <a:cs typeface="+mj-cs"/>
              </a:rPr>
              <a:t/>
            </a:r>
            <a:br>
              <a:rPr lang="ko-KR" altLang="en-US" sz="4800" b="1" dirty="0">
                <a:latin typeface="+mj-lt"/>
                <a:ea typeface="맑은 고딕" pitchFamily="50" charset="-127"/>
                <a:cs typeface="+mj-cs"/>
              </a:rPr>
            </a:br>
            <a:r>
              <a:rPr lang="en-US" altLang="ko-KR" sz="4800" b="1" dirty="0">
                <a:solidFill>
                  <a:srgbClr val="04208C"/>
                </a:solidFill>
                <a:ea typeface="맑은 고딕" pitchFamily="50" charset="-127"/>
              </a:rPr>
              <a:t>CONTENTS</a:t>
            </a:r>
            <a:endParaRPr lang="en-US" sz="4800" dirty="0">
              <a:solidFill>
                <a:srgbClr val="04208C"/>
              </a:solidFill>
            </a:endParaRPr>
          </a:p>
        </p:txBody>
      </p:sp>
      <p:pic>
        <p:nvPicPr>
          <p:cNvPr id="5" name="Picture 4" descr="Colour-coded on electronic circuit board">
            <a:extLst>
              <a:ext uri="{FF2B5EF4-FFF2-40B4-BE49-F238E27FC236}">
                <a16:creationId xmlns:a16="http://schemas.microsoft.com/office/drawing/2014/main" xmlns="" id="{73A4DD01-7554-7C1C-9481-DC17C6A8B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76" r="8934" b="-1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1D7AD51E-A168-490B-B8A6-8AFE86E0F2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8AC8A6-F554-B515-0B38-AE73D9CE3AE2}"/>
              </a:ext>
            </a:extLst>
          </p:cNvPr>
          <p:cNvSpPr txBox="1"/>
          <p:nvPr/>
        </p:nvSpPr>
        <p:spPr>
          <a:xfrm>
            <a:off x="6736702" y="3685592"/>
            <a:ext cx="44076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01     </a:t>
            </a:r>
            <a:r>
              <a:rPr lang="en-US" altLang="ko-KR" b="1" dirty="0">
                <a:solidFill>
                  <a:srgbClr val="002060"/>
                </a:solidFill>
                <a:latin typeface="+mj-lt"/>
                <a:ea typeface="맑은 고딕" pitchFamily="50" charset="-127"/>
                <a:cs typeface="굴림" pitchFamily="50" charset="-127"/>
              </a:rPr>
              <a:t>The idea of 4-bit full adder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02     </a:t>
            </a:r>
            <a:r>
              <a:rPr lang="en-US" altLang="ko-KR" b="1" dirty="0">
                <a:solidFill>
                  <a:srgbClr val="002060"/>
                </a:solidFill>
                <a:latin typeface="+mj-lt"/>
                <a:ea typeface="맑은 고딕" pitchFamily="50" charset="-127"/>
                <a:cs typeface="굴림" pitchFamily="50" charset="-127"/>
              </a:rPr>
              <a:t>Truth table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03     </a:t>
            </a:r>
            <a:r>
              <a:rPr lang="en-US" altLang="ko-KR" b="1" dirty="0">
                <a:solidFill>
                  <a:srgbClr val="002060"/>
                </a:solidFill>
                <a:latin typeface="+mj-lt"/>
                <a:ea typeface="맑은 고딕" pitchFamily="50" charset="-127"/>
                <a:cs typeface="굴림" pitchFamily="50" charset="-127"/>
              </a:rPr>
              <a:t>simulator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04     </a:t>
            </a:r>
            <a:r>
              <a:rPr lang="en-US" altLang="ko-KR" b="1" dirty="0">
                <a:solidFill>
                  <a:srgbClr val="002060"/>
                </a:solidFill>
                <a:latin typeface="+mj-lt"/>
                <a:ea typeface="맑은 고딕" pitchFamily="50" charset="-127"/>
                <a:cs typeface="굴림" pitchFamily="50" charset="-127"/>
              </a:rPr>
              <a:t>Datasheet of </a:t>
            </a:r>
            <a:r>
              <a:rPr lang="en-US" altLang="ko-KR" b="1" dirty="0" err="1">
                <a:solidFill>
                  <a:srgbClr val="002060"/>
                </a:solidFill>
                <a:latin typeface="+mj-lt"/>
                <a:ea typeface="맑은 고딕" pitchFamily="50" charset="-127"/>
                <a:cs typeface="굴림" pitchFamily="50" charset="-127"/>
              </a:rPr>
              <a:t>ic</a:t>
            </a:r>
            <a:endParaRPr lang="en-US" altLang="ko-KR" b="1" dirty="0">
              <a:solidFill>
                <a:srgbClr val="002060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05      </a:t>
            </a:r>
            <a:r>
              <a:rPr lang="en-US" altLang="ko-KR" b="1" dirty="0">
                <a:solidFill>
                  <a:srgbClr val="002060"/>
                </a:solidFill>
                <a:latin typeface="+mj-lt"/>
                <a:ea typeface="맑은 고딕" pitchFamily="50" charset="-127"/>
                <a:cs typeface="굴림" pitchFamily="50" charset="-127"/>
              </a:rPr>
              <a:t>Hardware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D97A356-5963-F1C6-EDF5-6B0867239ED9}"/>
              </a:ext>
            </a:extLst>
          </p:cNvPr>
          <p:cNvSpPr/>
          <p:nvPr/>
        </p:nvSpPr>
        <p:spPr>
          <a:xfrm>
            <a:off x="11144306" y="5365102"/>
            <a:ext cx="742894" cy="1182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8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xmlns="" id="{3CE82FC2-F860-45B2-A3D6-C0687566A1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EFAE907D-B057-4259-A679-952AEED00D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9148" y="0"/>
            <a:ext cx="1221114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F489C2E0-4895-4B72-85EA-7EE9FAFFDC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6112905" cy="2787805"/>
          </a:xfrm>
          <a:prstGeom prst="rect">
            <a:avLst/>
          </a:prstGeom>
          <a:ln>
            <a:noFill/>
          </a:ln>
          <a:effectLst>
            <a:outerShdw blurRad="254000" dist="139700" dir="522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4377D9-2D48-9971-8561-046D757FF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153" y="1085228"/>
            <a:ext cx="4114800" cy="1372137"/>
          </a:xfrm>
        </p:spPr>
        <p:txBody>
          <a:bodyPr anchor="b">
            <a:normAutofit/>
          </a:bodyPr>
          <a:lstStyle/>
          <a:p>
            <a:r>
              <a:rPr kumimoji="1" lang="en-US" altLang="ko-KR" sz="3600" b="1" dirty="0">
                <a:solidFill>
                  <a:srgbClr val="253D5B"/>
                </a:solidFill>
                <a:latin typeface="+mj-lt"/>
                <a:ea typeface="맑은 고딕" pitchFamily="50" charset="-127"/>
                <a:cs typeface="굴림" pitchFamily="50" charset="-127"/>
              </a:rPr>
              <a:t>The idea of 4-bit full adder</a:t>
            </a:r>
          </a:p>
          <a:p>
            <a:endParaRPr lang="en-US" sz="3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E8629BEE-13D1-4CDD-8A7D-0A9F9688BA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3900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olour-coded on electronic circuit board">
            <a:extLst>
              <a:ext uri="{FF2B5EF4-FFF2-40B4-BE49-F238E27FC236}">
                <a16:creationId xmlns:a16="http://schemas.microsoft.com/office/drawing/2014/main" xmlns="" id="{57521A64-0442-985F-4D4B-3A8C3960E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01" r="8709" b="-1"/>
          <a:stretch/>
        </p:blipFill>
        <p:spPr>
          <a:xfrm>
            <a:off x="6096001" y="10"/>
            <a:ext cx="6095999" cy="68579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643511A-F928-CB5F-32E6-4D18C278085E}"/>
              </a:ext>
            </a:extLst>
          </p:cNvPr>
          <p:cNvSpPr/>
          <p:nvPr/>
        </p:nvSpPr>
        <p:spPr>
          <a:xfrm>
            <a:off x="307910" y="4982547"/>
            <a:ext cx="709127" cy="14649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BF230B5-1962-27F1-835B-0A150DB9FB87}"/>
              </a:ext>
            </a:extLst>
          </p:cNvPr>
          <p:cNvSpPr txBox="1"/>
          <p:nvPr/>
        </p:nvSpPr>
        <p:spPr>
          <a:xfrm>
            <a:off x="61582" y="2977977"/>
            <a:ext cx="4767942" cy="346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2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dirty="0">
                <a:solidFill>
                  <a:srgbClr val="002060"/>
                </a:solidFill>
                <a:latin typeface="+mj-lt"/>
                <a:ea typeface="맑은 고딕" pitchFamily="50" charset="-127"/>
                <a:cs typeface="굴림" pitchFamily="50" charset="-127"/>
              </a:rPr>
              <a:t>A four bit full Adders is a Logical Circuit that takes Carry and two expressions with four bits as its inputs and as a result shows the Four bits output along with the carry at output terminals." The Circuit of Four bit Full Adder consists of the XOR Gate, AND Gate and OR Gate</a:t>
            </a:r>
            <a:r>
              <a:rPr kumimoji="1" lang="en-US" altLang="ko-KR" sz="1600" b="1" dirty="0">
                <a:latin typeface="+mj-lt"/>
                <a:ea typeface="맑은 고딕" pitchFamily="50" charset="-127"/>
                <a:cs typeface="굴림" pitchFamily="50" charset="-127"/>
              </a:rPr>
              <a:t>. </a:t>
            </a:r>
            <a:endParaRPr kumimoji="1" lang="ko-KR" altLang="ko-KR" sz="1600" b="1" dirty="0">
              <a:latin typeface="+mj-lt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21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39955-4538-F6FA-96F6-E685E68D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i="0" dirty="0">
                <a:solidFill>
                  <a:srgbClr val="04208C"/>
                </a:solidFill>
              </a:rPr>
              <a:t>Explanation of 4-bit full adder:</a:t>
            </a:r>
            <a:br>
              <a:rPr lang="en-US" sz="4400" b="1" i="0" dirty="0">
                <a:solidFill>
                  <a:srgbClr val="04208C"/>
                </a:solidFill>
              </a:rPr>
            </a:br>
            <a:endParaRPr lang="en-US" b="1" dirty="0">
              <a:solidFill>
                <a:srgbClr val="04208C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958BCF8-5736-F806-D0BF-E50CA8803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78" y="2799184"/>
            <a:ext cx="7371183" cy="33123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39F31E1-23F5-F3BB-39B7-75EE4FB8E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700" y="0"/>
            <a:ext cx="1210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3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39955-4538-F6FA-96F6-E685E68D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253D5B"/>
                </a:solidFill>
              </a:rPr>
              <a:t>Full adder diagram and k-map</a:t>
            </a:r>
            <a:endParaRPr lang="en-US" b="1" dirty="0">
              <a:solidFill>
                <a:srgbClr val="253D5B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28561937-9A05-74EA-D565-38C3667AC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01" y="3121114"/>
            <a:ext cx="4289810" cy="174015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BF25DA-4463-5817-A356-0D2621FD8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46164"/>
            <a:ext cx="4289810" cy="20900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BAB462B-9F14-CA2D-6FDE-67FC29161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206" y="5110865"/>
            <a:ext cx="3147488" cy="962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203ADC7-7E66-5CEB-FD9B-E72D92E3A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044" y="5098367"/>
            <a:ext cx="2973766" cy="49389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7F4D64D-004C-50FA-7A1C-211BAE7834EB}"/>
              </a:ext>
            </a:extLst>
          </p:cNvPr>
          <p:cNvSpPr/>
          <p:nvPr/>
        </p:nvSpPr>
        <p:spPr>
          <a:xfrm>
            <a:off x="11271380" y="5187820"/>
            <a:ext cx="746449" cy="1380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6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39955-4538-F6FA-96F6-E685E68D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4208C"/>
                </a:solidFill>
              </a:rPr>
              <a:t>      4-bit full adder function</a:t>
            </a:r>
            <a:endParaRPr lang="en-US" b="1" dirty="0">
              <a:solidFill>
                <a:srgbClr val="04208C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934406C-CB75-8B4A-8265-2F765E3DA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614" y="3052752"/>
            <a:ext cx="4767942" cy="324705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39EC6F1-BA9B-1351-9E74-492C0B885145}"/>
              </a:ext>
            </a:extLst>
          </p:cNvPr>
          <p:cNvSpPr txBox="1"/>
          <p:nvPr/>
        </p:nvSpPr>
        <p:spPr>
          <a:xfrm>
            <a:off x="1551992" y="3137395"/>
            <a:ext cx="454400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0" dirty="0">
                <a:solidFill>
                  <a:srgbClr val="C00000"/>
                </a:solidFill>
              </a:rPr>
              <a:t>S0</a:t>
            </a:r>
            <a:r>
              <a:rPr lang="en-US" sz="2200" i="0" dirty="0"/>
              <a:t> = </a:t>
            </a:r>
            <a:r>
              <a:rPr lang="en-US" sz="2200" i="0" dirty="0">
                <a:solidFill>
                  <a:srgbClr val="253D5B"/>
                </a:solidFill>
              </a:rPr>
              <a:t>A0 ⊕ B0 ⊕ Cin</a:t>
            </a:r>
          </a:p>
          <a:p>
            <a:r>
              <a:rPr lang="en-US" sz="2200" i="0" dirty="0">
                <a:solidFill>
                  <a:srgbClr val="C00000"/>
                </a:solidFill>
              </a:rPr>
              <a:t>Cout0</a:t>
            </a:r>
            <a:r>
              <a:rPr lang="en-US" sz="2200" i="0" dirty="0"/>
              <a:t> = </a:t>
            </a:r>
            <a:r>
              <a:rPr lang="en-US" sz="2200" i="0" dirty="0">
                <a:solidFill>
                  <a:srgbClr val="253D5B"/>
                </a:solidFill>
              </a:rPr>
              <a:t>A Cin + A B + B Cin</a:t>
            </a:r>
          </a:p>
          <a:p>
            <a:r>
              <a:rPr lang="en-US" sz="2200" i="0" dirty="0">
                <a:solidFill>
                  <a:srgbClr val="C00000"/>
                </a:solidFill>
              </a:rPr>
              <a:t>S1</a:t>
            </a:r>
            <a:r>
              <a:rPr lang="en-US" sz="2200" i="0" dirty="0"/>
              <a:t> = </a:t>
            </a:r>
            <a:r>
              <a:rPr lang="en-US" sz="2200" i="0" dirty="0">
                <a:solidFill>
                  <a:srgbClr val="253D5B"/>
                </a:solidFill>
              </a:rPr>
              <a:t>A1 ⊕ B1 ⊕ Cout0</a:t>
            </a:r>
          </a:p>
          <a:p>
            <a:r>
              <a:rPr lang="en-US" sz="2200" i="0" dirty="0">
                <a:solidFill>
                  <a:srgbClr val="C00000"/>
                </a:solidFill>
              </a:rPr>
              <a:t>Cout1</a:t>
            </a:r>
            <a:r>
              <a:rPr lang="en-US" sz="2200" i="0" dirty="0"/>
              <a:t> = </a:t>
            </a:r>
            <a:r>
              <a:rPr lang="en-US" sz="2200" i="0" dirty="0">
                <a:solidFill>
                  <a:srgbClr val="253D5B"/>
                </a:solidFill>
              </a:rPr>
              <a:t>A Cin + A B + B Cin</a:t>
            </a:r>
          </a:p>
          <a:p>
            <a:r>
              <a:rPr lang="en-US" sz="2200" i="0" dirty="0">
                <a:solidFill>
                  <a:srgbClr val="C00000"/>
                </a:solidFill>
              </a:rPr>
              <a:t>S2</a:t>
            </a:r>
            <a:r>
              <a:rPr lang="en-US" sz="2200" i="0" dirty="0"/>
              <a:t> = </a:t>
            </a:r>
            <a:r>
              <a:rPr lang="en-US" sz="2200" i="0" dirty="0">
                <a:solidFill>
                  <a:srgbClr val="253D5B"/>
                </a:solidFill>
              </a:rPr>
              <a:t>A2 ⊕ B2 ⊕ Cout1</a:t>
            </a:r>
          </a:p>
          <a:p>
            <a:r>
              <a:rPr lang="en-US" sz="2200" i="0" dirty="0">
                <a:solidFill>
                  <a:srgbClr val="C00000"/>
                </a:solidFill>
              </a:rPr>
              <a:t>Cout2</a:t>
            </a:r>
            <a:r>
              <a:rPr lang="en-US" sz="2200" i="0" dirty="0"/>
              <a:t> = </a:t>
            </a:r>
            <a:r>
              <a:rPr lang="en-US" sz="2200" i="0" dirty="0">
                <a:solidFill>
                  <a:srgbClr val="253D5B"/>
                </a:solidFill>
              </a:rPr>
              <a:t>A Cin + A B + B Cin</a:t>
            </a:r>
          </a:p>
          <a:p>
            <a:r>
              <a:rPr lang="en-US" sz="2200" i="0" dirty="0">
                <a:solidFill>
                  <a:srgbClr val="C00000"/>
                </a:solidFill>
              </a:rPr>
              <a:t>S3</a:t>
            </a:r>
            <a:r>
              <a:rPr lang="en-US" sz="2200" i="0" dirty="0"/>
              <a:t> = </a:t>
            </a:r>
            <a:r>
              <a:rPr lang="en-US" sz="2200" i="0" dirty="0">
                <a:solidFill>
                  <a:srgbClr val="253D5B"/>
                </a:solidFill>
              </a:rPr>
              <a:t>A3 ⊕ B3 ⊕ Cout2</a:t>
            </a:r>
          </a:p>
          <a:p>
            <a:r>
              <a:rPr lang="en-US" sz="2200" i="0" dirty="0">
                <a:solidFill>
                  <a:srgbClr val="C00000"/>
                </a:solidFill>
              </a:rPr>
              <a:t>Cout3</a:t>
            </a:r>
            <a:r>
              <a:rPr lang="en-US" sz="2200" i="0" dirty="0"/>
              <a:t> = </a:t>
            </a:r>
            <a:r>
              <a:rPr lang="en-US" sz="2200" i="0" dirty="0">
                <a:solidFill>
                  <a:srgbClr val="253D5B"/>
                </a:solidFill>
              </a:rPr>
              <a:t>A Cin + A B + B Cin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xmlns="" id="{D284A420-F50C-4C2C-B88E-E6F4EF504B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xmlns="" id="{893A6D2E-5228-4998-9E24-EFCCA0246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3ADB48DB-8E25-4F2F-8C02-5B79393725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C32BA7E3-7313-49C8-A245-A85BDEB13E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xmlns="" id="{3899DA5E-794D-4391-A67B-C734D18C5E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int">
            <a:extLst>
              <a:ext uri="{FF2B5EF4-FFF2-40B4-BE49-F238E27FC236}">
                <a16:creationId xmlns:a16="http://schemas.microsoft.com/office/drawing/2014/main" xmlns="" id="{DF8D6DF5-7A00-4A9D-BD50-E8BCC8F4D3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xmlns="" id="{B30B727F-99CD-48A5-9962-6F0C0EA626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"/>
            <a:ext cx="12192000" cy="2570074"/>
          </a:xfrm>
          <a:prstGeom prst="rect">
            <a:avLst/>
          </a:prstGeom>
          <a:ln>
            <a:noFill/>
          </a:ln>
          <a:effectLst>
            <a:outerShdw blurRad="254000" dist="1524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DB53A4-26CA-3707-03C5-CB9B2FA6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131" y="155267"/>
            <a:ext cx="10426434" cy="12878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 b="1" dirty="0">
                <a:solidFill>
                  <a:srgbClr val="253D5B"/>
                </a:solidFill>
              </a:rPr>
              <a:t>Truth table code</a:t>
            </a:r>
            <a:endParaRPr lang="en-US" sz="4800" b="1" dirty="0">
              <a:solidFill>
                <a:srgbClr val="253D5B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2C4AD1A6-4D2B-4BD2-A7D5-B3F27077C4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668155" y="1443083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34172CB-251E-2A95-FFEE-8515CAE84FB9}"/>
              </a:ext>
            </a:extLst>
          </p:cNvPr>
          <p:cNvSpPr/>
          <p:nvPr/>
        </p:nvSpPr>
        <p:spPr>
          <a:xfrm>
            <a:off x="11374016" y="1212980"/>
            <a:ext cx="503853" cy="1017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6D53820-927C-4335-B593-D174FEE86F57}"/>
              </a:ext>
            </a:extLst>
          </p:cNvPr>
          <p:cNvSpPr/>
          <p:nvPr/>
        </p:nvSpPr>
        <p:spPr>
          <a:xfrm>
            <a:off x="0" y="1520890"/>
            <a:ext cx="12188951" cy="1754155"/>
          </a:xfrm>
          <a:prstGeom prst="rect">
            <a:avLst/>
          </a:prstGeom>
          <a:solidFill>
            <a:srgbClr val="F9F9FA"/>
          </a:solidFill>
          <a:ln>
            <a:solidFill>
              <a:srgbClr val="F9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7E879B-960C-5955-DABB-1B0B47C64A46}"/>
              </a:ext>
            </a:extLst>
          </p:cNvPr>
          <p:cNvSpPr txBox="1"/>
          <p:nvPr/>
        </p:nvSpPr>
        <p:spPr>
          <a:xfrm>
            <a:off x="311083" y="1595188"/>
            <a:ext cx="115637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&lt;iomanip&gt;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generateTruthTable()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a[4], b[4], carryIn, carryOut, sum[4];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cout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setw(4)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"A3"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setw(4)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"A2"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setw(4)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"A1"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setw(4)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"A0"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setw(4)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"B3"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setw(4)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"B2"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setw(4)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"B1"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setw(4)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"B0"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setw(8)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"CarryIn"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setw(10)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"CarryOut"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setw(8)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"Sum3"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setw(8)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"Sum2"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setw(8)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"Sum1"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setw(8)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"Sum0"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endl;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16; ++i)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a[3] = 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&amp; 8) &gt;&gt; 3;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a[2] = 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&amp; 4) &gt;&gt; 2;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a[1] = 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&amp; 2) &gt;&gt; 1;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a[0] = 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&amp; 1);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16; ++j) {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b[3] = (j &amp; 8) &gt;&gt; 3;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b[2] = (j &amp; 4) &gt;&gt; 2;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b[1] = (j &amp; 2) &gt;&gt; 1;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b[0] = (j &amp; 1);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5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xmlns="" id="{D284A420-F50C-4C2C-B88E-E6F4EF504B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xmlns="" id="{893A6D2E-5228-4998-9E24-EFCCA0246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3ADB48DB-8E25-4F2F-8C02-5B79393725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C32BA7E3-7313-49C8-A245-A85BDEB13E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xmlns="" id="{3899DA5E-794D-4391-A67B-C734D18C5E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int">
            <a:extLst>
              <a:ext uri="{FF2B5EF4-FFF2-40B4-BE49-F238E27FC236}">
                <a16:creationId xmlns:a16="http://schemas.microsoft.com/office/drawing/2014/main" xmlns="" id="{DF8D6DF5-7A00-4A9D-BD50-E8BCC8F4D3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xmlns="" id="{B30B727F-99CD-48A5-9962-6F0C0EA626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"/>
            <a:ext cx="12192000" cy="2570074"/>
          </a:xfrm>
          <a:prstGeom prst="rect">
            <a:avLst/>
          </a:prstGeom>
          <a:ln>
            <a:noFill/>
          </a:ln>
          <a:effectLst>
            <a:outerShdw blurRad="254000" dist="1524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DB53A4-26CA-3707-03C5-CB9B2FA6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53" y="155267"/>
            <a:ext cx="10426434" cy="12878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 b="1" dirty="0">
                <a:solidFill>
                  <a:srgbClr val="253D5B"/>
                </a:solidFill>
              </a:rPr>
              <a:t>Truth table code</a:t>
            </a:r>
            <a:endParaRPr lang="en-US" sz="48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2C4AD1A6-4D2B-4BD2-A7D5-B3F27077C4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668155" y="1443083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04C44E8-23F9-8457-8124-6F1F616E3318}"/>
              </a:ext>
            </a:extLst>
          </p:cNvPr>
          <p:cNvSpPr/>
          <p:nvPr/>
        </p:nvSpPr>
        <p:spPr>
          <a:xfrm>
            <a:off x="11327363" y="1194318"/>
            <a:ext cx="513184" cy="961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052A93-BA6B-2D92-08AB-3C705BF79DF7}"/>
              </a:ext>
            </a:extLst>
          </p:cNvPr>
          <p:cNvSpPr/>
          <p:nvPr/>
        </p:nvSpPr>
        <p:spPr>
          <a:xfrm>
            <a:off x="-3048" y="1674844"/>
            <a:ext cx="12188952" cy="2309327"/>
          </a:xfrm>
          <a:prstGeom prst="rect">
            <a:avLst/>
          </a:prstGeom>
          <a:solidFill>
            <a:srgbClr val="F9F9FA"/>
          </a:solidFill>
          <a:ln>
            <a:solidFill>
              <a:srgbClr val="F9F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433598D-9A9D-BF36-2640-CA1078D78C69}"/>
              </a:ext>
            </a:extLst>
          </p:cNvPr>
          <p:cNvSpPr txBox="1"/>
          <p:nvPr/>
        </p:nvSpPr>
        <p:spPr>
          <a:xfrm>
            <a:off x="351452" y="1763486"/>
            <a:ext cx="1159173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carryIn = 0;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carryOut = 0;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k = 0; k &lt; 4; ++k)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sum[k] = a[k] ^ b[k] ^ carryIn;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carryOut = (a[k] &amp; b[k]) | ((a[k] ^ b[k]) &amp; carryIn);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carryIn = carryOut;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cout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setw(4)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a[3]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setw(4)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a[2]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setw(4)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a[1]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setw(4)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a[0]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setw(4)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b[3]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setw(4)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b[2]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setw(4)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b[1]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setw(4)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b[0]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setw(8)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carryIn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setw(10)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carryOut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setw(8)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sum[3]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setw(8)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sum[2]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setw(8)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sum[1]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setw(8)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sum[0]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endl;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generateTruthTable();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8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xmlns="" id="{D284A420-F50C-4C2C-B88E-E6F4EF504B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xmlns="" id="{893A6D2E-5228-4998-9E24-EFCCA02467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3ADB48DB-8E25-4F2F-8C02-5B79393725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C32BA7E3-7313-49C8-A245-A85BDEB13E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xmlns="" id="{3899DA5E-794D-4391-A67B-C734D18C5E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int">
            <a:extLst>
              <a:ext uri="{FF2B5EF4-FFF2-40B4-BE49-F238E27FC236}">
                <a16:creationId xmlns:a16="http://schemas.microsoft.com/office/drawing/2014/main" xmlns="" id="{DF8D6DF5-7A00-4A9D-BD50-E8BCC8F4D3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xmlns="" id="{B30B727F-99CD-48A5-9962-6F0C0EA626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"/>
            <a:ext cx="12192000" cy="2570074"/>
          </a:xfrm>
          <a:prstGeom prst="rect">
            <a:avLst/>
          </a:prstGeom>
          <a:ln>
            <a:noFill/>
          </a:ln>
          <a:effectLst>
            <a:outerShdw blurRad="254000" dist="1524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DB53A4-26CA-3707-03C5-CB9B2FA6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9" y="-56174"/>
            <a:ext cx="10426434" cy="12878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800" b="1" dirty="0">
                <a:solidFill>
                  <a:srgbClr val="253D5B"/>
                </a:solidFill>
              </a:rPr>
              <a:t>Truth table code</a:t>
            </a:r>
            <a:endParaRPr lang="en-US" sz="4800" b="1" dirty="0">
              <a:solidFill>
                <a:srgbClr val="253D5B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2C4AD1A6-4D2B-4BD2-A7D5-B3F27077C4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668155" y="1443083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057EEC-5E16-ACDE-CA9C-A02186F75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30" y="1443083"/>
            <a:ext cx="9646092" cy="50665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791714B-BBFD-B813-F140-97638F09E099}"/>
              </a:ext>
            </a:extLst>
          </p:cNvPr>
          <p:cNvSpPr/>
          <p:nvPr/>
        </p:nvSpPr>
        <p:spPr>
          <a:xfrm>
            <a:off x="10931327" y="0"/>
            <a:ext cx="179012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295D679-186B-2C3C-710A-D39F1A50F02B}"/>
              </a:ext>
            </a:extLst>
          </p:cNvPr>
          <p:cNvSpPr/>
          <p:nvPr/>
        </p:nvSpPr>
        <p:spPr>
          <a:xfrm>
            <a:off x="0" y="1334278"/>
            <a:ext cx="1268382" cy="5439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velVTI">
  <a:themeElements>
    <a:clrScheme name="AnalogousFromRegularSeedLeftStep">
      <a:dk1>
        <a:srgbClr val="000000"/>
      </a:dk1>
      <a:lt1>
        <a:srgbClr val="FFFFFF"/>
      </a:lt1>
      <a:dk2>
        <a:srgbClr val="30271B"/>
      </a:dk2>
      <a:lt2>
        <a:srgbClr val="F0F1F3"/>
      </a:lt2>
      <a:accent1>
        <a:srgbClr val="B0A145"/>
      </a:accent1>
      <a:accent2>
        <a:srgbClr val="B1703B"/>
      </a:accent2>
      <a:accent3>
        <a:srgbClr val="C3504D"/>
      </a:accent3>
      <a:accent4>
        <a:srgbClr val="B13B69"/>
      </a:accent4>
      <a:accent5>
        <a:srgbClr val="C34DAC"/>
      </a:accent5>
      <a:accent6>
        <a:srgbClr val="973BB1"/>
      </a:accent6>
      <a:hlink>
        <a:srgbClr val="5A6AC8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661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맑은 고딕</vt:lpstr>
      <vt:lpstr>Arial</vt:lpstr>
      <vt:lpstr>Bierstadt</vt:lpstr>
      <vt:lpstr>Cascadia Mono</vt:lpstr>
      <vt:lpstr>굴림</vt:lpstr>
      <vt:lpstr>Tahoma</vt:lpstr>
      <vt:lpstr>Times New Roman</vt:lpstr>
      <vt:lpstr>BevelVTI</vt:lpstr>
      <vt:lpstr>Digital Logic Design 4-bit full adder </vt:lpstr>
      <vt:lpstr> CONTENTS</vt:lpstr>
      <vt:lpstr>PowerPoint Presentation</vt:lpstr>
      <vt:lpstr>Explanation of 4-bit full adder: </vt:lpstr>
      <vt:lpstr>Full adder diagram and k-map</vt:lpstr>
      <vt:lpstr>      4-bit full adder function</vt:lpstr>
      <vt:lpstr>Truth table code</vt:lpstr>
      <vt:lpstr>Truth table code</vt:lpstr>
      <vt:lpstr>Truth table code</vt:lpstr>
      <vt:lpstr>PowerPoint Presentation</vt:lpstr>
      <vt:lpstr>PowerPoint Presentation</vt:lpstr>
      <vt:lpstr>The data sheet information of the 4-bit full adder IC </vt:lpstr>
      <vt:lpstr>Hardware Data sheet</vt:lpstr>
      <vt:lpstr>      Hardware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 4-bit full adder</dc:title>
  <dc:creator>George Jan George Shaffik 2200518</dc:creator>
  <cp:lastModifiedBy>Administrator</cp:lastModifiedBy>
  <cp:revision>6</cp:revision>
  <dcterms:created xsi:type="dcterms:W3CDTF">2023-05-24T15:58:54Z</dcterms:created>
  <dcterms:modified xsi:type="dcterms:W3CDTF">2023-05-26T14:09:38Z</dcterms:modified>
</cp:coreProperties>
</file>