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692" r:id="rId2"/>
    <p:sldId id="268" r:id="rId3"/>
    <p:sldId id="701" r:id="rId4"/>
    <p:sldId id="685" r:id="rId5"/>
    <p:sldId id="665" r:id="rId6"/>
    <p:sldId id="687" r:id="rId7"/>
    <p:sldId id="677" r:id="rId8"/>
    <p:sldId id="678" r:id="rId9"/>
    <p:sldId id="679" r:id="rId10"/>
    <p:sldId id="680" r:id="rId11"/>
    <p:sldId id="681" r:id="rId12"/>
    <p:sldId id="682" r:id="rId13"/>
    <p:sldId id="683" r:id="rId14"/>
    <p:sldId id="684" r:id="rId15"/>
    <p:sldId id="693" r:id="rId16"/>
    <p:sldId id="263" r:id="rId17"/>
    <p:sldId id="689" r:id="rId18"/>
    <p:sldId id="673" r:id="rId19"/>
    <p:sldId id="694" r:id="rId20"/>
    <p:sldId id="695" r:id="rId21"/>
    <p:sldId id="696" r:id="rId22"/>
    <p:sldId id="697" r:id="rId23"/>
    <p:sldId id="698" r:id="rId24"/>
    <p:sldId id="699" r:id="rId25"/>
    <p:sldId id="674" r:id="rId26"/>
    <p:sldId id="691" r:id="rId27"/>
    <p:sldId id="6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CB1B4A"/>
    <a:srgbClr val="42AFB6"/>
    <a:srgbClr val="282F39"/>
    <a:srgbClr val="007A7D"/>
    <a:srgbClr val="074D67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9" autoAdjust="0"/>
  </p:normalViewPr>
  <p:slideViewPr>
    <p:cSldViewPr snapToGrid="0">
      <p:cViewPr varScale="1">
        <p:scale>
          <a:sx n="114" d="100"/>
          <a:sy n="114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BCAA7-F248-4F5D-A872-6298EC0BA25F}" type="datetimeFigureOut">
              <a:rPr lang="fr-FR" smtClean="0"/>
              <a:t>15/01/2020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56075-38DD-43FD-8153-C33903F14D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5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15/01/2020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15/01/2020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15/01/2020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15/01/2020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97FC1233-4C07-4C6C-8047-D4EFA531FDB1}"/>
              </a:ext>
            </a:extLst>
          </p:cNvPr>
          <p:cNvSpPr txBox="1"/>
          <p:nvPr/>
        </p:nvSpPr>
        <p:spPr>
          <a:xfrm>
            <a:off x="888460" y="3200400"/>
            <a:ext cx="10415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42AF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/>
              </a:rPr>
              <a:t>CONCEPTION ET IMPLEMENTATION DE LA BASE DE DONNEES DISTRIBUEES D’UNE BANQUE.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209338B-FFD2-44B4-9EF1-845794752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0" y="224990"/>
            <a:ext cx="2019062" cy="12989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EDAFE88-5E60-40C0-88C2-582E1199A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985" y="216512"/>
            <a:ext cx="2400875" cy="19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9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7;g6d27156d0e_1_14">
            <a:extLst>
              <a:ext uri="{FF2B5EF4-FFF2-40B4-BE49-F238E27FC236}">
                <a16:creationId xmlns:a16="http://schemas.microsoft.com/office/drawing/2014/main" id="{572490E2-A4CA-436C-8A01-2E776FBFAC8A}"/>
              </a:ext>
            </a:extLst>
          </p:cNvPr>
          <p:cNvSpPr txBox="1"/>
          <p:nvPr/>
        </p:nvSpPr>
        <p:spPr>
          <a:xfrm>
            <a:off x="1029419" y="409152"/>
            <a:ext cx="9697200" cy="5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 err="1"/>
              <a:t>Tanger</a:t>
            </a:r>
            <a:r>
              <a:rPr lang="en-GB" sz="3000" b="1" dirty="0"/>
              <a:t> , Rabat et Casablanca: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9A3AC77-652A-4685-BD6E-AA3E0D027535}"/>
              </a:ext>
            </a:extLst>
          </p:cNvPr>
          <p:cNvSpPr txBox="1"/>
          <p:nvPr/>
        </p:nvSpPr>
        <p:spPr>
          <a:xfrm>
            <a:off x="8560872" y="1326357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Table: Talon Cheque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3C07A538-6F2E-4CD3-9EC3-C21AEC518FF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3" r="45246" b="1301"/>
          <a:stretch/>
        </p:blipFill>
        <p:spPr bwMode="auto">
          <a:xfrm>
            <a:off x="1692627" y="1792756"/>
            <a:ext cx="2487930" cy="3357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402A1A38-DFEE-4B7D-863A-F354909578AB}"/>
              </a:ext>
            </a:extLst>
          </p:cNvPr>
          <p:cNvSpPr txBox="1"/>
          <p:nvPr/>
        </p:nvSpPr>
        <p:spPr>
          <a:xfrm>
            <a:off x="1281571" y="1758892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Cheque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F5D84B0F-0528-416A-B8F1-63CF1EAD3F0B}"/>
              </a:ext>
            </a:extLst>
          </p:cNvPr>
          <p:cNvSpPr txBox="1"/>
          <p:nvPr/>
        </p:nvSpPr>
        <p:spPr>
          <a:xfrm rot="16200000">
            <a:off x="1652919" y="3564977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7F5FD6EA-0599-476E-9064-DC9C4585E8B4}"/>
              </a:ext>
            </a:extLst>
          </p:cNvPr>
          <p:cNvSpPr txBox="1"/>
          <p:nvPr/>
        </p:nvSpPr>
        <p:spPr>
          <a:xfrm rot="16200000">
            <a:off x="1006600" y="3596274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D_talon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C7B9F166-ABB1-4088-8872-20C766EE9114}"/>
              </a:ext>
            </a:extLst>
          </p:cNvPr>
          <p:cNvSpPr txBox="1"/>
          <p:nvPr/>
        </p:nvSpPr>
        <p:spPr>
          <a:xfrm rot="16200000">
            <a:off x="291155" y="3438857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Id_cheque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9B39D034-862B-4E49-ADCC-B5902A8287D2}"/>
              </a:ext>
            </a:extLst>
          </p:cNvPr>
          <p:cNvSpPr txBox="1"/>
          <p:nvPr/>
        </p:nvSpPr>
        <p:spPr>
          <a:xfrm rot="16200000">
            <a:off x="2230279" y="3564977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</a:t>
            </a: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tant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C95CEFE7-BBE6-4723-8B54-CDE5C3BBFA6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2" r="45254" b="1301"/>
          <a:stretch/>
        </p:blipFill>
        <p:spPr bwMode="auto">
          <a:xfrm>
            <a:off x="7774553" y="1809048"/>
            <a:ext cx="2487930" cy="3358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TextBox 1">
            <a:extLst>
              <a:ext uri="{FF2B5EF4-FFF2-40B4-BE49-F238E27FC236}">
                <a16:creationId xmlns:a16="http://schemas.microsoft.com/office/drawing/2014/main" id="{8B92C07C-15B2-4E9A-996D-A6F6AB7C90EA}"/>
              </a:ext>
            </a:extLst>
          </p:cNvPr>
          <p:cNvSpPr txBox="1"/>
          <p:nvPr/>
        </p:nvSpPr>
        <p:spPr>
          <a:xfrm rot="16200000">
            <a:off x="7088538" y="3458017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compte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E7F277BF-0ABB-4C6F-B2C3-1BC186BB4445}"/>
              </a:ext>
            </a:extLst>
          </p:cNvPr>
          <p:cNvSpPr txBox="1"/>
          <p:nvPr/>
        </p:nvSpPr>
        <p:spPr>
          <a:xfrm rot="16200000">
            <a:off x="7709288" y="3458018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DATE</a:t>
            </a:r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253E1464-A900-4A87-AA57-C0CF5048D2F0}"/>
              </a:ext>
            </a:extLst>
          </p:cNvPr>
          <p:cNvSpPr txBox="1"/>
          <p:nvPr/>
        </p:nvSpPr>
        <p:spPr>
          <a:xfrm rot="16200000">
            <a:off x="6474471" y="3458018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 talon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12D4FEF9-0846-48EC-9530-A573DD0EA725}"/>
              </a:ext>
            </a:extLst>
          </p:cNvPr>
          <p:cNvSpPr txBox="1"/>
          <p:nvPr/>
        </p:nvSpPr>
        <p:spPr>
          <a:xfrm rot="16200000">
            <a:off x="8330039" y="3458017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Type</a:t>
            </a:r>
          </a:p>
        </p:txBody>
      </p:sp>
      <p:sp>
        <p:nvSpPr>
          <p:cNvPr id="46" name="TextBox 1">
            <a:extLst>
              <a:ext uri="{FF2B5EF4-FFF2-40B4-BE49-F238E27FC236}">
                <a16:creationId xmlns:a16="http://schemas.microsoft.com/office/drawing/2014/main" id="{20EDA88D-4714-4E88-B476-977A0F3C685A}"/>
              </a:ext>
            </a:extLst>
          </p:cNvPr>
          <p:cNvSpPr txBox="1"/>
          <p:nvPr/>
        </p:nvSpPr>
        <p:spPr>
          <a:xfrm>
            <a:off x="7380155" y="1775184"/>
            <a:ext cx="327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Talon Cheque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AA641B8A-111C-43C8-9A83-8446741FF0F7}"/>
              </a:ext>
            </a:extLst>
          </p:cNvPr>
          <p:cNvSpPr txBox="1"/>
          <p:nvPr/>
        </p:nvSpPr>
        <p:spPr>
          <a:xfrm>
            <a:off x="2542194" y="1330142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Table: Cheque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2616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7;g6d27156d0e_1_14">
            <a:extLst>
              <a:ext uri="{FF2B5EF4-FFF2-40B4-BE49-F238E27FC236}">
                <a16:creationId xmlns:a16="http://schemas.microsoft.com/office/drawing/2014/main" id="{572490E2-A4CA-436C-8A01-2E776FBFAC8A}"/>
              </a:ext>
            </a:extLst>
          </p:cNvPr>
          <p:cNvSpPr txBox="1"/>
          <p:nvPr/>
        </p:nvSpPr>
        <p:spPr>
          <a:xfrm>
            <a:off x="-2222682" y="52997"/>
            <a:ext cx="9697200" cy="5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 err="1"/>
              <a:t>Tanger</a:t>
            </a:r>
            <a:r>
              <a:rPr lang="en-GB" sz="3000" b="1" dirty="0"/>
              <a:t>, Rabat et Casablanca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" name="Google Shape;147;g6d27156d0e_1_14">
            <a:extLst>
              <a:ext uri="{FF2B5EF4-FFF2-40B4-BE49-F238E27FC236}">
                <a16:creationId xmlns:a16="http://schemas.microsoft.com/office/drawing/2014/main" id="{75061829-CCDA-437B-867E-C918421C9F48}"/>
              </a:ext>
            </a:extLst>
          </p:cNvPr>
          <p:cNvSpPr txBox="1"/>
          <p:nvPr/>
        </p:nvSpPr>
        <p:spPr>
          <a:xfrm>
            <a:off x="4717482" y="3788165"/>
            <a:ext cx="969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 err="1"/>
              <a:t>Tanger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5D1318D-6743-4CC8-B987-875CB93F40BB}"/>
              </a:ext>
            </a:extLst>
          </p:cNvPr>
          <p:cNvSpPr txBox="1"/>
          <p:nvPr/>
        </p:nvSpPr>
        <p:spPr>
          <a:xfrm>
            <a:off x="8058312" y="4133928"/>
            <a:ext cx="443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VUE </a:t>
            </a:r>
            <a:r>
              <a:rPr kumimoji="0" lang="fr-FR" sz="2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Materialisée</a:t>
            </a: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</a:t>
            </a:r>
            <a:r>
              <a:rPr kumimoji="0" lang="fr-FR" sz="24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MVCompte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9A3AC77-652A-4685-BD6E-AA3E0D027535}"/>
              </a:ext>
            </a:extLst>
          </p:cNvPr>
          <p:cNvSpPr txBox="1"/>
          <p:nvPr/>
        </p:nvSpPr>
        <p:spPr>
          <a:xfrm>
            <a:off x="1378927" y="409805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Table: Compte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Google Shape;147;g6d27156d0e_1_14">
            <a:extLst>
              <a:ext uri="{FF2B5EF4-FFF2-40B4-BE49-F238E27FC236}">
                <a16:creationId xmlns:a16="http://schemas.microsoft.com/office/drawing/2014/main" id="{3ACF4165-BE79-4130-BF54-21636B073E9F}"/>
              </a:ext>
            </a:extLst>
          </p:cNvPr>
          <p:cNvSpPr txBox="1"/>
          <p:nvPr/>
        </p:nvSpPr>
        <p:spPr>
          <a:xfrm>
            <a:off x="1435274" y="4853532"/>
            <a:ext cx="3304619" cy="15258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5000"/>
            </a:pPr>
            <a:r>
              <a:rPr lang="en-GB" sz="2000" b="1" dirty="0"/>
              <a:t>Trigger: </a:t>
            </a:r>
            <a:r>
              <a:rPr lang="en-GB" sz="2000" b="1" dirty="0" err="1"/>
              <a:t>trigger_compte</a:t>
            </a:r>
            <a:endParaRPr lang="en-GB" sz="20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fr-FR" sz="2000" dirty="0"/>
              <a:t>Il insère</a:t>
            </a:r>
            <a:r>
              <a:rPr lang="en-GB" sz="2000" dirty="0"/>
              <a:t> immédiatement Id site et id </a:t>
            </a:r>
            <a:r>
              <a:rPr lang="en-GB" sz="2000" dirty="0" err="1"/>
              <a:t>compte</a:t>
            </a:r>
            <a:r>
              <a:rPr lang="en-GB" sz="2000" dirty="0"/>
              <a:t> de chaque </a:t>
            </a:r>
            <a:r>
              <a:rPr lang="en-GB" sz="2000" dirty="0" err="1"/>
              <a:t>compte</a:t>
            </a:r>
            <a:r>
              <a:rPr lang="en-GB" sz="2000" dirty="0"/>
              <a:t> et la date de </a:t>
            </a:r>
            <a:r>
              <a:rPr lang="en-GB" sz="2000" dirty="0" err="1"/>
              <a:t>création</a:t>
            </a:r>
            <a:r>
              <a:rPr lang="en-GB" sz="2000" dirty="0"/>
              <a:t>.</a:t>
            </a: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15" name="Google Shape;147;g6d27156d0e_1_14">
            <a:extLst>
              <a:ext uri="{FF2B5EF4-FFF2-40B4-BE49-F238E27FC236}">
                <a16:creationId xmlns:a16="http://schemas.microsoft.com/office/drawing/2014/main" id="{9FA7B164-6C62-4B30-B58F-199E561D94B0}"/>
              </a:ext>
            </a:extLst>
          </p:cNvPr>
          <p:cNvSpPr txBox="1"/>
          <p:nvPr/>
        </p:nvSpPr>
        <p:spPr>
          <a:xfrm>
            <a:off x="9100713" y="1690385"/>
            <a:ext cx="2890882" cy="13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b="1" dirty="0" err="1"/>
              <a:t>Id_site</a:t>
            </a:r>
            <a:r>
              <a:rPr lang="en-GB" sz="2000" b="1" dirty="0"/>
              <a:t>=S1||S2||S3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b="1" dirty="0" err="1"/>
              <a:t>Id_compte</a:t>
            </a:r>
            <a:r>
              <a:rPr lang="en-GB" sz="2000" b="1" dirty="0"/>
              <a:t>=</a:t>
            </a:r>
            <a:r>
              <a:rPr lang="en-GB" sz="2000" b="1" dirty="0" err="1"/>
              <a:t>id_compte</a:t>
            </a:r>
            <a:r>
              <a:rPr lang="en-GB" sz="2000" b="1" dirty="0"/>
              <a:t>++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b="1" dirty="0" err="1"/>
              <a:t>Date_deb</a:t>
            </a:r>
            <a:r>
              <a:rPr lang="en-GB" sz="2000" b="1" dirty="0"/>
              <a:t>= date du </a:t>
            </a:r>
            <a:r>
              <a:rPr lang="en-GB" sz="2000" b="1" dirty="0" err="1"/>
              <a:t>système</a:t>
            </a:r>
            <a:r>
              <a:rPr lang="en-GB" sz="2000" b="1" dirty="0"/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16" name="Google Shape;147;g6d27156d0e_1_14">
            <a:extLst>
              <a:ext uri="{FF2B5EF4-FFF2-40B4-BE49-F238E27FC236}">
                <a16:creationId xmlns:a16="http://schemas.microsoft.com/office/drawing/2014/main" id="{41E216ED-4676-49B7-9A99-0AEED94803BF}"/>
              </a:ext>
            </a:extLst>
          </p:cNvPr>
          <p:cNvSpPr txBox="1"/>
          <p:nvPr/>
        </p:nvSpPr>
        <p:spPr>
          <a:xfrm>
            <a:off x="5293446" y="1616675"/>
            <a:ext cx="2700734" cy="979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400" b="1" dirty="0" err="1"/>
              <a:t>Déclenchement</a:t>
            </a:r>
            <a:r>
              <a:rPr lang="en-GB" sz="2400" b="1" dirty="0"/>
              <a:t> du </a:t>
            </a:r>
            <a:r>
              <a:rPr lang="en-GB" sz="2400" b="1" dirty="0" err="1"/>
              <a:t>trigger_compte</a:t>
            </a:r>
            <a:endParaRPr lang="en-GB" sz="24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D1A6710F-31F6-415B-8095-2B22544D1C82}"/>
              </a:ext>
            </a:extLst>
          </p:cNvPr>
          <p:cNvSpPr/>
          <p:nvPr/>
        </p:nvSpPr>
        <p:spPr>
          <a:xfrm rot="5400000" flipV="1">
            <a:off x="4212684" y="1412147"/>
            <a:ext cx="584164" cy="11627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Google Shape;147;g6d27156d0e_1_14">
            <a:extLst>
              <a:ext uri="{FF2B5EF4-FFF2-40B4-BE49-F238E27FC236}">
                <a16:creationId xmlns:a16="http://schemas.microsoft.com/office/drawing/2014/main" id="{6D9C349A-78C9-4F64-B2DC-E6BB3B280419}"/>
              </a:ext>
            </a:extLst>
          </p:cNvPr>
          <p:cNvSpPr txBox="1"/>
          <p:nvPr/>
        </p:nvSpPr>
        <p:spPr>
          <a:xfrm>
            <a:off x="3487221" y="2328424"/>
            <a:ext cx="2421047" cy="97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b="1" dirty="0"/>
              <a:t>Insertion dans la </a:t>
            </a:r>
            <a:r>
              <a:rPr lang="en-GB" sz="2000" b="1" dirty="0" err="1"/>
              <a:t>Table:Compte</a:t>
            </a:r>
            <a:r>
              <a:rPr lang="en-GB" sz="2000" b="1" dirty="0"/>
              <a:t>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5EF7EA4-585D-4F69-A853-55EF6066BA1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3" r="25624" b="1301"/>
          <a:stretch/>
        </p:blipFill>
        <p:spPr bwMode="auto">
          <a:xfrm>
            <a:off x="97856" y="783268"/>
            <a:ext cx="3618230" cy="3358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TextBox 1">
            <a:extLst>
              <a:ext uri="{FF2B5EF4-FFF2-40B4-BE49-F238E27FC236}">
                <a16:creationId xmlns:a16="http://schemas.microsoft.com/office/drawing/2014/main" id="{7F1A7E3E-DB73-430A-9788-0B0228186402}"/>
              </a:ext>
            </a:extLst>
          </p:cNvPr>
          <p:cNvSpPr txBox="1"/>
          <p:nvPr/>
        </p:nvSpPr>
        <p:spPr>
          <a:xfrm>
            <a:off x="293706" y="796903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Compte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25F905-21D9-4327-88D0-AFC25685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02" y="4673039"/>
            <a:ext cx="57340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542B75F7-B4DD-4762-B3A6-CCF0A337A716}"/>
              </a:ext>
            </a:extLst>
          </p:cNvPr>
          <p:cNvSpPr/>
          <p:nvPr/>
        </p:nvSpPr>
        <p:spPr>
          <a:xfrm rot="5400000" flipV="1">
            <a:off x="8334016" y="1390296"/>
            <a:ext cx="584164" cy="11627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Google Shape;147;g6d27156d0e_1_14">
            <a:extLst>
              <a:ext uri="{FF2B5EF4-FFF2-40B4-BE49-F238E27FC236}">
                <a16:creationId xmlns:a16="http://schemas.microsoft.com/office/drawing/2014/main" id="{0CDEAC8E-A555-494B-8FA3-1F3924E787CA}"/>
              </a:ext>
            </a:extLst>
          </p:cNvPr>
          <p:cNvSpPr txBox="1"/>
          <p:nvPr/>
        </p:nvSpPr>
        <p:spPr>
          <a:xfrm>
            <a:off x="5637265" y="4377435"/>
            <a:ext cx="2421047" cy="41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1600" b="1" dirty="0"/>
              <a:t>(Refresh après 1jour)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7B87C085-28CC-40CA-99CC-539AB58A814D}"/>
              </a:ext>
            </a:extLst>
          </p:cNvPr>
          <p:cNvSpPr txBox="1"/>
          <p:nvPr/>
        </p:nvSpPr>
        <p:spPr>
          <a:xfrm rot="16200000">
            <a:off x="-1166082" y="2587168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Id_Compte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2DB9DEBF-3BBD-480B-A2BC-D049C133816A}"/>
              </a:ext>
            </a:extLst>
          </p:cNvPr>
          <p:cNvSpPr txBox="1"/>
          <p:nvPr/>
        </p:nvSpPr>
        <p:spPr>
          <a:xfrm rot="16200000">
            <a:off x="-637981" y="2587169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Id_Site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AAA58B33-AFA5-4738-8CAB-043E81556BFE}"/>
              </a:ext>
            </a:extLst>
          </p:cNvPr>
          <p:cNvSpPr txBox="1"/>
          <p:nvPr/>
        </p:nvSpPr>
        <p:spPr>
          <a:xfrm rot="16200000">
            <a:off x="36744" y="2666099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CIN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8195B73D-A95A-48EA-9C7C-AD61993A5DA6}"/>
              </a:ext>
            </a:extLst>
          </p:cNvPr>
          <p:cNvSpPr txBox="1"/>
          <p:nvPr/>
        </p:nvSpPr>
        <p:spPr>
          <a:xfrm rot="16200000">
            <a:off x="648856" y="2697281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D_Creation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91989046-5259-4AAE-B20F-843D3554DAE3}"/>
              </a:ext>
            </a:extLst>
          </p:cNvPr>
          <p:cNvSpPr txBox="1"/>
          <p:nvPr/>
        </p:nvSpPr>
        <p:spPr>
          <a:xfrm rot="16200000">
            <a:off x="1197966" y="2679735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Solde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876700A3-7066-4718-9E57-4882F62E430A}"/>
              </a:ext>
            </a:extLst>
          </p:cNvPr>
          <p:cNvSpPr txBox="1"/>
          <p:nvPr/>
        </p:nvSpPr>
        <p:spPr>
          <a:xfrm rot="16200000">
            <a:off x="1804882" y="2559643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Type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8229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7;g6d27156d0e_1_14">
            <a:extLst>
              <a:ext uri="{FF2B5EF4-FFF2-40B4-BE49-F238E27FC236}">
                <a16:creationId xmlns:a16="http://schemas.microsoft.com/office/drawing/2014/main" id="{572490E2-A4CA-436C-8A01-2E776FBFAC8A}"/>
              </a:ext>
            </a:extLst>
          </p:cNvPr>
          <p:cNvSpPr txBox="1"/>
          <p:nvPr/>
        </p:nvSpPr>
        <p:spPr>
          <a:xfrm>
            <a:off x="-2222682" y="52997"/>
            <a:ext cx="9697200" cy="5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 err="1"/>
              <a:t>Tanger</a:t>
            </a:r>
            <a:r>
              <a:rPr lang="en-GB" sz="3000" b="1" dirty="0"/>
              <a:t>, Rabat et Casablanca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" name="Google Shape;147;g6d27156d0e_1_14">
            <a:extLst>
              <a:ext uri="{FF2B5EF4-FFF2-40B4-BE49-F238E27FC236}">
                <a16:creationId xmlns:a16="http://schemas.microsoft.com/office/drawing/2014/main" id="{75061829-CCDA-437B-867E-C918421C9F48}"/>
              </a:ext>
            </a:extLst>
          </p:cNvPr>
          <p:cNvSpPr txBox="1"/>
          <p:nvPr/>
        </p:nvSpPr>
        <p:spPr>
          <a:xfrm>
            <a:off x="4734256" y="3643709"/>
            <a:ext cx="969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 err="1"/>
              <a:t>Tanger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5D1318D-6743-4CC8-B987-875CB93F40BB}"/>
              </a:ext>
            </a:extLst>
          </p:cNvPr>
          <p:cNvSpPr txBox="1"/>
          <p:nvPr/>
        </p:nvSpPr>
        <p:spPr>
          <a:xfrm>
            <a:off x="8527077" y="4074044"/>
            <a:ext cx="443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VUE : </a:t>
            </a:r>
            <a:r>
              <a:rPr kumimoji="0" lang="fr-FR" sz="24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VEchange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9A3AC77-652A-4685-BD6E-AA3E0D027535}"/>
              </a:ext>
            </a:extLst>
          </p:cNvPr>
          <p:cNvSpPr txBox="1"/>
          <p:nvPr/>
        </p:nvSpPr>
        <p:spPr>
          <a:xfrm>
            <a:off x="1626199" y="457679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Table:Echange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Google Shape;147;g6d27156d0e_1_14">
            <a:extLst>
              <a:ext uri="{FF2B5EF4-FFF2-40B4-BE49-F238E27FC236}">
                <a16:creationId xmlns:a16="http://schemas.microsoft.com/office/drawing/2014/main" id="{3ACF4165-BE79-4130-BF54-21636B073E9F}"/>
              </a:ext>
            </a:extLst>
          </p:cNvPr>
          <p:cNvSpPr txBox="1"/>
          <p:nvPr/>
        </p:nvSpPr>
        <p:spPr>
          <a:xfrm>
            <a:off x="973608" y="4716649"/>
            <a:ext cx="3304619" cy="179003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5000"/>
            </a:pPr>
            <a:r>
              <a:rPr lang="en-GB" sz="2000" b="1" dirty="0"/>
              <a:t>Trigger: </a:t>
            </a:r>
            <a:r>
              <a:rPr lang="en-GB" sz="2000" b="1" dirty="0" err="1"/>
              <a:t>trigger_echange</a:t>
            </a:r>
            <a:endParaRPr lang="en-GB" sz="20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dirty="0"/>
              <a:t>Le trigger </a:t>
            </a:r>
            <a:r>
              <a:rPr lang="en-GB" sz="2000" dirty="0" err="1"/>
              <a:t>verifie</a:t>
            </a:r>
            <a:r>
              <a:rPr lang="en-GB" sz="2000" dirty="0"/>
              <a:t> </a:t>
            </a:r>
            <a:r>
              <a:rPr lang="en-GB" sz="2000" dirty="0" err="1"/>
              <a:t>si</a:t>
            </a:r>
            <a:r>
              <a:rPr lang="en-GB" sz="2000" dirty="0"/>
              <a:t> la </a:t>
            </a:r>
            <a:r>
              <a:rPr lang="en-GB" sz="2000" dirty="0" err="1"/>
              <a:t>personne</a:t>
            </a:r>
            <a:r>
              <a:rPr lang="en-GB" sz="2000" dirty="0"/>
              <a:t> </a:t>
            </a:r>
            <a:r>
              <a:rPr lang="en-GB" sz="2000" dirty="0" err="1"/>
              <a:t>effectuant</a:t>
            </a:r>
            <a:r>
              <a:rPr lang="en-GB" sz="2000" dirty="0"/>
              <a:t> </a:t>
            </a:r>
            <a:r>
              <a:rPr lang="en-GB" sz="2000" dirty="0" err="1"/>
              <a:t>l’echange</a:t>
            </a:r>
            <a:r>
              <a:rPr lang="en-GB" sz="2000" dirty="0"/>
              <a:t> </a:t>
            </a:r>
            <a:r>
              <a:rPr lang="en-GB" sz="2000" dirty="0" err="1"/>
              <a:t>existe</a:t>
            </a:r>
            <a:r>
              <a:rPr lang="en-GB" sz="2000" dirty="0"/>
              <a:t> dans la </a:t>
            </a:r>
            <a:r>
              <a:rPr lang="en-GB" sz="2000" dirty="0" err="1"/>
              <a:t>BD,et</a:t>
            </a:r>
            <a:r>
              <a:rPr lang="en-GB" sz="2000" dirty="0"/>
              <a:t> </a:t>
            </a:r>
            <a:r>
              <a:rPr lang="en-GB" sz="2000" dirty="0" err="1"/>
              <a:t>affecte</a:t>
            </a:r>
            <a:r>
              <a:rPr lang="en-GB" sz="2000" dirty="0"/>
              <a:t> </a:t>
            </a:r>
            <a:r>
              <a:rPr lang="en-GB" sz="2000" dirty="0" err="1"/>
              <a:t>l’ID</a:t>
            </a:r>
            <a:r>
              <a:rPr lang="en-GB" sz="2000" dirty="0"/>
              <a:t> </a:t>
            </a:r>
            <a:r>
              <a:rPr lang="en-GB" sz="2000" dirty="0" err="1"/>
              <a:t>Echange,date</a:t>
            </a:r>
            <a:r>
              <a:rPr lang="en-GB" sz="2000" dirty="0"/>
              <a:t>…</a:t>
            </a: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15" name="Google Shape;147;g6d27156d0e_1_14">
            <a:extLst>
              <a:ext uri="{FF2B5EF4-FFF2-40B4-BE49-F238E27FC236}">
                <a16:creationId xmlns:a16="http://schemas.microsoft.com/office/drawing/2014/main" id="{9FA7B164-6C62-4B30-B58F-199E561D94B0}"/>
              </a:ext>
            </a:extLst>
          </p:cNvPr>
          <p:cNvSpPr txBox="1"/>
          <p:nvPr/>
        </p:nvSpPr>
        <p:spPr>
          <a:xfrm>
            <a:off x="9178182" y="1812990"/>
            <a:ext cx="3013817" cy="97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b="1" dirty="0" err="1"/>
              <a:t>Id_echange</a:t>
            </a:r>
            <a:r>
              <a:rPr lang="en-GB" sz="2000" b="1" dirty="0"/>
              <a:t>=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b="1" dirty="0" err="1"/>
              <a:t>Ti</a:t>
            </a:r>
            <a:r>
              <a:rPr lang="en-GB" sz="2000" b="1" dirty="0"/>
              <a:t> || Ci || Ri  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b="1" dirty="0"/>
              <a:t>i ={0,1,…}</a:t>
            </a:r>
            <a:endParaRPr lang="en-GB" sz="1200" b="1" dirty="0">
              <a:solidFill>
                <a:schemeClr val="accent2"/>
              </a:solidFill>
            </a:endParaRPr>
          </a:p>
        </p:txBody>
      </p:sp>
      <p:sp>
        <p:nvSpPr>
          <p:cNvPr id="16" name="Google Shape;147;g6d27156d0e_1_14">
            <a:extLst>
              <a:ext uri="{FF2B5EF4-FFF2-40B4-BE49-F238E27FC236}">
                <a16:creationId xmlns:a16="http://schemas.microsoft.com/office/drawing/2014/main" id="{41E216ED-4676-49B7-9A99-0AEED94803BF}"/>
              </a:ext>
            </a:extLst>
          </p:cNvPr>
          <p:cNvSpPr txBox="1"/>
          <p:nvPr/>
        </p:nvSpPr>
        <p:spPr>
          <a:xfrm>
            <a:off x="5551298" y="1897349"/>
            <a:ext cx="2824403" cy="979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400" b="1" dirty="0" err="1"/>
              <a:t>Déclenchement</a:t>
            </a:r>
            <a:endParaRPr lang="en-GB" sz="24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400" b="1" dirty="0"/>
              <a:t> du  </a:t>
            </a:r>
            <a:r>
              <a:rPr lang="en-GB" sz="2400" b="1" dirty="0" err="1"/>
              <a:t>trigger_echange</a:t>
            </a:r>
            <a:endParaRPr lang="en-GB" sz="24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D1A6710F-31F6-415B-8095-2B22544D1C82}"/>
              </a:ext>
            </a:extLst>
          </p:cNvPr>
          <p:cNvSpPr/>
          <p:nvPr/>
        </p:nvSpPr>
        <p:spPr>
          <a:xfrm rot="5400000" flipV="1">
            <a:off x="4840404" y="1752149"/>
            <a:ext cx="584164" cy="11627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Google Shape;147;g6d27156d0e_1_14">
            <a:extLst>
              <a:ext uri="{FF2B5EF4-FFF2-40B4-BE49-F238E27FC236}">
                <a16:creationId xmlns:a16="http://schemas.microsoft.com/office/drawing/2014/main" id="{6D9C349A-78C9-4F64-B2DC-E6BB3B280419}"/>
              </a:ext>
            </a:extLst>
          </p:cNvPr>
          <p:cNvSpPr txBox="1"/>
          <p:nvPr/>
        </p:nvSpPr>
        <p:spPr>
          <a:xfrm>
            <a:off x="4340774" y="2845207"/>
            <a:ext cx="2421047" cy="97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b="1" dirty="0"/>
              <a:t>Insertion dans la </a:t>
            </a:r>
            <a:r>
              <a:rPr lang="en-GB" b="1" dirty="0" err="1"/>
              <a:t>Table:Echange</a:t>
            </a:r>
            <a:r>
              <a:rPr lang="en-GB" b="1" dirty="0"/>
              <a:t>.</a:t>
            </a:r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542B75F7-B4DD-4762-B3A6-CCF0A337A716}"/>
              </a:ext>
            </a:extLst>
          </p:cNvPr>
          <p:cNvSpPr/>
          <p:nvPr/>
        </p:nvSpPr>
        <p:spPr>
          <a:xfrm rot="5400000" flipV="1">
            <a:off x="8709385" y="1721180"/>
            <a:ext cx="584164" cy="11627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FBF47B-7789-4F70-A672-6FD5A21C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611" y="4622864"/>
            <a:ext cx="5978512" cy="171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F23FA70-EF1D-460D-AD61-B6742225FC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3" r="15433" b="1301"/>
          <a:stretch/>
        </p:blipFill>
        <p:spPr bwMode="auto">
          <a:xfrm>
            <a:off x="229164" y="946362"/>
            <a:ext cx="4206240" cy="3358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Box 1">
            <a:extLst>
              <a:ext uri="{FF2B5EF4-FFF2-40B4-BE49-F238E27FC236}">
                <a16:creationId xmlns:a16="http://schemas.microsoft.com/office/drawing/2014/main" id="{4CBB4052-AB42-4BBA-A298-4215062264F4}"/>
              </a:ext>
            </a:extLst>
          </p:cNvPr>
          <p:cNvSpPr txBox="1"/>
          <p:nvPr/>
        </p:nvSpPr>
        <p:spPr>
          <a:xfrm>
            <a:off x="798029" y="934808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Echange</a:t>
            </a:r>
            <a:endParaRPr kumimoji="0" lang="fr-FR" sz="45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ECCFA9B5-DE51-42E1-8DE7-882937BE70FA}"/>
              </a:ext>
            </a:extLst>
          </p:cNvPr>
          <p:cNvSpPr txBox="1"/>
          <p:nvPr/>
        </p:nvSpPr>
        <p:spPr>
          <a:xfrm rot="16200000">
            <a:off x="241213" y="2614375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 </a:t>
            </a: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Echange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EE6A975A-33B4-45D1-B2A5-D04A9742D6F3}"/>
              </a:ext>
            </a:extLst>
          </p:cNvPr>
          <p:cNvSpPr txBox="1"/>
          <p:nvPr/>
        </p:nvSpPr>
        <p:spPr>
          <a:xfrm rot="16200000">
            <a:off x="-405106" y="2645672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3A9643BB-BE05-4ECC-B1FF-B727629B41BC}"/>
              </a:ext>
            </a:extLst>
          </p:cNvPr>
          <p:cNvSpPr txBox="1"/>
          <p:nvPr/>
        </p:nvSpPr>
        <p:spPr>
          <a:xfrm rot="16200000">
            <a:off x="-1084497" y="2573170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</a:t>
            </a: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tant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E6D0F495-623C-4E70-9A87-7798EA1EB78B}"/>
              </a:ext>
            </a:extLst>
          </p:cNvPr>
          <p:cNvSpPr txBox="1"/>
          <p:nvPr/>
        </p:nvSpPr>
        <p:spPr>
          <a:xfrm rot="16200000">
            <a:off x="1328200" y="2600673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Devise Entrant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B8D8604F-DD06-4D3D-A97A-12CA4540D5A7}"/>
              </a:ext>
            </a:extLst>
          </p:cNvPr>
          <p:cNvSpPr txBox="1"/>
          <p:nvPr/>
        </p:nvSpPr>
        <p:spPr>
          <a:xfrm rot="16200000">
            <a:off x="1905559" y="2645672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Devise </a:t>
            </a: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Sortant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31AA7529-2A01-4BD7-870A-609516846767}"/>
              </a:ext>
            </a:extLst>
          </p:cNvPr>
          <p:cNvSpPr txBox="1"/>
          <p:nvPr/>
        </p:nvSpPr>
        <p:spPr>
          <a:xfrm rot="16200000">
            <a:off x="2461121" y="2714764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Num</a:t>
            </a: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Passeport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E752A230-E354-4F57-B234-DE7BA73E366A}"/>
              </a:ext>
            </a:extLst>
          </p:cNvPr>
          <p:cNvSpPr txBox="1"/>
          <p:nvPr/>
        </p:nvSpPr>
        <p:spPr>
          <a:xfrm rot="16200000">
            <a:off x="837613" y="2714763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CIN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2195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7;g6d27156d0e_1_14">
            <a:extLst>
              <a:ext uri="{FF2B5EF4-FFF2-40B4-BE49-F238E27FC236}">
                <a16:creationId xmlns:a16="http://schemas.microsoft.com/office/drawing/2014/main" id="{572490E2-A4CA-436C-8A01-2E776FBFAC8A}"/>
              </a:ext>
            </a:extLst>
          </p:cNvPr>
          <p:cNvSpPr txBox="1"/>
          <p:nvPr/>
        </p:nvSpPr>
        <p:spPr>
          <a:xfrm>
            <a:off x="-2222682" y="52997"/>
            <a:ext cx="9697200" cy="5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 err="1"/>
              <a:t>Tanger</a:t>
            </a:r>
            <a:r>
              <a:rPr lang="en-GB" sz="3000" b="1" dirty="0"/>
              <a:t>, Rabat et Casablanca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" name="Google Shape;147;g6d27156d0e_1_14">
            <a:extLst>
              <a:ext uri="{FF2B5EF4-FFF2-40B4-BE49-F238E27FC236}">
                <a16:creationId xmlns:a16="http://schemas.microsoft.com/office/drawing/2014/main" id="{75061829-CCDA-437B-867E-C918421C9F48}"/>
              </a:ext>
            </a:extLst>
          </p:cNvPr>
          <p:cNvSpPr txBox="1"/>
          <p:nvPr/>
        </p:nvSpPr>
        <p:spPr>
          <a:xfrm>
            <a:off x="4734256" y="3643709"/>
            <a:ext cx="969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 err="1"/>
              <a:t>Tanger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5D1318D-6743-4CC8-B987-875CB93F40BB}"/>
              </a:ext>
            </a:extLst>
          </p:cNvPr>
          <p:cNvSpPr txBox="1"/>
          <p:nvPr/>
        </p:nvSpPr>
        <p:spPr>
          <a:xfrm>
            <a:off x="7753036" y="4074044"/>
            <a:ext cx="443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Materialized</a:t>
            </a: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VUE : </a:t>
            </a:r>
            <a:r>
              <a:rPr kumimoji="0" lang="fr-FR" sz="24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MVcompte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9A3AC77-652A-4685-BD6E-AA3E0D027535}"/>
              </a:ext>
            </a:extLst>
          </p:cNvPr>
          <p:cNvSpPr txBox="1"/>
          <p:nvPr/>
        </p:nvSpPr>
        <p:spPr>
          <a:xfrm>
            <a:off x="1626199" y="457679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Table:Credit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Google Shape;147;g6d27156d0e_1_14">
            <a:extLst>
              <a:ext uri="{FF2B5EF4-FFF2-40B4-BE49-F238E27FC236}">
                <a16:creationId xmlns:a16="http://schemas.microsoft.com/office/drawing/2014/main" id="{3ACF4165-BE79-4130-BF54-21636B073E9F}"/>
              </a:ext>
            </a:extLst>
          </p:cNvPr>
          <p:cNvSpPr txBox="1"/>
          <p:nvPr/>
        </p:nvSpPr>
        <p:spPr>
          <a:xfrm>
            <a:off x="592833" y="5050529"/>
            <a:ext cx="3304619" cy="159020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5000"/>
            </a:pPr>
            <a:r>
              <a:rPr lang="en-GB" sz="2000" b="1" dirty="0"/>
              <a:t>Trigger: </a:t>
            </a:r>
            <a:r>
              <a:rPr lang="en-GB" sz="2000" b="1" dirty="0" err="1"/>
              <a:t>tr_credit</a:t>
            </a:r>
            <a:r>
              <a:rPr lang="en-GB" sz="2000" b="1" dirty="0"/>
              <a:t> </a:t>
            </a:r>
          </a:p>
          <a:p>
            <a:pPr lvl="0" algn="ctr">
              <a:buClr>
                <a:schemeClr val="dk1"/>
              </a:buClr>
              <a:buSzPts val="5000"/>
            </a:pPr>
            <a:r>
              <a:rPr lang="en-GB" sz="2000" b="1" dirty="0"/>
              <a:t>Verifier </a:t>
            </a:r>
            <a:r>
              <a:rPr lang="en-GB" sz="2000" b="1" dirty="0" err="1"/>
              <a:t>si</a:t>
            </a:r>
            <a:r>
              <a:rPr lang="en-GB" sz="2000" b="1" dirty="0"/>
              <a:t> le </a:t>
            </a:r>
            <a:r>
              <a:rPr lang="en-GB" sz="2000" b="1" dirty="0" err="1"/>
              <a:t>compte</a:t>
            </a:r>
            <a:r>
              <a:rPr lang="en-GB" sz="2000" b="1" dirty="0"/>
              <a:t> </a:t>
            </a:r>
            <a:r>
              <a:rPr lang="en-GB" sz="2000" b="1" dirty="0" err="1"/>
              <a:t>existe</a:t>
            </a:r>
            <a:r>
              <a:rPr lang="en-GB" sz="2000" b="1" dirty="0"/>
              <a:t> </a:t>
            </a:r>
            <a:r>
              <a:rPr lang="en-GB" sz="2000" b="1" dirty="0" err="1"/>
              <a:t>déja</a:t>
            </a:r>
            <a:r>
              <a:rPr lang="en-GB" sz="2000" b="1" dirty="0"/>
              <a:t> dans la </a:t>
            </a:r>
            <a:r>
              <a:rPr lang="en-GB" sz="2000" b="1" dirty="0" err="1"/>
              <a:t>MVcompte</a:t>
            </a:r>
            <a:r>
              <a:rPr lang="en-GB" sz="2000" b="1" dirty="0"/>
              <a:t>. </a:t>
            </a:r>
          </a:p>
          <a:p>
            <a:pPr lvl="0" algn="ctr">
              <a:buClr>
                <a:schemeClr val="dk1"/>
              </a:buClr>
              <a:buSzPts val="5000"/>
            </a:pPr>
            <a:r>
              <a:rPr lang="en-GB" sz="2000" b="1" dirty="0"/>
              <a:t>Et </a:t>
            </a:r>
            <a:r>
              <a:rPr lang="en-GB" sz="2000" b="1" dirty="0" err="1"/>
              <a:t>si</a:t>
            </a:r>
            <a:r>
              <a:rPr lang="en-GB" sz="2000" b="1" dirty="0"/>
              <a:t> le </a:t>
            </a:r>
            <a:r>
              <a:rPr lang="en-GB" sz="2000" b="1" dirty="0" err="1"/>
              <a:t>compte</a:t>
            </a:r>
            <a:r>
              <a:rPr lang="en-GB" sz="2000" b="1" dirty="0"/>
              <a:t> </a:t>
            </a:r>
            <a:r>
              <a:rPr lang="en-GB" sz="2000" b="1" dirty="0" err="1"/>
              <a:t>est</a:t>
            </a:r>
            <a:r>
              <a:rPr lang="en-GB" sz="2000" b="1" dirty="0"/>
              <a:t> de type ‘‘courant’’.</a:t>
            </a:r>
          </a:p>
          <a:p>
            <a:pPr lvl="0" algn="ctr">
              <a:buClr>
                <a:schemeClr val="dk1"/>
              </a:buClr>
              <a:buSzPts val="5000"/>
            </a:pPr>
            <a:endParaRPr lang="en-GB" sz="2000" b="1" dirty="0"/>
          </a:p>
        </p:txBody>
      </p:sp>
      <p:sp>
        <p:nvSpPr>
          <p:cNvPr id="15" name="Google Shape;147;g6d27156d0e_1_14">
            <a:extLst>
              <a:ext uri="{FF2B5EF4-FFF2-40B4-BE49-F238E27FC236}">
                <a16:creationId xmlns:a16="http://schemas.microsoft.com/office/drawing/2014/main" id="{9FA7B164-6C62-4B30-B58F-199E561D94B0}"/>
              </a:ext>
            </a:extLst>
          </p:cNvPr>
          <p:cNvSpPr txBox="1"/>
          <p:nvPr/>
        </p:nvSpPr>
        <p:spPr>
          <a:xfrm>
            <a:off x="9301118" y="1812990"/>
            <a:ext cx="2890882" cy="97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b="1" dirty="0">
              <a:solidFill>
                <a:schemeClr val="accent2"/>
              </a:solidFill>
            </a:endParaRPr>
          </a:p>
        </p:txBody>
      </p:sp>
      <p:sp>
        <p:nvSpPr>
          <p:cNvPr id="16" name="Google Shape;147;g6d27156d0e_1_14">
            <a:extLst>
              <a:ext uri="{FF2B5EF4-FFF2-40B4-BE49-F238E27FC236}">
                <a16:creationId xmlns:a16="http://schemas.microsoft.com/office/drawing/2014/main" id="{41E216ED-4676-49B7-9A99-0AEED94803BF}"/>
              </a:ext>
            </a:extLst>
          </p:cNvPr>
          <p:cNvSpPr txBox="1"/>
          <p:nvPr/>
        </p:nvSpPr>
        <p:spPr>
          <a:xfrm>
            <a:off x="5702674" y="1836368"/>
            <a:ext cx="2700734" cy="979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400" b="1" dirty="0" err="1"/>
              <a:t>Déclenchement</a:t>
            </a:r>
            <a:endParaRPr lang="en-GB" sz="24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400" b="1" dirty="0"/>
              <a:t> du  </a:t>
            </a:r>
            <a:r>
              <a:rPr lang="en-GB" sz="2400" b="1" dirty="0" err="1"/>
              <a:t>tri_credit</a:t>
            </a:r>
            <a:endParaRPr lang="en-GB" sz="24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D1A6710F-31F6-415B-8095-2B22544D1C82}"/>
              </a:ext>
            </a:extLst>
          </p:cNvPr>
          <p:cNvSpPr/>
          <p:nvPr/>
        </p:nvSpPr>
        <p:spPr>
          <a:xfrm rot="5400000" flipV="1">
            <a:off x="4840404" y="1752149"/>
            <a:ext cx="584164" cy="11627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Google Shape;147;g6d27156d0e_1_14">
            <a:extLst>
              <a:ext uri="{FF2B5EF4-FFF2-40B4-BE49-F238E27FC236}">
                <a16:creationId xmlns:a16="http://schemas.microsoft.com/office/drawing/2014/main" id="{6D9C349A-78C9-4F64-B2DC-E6BB3B280419}"/>
              </a:ext>
            </a:extLst>
          </p:cNvPr>
          <p:cNvSpPr txBox="1"/>
          <p:nvPr/>
        </p:nvSpPr>
        <p:spPr>
          <a:xfrm>
            <a:off x="3779802" y="2705959"/>
            <a:ext cx="2421047" cy="97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b="1" dirty="0"/>
              <a:t>Insertion dans la </a:t>
            </a:r>
            <a:r>
              <a:rPr lang="en-GB" b="1" dirty="0" err="1"/>
              <a:t>Table:Credit</a:t>
            </a:r>
            <a:r>
              <a:rPr lang="en-GB" b="1" dirty="0"/>
              <a:t>.</a:t>
            </a:r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542B75F7-B4DD-4762-B3A6-CCF0A337A716}"/>
              </a:ext>
            </a:extLst>
          </p:cNvPr>
          <p:cNvSpPr/>
          <p:nvPr/>
        </p:nvSpPr>
        <p:spPr>
          <a:xfrm rot="5400000" flipV="1">
            <a:off x="8626250" y="1711654"/>
            <a:ext cx="584164" cy="11627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6F7CFFC-22C3-48BD-BC60-2B4CF5D3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42" y="4535709"/>
            <a:ext cx="57340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DDA4B32-888B-498E-9788-F82882FF004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3" r="25624" b="1301"/>
          <a:stretch/>
        </p:blipFill>
        <p:spPr bwMode="auto">
          <a:xfrm>
            <a:off x="307226" y="1027799"/>
            <a:ext cx="3618230" cy="3358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TextBox 1">
            <a:extLst>
              <a:ext uri="{FF2B5EF4-FFF2-40B4-BE49-F238E27FC236}">
                <a16:creationId xmlns:a16="http://schemas.microsoft.com/office/drawing/2014/main" id="{2E4CC683-4155-4F88-8C5A-5E2E99431569}"/>
              </a:ext>
            </a:extLst>
          </p:cNvPr>
          <p:cNvSpPr txBox="1"/>
          <p:nvPr/>
        </p:nvSpPr>
        <p:spPr>
          <a:xfrm rot="16200000">
            <a:off x="-374165" y="2731534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 </a:t>
            </a: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compte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14D951DD-2A9B-481C-9ACD-F182D0B58D1E}"/>
              </a:ext>
            </a:extLst>
          </p:cNvPr>
          <p:cNvSpPr txBox="1"/>
          <p:nvPr/>
        </p:nvSpPr>
        <p:spPr>
          <a:xfrm rot="16200000">
            <a:off x="246585" y="2731534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DATE_deb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0BB5208B-275C-41B6-9369-A431F025AF71}"/>
              </a:ext>
            </a:extLst>
          </p:cNvPr>
          <p:cNvSpPr txBox="1"/>
          <p:nvPr/>
        </p:nvSpPr>
        <p:spPr>
          <a:xfrm rot="16200000">
            <a:off x="-988232" y="2569952"/>
            <a:ext cx="32767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</a:t>
            </a:r>
            <a:r>
              <a:rPr kumimoji="0" lang="en-GB" sz="4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cred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3B1C8730-26B3-4830-9D03-3431AFDCE2BC}"/>
              </a:ext>
            </a:extLst>
          </p:cNvPr>
          <p:cNvSpPr txBox="1"/>
          <p:nvPr/>
        </p:nvSpPr>
        <p:spPr>
          <a:xfrm rot="16200000">
            <a:off x="867336" y="2731533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DATE_fin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42A7A447-693B-468F-9923-99C2FFAE3AD5}"/>
              </a:ext>
            </a:extLst>
          </p:cNvPr>
          <p:cNvSpPr txBox="1"/>
          <p:nvPr/>
        </p:nvSpPr>
        <p:spPr>
          <a:xfrm rot="16200000">
            <a:off x="2014120" y="2710552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Interets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BEC62095-A38D-4BF5-A7D7-5BD470BB7624}"/>
              </a:ext>
            </a:extLst>
          </p:cNvPr>
          <p:cNvSpPr txBox="1"/>
          <p:nvPr/>
        </p:nvSpPr>
        <p:spPr>
          <a:xfrm rot="16200000">
            <a:off x="1427758" y="2682556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</a:t>
            </a: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tant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2589B2DF-D0C0-4060-8D50-C74C0B7E153B}"/>
              </a:ext>
            </a:extLst>
          </p:cNvPr>
          <p:cNvSpPr txBox="1"/>
          <p:nvPr/>
        </p:nvSpPr>
        <p:spPr>
          <a:xfrm>
            <a:off x="503076" y="1041434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Credit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Google Shape;147;g6d27156d0e_1_14">
            <a:extLst>
              <a:ext uri="{FF2B5EF4-FFF2-40B4-BE49-F238E27FC236}">
                <a16:creationId xmlns:a16="http://schemas.microsoft.com/office/drawing/2014/main" id="{30B0164C-4BC1-4514-9E68-731550679FC8}"/>
              </a:ext>
            </a:extLst>
          </p:cNvPr>
          <p:cNvSpPr txBox="1"/>
          <p:nvPr/>
        </p:nvSpPr>
        <p:spPr>
          <a:xfrm>
            <a:off x="9433255" y="1836368"/>
            <a:ext cx="2421047" cy="126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5000"/>
            </a:pPr>
            <a:r>
              <a:rPr lang="en-GB" b="1" dirty="0" err="1"/>
              <a:t>Id_cred</a:t>
            </a:r>
            <a:r>
              <a:rPr lang="en-GB" b="1" dirty="0"/>
              <a:t>=CR </a:t>
            </a:r>
            <a:r>
              <a:rPr lang="en-GB" b="1" dirty="0" err="1"/>
              <a:t>i</a:t>
            </a:r>
            <a:endParaRPr lang="en-GB" b="1" dirty="0"/>
          </a:p>
          <a:p>
            <a:pPr algn="ctr">
              <a:buClr>
                <a:schemeClr val="dk1"/>
              </a:buClr>
              <a:buSzPts val="5000"/>
            </a:pP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={0,1,…} </a:t>
            </a:r>
          </a:p>
          <a:p>
            <a:pPr algn="ctr">
              <a:buClr>
                <a:schemeClr val="dk1"/>
              </a:buClr>
              <a:buSzPts val="5000"/>
            </a:pPr>
            <a:r>
              <a:rPr lang="en-GB" b="1" dirty="0" err="1"/>
              <a:t>Date_debut</a:t>
            </a:r>
            <a:r>
              <a:rPr lang="en-GB" b="1" dirty="0"/>
              <a:t>= date du </a:t>
            </a:r>
            <a:r>
              <a:rPr lang="en-GB" b="1" dirty="0" err="1"/>
              <a:t>système</a:t>
            </a:r>
            <a:endParaRPr lang="en-GB" sz="1100" b="1" dirty="0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4019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7;g6d27156d0e_1_14">
            <a:extLst>
              <a:ext uri="{FF2B5EF4-FFF2-40B4-BE49-F238E27FC236}">
                <a16:creationId xmlns:a16="http://schemas.microsoft.com/office/drawing/2014/main" id="{572490E2-A4CA-436C-8A01-2E776FBFAC8A}"/>
              </a:ext>
            </a:extLst>
          </p:cNvPr>
          <p:cNvSpPr txBox="1"/>
          <p:nvPr/>
        </p:nvSpPr>
        <p:spPr>
          <a:xfrm>
            <a:off x="-2222682" y="52997"/>
            <a:ext cx="9697200" cy="5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 err="1"/>
              <a:t>Tanger</a:t>
            </a:r>
            <a:r>
              <a:rPr lang="en-GB" sz="3000" b="1" dirty="0"/>
              <a:t>, Rabat et Casablanca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5D1318D-6743-4CC8-B987-875CB93F40BB}"/>
              </a:ext>
            </a:extLst>
          </p:cNvPr>
          <p:cNvSpPr txBox="1"/>
          <p:nvPr/>
        </p:nvSpPr>
        <p:spPr>
          <a:xfrm>
            <a:off x="8663994" y="4142410"/>
            <a:ext cx="443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VUE : </a:t>
            </a:r>
            <a:r>
              <a:rPr kumimoji="0" lang="fr-FR" sz="24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VDeposer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9A3AC77-652A-4685-BD6E-AA3E0D027535}"/>
              </a:ext>
            </a:extLst>
          </p:cNvPr>
          <p:cNvSpPr txBox="1"/>
          <p:nvPr/>
        </p:nvSpPr>
        <p:spPr>
          <a:xfrm>
            <a:off x="1457530" y="596621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Table: </a:t>
            </a:r>
            <a:r>
              <a:rPr lang="fr-FR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Deposer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Google Shape;147;g6d27156d0e_1_14">
            <a:extLst>
              <a:ext uri="{FF2B5EF4-FFF2-40B4-BE49-F238E27FC236}">
                <a16:creationId xmlns:a16="http://schemas.microsoft.com/office/drawing/2014/main" id="{3ACF4165-BE79-4130-BF54-21636B073E9F}"/>
              </a:ext>
            </a:extLst>
          </p:cNvPr>
          <p:cNvSpPr txBox="1"/>
          <p:nvPr/>
        </p:nvSpPr>
        <p:spPr>
          <a:xfrm>
            <a:off x="592833" y="5050530"/>
            <a:ext cx="3304619" cy="121085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5000"/>
            </a:pPr>
            <a:r>
              <a:rPr lang="en-GB" sz="2000" b="1" dirty="0"/>
              <a:t>Trigger: </a:t>
            </a:r>
            <a:r>
              <a:rPr lang="en-GB" sz="2000" b="1" dirty="0" err="1"/>
              <a:t>check_cheque</a:t>
            </a:r>
            <a:endParaRPr lang="en-GB" sz="2000" b="1" dirty="0"/>
          </a:p>
          <a:p>
            <a:pPr lvl="0" algn="ctr">
              <a:buClr>
                <a:schemeClr val="dk1"/>
              </a:buClr>
              <a:buSzPts val="5000"/>
            </a:pPr>
            <a:r>
              <a:rPr lang="en-GB" sz="2000" b="1" dirty="0"/>
              <a:t>Verifier </a:t>
            </a:r>
            <a:r>
              <a:rPr lang="en-GB" sz="2000" b="1" dirty="0" err="1"/>
              <a:t>si</a:t>
            </a:r>
            <a:r>
              <a:rPr lang="en-GB" sz="2000" b="1" dirty="0"/>
              <a:t> le cheque </a:t>
            </a:r>
            <a:r>
              <a:rPr lang="en-GB" sz="2000" b="1" dirty="0" err="1"/>
              <a:t>n’a</a:t>
            </a:r>
            <a:r>
              <a:rPr lang="en-GB" sz="2000" b="1" dirty="0"/>
              <a:t> pas </a:t>
            </a:r>
            <a:r>
              <a:rPr lang="en-GB" sz="2000" b="1" dirty="0" err="1"/>
              <a:t>été</a:t>
            </a:r>
            <a:r>
              <a:rPr lang="en-GB" sz="2000" b="1" dirty="0"/>
              <a:t> </a:t>
            </a:r>
            <a:r>
              <a:rPr lang="en-GB" sz="2000" b="1" dirty="0" err="1"/>
              <a:t>déja</a:t>
            </a:r>
            <a:r>
              <a:rPr lang="en-GB" sz="2000" b="1" dirty="0"/>
              <a:t> </a:t>
            </a:r>
            <a:r>
              <a:rPr lang="en-GB" sz="2000" b="1" dirty="0" err="1"/>
              <a:t>déposé</a:t>
            </a:r>
            <a:r>
              <a:rPr lang="en-GB" sz="2000" b="1" dirty="0"/>
              <a:t>.</a:t>
            </a:r>
          </a:p>
          <a:p>
            <a:pPr lvl="0" algn="ctr">
              <a:buClr>
                <a:schemeClr val="dk1"/>
              </a:buClr>
              <a:buSzPts val="5000"/>
            </a:pPr>
            <a:r>
              <a:rPr lang="en-GB" sz="2000" b="1" dirty="0"/>
              <a:t> </a:t>
            </a:r>
          </a:p>
          <a:p>
            <a:pPr lvl="0" algn="ctr">
              <a:buClr>
                <a:schemeClr val="dk1"/>
              </a:buClr>
              <a:buSzPts val="5000"/>
            </a:pPr>
            <a:endParaRPr lang="en-GB" sz="2000" b="1" dirty="0"/>
          </a:p>
          <a:p>
            <a:pPr lvl="0" algn="ctr">
              <a:buClr>
                <a:schemeClr val="dk1"/>
              </a:buClr>
              <a:buSzPts val="5000"/>
            </a:pPr>
            <a:endParaRPr lang="en-GB" sz="2000" b="1" dirty="0"/>
          </a:p>
        </p:txBody>
      </p:sp>
      <p:sp>
        <p:nvSpPr>
          <p:cNvPr id="15" name="Google Shape;147;g6d27156d0e_1_14">
            <a:extLst>
              <a:ext uri="{FF2B5EF4-FFF2-40B4-BE49-F238E27FC236}">
                <a16:creationId xmlns:a16="http://schemas.microsoft.com/office/drawing/2014/main" id="{9FA7B164-6C62-4B30-B58F-199E561D94B0}"/>
              </a:ext>
            </a:extLst>
          </p:cNvPr>
          <p:cNvSpPr txBox="1"/>
          <p:nvPr/>
        </p:nvSpPr>
        <p:spPr>
          <a:xfrm>
            <a:off x="9301118" y="1812990"/>
            <a:ext cx="2890882" cy="97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b="1" dirty="0">
              <a:solidFill>
                <a:schemeClr val="accent2"/>
              </a:solidFill>
            </a:endParaRPr>
          </a:p>
        </p:txBody>
      </p:sp>
      <p:sp>
        <p:nvSpPr>
          <p:cNvPr id="16" name="Google Shape;147;g6d27156d0e_1_14">
            <a:extLst>
              <a:ext uri="{FF2B5EF4-FFF2-40B4-BE49-F238E27FC236}">
                <a16:creationId xmlns:a16="http://schemas.microsoft.com/office/drawing/2014/main" id="{41E216ED-4676-49B7-9A99-0AEED94803BF}"/>
              </a:ext>
            </a:extLst>
          </p:cNvPr>
          <p:cNvSpPr txBox="1"/>
          <p:nvPr/>
        </p:nvSpPr>
        <p:spPr>
          <a:xfrm>
            <a:off x="4246582" y="2095547"/>
            <a:ext cx="2700734" cy="979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400" b="1" dirty="0" err="1"/>
              <a:t>Déclenchement</a:t>
            </a:r>
            <a:endParaRPr lang="en-GB" sz="24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400" b="1" dirty="0"/>
              <a:t> du  </a:t>
            </a:r>
            <a:r>
              <a:rPr lang="en-GB" sz="2400" b="1" dirty="0" err="1"/>
              <a:t>check_cheque</a:t>
            </a: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D1A6710F-31F6-415B-8095-2B22544D1C82}"/>
              </a:ext>
            </a:extLst>
          </p:cNvPr>
          <p:cNvSpPr/>
          <p:nvPr/>
        </p:nvSpPr>
        <p:spPr>
          <a:xfrm rot="5400000" flipV="1">
            <a:off x="3177218" y="1942053"/>
            <a:ext cx="584164" cy="11627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Google Shape;147;g6d27156d0e_1_14">
            <a:extLst>
              <a:ext uri="{FF2B5EF4-FFF2-40B4-BE49-F238E27FC236}">
                <a16:creationId xmlns:a16="http://schemas.microsoft.com/office/drawing/2014/main" id="{6D9C349A-78C9-4F64-B2DC-E6BB3B280419}"/>
              </a:ext>
            </a:extLst>
          </p:cNvPr>
          <p:cNvSpPr txBox="1"/>
          <p:nvPr/>
        </p:nvSpPr>
        <p:spPr>
          <a:xfrm>
            <a:off x="2435209" y="2953871"/>
            <a:ext cx="2421047" cy="97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b="1" dirty="0"/>
              <a:t>Insertion dans la </a:t>
            </a:r>
            <a:r>
              <a:rPr lang="en-GB" b="1" dirty="0" err="1"/>
              <a:t>Table:Deposer</a:t>
            </a:r>
            <a:r>
              <a:rPr lang="en-GB" b="1" dirty="0"/>
              <a:t>.</a:t>
            </a:r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542B75F7-B4DD-4762-B3A6-CCF0A337A716}"/>
              </a:ext>
            </a:extLst>
          </p:cNvPr>
          <p:cNvSpPr/>
          <p:nvPr/>
        </p:nvSpPr>
        <p:spPr>
          <a:xfrm rot="5400000" flipV="1">
            <a:off x="7627632" y="1942053"/>
            <a:ext cx="584164" cy="11627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Google Shape;147;g6d27156d0e_1_14">
            <a:extLst>
              <a:ext uri="{FF2B5EF4-FFF2-40B4-BE49-F238E27FC236}">
                <a16:creationId xmlns:a16="http://schemas.microsoft.com/office/drawing/2014/main" id="{30B0164C-4BC1-4514-9E68-731550679FC8}"/>
              </a:ext>
            </a:extLst>
          </p:cNvPr>
          <p:cNvSpPr txBox="1"/>
          <p:nvPr/>
        </p:nvSpPr>
        <p:spPr>
          <a:xfrm>
            <a:off x="8761994" y="1909651"/>
            <a:ext cx="2421047" cy="126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5000"/>
            </a:pPr>
            <a:r>
              <a:rPr lang="en-GB" b="1" dirty="0" err="1"/>
              <a:t>Vérification</a:t>
            </a:r>
            <a:r>
              <a:rPr lang="en-GB" b="1" dirty="0"/>
              <a:t> dans la </a:t>
            </a:r>
            <a:r>
              <a:rPr lang="en-GB" b="1" dirty="0" err="1"/>
              <a:t>vue</a:t>
            </a:r>
            <a:r>
              <a:rPr lang="en-GB" b="1" dirty="0"/>
              <a:t> VDEPOSER.</a:t>
            </a:r>
          </a:p>
          <a:p>
            <a:pPr algn="ctr">
              <a:buClr>
                <a:schemeClr val="dk1"/>
              </a:buClr>
              <a:buSzPts val="5000"/>
            </a:pPr>
            <a:r>
              <a:rPr lang="en-GB" b="1" dirty="0"/>
              <a:t>Et </a:t>
            </a:r>
            <a:r>
              <a:rPr lang="en-GB" b="1" dirty="0" err="1"/>
              <a:t>si</a:t>
            </a:r>
            <a:r>
              <a:rPr lang="en-GB" b="1" dirty="0"/>
              <a:t> la </a:t>
            </a:r>
            <a:r>
              <a:rPr lang="en-GB" b="1" dirty="0" err="1"/>
              <a:t>personne</a:t>
            </a:r>
            <a:r>
              <a:rPr lang="en-GB" b="1" dirty="0"/>
              <a:t> </a:t>
            </a:r>
            <a:r>
              <a:rPr lang="en-GB" b="1" dirty="0" err="1"/>
              <a:t>existe</a:t>
            </a:r>
            <a:r>
              <a:rPr lang="en-GB" b="1" dirty="0"/>
              <a:t> dans la BD.</a:t>
            </a:r>
          </a:p>
          <a:p>
            <a:pPr algn="ctr">
              <a:buClr>
                <a:schemeClr val="dk1"/>
              </a:buClr>
              <a:buSzPts val="5000"/>
            </a:pPr>
            <a:r>
              <a:rPr lang="en-GB" b="1" dirty="0"/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b="1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220243E-2C17-4694-9496-C1E28D3B8F2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3" r="55261" b="980"/>
          <a:stretch/>
        </p:blipFill>
        <p:spPr bwMode="auto">
          <a:xfrm>
            <a:off x="592833" y="1130868"/>
            <a:ext cx="1911350" cy="3369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Box 1">
            <a:extLst>
              <a:ext uri="{FF2B5EF4-FFF2-40B4-BE49-F238E27FC236}">
                <a16:creationId xmlns:a16="http://schemas.microsoft.com/office/drawing/2014/main" id="{453F2538-EA90-470C-BB2C-87C295ED3082}"/>
              </a:ext>
            </a:extLst>
          </p:cNvPr>
          <p:cNvSpPr txBox="1"/>
          <p:nvPr/>
        </p:nvSpPr>
        <p:spPr>
          <a:xfrm rot="16200000">
            <a:off x="498824" y="2947688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 Site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943C63E2-96DC-4102-B3F2-C21CC6520960}"/>
              </a:ext>
            </a:extLst>
          </p:cNvPr>
          <p:cNvSpPr txBox="1"/>
          <p:nvPr/>
        </p:nvSpPr>
        <p:spPr>
          <a:xfrm rot="16200000">
            <a:off x="-99006" y="2855105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 Cheque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DAF6221A-3A8E-47E6-A0A4-CE61AC94571A}"/>
              </a:ext>
            </a:extLst>
          </p:cNvPr>
          <p:cNvSpPr txBox="1"/>
          <p:nvPr/>
        </p:nvSpPr>
        <p:spPr>
          <a:xfrm rot="16200000">
            <a:off x="-746417" y="2855103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CIN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718D0869-A3F8-4269-A44E-281A46B8D8EB}"/>
              </a:ext>
            </a:extLst>
          </p:cNvPr>
          <p:cNvSpPr txBox="1"/>
          <p:nvPr/>
        </p:nvSpPr>
        <p:spPr>
          <a:xfrm>
            <a:off x="-23853" y="1128351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Deposer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74F3C2-1F66-4149-8924-3FC5E2FB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918" y="4724299"/>
            <a:ext cx="27432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147;g6d27156d0e_1_14">
            <a:extLst>
              <a:ext uri="{FF2B5EF4-FFF2-40B4-BE49-F238E27FC236}">
                <a16:creationId xmlns:a16="http://schemas.microsoft.com/office/drawing/2014/main" id="{ABFA27F1-E171-4A35-B565-2A735C32A859}"/>
              </a:ext>
            </a:extLst>
          </p:cNvPr>
          <p:cNvSpPr txBox="1"/>
          <p:nvPr/>
        </p:nvSpPr>
        <p:spPr>
          <a:xfrm>
            <a:off x="4533581" y="3706601"/>
            <a:ext cx="9697200" cy="5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 err="1"/>
              <a:t>Tanger</a:t>
            </a:r>
            <a:r>
              <a:rPr lang="en-GB" sz="3000" b="1" dirty="0"/>
              <a:t>, Rabat et Casablanca</a:t>
            </a:r>
            <a:endParaRPr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6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7;p4">
            <a:extLst>
              <a:ext uri="{FF2B5EF4-FFF2-40B4-BE49-F238E27FC236}">
                <a16:creationId xmlns:a16="http://schemas.microsoft.com/office/drawing/2014/main" id="{46C585ED-05D1-45EA-A805-F7EF59A73C5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6438" y="5384075"/>
            <a:ext cx="6209976" cy="8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4">
            <a:extLst>
              <a:ext uri="{FF2B5EF4-FFF2-40B4-BE49-F238E27FC236}">
                <a16:creationId xmlns:a16="http://schemas.microsoft.com/office/drawing/2014/main" id="{86AE8877-2918-4E2E-A460-0888D137F5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50" y="2015150"/>
            <a:ext cx="1139675" cy="11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1;p4">
            <a:extLst>
              <a:ext uri="{FF2B5EF4-FFF2-40B4-BE49-F238E27FC236}">
                <a16:creationId xmlns:a16="http://schemas.microsoft.com/office/drawing/2014/main" id="{DA52234E-A431-4EEA-9DD3-40C9FE33084F}"/>
              </a:ext>
            </a:extLst>
          </p:cNvPr>
          <p:cNvSpPr txBox="1"/>
          <p:nvPr/>
        </p:nvSpPr>
        <p:spPr>
          <a:xfrm>
            <a:off x="8519850" y="2022125"/>
            <a:ext cx="3534600" cy="1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Création</a:t>
            </a:r>
            <a:r>
              <a:rPr lang="en-GB" sz="24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d’index</a:t>
            </a:r>
            <a:r>
              <a:rPr lang="en-GB" sz="24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bitmap sur la </a:t>
            </a:r>
            <a:r>
              <a:rPr lang="en-GB" sz="24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colonne</a:t>
            </a:r>
            <a:r>
              <a:rPr lang="en-GB" sz="24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id_site</a:t>
            </a:r>
            <a:r>
              <a:rPr lang="en-GB" sz="24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sz="24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vue</a:t>
            </a:r>
            <a:r>
              <a:rPr lang="en-GB" sz="24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MVCOMPTE:</a:t>
            </a:r>
            <a:endParaRPr sz="24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39;p4">
            <a:extLst>
              <a:ext uri="{FF2B5EF4-FFF2-40B4-BE49-F238E27FC236}">
                <a16:creationId xmlns:a16="http://schemas.microsoft.com/office/drawing/2014/main" id="{1DE11DC8-26C6-42F8-BA10-0EFB853A3689}"/>
              </a:ext>
            </a:extLst>
          </p:cNvPr>
          <p:cNvSpPr txBox="1"/>
          <p:nvPr/>
        </p:nvSpPr>
        <p:spPr>
          <a:xfrm>
            <a:off x="2662400" y="174425"/>
            <a:ext cx="72987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44950"/>
              </a:solidFill>
              <a:highlight>
                <a:srgbClr val="F1F0F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000" dirty="0">
              <a:solidFill>
                <a:srgbClr val="444950"/>
              </a:solidFill>
              <a:highlight>
                <a:srgbClr val="F1F0F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>
                <a:solidFill>
                  <a:schemeClr val="lt1"/>
                </a:solidFill>
              </a:rPr>
              <a:t>Optimisation: Index bitmap</a:t>
            </a:r>
            <a:endParaRPr sz="4500" dirty="0">
              <a:solidFill>
                <a:schemeClr val="lt1"/>
              </a:solidFill>
            </a:endParaRPr>
          </a:p>
        </p:txBody>
      </p:sp>
      <p:sp>
        <p:nvSpPr>
          <p:cNvPr id="8" name="Google Shape;140;p4">
            <a:extLst>
              <a:ext uri="{FF2B5EF4-FFF2-40B4-BE49-F238E27FC236}">
                <a16:creationId xmlns:a16="http://schemas.microsoft.com/office/drawing/2014/main" id="{E0877C33-BFB8-492B-9E04-FD311966B32B}"/>
              </a:ext>
            </a:extLst>
          </p:cNvPr>
          <p:cNvSpPr txBox="1"/>
          <p:nvPr/>
        </p:nvSpPr>
        <p:spPr>
          <a:xfrm>
            <a:off x="8109600" y="3754450"/>
            <a:ext cx="3835500" cy="1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</a:rPr>
              <a:t>Create Bitmap Index  B_SITE ON MVCompte(id_site) ;</a:t>
            </a:r>
            <a:endParaRPr sz="1800" b="1" dirty="0">
              <a:solidFill>
                <a:srgbClr val="FFFFFF"/>
              </a:solidFill>
            </a:endParaRPr>
          </a:p>
        </p:txBody>
      </p:sp>
      <p:pic>
        <p:nvPicPr>
          <p:cNvPr id="12" name="Google Shape;164;p4">
            <a:extLst>
              <a:ext uri="{FF2B5EF4-FFF2-40B4-BE49-F238E27FC236}">
                <a16:creationId xmlns:a16="http://schemas.microsoft.com/office/drawing/2014/main" id="{653F2D5A-E173-456D-A8BA-EBD96E9358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438" y="1799225"/>
            <a:ext cx="5693899" cy="32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70;p4">
            <a:extLst>
              <a:ext uri="{FF2B5EF4-FFF2-40B4-BE49-F238E27FC236}">
                <a16:creationId xmlns:a16="http://schemas.microsoft.com/office/drawing/2014/main" id="{3A78A245-0C1F-4E1B-8F9E-95F4DF98A9D0}"/>
              </a:ext>
            </a:extLst>
          </p:cNvPr>
          <p:cNvSpPr txBox="1"/>
          <p:nvPr/>
        </p:nvSpPr>
        <p:spPr>
          <a:xfrm>
            <a:off x="5512587" y="3194654"/>
            <a:ext cx="799163" cy="36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latin typeface="Calibri"/>
                <a:ea typeface="Calibri"/>
                <a:cs typeface="Calibri"/>
                <a:sym typeface="Calibri"/>
              </a:rPr>
              <a:t>Epargne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71;p4">
            <a:extLst>
              <a:ext uri="{FF2B5EF4-FFF2-40B4-BE49-F238E27FC236}">
                <a16:creationId xmlns:a16="http://schemas.microsoft.com/office/drawing/2014/main" id="{4018C517-D7B0-43FD-8C3F-E5B6D2328508}"/>
              </a:ext>
            </a:extLst>
          </p:cNvPr>
          <p:cNvSpPr txBox="1"/>
          <p:nvPr/>
        </p:nvSpPr>
        <p:spPr>
          <a:xfrm>
            <a:off x="5512587" y="4498549"/>
            <a:ext cx="799163" cy="3020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latin typeface="Calibri"/>
                <a:ea typeface="Calibri"/>
                <a:cs typeface="Calibri"/>
                <a:sym typeface="Calibri"/>
              </a:rPr>
              <a:t>Epargne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72;p4">
            <a:extLst>
              <a:ext uri="{FF2B5EF4-FFF2-40B4-BE49-F238E27FC236}">
                <a16:creationId xmlns:a16="http://schemas.microsoft.com/office/drawing/2014/main" id="{8692120C-5AF6-45AC-A33E-43F6A6CCFF31}"/>
              </a:ext>
            </a:extLst>
          </p:cNvPr>
          <p:cNvSpPr txBox="1"/>
          <p:nvPr/>
        </p:nvSpPr>
        <p:spPr>
          <a:xfrm>
            <a:off x="5504985" y="4066934"/>
            <a:ext cx="854303" cy="2819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latin typeface="Calibri"/>
                <a:ea typeface="Calibri"/>
                <a:cs typeface="Calibri"/>
                <a:sym typeface="Calibri"/>
              </a:rPr>
              <a:t>Epagne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73;p4">
            <a:extLst>
              <a:ext uri="{FF2B5EF4-FFF2-40B4-BE49-F238E27FC236}">
                <a16:creationId xmlns:a16="http://schemas.microsoft.com/office/drawing/2014/main" id="{4B33270D-6997-41B2-83CD-35EAD658656C}"/>
              </a:ext>
            </a:extLst>
          </p:cNvPr>
          <p:cNvSpPr txBox="1"/>
          <p:nvPr/>
        </p:nvSpPr>
        <p:spPr>
          <a:xfrm>
            <a:off x="1725138" y="3869900"/>
            <a:ext cx="486600" cy="1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4;p4">
            <a:extLst>
              <a:ext uri="{FF2B5EF4-FFF2-40B4-BE49-F238E27FC236}">
                <a16:creationId xmlns:a16="http://schemas.microsoft.com/office/drawing/2014/main" id="{F8849C8F-5686-437B-9947-402AD37AF6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586" y="2390705"/>
            <a:ext cx="725400" cy="21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5;p4">
            <a:extLst>
              <a:ext uri="{FF2B5EF4-FFF2-40B4-BE49-F238E27FC236}">
                <a16:creationId xmlns:a16="http://schemas.microsoft.com/office/drawing/2014/main" id="{9870B980-639A-4CC8-9C55-9F52FAEB0998}"/>
              </a:ext>
            </a:extLst>
          </p:cNvPr>
          <p:cNvSpPr txBox="1"/>
          <p:nvPr/>
        </p:nvSpPr>
        <p:spPr>
          <a:xfrm>
            <a:off x="5512587" y="2297015"/>
            <a:ext cx="1043425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latin typeface="Calibri"/>
                <a:ea typeface="Calibri"/>
                <a:cs typeface="Calibri"/>
                <a:sym typeface="Calibri"/>
              </a:rPr>
              <a:t>Epargne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91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7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 txBox="1"/>
          <p:nvPr/>
        </p:nvSpPr>
        <p:spPr>
          <a:xfrm>
            <a:off x="2203525" y="826650"/>
            <a:ext cx="697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/>
              <a:t>Les Problèmes Rencontrés </a:t>
            </a:r>
            <a:endParaRPr sz="36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9;g6d30d38213_0_7">
            <a:extLst>
              <a:ext uri="{FF2B5EF4-FFF2-40B4-BE49-F238E27FC236}">
                <a16:creationId xmlns:a16="http://schemas.microsoft.com/office/drawing/2014/main" id="{3B754F49-3F0C-4B29-A729-4B739BE43405}"/>
              </a:ext>
            </a:extLst>
          </p:cNvPr>
          <p:cNvSpPr txBox="1"/>
          <p:nvPr/>
        </p:nvSpPr>
        <p:spPr>
          <a:xfrm>
            <a:off x="530625" y="231475"/>
            <a:ext cx="10844400" cy="6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4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ORA-01034: ORACLE not available</a:t>
            </a:r>
            <a:endParaRPr sz="2400" b="1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 b="1" u="sng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Cause1: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L’espace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alloué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pour SGA </a:t>
            </a:r>
            <a:r>
              <a:rPr lang="en-GB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saturée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Solution1 : </a:t>
            </a:r>
            <a:endParaRPr sz="1800" b="1" u="sng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Configuration des variables </a:t>
            </a:r>
            <a:r>
              <a:rPr lang="en-GB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d'environnement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d’ORACLE_SID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</a:rPr>
              <a:t>C:\&gt; set ORACLE_SID=xxx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</a:rPr>
              <a:t>C:\&gt; </a:t>
            </a:r>
            <a:r>
              <a:rPr lang="en-GB" sz="1800" dirty="0" err="1">
                <a:solidFill>
                  <a:srgbClr val="FFFFFF"/>
                </a:solidFill>
              </a:rPr>
              <a:t>sqlplus</a:t>
            </a:r>
            <a:r>
              <a:rPr lang="en-GB" sz="1800" dirty="0">
                <a:solidFill>
                  <a:srgbClr val="FFFFFF"/>
                </a:solidFill>
              </a:rPr>
              <a:t> sys/</a:t>
            </a:r>
            <a:r>
              <a:rPr lang="en-GB" sz="1800" dirty="0" err="1">
                <a:solidFill>
                  <a:srgbClr val="FFFFFF"/>
                </a:solidFill>
              </a:rPr>
              <a:t>manager@xxx</a:t>
            </a:r>
            <a:r>
              <a:rPr lang="en-GB" sz="1800" dirty="0">
                <a:solidFill>
                  <a:srgbClr val="FFFFFF"/>
                </a:solidFill>
              </a:rPr>
              <a:t> as </a:t>
            </a:r>
            <a:r>
              <a:rPr lang="en-GB" sz="1800" dirty="0" err="1">
                <a:solidFill>
                  <a:srgbClr val="FFFFFF"/>
                </a:solidFill>
              </a:rPr>
              <a:t>sysdba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</a:rPr>
              <a:t>C:\&gt; </a:t>
            </a:r>
            <a:r>
              <a:rPr lang="en-GB" sz="1800" dirty="0" err="1">
                <a:solidFill>
                  <a:srgbClr val="FFFFFF"/>
                </a:solidFill>
              </a:rPr>
              <a:t>startup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Cause 2: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il y a </a:t>
            </a:r>
            <a:r>
              <a:rPr lang="en-GB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contradiction entre </a:t>
            </a:r>
            <a:r>
              <a:rPr lang="en-GB" sz="1800" dirty="0">
                <a:solidFill>
                  <a:srgbClr val="FFFFFF"/>
                </a:solidFill>
              </a:rPr>
              <a:t>ORACLE_HOME et ORACLE_SID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Solution2 : 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FFFFFF"/>
                </a:solidFill>
              </a:rPr>
              <a:t>Vérification</a:t>
            </a:r>
            <a:r>
              <a:rPr lang="en-GB" sz="1800" dirty="0">
                <a:solidFill>
                  <a:srgbClr val="FFFFFF"/>
                </a:solidFill>
              </a:rPr>
              <a:t> que des </a:t>
            </a:r>
            <a:r>
              <a:rPr lang="en-GB" sz="1800" dirty="0" err="1">
                <a:solidFill>
                  <a:srgbClr val="FFFFFF"/>
                </a:solidFill>
              </a:rPr>
              <a:t>fichiers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FFFFFF"/>
                </a:solidFill>
              </a:rPr>
              <a:t>ORACLE_HOME et ORACLE_SID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sont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liées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au </a:t>
            </a:r>
            <a:r>
              <a:rPr lang="en-GB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fichiers</a:t>
            </a: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FFFFFF"/>
                </a:solidFill>
              </a:rPr>
              <a:t>  /etc/</a:t>
            </a:r>
            <a:r>
              <a:rPr lang="en-GB" sz="1800" dirty="0" err="1">
                <a:solidFill>
                  <a:srgbClr val="FFFFFF"/>
                </a:solidFill>
              </a:rPr>
              <a:t>oratab</a:t>
            </a:r>
            <a:r>
              <a:rPr lang="en-GB" sz="1800" dirty="0">
                <a:solidFill>
                  <a:srgbClr val="FFFFFF"/>
                </a:solidFill>
              </a:rPr>
              <a:t> or /var/opt/oracle/</a:t>
            </a:r>
            <a:r>
              <a:rPr lang="en-GB" sz="1800" dirty="0" err="1">
                <a:solidFill>
                  <a:srgbClr val="FFFFFF"/>
                </a:solidFill>
              </a:rPr>
              <a:t>oratab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</a:rPr>
              <a:t>Et Tester que ORACLE_HOME </a:t>
            </a:r>
            <a:r>
              <a:rPr lang="en-GB" sz="1800" dirty="0" err="1">
                <a:solidFill>
                  <a:srgbClr val="FFFFFF"/>
                </a:solidFill>
              </a:rPr>
              <a:t>est</a:t>
            </a:r>
            <a:r>
              <a:rPr lang="en-GB" sz="1800" dirty="0">
                <a:solidFill>
                  <a:srgbClr val="FFFFFF"/>
                </a:solidFill>
              </a:rPr>
              <a:t> on mode OLD 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ORA-00119: invalid specification for system parameter LOCAL_LISTENER</a:t>
            </a:r>
            <a:endParaRPr sz="1800" b="1" dirty="0">
              <a:solidFill>
                <a:schemeClr val="accent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ORA-00132: syntax error or unresolved network name 'MYSID'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u="sng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 :</a:t>
            </a:r>
            <a:r>
              <a:rPr lang="en-GB" sz="1800" b="1" u="sng" dirty="0">
                <a:solidFill>
                  <a:srgbClr val="FFFFFF"/>
                </a:solidFill>
              </a:rPr>
              <a:t>  </a:t>
            </a:r>
            <a:endParaRPr sz="1800" b="1" u="sng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FFFFFF"/>
                </a:solidFill>
              </a:rPr>
              <a:t>Il </a:t>
            </a:r>
            <a:r>
              <a:rPr lang="en-GB" sz="1800" dirty="0" err="1">
                <a:solidFill>
                  <a:srgbClr val="FFFFFF"/>
                </a:solidFill>
              </a:rPr>
              <a:t>ya</a:t>
            </a:r>
            <a:r>
              <a:rPr lang="en-GB" sz="1800" dirty="0">
                <a:solidFill>
                  <a:srgbClr val="FFFFFF"/>
                </a:solidFill>
              </a:rPr>
              <a:t> un </a:t>
            </a:r>
            <a:r>
              <a:rPr lang="en-GB" sz="1800" dirty="0" err="1">
                <a:solidFill>
                  <a:srgbClr val="FFFFFF"/>
                </a:solidFill>
              </a:rPr>
              <a:t>seul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auditeur</a:t>
            </a:r>
            <a:r>
              <a:rPr lang="en-GB" sz="1800" dirty="0">
                <a:solidFill>
                  <a:srgbClr val="FFFFFF"/>
                </a:solidFill>
              </a:rPr>
              <a:t> ,Pas </a:t>
            </a:r>
            <a:r>
              <a:rPr lang="en-GB" sz="1800" dirty="0" err="1">
                <a:solidFill>
                  <a:srgbClr val="FFFFFF"/>
                </a:solidFill>
              </a:rPr>
              <a:t>besoin</a:t>
            </a:r>
            <a:r>
              <a:rPr lang="en-GB" sz="1800" dirty="0">
                <a:solidFill>
                  <a:srgbClr val="FFFFFF"/>
                </a:solidFill>
              </a:rPr>
              <a:t> de </a:t>
            </a:r>
            <a:r>
              <a:rPr lang="en-GB" sz="1800" dirty="0" err="1">
                <a:solidFill>
                  <a:srgbClr val="FFFFFF"/>
                </a:solidFill>
              </a:rPr>
              <a:t>définir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local_listener</a:t>
            </a:r>
            <a:r>
              <a:rPr lang="en-GB" sz="1800" dirty="0">
                <a:solidFill>
                  <a:srgbClr val="FFFFFF"/>
                </a:solidFill>
              </a:rPr>
              <a:t> .</a:t>
            </a:r>
            <a:r>
              <a:rPr lang="en-GB" sz="1800" dirty="0" err="1">
                <a:solidFill>
                  <a:srgbClr val="FFFFFF"/>
                </a:solidFill>
              </a:rPr>
              <a:t>donc</a:t>
            </a:r>
            <a:r>
              <a:rPr lang="en-GB" sz="1800" dirty="0">
                <a:solidFill>
                  <a:srgbClr val="FFFFFF"/>
                </a:solidFill>
              </a:rPr>
              <a:t> on </a:t>
            </a:r>
            <a:r>
              <a:rPr lang="en-GB" sz="1800" dirty="0" err="1">
                <a:solidFill>
                  <a:srgbClr val="FFFFFF"/>
                </a:solidFill>
              </a:rPr>
              <a:t>peut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supprimer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local_listener</a:t>
            </a:r>
            <a:r>
              <a:rPr lang="en-GB" sz="1800" dirty="0">
                <a:solidFill>
                  <a:srgbClr val="FFFFFF"/>
                </a:solidFill>
              </a:rPr>
              <a:t> du </a:t>
            </a:r>
            <a:r>
              <a:rPr lang="en-GB" sz="1800" dirty="0" err="1">
                <a:solidFill>
                  <a:srgbClr val="FFFFFF"/>
                </a:solidFill>
              </a:rPr>
              <a:t>paramètre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d’initialisation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pfile</a:t>
            </a:r>
            <a:r>
              <a:rPr lang="en-GB" sz="1800" dirty="0">
                <a:solidFill>
                  <a:srgbClr val="FFFFFF"/>
                </a:solidFill>
              </a:rPr>
              <a:t>/</a:t>
            </a:r>
            <a:r>
              <a:rPr lang="en-GB" sz="1800" dirty="0" err="1">
                <a:solidFill>
                  <a:srgbClr val="FFFFFF"/>
                </a:solidFill>
              </a:rPr>
              <a:t>spfile</a:t>
            </a:r>
            <a:r>
              <a:rPr lang="en-GB" sz="1800" dirty="0">
                <a:solidFill>
                  <a:srgbClr val="FFFFFF"/>
                </a:solidFill>
              </a:rPr>
              <a:t> et </a:t>
            </a:r>
            <a:r>
              <a:rPr lang="en-GB" sz="1800" dirty="0" err="1">
                <a:solidFill>
                  <a:srgbClr val="FFFFFF"/>
                </a:solidFill>
              </a:rPr>
              <a:t>redémarrer</a:t>
            </a:r>
            <a:r>
              <a:rPr lang="en-GB" sz="1800" dirty="0">
                <a:solidFill>
                  <a:srgbClr val="FFFFFF"/>
                </a:solidFill>
              </a:rPr>
              <a:t> les </a:t>
            </a:r>
            <a:r>
              <a:rPr lang="en-GB" sz="1800" dirty="0" err="1">
                <a:solidFill>
                  <a:srgbClr val="FFFFFF"/>
                </a:solidFill>
              </a:rPr>
              <a:t>écouteurs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84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64;g6d27156d0e_1_113">
            <a:extLst>
              <a:ext uri="{FF2B5EF4-FFF2-40B4-BE49-F238E27FC236}">
                <a16:creationId xmlns:a16="http://schemas.microsoft.com/office/drawing/2014/main" id="{ABDAF84E-8B22-42C5-B261-199DE13636B9}"/>
              </a:ext>
            </a:extLst>
          </p:cNvPr>
          <p:cNvSpPr txBox="1"/>
          <p:nvPr/>
        </p:nvSpPr>
        <p:spPr>
          <a:xfrm>
            <a:off x="1843475" y="2141075"/>
            <a:ext cx="8909400" cy="27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 b="1" dirty="0">
                <a:solidFill>
                  <a:schemeClr val="accent5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61443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8B4FD8-98E2-43DD-B7AE-C6D6CF94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5" y="689013"/>
            <a:ext cx="5271555" cy="42665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0C3A44-4184-4E7A-9C6D-FEEB3E30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07" y="5105400"/>
            <a:ext cx="5648037" cy="1752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E14792-B008-434B-90F5-81AE37B211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" t="-14" r="21948" b="204"/>
          <a:stretch/>
        </p:blipFill>
        <p:spPr>
          <a:xfrm>
            <a:off x="6262882" y="596900"/>
            <a:ext cx="5803173" cy="4358708"/>
          </a:xfrm>
          <a:prstGeom prst="rect">
            <a:avLst/>
          </a:prstGeom>
        </p:spPr>
      </p:pic>
      <p:sp>
        <p:nvSpPr>
          <p:cNvPr id="15" name="Google Shape;139;p4">
            <a:extLst>
              <a:ext uri="{FF2B5EF4-FFF2-40B4-BE49-F238E27FC236}">
                <a16:creationId xmlns:a16="http://schemas.microsoft.com/office/drawing/2014/main" id="{7B0E76AA-4F78-44B6-9E91-5552475B6EB3}"/>
              </a:ext>
            </a:extLst>
          </p:cNvPr>
          <p:cNvSpPr txBox="1"/>
          <p:nvPr/>
        </p:nvSpPr>
        <p:spPr>
          <a:xfrm>
            <a:off x="-1855939" y="-28931"/>
            <a:ext cx="72987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 dirty="0">
                <a:solidFill>
                  <a:srgbClr val="282F39"/>
                </a:solidFill>
              </a:rPr>
              <a:t>Table </a:t>
            </a:r>
            <a:r>
              <a:rPr lang="en-GB" sz="3600" u="sng" dirty="0" err="1">
                <a:solidFill>
                  <a:srgbClr val="282F39"/>
                </a:solidFill>
              </a:rPr>
              <a:t>Personne</a:t>
            </a:r>
            <a:r>
              <a:rPr lang="en-GB" sz="3600" u="sng" dirty="0">
                <a:solidFill>
                  <a:srgbClr val="282F39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37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0" y="23382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Encadré</a:t>
            </a:r>
            <a:r>
              <a:rPr lang="es-E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par: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0" y="105899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Mme. FISSOUNE Rachida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B9C1A3-C4B6-4C38-9845-480F6AE0C971}"/>
              </a:ext>
            </a:extLst>
          </p:cNvPr>
          <p:cNvSpPr txBox="1"/>
          <p:nvPr/>
        </p:nvSpPr>
        <p:spPr>
          <a:xfrm>
            <a:off x="1698836" y="1707024"/>
            <a:ext cx="14892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s-ES" sz="1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	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2F241D-12B7-4C00-8A3D-76E8FDDA6167}"/>
              </a:ext>
            </a:extLst>
          </p:cNvPr>
          <p:cNvSpPr txBox="1"/>
          <p:nvPr/>
        </p:nvSpPr>
        <p:spPr>
          <a:xfrm>
            <a:off x="3443037" y="1707024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s-ES" sz="1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BBB6B1-1A05-43B9-A92F-210856317E99}"/>
              </a:ext>
            </a:extLst>
          </p:cNvPr>
          <p:cNvSpPr txBox="1"/>
          <p:nvPr/>
        </p:nvSpPr>
        <p:spPr>
          <a:xfrm>
            <a:off x="5174040" y="1707024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ES" sz="1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Z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818FF5-55A5-4DCC-9B24-B9946391CAE4}"/>
              </a:ext>
            </a:extLst>
          </p:cNvPr>
          <p:cNvSpPr txBox="1"/>
          <p:nvPr/>
        </p:nvSpPr>
        <p:spPr>
          <a:xfrm>
            <a:off x="6941406" y="1707024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ES" sz="1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5E833-6659-4424-A2AA-D9F992297513}"/>
              </a:ext>
            </a:extLst>
          </p:cNvPr>
          <p:cNvSpPr txBox="1"/>
          <p:nvPr/>
        </p:nvSpPr>
        <p:spPr>
          <a:xfrm>
            <a:off x="8645239" y="1707024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ES" sz="1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148F3-7CE7-4378-8B2D-19EE1CB9F944}"/>
              </a:ext>
            </a:extLst>
          </p:cNvPr>
          <p:cNvSpPr/>
          <p:nvPr/>
        </p:nvSpPr>
        <p:spPr>
          <a:xfrm>
            <a:off x="1785202" y="3971925"/>
            <a:ext cx="1323301" cy="1900104"/>
          </a:xfrm>
          <a:custGeom>
            <a:avLst/>
            <a:gdLst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0 w 1447800"/>
              <a:gd name="connsiteY3" fmla="*/ 1900104 h 1900104"/>
              <a:gd name="connsiteX4" fmla="*/ 0 w 1447800"/>
              <a:gd name="connsiteY4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112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6731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6600 w 1447800"/>
              <a:gd name="connsiteY3" fmla="*/ 164465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68500"/>
              <a:gd name="connsiteX1" fmla="*/ 1447800 w 1447800"/>
              <a:gd name="connsiteY1" fmla="*/ 0 h 1968500"/>
              <a:gd name="connsiteX2" fmla="*/ 1447800 w 1447800"/>
              <a:gd name="connsiteY2" fmla="*/ 1900104 h 1968500"/>
              <a:gd name="connsiteX3" fmla="*/ 729782 w 1447800"/>
              <a:gd name="connsiteY3" fmla="*/ 1968500 h 1968500"/>
              <a:gd name="connsiteX4" fmla="*/ 0 w 1447800"/>
              <a:gd name="connsiteY4" fmla="*/ 1900104 h 1968500"/>
              <a:gd name="connsiteX5" fmla="*/ 0 w 1447800"/>
              <a:gd name="connsiteY5" fmla="*/ 0 h 1968500"/>
              <a:gd name="connsiteX0" fmla="*/ 0 w 1447800"/>
              <a:gd name="connsiteY0" fmla="*/ 0 h 1901825"/>
              <a:gd name="connsiteX1" fmla="*/ 1447800 w 1447800"/>
              <a:gd name="connsiteY1" fmla="*/ 0 h 1901825"/>
              <a:gd name="connsiteX2" fmla="*/ 1447800 w 1447800"/>
              <a:gd name="connsiteY2" fmla="*/ 1900104 h 1901825"/>
              <a:gd name="connsiteX3" fmla="*/ 727225 w 1447800"/>
              <a:gd name="connsiteY3" fmla="*/ 1901825 h 1901825"/>
              <a:gd name="connsiteX4" fmla="*/ 0 w 1447800"/>
              <a:gd name="connsiteY4" fmla="*/ 1900104 h 1901825"/>
              <a:gd name="connsiteX5" fmla="*/ 0 w 1447800"/>
              <a:gd name="connsiteY5" fmla="*/ 0 h 1901825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725612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697037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2341 w 1447800"/>
              <a:gd name="connsiteY3" fmla="*/ 1673224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1900104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ABAKKALI</a:t>
            </a:r>
          </a:p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Dina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53DC85CF-28F9-49D2-9CF5-0E6202272564}"/>
              </a:ext>
            </a:extLst>
          </p:cNvPr>
          <p:cNvSpPr/>
          <p:nvPr/>
        </p:nvSpPr>
        <p:spPr>
          <a:xfrm>
            <a:off x="3523353" y="3971925"/>
            <a:ext cx="1323301" cy="1900104"/>
          </a:xfrm>
          <a:custGeom>
            <a:avLst/>
            <a:gdLst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0 w 1447800"/>
              <a:gd name="connsiteY3" fmla="*/ 1900104 h 1900104"/>
              <a:gd name="connsiteX4" fmla="*/ 0 w 1447800"/>
              <a:gd name="connsiteY4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112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6731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6600 w 1447800"/>
              <a:gd name="connsiteY3" fmla="*/ 164465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68500"/>
              <a:gd name="connsiteX1" fmla="*/ 1447800 w 1447800"/>
              <a:gd name="connsiteY1" fmla="*/ 0 h 1968500"/>
              <a:gd name="connsiteX2" fmla="*/ 1447800 w 1447800"/>
              <a:gd name="connsiteY2" fmla="*/ 1900104 h 1968500"/>
              <a:gd name="connsiteX3" fmla="*/ 729782 w 1447800"/>
              <a:gd name="connsiteY3" fmla="*/ 1968500 h 1968500"/>
              <a:gd name="connsiteX4" fmla="*/ 0 w 1447800"/>
              <a:gd name="connsiteY4" fmla="*/ 1900104 h 1968500"/>
              <a:gd name="connsiteX5" fmla="*/ 0 w 1447800"/>
              <a:gd name="connsiteY5" fmla="*/ 0 h 1968500"/>
              <a:gd name="connsiteX0" fmla="*/ 0 w 1447800"/>
              <a:gd name="connsiteY0" fmla="*/ 0 h 1901825"/>
              <a:gd name="connsiteX1" fmla="*/ 1447800 w 1447800"/>
              <a:gd name="connsiteY1" fmla="*/ 0 h 1901825"/>
              <a:gd name="connsiteX2" fmla="*/ 1447800 w 1447800"/>
              <a:gd name="connsiteY2" fmla="*/ 1900104 h 1901825"/>
              <a:gd name="connsiteX3" fmla="*/ 727225 w 1447800"/>
              <a:gd name="connsiteY3" fmla="*/ 1901825 h 1901825"/>
              <a:gd name="connsiteX4" fmla="*/ 0 w 1447800"/>
              <a:gd name="connsiteY4" fmla="*/ 1900104 h 1901825"/>
              <a:gd name="connsiteX5" fmla="*/ 0 w 1447800"/>
              <a:gd name="connsiteY5" fmla="*/ 0 h 1901825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725612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697037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2341 w 1447800"/>
              <a:gd name="connsiteY3" fmla="*/ 1673224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1900104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KRIMI</a:t>
            </a:r>
          </a:p>
          <a:p>
            <a:pPr algn="ctr"/>
            <a:r>
              <a:rPr lang="en-GB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Amal 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E905A6B-6B65-48CE-9870-33C18B5A983E}"/>
              </a:ext>
            </a:extLst>
          </p:cNvPr>
          <p:cNvSpPr/>
          <p:nvPr/>
        </p:nvSpPr>
        <p:spPr>
          <a:xfrm>
            <a:off x="5261505" y="3971925"/>
            <a:ext cx="1323301" cy="1900104"/>
          </a:xfrm>
          <a:custGeom>
            <a:avLst/>
            <a:gdLst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0 w 1447800"/>
              <a:gd name="connsiteY3" fmla="*/ 1900104 h 1900104"/>
              <a:gd name="connsiteX4" fmla="*/ 0 w 1447800"/>
              <a:gd name="connsiteY4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112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6731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6600 w 1447800"/>
              <a:gd name="connsiteY3" fmla="*/ 164465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68500"/>
              <a:gd name="connsiteX1" fmla="*/ 1447800 w 1447800"/>
              <a:gd name="connsiteY1" fmla="*/ 0 h 1968500"/>
              <a:gd name="connsiteX2" fmla="*/ 1447800 w 1447800"/>
              <a:gd name="connsiteY2" fmla="*/ 1900104 h 1968500"/>
              <a:gd name="connsiteX3" fmla="*/ 729782 w 1447800"/>
              <a:gd name="connsiteY3" fmla="*/ 1968500 h 1968500"/>
              <a:gd name="connsiteX4" fmla="*/ 0 w 1447800"/>
              <a:gd name="connsiteY4" fmla="*/ 1900104 h 1968500"/>
              <a:gd name="connsiteX5" fmla="*/ 0 w 1447800"/>
              <a:gd name="connsiteY5" fmla="*/ 0 h 1968500"/>
              <a:gd name="connsiteX0" fmla="*/ 0 w 1447800"/>
              <a:gd name="connsiteY0" fmla="*/ 0 h 1901825"/>
              <a:gd name="connsiteX1" fmla="*/ 1447800 w 1447800"/>
              <a:gd name="connsiteY1" fmla="*/ 0 h 1901825"/>
              <a:gd name="connsiteX2" fmla="*/ 1447800 w 1447800"/>
              <a:gd name="connsiteY2" fmla="*/ 1900104 h 1901825"/>
              <a:gd name="connsiteX3" fmla="*/ 727225 w 1447800"/>
              <a:gd name="connsiteY3" fmla="*/ 1901825 h 1901825"/>
              <a:gd name="connsiteX4" fmla="*/ 0 w 1447800"/>
              <a:gd name="connsiteY4" fmla="*/ 1900104 h 1901825"/>
              <a:gd name="connsiteX5" fmla="*/ 0 w 1447800"/>
              <a:gd name="connsiteY5" fmla="*/ 0 h 1901825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725612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697037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2341 w 1447800"/>
              <a:gd name="connsiteY3" fmla="*/ 1673224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1900104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BEKRI</a:t>
            </a:r>
          </a:p>
          <a:p>
            <a:pPr algn="ctr"/>
            <a:r>
              <a:rPr lang="es-E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Z</a:t>
            </a:r>
            <a:r>
              <a:rPr lang="en-GB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ineb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C2C35AD5-C11C-476C-8467-761D7C7B279F}"/>
              </a:ext>
            </a:extLst>
          </p:cNvPr>
          <p:cNvSpPr/>
          <p:nvPr/>
        </p:nvSpPr>
        <p:spPr>
          <a:xfrm>
            <a:off x="6999656" y="3971925"/>
            <a:ext cx="1323301" cy="1900104"/>
          </a:xfrm>
          <a:custGeom>
            <a:avLst/>
            <a:gdLst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0 w 1447800"/>
              <a:gd name="connsiteY3" fmla="*/ 1900104 h 1900104"/>
              <a:gd name="connsiteX4" fmla="*/ 0 w 1447800"/>
              <a:gd name="connsiteY4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112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6731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6600 w 1447800"/>
              <a:gd name="connsiteY3" fmla="*/ 164465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68500"/>
              <a:gd name="connsiteX1" fmla="*/ 1447800 w 1447800"/>
              <a:gd name="connsiteY1" fmla="*/ 0 h 1968500"/>
              <a:gd name="connsiteX2" fmla="*/ 1447800 w 1447800"/>
              <a:gd name="connsiteY2" fmla="*/ 1900104 h 1968500"/>
              <a:gd name="connsiteX3" fmla="*/ 729782 w 1447800"/>
              <a:gd name="connsiteY3" fmla="*/ 1968500 h 1968500"/>
              <a:gd name="connsiteX4" fmla="*/ 0 w 1447800"/>
              <a:gd name="connsiteY4" fmla="*/ 1900104 h 1968500"/>
              <a:gd name="connsiteX5" fmla="*/ 0 w 1447800"/>
              <a:gd name="connsiteY5" fmla="*/ 0 h 1968500"/>
              <a:gd name="connsiteX0" fmla="*/ 0 w 1447800"/>
              <a:gd name="connsiteY0" fmla="*/ 0 h 1901825"/>
              <a:gd name="connsiteX1" fmla="*/ 1447800 w 1447800"/>
              <a:gd name="connsiteY1" fmla="*/ 0 h 1901825"/>
              <a:gd name="connsiteX2" fmla="*/ 1447800 w 1447800"/>
              <a:gd name="connsiteY2" fmla="*/ 1900104 h 1901825"/>
              <a:gd name="connsiteX3" fmla="*/ 727225 w 1447800"/>
              <a:gd name="connsiteY3" fmla="*/ 1901825 h 1901825"/>
              <a:gd name="connsiteX4" fmla="*/ 0 w 1447800"/>
              <a:gd name="connsiteY4" fmla="*/ 1900104 h 1901825"/>
              <a:gd name="connsiteX5" fmla="*/ 0 w 1447800"/>
              <a:gd name="connsiteY5" fmla="*/ 0 h 1901825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725612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697037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2341 w 1447800"/>
              <a:gd name="connsiteY3" fmla="*/ 1673224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1900104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SERROUKH</a:t>
            </a:r>
          </a:p>
          <a:p>
            <a:pPr algn="ctr"/>
            <a:r>
              <a:rPr lang="en-GB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Yousra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73132DA0-15F8-443D-8840-1EBC8EF8D90C}"/>
              </a:ext>
            </a:extLst>
          </p:cNvPr>
          <p:cNvSpPr/>
          <p:nvPr/>
        </p:nvSpPr>
        <p:spPr>
          <a:xfrm>
            <a:off x="8729671" y="3971925"/>
            <a:ext cx="1323301" cy="1900104"/>
          </a:xfrm>
          <a:custGeom>
            <a:avLst/>
            <a:gdLst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0 w 1447800"/>
              <a:gd name="connsiteY3" fmla="*/ 1900104 h 1900104"/>
              <a:gd name="connsiteX4" fmla="*/ 0 w 1447800"/>
              <a:gd name="connsiteY4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112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673100 w 1447800"/>
              <a:gd name="connsiteY3" fmla="*/ 189230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6600 w 1447800"/>
              <a:gd name="connsiteY3" fmla="*/ 1644650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68500"/>
              <a:gd name="connsiteX1" fmla="*/ 1447800 w 1447800"/>
              <a:gd name="connsiteY1" fmla="*/ 0 h 1968500"/>
              <a:gd name="connsiteX2" fmla="*/ 1447800 w 1447800"/>
              <a:gd name="connsiteY2" fmla="*/ 1900104 h 1968500"/>
              <a:gd name="connsiteX3" fmla="*/ 729782 w 1447800"/>
              <a:gd name="connsiteY3" fmla="*/ 1968500 h 1968500"/>
              <a:gd name="connsiteX4" fmla="*/ 0 w 1447800"/>
              <a:gd name="connsiteY4" fmla="*/ 1900104 h 1968500"/>
              <a:gd name="connsiteX5" fmla="*/ 0 w 1447800"/>
              <a:gd name="connsiteY5" fmla="*/ 0 h 1968500"/>
              <a:gd name="connsiteX0" fmla="*/ 0 w 1447800"/>
              <a:gd name="connsiteY0" fmla="*/ 0 h 1901825"/>
              <a:gd name="connsiteX1" fmla="*/ 1447800 w 1447800"/>
              <a:gd name="connsiteY1" fmla="*/ 0 h 1901825"/>
              <a:gd name="connsiteX2" fmla="*/ 1447800 w 1447800"/>
              <a:gd name="connsiteY2" fmla="*/ 1900104 h 1901825"/>
              <a:gd name="connsiteX3" fmla="*/ 727225 w 1447800"/>
              <a:gd name="connsiteY3" fmla="*/ 1901825 h 1901825"/>
              <a:gd name="connsiteX4" fmla="*/ 0 w 1447800"/>
              <a:gd name="connsiteY4" fmla="*/ 1900104 h 1901825"/>
              <a:gd name="connsiteX5" fmla="*/ 0 w 1447800"/>
              <a:gd name="connsiteY5" fmla="*/ 0 h 1901825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725612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29783 w 1447800"/>
              <a:gd name="connsiteY3" fmla="*/ 1697037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  <a:gd name="connsiteX0" fmla="*/ 0 w 1447800"/>
              <a:gd name="connsiteY0" fmla="*/ 0 h 1900104"/>
              <a:gd name="connsiteX1" fmla="*/ 1447800 w 1447800"/>
              <a:gd name="connsiteY1" fmla="*/ 0 h 1900104"/>
              <a:gd name="connsiteX2" fmla="*/ 1447800 w 1447800"/>
              <a:gd name="connsiteY2" fmla="*/ 1900104 h 1900104"/>
              <a:gd name="connsiteX3" fmla="*/ 732341 w 1447800"/>
              <a:gd name="connsiteY3" fmla="*/ 1673224 h 1900104"/>
              <a:gd name="connsiteX4" fmla="*/ 0 w 1447800"/>
              <a:gd name="connsiteY4" fmla="*/ 1900104 h 1900104"/>
              <a:gd name="connsiteX5" fmla="*/ 0 w 1447800"/>
              <a:gd name="connsiteY5" fmla="*/ 0 h 19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1900104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ALAOUI</a:t>
            </a:r>
          </a:p>
          <a:p>
            <a:pPr algn="ctr"/>
            <a:r>
              <a:rPr lang="es-E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Youssef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E65667-87C2-47C2-BF69-F093B9187EDC}"/>
              </a:ext>
            </a:extLst>
          </p:cNvPr>
          <p:cNvSpPr/>
          <p:nvPr/>
        </p:nvSpPr>
        <p:spPr>
          <a:xfrm>
            <a:off x="1785202" y="3646016"/>
            <a:ext cx="1323300" cy="6338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959A44-8C6F-49BC-A04E-F565598FFE17}"/>
              </a:ext>
            </a:extLst>
          </p:cNvPr>
          <p:cNvSpPr/>
          <p:nvPr/>
        </p:nvSpPr>
        <p:spPr>
          <a:xfrm>
            <a:off x="3522721" y="3646016"/>
            <a:ext cx="1323300" cy="6338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6FB0B5-A79B-4C18-A986-00D0B82E25F2}"/>
              </a:ext>
            </a:extLst>
          </p:cNvPr>
          <p:cNvSpPr/>
          <p:nvPr/>
        </p:nvSpPr>
        <p:spPr>
          <a:xfrm>
            <a:off x="5260560" y="3654983"/>
            <a:ext cx="1323300" cy="6338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17B049-303A-456B-846E-396EB0455EF3}"/>
              </a:ext>
            </a:extLst>
          </p:cNvPr>
          <p:cNvSpPr/>
          <p:nvPr/>
        </p:nvSpPr>
        <p:spPr>
          <a:xfrm>
            <a:off x="6999345" y="3646016"/>
            <a:ext cx="1323300" cy="6338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46C0A8-F3C2-4A92-BFEA-F24DEB5CA15C}"/>
              </a:ext>
            </a:extLst>
          </p:cNvPr>
          <p:cNvSpPr/>
          <p:nvPr/>
        </p:nvSpPr>
        <p:spPr>
          <a:xfrm>
            <a:off x="8729721" y="3646016"/>
            <a:ext cx="1323300" cy="6338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9" name="Google Shape;143;g6d5ce916c3_0_1">
            <a:extLst>
              <a:ext uri="{FF2B5EF4-FFF2-40B4-BE49-F238E27FC236}">
                <a16:creationId xmlns:a16="http://schemas.microsoft.com/office/drawing/2014/main" id="{6612AA5C-7AD0-444D-8AF2-B06C7C133BB6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2788" y="3636183"/>
            <a:ext cx="418821" cy="63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43;g6d5ce916c3_0_1">
            <a:extLst>
              <a:ext uri="{FF2B5EF4-FFF2-40B4-BE49-F238E27FC236}">
                <a16:creationId xmlns:a16="http://schemas.microsoft.com/office/drawing/2014/main" id="{87BF0C99-3087-4A1C-B7FA-3EBA337DB51F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02049" y="3643925"/>
            <a:ext cx="418821" cy="63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43;g6d5ce916c3_0_1">
            <a:extLst>
              <a:ext uri="{FF2B5EF4-FFF2-40B4-BE49-F238E27FC236}">
                <a16:creationId xmlns:a16="http://schemas.microsoft.com/office/drawing/2014/main" id="{34BD56B9-21EB-4EBE-8730-EE845E517936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84691" y="3643925"/>
            <a:ext cx="418821" cy="63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43;g6d5ce916c3_0_1">
            <a:extLst>
              <a:ext uri="{FF2B5EF4-FFF2-40B4-BE49-F238E27FC236}">
                <a16:creationId xmlns:a16="http://schemas.microsoft.com/office/drawing/2014/main" id="{7538FD1B-D70F-4AE7-8B33-6034FA9385DE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22530" y="3634280"/>
            <a:ext cx="418821" cy="63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43;g6d5ce916c3_0_1">
            <a:extLst>
              <a:ext uri="{FF2B5EF4-FFF2-40B4-BE49-F238E27FC236}">
                <a16:creationId xmlns:a16="http://schemas.microsoft.com/office/drawing/2014/main" id="{0D44508C-5273-4637-896F-F47CD1A6C343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80448" y="3634280"/>
            <a:ext cx="418821" cy="633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38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2CEEF58-1F29-440C-B199-5B689350E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4" y="1747088"/>
            <a:ext cx="5984103" cy="15467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FE8849-484C-4929-A481-5B05A7576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58" y="1617119"/>
            <a:ext cx="5753142" cy="167667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4565C0A-DF2B-44D5-860F-83285F8FC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" y="4773073"/>
            <a:ext cx="6161397" cy="154670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E7C4D25-635A-41FE-9E28-0A8B7FF55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89" y="4596805"/>
            <a:ext cx="5654811" cy="1899244"/>
          </a:xfrm>
          <a:prstGeom prst="rect">
            <a:avLst/>
          </a:prstGeom>
        </p:spPr>
      </p:pic>
      <p:sp>
        <p:nvSpPr>
          <p:cNvPr id="18" name="Google Shape;139;p4">
            <a:extLst>
              <a:ext uri="{FF2B5EF4-FFF2-40B4-BE49-F238E27FC236}">
                <a16:creationId xmlns:a16="http://schemas.microsoft.com/office/drawing/2014/main" id="{682FB950-D29F-40ED-8EF5-6B955F619230}"/>
              </a:ext>
            </a:extLst>
          </p:cNvPr>
          <p:cNvSpPr txBox="1"/>
          <p:nvPr/>
        </p:nvSpPr>
        <p:spPr>
          <a:xfrm>
            <a:off x="-1855939" y="-28931"/>
            <a:ext cx="72987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 dirty="0">
                <a:solidFill>
                  <a:srgbClr val="282F39"/>
                </a:solidFill>
              </a:rPr>
              <a:t>Table </a:t>
            </a:r>
            <a:r>
              <a:rPr lang="en-GB" sz="3600" u="sng" dirty="0" err="1">
                <a:solidFill>
                  <a:srgbClr val="282F39"/>
                </a:solidFill>
              </a:rPr>
              <a:t>Compte</a:t>
            </a:r>
            <a:r>
              <a:rPr lang="en-GB" sz="3600" u="sng" dirty="0">
                <a:solidFill>
                  <a:srgbClr val="282F39"/>
                </a:solidFill>
              </a:rPr>
              <a:t>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958401-A8C3-451F-AAA8-3B7E0F5B21FB}"/>
              </a:ext>
            </a:extLst>
          </p:cNvPr>
          <p:cNvSpPr txBox="1"/>
          <p:nvPr/>
        </p:nvSpPr>
        <p:spPr>
          <a:xfrm>
            <a:off x="215718" y="403195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CB414"/>
                </a:solidFill>
                <a:latin typeface="Noto Sans"/>
              </a:rPr>
              <a:t> S3: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0033FAD-9472-498A-891B-7152994881B8}"/>
              </a:ext>
            </a:extLst>
          </p:cNvPr>
          <p:cNvSpPr txBox="1"/>
          <p:nvPr/>
        </p:nvSpPr>
        <p:spPr>
          <a:xfrm>
            <a:off x="163644" y="105600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CB414"/>
                </a:solidFill>
                <a:latin typeface="Noto Sans"/>
              </a:rPr>
              <a:t>S1:</a:t>
            </a:r>
          </a:p>
        </p:txBody>
      </p:sp>
    </p:spTree>
    <p:extLst>
      <p:ext uri="{BB962C8B-B14F-4D97-AF65-F5344CB8AC3E}">
        <p14:creationId xmlns:p14="http://schemas.microsoft.com/office/powerpoint/2010/main" val="156659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451F68F-5193-4E53-ADB4-4E6A0FA7D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59" y="1254600"/>
            <a:ext cx="5239481" cy="914528"/>
          </a:xfrm>
        </p:spPr>
      </p:pic>
      <p:sp>
        <p:nvSpPr>
          <p:cNvPr id="6" name="Google Shape;139;p4">
            <a:extLst>
              <a:ext uri="{FF2B5EF4-FFF2-40B4-BE49-F238E27FC236}">
                <a16:creationId xmlns:a16="http://schemas.microsoft.com/office/drawing/2014/main" id="{1C8D7037-3AFA-434D-8917-84919EB1A601}"/>
              </a:ext>
            </a:extLst>
          </p:cNvPr>
          <p:cNvSpPr txBox="1"/>
          <p:nvPr/>
        </p:nvSpPr>
        <p:spPr>
          <a:xfrm>
            <a:off x="-281139" y="0"/>
            <a:ext cx="72987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 dirty="0">
                <a:solidFill>
                  <a:srgbClr val="282F39"/>
                </a:solidFill>
              </a:rPr>
              <a:t>Vue </a:t>
            </a:r>
            <a:r>
              <a:rPr lang="en-GB" sz="3600" u="sng" dirty="0" err="1">
                <a:solidFill>
                  <a:srgbClr val="282F39"/>
                </a:solidFill>
              </a:rPr>
              <a:t>matérialisée</a:t>
            </a:r>
            <a:r>
              <a:rPr lang="en-GB" sz="3600" u="sng" dirty="0">
                <a:solidFill>
                  <a:srgbClr val="282F39"/>
                </a:solidFill>
              </a:rPr>
              <a:t> </a:t>
            </a:r>
            <a:r>
              <a:rPr lang="en-GB" sz="3600" u="sng" dirty="0" err="1">
                <a:solidFill>
                  <a:srgbClr val="282F39"/>
                </a:solidFill>
              </a:rPr>
              <a:t>MVCompte</a:t>
            </a:r>
            <a:r>
              <a:rPr lang="en-GB" sz="3600" u="sng" dirty="0">
                <a:solidFill>
                  <a:srgbClr val="282F39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7795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B8E0E2-98B2-46FF-B504-CE59838F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68" y="1147380"/>
            <a:ext cx="7802064" cy="5477639"/>
          </a:xfrm>
          <a:prstGeom prst="rect">
            <a:avLst/>
          </a:prstGeom>
        </p:spPr>
      </p:pic>
      <p:sp>
        <p:nvSpPr>
          <p:cNvPr id="10" name="Google Shape;139;p4">
            <a:extLst>
              <a:ext uri="{FF2B5EF4-FFF2-40B4-BE49-F238E27FC236}">
                <a16:creationId xmlns:a16="http://schemas.microsoft.com/office/drawing/2014/main" id="{DE70BA05-343E-40C1-ACED-87757EC64BAA}"/>
              </a:ext>
            </a:extLst>
          </p:cNvPr>
          <p:cNvSpPr txBox="1"/>
          <p:nvPr/>
        </p:nvSpPr>
        <p:spPr>
          <a:xfrm>
            <a:off x="-1855939" y="-28931"/>
            <a:ext cx="72987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 dirty="0">
                <a:solidFill>
                  <a:srgbClr val="282F39"/>
                </a:solidFill>
              </a:rPr>
              <a:t>Table Deposer:</a:t>
            </a:r>
          </a:p>
        </p:txBody>
      </p:sp>
    </p:spTree>
    <p:extLst>
      <p:ext uri="{BB962C8B-B14F-4D97-AF65-F5344CB8AC3E}">
        <p14:creationId xmlns:p14="http://schemas.microsoft.com/office/powerpoint/2010/main" val="158997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DDC256FC-6480-497D-932F-4A6884C92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74" y="2216371"/>
            <a:ext cx="8465642" cy="151765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53080A0-B3B5-4E32-893F-C1CFD918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591" y="705292"/>
            <a:ext cx="9371409" cy="125452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E3FAE447-8E79-4C56-B5FB-D683864B1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36" y="3990575"/>
            <a:ext cx="8545118" cy="2867425"/>
          </a:xfrm>
          <a:prstGeom prst="rect">
            <a:avLst/>
          </a:prstGeom>
        </p:spPr>
      </p:pic>
      <p:sp>
        <p:nvSpPr>
          <p:cNvPr id="38" name="Google Shape;139;p4">
            <a:extLst>
              <a:ext uri="{FF2B5EF4-FFF2-40B4-BE49-F238E27FC236}">
                <a16:creationId xmlns:a16="http://schemas.microsoft.com/office/drawing/2014/main" id="{287A2FF2-B4EE-4152-97B5-A09B124CB179}"/>
              </a:ext>
            </a:extLst>
          </p:cNvPr>
          <p:cNvSpPr txBox="1"/>
          <p:nvPr/>
        </p:nvSpPr>
        <p:spPr>
          <a:xfrm>
            <a:off x="-1855939" y="-28931"/>
            <a:ext cx="72987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 dirty="0">
                <a:solidFill>
                  <a:srgbClr val="282F39"/>
                </a:solidFill>
              </a:rPr>
              <a:t>Table Client: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07CC0C0-D911-401C-9723-4C6DAEDE2E03}"/>
              </a:ext>
            </a:extLst>
          </p:cNvPr>
          <p:cNvSpPr txBox="1"/>
          <p:nvPr/>
        </p:nvSpPr>
        <p:spPr>
          <a:xfrm>
            <a:off x="63318" y="2563683"/>
            <a:ext cx="3320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CB414"/>
                </a:solidFill>
                <a:latin typeface="Noto Sans"/>
              </a:rPr>
              <a:t>On modifie le nom en S3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E626917-8D94-4CA9-85E1-38658FC99DCB}"/>
              </a:ext>
            </a:extLst>
          </p:cNvPr>
          <p:cNvSpPr txBox="1"/>
          <p:nvPr/>
        </p:nvSpPr>
        <p:spPr>
          <a:xfrm>
            <a:off x="431115" y="5008788"/>
            <a:ext cx="2724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CB414"/>
                </a:solidFill>
                <a:latin typeface="Noto Sans"/>
              </a:rPr>
              <a:t>Modifié avec succès</a:t>
            </a:r>
          </a:p>
          <a:p>
            <a:r>
              <a:rPr lang="fr-FR" sz="2400" b="1" dirty="0">
                <a:solidFill>
                  <a:srgbClr val="FCB414"/>
                </a:solidFill>
                <a:latin typeface="Noto Sans"/>
              </a:rPr>
              <a:t> en S1 Aussi!</a:t>
            </a:r>
          </a:p>
        </p:txBody>
      </p:sp>
    </p:spTree>
    <p:extLst>
      <p:ext uri="{BB962C8B-B14F-4D97-AF65-F5344CB8AC3E}">
        <p14:creationId xmlns:p14="http://schemas.microsoft.com/office/powerpoint/2010/main" val="75534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1452059-79F1-4F12-985D-EA5BA330A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50" y="4288939"/>
            <a:ext cx="7473950" cy="2276900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1BECD6-11FD-464E-A9B1-6C7C2D2B56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63"/>
          <a:stretch/>
        </p:blipFill>
        <p:spPr>
          <a:xfrm>
            <a:off x="415924" y="2539954"/>
            <a:ext cx="11360150" cy="11244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470808A-0A15-492E-8CFB-8AD630291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9" y="718251"/>
            <a:ext cx="11591925" cy="114539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4114FAD-FF4A-4EB9-9131-55A0764DF8F9}"/>
              </a:ext>
            </a:extLst>
          </p:cNvPr>
          <p:cNvSpPr txBox="1"/>
          <p:nvPr/>
        </p:nvSpPr>
        <p:spPr>
          <a:xfrm>
            <a:off x="404349" y="4438074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CB414"/>
                </a:solidFill>
                <a:latin typeface="Noto Sans"/>
              </a:rPr>
              <a:t>L’historique en Siège: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E9F1C8-7E85-44C0-AABA-F37AF0A89B6C}"/>
              </a:ext>
            </a:extLst>
          </p:cNvPr>
          <p:cNvSpPr txBox="1"/>
          <p:nvPr/>
        </p:nvSpPr>
        <p:spPr>
          <a:xfrm>
            <a:off x="1377788" y="1970966"/>
            <a:ext cx="649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CB414"/>
                </a:solidFill>
                <a:latin typeface="Noto Sans"/>
              </a:rPr>
              <a:t>Après l’ajout de la personne effectuant l’</a:t>
            </a:r>
            <a:r>
              <a:rPr lang="fr-FR" sz="2400" b="1" dirty="0" err="1">
                <a:solidFill>
                  <a:srgbClr val="FCB414"/>
                </a:solidFill>
                <a:latin typeface="Noto Sans"/>
              </a:rPr>
              <a:t>echange</a:t>
            </a:r>
            <a:r>
              <a:rPr lang="fr-FR" sz="2400" b="1" dirty="0">
                <a:solidFill>
                  <a:srgbClr val="FCB414"/>
                </a:solidFill>
                <a:latin typeface="Noto Sans"/>
              </a:rPr>
              <a:t>:</a:t>
            </a:r>
          </a:p>
        </p:txBody>
      </p:sp>
      <p:sp>
        <p:nvSpPr>
          <p:cNvPr id="13" name="Google Shape;139;p4">
            <a:extLst>
              <a:ext uri="{FF2B5EF4-FFF2-40B4-BE49-F238E27FC236}">
                <a16:creationId xmlns:a16="http://schemas.microsoft.com/office/drawing/2014/main" id="{072BDD11-F0C8-4607-83C6-58C7A5DEAF36}"/>
              </a:ext>
            </a:extLst>
          </p:cNvPr>
          <p:cNvSpPr txBox="1"/>
          <p:nvPr/>
        </p:nvSpPr>
        <p:spPr>
          <a:xfrm>
            <a:off x="2550961" y="-87862"/>
            <a:ext cx="72987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u="sng" dirty="0">
                <a:solidFill>
                  <a:srgbClr val="282F39"/>
                </a:solidFill>
              </a:rPr>
              <a:t>Table ECHANGE: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5F1CF1-FFB2-4572-A9B7-60A831602120}"/>
              </a:ext>
            </a:extLst>
          </p:cNvPr>
          <p:cNvSpPr txBox="1"/>
          <p:nvPr/>
        </p:nvSpPr>
        <p:spPr>
          <a:xfrm>
            <a:off x="551546" y="9374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CB414"/>
                </a:solidFill>
                <a:latin typeface="Noto Sans"/>
              </a:rPr>
              <a:t>S2: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068BB7-F5E2-4A12-99DD-FE5BE4930EF6}"/>
              </a:ext>
            </a:extLst>
          </p:cNvPr>
          <p:cNvSpPr txBox="1"/>
          <p:nvPr/>
        </p:nvSpPr>
        <p:spPr>
          <a:xfrm>
            <a:off x="533179" y="1922303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CB414"/>
                </a:solidFill>
                <a:latin typeface="Noto Sans"/>
              </a:rPr>
              <a:t>S2:</a:t>
            </a:r>
          </a:p>
        </p:txBody>
      </p:sp>
    </p:spTree>
    <p:extLst>
      <p:ext uri="{BB962C8B-B14F-4D97-AF65-F5344CB8AC3E}">
        <p14:creationId xmlns:p14="http://schemas.microsoft.com/office/powerpoint/2010/main" val="3786415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8;g6d27156d0e_1_107">
            <a:extLst>
              <a:ext uri="{FF2B5EF4-FFF2-40B4-BE49-F238E27FC236}">
                <a16:creationId xmlns:a16="http://schemas.microsoft.com/office/drawing/2014/main" id="{E525F564-DCFF-4F04-ACF5-A8475602B0DB}"/>
              </a:ext>
            </a:extLst>
          </p:cNvPr>
          <p:cNvSpPr txBox="1"/>
          <p:nvPr/>
        </p:nvSpPr>
        <p:spPr>
          <a:xfrm>
            <a:off x="1493920" y="2166164"/>
            <a:ext cx="8136169" cy="2881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 dirty="0">
                <a:solidFill>
                  <a:srgbClr val="FFFFFF"/>
                </a:solidFill>
              </a:rPr>
              <a:t> Conclusion</a:t>
            </a:r>
            <a:endParaRPr sz="9600" b="1" dirty="0">
              <a:solidFill>
                <a:srgbClr val="FFFFFF"/>
              </a:solidFill>
            </a:endParaRPr>
          </a:p>
        </p:txBody>
      </p:sp>
      <p:cxnSp>
        <p:nvCxnSpPr>
          <p:cNvPr id="4" name="Google Shape;180;g6d27156d0e_1_107">
            <a:extLst>
              <a:ext uri="{FF2B5EF4-FFF2-40B4-BE49-F238E27FC236}">
                <a16:creationId xmlns:a16="http://schemas.microsoft.com/office/drawing/2014/main" id="{4D8269B9-791C-49D0-9F59-9F7179836AEF}"/>
              </a:ext>
            </a:extLst>
          </p:cNvPr>
          <p:cNvCxnSpPr>
            <a:cxnSpLocks/>
          </p:cNvCxnSpPr>
          <p:nvPr/>
        </p:nvCxnSpPr>
        <p:spPr>
          <a:xfrm>
            <a:off x="2392680" y="3777081"/>
            <a:ext cx="6484620" cy="0"/>
          </a:xfrm>
          <a:prstGeom prst="straightConnector1">
            <a:avLst/>
          </a:prstGeom>
          <a:noFill/>
          <a:ln w="1143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08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180;g6d27156d0e_1_107">
            <a:extLst>
              <a:ext uri="{FF2B5EF4-FFF2-40B4-BE49-F238E27FC236}">
                <a16:creationId xmlns:a16="http://schemas.microsoft.com/office/drawing/2014/main" id="{4D8269B9-791C-49D0-9F59-9F7179836AEF}"/>
              </a:ext>
            </a:extLst>
          </p:cNvPr>
          <p:cNvCxnSpPr>
            <a:cxnSpLocks/>
          </p:cNvCxnSpPr>
          <p:nvPr/>
        </p:nvCxnSpPr>
        <p:spPr>
          <a:xfrm>
            <a:off x="2853690" y="1033881"/>
            <a:ext cx="6484620" cy="0"/>
          </a:xfrm>
          <a:prstGeom prst="straightConnector1">
            <a:avLst/>
          </a:prstGeom>
          <a:noFill/>
          <a:ln w="1143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9842DE80-CF49-4944-89B9-07E9B02DBADC}"/>
              </a:ext>
            </a:extLst>
          </p:cNvPr>
          <p:cNvSpPr txBox="1"/>
          <p:nvPr/>
        </p:nvSpPr>
        <p:spPr>
          <a:xfrm>
            <a:off x="1139920" y="1327790"/>
            <a:ext cx="66103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  <a:latin typeface="Noto Sans" panose="020B0502040504020204"/>
              </a:rPr>
              <a:t>5 Membres engagés.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  <a:latin typeface="Noto Sans" panose="020B0502040504020204"/>
              </a:rPr>
              <a:t>28 Jours de travail.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  <a:latin typeface="Noto Sans" panose="020B0502040504020204"/>
              </a:rPr>
              <a:t>45 Heures de rencontres.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  <a:latin typeface="Noto Sans" panose="020B0502040504020204"/>
              </a:rPr>
              <a:t>Dizaines de problèmes résolus.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B5D367-9ABF-4995-8094-2F1D34563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45" y="1259127"/>
            <a:ext cx="3589204" cy="2691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35BA82C-9F81-4DE3-B4DC-AAB696F4A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8" y="3801733"/>
            <a:ext cx="3488113" cy="2616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6EAF835-1F7B-4EB6-B7C3-1C87B304A457}"/>
              </a:ext>
            </a:extLst>
          </p:cNvPr>
          <p:cNvSpPr txBox="1"/>
          <p:nvPr/>
        </p:nvSpPr>
        <p:spPr>
          <a:xfrm>
            <a:off x="2853690" y="117681"/>
            <a:ext cx="671247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500" b="1" dirty="0">
                <a:solidFill>
                  <a:srgbClr val="FCB414"/>
                </a:solidFill>
                <a:latin typeface="Noto Sans"/>
              </a:rPr>
              <a:t>DAZYY en quelques chiffres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6DC2723-49AA-4C24-BA77-EEB3A920B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36" y="4431142"/>
            <a:ext cx="1806190" cy="143862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812E0B9-9461-4F32-A975-9B6683CE8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61" y="4431142"/>
            <a:ext cx="1806190" cy="143862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66AB0FB-C331-4B02-8941-9BBAE8FF2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69" y="4436852"/>
            <a:ext cx="1806190" cy="14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04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85;p5">
            <a:extLst>
              <a:ext uri="{FF2B5EF4-FFF2-40B4-BE49-F238E27FC236}">
                <a16:creationId xmlns:a16="http://schemas.microsoft.com/office/drawing/2014/main" id="{6A3B5F6F-A817-489D-974E-F1A035991A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5999" y="2013471"/>
            <a:ext cx="7620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6;p5">
            <a:extLst>
              <a:ext uri="{FF2B5EF4-FFF2-40B4-BE49-F238E27FC236}">
                <a16:creationId xmlns:a16="http://schemas.microsoft.com/office/drawing/2014/main" id="{08CC128E-8F6D-4480-925C-39FC89C256D6}"/>
              </a:ext>
            </a:extLst>
          </p:cNvPr>
          <p:cNvSpPr txBox="1"/>
          <p:nvPr/>
        </p:nvSpPr>
        <p:spPr>
          <a:xfrm>
            <a:off x="0" y="1196421"/>
            <a:ext cx="12191999" cy="16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>
                <a:solidFill>
                  <a:srgbClr val="FCB414"/>
                </a:solidFill>
              </a:rPr>
              <a:t>Merci pour votre attention!</a:t>
            </a:r>
            <a:endParaRPr sz="4400" b="1" dirty="0">
              <a:solidFill>
                <a:srgbClr val="FCB414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40925B-F688-4103-A713-78489820E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5" y="185439"/>
            <a:ext cx="1806190" cy="14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2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5;g7657285b33_0_0">
            <a:extLst>
              <a:ext uri="{FF2B5EF4-FFF2-40B4-BE49-F238E27FC236}">
                <a16:creationId xmlns:a16="http://schemas.microsoft.com/office/drawing/2014/main" id="{01A6D91D-7F84-4A74-86DB-CF2B079A216E}"/>
              </a:ext>
            </a:extLst>
          </p:cNvPr>
          <p:cNvSpPr txBox="1"/>
          <p:nvPr/>
        </p:nvSpPr>
        <p:spPr>
          <a:xfrm>
            <a:off x="1057013" y="520117"/>
            <a:ext cx="10863743" cy="574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u="sng" dirty="0" err="1">
                <a:solidFill>
                  <a:srgbClr val="CB1B4A"/>
                </a:solidFill>
              </a:rPr>
              <a:t>Sommaire</a:t>
            </a:r>
            <a:r>
              <a:rPr lang="en-GB" sz="4400" b="1" u="sng" dirty="0">
                <a:solidFill>
                  <a:srgbClr val="CB1B4A"/>
                </a:solidFill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4400" b="1" u="sng" dirty="0">
              <a:solidFill>
                <a:srgbClr val="CB1B4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 dirty="0">
              <a:solidFill>
                <a:schemeClr val="accent5"/>
              </a:solidFill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AutoNum type="arabicPeriod"/>
            </a:pPr>
            <a:r>
              <a:rPr lang="en-GB" sz="2800" b="1" dirty="0">
                <a:solidFill>
                  <a:schemeClr val="accent5"/>
                </a:solidFill>
              </a:rPr>
              <a:t>Introduction.</a:t>
            </a:r>
            <a:endParaRPr sz="2800" b="1" dirty="0">
              <a:solidFill>
                <a:schemeClr val="accent5"/>
              </a:solidFill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AutoNum type="arabicPeriod"/>
            </a:pPr>
            <a:r>
              <a:rPr lang="en-GB" sz="2800" b="1" dirty="0" err="1">
                <a:solidFill>
                  <a:schemeClr val="accent5"/>
                </a:solidFill>
              </a:rPr>
              <a:t>Modèle</a:t>
            </a:r>
            <a:r>
              <a:rPr lang="en-GB" sz="2800" b="1" dirty="0">
                <a:solidFill>
                  <a:schemeClr val="accent5"/>
                </a:solidFill>
              </a:rPr>
              <a:t> physique de </a:t>
            </a:r>
            <a:r>
              <a:rPr lang="en-GB" sz="2800" b="1" dirty="0" err="1">
                <a:solidFill>
                  <a:schemeClr val="accent5"/>
                </a:solidFill>
              </a:rPr>
              <a:t>données</a:t>
            </a:r>
            <a:r>
              <a:rPr lang="en-GB" sz="2800" b="1" dirty="0">
                <a:solidFill>
                  <a:schemeClr val="accent5"/>
                </a:solidFill>
              </a:rPr>
              <a:t>.</a:t>
            </a:r>
            <a:endParaRPr sz="2800" b="1" dirty="0">
              <a:solidFill>
                <a:schemeClr val="accent5"/>
              </a:solidFill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-GB" sz="2800" b="1" dirty="0">
                <a:solidFill>
                  <a:schemeClr val="accent5"/>
                </a:solidFill>
              </a:rPr>
              <a:t>Les liens.</a:t>
            </a:r>
            <a:endParaRPr sz="2800" b="1" dirty="0">
              <a:solidFill>
                <a:schemeClr val="accent5"/>
              </a:solidFill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-GB" sz="2800" b="1" dirty="0">
                <a:solidFill>
                  <a:schemeClr val="accent5"/>
                </a:solidFill>
              </a:rPr>
              <a:t>Distribution des tables.</a:t>
            </a:r>
            <a:endParaRPr sz="2800" b="1" dirty="0">
              <a:solidFill>
                <a:schemeClr val="accent5"/>
              </a:solidFill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-GB" sz="2800" b="1" dirty="0">
                <a:solidFill>
                  <a:schemeClr val="accent5"/>
                </a:solidFill>
              </a:rPr>
              <a:t>Les tables.</a:t>
            </a:r>
            <a:endParaRPr sz="2800" b="1" dirty="0">
              <a:solidFill>
                <a:schemeClr val="accent5"/>
              </a:solidFill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-GB" sz="2800" b="1" dirty="0">
                <a:solidFill>
                  <a:schemeClr val="accent5"/>
                </a:solidFill>
              </a:rPr>
              <a:t>Test &amp; demonstration.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-GB" sz="2800" b="1" dirty="0">
                <a:solidFill>
                  <a:schemeClr val="accent5"/>
                </a:solidFill>
              </a:rPr>
              <a:t>Conclusion.</a:t>
            </a:r>
            <a:endParaRPr sz="2800" b="1" dirty="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5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88BBD3-D17B-453C-BAD2-29F6BB295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9591">
            <a:off x="8147022" y="2531580"/>
            <a:ext cx="2400875" cy="19122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30766F-0D19-4B78-9755-9F756E639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22" y="3832167"/>
            <a:ext cx="2400875" cy="19122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D97421-8E99-484B-85F0-D890EEF7C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447">
            <a:off x="8853595" y="742603"/>
            <a:ext cx="2400875" cy="19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0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g6d27156d0e_1_122">
            <a:extLst>
              <a:ext uri="{FF2B5EF4-FFF2-40B4-BE49-F238E27FC236}">
                <a16:creationId xmlns:a16="http://schemas.microsoft.com/office/drawing/2014/main" id="{C71E012F-741A-412A-84AC-8C3B58560E58}"/>
              </a:ext>
            </a:extLst>
          </p:cNvPr>
          <p:cNvSpPr txBox="1"/>
          <p:nvPr/>
        </p:nvSpPr>
        <p:spPr>
          <a:xfrm>
            <a:off x="1671025" y="1405050"/>
            <a:ext cx="9566400" cy="3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37;g6d27156d0e_1_122">
            <a:extLst>
              <a:ext uri="{FF2B5EF4-FFF2-40B4-BE49-F238E27FC236}">
                <a16:creationId xmlns:a16="http://schemas.microsoft.com/office/drawing/2014/main" id="{0279CDCA-5257-4215-BBD3-22DB528D9C7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0725" y="1128824"/>
            <a:ext cx="11606950" cy="55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DF96BE06-E648-4288-9A85-75E8EA6C7209}"/>
              </a:ext>
            </a:extLst>
          </p:cNvPr>
          <p:cNvSpPr txBox="1"/>
          <p:nvPr/>
        </p:nvSpPr>
        <p:spPr>
          <a:xfrm>
            <a:off x="1005718" y="297441"/>
            <a:ext cx="1018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36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 modèle physique de données du schéma globale 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9652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-1654124" y="4375961"/>
            <a:ext cx="8323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2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</a:t>
            </a:r>
            <a:r>
              <a:rPr lang="en-GB" sz="2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1410B795-E839-4927-BFA7-C48D530666D5}"/>
              </a:ext>
            </a:extLst>
          </p:cNvPr>
          <p:cNvSpPr txBox="1"/>
          <p:nvPr/>
        </p:nvSpPr>
        <p:spPr>
          <a:xfrm>
            <a:off x="7190910" y="4480075"/>
            <a:ext cx="552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Casablanca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8726C65D-9024-4A1A-A37A-BDEAE3443323}"/>
              </a:ext>
            </a:extLst>
          </p:cNvPr>
          <p:cNvSpPr txBox="1"/>
          <p:nvPr/>
        </p:nvSpPr>
        <p:spPr>
          <a:xfrm>
            <a:off x="4541516" y="643425"/>
            <a:ext cx="313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anger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5" name="Arrow: Down 5">
            <a:extLst>
              <a:ext uri="{FF2B5EF4-FFF2-40B4-BE49-F238E27FC236}">
                <a16:creationId xmlns:a16="http://schemas.microsoft.com/office/drawing/2014/main" id="{ABE0F547-94F8-4A51-B553-505795C1265D}"/>
              </a:ext>
            </a:extLst>
          </p:cNvPr>
          <p:cNvSpPr/>
          <p:nvPr/>
        </p:nvSpPr>
        <p:spPr>
          <a:xfrm rot="8072077">
            <a:off x="7474148" y="2197489"/>
            <a:ext cx="694107" cy="239719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LY</a:t>
            </a:r>
          </a:p>
        </p:txBody>
      </p:sp>
      <p:sp>
        <p:nvSpPr>
          <p:cNvPr id="76" name="Arrow: Down 91">
            <a:extLst>
              <a:ext uri="{FF2B5EF4-FFF2-40B4-BE49-F238E27FC236}">
                <a16:creationId xmlns:a16="http://schemas.microsoft.com/office/drawing/2014/main" id="{F50F6568-370D-40B5-89AB-317770778034}"/>
              </a:ext>
            </a:extLst>
          </p:cNvPr>
          <p:cNvSpPr/>
          <p:nvPr/>
        </p:nvSpPr>
        <p:spPr>
          <a:xfrm rot="16200000">
            <a:off x="5768598" y="4656931"/>
            <a:ext cx="714415" cy="2400873"/>
          </a:xfrm>
          <a:prstGeom prst="downArrow">
            <a:avLst>
              <a:gd name="adj1" fmla="val 40255"/>
              <a:gd name="adj2" fmla="val 50000"/>
            </a:avLst>
          </a:prstGeom>
          <a:solidFill>
            <a:srgbClr val="42A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30914D-24DA-4DF9-B942-592396E1E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62" y="329012"/>
            <a:ext cx="2400875" cy="191228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F50598F-41C3-4374-9975-A7199C70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595" y="4119531"/>
            <a:ext cx="2400875" cy="191228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356DB82-64F0-4F52-AF30-8FB11BBCD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81" y="4076773"/>
            <a:ext cx="2400875" cy="1912285"/>
          </a:xfrm>
          <a:prstGeom prst="rect">
            <a:avLst/>
          </a:prstGeom>
        </p:spPr>
      </p:pic>
      <p:sp>
        <p:nvSpPr>
          <p:cNvPr id="20" name="Google Shape;139;p4">
            <a:extLst>
              <a:ext uri="{FF2B5EF4-FFF2-40B4-BE49-F238E27FC236}">
                <a16:creationId xmlns:a16="http://schemas.microsoft.com/office/drawing/2014/main" id="{BFCA6D36-0819-4846-A48D-2D04BD75B56E}"/>
              </a:ext>
            </a:extLst>
          </p:cNvPr>
          <p:cNvSpPr txBox="1"/>
          <p:nvPr/>
        </p:nvSpPr>
        <p:spPr>
          <a:xfrm>
            <a:off x="4909509" y="1174747"/>
            <a:ext cx="8310400" cy="108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rgbClr val="444950"/>
              </a:solidFill>
              <a:highlight>
                <a:srgbClr val="F1F0F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400" dirty="0">
              <a:solidFill>
                <a:srgbClr val="444950"/>
              </a:solidFill>
              <a:highlight>
                <a:srgbClr val="F1F0F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CB1B4A"/>
                </a:solidFill>
              </a:rPr>
              <a:t>ADRESSE IP: 192.168.43.235</a:t>
            </a:r>
            <a:endParaRPr sz="2400" dirty="0">
              <a:solidFill>
                <a:srgbClr val="CB1B4A"/>
              </a:solidFill>
            </a:endParaRPr>
          </a:p>
        </p:txBody>
      </p:sp>
      <p:sp>
        <p:nvSpPr>
          <p:cNvPr id="21" name="Google Shape;139;p4">
            <a:extLst>
              <a:ext uri="{FF2B5EF4-FFF2-40B4-BE49-F238E27FC236}">
                <a16:creationId xmlns:a16="http://schemas.microsoft.com/office/drawing/2014/main" id="{92690137-EDC6-4AC1-9F56-32D5D8B0902E}"/>
              </a:ext>
            </a:extLst>
          </p:cNvPr>
          <p:cNvSpPr txBox="1"/>
          <p:nvPr/>
        </p:nvSpPr>
        <p:spPr>
          <a:xfrm>
            <a:off x="5936820" y="5912859"/>
            <a:ext cx="8310400" cy="108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rgbClr val="444950"/>
              </a:solidFill>
              <a:highlight>
                <a:srgbClr val="F1F0F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400" dirty="0">
              <a:solidFill>
                <a:srgbClr val="444950"/>
              </a:solidFill>
              <a:highlight>
                <a:srgbClr val="F1F0F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CB414"/>
                </a:solidFill>
              </a:rPr>
              <a:t>ADRESSE IP: 192.168.43.251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CB414"/>
              </a:solidFill>
            </a:endParaRPr>
          </a:p>
        </p:txBody>
      </p:sp>
      <p:sp>
        <p:nvSpPr>
          <p:cNvPr id="22" name="Google Shape;139;p4">
            <a:extLst>
              <a:ext uri="{FF2B5EF4-FFF2-40B4-BE49-F238E27FC236}">
                <a16:creationId xmlns:a16="http://schemas.microsoft.com/office/drawing/2014/main" id="{83D3683D-3DB8-491A-8FA5-BE954C58FD0E}"/>
              </a:ext>
            </a:extLst>
          </p:cNvPr>
          <p:cNvSpPr txBox="1"/>
          <p:nvPr/>
        </p:nvSpPr>
        <p:spPr>
          <a:xfrm>
            <a:off x="-1654124" y="5931802"/>
            <a:ext cx="8310400" cy="108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rgbClr val="444950"/>
              </a:solidFill>
              <a:highlight>
                <a:srgbClr val="F1F0F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400" dirty="0">
              <a:solidFill>
                <a:srgbClr val="444950"/>
              </a:solidFill>
              <a:highlight>
                <a:srgbClr val="F1F0F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42AFB6"/>
                </a:solidFill>
              </a:rPr>
              <a:t>ADRESSE IP: 192.168.43.83</a:t>
            </a:r>
            <a:endParaRPr sz="2400" dirty="0">
              <a:solidFill>
                <a:srgbClr val="42AFB6"/>
              </a:solidFill>
            </a:endParaRPr>
          </a:p>
        </p:txBody>
      </p:sp>
      <p:sp>
        <p:nvSpPr>
          <p:cNvPr id="23" name="Arrow: Down 5">
            <a:extLst>
              <a:ext uri="{FF2B5EF4-FFF2-40B4-BE49-F238E27FC236}">
                <a16:creationId xmlns:a16="http://schemas.microsoft.com/office/drawing/2014/main" id="{7CDEA90C-C64B-4EFF-9C00-B4544FE12248}"/>
              </a:ext>
            </a:extLst>
          </p:cNvPr>
          <p:cNvSpPr/>
          <p:nvPr/>
        </p:nvSpPr>
        <p:spPr>
          <a:xfrm rot="5400000">
            <a:off x="5579613" y="3976251"/>
            <a:ext cx="714414" cy="2400875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LYOUSRA1</a:t>
            </a:r>
          </a:p>
        </p:txBody>
      </p:sp>
      <p:sp>
        <p:nvSpPr>
          <p:cNvPr id="24" name="Arrow: Down 91">
            <a:extLst>
              <a:ext uri="{FF2B5EF4-FFF2-40B4-BE49-F238E27FC236}">
                <a16:creationId xmlns:a16="http://schemas.microsoft.com/office/drawing/2014/main" id="{FFDEDD72-9F2D-4A27-9C64-8D4E95B5AEE4}"/>
              </a:ext>
            </a:extLst>
          </p:cNvPr>
          <p:cNvSpPr/>
          <p:nvPr/>
        </p:nvSpPr>
        <p:spPr>
          <a:xfrm rot="13247135">
            <a:off x="3886537" y="2270366"/>
            <a:ext cx="812470" cy="2363619"/>
          </a:xfrm>
          <a:prstGeom prst="downArrow">
            <a:avLst>
              <a:gd name="adj1" fmla="val 40255"/>
              <a:gd name="adj2" fmla="val 50000"/>
            </a:avLst>
          </a:prstGeom>
          <a:solidFill>
            <a:srgbClr val="42A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LYOUSSEF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Down 5">
            <a:extLst>
              <a:ext uri="{FF2B5EF4-FFF2-40B4-BE49-F238E27FC236}">
                <a16:creationId xmlns:a16="http://schemas.microsoft.com/office/drawing/2014/main" id="{A464B63E-DEFA-42F3-9646-46CFD54BE73A}"/>
              </a:ext>
            </a:extLst>
          </p:cNvPr>
          <p:cNvSpPr/>
          <p:nvPr/>
        </p:nvSpPr>
        <p:spPr>
          <a:xfrm rot="2554144">
            <a:off x="3104892" y="1922637"/>
            <a:ext cx="695237" cy="2362777"/>
          </a:xfrm>
          <a:prstGeom prst="downArrow">
            <a:avLst>
              <a:gd name="adj1" fmla="val 40255"/>
              <a:gd name="adj2" fmla="val 50000"/>
            </a:avLst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LY</a:t>
            </a:r>
          </a:p>
        </p:txBody>
      </p:sp>
      <p:sp>
        <p:nvSpPr>
          <p:cNvPr id="26" name="Arrow: Down 5">
            <a:extLst>
              <a:ext uri="{FF2B5EF4-FFF2-40B4-BE49-F238E27FC236}">
                <a16:creationId xmlns:a16="http://schemas.microsoft.com/office/drawing/2014/main" id="{989B1E87-F5DF-4698-829F-1DEFBD5CD09D}"/>
              </a:ext>
            </a:extLst>
          </p:cNvPr>
          <p:cNvSpPr/>
          <p:nvPr/>
        </p:nvSpPr>
        <p:spPr>
          <a:xfrm rot="18922767">
            <a:off x="8275607" y="1922636"/>
            <a:ext cx="695237" cy="2362777"/>
          </a:xfrm>
          <a:prstGeom prst="downArrow">
            <a:avLst>
              <a:gd name="adj1" fmla="val 40255"/>
              <a:gd name="adj2" fmla="val 50000"/>
            </a:avLst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</a:t>
            </a:r>
          </a:p>
        </p:txBody>
      </p:sp>
    </p:spTree>
    <p:extLst>
      <p:ext uri="{BB962C8B-B14F-4D97-AF65-F5344CB8AC3E}">
        <p14:creationId xmlns:p14="http://schemas.microsoft.com/office/powerpoint/2010/main" val="328311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g6d27156d0e_1_122">
            <a:extLst>
              <a:ext uri="{FF2B5EF4-FFF2-40B4-BE49-F238E27FC236}">
                <a16:creationId xmlns:a16="http://schemas.microsoft.com/office/drawing/2014/main" id="{C71E012F-741A-412A-84AC-8C3B58560E58}"/>
              </a:ext>
            </a:extLst>
          </p:cNvPr>
          <p:cNvSpPr txBox="1"/>
          <p:nvPr/>
        </p:nvSpPr>
        <p:spPr>
          <a:xfrm>
            <a:off x="1671025" y="1405050"/>
            <a:ext cx="9566400" cy="3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42;g6d5ce916c3_0_1">
            <a:extLst>
              <a:ext uri="{FF2B5EF4-FFF2-40B4-BE49-F238E27FC236}">
                <a16:creationId xmlns:a16="http://schemas.microsoft.com/office/drawing/2014/main" id="{0316A27F-0FE5-4726-B595-386DC40B4DAA}"/>
              </a:ext>
            </a:extLst>
          </p:cNvPr>
          <p:cNvSpPr txBox="1"/>
          <p:nvPr/>
        </p:nvSpPr>
        <p:spPr>
          <a:xfrm>
            <a:off x="1931550" y="421300"/>
            <a:ext cx="8857200" cy="8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Répartition de la base de données </a:t>
            </a:r>
            <a:endParaRPr sz="3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Google Shape;143;g6d5ce916c3_0_1">
            <a:extLst>
              <a:ext uri="{FF2B5EF4-FFF2-40B4-BE49-F238E27FC236}">
                <a16:creationId xmlns:a16="http://schemas.microsoft.com/office/drawing/2014/main" id="{9D6B5C91-736F-4CE6-AA31-38D86B7A56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3900" y="2042891"/>
            <a:ext cx="1175375" cy="147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4;g6d5ce916c3_0_1">
            <a:extLst>
              <a:ext uri="{FF2B5EF4-FFF2-40B4-BE49-F238E27FC236}">
                <a16:creationId xmlns:a16="http://schemas.microsoft.com/office/drawing/2014/main" id="{09E8898D-B8E2-4043-BD8C-9485F1C82DE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4813" y="4099291"/>
            <a:ext cx="1175375" cy="147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5;g6d5ce916c3_0_1">
            <a:extLst>
              <a:ext uri="{FF2B5EF4-FFF2-40B4-BE49-F238E27FC236}">
                <a16:creationId xmlns:a16="http://schemas.microsoft.com/office/drawing/2014/main" id="{1406AF41-E115-454D-8FB7-64BBDAB8163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63250" y="2068700"/>
            <a:ext cx="1175375" cy="147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6;g6d5ce916c3_0_1">
            <a:extLst>
              <a:ext uri="{FF2B5EF4-FFF2-40B4-BE49-F238E27FC236}">
                <a16:creationId xmlns:a16="http://schemas.microsoft.com/office/drawing/2014/main" id="{401FE6B7-078E-4BBC-B75D-BA45ADF27AA4}"/>
              </a:ext>
            </a:extLst>
          </p:cNvPr>
          <p:cNvSpPr txBox="1"/>
          <p:nvPr/>
        </p:nvSpPr>
        <p:spPr>
          <a:xfrm>
            <a:off x="2874650" y="3708400"/>
            <a:ext cx="1312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Tanger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47;g6d5ce916c3_0_1">
            <a:extLst>
              <a:ext uri="{FF2B5EF4-FFF2-40B4-BE49-F238E27FC236}">
                <a16:creationId xmlns:a16="http://schemas.microsoft.com/office/drawing/2014/main" id="{147A3665-3614-4C71-A5A6-B377AE439214}"/>
              </a:ext>
            </a:extLst>
          </p:cNvPr>
          <p:cNvSpPr txBox="1"/>
          <p:nvPr/>
        </p:nvSpPr>
        <p:spPr>
          <a:xfrm>
            <a:off x="4946100" y="5652075"/>
            <a:ext cx="1312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Casablanca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48;g6d5ce916c3_0_1">
            <a:extLst>
              <a:ext uri="{FF2B5EF4-FFF2-40B4-BE49-F238E27FC236}">
                <a16:creationId xmlns:a16="http://schemas.microsoft.com/office/drawing/2014/main" id="{75C6536B-C0BC-4222-B32E-6532B9F2B219}"/>
              </a:ext>
            </a:extLst>
          </p:cNvPr>
          <p:cNvSpPr txBox="1"/>
          <p:nvPr/>
        </p:nvSpPr>
        <p:spPr>
          <a:xfrm>
            <a:off x="7280300" y="3655175"/>
            <a:ext cx="1312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Rabat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9;g6d5ce916c3_0_1">
            <a:extLst>
              <a:ext uri="{FF2B5EF4-FFF2-40B4-BE49-F238E27FC236}">
                <a16:creationId xmlns:a16="http://schemas.microsoft.com/office/drawing/2014/main" id="{9EB5B3E9-7B8C-405F-9291-755EEA364324}"/>
              </a:ext>
            </a:extLst>
          </p:cNvPr>
          <p:cNvCxnSpPr>
            <a:stCxn id="8" idx="2"/>
          </p:cNvCxnSpPr>
          <p:nvPr/>
        </p:nvCxnSpPr>
        <p:spPr>
          <a:xfrm>
            <a:off x="3691587" y="3517450"/>
            <a:ext cx="1332300" cy="1282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0;g6d5ce916c3_0_1">
            <a:extLst>
              <a:ext uri="{FF2B5EF4-FFF2-40B4-BE49-F238E27FC236}">
                <a16:creationId xmlns:a16="http://schemas.microsoft.com/office/drawing/2014/main" id="{67905430-8988-4295-9E56-5F1296660F3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279275" y="2780171"/>
            <a:ext cx="2684100" cy="25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51;g6d5ce916c3_0_1">
            <a:extLst>
              <a:ext uri="{FF2B5EF4-FFF2-40B4-BE49-F238E27FC236}">
                <a16:creationId xmlns:a16="http://schemas.microsoft.com/office/drawing/2014/main" id="{7ADFB65D-82B9-4D59-BDF8-AFE557DCC860}"/>
              </a:ext>
            </a:extLst>
          </p:cNvPr>
          <p:cNvCxnSpPr/>
          <p:nvPr/>
        </p:nvCxnSpPr>
        <p:spPr>
          <a:xfrm flipH="1">
            <a:off x="6125912" y="3511571"/>
            <a:ext cx="1154400" cy="14349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52;g6d5ce916c3_0_1">
            <a:extLst>
              <a:ext uri="{FF2B5EF4-FFF2-40B4-BE49-F238E27FC236}">
                <a16:creationId xmlns:a16="http://schemas.microsoft.com/office/drawing/2014/main" id="{24F9ED14-53FA-4328-B86B-0374C5AB83BA}"/>
              </a:ext>
            </a:extLst>
          </p:cNvPr>
          <p:cNvSpPr txBox="1"/>
          <p:nvPr/>
        </p:nvSpPr>
        <p:spPr>
          <a:xfrm>
            <a:off x="8244425" y="1904325"/>
            <a:ext cx="28002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Table </a:t>
            </a:r>
            <a:r>
              <a:rPr lang="en-GB" b="1" dirty="0" err="1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Echange</a:t>
            </a:r>
            <a:endParaRPr lang="en-GB" b="1" dirty="0">
              <a:solidFill>
                <a:schemeClr val="accent5"/>
              </a:solidFill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Table Deposer</a:t>
            </a:r>
          </a:p>
          <a:p>
            <a:pPr marL="457200" indent="-317500"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Table Cheque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Client</a:t>
            </a: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GB" b="1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Compte</a:t>
            </a: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</a:rPr>
              <a:t>Table </a:t>
            </a:r>
            <a:r>
              <a:rPr lang="en-GB" b="1" dirty="0" err="1">
                <a:solidFill>
                  <a:schemeClr val="accent5"/>
                </a:solidFill>
              </a:rPr>
              <a:t>Talon_Cheque</a:t>
            </a:r>
            <a:r>
              <a:rPr lang="en-GB" b="1" dirty="0">
                <a:solidFill>
                  <a:schemeClr val="accent5"/>
                </a:solidFill>
              </a:rPr>
              <a:t>:</a:t>
            </a:r>
            <a:endParaRPr b="1" dirty="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54;g6d5ce916c3_0_1">
            <a:extLst>
              <a:ext uri="{FF2B5EF4-FFF2-40B4-BE49-F238E27FC236}">
                <a16:creationId xmlns:a16="http://schemas.microsoft.com/office/drawing/2014/main" id="{1B564EFB-08D8-4B71-8FB7-DA4AC1975C42}"/>
              </a:ext>
            </a:extLst>
          </p:cNvPr>
          <p:cNvSpPr txBox="1"/>
          <p:nvPr/>
        </p:nvSpPr>
        <p:spPr>
          <a:xfrm>
            <a:off x="891375" y="1960275"/>
            <a:ext cx="2800200" cy="23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GB" b="1" dirty="0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Site</a:t>
            </a:r>
          </a:p>
          <a:p>
            <a:pPr marL="457200" indent="-317500"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Table </a:t>
            </a:r>
            <a:r>
              <a:rPr lang="en-GB" b="1" dirty="0" err="1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Personne</a:t>
            </a:r>
            <a:endParaRPr lang="en-GB" b="1" dirty="0">
              <a:solidFill>
                <a:schemeClr val="accent5"/>
              </a:solidFill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Table </a:t>
            </a:r>
            <a:r>
              <a:rPr lang="en-GB" b="1" dirty="0" err="1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Echange</a:t>
            </a:r>
            <a:endParaRPr lang="en-GB" b="1" dirty="0">
              <a:solidFill>
                <a:schemeClr val="accent5"/>
              </a:solidFill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Table Deposer</a:t>
            </a:r>
          </a:p>
          <a:p>
            <a:pPr marL="457200" indent="-317500"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Table Cheque</a:t>
            </a: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Client</a:t>
            </a: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GB" b="1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Compte</a:t>
            </a: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</a:rPr>
              <a:t>Table </a:t>
            </a:r>
            <a:r>
              <a:rPr lang="en-GB" b="1" dirty="0" err="1">
                <a:solidFill>
                  <a:schemeClr val="accent5"/>
                </a:solidFill>
              </a:rPr>
              <a:t>Talon_Cheque</a:t>
            </a:r>
            <a:endParaRPr b="1" dirty="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F9D247F-ACA2-4B26-9539-DB7E255D1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635" y="30029"/>
            <a:ext cx="1806190" cy="1438621"/>
          </a:xfrm>
          <a:prstGeom prst="rect">
            <a:avLst/>
          </a:prstGeom>
        </p:spPr>
      </p:pic>
      <p:sp>
        <p:nvSpPr>
          <p:cNvPr id="21" name="Google Shape;152;g6d5ce916c3_0_1">
            <a:extLst>
              <a:ext uri="{FF2B5EF4-FFF2-40B4-BE49-F238E27FC236}">
                <a16:creationId xmlns:a16="http://schemas.microsoft.com/office/drawing/2014/main" id="{DA144E61-147D-42A1-A81D-C01559B01D73}"/>
              </a:ext>
            </a:extLst>
          </p:cNvPr>
          <p:cNvSpPr txBox="1"/>
          <p:nvPr/>
        </p:nvSpPr>
        <p:spPr>
          <a:xfrm>
            <a:off x="6360150" y="4812705"/>
            <a:ext cx="28002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Table </a:t>
            </a:r>
            <a:r>
              <a:rPr lang="en-GB" b="1" dirty="0" err="1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Echange</a:t>
            </a:r>
            <a:endParaRPr lang="en-GB" b="1" dirty="0">
              <a:solidFill>
                <a:schemeClr val="accent5"/>
              </a:solidFill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Table Deposer</a:t>
            </a:r>
          </a:p>
          <a:p>
            <a:pPr marL="457200" indent="-317500"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Table Cheque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Client</a:t>
            </a: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GB" b="1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Compte</a:t>
            </a: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-GB" b="1" dirty="0">
                <a:solidFill>
                  <a:schemeClr val="accent5"/>
                </a:solidFill>
              </a:rPr>
              <a:t>Table </a:t>
            </a:r>
            <a:r>
              <a:rPr lang="en-GB" b="1" dirty="0" err="1">
                <a:solidFill>
                  <a:schemeClr val="accent5"/>
                </a:solidFill>
              </a:rPr>
              <a:t>Talon_Cheque</a:t>
            </a:r>
            <a:r>
              <a:rPr lang="en-GB" b="1" dirty="0">
                <a:solidFill>
                  <a:schemeClr val="accent5"/>
                </a:solidFill>
              </a:rPr>
              <a:t>:</a:t>
            </a:r>
            <a:endParaRPr b="1" dirty="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949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8807B46-B423-486D-AAC3-2F1A1FAAD83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3" r="55261" b="980"/>
          <a:stretch/>
        </p:blipFill>
        <p:spPr bwMode="auto">
          <a:xfrm>
            <a:off x="1011815" y="751366"/>
            <a:ext cx="1911350" cy="3369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4090C74-3E15-4B1B-847B-1252343EFD1F}"/>
              </a:ext>
            </a:extLst>
          </p:cNvPr>
          <p:cNvSpPr txBox="1"/>
          <p:nvPr/>
        </p:nvSpPr>
        <p:spPr>
          <a:xfrm rot="16200000">
            <a:off x="338223" y="2293598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Prénom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0C7BD9D-BC64-4FC6-B998-78F87BFB6FAD}"/>
              </a:ext>
            </a:extLst>
          </p:cNvPr>
          <p:cNvSpPr txBox="1"/>
          <p:nvPr/>
        </p:nvSpPr>
        <p:spPr>
          <a:xfrm rot="16200000">
            <a:off x="-270889" y="2263210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Nom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6898EFA-E382-4DCF-9BF1-6B0CE499F899}"/>
              </a:ext>
            </a:extLst>
          </p:cNvPr>
          <p:cNvSpPr txBox="1"/>
          <p:nvPr/>
        </p:nvSpPr>
        <p:spPr>
          <a:xfrm rot="16200000">
            <a:off x="979756" y="2335714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CIN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5A419F1B-559D-4ABB-A6F6-051F0F911ABE}"/>
              </a:ext>
            </a:extLst>
          </p:cNvPr>
          <p:cNvSpPr txBox="1"/>
          <p:nvPr/>
        </p:nvSpPr>
        <p:spPr>
          <a:xfrm>
            <a:off x="329127" y="751366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Personne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D3916A-44C6-4338-B08D-D616A772D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48" y="4120676"/>
            <a:ext cx="3490621" cy="241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7;g6d27156d0e_1_14">
            <a:extLst>
              <a:ext uri="{FF2B5EF4-FFF2-40B4-BE49-F238E27FC236}">
                <a16:creationId xmlns:a16="http://schemas.microsoft.com/office/drawing/2014/main" id="{572490E2-A4CA-436C-8A01-2E776FBFAC8A}"/>
              </a:ext>
            </a:extLst>
          </p:cNvPr>
          <p:cNvSpPr txBox="1"/>
          <p:nvPr/>
        </p:nvSpPr>
        <p:spPr>
          <a:xfrm>
            <a:off x="-3250293" y="0"/>
            <a:ext cx="9697200" cy="5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/>
              <a:t>Tanger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" name="Google Shape;147;g6d27156d0e_1_14">
            <a:extLst>
              <a:ext uri="{FF2B5EF4-FFF2-40B4-BE49-F238E27FC236}">
                <a16:creationId xmlns:a16="http://schemas.microsoft.com/office/drawing/2014/main" id="{75061829-CCDA-437B-867E-C918421C9F48}"/>
              </a:ext>
            </a:extLst>
          </p:cNvPr>
          <p:cNvSpPr txBox="1"/>
          <p:nvPr/>
        </p:nvSpPr>
        <p:spPr>
          <a:xfrm>
            <a:off x="4655653" y="3296303"/>
            <a:ext cx="969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/>
              <a:t>Rabat &amp; </a:t>
            </a:r>
            <a:r>
              <a:rPr lang="en-GB" sz="3000" b="1" dirty="0" err="1"/>
              <a:t>CasaBlanca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5D1318D-6743-4CC8-B987-875CB93F40BB}"/>
              </a:ext>
            </a:extLst>
          </p:cNvPr>
          <p:cNvSpPr txBox="1"/>
          <p:nvPr/>
        </p:nvSpPr>
        <p:spPr>
          <a:xfrm>
            <a:off x="9220550" y="3699897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VUE: VPersonne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9A3AC77-652A-4685-BD6E-AA3E0D027535}"/>
              </a:ext>
            </a:extLst>
          </p:cNvPr>
          <p:cNvSpPr txBox="1"/>
          <p:nvPr/>
        </p:nvSpPr>
        <p:spPr>
          <a:xfrm>
            <a:off x="1131368" y="357051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Table: Personne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Google Shape;147;g6d27156d0e_1_14">
            <a:extLst>
              <a:ext uri="{FF2B5EF4-FFF2-40B4-BE49-F238E27FC236}">
                <a16:creationId xmlns:a16="http://schemas.microsoft.com/office/drawing/2014/main" id="{3ACF4165-BE79-4130-BF54-21636B073E9F}"/>
              </a:ext>
            </a:extLst>
          </p:cNvPr>
          <p:cNvSpPr txBox="1"/>
          <p:nvPr/>
        </p:nvSpPr>
        <p:spPr>
          <a:xfrm>
            <a:off x="1598307" y="4988201"/>
            <a:ext cx="3276726" cy="14747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5000"/>
            </a:pPr>
            <a:r>
              <a:rPr lang="en-GB" sz="2000" b="1" dirty="0"/>
              <a:t>Trigger: </a:t>
            </a:r>
            <a:r>
              <a:rPr lang="en-GB" sz="2000" b="1" dirty="0" err="1"/>
              <a:t>trigger_personne</a:t>
            </a:r>
            <a:endParaRPr lang="en-GB" sz="20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dirty="0"/>
              <a:t>Insertion dans la table </a:t>
            </a:r>
            <a:r>
              <a:rPr lang="en-GB" sz="2000" dirty="0" err="1"/>
              <a:t>Personne</a:t>
            </a:r>
            <a:r>
              <a:rPr lang="en-GB" sz="2000" dirty="0"/>
              <a:t> au lieu de la </a:t>
            </a:r>
            <a:r>
              <a:rPr lang="en-GB" sz="2000" dirty="0" err="1"/>
              <a:t>vue</a:t>
            </a:r>
            <a:r>
              <a:rPr lang="en-GB" sz="2000" dirty="0"/>
              <a:t> </a:t>
            </a:r>
            <a:r>
              <a:rPr lang="en-GB" sz="2000" dirty="0" err="1"/>
              <a:t>Vpersonne</a:t>
            </a:r>
            <a:r>
              <a:rPr lang="en-GB" sz="2000" dirty="0"/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15" name="Google Shape;147;g6d27156d0e_1_14">
            <a:extLst>
              <a:ext uri="{FF2B5EF4-FFF2-40B4-BE49-F238E27FC236}">
                <a16:creationId xmlns:a16="http://schemas.microsoft.com/office/drawing/2014/main" id="{9FA7B164-6C62-4B30-B58F-199E561D94B0}"/>
              </a:ext>
            </a:extLst>
          </p:cNvPr>
          <p:cNvSpPr txBox="1"/>
          <p:nvPr/>
        </p:nvSpPr>
        <p:spPr>
          <a:xfrm>
            <a:off x="8606539" y="2263767"/>
            <a:ext cx="2421047" cy="97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b="1" dirty="0"/>
              <a:t>Insertion dans la </a:t>
            </a:r>
            <a:r>
              <a:rPr lang="en-GB" sz="2000" b="1" dirty="0" err="1"/>
              <a:t>vue</a:t>
            </a:r>
            <a:r>
              <a:rPr lang="en-GB" sz="2000" b="1" dirty="0"/>
              <a:t>: VPERSONNE.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16" name="Google Shape;147;g6d27156d0e_1_14">
            <a:extLst>
              <a:ext uri="{FF2B5EF4-FFF2-40B4-BE49-F238E27FC236}">
                <a16:creationId xmlns:a16="http://schemas.microsoft.com/office/drawing/2014/main" id="{41E216ED-4676-49B7-9A99-0AEED94803BF}"/>
              </a:ext>
            </a:extLst>
          </p:cNvPr>
          <p:cNvSpPr txBox="1"/>
          <p:nvPr/>
        </p:nvSpPr>
        <p:spPr>
          <a:xfrm>
            <a:off x="5293446" y="1616675"/>
            <a:ext cx="2700734" cy="979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400" b="1" dirty="0" err="1"/>
              <a:t>Déclenchement</a:t>
            </a:r>
            <a:r>
              <a:rPr lang="en-GB" sz="2400" b="1" dirty="0"/>
              <a:t> du </a:t>
            </a:r>
            <a:r>
              <a:rPr lang="en-GB" sz="2400" b="1" dirty="0" err="1"/>
              <a:t>trigger_personne</a:t>
            </a:r>
            <a:endParaRPr lang="en-GB" sz="24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D1A6710F-31F6-415B-8095-2B22544D1C82}"/>
              </a:ext>
            </a:extLst>
          </p:cNvPr>
          <p:cNvSpPr/>
          <p:nvPr/>
        </p:nvSpPr>
        <p:spPr>
          <a:xfrm rot="5400000">
            <a:off x="4380296" y="1414749"/>
            <a:ext cx="584164" cy="111387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Google Shape;147;g6d27156d0e_1_14">
            <a:extLst>
              <a:ext uri="{FF2B5EF4-FFF2-40B4-BE49-F238E27FC236}">
                <a16:creationId xmlns:a16="http://schemas.microsoft.com/office/drawing/2014/main" id="{6D9C349A-78C9-4F64-B2DC-E6BB3B280419}"/>
              </a:ext>
            </a:extLst>
          </p:cNvPr>
          <p:cNvSpPr txBox="1"/>
          <p:nvPr/>
        </p:nvSpPr>
        <p:spPr>
          <a:xfrm>
            <a:off x="3236670" y="2304703"/>
            <a:ext cx="2421047" cy="97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b="1" dirty="0"/>
              <a:t>Insertion dans la Table: PERSONNE.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20" name="Flèche : virage 19">
            <a:extLst>
              <a:ext uri="{FF2B5EF4-FFF2-40B4-BE49-F238E27FC236}">
                <a16:creationId xmlns:a16="http://schemas.microsoft.com/office/drawing/2014/main" id="{BAAB3207-3131-449B-860F-A60CAF1D1C60}"/>
              </a:ext>
            </a:extLst>
          </p:cNvPr>
          <p:cNvSpPr/>
          <p:nvPr/>
        </p:nvSpPr>
        <p:spPr>
          <a:xfrm flipH="1">
            <a:off x="8058312" y="1639686"/>
            <a:ext cx="3231987" cy="1603236"/>
          </a:xfrm>
          <a:prstGeom prst="bentArrow">
            <a:avLst>
              <a:gd name="adj1" fmla="val 17079"/>
              <a:gd name="adj2" fmla="val 18693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3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7;g6d27156d0e_1_14">
            <a:extLst>
              <a:ext uri="{FF2B5EF4-FFF2-40B4-BE49-F238E27FC236}">
                <a16:creationId xmlns:a16="http://schemas.microsoft.com/office/drawing/2014/main" id="{572490E2-A4CA-436C-8A01-2E776FBFAC8A}"/>
              </a:ext>
            </a:extLst>
          </p:cNvPr>
          <p:cNvSpPr txBox="1"/>
          <p:nvPr/>
        </p:nvSpPr>
        <p:spPr>
          <a:xfrm>
            <a:off x="-2046644" y="338392"/>
            <a:ext cx="9697200" cy="5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/>
              <a:t>Tanger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" name="Google Shape;147;g6d27156d0e_1_14">
            <a:extLst>
              <a:ext uri="{FF2B5EF4-FFF2-40B4-BE49-F238E27FC236}">
                <a16:creationId xmlns:a16="http://schemas.microsoft.com/office/drawing/2014/main" id="{75061829-CCDA-437B-867E-C918421C9F48}"/>
              </a:ext>
            </a:extLst>
          </p:cNvPr>
          <p:cNvSpPr txBox="1"/>
          <p:nvPr/>
        </p:nvSpPr>
        <p:spPr>
          <a:xfrm>
            <a:off x="4371950" y="2805263"/>
            <a:ext cx="969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/>
              <a:t>Rabat &amp; </a:t>
            </a:r>
            <a:r>
              <a:rPr lang="en-GB" sz="3000" b="1" dirty="0" err="1"/>
              <a:t>CasaBlanca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5D1318D-6743-4CC8-B987-875CB93F40BB}"/>
              </a:ext>
            </a:extLst>
          </p:cNvPr>
          <p:cNvSpPr txBox="1"/>
          <p:nvPr/>
        </p:nvSpPr>
        <p:spPr>
          <a:xfrm>
            <a:off x="8791342" y="3266928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VUE: </a:t>
            </a:r>
            <a:r>
              <a:rPr kumimoji="0" lang="fr-FR" sz="24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VSite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9A3AC77-652A-4685-BD6E-AA3E0D027535}"/>
              </a:ext>
            </a:extLst>
          </p:cNvPr>
          <p:cNvSpPr txBox="1"/>
          <p:nvPr/>
        </p:nvSpPr>
        <p:spPr>
          <a:xfrm>
            <a:off x="2230323" y="733508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Table: Site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106752-9E2E-4556-98E8-C8FE64BE41D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3" r="55261" b="980"/>
          <a:stretch/>
        </p:blipFill>
        <p:spPr bwMode="auto">
          <a:xfrm>
            <a:off x="2162043" y="1275822"/>
            <a:ext cx="1911350" cy="3369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1">
            <a:extLst>
              <a:ext uri="{FF2B5EF4-FFF2-40B4-BE49-F238E27FC236}">
                <a16:creationId xmlns:a16="http://schemas.microsoft.com/office/drawing/2014/main" id="{A52E1371-DC65-482F-916B-906EA34A0F01}"/>
              </a:ext>
            </a:extLst>
          </p:cNvPr>
          <p:cNvSpPr txBox="1"/>
          <p:nvPr/>
        </p:nvSpPr>
        <p:spPr>
          <a:xfrm rot="16200000">
            <a:off x="1461309" y="3112188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Nom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44EADC34-8903-491C-BDCD-7489C82D1117}"/>
              </a:ext>
            </a:extLst>
          </p:cNvPr>
          <p:cNvSpPr txBox="1"/>
          <p:nvPr/>
        </p:nvSpPr>
        <p:spPr>
          <a:xfrm rot="16200000">
            <a:off x="2072663" y="3000057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Adresse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AD38F79F-420F-4A2B-BAF9-90EE3DEFC3DA}"/>
              </a:ext>
            </a:extLst>
          </p:cNvPr>
          <p:cNvSpPr txBox="1"/>
          <p:nvPr/>
        </p:nvSpPr>
        <p:spPr>
          <a:xfrm rot="16200000">
            <a:off x="822793" y="3000057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 Site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05F13499-D277-4A86-86DF-BAC3BE7B2B3C}"/>
              </a:ext>
            </a:extLst>
          </p:cNvPr>
          <p:cNvSpPr txBox="1"/>
          <p:nvPr/>
        </p:nvSpPr>
        <p:spPr>
          <a:xfrm>
            <a:off x="1479355" y="1236600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Site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D283D5A-583B-4C74-9422-AC27B1C87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38" y="3800088"/>
            <a:ext cx="3136136" cy="219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7;g6d27156d0e_1_14">
            <a:extLst>
              <a:ext uri="{FF2B5EF4-FFF2-40B4-BE49-F238E27FC236}">
                <a16:creationId xmlns:a16="http://schemas.microsoft.com/office/drawing/2014/main" id="{572490E2-A4CA-436C-8A01-2E776FBFAC8A}"/>
              </a:ext>
            </a:extLst>
          </p:cNvPr>
          <p:cNvSpPr txBox="1"/>
          <p:nvPr/>
        </p:nvSpPr>
        <p:spPr>
          <a:xfrm>
            <a:off x="-851599" y="-12227"/>
            <a:ext cx="9697200" cy="5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 err="1"/>
              <a:t>Tanger</a:t>
            </a:r>
            <a:r>
              <a:rPr lang="en-GB" sz="3000" b="1" dirty="0"/>
              <a:t> , Rabat et Casablanca: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" name="Google Shape;147;g6d27156d0e_1_14">
            <a:extLst>
              <a:ext uri="{FF2B5EF4-FFF2-40B4-BE49-F238E27FC236}">
                <a16:creationId xmlns:a16="http://schemas.microsoft.com/office/drawing/2014/main" id="{75061829-CCDA-437B-867E-C918421C9F48}"/>
              </a:ext>
            </a:extLst>
          </p:cNvPr>
          <p:cNvSpPr txBox="1"/>
          <p:nvPr/>
        </p:nvSpPr>
        <p:spPr>
          <a:xfrm>
            <a:off x="4815351" y="4063285"/>
            <a:ext cx="969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3000" b="1" dirty="0" err="1"/>
              <a:t>Tanger</a:t>
            </a:r>
            <a:r>
              <a:rPr lang="en-GB" sz="3000" b="1" dirty="0"/>
              <a:t>: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5D1318D-6743-4CC8-B987-875CB93F40BB}"/>
              </a:ext>
            </a:extLst>
          </p:cNvPr>
          <p:cNvSpPr txBox="1"/>
          <p:nvPr/>
        </p:nvSpPr>
        <p:spPr>
          <a:xfrm>
            <a:off x="7083101" y="4532032"/>
            <a:ext cx="465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VUES: CLIENT1 , CLIENT2, VCLIENT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9A3AC77-652A-4685-BD6E-AA3E0D027535}"/>
              </a:ext>
            </a:extLst>
          </p:cNvPr>
          <p:cNvSpPr txBox="1"/>
          <p:nvPr/>
        </p:nvSpPr>
        <p:spPr>
          <a:xfrm>
            <a:off x="2928326" y="431393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Table: Client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Google Shape;147;g6d27156d0e_1_14">
            <a:extLst>
              <a:ext uri="{FF2B5EF4-FFF2-40B4-BE49-F238E27FC236}">
                <a16:creationId xmlns:a16="http://schemas.microsoft.com/office/drawing/2014/main" id="{3ACF4165-BE79-4130-BF54-21636B073E9F}"/>
              </a:ext>
            </a:extLst>
          </p:cNvPr>
          <p:cNvSpPr txBox="1"/>
          <p:nvPr/>
        </p:nvSpPr>
        <p:spPr>
          <a:xfrm>
            <a:off x="489442" y="5110860"/>
            <a:ext cx="3276726" cy="14747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5000"/>
            </a:pPr>
            <a:r>
              <a:rPr lang="en-GB" sz="2000" b="1" dirty="0"/>
              <a:t>Trigger: </a:t>
            </a:r>
            <a:r>
              <a:rPr lang="en-GB" sz="2000" b="1" dirty="0" err="1"/>
              <a:t>update_client</a:t>
            </a:r>
            <a:endParaRPr lang="en-GB" sz="2000" b="1" dirty="0"/>
          </a:p>
          <a:p>
            <a:pPr lvl="0" algn="ctr">
              <a:buClr>
                <a:schemeClr val="dk1"/>
              </a:buClr>
              <a:buSzPts val="5000"/>
            </a:pPr>
            <a:r>
              <a:rPr lang="en-GB" sz="2000" dirty="0"/>
              <a:t>Afin de modifier les </a:t>
            </a:r>
            <a:r>
              <a:rPr lang="fr-FR" sz="2000" dirty="0"/>
              <a:t>lignes</a:t>
            </a:r>
            <a:r>
              <a:rPr lang="en-GB" sz="2000" dirty="0"/>
              <a:t> de chaque client dans tout les tables.</a:t>
            </a:r>
            <a:endParaRPr lang="en-GB" sz="1200" dirty="0">
              <a:solidFill>
                <a:schemeClr val="accent2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7BA9448-CC61-4DA5-A3D3-EFC0C35A940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3" r="25624" b="1301"/>
          <a:stretch/>
        </p:blipFill>
        <p:spPr bwMode="auto">
          <a:xfrm>
            <a:off x="294500" y="938565"/>
            <a:ext cx="3618230" cy="3358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1">
            <a:extLst>
              <a:ext uri="{FF2B5EF4-FFF2-40B4-BE49-F238E27FC236}">
                <a16:creationId xmlns:a16="http://schemas.microsoft.com/office/drawing/2014/main" id="{A97E3210-D9F0-4D3B-BF5F-84EA3105457E}"/>
              </a:ext>
            </a:extLst>
          </p:cNvPr>
          <p:cNvSpPr txBox="1"/>
          <p:nvPr/>
        </p:nvSpPr>
        <p:spPr>
          <a:xfrm rot="16200000">
            <a:off x="-1024098" y="2517124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CIN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0BF1E7CB-9F23-4A00-AB75-178FCD49D5C0}"/>
              </a:ext>
            </a:extLst>
          </p:cNvPr>
          <p:cNvSpPr txBox="1"/>
          <p:nvPr/>
        </p:nvSpPr>
        <p:spPr>
          <a:xfrm rot="16200000">
            <a:off x="-410031" y="2580285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Nom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F2798E25-D14F-47F7-81B7-DE667BC5C343}"/>
              </a:ext>
            </a:extLst>
          </p:cNvPr>
          <p:cNvSpPr txBox="1"/>
          <p:nvPr/>
        </p:nvSpPr>
        <p:spPr>
          <a:xfrm rot="16200000">
            <a:off x="215291" y="2580284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Prenom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9D634BCE-432C-43F5-A61D-8189D5053E36}"/>
              </a:ext>
            </a:extLst>
          </p:cNvPr>
          <p:cNvSpPr txBox="1"/>
          <p:nvPr/>
        </p:nvSpPr>
        <p:spPr>
          <a:xfrm rot="16200000">
            <a:off x="829358" y="2580285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Salaire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961EAF72-C36A-4718-92F7-97BC5BE48C57}"/>
              </a:ext>
            </a:extLst>
          </p:cNvPr>
          <p:cNvSpPr txBox="1"/>
          <p:nvPr/>
        </p:nvSpPr>
        <p:spPr>
          <a:xfrm rot="16200000">
            <a:off x="1365822" y="2580284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Tel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1E38F5A9-32E2-4EFE-8BE7-43F3C2C2F0DC}"/>
              </a:ext>
            </a:extLst>
          </p:cNvPr>
          <p:cNvSpPr txBox="1"/>
          <p:nvPr/>
        </p:nvSpPr>
        <p:spPr>
          <a:xfrm rot="16200000">
            <a:off x="1935510" y="2580284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Adresse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EF7DCBC6-756D-44A4-872B-0D5339006B97}"/>
              </a:ext>
            </a:extLst>
          </p:cNvPr>
          <p:cNvSpPr txBox="1"/>
          <p:nvPr/>
        </p:nvSpPr>
        <p:spPr>
          <a:xfrm>
            <a:off x="400295" y="893058"/>
            <a:ext cx="327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Client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6AEF79-684B-4254-85CB-B5A8F7DC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01" y="5130299"/>
            <a:ext cx="4425421" cy="158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147;g6d27156d0e_1_14">
            <a:extLst>
              <a:ext uri="{FF2B5EF4-FFF2-40B4-BE49-F238E27FC236}">
                <a16:creationId xmlns:a16="http://schemas.microsoft.com/office/drawing/2014/main" id="{54B35E8F-928B-4463-8E45-B2AC309B0719}"/>
              </a:ext>
            </a:extLst>
          </p:cNvPr>
          <p:cNvSpPr txBox="1"/>
          <p:nvPr/>
        </p:nvSpPr>
        <p:spPr>
          <a:xfrm>
            <a:off x="11328004" y="5697200"/>
            <a:ext cx="994625" cy="45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b="1" dirty="0"/>
              <a:t>X 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29" name="Google Shape;147;g6d27156d0e_1_14">
            <a:extLst>
              <a:ext uri="{FF2B5EF4-FFF2-40B4-BE49-F238E27FC236}">
                <a16:creationId xmlns:a16="http://schemas.microsoft.com/office/drawing/2014/main" id="{04948ED2-7F3A-4C48-83E3-5455EFE8FDE4}"/>
              </a:ext>
            </a:extLst>
          </p:cNvPr>
          <p:cNvSpPr txBox="1"/>
          <p:nvPr/>
        </p:nvSpPr>
        <p:spPr>
          <a:xfrm>
            <a:off x="3965535" y="1765577"/>
            <a:ext cx="2421047" cy="97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b="1" dirty="0"/>
              <a:t>Modifier les infos d’un client.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30" name="Google Shape;147;g6d27156d0e_1_14">
            <a:extLst>
              <a:ext uri="{FF2B5EF4-FFF2-40B4-BE49-F238E27FC236}">
                <a16:creationId xmlns:a16="http://schemas.microsoft.com/office/drawing/2014/main" id="{CD55E62D-ABA4-4CFC-B7C3-3C42D2E67FF1}"/>
              </a:ext>
            </a:extLst>
          </p:cNvPr>
          <p:cNvSpPr txBox="1"/>
          <p:nvPr/>
        </p:nvSpPr>
        <p:spPr>
          <a:xfrm>
            <a:off x="6917265" y="1206570"/>
            <a:ext cx="2700734" cy="979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400" b="1" dirty="0" err="1"/>
              <a:t>Déclenchement</a:t>
            </a:r>
            <a:r>
              <a:rPr lang="en-GB" sz="2400" b="1" dirty="0"/>
              <a:t> du </a:t>
            </a:r>
            <a:r>
              <a:rPr lang="en-GB" sz="2400" b="1" dirty="0" err="1"/>
              <a:t>update_client</a:t>
            </a:r>
            <a:endParaRPr lang="en-GB" sz="24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A8B9CBC-8EE2-43D6-ADBE-81A75E6423CB}"/>
              </a:ext>
            </a:extLst>
          </p:cNvPr>
          <p:cNvSpPr/>
          <p:nvPr/>
        </p:nvSpPr>
        <p:spPr>
          <a:xfrm rot="5400000" flipV="1">
            <a:off x="4777887" y="771821"/>
            <a:ext cx="584164" cy="140816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Google Shape;147;g6d27156d0e_1_14">
            <a:extLst>
              <a:ext uri="{FF2B5EF4-FFF2-40B4-BE49-F238E27FC236}">
                <a16:creationId xmlns:a16="http://schemas.microsoft.com/office/drawing/2014/main" id="{7C638F3A-9F79-4AA9-9AFF-63DA11A1DF28}"/>
              </a:ext>
            </a:extLst>
          </p:cNvPr>
          <p:cNvSpPr txBox="1"/>
          <p:nvPr/>
        </p:nvSpPr>
        <p:spPr>
          <a:xfrm>
            <a:off x="7172671" y="2791074"/>
            <a:ext cx="2421047" cy="97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b="1" dirty="0" err="1"/>
              <a:t>Vérifier</a:t>
            </a:r>
            <a:r>
              <a:rPr lang="en-GB" sz="2000" b="1" dirty="0"/>
              <a:t> s’il se trouve dans d’autres sites.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0BACBE6D-E962-4AAA-9719-4113A0900A7F}"/>
              </a:ext>
            </a:extLst>
          </p:cNvPr>
          <p:cNvSpPr/>
          <p:nvPr/>
        </p:nvSpPr>
        <p:spPr>
          <a:xfrm rot="16200000" flipV="1">
            <a:off x="4853185" y="2479034"/>
            <a:ext cx="584164" cy="140816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Google Shape;147;g6d27156d0e_1_14">
            <a:extLst>
              <a:ext uri="{FF2B5EF4-FFF2-40B4-BE49-F238E27FC236}">
                <a16:creationId xmlns:a16="http://schemas.microsoft.com/office/drawing/2014/main" id="{58DF8D96-E239-419B-A016-B1ED32C49F3F}"/>
              </a:ext>
            </a:extLst>
          </p:cNvPr>
          <p:cNvSpPr txBox="1"/>
          <p:nvPr/>
        </p:nvSpPr>
        <p:spPr>
          <a:xfrm>
            <a:off x="4126302" y="3480607"/>
            <a:ext cx="2421047" cy="97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2000" b="1" dirty="0"/>
              <a:t>Modification réussie </a:t>
            </a: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3" name="Flèche : demi-tour 2">
            <a:extLst>
              <a:ext uri="{FF2B5EF4-FFF2-40B4-BE49-F238E27FC236}">
                <a16:creationId xmlns:a16="http://schemas.microsoft.com/office/drawing/2014/main" id="{27A30C2F-4024-4A9F-8BC8-10AA9EEAFBEB}"/>
              </a:ext>
            </a:extLst>
          </p:cNvPr>
          <p:cNvSpPr/>
          <p:nvPr/>
        </p:nvSpPr>
        <p:spPr>
          <a:xfrm rot="5400000">
            <a:off x="9437917" y="1808137"/>
            <a:ext cx="1918355" cy="1172690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3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23308</TotalTime>
  <Words>904</Words>
  <Application>Microsoft Office PowerPoint</Application>
  <PresentationFormat>Grand écran</PresentationFormat>
  <Paragraphs>250</Paragraphs>
  <Slides>27</Slides>
  <Notes>1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Noto Sans</vt:lpstr>
      <vt:lpstr>Verdana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Youssef Alaoui</cp:lastModifiedBy>
  <cp:revision>1066</cp:revision>
  <dcterms:created xsi:type="dcterms:W3CDTF">2017-12-05T16:25:52Z</dcterms:created>
  <dcterms:modified xsi:type="dcterms:W3CDTF">2020-01-15T20:32:06Z</dcterms:modified>
</cp:coreProperties>
</file>