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None/>
              <a:defRPr sz="2400">
                <a:solidFill>
                  <a:srgbClr val="8B8C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2000"/>
              <a:buNone/>
              <a:defRPr sz="2000">
                <a:solidFill>
                  <a:srgbClr val="8B8C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800"/>
              <a:buNone/>
              <a:defRPr sz="1800">
                <a:solidFill>
                  <a:srgbClr val="8B8C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331" y="647877"/>
            <a:ext cx="5955635" cy="474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530625" y="231475"/>
            <a:ext cx="10844400" cy="6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GB" sz="2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ORA-01034: ORACLE not available</a:t>
            </a:r>
            <a:endParaRPr b="1" i="0" sz="2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GB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Cause1: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L’espace alloué pour SGA est saturée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Solution1 : </a:t>
            </a:r>
            <a:endParaRPr b="1" i="0" sz="18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Configuration des variables d'environnement d’ORACLE_SID: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C:\&gt; set ORACLE_SID=xxx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C:\&gt; sqlplus sys/manager@xxx as sysdba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C:\&gt; startup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Cause 2: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il y a une contradiction entre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ORACLE_HOME et ORACLE_SID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Solution2 :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Vérification que des fichiers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ORACLE_HOME et ORACLE_SID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sont liées au fichiers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/etc/oratab or /var/opt/oracle/oratab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 Tester que ORACLE_HOME est on mode OLD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ORA-00119: invalid specification for system parameter LOCAL_LISTENER</a:t>
            </a:r>
            <a:endParaRPr b="1" i="0" sz="1800" u="none" cap="none" strike="noStrike">
              <a:solidFill>
                <a:schemeClr val="accent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ORA-00132: syntax error or unresolved network name 'MYSID'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 :</a:t>
            </a:r>
            <a:r>
              <a:rPr b="1" i="0" lang="en-GB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18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 ya un seul auditeur ,Pas besoin de définir local_listener .donc on peut supprimer local_listener du paramètre d’initialisation pfile/spfile et redémarrer les écouteurs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 rot="-998130">
            <a:off x="1493937" y="2166174"/>
            <a:ext cx="8136031" cy="2881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GB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Conclusion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 flipH="1" rot="10800000">
            <a:off x="2814675" y="2646550"/>
            <a:ext cx="6451500" cy="2051400"/>
          </a:xfrm>
          <a:prstGeom prst="straightConnector1">
            <a:avLst/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425" y="1492775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2236425" y="349275"/>
            <a:ext cx="78771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 questions :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3791775" y="2910575"/>
            <a:ext cx="7344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GB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!?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5866625" y="2525100"/>
            <a:ext cx="7713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GB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75200" y="3021000"/>
            <a:ext cx="826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GB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725042" y="233824"/>
            <a:ext cx="832387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GB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par: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788378" y="1058996"/>
            <a:ext cx="66152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Mme. FISSOUNE Rachida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698836" y="1707024"/>
            <a:ext cx="148924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	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443037" y="1707024"/>
            <a:ext cx="14892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174040" y="1707024"/>
            <a:ext cx="14892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941406" y="1707024"/>
            <a:ext cx="14892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645239" y="1707024"/>
            <a:ext cx="14892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785202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Dina ABAKKALI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523353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Amal KRIMI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261505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Zineb EL BEKRI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999656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YOUSRA SERROUKH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729671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YOUSSEF ALAOUI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85202" y="3646016"/>
            <a:ext cx="1323300" cy="633900"/>
          </a:xfrm>
          <a:prstGeom prst="rect">
            <a:avLst/>
          </a:prstGeom>
          <a:solidFill>
            <a:srgbClr val="9196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522721" y="3646016"/>
            <a:ext cx="1323300" cy="633884"/>
          </a:xfrm>
          <a:prstGeom prst="rect">
            <a:avLst/>
          </a:prstGeom>
          <a:solidFill>
            <a:srgbClr val="3183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262621" y="3651767"/>
            <a:ext cx="1323300" cy="633884"/>
          </a:xfrm>
          <a:prstGeom prst="rect">
            <a:avLst/>
          </a:prstGeom>
          <a:solidFill>
            <a:srgbClr val="9814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99345" y="3646016"/>
            <a:ext cx="1323300" cy="633884"/>
          </a:xfrm>
          <a:prstGeom prst="rect">
            <a:avLst/>
          </a:prstGeom>
          <a:solidFill>
            <a:srgbClr val="0539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729721" y="3646016"/>
            <a:ext cx="1323300" cy="633884"/>
          </a:xfrm>
          <a:prstGeom prst="rect">
            <a:avLst/>
          </a:prstGeom>
          <a:solidFill>
            <a:srgbClr val="C98B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3922943" y="3803009"/>
            <a:ext cx="513855" cy="337832"/>
            <a:chOff x="1767905" y="1123950"/>
            <a:chExt cx="608582" cy="400110"/>
          </a:xfrm>
        </p:grpSpPr>
        <p:sp>
          <p:nvSpPr>
            <p:cNvPr id="107" name="Google Shape;107;p14"/>
            <p:cNvSpPr/>
            <p:nvPr/>
          </p:nvSpPr>
          <p:spPr>
            <a:xfrm flipH="1">
              <a:off x="1767905" y="1123950"/>
              <a:ext cx="46608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5400000">
              <a:off x="2051209" y="1197735"/>
              <a:ext cx="45719" cy="6048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864518" y="1257675"/>
              <a:ext cx="73820" cy="1878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993108" y="1176338"/>
              <a:ext cx="73820" cy="2691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127649" y="1301739"/>
              <a:ext cx="73820" cy="1437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258367" y="1214438"/>
              <a:ext cx="67109" cy="2310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5675543" y="3803009"/>
            <a:ext cx="513855" cy="337832"/>
            <a:chOff x="5675543" y="3803009"/>
            <a:chExt cx="513855" cy="337832"/>
          </a:xfrm>
        </p:grpSpPr>
        <p:sp>
          <p:nvSpPr>
            <p:cNvPr id="114" name="Google Shape;114;p14"/>
            <p:cNvSpPr/>
            <p:nvPr/>
          </p:nvSpPr>
          <p:spPr>
            <a:xfrm flipH="1">
              <a:off x="5675543" y="3803009"/>
              <a:ext cx="39353" cy="3378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5400000">
              <a:off x="5914750" y="3865309"/>
              <a:ext cx="38603" cy="5106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14"/>
            <p:cNvGrpSpPr/>
            <p:nvPr/>
          </p:nvGrpSpPr>
          <p:grpSpPr>
            <a:xfrm>
              <a:off x="5765541" y="3867047"/>
              <a:ext cx="384390" cy="159201"/>
              <a:chOff x="6275379" y="3573754"/>
              <a:chExt cx="625442" cy="259036"/>
            </a:xfrm>
          </p:grpSpPr>
          <p:sp>
            <p:nvSpPr>
              <p:cNvPr id="117" name="Google Shape;117;p14"/>
              <p:cNvSpPr/>
              <p:nvPr/>
            </p:nvSpPr>
            <p:spPr>
              <a:xfrm flipH="1" rot="2598114">
                <a:off x="6370019" y="3560638"/>
                <a:ext cx="45719" cy="2941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flipH="1" rot="8080747">
                <a:off x="6545797" y="3555874"/>
                <a:ext cx="45719" cy="2941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flipH="1" rot="2753522">
                <a:off x="6733120" y="3566951"/>
                <a:ext cx="45719" cy="2941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55979" y="3573754"/>
                <a:ext cx="144842" cy="154357"/>
              </a:xfrm>
              <a:custGeom>
                <a:rect b="b" l="l" r="r" t="t"/>
                <a:pathLst>
                  <a:path extrusionOk="0" h="154357" w="144842">
                    <a:moveTo>
                      <a:pt x="0" y="0"/>
                    </a:moveTo>
                    <a:lnTo>
                      <a:pt x="144842" y="0"/>
                    </a:lnTo>
                    <a:lnTo>
                      <a:pt x="144842" y="154357"/>
                    </a:lnTo>
                    <a:lnTo>
                      <a:pt x="64294" y="710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" name="Google Shape;121;p14"/>
          <p:cNvGrpSpPr/>
          <p:nvPr/>
        </p:nvGrpSpPr>
        <p:grpSpPr>
          <a:xfrm>
            <a:off x="7306100" y="3751317"/>
            <a:ext cx="704850" cy="419100"/>
            <a:chOff x="7306100" y="3751317"/>
            <a:chExt cx="704850" cy="419100"/>
          </a:xfrm>
        </p:grpSpPr>
        <p:sp>
          <p:nvSpPr>
            <p:cNvPr id="122" name="Google Shape;122;p14"/>
            <p:cNvSpPr/>
            <p:nvPr/>
          </p:nvSpPr>
          <p:spPr>
            <a:xfrm>
              <a:off x="7306100" y="3751317"/>
              <a:ext cx="419100" cy="419100"/>
            </a:xfrm>
            <a:prstGeom prst="ellipse">
              <a:avLst/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591850" y="3751317"/>
              <a:ext cx="419100" cy="419100"/>
            </a:xfrm>
            <a:prstGeom prst="ellipse">
              <a:avLst/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9208717" y="3744174"/>
            <a:ext cx="419100" cy="419100"/>
            <a:chOff x="9208717" y="3744174"/>
            <a:chExt cx="419100" cy="419100"/>
          </a:xfrm>
        </p:grpSpPr>
        <p:sp>
          <p:nvSpPr>
            <p:cNvPr id="125" name="Google Shape;125;p14"/>
            <p:cNvSpPr/>
            <p:nvPr/>
          </p:nvSpPr>
          <p:spPr>
            <a:xfrm>
              <a:off x="9208717" y="3744174"/>
              <a:ext cx="419100" cy="419100"/>
            </a:xfrm>
            <a:prstGeom prst="ellipse">
              <a:avLst/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9377991" y="3803009"/>
              <a:ext cx="45719" cy="2068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5400000">
              <a:off x="9431307" y="3910730"/>
              <a:ext cx="45719" cy="1524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2233906" y="3732904"/>
            <a:ext cx="419100" cy="419100"/>
            <a:chOff x="2233906" y="3732904"/>
            <a:chExt cx="419100" cy="419100"/>
          </a:xfrm>
        </p:grpSpPr>
        <p:sp>
          <p:nvSpPr>
            <p:cNvPr id="129" name="Google Shape;129;p14"/>
            <p:cNvSpPr/>
            <p:nvPr/>
          </p:nvSpPr>
          <p:spPr>
            <a:xfrm>
              <a:off x="2233906" y="3732904"/>
              <a:ext cx="419100" cy="419100"/>
            </a:xfrm>
            <a:prstGeom prst="ellipse">
              <a:avLst/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376782" y="3876129"/>
              <a:ext cx="133800" cy="133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2734000" y="681350"/>
            <a:ext cx="6970200" cy="5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Sommaire:</a:t>
            </a:r>
            <a:endParaRPr b="1" i="0" sz="30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AutoNum type="arabicPeriod"/>
            </a:pPr>
            <a:r>
              <a:rPr b="1" i="0" lang="en-GB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Introduction.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AutoNum type="arabicPeriod"/>
            </a:pPr>
            <a:r>
              <a:rPr b="1" i="0" lang="en-GB" sz="3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Modèle physique de donnée</a:t>
            </a:r>
            <a:endParaRPr b="1" i="0" sz="3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AutoNum type="arabicPeriod"/>
            </a:pPr>
            <a:r>
              <a:rPr b="1" i="0" lang="en-GB" sz="3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Les liens</a:t>
            </a:r>
            <a:endParaRPr b="1" i="0" sz="3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AutoNum type="arabicPeriod"/>
            </a:pPr>
            <a:r>
              <a:rPr b="1" i="0" lang="en-GB" sz="3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Distribution des tables </a:t>
            </a:r>
            <a:endParaRPr b="1" i="0" sz="3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AutoNum type="arabicPeriod"/>
            </a:pPr>
            <a:r>
              <a:rPr b="1" i="0" lang="en-GB" sz="3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Les tables</a:t>
            </a:r>
            <a:endParaRPr b="1" i="0" sz="3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AutoNum type="arabicPeriod"/>
            </a:pPr>
            <a:r>
              <a:rPr b="1" i="0" lang="en-GB" sz="3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Teste des re</a:t>
            </a:r>
            <a:r>
              <a:rPr b="1" lang="en-GB" sz="3600">
                <a:solidFill>
                  <a:schemeClr val="accent5"/>
                </a:solidFill>
              </a:rPr>
              <a:t>q</a:t>
            </a:r>
            <a:r>
              <a:rPr b="1" i="0" lang="en-GB" sz="3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utesConclusion</a:t>
            </a:r>
            <a:endParaRPr b="1" i="0" sz="3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/>
        </p:nvSpPr>
        <p:spPr>
          <a:xfrm>
            <a:off x="1931550" y="421300"/>
            <a:ext cx="8857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modèle physique de donnée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671025" y="1405050"/>
            <a:ext cx="95664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75" y="1405050"/>
            <a:ext cx="11246400" cy="52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1931550" y="421300"/>
            <a:ext cx="8857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Répartition de la base de données 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900" y="2042891"/>
            <a:ext cx="1175375" cy="14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813" y="4099291"/>
            <a:ext cx="1175375" cy="14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250" y="2068700"/>
            <a:ext cx="1175375" cy="14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2874650" y="3708400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1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946100" y="5652075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2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7280300" y="3655175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3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7"/>
          <p:cNvCxnSpPr>
            <a:stCxn id="148" idx="2"/>
          </p:cNvCxnSpPr>
          <p:nvPr/>
        </p:nvCxnSpPr>
        <p:spPr>
          <a:xfrm>
            <a:off x="3691588" y="3517450"/>
            <a:ext cx="1332300" cy="1282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>
            <a:stCxn id="148" idx="3"/>
            <a:endCxn id="150" idx="1"/>
          </p:cNvCxnSpPr>
          <p:nvPr/>
        </p:nvCxnSpPr>
        <p:spPr>
          <a:xfrm>
            <a:off x="4279275" y="2780171"/>
            <a:ext cx="2684100" cy="25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 flipH="1">
            <a:off x="6125912" y="3511571"/>
            <a:ext cx="1154400" cy="1434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7"/>
          <p:cNvSpPr txBox="1"/>
          <p:nvPr/>
        </p:nvSpPr>
        <p:spPr>
          <a:xfrm>
            <a:off x="8244425" y="1904325"/>
            <a:ext cx="28002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Compte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Echange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Cheque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Deposer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Table Talon_Cheque:</a:t>
            </a:r>
            <a:endParaRPr b="1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496400" y="4799950"/>
            <a:ext cx="28002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Compte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Echange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Cheque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Deposer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Table Talon_Cheque:</a:t>
            </a:r>
            <a:endParaRPr b="1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891375" y="1960275"/>
            <a:ext cx="28002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Site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Personne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Compte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Echange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Cheque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Personne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Deposer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i="0" lang="en-GB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Table Talon_Cheque</a:t>
            </a:r>
            <a:endParaRPr b="1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00" y="2015150"/>
            <a:ext cx="5693899" cy="32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38" y="5384075"/>
            <a:ext cx="6209976" cy="8216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3050" y="2015150"/>
            <a:ext cx="1139675" cy="11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2662400" y="174425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44950"/>
              </a:solidFill>
              <a:highlight>
                <a:srgbClr val="F1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44950"/>
              </a:solidFill>
              <a:highlight>
                <a:srgbClr val="F1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GB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Optimisation: Index bitmap</a:t>
            </a:r>
            <a:endParaRPr b="0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8109600" y="3754450"/>
            <a:ext cx="38355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Bitmap Index  B_SITE ON MVCompte(id_site) ;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8519850" y="2022125"/>
            <a:ext cx="35346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Création d’index bitmap sur la colonne id_site de la vue MVCOMPTE:</a:t>
            </a:r>
            <a:endParaRPr b="1" i="0" sz="2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664625" y="3401825"/>
            <a:ext cx="789600" cy="36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Epagne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673825" y="4737650"/>
            <a:ext cx="725400" cy="24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Epagne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664625" y="4306150"/>
            <a:ext cx="789600" cy="24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Epagne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873000" y="4085825"/>
            <a:ext cx="4866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6448" y="2606630"/>
            <a:ext cx="725400" cy="21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5664625" y="2606625"/>
            <a:ext cx="943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Epagne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/>
        </p:nvSpPr>
        <p:spPr>
          <a:xfrm>
            <a:off x="1179450" y="235150"/>
            <a:ext cx="9697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exécution d’une requête en utilisant l’index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 * from Client1;</a:t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5205004" y="5411980"/>
            <a:ext cx="1307785" cy="1094122"/>
            <a:chOff x="3990975" y="1404938"/>
            <a:chExt cx="4213225" cy="4019550"/>
          </a:xfrm>
        </p:grpSpPr>
        <p:sp>
          <p:nvSpPr>
            <p:cNvPr id="182" name="Google Shape;182;p19"/>
            <p:cNvSpPr/>
            <p:nvPr/>
          </p:nvSpPr>
          <p:spPr>
            <a:xfrm>
              <a:off x="5448300" y="1404938"/>
              <a:ext cx="2755900" cy="3795714"/>
            </a:xfrm>
            <a:custGeom>
              <a:rect b="b" l="l" r="r" t="t"/>
              <a:pathLst>
                <a:path extrusionOk="0" h="1221" w="894">
                  <a:moveTo>
                    <a:pt x="425" y="455"/>
                  </a:moveTo>
                  <a:cubicBezTo>
                    <a:pt x="431" y="455"/>
                    <a:pt x="439" y="455"/>
                    <a:pt x="447" y="455"/>
                  </a:cubicBezTo>
                  <a:cubicBezTo>
                    <a:pt x="559" y="455"/>
                    <a:pt x="672" y="455"/>
                    <a:pt x="785" y="456"/>
                  </a:cubicBezTo>
                  <a:cubicBezTo>
                    <a:pt x="847" y="456"/>
                    <a:pt x="893" y="499"/>
                    <a:pt x="893" y="557"/>
                  </a:cubicBezTo>
                  <a:cubicBezTo>
                    <a:pt x="894" y="605"/>
                    <a:pt x="863" y="645"/>
                    <a:pt x="815" y="657"/>
                  </a:cubicBezTo>
                  <a:cubicBezTo>
                    <a:pt x="810" y="658"/>
                    <a:pt x="805" y="660"/>
                    <a:pt x="798" y="662"/>
                  </a:cubicBezTo>
                  <a:cubicBezTo>
                    <a:pt x="843" y="688"/>
                    <a:pt x="867" y="723"/>
                    <a:pt x="858" y="773"/>
                  </a:cubicBezTo>
                  <a:cubicBezTo>
                    <a:pt x="850" y="822"/>
                    <a:pt x="816" y="846"/>
                    <a:pt x="764" y="856"/>
                  </a:cubicBezTo>
                  <a:cubicBezTo>
                    <a:pt x="808" y="880"/>
                    <a:pt x="832" y="913"/>
                    <a:pt x="825" y="961"/>
                  </a:cubicBezTo>
                  <a:cubicBezTo>
                    <a:pt x="817" y="1009"/>
                    <a:pt x="785" y="1033"/>
                    <a:pt x="736" y="1043"/>
                  </a:cubicBezTo>
                  <a:cubicBezTo>
                    <a:pt x="742" y="1048"/>
                    <a:pt x="746" y="1051"/>
                    <a:pt x="750" y="1053"/>
                  </a:cubicBezTo>
                  <a:cubicBezTo>
                    <a:pt x="786" y="1077"/>
                    <a:pt x="800" y="1115"/>
                    <a:pt x="788" y="1156"/>
                  </a:cubicBezTo>
                  <a:cubicBezTo>
                    <a:pt x="778" y="1192"/>
                    <a:pt x="742" y="1220"/>
                    <a:pt x="703" y="1220"/>
                  </a:cubicBezTo>
                  <a:cubicBezTo>
                    <a:pt x="482" y="1221"/>
                    <a:pt x="262" y="1220"/>
                    <a:pt x="41" y="1220"/>
                  </a:cubicBezTo>
                  <a:cubicBezTo>
                    <a:pt x="15" y="1220"/>
                    <a:pt x="0" y="1205"/>
                    <a:pt x="0" y="1179"/>
                  </a:cubicBezTo>
                  <a:cubicBezTo>
                    <a:pt x="0" y="986"/>
                    <a:pt x="0" y="794"/>
                    <a:pt x="1" y="601"/>
                  </a:cubicBezTo>
                  <a:cubicBezTo>
                    <a:pt x="1" y="589"/>
                    <a:pt x="7" y="577"/>
                    <a:pt x="13" y="566"/>
                  </a:cubicBezTo>
                  <a:cubicBezTo>
                    <a:pt x="63" y="482"/>
                    <a:pt x="114" y="399"/>
                    <a:pt x="165" y="315"/>
                  </a:cubicBezTo>
                  <a:cubicBezTo>
                    <a:pt x="181" y="290"/>
                    <a:pt x="188" y="263"/>
                    <a:pt x="188" y="234"/>
                  </a:cubicBezTo>
                  <a:cubicBezTo>
                    <a:pt x="188" y="184"/>
                    <a:pt x="188" y="134"/>
                    <a:pt x="188" y="84"/>
                  </a:cubicBezTo>
                  <a:cubicBezTo>
                    <a:pt x="188" y="36"/>
                    <a:pt x="207" y="15"/>
                    <a:pt x="256" y="9"/>
                  </a:cubicBezTo>
                  <a:cubicBezTo>
                    <a:pt x="320" y="0"/>
                    <a:pt x="363" y="33"/>
                    <a:pt x="397" y="81"/>
                  </a:cubicBezTo>
                  <a:cubicBezTo>
                    <a:pt x="438" y="140"/>
                    <a:pt x="456" y="207"/>
                    <a:pt x="450" y="278"/>
                  </a:cubicBezTo>
                  <a:cubicBezTo>
                    <a:pt x="445" y="336"/>
                    <a:pt x="434" y="394"/>
                    <a:pt x="425" y="4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3990975" y="3230563"/>
              <a:ext cx="1250950" cy="2193925"/>
            </a:xfrm>
            <a:custGeom>
              <a:rect b="b" l="l" r="r" t="t"/>
              <a:pathLst>
                <a:path extrusionOk="0" h="706" w="406">
                  <a:moveTo>
                    <a:pt x="406" y="353"/>
                  </a:moveTo>
                  <a:cubicBezTo>
                    <a:pt x="406" y="455"/>
                    <a:pt x="406" y="557"/>
                    <a:pt x="406" y="659"/>
                  </a:cubicBezTo>
                  <a:cubicBezTo>
                    <a:pt x="406" y="692"/>
                    <a:pt x="392" y="706"/>
                    <a:pt x="358" y="706"/>
                  </a:cubicBezTo>
                  <a:cubicBezTo>
                    <a:pt x="254" y="706"/>
                    <a:pt x="149" y="706"/>
                    <a:pt x="45" y="706"/>
                  </a:cubicBezTo>
                  <a:cubicBezTo>
                    <a:pt x="13" y="706"/>
                    <a:pt x="0" y="692"/>
                    <a:pt x="0" y="660"/>
                  </a:cubicBezTo>
                  <a:cubicBezTo>
                    <a:pt x="1" y="515"/>
                    <a:pt x="1" y="369"/>
                    <a:pt x="2" y="224"/>
                  </a:cubicBezTo>
                  <a:cubicBezTo>
                    <a:pt x="2" y="165"/>
                    <a:pt x="2" y="107"/>
                    <a:pt x="2" y="48"/>
                  </a:cubicBezTo>
                  <a:cubicBezTo>
                    <a:pt x="2" y="13"/>
                    <a:pt x="15" y="0"/>
                    <a:pt x="50" y="0"/>
                  </a:cubicBezTo>
                  <a:cubicBezTo>
                    <a:pt x="152" y="0"/>
                    <a:pt x="254" y="0"/>
                    <a:pt x="356" y="0"/>
                  </a:cubicBezTo>
                  <a:cubicBezTo>
                    <a:pt x="393" y="0"/>
                    <a:pt x="406" y="13"/>
                    <a:pt x="406" y="49"/>
                  </a:cubicBezTo>
                  <a:cubicBezTo>
                    <a:pt x="406" y="150"/>
                    <a:pt x="406" y="251"/>
                    <a:pt x="406" y="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9"/>
          <p:cNvSpPr txBox="1"/>
          <p:nvPr/>
        </p:nvSpPr>
        <p:spPr>
          <a:xfrm>
            <a:off x="4434425" y="1744750"/>
            <a:ext cx="36879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Tswira apres utilisation index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1843475" y="2141075"/>
            <a:ext cx="8909400" cy="2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GB" sz="9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Démonstration</a:t>
            </a:r>
            <a:endParaRPr b="1" i="0" sz="9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7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2203525" y="826650"/>
            <a:ext cx="697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Problèmes Rencontrés 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