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4" r:id="rId4"/>
    <p:sldId id="261" r:id="rId5"/>
    <p:sldId id="265" r:id="rId6"/>
    <p:sldId id="267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1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4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Power Improvement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Sheet1!$A$25:$A$26</c:f>
              <c:strCache>
                <c:ptCount val="2"/>
                <c:pt idx="0">
                  <c:v>RAPID</c:v>
                </c:pt>
                <c:pt idx="1">
                  <c:v>RAPID-X</c:v>
                </c:pt>
              </c:strCache>
            </c:strRef>
          </c:cat>
          <c:val>
            <c:numRef>
              <c:f>Sheet1!$B$25:$B$26</c:f>
              <c:numCache>
                <c:formatCode>General</c:formatCode>
                <c:ptCount val="2"/>
                <c:pt idx="0">
                  <c:v>1.1000000000000001</c:v>
                </c:pt>
                <c:pt idx="1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95-4218-8C12-16E9F49F4E0F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Sheet1!$A$25:$A$26</c:f>
              <c:strCache>
                <c:ptCount val="2"/>
                <c:pt idx="0">
                  <c:v>RAPID</c:v>
                </c:pt>
                <c:pt idx="1">
                  <c:v>RAPID-X</c:v>
                </c:pt>
              </c:strCache>
            </c:strRef>
          </c:cat>
          <c:val>
            <c:numRef>
              <c:f>Sheet1!$C$25:$C$26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95-4218-8C12-16E9F49F4E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1353903"/>
        <c:axId val="661354863"/>
      </c:barChart>
      <c:catAx>
        <c:axId val="6613539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1354863"/>
        <c:crosses val="autoZero"/>
        <c:auto val="1"/>
        <c:lblAlgn val="ctr"/>
        <c:lblOffset val="100"/>
        <c:noMultiLvlLbl val="0"/>
      </c:catAx>
      <c:valAx>
        <c:axId val="6613548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13539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IPC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RAPID-X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SumXOR_Loop</c:v>
                </c:pt>
                <c:pt idx="1">
                  <c:v>BitRotation_Test</c:v>
                </c:pt>
                <c:pt idx="2">
                  <c:v>NestedAdd_Loop</c:v>
                </c:pt>
                <c:pt idx="3">
                  <c:v>ArithmeticProgression_Sum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0.88231350130566732</c:v>
                </c:pt>
                <c:pt idx="1">
                  <c:v>0.89996400503929441</c:v>
                </c:pt>
                <c:pt idx="2">
                  <c:v>0.81830599999999998</c:v>
                </c:pt>
                <c:pt idx="3">
                  <c:v>0.85711800000000005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28-48FD-8CC8-AE9D91F55ED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Reference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SumXOR_Loop</c:v>
                </c:pt>
                <c:pt idx="1">
                  <c:v>BitRotation_Test</c:v>
                </c:pt>
                <c:pt idx="2">
                  <c:v>NestedAdd_Loop</c:v>
                </c:pt>
                <c:pt idx="3">
                  <c:v>ArithmeticProgression_Sum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0.71428979545194837</c:v>
                </c:pt>
                <c:pt idx="1">
                  <c:v>0.75</c:v>
                </c:pt>
                <c:pt idx="2">
                  <c:v>0.42918000000000001</c:v>
                </c:pt>
                <c:pt idx="3">
                  <c:v>0.66667799999999999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28-48FD-8CC8-AE9D91F55ED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RAPID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SumXOR_Loop</c:v>
                </c:pt>
                <c:pt idx="1">
                  <c:v>BitRotation_Test</c:v>
                </c:pt>
                <c:pt idx="2">
                  <c:v>NestedAdd_Loop</c:v>
                </c:pt>
                <c:pt idx="3">
                  <c:v>ArithmeticProgression_Sum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0.29409671680414035</c:v>
                </c:pt>
                <c:pt idx="1">
                  <c:v>0.29998125304637996</c:v>
                </c:pt>
                <c:pt idx="2">
                  <c:v>0.27275739500000001</c:v>
                </c:pt>
                <c:pt idx="3">
                  <c:v>0.28569694200000001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428-48FD-8CC8-AE9D91F55E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09252944"/>
        <c:axId val="1609256304"/>
      </c:barChart>
      <c:catAx>
        <c:axId val="1609252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9256304"/>
        <c:crosses val="autoZero"/>
        <c:auto val="1"/>
        <c:lblAlgn val="ctr"/>
        <c:lblOffset val="100"/>
        <c:noMultiLvlLbl val="0"/>
      </c:catAx>
      <c:valAx>
        <c:axId val="1609256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9252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IPC Uplift in Percent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RAPID-X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SumXOR_Loop</c:v>
                </c:pt>
                <c:pt idx="1">
                  <c:v>BitRotation_Test</c:v>
                </c:pt>
                <c:pt idx="2">
                  <c:v>NestedAdd_Loop</c:v>
                </c:pt>
                <c:pt idx="3">
                  <c:v>ArithmeticProgression_Sum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300.00790000000001</c:v>
                </c:pt>
                <c:pt idx="1">
                  <c:v>300.00670000000002</c:v>
                </c:pt>
                <c:pt idx="2">
                  <c:v>300.01229999999998</c:v>
                </c:pt>
                <c:pt idx="3">
                  <c:v>300.00959999999998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28-48FD-8CC8-AE9D91F55ED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Reference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SumXOR_Loop</c:v>
                </c:pt>
                <c:pt idx="1">
                  <c:v>BitRotation_Test</c:v>
                </c:pt>
                <c:pt idx="2">
                  <c:v>NestedAdd_Loop</c:v>
                </c:pt>
                <c:pt idx="3">
                  <c:v>ArithmeticProgression_Sum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242.87581420000001</c:v>
                </c:pt>
                <c:pt idx="1">
                  <c:v>250.01562340000001</c:v>
                </c:pt>
                <c:pt idx="2">
                  <c:v>157.3484459</c:v>
                </c:pt>
                <c:pt idx="3">
                  <c:v>233.35138649999999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28-48FD-8CC8-AE9D91F55ED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RAPID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SumXOR_Loop</c:v>
                </c:pt>
                <c:pt idx="1">
                  <c:v>BitRotation_Test</c:v>
                </c:pt>
                <c:pt idx="2">
                  <c:v>NestedAdd_Loop</c:v>
                </c:pt>
                <c:pt idx="3">
                  <c:v>ArithmeticProgression_Sum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428-48FD-8CC8-AE9D91F55E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09252944"/>
        <c:axId val="1609256304"/>
      </c:barChart>
      <c:catAx>
        <c:axId val="1609252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9256304"/>
        <c:crosses val="autoZero"/>
        <c:auto val="1"/>
        <c:lblAlgn val="ctr"/>
        <c:lblOffset val="100"/>
        <c:noMultiLvlLbl val="0"/>
      </c:catAx>
      <c:valAx>
        <c:axId val="1609256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9252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100</a:t>
            </a:r>
            <a:r>
              <a:rPr lang="en-US" baseline="0" dirty="0"/>
              <a:t> MIPS Clock Frequency (MHz)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RAPID-X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SumXOR_Loop</c:v>
                </c:pt>
                <c:pt idx="1">
                  <c:v>BitRotation_Test</c:v>
                </c:pt>
                <c:pt idx="2">
                  <c:v>NestedAdd_Loop</c:v>
                </c:pt>
                <c:pt idx="3">
                  <c:v>ArithmeticProgression_Sum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113</c:v>
                </c:pt>
                <c:pt idx="1">
                  <c:v>111</c:v>
                </c:pt>
                <c:pt idx="2">
                  <c:v>122</c:v>
                </c:pt>
                <c:pt idx="3">
                  <c:v>117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28-48FD-8CC8-AE9D91F55ED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Reference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SumXOR_Loop</c:v>
                </c:pt>
                <c:pt idx="1">
                  <c:v>BitRotation_Test</c:v>
                </c:pt>
                <c:pt idx="2">
                  <c:v>NestedAdd_Loop</c:v>
                </c:pt>
                <c:pt idx="3">
                  <c:v>ArithmeticProgression_Sum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140</c:v>
                </c:pt>
                <c:pt idx="1">
                  <c:v>133</c:v>
                </c:pt>
                <c:pt idx="2">
                  <c:v>233</c:v>
                </c:pt>
                <c:pt idx="3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28-48FD-8CC8-AE9D91F55ED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RAPID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SumXOR_Loop</c:v>
                </c:pt>
                <c:pt idx="1">
                  <c:v>BitRotation_Test</c:v>
                </c:pt>
                <c:pt idx="2">
                  <c:v>NestedAdd_Loop</c:v>
                </c:pt>
                <c:pt idx="3">
                  <c:v>ArithmeticProgression_Sum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340</c:v>
                </c:pt>
                <c:pt idx="1">
                  <c:v>333</c:v>
                </c:pt>
                <c:pt idx="2">
                  <c:v>367</c:v>
                </c:pt>
                <c:pt idx="3">
                  <c:v>350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428-48FD-8CC8-AE9D91F55E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09252944"/>
        <c:axId val="1609256304"/>
      </c:barChart>
      <c:catAx>
        <c:axId val="1609252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9256304"/>
        <c:crosses val="autoZero"/>
        <c:auto val="1"/>
        <c:lblAlgn val="ctr"/>
        <c:lblOffset val="100"/>
        <c:noMultiLvlLbl val="0"/>
      </c:catAx>
      <c:valAx>
        <c:axId val="1609256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9252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Pipeline Latency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RAPID-X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Cycles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28-48FD-8CC8-AE9D91F55ED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RAPID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Cycles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28-48FD-8CC8-AE9D91F55E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609252944"/>
        <c:axId val="1609256304"/>
      </c:barChart>
      <c:catAx>
        <c:axId val="16092529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9256304"/>
        <c:crosses val="autoZero"/>
        <c:auto val="1"/>
        <c:lblAlgn val="ctr"/>
        <c:lblOffset val="100"/>
        <c:noMultiLvlLbl val="0"/>
      </c:catAx>
      <c:valAx>
        <c:axId val="1609256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9252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964728-8566-4499-953C-D635FF48DCF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550527F-DDD6-4D80-8AB4-A92402971E01}">
      <dgm:prSet/>
      <dgm:spPr/>
      <dgm:t>
        <a:bodyPr/>
        <a:lstStyle/>
        <a:p>
          <a:r>
            <a:rPr lang="en-US"/>
            <a:t>Race conditions in microarchitecture.</a:t>
          </a:r>
        </a:p>
      </dgm:t>
    </dgm:pt>
    <dgm:pt modelId="{A276BEA9-87F1-433C-9827-5837D10A6BB2}" type="parTrans" cxnId="{2FC39DFB-A747-4AAE-B745-1B53CD8D2BE5}">
      <dgm:prSet/>
      <dgm:spPr/>
      <dgm:t>
        <a:bodyPr/>
        <a:lstStyle/>
        <a:p>
          <a:endParaRPr lang="en-US"/>
        </a:p>
      </dgm:t>
    </dgm:pt>
    <dgm:pt modelId="{FEA32E79-2D21-4284-AEB7-5645A3F9AC39}" type="sibTrans" cxnId="{2FC39DFB-A747-4AAE-B745-1B53CD8D2BE5}">
      <dgm:prSet/>
      <dgm:spPr/>
      <dgm:t>
        <a:bodyPr/>
        <a:lstStyle/>
        <a:p>
          <a:endParaRPr lang="en-US"/>
        </a:p>
      </dgm:t>
    </dgm:pt>
    <dgm:pt modelId="{72E00E5D-3408-4AF5-B5F2-7B65E3DAB5D0}">
      <dgm:prSet/>
      <dgm:spPr/>
      <dgm:t>
        <a:bodyPr/>
        <a:lstStyle/>
        <a:p>
          <a:r>
            <a:rPr lang="en-US"/>
            <a:t>High CPI and high latency</a:t>
          </a:r>
        </a:p>
      </dgm:t>
    </dgm:pt>
    <dgm:pt modelId="{29760B3A-1F62-44A4-AFF3-CF7174663D80}" type="parTrans" cxnId="{CC042C07-E3EA-49DC-B702-1692C244E451}">
      <dgm:prSet/>
      <dgm:spPr/>
      <dgm:t>
        <a:bodyPr/>
        <a:lstStyle/>
        <a:p>
          <a:endParaRPr lang="en-US"/>
        </a:p>
      </dgm:t>
    </dgm:pt>
    <dgm:pt modelId="{AD5D1225-A8BF-439D-AA9A-8BEB7F7AE12A}" type="sibTrans" cxnId="{CC042C07-E3EA-49DC-B702-1692C244E451}">
      <dgm:prSet/>
      <dgm:spPr/>
      <dgm:t>
        <a:bodyPr/>
        <a:lstStyle/>
        <a:p>
          <a:endParaRPr lang="en-US"/>
        </a:p>
      </dgm:t>
    </dgm:pt>
    <dgm:pt modelId="{DA6D69EE-C61F-4B04-8AA1-C4FC4FCB7519}">
      <dgm:prSet/>
      <dgm:spPr/>
      <dgm:t>
        <a:bodyPr/>
        <a:lstStyle/>
        <a:p>
          <a:r>
            <a:rPr lang="en-US"/>
            <a:t>Could not meet power requirements with realized CPI</a:t>
          </a:r>
        </a:p>
      </dgm:t>
    </dgm:pt>
    <dgm:pt modelId="{CEA6517A-BFDE-40FC-A925-28CF9D68F74E}" type="parTrans" cxnId="{3EF13BB0-54FF-4B22-8FE3-7AE1460AFF66}">
      <dgm:prSet/>
      <dgm:spPr/>
      <dgm:t>
        <a:bodyPr/>
        <a:lstStyle/>
        <a:p>
          <a:endParaRPr lang="en-US"/>
        </a:p>
      </dgm:t>
    </dgm:pt>
    <dgm:pt modelId="{74BCAA4F-C896-4435-80F3-690E806AD381}" type="sibTrans" cxnId="{3EF13BB0-54FF-4B22-8FE3-7AE1460AFF66}">
      <dgm:prSet/>
      <dgm:spPr/>
      <dgm:t>
        <a:bodyPr/>
        <a:lstStyle/>
        <a:p>
          <a:endParaRPr lang="en-US"/>
        </a:p>
      </dgm:t>
    </dgm:pt>
    <dgm:pt modelId="{D80AD7D7-534C-46A7-ACC7-3C0AFA5F24D4}" type="pres">
      <dgm:prSet presAssocID="{0A964728-8566-4499-953C-D635FF48DCF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700815F-0F18-4C16-8871-1923A9F77A9D}" type="pres">
      <dgm:prSet presAssocID="{C550527F-DDD6-4D80-8AB4-A92402971E01}" presName="hierRoot1" presStyleCnt="0"/>
      <dgm:spPr/>
    </dgm:pt>
    <dgm:pt modelId="{D0C0D1A3-94EE-48BB-89C2-8FA33F88CE14}" type="pres">
      <dgm:prSet presAssocID="{C550527F-DDD6-4D80-8AB4-A92402971E01}" presName="composite" presStyleCnt="0"/>
      <dgm:spPr/>
    </dgm:pt>
    <dgm:pt modelId="{97604126-07DA-4667-8EA3-DC6790CE4362}" type="pres">
      <dgm:prSet presAssocID="{C550527F-DDD6-4D80-8AB4-A92402971E01}" presName="background" presStyleLbl="node0" presStyleIdx="0" presStyleCnt="3"/>
      <dgm:spPr/>
    </dgm:pt>
    <dgm:pt modelId="{4ED8FC85-AA09-486A-845F-F4042C828415}" type="pres">
      <dgm:prSet presAssocID="{C550527F-DDD6-4D80-8AB4-A92402971E01}" presName="text" presStyleLbl="fgAcc0" presStyleIdx="0" presStyleCnt="3">
        <dgm:presLayoutVars>
          <dgm:chPref val="3"/>
        </dgm:presLayoutVars>
      </dgm:prSet>
      <dgm:spPr/>
    </dgm:pt>
    <dgm:pt modelId="{3E324688-AEBC-4966-A664-40F29B455B29}" type="pres">
      <dgm:prSet presAssocID="{C550527F-DDD6-4D80-8AB4-A92402971E01}" presName="hierChild2" presStyleCnt="0"/>
      <dgm:spPr/>
    </dgm:pt>
    <dgm:pt modelId="{BDCE6562-AAE9-4781-985C-27BF28644D02}" type="pres">
      <dgm:prSet presAssocID="{72E00E5D-3408-4AF5-B5F2-7B65E3DAB5D0}" presName="hierRoot1" presStyleCnt="0"/>
      <dgm:spPr/>
    </dgm:pt>
    <dgm:pt modelId="{DE698E67-B166-482E-B968-A89659AC58F0}" type="pres">
      <dgm:prSet presAssocID="{72E00E5D-3408-4AF5-B5F2-7B65E3DAB5D0}" presName="composite" presStyleCnt="0"/>
      <dgm:spPr/>
    </dgm:pt>
    <dgm:pt modelId="{6309EC58-2601-4617-9914-5680D06ED694}" type="pres">
      <dgm:prSet presAssocID="{72E00E5D-3408-4AF5-B5F2-7B65E3DAB5D0}" presName="background" presStyleLbl="node0" presStyleIdx="1" presStyleCnt="3"/>
      <dgm:spPr/>
    </dgm:pt>
    <dgm:pt modelId="{BD82D21D-EA95-4CF2-BC63-2226A4B05507}" type="pres">
      <dgm:prSet presAssocID="{72E00E5D-3408-4AF5-B5F2-7B65E3DAB5D0}" presName="text" presStyleLbl="fgAcc0" presStyleIdx="1" presStyleCnt="3">
        <dgm:presLayoutVars>
          <dgm:chPref val="3"/>
        </dgm:presLayoutVars>
      </dgm:prSet>
      <dgm:spPr/>
    </dgm:pt>
    <dgm:pt modelId="{9DEFEAD9-8FE5-4DE1-9D6E-ED2622EDD123}" type="pres">
      <dgm:prSet presAssocID="{72E00E5D-3408-4AF5-B5F2-7B65E3DAB5D0}" presName="hierChild2" presStyleCnt="0"/>
      <dgm:spPr/>
    </dgm:pt>
    <dgm:pt modelId="{41B12350-BC74-4E14-9BAC-21F24C33B9A7}" type="pres">
      <dgm:prSet presAssocID="{DA6D69EE-C61F-4B04-8AA1-C4FC4FCB7519}" presName="hierRoot1" presStyleCnt="0"/>
      <dgm:spPr/>
    </dgm:pt>
    <dgm:pt modelId="{04884713-D901-4171-A550-B136F20D2139}" type="pres">
      <dgm:prSet presAssocID="{DA6D69EE-C61F-4B04-8AA1-C4FC4FCB7519}" presName="composite" presStyleCnt="0"/>
      <dgm:spPr/>
    </dgm:pt>
    <dgm:pt modelId="{AE314116-8666-4B22-B5AF-4247B3BCF744}" type="pres">
      <dgm:prSet presAssocID="{DA6D69EE-C61F-4B04-8AA1-C4FC4FCB7519}" presName="background" presStyleLbl="node0" presStyleIdx="2" presStyleCnt="3"/>
      <dgm:spPr/>
    </dgm:pt>
    <dgm:pt modelId="{C302191D-3857-464A-95AA-1358E37896C6}" type="pres">
      <dgm:prSet presAssocID="{DA6D69EE-C61F-4B04-8AA1-C4FC4FCB7519}" presName="text" presStyleLbl="fgAcc0" presStyleIdx="2" presStyleCnt="3">
        <dgm:presLayoutVars>
          <dgm:chPref val="3"/>
        </dgm:presLayoutVars>
      </dgm:prSet>
      <dgm:spPr/>
    </dgm:pt>
    <dgm:pt modelId="{BBE3CC3B-9F5D-4F2D-825B-75A209A279FF}" type="pres">
      <dgm:prSet presAssocID="{DA6D69EE-C61F-4B04-8AA1-C4FC4FCB7519}" presName="hierChild2" presStyleCnt="0"/>
      <dgm:spPr/>
    </dgm:pt>
  </dgm:ptLst>
  <dgm:cxnLst>
    <dgm:cxn modelId="{CC042C07-E3EA-49DC-B702-1692C244E451}" srcId="{0A964728-8566-4499-953C-D635FF48DCF5}" destId="{72E00E5D-3408-4AF5-B5F2-7B65E3DAB5D0}" srcOrd="1" destOrd="0" parTransId="{29760B3A-1F62-44A4-AFF3-CF7174663D80}" sibTransId="{AD5D1225-A8BF-439D-AA9A-8BEB7F7AE12A}"/>
    <dgm:cxn modelId="{EC09460D-2A60-4639-92F6-87C8726D38A8}" type="presOf" srcId="{0A964728-8566-4499-953C-D635FF48DCF5}" destId="{D80AD7D7-534C-46A7-ACC7-3C0AFA5F24D4}" srcOrd="0" destOrd="0" presId="urn:microsoft.com/office/officeart/2005/8/layout/hierarchy1"/>
    <dgm:cxn modelId="{1D14D092-337F-4580-8617-FE1A5109832F}" type="presOf" srcId="{DA6D69EE-C61F-4B04-8AA1-C4FC4FCB7519}" destId="{C302191D-3857-464A-95AA-1358E37896C6}" srcOrd="0" destOrd="0" presId="urn:microsoft.com/office/officeart/2005/8/layout/hierarchy1"/>
    <dgm:cxn modelId="{97ED64A1-0E76-4DBE-AE03-1998F965AFE6}" type="presOf" srcId="{72E00E5D-3408-4AF5-B5F2-7B65E3DAB5D0}" destId="{BD82D21D-EA95-4CF2-BC63-2226A4B05507}" srcOrd="0" destOrd="0" presId="urn:microsoft.com/office/officeart/2005/8/layout/hierarchy1"/>
    <dgm:cxn modelId="{3EF13BB0-54FF-4B22-8FE3-7AE1460AFF66}" srcId="{0A964728-8566-4499-953C-D635FF48DCF5}" destId="{DA6D69EE-C61F-4B04-8AA1-C4FC4FCB7519}" srcOrd="2" destOrd="0" parTransId="{CEA6517A-BFDE-40FC-A925-28CF9D68F74E}" sibTransId="{74BCAA4F-C896-4435-80F3-690E806AD381}"/>
    <dgm:cxn modelId="{2E8194B9-71B8-42AD-BC75-27C256DA2238}" type="presOf" srcId="{C550527F-DDD6-4D80-8AB4-A92402971E01}" destId="{4ED8FC85-AA09-486A-845F-F4042C828415}" srcOrd="0" destOrd="0" presId="urn:microsoft.com/office/officeart/2005/8/layout/hierarchy1"/>
    <dgm:cxn modelId="{2FC39DFB-A747-4AAE-B745-1B53CD8D2BE5}" srcId="{0A964728-8566-4499-953C-D635FF48DCF5}" destId="{C550527F-DDD6-4D80-8AB4-A92402971E01}" srcOrd="0" destOrd="0" parTransId="{A276BEA9-87F1-433C-9827-5837D10A6BB2}" sibTransId="{FEA32E79-2D21-4284-AEB7-5645A3F9AC39}"/>
    <dgm:cxn modelId="{2C81C0F7-8C78-4775-8070-BEA4B25BB4C6}" type="presParOf" srcId="{D80AD7D7-534C-46A7-ACC7-3C0AFA5F24D4}" destId="{7700815F-0F18-4C16-8871-1923A9F77A9D}" srcOrd="0" destOrd="0" presId="urn:microsoft.com/office/officeart/2005/8/layout/hierarchy1"/>
    <dgm:cxn modelId="{5D68F950-2999-4954-86B4-D516C2FBA47C}" type="presParOf" srcId="{7700815F-0F18-4C16-8871-1923A9F77A9D}" destId="{D0C0D1A3-94EE-48BB-89C2-8FA33F88CE14}" srcOrd="0" destOrd="0" presId="urn:microsoft.com/office/officeart/2005/8/layout/hierarchy1"/>
    <dgm:cxn modelId="{707A3E27-BCA9-4870-80CB-EDBD66992CE0}" type="presParOf" srcId="{D0C0D1A3-94EE-48BB-89C2-8FA33F88CE14}" destId="{97604126-07DA-4667-8EA3-DC6790CE4362}" srcOrd="0" destOrd="0" presId="urn:microsoft.com/office/officeart/2005/8/layout/hierarchy1"/>
    <dgm:cxn modelId="{3DC1D1D3-986F-4E47-91EE-BE6C8C201EDC}" type="presParOf" srcId="{D0C0D1A3-94EE-48BB-89C2-8FA33F88CE14}" destId="{4ED8FC85-AA09-486A-845F-F4042C828415}" srcOrd="1" destOrd="0" presId="urn:microsoft.com/office/officeart/2005/8/layout/hierarchy1"/>
    <dgm:cxn modelId="{C17E0EBF-5479-4619-A2D7-B2529B863140}" type="presParOf" srcId="{7700815F-0F18-4C16-8871-1923A9F77A9D}" destId="{3E324688-AEBC-4966-A664-40F29B455B29}" srcOrd="1" destOrd="0" presId="urn:microsoft.com/office/officeart/2005/8/layout/hierarchy1"/>
    <dgm:cxn modelId="{9B286610-2202-489F-883B-2CDF4C4496DA}" type="presParOf" srcId="{D80AD7D7-534C-46A7-ACC7-3C0AFA5F24D4}" destId="{BDCE6562-AAE9-4781-985C-27BF28644D02}" srcOrd="1" destOrd="0" presId="urn:microsoft.com/office/officeart/2005/8/layout/hierarchy1"/>
    <dgm:cxn modelId="{080646EB-1334-4062-87F0-9FE616EF42D1}" type="presParOf" srcId="{BDCE6562-AAE9-4781-985C-27BF28644D02}" destId="{DE698E67-B166-482E-B968-A89659AC58F0}" srcOrd="0" destOrd="0" presId="urn:microsoft.com/office/officeart/2005/8/layout/hierarchy1"/>
    <dgm:cxn modelId="{C3654A22-53A8-40B9-AA8A-84D33E27602A}" type="presParOf" srcId="{DE698E67-B166-482E-B968-A89659AC58F0}" destId="{6309EC58-2601-4617-9914-5680D06ED694}" srcOrd="0" destOrd="0" presId="urn:microsoft.com/office/officeart/2005/8/layout/hierarchy1"/>
    <dgm:cxn modelId="{BCE1E813-D469-4A38-A5AA-B29F2596FA6A}" type="presParOf" srcId="{DE698E67-B166-482E-B968-A89659AC58F0}" destId="{BD82D21D-EA95-4CF2-BC63-2226A4B05507}" srcOrd="1" destOrd="0" presId="urn:microsoft.com/office/officeart/2005/8/layout/hierarchy1"/>
    <dgm:cxn modelId="{21FDB927-94D4-4664-B6D0-B736272B58F9}" type="presParOf" srcId="{BDCE6562-AAE9-4781-985C-27BF28644D02}" destId="{9DEFEAD9-8FE5-4DE1-9D6E-ED2622EDD123}" srcOrd="1" destOrd="0" presId="urn:microsoft.com/office/officeart/2005/8/layout/hierarchy1"/>
    <dgm:cxn modelId="{A1B0A965-7CCF-4593-B533-5463F15438BE}" type="presParOf" srcId="{D80AD7D7-534C-46A7-ACC7-3C0AFA5F24D4}" destId="{41B12350-BC74-4E14-9BAC-21F24C33B9A7}" srcOrd="2" destOrd="0" presId="urn:microsoft.com/office/officeart/2005/8/layout/hierarchy1"/>
    <dgm:cxn modelId="{9B440774-29C0-4430-B938-4F2834369493}" type="presParOf" srcId="{41B12350-BC74-4E14-9BAC-21F24C33B9A7}" destId="{04884713-D901-4171-A550-B136F20D2139}" srcOrd="0" destOrd="0" presId="urn:microsoft.com/office/officeart/2005/8/layout/hierarchy1"/>
    <dgm:cxn modelId="{5BAFEA3C-E6B6-4056-B618-FCE7351E0642}" type="presParOf" srcId="{04884713-D901-4171-A550-B136F20D2139}" destId="{AE314116-8666-4B22-B5AF-4247B3BCF744}" srcOrd="0" destOrd="0" presId="urn:microsoft.com/office/officeart/2005/8/layout/hierarchy1"/>
    <dgm:cxn modelId="{7D044D63-304A-427D-8B07-B5506E96A5B2}" type="presParOf" srcId="{04884713-D901-4171-A550-B136F20D2139}" destId="{C302191D-3857-464A-95AA-1358E37896C6}" srcOrd="1" destOrd="0" presId="urn:microsoft.com/office/officeart/2005/8/layout/hierarchy1"/>
    <dgm:cxn modelId="{291BC85D-0C05-43C9-8A13-E0A6B22DAAD5}" type="presParOf" srcId="{41B12350-BC74-4E14-9BAC-21F24C33B9A7}" destId="{BBE3CC3B-9F5D-4F2D-825B-75A209A279F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CECAE5-2B21-4CDE-B493-D1EA62F5D47B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DF5AD3C5-8157-453B-9233-4F8FC3282C1C}">
      <dgm:prSet/>
      <dgm:spPr/>
      <dgm:t>
        <a:bodyPr/>
        <a:lstStyle/>
        <a:p>
          <a:r>
            <a:rPr lang="en-US"/>
            <a:t>Moved most of logic from state machine to combinational</a:t>
          </a:r>
        </a:p>
      </dgm:t>
    </dgm:pt>
    <dgm:pt modelId="{C7C6FA16-A08A-4F94-960B-8546EC227AC8}" type="parTrans" cxnId="{072FC20E-D5D2-42AC-8AD5-83B4FCBD1178}">
      <dgm:prSet/>
      <dgm:spPr/>
      <dgm:t>
        <a:bodyPr/>
        <a:lstStyle/>
        <a:p>
          <a:endParaRPr lang="en-US"/>
        </a:p>
      </dgm:t>
    </dgm:pt>
    <dgm:pt modelId="{674488BD-A311-498D-82DB-BE20571A7974}" type="sibTrans" cxnId="{072FC20E-D5D2-42AC-8AD5-83B4FCBD1178}">
      <dgm:prSet/>
      <dgm:spPr/>
      <dgm:t>
        <a:bodyPr/>
        <a:lstStyle/>
        <a:p>
          <a:endParaRPr lang="en-US"/>
        </a:p>
      </dgm:t>
    </dgm:pt>
    <dgm:pt modelId="{A231D668-3760-4F14-8400-1589BA2ECD00}">
      <dgm:prSet/>
      <dgm:spPr/>
      <dgm:t>
        <a:bodyPr/>
        <a:lstStyle/>
        <a:p>
          <a:r>
            <a:rPr lang="en-US"/>
            <a:t>Resolved race conditions</a:t>
          </a:r>
        </a:p>
      </dgm:t>
    </dgm:pt>
    <dgm:pt modelId="{0413B1CF-B2C4-4E9D-8712-0472C58E22EF}" type="parTrans" cxnId="{4A953BD4-2DD4-4B34-875D-02E021BD7301}">
      <dgm:prSet/>
      <dgm:spPr/>
      <dgm:t>
        <a:bodyPr/>
        <a:lstStyle/>
        <a:p>
          <a:endParaRPr lang="en-US"/>
        </a:p>
      </dgm:t>
    </dgm:pt>
    <dgm:pt modelId="{CB95E42F-4103-49FA-867C-6FF5E2ED1625}" type="sibTrans" cxnId="{4A953BD4-2DD4-4B34-875D-02E021BD7301}">
      <dgm:prSet/>
      <dgm:spPr/>
      <dgm:t>
        <a:bodyPr/>
        <a:lstStyle/>
        <a:p>
          <a:endParaRPr lang="en-US"/>
        </a:p>
      </dgm:t>
    </dgm:pt>
    <dgm:pt modelId="{B2B703DE-2FC9-4657-BC97-202B754044CE}">
      <dgm:prSet/>
      <dgm:spPr/>
      <dgm:t>
        <a:bodyPr/>
        <a:lstStyle/>
        <a:p>
          <a:r>
            <a:rPr lang="en-US"/>
            <a:t>Implemented forwarding and hazard unit.</a:t>
          </a:r>
        </a:p>
      </dgm:t>
    </dgm:pt>
    <dgm:pt modelId="{B4E948C8-2FF2-4859-86A4-DD6AFD2CDA9F}" type="parTrans" cxnId="{7AF0E026-48C9-43FC-B000-157FC4FED4B9}">
      <dgm:prSet/>
      <dgm:spPr/>
      <dgm:t>
        <a:bodyPr/>
        <a:lstStyle/>
        <a:p>
          <a:endParaRPr lang="en-US"/>
        </a:p>
      </dgm:t>
    </dgm:pt>
    <dgm:pt modelId="{73B68EBB-C102-4C74-913D-A68FFBD7B53F}" type="sibTrans" cxnId="{7AF0E026-48C9-43FC-B000-157FC4FED4B9}">
      <dgm:prSet/>
      <dgm:spPr/>
      <dgm:t>
        <a:bodyPr/>
        <a:lstStyle/>
        <a:p>
          <a:endParaRPr lang="en-US"/>
        </a:p>
      </dgm:t>
    </dgm:pt>
    <dgm:pt modelId="{564D5553-1EF9-43AA-8056-F0A0E909DD1F}" type="pres">
      <dgm:prSet presAssocID="{17CECAE5-2B21-4CDE-B493-D1EA62F5D47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8BF2CF9-B6B9-427E-80A5-9A07F9E49704}" type="pres">
      <dgm:prSet presAssocID="{DF5AD3C5-8157-453B-9233-4F8FC3282C1C}" presName="hierRoot1" presStyleCnt="0"/>
      <dgm:spPr/>
    </dgm:pt>
    <dgm:pt modelId="{89C08CA6-F5D5-4941-BAD9-4BE90918740F}" type="pres">
      <dgm:prSet presAssocID="{DF5AD3C5-8157-453B-9233-4F8FC3282C1C}" presName="composite" presStyleCnt="0"/>
      <dgm:spPr/>
    </dgm:pt>
    <dgm:pt modelId="{FD2AA9E6-EB71-4330-B6F6-A084D09C5BBE}" type="pres">
      <dgm:prSet presAssocID="{DF5AD3C5-8157-453B-9233-4F8FC3282C1C}" presName="background" presStyleLbl="node0" presStyleIdx="0" presStyleCnt="3"/>
      <dgm:spPr/>
    </dgm:pt>
    <dgm:pt modelId="{76D9A3E5-90A5-4031-9869-6B32BA8DA9A6}" type="pres">
      <dgm:prSet presAssocID="{DF5AD3C5-8157-453B-9233-4F8FC3282C1C}" presName="text" presStyleLbl="fgAcc0" presStyleIdx="0" presStyleCnt="3">
        <dgm:presLayoutVars>
          <dgm:chPref val="3"/>
        </dgm:presLayoutVars>
      </dgm:prSet>
      <dgm:spPr/>
    </dgm:pt>
    <dgm:pt modelId="{75DD525B-9CAC-474A-8A36-F2E89771CABE}" type="pres">
      <dgm:prSet presAssocID="{DF5AD3C5-8157-453B-9233-4F8FC3282C1C}" presName="hierChild2" presStyleCnt="0"/>
      <dgm:spPr/>
    </dgm:pt>
    <dgm:pt modelId="{D7A84233-8F11-4DBD-A671-135B089F3670}" type="pres">
      <dgm:prSet presAssocID="{A231D668-3760-4F14-8400-1589BA2ECD00}" presName="hierRoot1" presStyleCnt="0"/>
      <dgm:spPr/>
    </dgm:pt>
    <dgm:pt modelId="{68BF60BF-921E-4EFE-9CEA-C084FDB31C79}" type="pres">
      <dgm:prSet presAssocID="{A231D668-3760-4F14-8400-1589BA2ECD00}" presName="composite" presStyleCnt="0"/>
      <dgm:spPr/>
    </dgm:pt>
    <dgm:pt modelId="{08A40258-C94D-4E6E-82B8-E970C129CF2F}" type="pres">
      <dgm:prSet presAssocID="{A231D668-3760-4F14-8400-1589BA2ECD00}" presName="background" presStyleLbl="node0" presStyleIdx="1" presStyleCnt="3"/>
      <dgm:spPr/>
    </dgm:pt>
    <dgm:pt modelId="{4D340D97-5B61-4861-8F1E-0FE458515465}" type="pres">
      <dgm:prSet presAssocID="{A231D668-3760-4F14-8400-1589BA2ECD00}" presName="text" presStyleLbl="fgAcc0" presStyleIdx="1" presStyleCnt="3">
        <dgm:presLayoutVars>
          <dgm:chPref val="3"/>
        </dgm:presLayoutVars>
      </dgm:prSet>
      <dgm:spPr/>
    </dgm:pt>
    <dgm:pt modelId="{E2CF18BA-0426-41A6-A3CC-C04B956C268C}" type="pres">
      <dgm:prSet presAssocID="{A231D668-3760-4F14-8400-1589BA2ECD00}" presName="hierChild2" presStyleCnt="0"/>
      <dgm:spPr/>
    </dgm:pt>
    <dgm:pt modelId="{23CA2716-4B7E-45CD-B0DC-11CC9733ED33}" type="pres">
      <dgm:prSet presAssocID="{B2B703DE-2FC9-4657-BC97-202B754044CE}" presName="hierRoot1" presStyleCnt="0"/>
      <dgm:spPr/>
    </dgm:pt>
    <dgm:pt modelId="{B6C681BD-8200-4E6F-83ED-9BFB4BBC18FD}" type="pres">
      <dgm:prSet presAssocID="{B2B703DE-2FC9-4657-BC97-202B754044CE}" presName="composite" presStyleCnt="0"/>
      <dgm:spPr/>
    </dgm:pt>
    <dgm:pt modelId="{D311ABBC-4AF2-4EEC-9E79-BC12BCDAF7C1}" type="pres">
      <dgm:prSet presAssocID="{B2B703DE-2FC9-4657-BC97-202B754044CE}" presName="background" presStyleLbl="node0" presStyleIdx="2" presStyleCnt="3"/>
      <dgm:spPr/>
    </dgm:pt>
    <dgm:pt modelId="{CC89B75C-28E9-434C-80FE-2FA712A93703}" type="pres">
      <dgm:prSet presAssocID="{B2B703DE-2FC9-4657-BC97-202B754044CE}" presName="text" presStyleLbl="fgAcc0" presStyleIdx="2" presStyleCnt="3">
        <dgm:presLayoutVars>
          <dgm:chPref val="3"/>
        </dgm:presLayoutVars>
      </dgm:prSet>
      <dgm:spPr/>
    </dgm:pt>
    <dgm:pt modelId="{C598C9ED-66A4-4AF6-A053-F405075B18EC}" type="pres">
      <dgm:prSet presAssocID="{B2B703DE-2FC9-4657-BC97-202B754044CE}" presName="hierChild2" presStyleCnt="0"/>
      <dgm:spPr/>
    </dgm:pt>
  </dgm:ptLst>
  <dgm:cxnLst>
    <dgm:cxn modelId="{072FC20E-D5D2-42AC-8AD5-83B4FCBD1178}" srcId="{17CECAE5-2B21-4CDE-B493-D1EA62F5D47B}" destId="{DF5AD3C5-8157-453B-9233-4F8FC3282C1C}" srcOrd="0" destOrd="0" parTransId="{C7C6FA16-A08A-4F94-960B-8546EC227AC8}" sibTransId="{674488BD-A311-498D-82DB-BE20571A7974}"/>
    <dgm:cxn modelId="{7AF0E026-48C9-43FC-B000-157FC4FED4B9}" srcId="{17CECAE5-2B21-4CDE-B493-D1EA62F5D47B}" destId="{B2B703DE-2FC9-4657-BC97-202B754044CE}" srcOrd="2" destOrd="0" parTransId="{B4E948C8-2FF2-4859-86A4-DD6AFD2CDA9F}" sibTransId="{73B68EBB-C102-4C74-913D-A68FFBD7B53F}"/>
    <dgm:cxn modelId="{C4FD314B-DCC4-4083-A544-B1F8EC109879}" type="presOf" srcId="{17CECAE5-2B21-4CDE-B493-D1EA62F5D47B}" destId="{564D5553-1EF9-43AA-8056-F0A0E909DD1F}" srcOrd="0" destOrd="0" presId="urn:microsoft.com/office/officeart/2005/8/layout/hierarchy1"/>
    <dgm:cxn modelId="{AFAB4A87-C0CD-4621-9AC8-27B5D976EF24}" type="presOf" srcId="{DF5AD3C5-8157-453B-9233-4F8FC3282C1C}" destId="{76D9A3E5-90A5-4031-9869-6B32BA8DA9A6}" srcOrd="0" destOrd="0" presId="urn:microsoft.com/office/officeart/2005/8/layout/hierarchy1"/>
    <dgm:cxn modelId="{8E14008E-F303-4167-840C-AAA3FD8029F2}" type="presOf" srcId="{B2B703DE-2FC9-4657-BC97-202B754044CE}" destId="{CC89B75C-28E9-434C-80FE-2FA712A93703}" srcOrd="0" destOrd="0" presId="urn:microsoft.com/office/officeart/2005/8/layout/hierarchy1"/>
    <dgm:cxn modelId="{3A8B9DC4-6C55-4D88-A46A-EBEA9C599621}" type="presOf" srcId="{A231D668-3760-4F14-8400-1589BA2ECD00}" destId="{4D340D97-5B61-4861-8F1E-0FE458515465}" srcOrd="0" destOrd="0" presId="urn:microsoft.com/office/officeart/2005/8/layout/hierarchy1"/>
    <dgm:cxn modelId="{4A953BD4-2DD4-4B34-875D-02E021BD7301}" srcId="{17CECAE5-2B21-4CDE-B493-D1EA62F5D47B}" destId="{A231D668-3760-4F14-8400-1589BA2ECD00}" srcOrd="1" destOrd="0" parTransId="{0413B1CF-B2C4-4E9D-8712-0472C58E22EF}" sibTransId="{CB95E42F-4103-49FA-867C-6FF5E2ED1625}"/>
    <dgm:cxn modelId="{8D6D96B8-9945-43C8-AE59-5222AF7F3FD3}" type="presParOf" srcId="{564D5553-1EF9-43AA-8056-F0A0E909DD1F}" destId="{B8BF2CF9-B6B9-427E-80A5-9A07F9E49704}" srcOrd="0" destOrd="0" presId="urn:microsoft.com/office/officeart/2005/8/layout/hierarchy1"/>
    <dgm:cxn modelId="{E17DA21B-553E-421C-99AC-C480BC2F1E13}" type="presParOf" srcId="{B8BF2CF9-B6B9-427E-80A5-9A07F9E49704}" destId="{89C08CA6-F5D5-4941-BAD9-4BE90918740F}" srcOrd="0" destOrd="0" presId="urn:microsoft.com/office/officeart/2005/8/layout/hierarchy1"/>
    <dgm:cxn modelId="{FC0D6590-7CA9-49C2-A196-1C7B343A57C1}" type="presParOf" srcId="{89C08CA6-F5D5-4941-BAD9-4BE90918740F}" destId="{FD2AA9E6-EB71-4330-B6F6-A084D09C5BBE}" srcOrd="0" destOrd="0" presId="urn:microsoft.com/office/officeart/2005/8/layout/hierarchy1"/>
    <dgm:cxn modelId="{949AD2D1-BF6D-46F8-BA4A-AB378316E8D4}" type="presParOf" srcId="{89C08CA6-F5D5-4941-BAD9-4BE90918740F}" destId="{76D9A3E5-90A5-4031-9869-6B32BA8DA9A6}" srcOrd="1" destOrd="0" presId="urn:microsoft.com/office/officeart/2005/8/layout/hierarchy1"/>
    <dgm:cxn modelId="{28D9B2AA-4834-49A1-87EC-ED7DB0E8E049}" type="presParOf" srcId="{B8BF2CF9-B6B9-427E-80A5-9A07F9E49704}" destId="{75DD525B-9CAC-474A-8A36-F2E89771CABE}" srcOrd="1" destOrd="0" presId="urn:microsoft.com/office/officeart/2005/8/layout/hierarchy1"/>
    <dgm:cxn modelId="{C316F6AF-C9A0-420E-9917-2D3824887766}" type="presParOf" srcId="{564D5553-1EF9-43AA-8056-F0A0E909DD1F}" destId="{D7A84233-8F11-4DBD-A671-135B089F3670}" srcOrd="1" destOrd="0" presId="urn:microsoft.com/office/officeart/2005/8/layout/hierarchy1"/>
    <dgm:cxn modelId="{17A4C920-DADC-48EA-8EFE-7BC0E1ECFCBE}" type="presParOf" srcId="{D7A84233-8F11-4DBD-A671-135B089F3670}" destId="{68BF60BF-921E-4EFE-9CEA-C084FDB31C79}" srcOrd="0" destOrd="0" presId="urn:microsoft.com/office/officeart/2005/8/layout/hierarchy1"/>
    <dgm:cxn modelId="{BD91BF72-ED61-4D0D-825A-B1E07B04E33A}" type="presParOf" srcId="{68BF60BF-921E-4EFE-9CEA-C084FDB31C79}" destId="{08A40258-C94D-4E6E-82B8-E970C129CF2F}" srcOrd="0" destOrd="0" presId="urn:microsoft.com/office/officeart/2005/8/layout/hierarchy1"/>
    <dgm:cxn modelId="{6B3C6891-29AD-4F90-8EFA-1A84D943FE3F}" type="presParOf" srcId="{68BF60BF-921E-4EFE-9CEA-C084FDB31C79}" destId="{4D340D97-5B61-4861-8F1E-0FE458515465}" srcOrd="1" destOrd="0" presId="urn:microsoft.com/office/officeart/2005/8/layout/hierarchy1"/>
    <dgm:cxn modelId="{F5856DAA-7A8C-4243-8386-48FF6770920F}" type="presParOf" srcId="{D7A84233-8F11-4DBD-A671-135B089F3670}" destId="{E2CF18BA-0426-41A6-A3CC-C04B956C268C}" srcOrd="1" destOrd="0" presId="urn:microsoft.com/office/officeart/2005/8/layout/hierarchy1"/>
    <dgm:cxn modelId="{B60DEE8B-2C77-4181-A067-CBDCA9A97E8F}" type="presParOf" srcId="{564D5553-1EF9-43AA-8056-F0A0E909DD1F}" destId="{23CA2716-4B7E-45CD-B0DC-11CC9733ED33}" srcOrd="2" destOrd="0" presId="urn:microsoft.com/office/officeart/2005/8/layout/hierarchy1"/>
    <dgm:cxn modelId="{E0C0CDDE-0435-4364-B136-BD5A8985F948}" type="presParOf" srcId="{23CA2716-4B7E-45CD-B0DC-11CC9733ED33}" destId="{B6C681BD-8200-4E6F-83ED-9BFB4BBC18FD}" srcOrd="0" destOrd="0" presId="urn:microsoft.com/office/officeart/2005/8/layout/hierarchy1"/>
    <dgm:cxn modelId="{E585E09A-153A-471C-BACB-4AD9D9D3EBA7}" type="presParOf" srcId="{B6C681BD-8200-4E6F-83ED-9BFB4BBC18FD}" destId="{D311ABBC-4AF2-4EEC-9E79-BC12BCDAF7C1}" srcOrd="0" destOrd="0" presId="urn:microsoft.com/office/officeart/2005/8/layout/hierarchy1"/>
    <dgm:cxn modelId="{527DD2BF-64E5-4BC9-B8B4-74A340FEB370}" type="presParOf" srcId="{B6C681BD-8200-4E6F-83ED-9BFB4BBC18FD}" destId="{CC89B75C-28E9-434C-80FE-2FA712A93703}" srcOrd="1" destOrd="0" presId="urn:microsoft.com/office/officeart/2005/8/layout/hierarchy1"/>
    <dgm:cxn modelId="{66FBFBBC-89E6-41E7-BB64-A9301BA52070}" type="presParOf" srcId="{23CA2716-4B7E-45CD-B0DC-11CC9733ED33}" destId="{C598C9ED-66A4-4AF6-A053-F405075B18E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604126-07DA-4667-8EA3-DC6790CE4362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D8FC85-AA09-486A-845F-F4042C828415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Race conditions in microarchitecture.</a:t>
          </a:r>
        </a:p>
      </dsp:txBody>
      <dsp:txXfrm>
        <a:off x="378614" y="886531"/>
        <a:ext cx="2810360" cy="1744948"/>
      </dsp:txXfrm>
    </dsp:sp>
    <dsp:sp modelId="{6309EC58-2601-4617-9914-5680D06ED694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82D21D-EA95-4CF2-BC63-2226A4B05507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High CPI and high latency</a:t>
          </a:r>
        </a:p>
      </dsp:txBody>
      <dsp:txXfrm>
        <a:off x="3946203" y="886531"/>
        <a:ext cx="2810360" cy="1744948"/>
      </dsp:txXfrm>
    </dsp:sp>
    <dsp:sp modelId="{AE314116-8666-4B22-B5AF-4247B3BCF744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02191D-3857-464A-95AA-1358E37896C6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Could not meet power requirements with realized CPI</a:t>
          </a:r>
        </a:p>
      </dsp:txBody>
      <dsp:txXfrm>
        <a:off x="7513791" y="886531"/>
        <a:ext cx="2810360" cy="1744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2AA9E6-EB71-4330-B6F6-A084D09C5BBE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D9A3E5-90A5-4031-9869-6B32BA8DA9A6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Moved most of logic from state machine to combinational</a:t>
          </a:r>
        </a:p>
      </dsp:txBody>
      <dsp:txXfrm>
        <a:off x="378614" y="886531"/>
        <a:ext cx="2810360" cy="1744948"/>
      </dsp:txXfrm>
    </dsp:sp>
    <dsp:sp modelId="{08A40258-C94D-4E6E-82B8-E970C129CF2F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340D97-5B61-4861-8F1E-0FE458515465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Resolved race conditions</a:t>
          </a:r>
        </a:p>
      </dsp:txBody>
      <dsp:txXfrm>
        <a:off x="3946203" y="886531"/>
        <a:ext cx="2810360" cy="1744948"/>
      </dsp:txXfrm>
    </dsp:sp>
    <dsp:sp modelId="{D311ABBC-4AF2-4EEC-9E79-BC12BCDAF7C1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9B75C-28E9-434C-80FE-2FA712A93703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Implemented forwarding and hazard unit.</a:t>
          </a:r>
        </a:p>
      </dsp:txBody>
      <dsp:txXfrm>
        <a:off x="7513791" y="886531"/>
        <a:ext cx="2810360" cy="1744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C0EED-C243-6D44-B8C9-B0B092803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04FC0-3F09-B4EE-73D5-BC4DAFDB6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C1F5C-7FEE-75D3-88BE-F818112C6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3D19-1059-421A-BEA0-B5482728B56E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A2131-3A0D-CC9C-C50A-5396CF4E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AEA2D-3929-237B-D943-A20B06F96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0F01-5FD7-4E0C-867D-40A0D9CC4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6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D10A1-DD9E-F40F-93DA-283F1E40E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36F96C-58C3-8C7C-F095-13C7D69C9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C74D3-F3DE-ABA1-5E9C-A1D9F7F27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3D19-1059-421A-BEA0-B5482728B56E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B2D88-B7CE-E165-36C4-6266A31C7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F07BC-39CE-63D2-969F-9EFE5E79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0F01-5FD7-4E0C-867D-40A0D9CC4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3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30065F-908B-1725-7D6B-AC34065260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E29C0D-1912-7B74-0823-0DFC3E235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8AA0D-7D64-7663-4076-6DD9D396B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3D19-1059-421A-BEA0-B5482728B56E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0604-03FD-C560-9CBB-469EEAF92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65964-828F-B943-F12C-0741CBD4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0F01-5FD7-4E0C-867D-40A0D9CC4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8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190FD-C997-22D9-8E4E-B4D18665A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1F91A-6BD1-E378-E34B-5993F7F1E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D151B-80FE-B2B4-E0AF-78FF65671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3D19-1059-421A-BEA0-B5482728B56E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DE47C-A39A-3313-F4F9-03A53538F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45A29-20E0-ABF5-B300-73F7FFE64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0F01-5FD7-4E0C-867D-40A0D9CC4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5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BE747-8245-0FA8-9F27-51795DBFD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22862-C605-4E77-25B6-B9E6DF1DC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B82D0-EEBA-3F7F-6882-79690C8A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3D19-1059-421A-BEA0-B5482728B56E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BF1CB-574D-6985-9496-ED7A5F7F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2C1F7-C6EB-741D-29F5-E80BCA85C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0F01-5FD7-4E0C-867D-40A0D9CC4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0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06869-2860-35C8-6233-E45FF9CB6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4DD83-C7E9-4BE5-4686-DFB8D4AD3D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370FC-461B-50F6-8299-C0988BCAC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D83BC-296C-C36A-6EDC-91D9A94BB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3D19-1059-421A-BEA0-B5482728B56E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AEB65-93E2-C434-3B52-439B158C2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81A9B-67A4-BDED-F7FA-5EC9A152D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0F01-5FD7-4E0C-867D-40A0D9CC4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7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8BFED-9D5C-1BD0-457A-79974B3D6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5713B-2551-4A5F-CCDB-E26250A26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2DC70-F341-185B-7335-FEAAF967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880C27-F20C-4150-EFC1-B19B56BAFE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8ABBB2-A82C-AEC3-319A-9E6BDB57A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108AA9-7E05-A640-D61B-521AB1762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3D19-1059-421A-BEA0-B5482728B56E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89435C-1E70-CB46-71C6-7857BA55E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8B5DCA-9AA3-7450-058E-AFD98DEE2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0F01-5FD7-4E0C-867D-40A0D9CC4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83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0BBC-FA13-A4F2-95B7-AF905E90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5E0E3-E715-4441-D2F5-8D682835F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3D19-1059-421A-BEA0-B5482728B56E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9C3468-4A42-12C8-3ADF-E0EC90CF2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73241D-80CE-CD4F-65BD-F9DFEF021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0F01-5FD7-4E0C-867D-40A0D9CC4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87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3CDD83-EB4F-86E6-F3C7-D34CEB6E7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3D19-1059-421A-BEA0-B5482728B56E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8C0DE2-493A-B2CC-EF91-F01FDD3BF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B2FF7-9D5C-374E-9C65-BD949594D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0F01-5FD7-4E0C-867D-40A0D9CC4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46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F92E3-C95A-AC3B-CD66-ABEBE9A87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C51BF-DB1E-F63E-720C-B97748554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D6AFF-34B0-6432-A796-10B2640D1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3D456-26B0-666F-B1D1-DB212A418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3D19-1059-421A-BEA0-B5482728B56E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10E1B-AF0D-2A2A-65CA-1721E3D25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8C273-8FE0-9E79-F617-1F96FB3B3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0F01-5FD7-4E0C-867D-40A0D9CC4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92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FE8FE-C854-F8FA-E760-C8F835E83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8FC0C0-AB70-98C0-F0E2-2778C4C423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C78E5-BC1C-30AE-5343-903C38348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D13C2-2B53-8D95-4350-281611D0A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3D19-1059-421A-BEA0-B5482728B56E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98AA52-9FC4-007B-877C-1A686C5F5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FB1F5-BD99-F582-C012-6363504DA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0F01-5FD7-4E0C-867D-40A0D9CC4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83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81B983-6E8B-B3BD-E069-293CBBC0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02343-394C-F65A-2995-7DEAE962E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56BF0-38A9-38B9-07C8-252E36E84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FB3D19-1059-421A-BEA0-B5482728B56E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8DDFF-F2CE-B793-7A65-86DBBB6ED2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44AFC-94AD-FEDB-76FE-B5CF28226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210F01-5FD7-4E0C-867D-40A0D9CC4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79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5BB2AE-78D1-06DE-F19C-19CDD7C6D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Why redesign RAPID?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A5EDA5-8EB8-E1BE-940C-A7B33C5AD5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1697611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8164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316B7B-DAF0-5D4E-A963-C0C35BAB2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Changes in RAPID-X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32FE24-21D9-A9FD-2F9F-2E2601FBD8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4741973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5428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3590FA-0368-4022-8B26-74719E8D7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Frequency and Power Requirement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A58DF-3DFB-8D90-F2C7-E0ED65959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Reduced core clock speed requirement from ~400 MHz to ~135 MHz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647A2BC-A8B3-C75D-E1B1-9800D3C65C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6296604"/>
              </p:ext>
            </p:extLst>
          </p:nvPr>
        </p:nvGraphicFramePr>
        <p:xfrm>
          <a:off x="5987738" y="650494"/>
          <a:ext cx="5628018" cy="5324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6326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AAA925EA-69EB-7A06-E8A8-23C2F4164B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410472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04002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57D08-35C3-5FA5-89CC-03E2D81A6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DE75F854-485E-1CB2-C710-27E4EBC47E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509191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94765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CF73A-311E-20C1-971D-FDB0C9643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9A12A5BB-E631-05D0-6017-2038AFB6AF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175356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3987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4FD22-F7A0-AB0F-12F1-E037766E5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584B511D-87C8-64D8-7131-7843A740CD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283333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05079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1723</TotalTime>
  <Words>76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Office Theme</vt:lpstr>
      <vt:lpstr>Why redesign RAPID?</vt:lpstr>
      <vt:lpstr>Changes in RAPID-X</vt:lpstr>
      <vt:lpstr>Frequency and Power Requirement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Youssef Samwel</dc:creator>
  <cp:lastModifiedBy>Youssef Samwel</cp:lastModifiedBy>
  <cp:revision>7</cp:revision>
  <dcterms:created xsi:type="dcterms:W3CDTF">2024-11-19T20:44:07Z</dcterms:created>
  <dcterms:modified xsi:type="dcterms:W3CDTF">2024-11-25T22:04:29Z</dcterms:modified>
</cp:coreProperties>
</file>