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3" r:id="rId2"/>
    <p:sldId id="344" r:id="rId3"/>
    <p:sldId id="345" r:id="rId4"/>
    <p:sldId id="346" r:id="rId5"/>
    <p:sldId id="347" r:id="rId6"/>
    <p:sldId id="348" r:id="rId7"/>
    <p:sldId id="349" r:id="rId8"/>
    <p:sldId id="351" r:id="rId9"/>
    <p:sldId id="350" r:id="rId10"/>
    <p:sldId id="352" r:id="rId11"/>
    <p:sldId id="353" r:id="rId12"/>
    <p:sldId id="354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3C3D"/>
    <a:srgbClr val="6A2D36"/>
    <a:srgbClr val="A34F1B"/>
    <a:srgbClr val="41789C"/>
    <a:srgbClr val="00CC66"/>
    <a:srgbClr val="437A9F"/>
    <a:srgbClr val="791F23"/>
    <a:srgbClr val="8D3C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8088BB-9B57-4517-A06C-F47BF26EF14B}" v="18" dt="2021-10-19T15:42:12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4542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n Gong" userId="0ff8c509-1087-48ec-bf60-e4c00b098044" providerId="ADAL" clId="{6D8088BB-9B57-4517-A06C-F47BF26EF14B}"/>
    <pc:docChg chg="modSld">
      <pc:chgData name="Xun Gong" userId="0ff8c509-1087-48ec-bf60-e4c00b098044" providerId="ADAL" clId="{6D8088BB-9B57-4517-A06C-F47BF26EF14B}" dt="2021-10-19T15:42:12.806" v="17" actId="1076"/>
      <pc:docMkLst>
        <pc:docMk/>
      </pc:docMkLst>
      <pc:sldChg chg="addSp modSp">
        <pc:chgData name="Xun Gong" userId="0ff8c509-1087-48ec-bf60-e4c00b098044" providerId="ADAL" clId="{6D8088BB-9B57-4517-A06C-F47BF26EF14B}" dt="2021-10-19T15:42:12.806" v="17" actId="1076"/>
        <pc:sldMkLst>
          <pc:docMk/>
          <pc:sldMk cId="0" sldId="348"/>
        </pc:sldMkLst>
        <pc:picChg chg="add mod">
          <ac:chgData name="Xun Gong" userId="0ff8c509-1087-48ec-bf60-e4c00b098044" providerId="ADAL" clId="{6D8088BB-9B57-4517-A06C-F47BF26EF14B}" dt="2021-10-19T15:42:12.806" v="17" actId="1076"/>
          <ac:picMkLst>
            <pc:docMk/>
            <pc:sldMk cId="0" sldId="348"/>
            <ac:picMk id="9234" creationId="{BA58D85E-8A70-43BD-9EE3-78C272F28486}"/>
          </ac:picMkLst>
        </pc:picChg>
      </pc:sldChg>
      <pc:sldChg chg="addSp modSp">
        <pc:chgData name="Xun Gong" userId="0ff8c509-1087-48ec-bf60-e4c00b098044" providerId="ADAL" clId="{6D8088BB-9B57-4517-A06C-F47BF26EF14B}" dt="2021-10-19T15:41:56.697" v="13" actId="1076"/>
        <pc:sldMkLst>
          <pc:docMk/>
          <pc:sldMk cId="0" sldId="349"/>
        </pc:sldMkLst>
        <pc:picChg chg="add mod">
          <ac:chgData name="Xun Gong" userId="0ff8c509-1087-48ec-bf60-e4c00b098044" providerId="ADAL" clId="{6D8088BB-9B57-4517-A06C-F47BF26EF14B}" dt="2021-10-19T15:41:56.697" v="13" actId="1076"/>
          <ac:picMkLst>
            <pc:docMk/>
            <pc:sldMk cId="0" sldId="349"/>
            <ac:picMk id="10259" creationId="{D25EE8F7-B6BA-4ECF-89C1-3EF3CD54E886}"/>
          </ac:picMkLst>
        </pc:picChg>
      </pc:sldChg>
      <pc:sldChg chg="addSp modSp">
        <pc:chgData name="Xun Gong" userId="0ff8c509-1087-48ec-bf60-e4c00b098044" providerId="ADAL" clId="{6D8088BB-9B57-4517-A06C-F47BF26EF14B}" dt="2021-10-19T15:39:20.308" v="3" actId="1076"/>
        <pc:sldMkLst>
          <pc:docMk/>
          <pc:sldMk cId="0" sldId="350"/>
        </pc:sldMkLst>
        <pc:picChg chg="add mod">
          <ac:chgData name="Xun Gong" userId="0ff8c509-1087-48ec-bf60-e4c00b098044" providerId="ADAL" clId="{6D8088BB-9B57-4517-A06C-F47BF26EF14B}" dt="2021-10-19T15:39:20.308" v="3" actId="1076"/>
          <ac:picMkLst>
            <pc:docMk/>
            <pc:sldMk cId="0" sldId="350"/>
            <ac:picMk id="12305" creationId="{8B736FF8-7720-4CC2-9CC8-1219CFA936FF}"/>
          </ac:picMkLst>
        </pc:picChg>
      </pc:sldChg>
      <pc:sldChg chg="addSp modSp">
        <pc:chgData name="Xun Gong" userId="0ff8c509-1087-48ec-bf60-e4c00b098044" providerId="ADAL" clId="{6D8088BB-9B57-4517-A06C-F47BF26EF14B}" dt="2021-10-19T15:40:16.049" v="9" actId="1076"/>
        <pc:sldMkLst>
          <pc:docMk/>
          <pc:sldMk cId="0" sldId="352"/>
        </pc:sldMkLst>
        <pc:picChg chg="add mod">
          <ac:chgData name="Xun Gong" userId="0ff8c509-1087-48ec-bf60-e4c00b098044" providerId="ADAL" clId="{6D8088BB-9B57-4517-A06C-F47BF26EF14B}" dt="2021-10-19T15:40:16.049" v="9" actId="1076"/>
          <ac:picMkLst>
            <pc:docMk/>
            <pc:sldMk cId="0" sldId="352"/>
            <ac:picMk id="13322" creationId="{5AD782D2-217B-49F2-8351-C6CE7E0122E3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457F4F4-ED58-4818-8DF2-128201231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29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B03A5CD-38EC-438A-90E0-ECAFB3024B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20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446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175" y="0"/>
            <a:ext cx="91408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Line 53"/>
          <p:cNvSpPr>
            <a:spLocks noChangeShapeType="1"/>
          </p:cNvSpPr>
          <p:nvPr/>
        </p:nvSpPr>
        <p:spPr bwMode="auto">
          <a:xfrm>
            <a:off x="3175" y="6248400"/>
            <a:ext cx="91408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47"/>
          <p:cNvSpPr txBox="1">
            <a:spLocks noChangeArrowheads="1"/>
          </p:cNvSpPr>
          <p:nvPr userDrawn="1"/>
        </p:nvSpPr>
        <p:spPr bwMode="auto">
          <a:xfrm>
            <a:off x="0" y="0"/>
            <a:ext cx="60960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>
              <a:defRPr/>
            </a:pPr>
            <a:r>
              <a:rPr lang="en-US" sz="1000" b="1" i="1" dirty="0">
                <a:solidFill>
                  <a:srgbClr val="000000"/>
                </a:solidFill>
                <a:cs typeface="Arial" charset="0"/>
              </a:rPr>
              <a:t>Xun Gong, University of Central Florida, EEL4436C/5437C – Microwave Engineering</a:t>
            </a:r>
            <a:endParaRPr lang="en-US" sz="1000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9" name="TextBox 7"/>
          <p:cNvSpPr txBox="1">
            <a:spLocks noChangeArrowheads="1"/>
          </p:cNvSpPr>
          <p:nvPr userDrawn="1"/>
        </p:nvSpPr>
        <p:spPr bwMode="auto">
          <a:xfrm>
            <a:off x="3886200" y="6400800"/>
            <a:ext cx="114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400"/>
              <a:t>Page </a:t>
            </a:r>
            <a:fld id="{D3512C1C-5E73-41A5-BF86-0926F8056BA4}" type="slidenum">
              <a:rPr lang="en-US" sz="1400" smtClean="0"/>
              <a:pPr eaLnBrk="1" hangingPunct="1">
                <a:defRPr/>
              </a:pPr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33C3D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C6947"/>
        </a:buClr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A33C3D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rgbClr val="2C6947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rgbClr val="A33C3D"/>
        </a:buClr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jpeg"/><Relationship Id="rId5" Type="http://schemas.openxmlformats.org/officeDocument/2006/relationships/image" Target="../media/image27.emf"/><Relationship Id="rId4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4.bin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0.png"/><Relationship Id="rId4" Type="http://schemas.openxmlformats.org/officeDocument/2006/relationships/image" Target="../media/image7.wmf"/><Relationship Id="rId9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Relationship Id="rId9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10.bin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9.jpeg"/><Relationship Id="rId4" Type="http://schemas.openxmlformats.org/officeDocument/2006/relationships/image" Target="../media/image15.wmf"/><Relationship Id="rId9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5.jpeg"/><Relationship Id="rId4" Type="http://schemas.openxmlformats.org/officeDocument/2006/relationships/image" Target="../media/image21.wmf"/><Relationship Id="rId9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381000"/>
            <a:ext cx="8226425" cy="6858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3200" b="1">
                <a:latin typeface="Arial" panose="020B0604020202020204" pitchFamily="34" charset="0"/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4099" name="TextBox 6"/>
          <p:cNvSpPr txBox="1">
            <a:spLocks noChangeArrowheads="1"/>
          </p:cNvSpPr>
          <p:nvPr/>
        </p:nvSpPr>
        <p:spPr bwMode="auto">
          <a:xfrm>
            <a:off x="1066800" y="1295400"/>
            <a:ext cx="7162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 Series and Parallel Resonator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 Unloaded, External, and Loaded Q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 Transmission Line Resonators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 Rectangular Waveguide Cavity Resonator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 Dielectric Resonator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 Resonator Q and Filter Loss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381000"/>
            <a:ext cx="8226425" cy="6858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3200" b="1">
                <a:latin typeface="Arial" panose="020B0604020202020204" pitchFamily="34" charset="0"/>
                <a:ea typeface="ＭＳ Ｐゴシック" panose="020B0600070205080204" pitchFamily="34" charset="-128"/>
              </a:rPr>
              <a:t>Dielectric Resonator</a:t>
            </a:r>
          </a:p>
        </p:txBody>
      </p:sp>
      <p:graphicFrame>
        <p:nvGraphicFramePr>
          <p:cNvPr id="13315" name="Object 4"/>
          <p:cNvGraphicFramePr>
            <a:graphicFrameLocks noChangeAspect="1"/>
          </p:cNvGraphicFramePr>
          <p:nvPr/>
        </p:nvGraphicFramePr>
        <p:xfrm>
          <a:off x="4800600" y="2514600"/>
          <a:ext cx="1317625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850531" imgH="431613" progId="Equation.3">
                  <p:embed/>
                </p:oleObj>
              </mc:Choice>
              <mc:Fallback>
                <p:oleObj name="Equation" r:id="rId3" imgW="850531" imgH="431613" progId="Equation.3">
                  <p:embed/>
                  <p:pic>
                    <p:nvPicPr>
                      <p:cNvPr id="1331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514600"/>
                        <a:ext cx="1317625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3355975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7"/>
          <p:cNvSpPr txBox="1">
            <a:spLocks noChangeArrowheads="1"/>
          </p:cNvSpPr>
          <p:nvPr/>
        </p:nvSpPr>
        <p:spPr bwMode="auto">
          <a:xfrm>
            <a:off x="3200400" y="1371600"/>
            <a:ext cx="495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Full-wave simulations are necessary</a:t>
            </a:r>
          </a:p>
        </p:txBody>
      </p:sp>
      <p:pic>
        <p:nvPicPr>
          <p:cNvPr id="13322" name="Picture 10" descr="Microwave Dielectric Ceramics for Resonators and Filters in Mobile Phone  Networks">
            <a:extLst>
              <a:ext uri="{FF2B5EF4-FFF2-40B4-BE49-F238E27FC236}">
                <a16:creationId xmlns:a16="http://schemas.microsoft.com/office/drawing/2014/main" id="{5AD782D2-217B-49F2-8351-C6CE7E012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825" y="3301935"/>
            <a:ext cx="3355975" cy="285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381000"/>
            <a:ext cx="8226425" cy="6858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3200" b="1">
                <a:latin typeface="Arial" panose="020B0604020202020204" pitchFamily="34" charset="0"/>
                <a:ea typeface="ＭＳ Ｐゴシック" panose="020B0600070205080204" pitchFamily="34" charset="-128"/>
              </a:rPr>
              <a:t>Resonator Q and Filter Loss</a:t>
            </a:r>
          </a:p>
        </p:txBody>
      </p:sp>
      <p:pic>
        <p:nvPicPr>
          <p:cNvPr id="14339" name="Picture 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7467600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381000"/>
            <a:ext cx="8226425" cy="6858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3200" b="1">
                <a:latin typeface="Arial" panose="020B0604020202020204" pitchFamily="34" charset="0"/>
                <a:ea typeface="ＭＳ Ｐゴシック" panose="020B0600070205080204" pitchFamily="34" charset="-128"/>
              </a:rPr>
              <a:t>Resonator Q and Filter Loss</a:t>
            </a:r>
          </a:p>
        </p:txBody>
      </p:sp>
      <p:pic>
        <p:nvPicPr>
          <p:cNvPr id="15363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710613" cy="52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364" name="Object 68"/>
          <p:cNvGraphicFramePr>
            <a:graphicFrameLocks noChangeAspect="1"/>
          </p:cNvGraphicFramePr>
          <p:nvPr/>
        </p:nvGraphicFramePr>
        <p:xfrm>
          <a:off x="3392488" y="4419600"/>
          <a:ext cx="23622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4" imgW="1371600" imgH="431800" progId="Equation.DSMT4">
                  <p:embed/>
                </p:oleObj>
              </mc:Choice>
              <mc:Fallback>
                <p:oleObj name="Equation" r:id="rId4" imgW="1371600" imgH="431800" progId="Equation.DSMT4">
                  <p:embed/>
                  <p:pic>
                    <p:nvPicPr>
                      <p:cNvPr id="15364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8" y="4419600"/>
                        <a:ext cx="2362200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381000"/>
            <a:ext cx="8226425" cy="6858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3200" b="1">
                <a:latin typeface="Arial" panose="020B0604020202020204" pitchFamily="34" charset="0"/>
                <a:ea typeface="ＭＳ Ｐゴシック" panose="020B0600070205080204" pitchFamily="34" charset="-128"/>
              </a:rPr>
              <a:t>Series Resonator</a:t>
            </a:r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35274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4" name="Object 3"/>
          <p:cNvGraphicFramePr>
            <a:graphicFrameLocks noChangeAspect="1"/>
          </p:cNvGraphicFramePr>
          <p:nvPr/>
        </p:nvGraphicFramePr>
        <p:xfrm>
          <a:off x="3810000" y="1219200"/>
          <a:ext cx="4622800" cy="267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2984500" imgH="1727200" progId="Equation.3">
                  <p:embed/>
                </p:oleObj>
              </mc:Choice>
              <mc:Fallback>
                <p:oleObj name="Equation" r:id="rId4" imgW="2984500" imgH="1727200" progId="Equation.3">
                  <p:embed/>
                  <p:pic>
                    <p:nvPicPr>
                      <p:cNvPr id="512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219200"/>
                        <a:ext cx="4622800" cy="267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381000"/>
            <a:ext cx="8226425" cy="6858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3200" b="1">
                <a:latin typeface="Arial" panose="020B0604020202020204" pitchFamily="34" charset="0"/>
                <a:ea typeface="ＭＳ Ｐゴシック" panose="020B0600070205080204" pitchFamily="34" charset="-128"/>
              </a:rPr>
              <a:t>Parallel Resonator</a:t>
            </a:r>
          </a:p>
        </p:txBody>
      </p:sp>
      <p:graphicFrame>
        <p:nvGraphicFramePr>
          <p:cNvPr id="6147" name="Object 2"/>
          <p:cNvGraphicFramePr>
            <a:graphicFrameLocks noChangeAspect="1"/>
          </p:cNvGraphicFramePr>
          <p:nvPr/>
        </p:nvGraphicFramePr>
        <p:xfrm>
          <a:off x="3810000" y="1219200"/>
          <a:ext cx="4583113" cy="283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2959100" imgH="1828800" progId="Equation.3">
                  <p:embed/>
                </p:oleObj>
              </mc:Choice>
              <mc:Fallback>
                <p:oleObj name="Equation" r:id="rId3" imgW="2959100" imgH="1828800" progId="Equation.3">
                  <p:embed/>
                  <p:pic>
                    <p:nvPicPr>
                      <p:cNvPr id="614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219200"/>
                        <a:ext cx="4583113" cy="283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373380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381000"/>
            <a:ext cx="8226425" cy="6858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3200" b="1">
                <a:latin typeface="Arial" panose="020B0604020202020204" pitchFamily="34" charset="0"/>
                <a:ea typeface="ＭＳ Ｐゴシック" panose="020B0600070205080204" pitchFamily="34" charset="-128"/>
              </a:rPr>
              <a:t>Unloaded, External, and Loaded Q</a:t>
            </a:r>
          </a:p>
        </p:txBody>
      </p:sp>
      <p:graphicFrame>
        <p:nvGraphicFramePr>
          <p:cNvPr id="7171" name="Object 2"/>
          <p:cNvGraphicFramePr>
            <a:graphicFrameLocks noChangeAspect="1"/>
          </p:cNvGraphicFramePr>
          <p:nvPr/>
        </p:nvGraphicFramePr>
        <p:xfrm>
          <a:off x="5181600" y="2362200"/>
          <a:ext cx="3049588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968500" imgH="1295400" progId="Equation.3">
                  <p:embed/>
                </p:oleObj>
              </mc:Choice>
              <mc:Fallback>
                <p:oleObj name="Equation" r:id="rId3" imgW="1968500" imgH="1295400" progId="Equation.3">
                  <p:embed/>
                  <p:pic>
                    <p:nvPicPr>
                      <p:cNvPr id="717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362200"/>
                        <a:ext cx="3049588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3738563" cy="229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381000"/>
            <a:ext cx="8226425" cy="6858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3200" b="1">
                <a:latin typeface="Arial" panose="020B0604020202020204" pitchFamily="34" charset="0"/>
                <a:ea typeface="ＭＳ Ｐゴシック" panose="020B0600070205080204" pitchFamily="34" charset="-128"/>
              </a:rPr>
              <a:t>Transmission Line Resonators</a:t>
            </a:r>
          </a:p>
        </p:txBody>
      </p:sp>
      <p:graphicFrame>
        <p:nvGraphicFramePr>
          <p:cNvPr id="8195" name="Object 2"/>
          <p:cNvGraphicFramePr>
            <a:graphicFrameLocks noChangeAspect="1"/>
          </p:cNvGraphicFramePr>
          <p:nvPr/>
        </p:nvGraphicFramePr>
        <p:xfrm>
          <a:off x="3657600" y="2057400"/>
          <a:ext cx="5330825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3441700" imgH="1270000" progId="Equation.3">
                  <p:embed/>
                </p:oleObj>
              </mc:Choice>
              <mc:Fallback>
                <p:oleObj name="Equation" r:id="rId3" imgW="3441700" imgH="1270000" progId="Equation.3">
                  <p:embed/>
                  <p:pic>
                    <p:nvPicPr>
                      <p:cNvPr id="819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057400"/>
                        <a:ext cx="5330825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3581400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4495800" y="12954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Short circuited </a:t>
            </a:r>
            <a:r>
              <a:rPr lang="el-G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/2 line</a:t>
            </a:r>
          </a:p>
        </p:txBody>
      </p:sp>
      <p:sp>
        <p:nvSpPr>
          <p:cNvPr id="8198" name="TextBox 7"/>
          <p:cNvSpPr txBox="1">
            <a:spLocks noChangeArrowheads="1"/>
          </p:cNvSpPr>
          <p:nvPr/>
        </p:nvSpPr>
        <p:spPr bwMode="auto">
          <a:xfrm>
            <a:off x="3657600" y="4114800"/>
            <a:ext cx="533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is equivalent to a series resonator</a:t>
            </a:r>
          </a:p>
        </p:txBody>
      </p:sp>
      <p:graphicFrame>
        <p:nvGraphicFramePr>
          <p:cNvPr id="8199" name="Object 3"/>
          <p:cNvGraphicFramePr>
            <a:graphicFrameLocks noChangeAspect="1"/>
          </p:cNvGraphicFramePr>
          <p:nvPr/>
        </p:nvGraphicFramePr>
        <p:xfrm>
          <a:off x="4495800" y="4495800"/>
          <a:ext cx="904875" cy="173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6" imgW="583947" imgH="1117115" progId="Equation.3">
                  <p:embed/>
                </p:oleObj>
              </mc:Choice>
              <mc:Fallback>
                <p:oleObj name="Equation" r:id="rId6" imgW="583947" imgH="1117115" progId="Equation.3">
                  <p:embed/>
                  <p:pic>
                    <p:nvPicPr>
                      <p:cNvPr id="81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495800"/>
                        <a:ext cx="904875" cy="173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4"/>
          <p:cNvGraphicFramePr>
            <a:graphicFrameLocks noChangeAspect="1"/>
          </p:cNvGraphicFramePr>
          <p:nvPr/>
        </p:nvGraphicFramePr>
        <p:xfrm>
          <a:off x="6469063" y="4876800"/>
          <a:ext cx="20637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8" imgW="1333500" imgH="393700" progId="Equation.3">
                  <p:embed/>
                </p:oleObj>
              </mc:Choice>
              <mc:Fallback>
                <p:oleObj name="Equation" r:id="rId8" imgW="1333500" imgH="393700" progId="Equation.3">
                  <p:embed/>
                  <p:pic>
                    <p:nvPicPr>
                      <p:cNvPr id="82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9063" y="4876800"/>
                        <a:ext cx="20637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381000"/>
            <a:ext cx="8226425" cy="6858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3200" b="1">
                <a:latin typeface="Arial" panose="020B0604020202020204" pitchFamily="34" charset="0"/>
                <a:ea typeface="ＭＳ Ｐゴシック" panose="020B0600070205080204" pitchFamily="34" charset="-128"/>
              </a:rPr>
              <a:t>Transmission Line Resonators</a:t>
            </a:r>
          </a:p>
        </p:txBody>
      </p:sp>
      <p:graphicFrame>
        <p:nvGraphicFramePr>
          <p:cNvPr id="9219" name="Object 2"/>
          <p:cNvGraphicFramePr>
            <a:graphicFrameLocks noChangeAspect="1"/>
          </p:cNvGraphicFramePr>
          <p:nvPr/>
        </p:nvGraphicFramePr>
        <p:xfrm>
          <a:off x="3219450" y="1905000"/>
          <a:ext cx="592455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4203700" imgH="1270000" progId="Equation.3">
                  <p:embed/>
                </p:oleObj>
              </mc:Choice>
              <mc:Fallback>
                <p:oleObj name="Equation" r:id="rId3" imgW="4203700" imgH="1270000" progId="Equation.3">
                  <p:embed/>
                  <p:pic>
                    <p:nvPicPr>
                      <p:cNvPr id="921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1905000"/>
                        <a:ext cx="592455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Box 6"/>
          <p:cNvSpPr txBox="1">
            <a:spLocks noChangeArrowheads="1"/>
          </p:cNvSpPr>
          <p:nvPr/>
        </p:nvSpPr>
        <p:spPr bwMode="auto">
          <a:xfrm>
            <a:off x="4495800" y="12954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Short circuited </a:t>
            </a:r>
            <a:r>
              <a:rPr lang="el-G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/4 line</a:t>
            </a:r>
          </a:p>
        </p:txBody>
      </p:sp>
      <p:sp>
        <p:nvSpPr>
          <p:cNvPr id="9221" name="TextBox 7"/>
          <p:cNvSpPr txBox="1">
            <a:spLocks noChangeArrowheads="1"/>
          </p:cNvSpPr>
          <p:nvPr/>
        </p:nvSpPr>
        <p:spPr bwMode="auto">
          <a:xfrm>
            <a:off x="3352800" y="3886200"/>
            <a:ext cx="533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is equivalent to a parallel resonator</a:t>
            </a:r>
          </a:p>
        </p:txBody>
      </p:sp>
      <p:graphicFrame>
        <p:nvGraphicFramePr>
          <p:cNvPr id="9222" name="Object 3"/>
          <p:cNvGraphicFramePr>
            <a:graphicFrameLocks noChangeAspect="1"/>
          </p:cNvGraphicFramePr>
          <p:nvPr/>
        </p:nvGraphicFramePr>
        <p:xfrm>
          <a:off x="4191000" y="4343400"/>
          <a:ext cx="1120775" cy="173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723586" imgH="1117115" progId="Equation.3">
                  <p:embed/>
                </p:oleObj>
              </mc:Choice>
              <mc:Fallback>
                <p:oleObj name="Equation" r:id="rId5" imgW="723586" imgH="1117115" progId="Equation.3">
                  <p:embed/>
                  <p:pic>
                    <p:nvPicPr>
                      <p:cNvPr id="922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343400"/>
                        <a:ext cx="1120775" cy="173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5"/>
          <p:cNvGraphicFramePr>
            <a:graphicFrameLocks noChangeAspect="1"/>
          </p:cNvGraphicFramePr>
          <p:nvPr/>
        </p:nvGraphicFramePr>
        <p:xfrm>
          <a:off x="6172200" y="4800600"/>
          <a:ext cx="22018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1422400" imgH="393700" progId="Equation.3">
                  <p:embed/>
                </p:oleObj>
              </mc:Choice>
              <mc:Fallback>
                <p:oleObj name="Equation" r:id="rId7" imgW="1422400" imgH="393700" progId="Equation.3">
                  <p:embed/>
                  <p:pic>
                    <p:nvPicPr>
                      <p:cNvPr id="922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800600"/>
                        <a:ext cx="22018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34" name="Picture 18">
            <a:extLst>
              <a:ext uri="{FF2B5EF4-FFF2-40B4-BE49-F238E27FC236}">
                <a16:creationId xmlns:a16="http://schemas.microsoft.com/office/drawing/2014/main" id="{BA58D85E-8A70-43BD-9EE3-78C272F28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2248747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381000"/>
            <a:ext cx="8226425" cy="6858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3200" b="1">
                <a:latin typeface="Arial" panose="020B0604020202020204" pitchFamily="34" charset="0"/>
                <a:ea typeface="ＭＳ Ｐゴシック" panose="020B0600070205080204" pitchFamily="34" charset="-128"/>
              </a:rPr>
              <a:t>Transmission Line Resonators</a:t>
            </a:r>
          </a:p>
        </p:txBody>
      </p:sp>
      <p:graphicFrame>
        <p:nvGraphicFramePr>
          <p:cNvPr id="10243" name="Object 2"/>
          <p:cNvGraphicFramePr>
            <a:graphicFrameLocks noChangeAspect="1"/>
          </p:cNvGraphicFramePr>
          <p:nvPr/>
        </p:nvGraphicFramePr>
        <p:xfrm>
          <a:off x="4184650" y="2047875"/>
          <a:ext cx="3992563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2832100" imgH="1066800" progId="Equation.3">
                  <p:embed/>
                </p:oleObj>
              </mc:Choice>
              <mc:Fallback>
                <p:oleObj name="Equation" r:id="rId3" imgW="2832100" imgH="1066800" progId="Equation.3">
                  <p:embed/>
                  <p:pic>
                    <p:nvPicPr>
                      <p:cNvPr id="1024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0" y="2047875"/>
                        <a:ext cx="3992563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Box 6"/>
          <p:cNvSpPr txBox="1">
            <a:spLocks noChangeArrowheads="1"/>
          </p:cNvSpPr>
          <p:nvPr/>
        </p:nvSpPr>
        <p:spPr bwMode="auto">
          <a:xfrm>
            <a:off x="4495800" y="12954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Open circuited </a:t>
            </a:r>
            <a:r>
              <a:rPr lang="el-G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/2 line</a:t>
            </a:r>
          </a:p>
        </p:txBody>
      </p:sp>
      <p:sp>
        <p:nvSpPr>
          <p:cNvPr id="10245" name="TextBox 7"/>
          <p:cNvSpPr txBox="1">
            <a:spLocks noChangeArrowheads="1"/>
          </p:cNvSpPr>
          <p:nvPr/>
        </p:nvSpPr>
        <p:spPr bwMode="auto">
          <a:xfrm>
            <a:off x="3352800" y="3886200"/>
            <a:ext cx="533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is equivalent to a parallel resonator</a:t>
            </a:r>
          </a:p>
        </p:txBody>
      </p:sp>
      <p:graphicFrame>
        <p:nvGraphicFramePr>
          <p:cNvPr id="10246" name="Object 3"/>
          <p:cNvGraphicFramePr>
            <a:graphicFrameLocks noChangeAspect="1"/>
          </p:cNvGraphicFramePr>
          <p:nvPr/>
        </p:nvGraphicFramePr>
        <p:xfrm>
          <a:off x="4495800" y="4419600"/>
          <a:ext cx="1120775" cy="173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723586" imgH="1117115" progId="Equation.3">
                  <p:embed/>
                </p:oleObj>
              </mc:Choice>
              <mc:Fallback>
                <p:oleObj name="Equation" r:id="rId5" imgW="723586" imgH="1117115" progId="Equation.3">
                  <p:embed/>
                  <p:pic>
                    <p:nvPicPr>
                      <p:cNvPr id="1024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419600"/>
                        <a:ext cx="1120775" cy="173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3082925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48" name="Object 4"/>
          <p:cNvGraphicFramePr>
            <a:graphicFrameLocks noChangeAspect="1"/>
          </p:cNvGraphicFramePr>
          <p:nvPr/>
        </p:nvGraphicFramePr>
        <p:xfrm>
          <a:off x="6400800" y="4876800"/>
          <a:ext cx="22018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8" imgW="1422400" imgH="393700" progId="Equation.3">
                  <p:embed/>
                </p:oleObj>
              </mc:Choice>
              <mc:Fallback>
                <p:oleObj name="Equation" r:id="rId8" imgW="1422400" imgH="393700" progId="Equation.3">
                  <p:embed/>
                  <p:pic>
                    <p:nvPicPr>
                      <p:cNvPr id="102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876800"/>
                        <a:ext cx="22018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59" name="Picture 19">
            <a:extLst>
              <a:ext uri="{FF2B5EF4-FFF2-40B4-BE49-F238E27FC236}">
                <a16:creationId xmlns:a16="http://schemas.microsoft.com/office/drawing/2014/main" id="{D25EE8F7-B6BA-4ECF-89C1-3EF3CD54E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76800"/>
            <a:ext cx="1686540" cy="128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381000"/>
            <a:ext cx="8226425" cy="6858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3200" b="1">
                <a:latin typeface="Arial" panose="020B0604020202020204" pitchFamily="34" charset="0"/>
                <a:ea typeface="ＭＳ Ｐゴシック" panose="020B0600070205080204" pitchFamily="34" charset="-128"/>
              </a:rPr>
              <a:t>Transmission Line Resonators</a:t>
            </a:r>
          </a:p>
        </p:txBody>
      </p:sp>
      <p:graphicFrame>
        <p:nvGraphicFramePr>
          <p:cNvPr id="11267" name="Object 5"/>
          <p:cNvGraphicFramePr>
            <a:graphicFrameLocks noChangeAspect="1"/>
          </p:cNvGraphicFramePr>
          <p:nvPr/>
        </p:nvGraphicFramePr>
        <p:xfrm>
          <a:off x="2667000" y="1447800"/>
          <a:ext cx="3409950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1180588" imgH="431613" progId="Equation.3">
                  <p:embed/>
                </p:oleObj>
              </mc:Choice>
              <mc:Fallback>
                <p:oleObj name="Equation" r:id="rId3" imgW="1180588" imgH="431613" progId="Equation.3">
                  <p:embed/>
                  <p:pic>
                    <p:nvPicPr>
                      <p:cNvPr id="1126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447800"/>
                        <a:ext cx="3409950" cy="124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Box 9"/>
          <p:cNvSpPr txBox="1">
            <a:spLocks noChangeArrowheads="1"/>
          </p:cNvSpPr>
          <p:nvPr/>
        </p:nvSpPr>
        <p:spPr bwMode="auto">
          <a:xfrm>
            <a:off x="1600200" y="3200400"/>
            <a:ext cx="1752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Metal loss</a:t>
            </a:r>
          </a:p>
        </p:txBody>
      </p:sp>
      <p:sp>
        <p:nvSpPr>
          <p:cNvPr id="11269" name="TextBox 10"/>
          <p:cNvSpPr txBox="1">
            <a:spLocks noChangeArrowheads="1"/>
          </p:cNvSpPr>
          <p:nvPr/>
        </p:nvSpPr>
        <p:spPr bwMode="auto">
          <a:xfrm>
            <a:off x="3733800" y="4191000"/>
            <a:ext cx="213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Dielectric loss</a:t>
            </a:r>
          </a:p>
        </p:txBody>
      </p:sp>
      <p:sp>
        <p:nvSpPr>
          <p:cNvPr id="11270" name="TextBox 11"/>
          <p:cNvSpPr txBox="1">
            <a:spLocks noChangeArrowheads="1"/>
          </p:cNvSpPr>
          <p:nvPr/>
        </p:nvSpPr>
        <p:spPr bwMode="auto">
          <a:xfrm>
            <a:off x="6019800" y="3276600"/>
            <a:ext cx="213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Radiation loss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514600" y="2590800"/>
            <a:ext cx="12192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4076701" y="3390900"/>
            <a:ext cx="144780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V="1">
            <a:off x="5791200" y="2667000"/>
            <a:ext cx="6096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381000"/>
            <a:ext cx="8226425" cy="6858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3200" b="1">
                <a:latin typeface="Arial" panose="020B0604020202020204" pitchFamily="34" charset="0"/>
                <a:ea typeface="ＭＳ Ｐゴシック" panose="020B0600070205080204" pitchFamily="34" charset="-128"/>
              </a:rPr>
              <a:t>Rectangular Waveguide Cavity</a:t>
            </a:r>
          </a:p>
        </p:txBody>
      </p:sp>
      <p:graphicFrame>
        <p:nvGraphicFramePr>
          <p:cNvPr id="12291" name="Object 2"/>
          <p:cNvGraphicFramePr>
            <a:graphicFrameLocks noChangeAspect="1"/>
          </p:cNvGraphicFramePr>
          <p:nvPr/>
        </p:nvGraphicFramePr>
        <p:xfrm>
          <a:off x="3886200" y="1371600"/>
          <a:ext cx="3795713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2692400" imgH="1066800" progId="Equation.3">
                  <p:embed/>
                </p:oleObj>
              </mc:Choice>
              <mc:Fallback>
                <p:oleObj name="Equation" r:id="rId3" imgW="2692400" imgH="1066800" progId="Equation.3">
                  <p:embed/>
                  <p:pic>
                    <p:nvPicPr>
                      <p:cNvPr id="1229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371600"/>
                        <a:ext cx="3795713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3"/>
          <p:cNvGraphicFramePr>
            <a:graphicFrameLocks noChangeAspect="1"/>
          </p:cNvGraphicFramePr>
          <p:nvPr/>
        </p:nvGraphicFramePr>
        <p:xfrm>
          <a:off x="3352800" y="3505200"/>
          <a:ext cx="5170488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3340100" imgH="469900" progId="Equation.3">
                  <p:embed/>
                </p:oleObj>
              </mc:Choice>
              <mc:Fallback>
                <p:oleObj name="Equation" r:id="rId5" imgW="3340100" imgH="469900" progId="Equation.3">
                  <p:embed/>
                  <p:pic>
                    <p:nvPicPr>
                      <p:cNvPr id="1229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505200"/>
                        <a:ext cx="5170488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4"/>
          <p:cNvGraphicFramePr>
            <a:graphicFrameLocks noChangeAspect="1"/>
          </p:cNvGraphicFramePr>
          <p:nvPr/>
        </p:nvGraphicFramePr>
        <p:xfrm>
          <a:off x="4953000" y="4800600"/>
          <a:ext cx="1317625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850531" imgH="431613" progId="Equation.3">
                  <p:embed/>
                </p:oleObj>
              </mc:Choice>
              <mc:Fallback>
                <p:oleObj name="Equation" r:id="rId7" imgW="850531" imgH="431613" progId="Equation.3">
                  <p:embed/>
                  <p:pic>
                    <p:nvPicPr>
                      <p:cNvPr id="1229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800600"/>
                        <a:ext cx="1317625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4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3016250" cy="354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5" name="Picture 17" descr="The design of waveguide filters based on crossâ•&amp;#39;coupled resonators">
            <a:extLst>
              <a:ext uri="{FF2B5EF4-FFF2-40B4-BE49-F238E27FC236}">
                <a16:creationId xmlns:a16="http://schemas.microsoft.com/office/drawing/2014/main" id="{8B736FF8-7720-4CC2-9CC8-1219CFA93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4343400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ilsson_design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nilsson_design</Template>
  <TotalTime>10879</TotalTime>
  <Words>119</Words>
  <Application>Microsoft Office PowerPoint</Application>
  <PresentationFormat>On-screen Show (4:3)</PresentationFormat>
  <Paragraphs>28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Times</vt:lpstr>
      <vt:lpstr>Times New Roman</vt:lpstr>
      <vt:lpstr>Wingdings</vt:lpstr>
      <vt:lpstr>nilsson_design</vt:lpstr>
      <vt:lpstr>Equation</vt:lpstr>
      <vt:lpstr>Outline</vt:lpstr>
      <vt:lpstr>Series Resonator</vt:lpstr>
      <vt:lpstr>Parallel Resonator</vt:lpstr>
      <vt:lpstr>Unloaded, External, and Loaded Q</vt:lpstr>
      <vt:lpstr>Transmission Line Resonators</vt:lpstr>
      <vt:lpstr>Transmission Line Resonators</vt:lpstr>
      <vt:lpstr>Transmission Line Resonators</vt:lpstr>
      <vt:lpstr>Transmission Line Resonators</vt:lpstr>
      <vt:lpstr>Rectangular Waveguide Cavity</vt:lpstr>
      <vt:lpstr>Dielectric Resonator</vt:lpstr>
      <vt:lpstr>Resonator Q and Filter Loss</vt:lpstr>
      <vt:lpstr>Resonator Q and Filter Loss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2–1   The circuit symbols for (a) an ideal independent voltage source and (b) an ideal independent current source.</dc:title>
  <dc:creator>Bill Montgomery</dc:creator>
  <cp:lastModifiedBy>Xun Gong</cp:lastModifiedBy>
  <cp:revision>944</cp:revision>
  <dcterms:created xsi:type="dcterms:W3CDTF">2009-12-23T15:07:20Z</dcterms:created>
  <dcterms:modified xsi:type="dcterms:W3CDTF">2021-10-19T15:42:23Z</dcterms:modified>
</cp:coreProperties>
</file>