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8"/>
  </p:notes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62" r:id="rId9"/>
    <p:sldId id="332" r:id="rId10"/>
    <p:sldId id="334" r:id="rId11"/>
    <p:sldId id="363" r:id="rId12"/>
    <p:sldId id="335" r:id="rId13"/>
    <p:sldId id="336" r:id="rId14"/>
    <p:sldId id="356" r:id="rId15"/>
    <p:sldId id="364" r:id="rId16"/>
    <p:sldId id="337" r:id="rId17"/>
    <p:sldId id="365" r:id="rId18"/>
    <p:sldId id="338" r:id="rId19"/>
    <p:sldId id="339" r:id="rId20"/>
    <p:sldId id="366" r:id="rId21"/>
    <p:sldId id="357" r:id="rId22"/>
    <p:sldId id="345" r:id="rId23"/>
    <p:sldId id="358" r:id="rId24"/>
    <p:sldId id="346" r:id="rId25"/>
    <p:sldId id="347" r:id="rId26"/>
    <p:sldId id="349" r:id="rId27"/>
    <p:sldId id="348" r:id="rId28"/>
    <p:sldId id="350" r:id="rId29"/>
    <p:sldId id="359" r:id="rId30"/>
    <p:sldId id="351" r:id="rId31"/>
    <p:sldId id="352" r:id="rId32"/>
    <p:sldId id="353" r:id="rId33"/>
    <p:sldId id="360" r:id="rId34"/>
    <p:sldId id="354" r:id="rId35"/>
    <p:sldId id="361" r:id="rId36"/>
    <p:sldId id="370" r:id="rId37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9DD57-162D-4185-85F9-337610FFFE7D}" v="17" dt="2022-07-06T18:54:41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8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n Gong" userId="0ff8c509-1087-48ec-bf60-e4c00b098044" providerId="ADAL" clId="{AF79DD57-162D-4185-85F9-337610FFFE7D}"/>
    <pc:docChg chg="addSld modSld">
      <pc:chgData name="Xun Gong" userId="0ff8c509-1087-48ec-bf60-e4c00b098044" providerId="ADAL" clId="{AF79DD57-162D-4185-85F9-337610FFFE7D}" dt="2022-07-06T18:54:41.473" v="38" actId="1076"/>
      <pc:docMkLst>
        <pc:docMk/>
      </pc:docMkLst>
      <pc:sldChg chg="addSp delSp modSp add mod">
        <pc:chgData name="Xun Gong" userId="0ff8c509-1087-48ec-bf60-e4c00b098044" providerId="ADAL" clId="{AF79DD57-162D-4185-85F9-337610FFFE7D}" dt="2022-07-06T18:54:41.473" v="38" actId="1076"/>
        <pc:sldMkLst>
          <pc:docMk/>
          <pc:sldMk cId="255355073" sldId="370"/>
        </pc:sldMkLst>
        <pc:spChg chg="add del mod">
          <ac:chgData name="Xun Gong" userId="0ff8c509-1087-48ec-bf60-e4c00b098044" providerId="ADAL" clId="{AF79DD57-162D-4185-85F9-337610FFFE7D}" dt="2022-07-06T18:50:54.822" v="26" actId="478"/>
          <ac:spMkLst>
            <pc:docMk/>
            <pc:sldMk cId="255355073" sldId="370"/>
            <ac:spMk id="2" creationId="{79D1920B-91A9-C92D-8443-1F640151D79A}"/>
          </ac:spMkLst>
        </pc:spChg>
        <pc:spChg chg="mod">
          <ac:chgData name="Xun Gong" userId="0ff8c509-1087-48ec-bf60-e4c00b098044" providerId="ADAL" clId="{AF79DD57-162D-4185-85F9-337610FFFE7D}" dt="2022-07-06T18:50:20.487" v="22" actId="20577"/>
          <ac:spMkLst>
            <pc:docMk/>
            <pc:sldMk cId="255355073" sldId="370"/>
            <ac:spMk id="5" creationId="{4D50A255-3667-4AFD-9F66-604B23F8CA01}"/>
          </ac:spMkLst>
        </pc:spChg>
        <pc:spChg chg="del">
          <ac:chgData name="Xun Gong" userId="0ff8c509-1087-48ec-bf60-e4c00b098044" providerId="ADAL" clId="{AF79DD57-162D-4185-85F9-337610FFFE7D}" dt="2022-07-06T18:50:47.185" v="23" actId="478"/>
          <ac:spMkLst>
            <pc:docMk/>
            <pc:sldMk cId="255355073" sldId="370"/>
            <ac:spMk id="22" creationId="{A865C6DA-8661-8A0F-D15F-B24472E22A4F}"/>
          </ac:spMkLst>
        </pc:spChg>
        <pc:spChg chg="del">
          <ac:chgData name="Xun Gong" userId="0ff8c509-1087-48ec-bf60-e4c00b098044" providerId="ADAL" clId="{AF79DD57-162D-4185-85F9-337610FFFE7D}" dt="2022-07-06T18:50:47.185" v="23" actId="478"/>
          <ac:spMkLst>
            <pc:docMk/>
            <pc:sldMk cId="255355073" sldId="370"/>
            <ac:spMk id="23" creationId="{2EADB3AC-5ED3-11EA-515F-269C3507423B}"/>
          </ac:spMkLst>
        </pc:spChg>
        <pc:spChg chg="del">
          <ac:chgData name="Xun Gong" userId="0ff8c509-1087-48ec-bf60-e4c00b098044" providerId="ADAL" clId="{AF79DD57-162D-4185-85F9-337610FFFE7D}" dt="2022-07-06T18:50:47.185" v="23" actId="478"/>
          <ac:spMkLst>
            <pc:docMk/>
            <pc:sldMk cId="255355073" sldId="370"/>
            <ac:spMk id="25" creationId="{D65F212E-662B-FE73-8CC0-54CB6B8851C3}"/>
          </ac:spMkLst>
        </pc:spChg>
        <pc:spChg chg="del">
          <ac:chgData name="Xun Gong" userId="0ff8c509-1087-48ec-bf60-e4c00b098044" providerId="ADAL" clId="{AF79DD57-162D-4185-85F9-337610FFFE7D}" dt="2022-07-06T18:50:47.185" v="23" actId="478"/>
          <ac:spMkLst>
            <pc:docMk/>
            <pc:sldMk cId="255355073" sldId="370"/>
            <ac:spMk id="29" creationId="{5934DF66-D554-DC15-533A-6D7D105E6737}"/>
          </ac:spMkLst>
        </pc:spChg>
        <pc:spChg chg="del">
          <ac:chgData name="Xun Gong" userId="0ff8c509-1087-48ec-bf60-e4c00b098044" providerId="ADAL" clId="{AF79DD57-162D-4185-85F9-337610FFFE7D}" dt="2022-07-06T18:50:47.185" v="23" actId="478"/>
          <ac:spMkLst>
            <pc:docMk/>
            <pc:sldMk cId="255355073" sldId="370"/>
            <ac:spMk id="30" creationId="{7246E450-E920-DF5A-5A6A-43ECED6CDDC0}"/>
          </ac:spMkLst>
        </pc:spChg>
        <pc:spChg chg="del">
          <ac:chgData name="Xun Gong" userId="0ff8c509-1087-48ec-bf60-e4c00b098044" providerId="ADAL" clId="{AF79DD57-162D-4185-85F9-337610FFFE7D}" dt="2022-07-06T18:50:47.185" v="23" actId="478"/>
          <ac:spMkLst>
            <pc:docMk/>
            <pc:sldMk cId="255355073" sldId="370"/>
            <ac:spMk id="33" creationId="{C83B25D9-7D68-6D46-E878-6A6AA85AC34C}"/>
          </ac:spMkLst>
        </pc:spChg>
        <pc:spChg chg="del">
          <ac:chgData name="Xun Gong" userId="0ff8c509-1087-48ec-bf60-e4c00b098044" providerId="ADAL" clId="{AF79DD57-162D-4185-85F9-337610FFFE7D}" dt="2022-07-06T18:50:47.185" v="23" actId="478"/>
          <ac:spMkLst>
            <pc:docMk/>
            <pc:sldMk cId="255355073" sldId="370"/>
            <ac:spMk id="34" creationId="{A4D0EB8F-C89F-3B98-6DBA-3EEE241D9531}"/>
          </ac:spMkLst>
        </pc:spChg>
        <pc:picChg chg="del">
          <ac:chgData name="Xun Gong" userId="0ff8c509-1087-48ec-bf60-e4c00b098044" providerId="ADAL" clId="{AF79DD57-162D-4185-85F9-337610FFFE7D}" dt="2022-07-06T18:50:52.030" v="25" actId="478"/>
          <ac:picMkLst>
            <pc:docMk/>
            <pc:sldMk cId="255355073" sldId="370"/>
            <ac:picMk id="18" creationId="{B6B79309-A8E3-0793-0BFB-359738C8C8AF}"/>
          </ac:picMkLst>
        </pc:picChg>
        <pc:picChg chg="del">
          <ac:chgData name="Xun Gong" userId="0ff8c509-1087-48ec-bf60-e4c00b098044" providerId="ADAL" clId="{AF79DD57-162D-4185-85F9-337610FFFE7D}" dt="2022-07-06T18:50:47.185" v="23" actId="478"/>
          <ac:picMkLst>
            <pc:docMk/>
            <pc:sldMk cId="255355073" sldId="370"/>
            <ac:picMk id="19" creationId="{F56EC707-756C-FA1D-EBB5-41EC24C72AAA}"/>
          </ac:picMkLst>
        </pc:picChg>
        <pc:picChg chg="del">
          <ac:chgData name="Xun Gong" userId="0ff8c509-1087-48ec-bf60-e4c00b098044" providerId="ADAL" clId="{AF79DD57-162D-4185-85F9-337610FFFE7D}" dt="2022-07-06T18:50:47.185" v="23" actId="478"/>
          <ac:picMkLst>
            <pc:docMk/>
            <pc:sldMk cId="255355073" sldId="370"/>
            <ac:picMk id="20" creationId="{8E3074A2-3AC2-249B-9BE1-E5007690AB96}"/>
          </ac:picMkLst>
        </pc:picChg>
        <pc:picChg chg="del">
          <ac:chgData name="Xun Gong" userId="0ff8c509-1087-48ec-bf60-e4c00b098044" providerId="ADAL" clId="{AF79DD57-162D-4185-85F9-337610FFFE7D}" dt="2022-07-06T18:50:47.185" v="23" actId="478"/>
          <ac:picMkLst>
            <pc:docMk/>
            <pc:sldMk cId="255355073" sldId="370"/>
            <ac:picMk id="21" creationId="{5E573AB7-F31D-D94E-316B-961EC05BCF8C}"/>
          </ac:picMkLst>
        </pc:picChg>
        <pc:picChg chg="del">
          <ac:chgData name="Xun Gong" userId="0ff8c509-1087-48ec-bf60-e4c00b098044" providerId="ADAL" clId="{AF79DD57-162D-4185-85F9-337610FFFE7D}" dt="2022-07-06T18:50:47.185" v="23" actId="478"/>
          <ac:picMkLst>
            <pc:docMk/>
            <pc:sldMk cId="255355073" sldId="370"/>
            <ac:picMk id="24" creationId="{BCD12EAC-DAD8-7BB8-3E1F-F3A635385C2B}"/>
          </ac:picMkLst>
        </pc:picChg>
        <pc:picChg chg="del">
          <ac:chgData name="Xun Gong" userId="0ff8c509-1087-48ec-bf60-e4c00b098044" providerId="ADAL" clId="{AF79DD57-162D-4185-85F9-337610FFFE7D}" dt="2022-07-06T18:50:47.185" v="23" actId="478"/>
          <ac:picMkLst>
            <pc:docMk/>
            <pc:sldMk cId="255355073" sldId="370"/>
            <ac:picMk id="26" creationId="{4B39B225-A3C7-248D-4469-06FE49AE2CA9}"/>
          </ac:picMkLst>
        </pc:picChg>
        <pc:picChg chg="del">
          <ac:chgData name="Xun Gong" userId="0ff8c509-1087-48ec-bf60-e4c00b098044" providerId="ADAL" clId="{AF79DD57-162D-4185-85F9-337610FFFE7D}" dt="2022-07-06T18:50:47.185" v="23" actId="478"/>
          <ac:picMkLst>
            <pc:docMk/>
            <pc:sldMk cId="255355073" sldId="370"/>
            <ac:picMk id="27" creationId="{CD3532F2-84A5-6A0D-FF4B-618B5D4D588A}"/>
          </ac:picMkLst>
        </pc:picChg>
        <pc:picChg chg="del">
          <ac:chgData name="Xun Gong" userId="0ff8c509-1087-48ec-bf60-e4c00b098044" providerId="ADAL" clId="{AF79DD57-162D-4185-85F9-337610FFFE7D}" dt="2022-07-06T18:50:47.185" v="23" actId="478"/>
          <ac:picMkLst>
            <pc:docMk/>
            <pc:sldMk cId="255355073" sldId="370"/>
            <ac:picMk id="28" creationId="{859E20DF-6988-A538-4CB0-5134E73786FC}"/>
          </ac:picMkLst>
        </pc:picChg>
        <pc:picChg chg="del">
          <ac:chgData name="Xun Gong" userId="0ff8c509-1087-48ec-bf60-e4c00b098044" providerId="ADAL" clId="{AF79DD57-162D-4185-85F9-337610FFFE7D}" dt="2022-07-06T18:50:47.185" v="23" actId="478"/>
          <ac:picMkLst>
            <pc:docMk/>
            <pc:sldMk cId="255355073" sldId="370"/>
            <ac:picMk id="31" creationId="{1C18404F-5F02-3293-364B-266F1E998962}"/>
          </ac:picMkLst>
        </pc:picChg>
        <pc:picChg chg="del">
          <ac:chgData name="Xun Gong" userId="0ff8c509-1087-48ec-bf60-e4c00b098044" providerId="ADAL" clId="{AF79DD57-162D-4185-85F9-337610FFFE7D}" dt="2022-07-06T18:50:49.630" v="24" actId="478"/>
          <ac:picMkLst>
            <pc:docMk/>
            <pc:sldMk cId="255355073" sldId="370"/>
            <ac:picMk id="32" creationId="{ABAEAC05-9886-7543-8F61-A0EC069481B3}"/>
          </ac:picMkLst>
        </pc:picChg>
        <pc:picChg chg="add mod">
          <ac:chgData name="Xun Gong" userId="0ff8c509-1087-48ec-bf60-e4c00b098044" providerId="ADAL" clId="{AF79DD57-162D-4185-85F9-337610FFFE7D}" dt="2022-07-06T18:51:02.270" v="30" actId="1076"/>
          <ac:picMkLst>
            <pc:docMk/>
            <pc:sldMk cId="255355073" sldId="370"/>
            <ac:picMk id="35" creationId="{8F98783C-E4D4-8020-FE1D-517B2C872B90}"/>
          </ac:picMkLst>
        </pc:picChg>
        <pc:picChg chg="add mod">
          <ac:chgData name="Xun Gong" userId="0ff8c509-1087-48ec-bf60-e4c00b098044" providerId="ADAL" clId="{AF79DD57-162D-4185-85F9-337610FFFE7D}" dt="2022-07-06T18:52:30.333" v="34" actId="1076"/>
          <ac:picMkLst>
            <pc:docMk/>
            <pc:sldMk cId="255355073" sldId="370"/>
            <ac:picMk id="36" creationId="{61C1B8AA-F660-D0EB-D595-A59B7F48F0C3}"/>
          </ac:picMkLst>
        </pc:picChg>
        <pc:picChg chg="add mod">
          <ac:chgData name="Xun Gong" userId="0ff8c509-1087-48ec-bf60-e4c00b098044" providerId="ADAL" clId="{AF79DD57-162D-4185-85F9-337610FFFE7D}" dt="2022-07-06T18:54:41.473" v="38" actId="1076"/>
          <ac:picMkLst>
            <pc:docMk/>
            <pc:sldMk cId="255355073" sldId="370"/>
            <ac:picMk id="37" creationId="{0EBF61A1-1948-0F47-5513-0791D44806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08234E8-BE64-4864-96DC-35119027864E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588B4F1-9937-40F4-B755-B631B3DACF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920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DD735C1-F081-4FDD-A9BD-DCD95C26214D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2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BF59429D-99A7-407A-8E0D-B826212C49ED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51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BF59429D-99A7-407A-8E0D-B826212C49ED}" type="slidenum">
              <a:rPr lang="en-US" altLang="en-US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0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AFECD5F5-EF3A-4790-9612-66BE9BFDBA48}" type="slidenum">
              <a:rPr lang="en-US" altLang="en-US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84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53551AD-A228-47F2-987A-1870E1D6033C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1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ED7DEFE-F2D1-4FBA-8B12-1B7777F2D46B}" type="slidenum">
              <a:rPr lang="en-US" altLang="en-US">
                <a:latin typeface="Calibri" panose="020F0502020204030204" pitchFamily="34" charset="0"/>
              </a:rPr>
              <a:pPr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039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C646976E-AABC-43A2-A09D-7F9BF85FB999}" type="slidenum">
              <a:rPr lang="en-US" altLang="en-US">
                <a:latin typeface="Calibri" panose="020F0502020204030204" pitchFamily="34" charset="0"/>
              </a:rPr>
              <a:pPr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93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C646976E-AABC-43A2-A09D-7F9BF85FB999}" type="slidenum">
              <a:rPr lang="en-US" altLang="en-US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2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738D480-E082-4135-A110-F6F99AB1BF3A}" type="slidenum">
              <a:rPr lang="en-US" altLang="en-US">
                <a:latin typeface="Calibri" panose="020F0502020204030204" pitchFamily="34" charset="0"/>
              </a:rPr>
              <a:pPr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80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738D480-E082-4135-A110-F6F99AB1BF3A}" type="slidenum">
              <a:rPr lang="en-US" altLang="en-US">
                <a:latin typeface="Calibri" panose="020F0502020204030204" pitchFamily="34" charset="0"/>
              </a:rPr>
              <a:pPr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89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3BBDC341-EEE6-4439-AF4F-D5AF43E93A45}" type="slidenum">
              <a:rPr lang="en-US" altLang="en-US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8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E4C7767A-284D-4C38-83EB-0C2A8EC4FE0C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31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E2899C34-37F5-4DC9-83BB-1C3978F68D31}" type="slidenum">
              <a:rPr lang="en-US" altLang="en-US">
                <a:latin typeface="Calibri" panose="020F0502020204030204" pitchFamily="34" charset="0"/>
              </a:rPr>
              <a:pPr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45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E2899C34-37F5-4DC9-83BB-1C3978F68D31}" type="slidenum">
              <a:rPr lang="en-US" altLang="en-US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24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F508830C-A9B9-4163-930F-E2F4697A63C3}" type="slidenum">
              <a:rPr lang="en-US" altLang="en-US">
                <a:latin typeface="Calibri" panose="020F0502020204030204" pitchFamily="34" charset="0"/>
              </a:rPr>
              <a:pPr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20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EA14ED2C-4000-4C5F-9509-0A4FA6D141D7}" type="slidenum">
              <a:rPr lang="en-US" altLang="en-US">
                <a:latin typeface="Calibri" panose="020F0502020204030204" pitchFamily="34" charset="0"/>
              </a:rPr>
              <a:pPr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24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80A75B0D-1A5E-4B33-9A1F-AC1BE6497FAF}" type="slidenum">
              <a:rPr lang="en-US" altLang="en-US">
                <a:latin typeface="Calibri" panose="020F0502020204030204" pitchFamily="34" charset="0"/>
              </a:rPr>
              <a:pPr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47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7D1C9F0-E616-42C1-9D9C-945027809C98}" type="slidenum">
              <a:rPr lang="en-US" altLang="en-US">
                <a:latin typeface="Calibri" panose="020F0502020204030204" pitchFamily="34" charset="0"/>
              </a:rPr>
              <a:pPr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19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D8D53B91-965E-4943-910B-DFD8CC7B48B7}" type="slidenum">
              <a:rPr lang="en-US" altLang="en-US">
                <a:latin typeface="Calibri" panose="020F0502020204030204" pitchFamily="34" charset="0"/>
              </a:rPr>
              <a:pPr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13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5B5467E5-B252-4C42-8FFF-E42E46E29F2B}" type="slidenum">
              <a:rPr lang="en-US" altLang="en-US">
                <a:latin typeface="Calibri" panose="020F0502020204030204" pitchFamily="34" charset="0"/>
              </a:rPr>
              <a:pPr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27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7B8A193-71E0-4FA9-884A-A0D2A02BB630}" type="slidenum">
              <a:rPr lang="en-US" altLang="en-US">
                <a:latin typeface="Calibri" panose="020F0502020204030204" pitchFamily="34" charset="0"/>
              </a:rPr>
              <a:pPr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11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8450DC5-BDDF-4D60-BD5E-0319A414BCC1}" type="slidenum">
              <a:rPr lang="en-US" altLang="en-US">
                <a:latin typeface="Calibri" panose="020F0502020204030204" pitchFamily="34" charset="0"/>
              </a:rPr>
              <a:pPr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858BB562-AB6E-4D1E-896F-4823C81519AF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42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F8D8A466-92E8-45D4-95EC-F9F3405D2DBE}" type="slidenum">
              <a:rPr lang="en-US" altLang="en-US">
                <a:latin typeface="Calibri" panose="020F0502020204030204" pitchFamily="34" charset="0"/>
              </a:rPr>
              <a:pPr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18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83112657-EA32-462C-9C47-8B76977FFC17}" type="slidenum">
              <a:rPr lang="en-US" altLang="en-US">
                <a:latin typeface="Calibri" panose="020F0502020204030204" pitchFamily="34" charset="0"/>
              </a:rPr>
              <a:pPr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78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235BD7F-DDAC-4E00-8533-F3326A47EB25}" type="slidenum">
              <a:rPr lang="en-US" altLang="en-US">
                <a:latin typeface="Calibri" panose="020F0502020204030204" pitchFamily="34" charset="0"/>
              </a:rPr>
              <a:pPr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88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A5E6EC42-591E-416B-98B6-6402F97EDE28}" type="slidenum">
              <a:rPr lang="en-US" altLang="en-US">
                <a:latin typeface="Calibri" panose="020F0502020204030204" pitchFamily="34" charset="0"/>
              </a:rPr>
              <a:pPr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794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F5376E1-2F9B-4C6A-A728-1FD010ACB94F}" type="slidenum">
              <a:rPr lang="en-US" altLang="en-US">
                <a:latin typeface="Calibri" panose="020F0502020204030204" pitchFamily="34" charset="0"/>
              </a:rPr>
              <a:pPr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87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EE8CF9A3-A964-4910-9EF2-19812CB93A5B}" type="slidenum">
              <a:rPr lang="en-US" altLang="en-US">
                <a:latin typeface="Calibri" panose="020F0502020204030204" pitchFamily="34" charset="0"/>
              </a:rPr>
              <a:pPr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00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8199FB-17B2-4435-B49B-00853426FAFA}" type="slidenum">
              <a:rPr lang="en-US" altLang="en-US" smtClean="0">
                <a:latin typeface="Calibri" panose="020F0502020204030204" pitchFamily="34" charset="0"/>
              </a:rPr>
              <a:pPr/>
              <a:t>36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6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27B7CA64-1E3F-40C2-88F7-F2F27BC71BB8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2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5870CFDC-9CF3-4A48-992A-ADD5AA41EA4C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9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4EACA140-8C3C-4FA8-9AF4-BC8F142BDB32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0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DAC7E0AE-3CAD-4A29-A682-8638166852C1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59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DAC7E0AE-3CAD-4A29-A682-8638166852C1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14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54243" indent="-290093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60374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24523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88672" indent="-232075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52822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301697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81121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945270" indent="-232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44D9AC73-8DEE-4A4B-942E-158A204400CD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4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46804E-8A1C-4E5B-9FAC-3F00CB132EF9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B6C05-4DD1-48C1-8775-462D9C4E1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33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8782D-5B9E-4CF0-BC38-7D31BA8DCA58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0DAFD-C814-4B02-B4BF-358395DEA5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3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49DBF-5C31-49D9-A143-01C43C07FCB5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505C174-B290-4914-8E1F-FC5DE0D62F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84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30721-FC46-49E7-B150-FBC4945CFE0F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B98C7-DF55-44D1-8B92-A2AD0EAE6C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2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44A15-C66A-4B36-B8AD-4CA083A17F80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99670F01-2908-4E1E-B110-8329F50E81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85BFEB-9E0F-4924-9C37-EA47E5AE7DCC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5A4953-AE08-4687-9946-5993A95405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083BAD-4EE8-45BA-B011-299870C5C161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DF7ADF-F661-4274-B659-3F44291CEA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1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76EA-8A95-44D3-9A08-0737C48472F0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7F950-D1AC-4D2A-98A1-038B14A9F6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13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1BBAF-F2BE-4E86-9EFC-E1E925D47B99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9B89A-C804-4937-822E-C69877FC7E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84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34907-9277-496B-BDAA-E6D29C86A88E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9655-6AEE-4C3F-817C-B0240D4D7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06B4D22-5D6D-4C79-94D7-1540E73C3D63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3E3A1458-5A4C-4482-955E-4983369F32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0F75940-70BF-4C8D-8A17-5438E032C8FF}" type="datetimeFigureOut">
              <a:rPr lang="en-US"/>
              <a:pPr>
                <a:defRPr/>
              </a:pPr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E225B926-4926-44B1-B72A-AB21EA67CB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15" r:id="rId2"/>
    <p:sldLayoutId id="2147484020" r:id="rId3"/>
    <p:sldLayoutId id="2147484021" r:id="rId4"/>
    <p:sldLayoutId id="2147484022" r:id="rId5"/>
    <p:sldLayoutId id="2147484016" r:id="rId6"/>
    <p:sldLayoutId id="2147484023" r:id="rId7"/>
    <p:sldLayoutId id="2147484017" r:id="rId8"/>
    <p:sldLayoutId id="2147484024" r:id="rId9"/>
    <p:sldLayoutId id="2147484018" r:id="rId10"/>
    <p:sldLayoutId id="214748402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38600"/>
            <a:ext cx="9144000" cy="1828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6. Maxwell’s Equations In Time-Varying Fields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r>
              <a:rPr lang="en-US" altLang="en-US"/>
              <a:t>  </a:t>
            </a: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2514600" y="6096000"/>
            <a:ext cx="6629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600"/>
              <a:t>Applied EM by Ulaby, Michielssen and Ravaioli</a:t>
            </a:r>
          </a:p>
          <a:p>
            <a:endParaRPr lang="en-US" altLang="en-US"/>
          </a:p>
        </p:txBody>
      </p:sp>
      <p:pic>
        <p:nvPicPr>
          <p:cNvPr id="9221" name="Picture 5" descr="a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488473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61"/>
          <a:stretch/>
        </p:blipFill>
        <p:spPr>
          <a:xfrm>
            <a:off x="53975" y="0"/>
            <a:ext cx="5132388" cy="1447800"/>
          </a:xfrm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0"/>
            <a:ext cx="4083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" y="0"/>
            <a:ext cx="5132388" cy="3962400"/>
          </a:xfrm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3581400"/>
            <a:ext cx="52720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0"/>
            <a:ext cx="4083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58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quivalent circu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286000" cy="206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Ideal Transformer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44196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11588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1143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762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11675"/>
            <a:ext cx="46482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876300"/>
            <a:ext cx="4179888" cy="58102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Motional EMF</a:t>
            </a: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152400" y="1524000"/>
            <a:ext cx="426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Magnetic force on charge </a:t>
            </a:r>
            <a:r>
              <a:rPr lang="en-US" altLang="en-US" sz="2000" i="1">
                <a:solidFill>
                  <a:srgbClr val="FF0000"/>
                </a:solidFill>
              </a:rPr>
              <a:t>q</a:t>
            </a:r>
            <a:r>
              <a:rPr lang="en-US" altLang="en-US" sz="2000">
                <a:solidFill>
                  <a:srgbClr val="FF0000"/>
                </a:solidFill>
              </a:rPr>
              <a:t> moving with velocity </a:t>
            </a:r>
            <a:r>
              <a:rPr lang="en-US" altLang="en-US" sz="2000" b="1">
                <a:solidFill>
                  <a:srgbClr val="FF0000"/>
                </a:solidFill>
              </a:rPr>
              <a:t>u</a:t>
            </a:r>
            <a:r>
              <a:rPr lang="en-US" altLang="en-US" sz="2000">
                <a:solidFill>
                  <a:srgbClr val="FF0000"/>
                </a:solidFill>
              </a:rPr>
              <a:t> in a magnetic field </a:t>
            </a:r>
            <a:r>
              <a:rPr lang="en-US" altLang="en-US" sz="2000" b="1">
                <a:solidFill>
                  <a:srgbClr val="FF0000"/>
                </a:solidFill>
              </a:rPr>
              <a:t>B</a:t>
            </a:r>
            <a:r>
              <a:rPr lang="en-US" altLang="en-US" sz="200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36788"/>
            <a:ext cx="154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439738"/>
            <a:ext cx="4724400" cy="3522662"/>
          </a:xfrm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54500"/>
            <a:ext cx="52578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5486400" y="4038600"/>
            <a:ext cx="236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8" name="TextBox 10"/>
          <p:cNvSpPr txBox="1">
            <a:spLocks noChangeArrowheads="1"/>
          </p:cNvSpPr>
          <p:nvPr/>
        </p:nvSpPr>
        <p:spPr bwMode="auto">
          <a:xfrm>
            <a:off x="0" y="2590800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This magnetic force is equivalent to the electrical force that would be exerted on the particle by the electric field Em given by</a:t>
            </a:r>
          </a:p>
        </p:txBody>
      </p:sp>
      <p:sp>
        <p:nvSpPr>
          <p:cNvPr id="20489" name="TextBox 11"/>
          <p:cNvSpPr txBox="1">
            <a:spLocks noChangeArrowheads="1"/>
          </p:cNvSpPr>
          <p:nvPr/>
        </p:nvSpPr>
        <p:spPr bwMode="auto">
          <a:xfrm>
            <a:off x="76200" y="4343400"/>
            <a:ext cx="3733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This, in turn, induces a voltage difference between ends 1 and 2, with end 2 being at the higher potential. The induced voltage is called a </a:t>
            </a:r>
            <a:r>
              <a:rPr lang="en-US" altLang="en-US" sz="2000" b="1" i="1" dirty="0">
                <a:solidFill>
                  <a:srgbClr val="FF0000"/>
                </a:solidFill>
              </a:rPr>
              <a:t>motional </a:t>
            </a:r>
            <a:r>
              <a:rPr lang="en-US" altLang="en-US" sz="2000" b="1" i="1" dirty="0" err="1">
                <a:solidFill>
                  <a:srgbClr val="FF0000"/>
                </a:solidFill>
              </a:rPr>
              <a:t>emf</a:t>
            </a:r>
            <a:r>
              <a:rPr lang="en-US" altLang="en-US" sz="2000" b="1" i="1" dirty="0">
                <a:solidFill>
                  <a:srgbClr val="FF0000"/>
                </a:solidFill>
              </a:rPr>
              <a:t>  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20490" name="Picture 12" descr="eq6.23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22098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3" descr="eq6.24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6263"/>
            <a:ext cx="44958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Motional EMF</a:t>
            </a:r>
          </a:p>
        </p:txBody>
      </p:sp>
      <p:pic>
        <p:nvPicPr>
          <p:cNvPr id="21507" name="Content Placeholder 3" descr="sta.tif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" r="-250"/>
          <a:stretch>
            <a:fillRect/>
          </a:stretch>
        </p:blipFill>
        <p:spPr>
          <a:xfrm>
            <a:off x="612775" y="1600200"/>
            <a:ext cx="8153400" cy="4495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06775" y="3505200"/>
            <a:ext cx="5737225" cy="2746375"/>
          </a:xfrm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00600" cy="990600"/>
          </a:xfrm>
        </p:spPr>
        <p:txBody>
          <a:bodyPr/>
          <a:lstStyle/>
          <a:p>
            <a:r>
              <a:rPr lang="en-US" altLang="en-US" sz="3600"/>
              <a:t>Example 6-3: </a:t>
            </a:r>
            <a:r>
              <a:rPr lang="en-US" altLang="en-US" sz="3600">
                <a:solidFill>
                  <a:srgbClr val="FF0000"/>
                </a:solidFill>
              </a:rPr>
              <a:t>Sliding Bar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186113"/>
            <a:ext cx="10096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5791200" y="1539875"/>
            <a:ext cx="335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The length of the loop is related to </a:t>
            </a:r>
            <a:r>
              <a:rPr lang="en-US" altLang="en-US" sz="2000" i="1" dirty="0">
                <a:solidFill>
                  <a:srgbClr val="FF0000"/>
                </a:solidFill>
              </a:rPr>
              <a:t>u by x</a:t>
            </a:r>
            <a:r>
              <a:rPr lang="en-US" altLang="en-US" sz="1400" i="1" dirty="0">
                <a:solidFill>
                  <a:srgbClr val="FF0000"/>
                </a:solidFill>
              </a:rPr>
              <a:t>0</a:t>
            </a:r>
            <a:r>
              <a:rPr lang="en-US" altLang="en-US" sz="2000" i="1" dirty="0">
                <a:solidFill>
                  <a:srgbClr val="FF0000"/>
                </a:solidFill>
              </a:rPr>
              <a:t> = </a:t>
            </a:r>
            <a:r>
              <a:rPr lang="en-US" altLang="en-US" sz="2000" i="1" dirty="0" err="1">
                <a:solidFill>
                  <a:srgbClr val="FF0000"/>
                </a:solidFill>
              </a:rPr>
              <a:t>ut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2536" name="TextBox 10"/>
          <p:cNvSpPr txBox="1">
            <a:spLocks noChangeArrowheads="1"/>
          </p:cNvSpPr>
          <p:nvPr/>
        </p:nvSpPr>
        <p:spPr bwMode="auto">
          <a:xfrm>
            <a:off x="5791200" y="2495550"/>
            <a:ext cx="301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Note that B increases with x</a:t>
            </a:r>
          </a:p>
        </p:txBody>
      </p:sp>
    </p:spTree>
    <p:extLst>
      <p:ext uri="{BB962C8B-B14F-4D97-AF65-F5344CB8AC3E}">
        <p14:creationId xmlns:p14="http://schemas.microsoft.com/office/powerpoint/2010/main" val="162490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06775" y="3505200"/>
            <a:ext cx="5737225" cy="2746375"/>
          </a:xfrm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00600" cy="990600"/>
          </a:xfrm>
        </p:spPr>
        <p:txBody>
          <a:bodyPr/>
          <a:lstStyle/>
          <a:p>
            <a:r>
              <a:rPr lang="en-US" altLang="en-US" sz="3600"/>
              <a:t>Example 6-3: </a:t>
            </a:r>
            <a:r>
              <a:rPr lang="en-US" altLang="en-US" sz="3600">
                <a:solidFill>
                  <a:srgbClr val="FF0000"/>
                </a:solidFill>
              </a:rPr>
              <a:t>Sliding Bar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186113"/>
            <a:ext cx="10096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 descr="eq6.27a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95617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304800" y="3733800"/>
            <a:ext cx="335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The length of the loop is related to </a:t>
            </a:r>
            <a:r>
              <a:rPr lang="en-US" altLang="en-US" sz="2000" i="1">
                <a:solidFill>
                  <a:srgbClr val="FF0000"/>
                </a:solidFill>
              </a:rPr>
              <a:t>u by x</a:t>
            </a:r>
            <a:r>
              <a:rPr lang="en-US" altLang="en-US" sz="1400" i="1">
                <a:solidFill>
                  <a:srgbClr val="FF0000"/>
                </a:solidFill>
              </a:rPr>
              <a:t>0</a:t>
            </a:r>
            <a:r>
              <a:rPr lang="en-US" altLang="en-US" sz="2000" i="1">
                <a:solidFill>
                  <a:srgbClr val="FF0000"/>
                </a:solidFill>
              </a:rPr>
              <a:t> = ut. Hence</a:t>
            </a:r>
            <a:endParaRPr lang="en-US" altLang="en-US" sz="2000">
              <a:solidFill>
                <a:srgbClr val="FF0000"/>
              </a:solidFill>
            </a:endParaRPr>
          </a:p>
        </p:txBody>
      </p:sp>
      <p:pic>
        <p:nvPicPr>
          <p:cNvPr id="22535" name="Picture 9" descr="eq6.27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53000"/>
            <a:ext cx="32004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Box 10"/>
          <p:cNvSpPr txBox="1">
            <a:spLocks noChangeArrowheads="1"/>
          </p:cNvSpPr>
          <p:nvPr/>
        </p:nvSpPr>
        <p:spPr bwMode="auto">
          <a:xfrm>
            <a:off x="5791200" y="2495550"/>
            <a:ext cx="301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Note that B increases with 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725" y="3886200"/>
            <a:ext cx="4359275" cy="2971800"/>
          </a:xfrm>
        </p:spPr>
      </p:pic>
      <p:pic>
        <p:nvPicPr>
          <p:cNvPr id="23555" name="Picture 4" descr="ex6.5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 descr="bf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4313"/>
            <a:ext cx="15240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16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725" y="3886200"/>
            <a:ext cx="4359275" cy="2971800"/>
          </a:xfrm>
        </p:spPr>
      </p:pic>
      <p:pic>
        <p:nvPicPr>
          <p:cNvPr id="23555" name="Picture 4" descr="ex6.5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 descr="bf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4313"/>
            <a:ext cx="15240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 descr="v12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1981200"/>
            <a:ext cx="46164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  EM Motor/ Generator Reciprocity</a:t>
            </a:r>
          </a:p>
        </p:txBody>
      </p:sp>
      <p:sp>
        <p:nvSpPr>
          <p:cNvPr id="24579" name="TextBox 6"/>
          <p:cNvSpPr txBox="1">
            <a:spLocks noChangeArrowheads="1"/>
          </p:cNvSpPr>
          <p:nvPr/>
        </p:nvSpPr>
        <p:spPr bwMode="auto">
          <a:xfrm>
            <a:off x="685800" y="5638800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Motor:  </a:t>
            </a:r>
            <a:r>
              <a:rPr lang="en-US" altLang="en-US"/>
              <a:t>Electrical to mechanical energy conversion</a:t>
            </a:r>
          </a:p>
        </p:txBody>
      </p:sp>
      <p:sp>
        <p:nvSpPr>
          <p:cNvPr id="24580" name="TextBox 7"/>
          <p:cNvSpPr txBox="1">
            <a:spLocks noChangeArrowheads="1"/>
          </p:cNvSpPr>
          <p:nvPr/>
        </p:nvSpPr>
        <p:spPr bwMode="auto">
          <a:xfrm>
            <a:off x="5715000" y="5638800"/>
            <a:ext cx="327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Generator</a:t>
            </a:r>
            <a:r>
              <a:rPr lang="en-US" altLang="en-US"/>
              <a:t>:  Mechanical to electrical energy conversion</a:t>
            </a:r>
          </a:p>
        </p:txBody>
      </p:sp>
      <p:pic>
        <p:nvPicPr>
          <p:cNvPr id="2458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988" y="1685925"/>
            <a:ext cx="4062412" cy="3486150"/>
          </a:xfrm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4024313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Chapter 6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153527" cy="4953000"/>
          </a:xfrm>
        </p:spPr>
        <p:txBody>
          <a:bodyPr/>
          <a:lstStyle/>
          <a:p>
            <a:r>
              <a:rPr lang="en-US" dirty="0"/>
              <a:t>Electromotive Force (</a:t>
            </a:r>
            <a:r>
              <a:rPr lang="en-US" dirty="0" err="1"/>
              <a:t>emf</a:t>
            </a:r>
            <a:r>
              <a:rPr lang="en-US" dirty="0"/>
              <a:t>)</a:t>
            </a:r>
          </a:p>
          <a:p>
            <a:r>
              <a:rPr lang="en-US" dirty="0"/>
              <a:t>Transformer </a:t>
            </a:r>
            <a:r>
              <a:rPr lang="en-US" dirty="0" err="1"/>
              <a:t>emf</a:t>
            </a:r>
            <a:endParaRPr lang="en-US" dirty="0"/>
          </a:p>
          <a:p>
            <a:r>
              <a:rPr lang="en-US" dirty="0"/>
              <a:t>Motional </a:t>
            </a:r>
            <a:r>
              <a:rPr lang="en-US" dirty="0" err="1"/>
              <a:t>emf</a:t>
            </a:r>
            <a:endParaRPr lang="en-US" dirty="0"/>
          </a:p>
          <a:p>
            <a:r>
              <a:rPr lang="en-US" dirty="0"/>
              <a:t>Len’s Law</a:t>
            </a:r>
          </a:p>
          <a:p>
            <a:r>
              <a:rPr lang="en-US" dirty="0"/>
              <a:t>Motor/Generator</a:t>
            </a:r>
          </a:p>
          <a:p>
            <a:r>
              <a:rPr lang="en-US" dirty="0"/>
              <a:t>Displacement Current</a:t>
            </a:r>
          </a:p>
          <a:p>
            <a:r>
              <a:rPr lang="en-US" dirty="0"/>
              <a:t>Charge-Current Continuity Equation</a:t>
            </a:r>
          </a:p>
          <a:p>
            <a:r>
              <a:rPr lang="en-US" dirty="0"/>
              <a:t>Time-Harmonic EM Potential</a:t>
            </a:r>
          </a:p>
          <a:p>
            <a:r>
              <a:rPr lang="en-US" dirty="0"/>
              <a:t>Relating E and H for Time-Harmonic Waves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153400" cy="990600"/>
          </a:xfrm>
        </p:spPr>
        <p:txBody>
          <a:bodyPr/>
          <a:lstStyle/>
          <a:p>
            <a:r>
              <a:rPr lang="en-US" altLang="en-US"/>
              <a:t>EM Generator EMF</a:t>
            </a:r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0"/>
            <a:ext cx="3744913" cy="3998913"/>
          </a:xfrm>
        </p:spPr>
      </p:pic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152400" y="1524000"/>
            <a:ext cx="4648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As the loop rotates with an angular velocity </a:t>
            </a:r>
            <a:r>
              <a:rPr lang="en-US" altLang="en-US" sz="2000" i="1">
                <a:solidFill>
                  <a:srgbClr val="FF0000"/>
                </a:solidFill>
              </a:rPr>
              <a:t>ω about its own </a:t>
            </a:r>
            <a:r>
              <a:rPr lang="en-US" altLang="en-US" sz="2000">
                <a:solidFill>
                  <a:srgbClr val="FF0000"/>
                </a:solidFill>
              </a:rPr>
              <a:t>axis, segment 1–2 moves with velocity </a:t>
            </a:r>
            <a:r>
              <a:rPr lang="en-US" altLang="en-US" sz="2000" b="1">
                <a:solidFill>
                  <a:srgbClr val="FF0000"/>
                </a:solidFill>
              </a:rPr>
              <a:t>u </a:t>
            </a:r>
            <a:r>
              <a:rPr lang="en-US" altLang="en-US" sz="2000">
                <a:solidFill>
                  <a:srgbClr val="FF0000"/>
                </a:solidFill>
              </a:rPr>
              <a:t>given by</a:t>
            </a:r>
          </a:p>
        </p:txBody>
      </p:sp>
      <p:pic>
        <p:nvPicPr>
          <p:cNvPr id="25605" name="Picture 6" descr="eq6.31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1143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 descr="eq6.32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304800" y="32766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Also:</a:t>
            </a:r>
          </a:p>
        </p:txBody>
      </p:sp>
      <p:sp>
        <p:nvSpPr>
          <p:cNvPr id="25608" name="TextBox 9"/>
          <p:cNvSpPr txBox="1">
            <a:spLocks noChangeArrowheads="1"/>
          </p:cNvSpPr>
          <p:nvPr/>
        </p:nvSpPr>
        <p:spPr bwMode="auto">
          <a:xfrm>
            <a:off x="76200" y="3810000"/>
            <a:ext cx="4633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Segment 3-4 moves with velocity –</a:t>
            </a:r>
            <a:r>
              <a:rPr lang="en-US" altLang="en-US" sz="2000" b="1">
                <a:solidFill>
                  <a:srgbClr val="FF0000"/>
                </a:solidFill>
              </a:rPr>
              <a:t>u</a:t>
            </a:r>
            <a:r>
              <a:rPr lang="en-US" altLang="en-US" sz="2000">
                <a:solidFill>
                  <a:srgbClr val="FF0000"/>
                </a:solidFill>
              </a:rPr>
              <a:t>. Hence:</a:t>
            </a:r>
          </a:p>
        </p:txBody>
      </p:sp>
    </p:spTree>
    <p:extLst>
      <p:ext uri="{BB962C8B-B14F-4D97-AF65-F5344CB8AC3E}">
        <p14:creationId xmlns:p14="http://schemas.microsoft.com/office/powerpoint/2010/main" val="639700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153400" cy="990600"/>
          </a:xfrm>
        </p:spPr>
        <p:txBody>
          <a:bodyPr/>
          <a:lstStyle/>
          <a:p>
            <a:r>
              <a:rPr lang="en-US" altLang="en-US"/>
              <a:t>EM Generator EMF</a:t>
            </a:r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0"/>
            <a:ext cx="3744913" cy="3998913"/>
          </a:xfrm>
        </p:spPr>
      </p:pic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152400" y="1524000"/>
            <a:ext cx="4648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As the loop rotates with an angular velocity </a:t>
            </a:r>
            <a:r>
              <a:rPr lang="en-US" altLang="en-US" sz="2000" i="1">
                <a:solidFill>
                  <a:srgbClr val="FF0000"/>
                </a:solidFill>
              </a:rPr>
              <a:t>ω about its own </a:t>
            </a:r>
            <a:r>
              <a:rPr lang="en-US" altLang="en-US" sz="2000">
                <a:solidFill>
                  <a:srgbClr val="FF0000"/>
                </a:solidFill>
              </a:rPr>
              <a:t>axis, segment 1–2 moves with velocity </a:t>
            </a:r>
            <a:r>
              <a:rPr lang="en-US" altLang="en-US" sz="2000" b="1">
                <a:solidFill>
                  <a:srgbClr val="FF0000"/>
                </a:solidFill>
              </a:rPr>
              <a:t>u </a:t>
            </a:r>
            <a:r>
              <a:rPr lang="en-US" altLang="en-US" sz="2000">
                <a:solidFill>
                  <a:srgbClr val="FF0000"/>
                </a:solidFill>
              </a:rPr>
              <a:t>given by</a:t>
            </a:r>
          </a:p>
        </p:txBody>
      </p:sp>
      <p:pic>
        <p:nvPicPr>
          <p:cNvPr id="25605" name="Picture 6" descr="eq6.31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1143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 descr="eq6.32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304800" y="32766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Also:</a:t>
            </a:r>
          </a:p>
        </p:txBody>
      </p:sp>
      <p:sp>
        <p:nvSpPr>
          <p:cNvPr id="25608" name="TextBox 9"/>
          <p:cNvSpPr txBox="1">
            <a:spLocks noChangeArrowheads="1"/>
          </p:cNvSpPr>
          <p:nvPr/>
        </p:nvSpPr>
        <p:spPr bwMode="auto">
          <a:xfrm>
            <a:off x="76200" y="3810000"/>
            <a:ext cx="4633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Segment 3-4 moves with velocity –</a:t>
            </a:r>
            <a:r>
              <a:rPr lang="en-US" altLang="en-US" sz="2000" b="1">
                <a:solidFill>
                  <a:srgbClr val="FF0000"/>
                </a:solidFill>
              </a:rPr>
              <a:t>u</a:t>
            </a:r>
            <a:r>
              <a:rPr lang="en-US" altLang="en-US" sz="2000">
                <a:solidFill>
                  <a:srgbClr val="FF0000"/>
                </a:solidFill>
              </a:rPr>
              <a:t>. Hence:</a:t>
            </a:r>
          </a:p>
        </p:txBody>
      </p:sp>
      <p:pic>
        <p:nvPicPr>
          <p:cNvPr id="25609" name="Picture 10" descr="eq6.33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27513"/>
            <a:ext cx="3886200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1" descr="eq6.34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14800"/>
            <a:ext cx="3810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12" descr="eq6.35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24400"/>
            <a:ext cx="16764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13" descr="eq6.36.tif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86400"/>
            <a:ext cx="4529138" cy="7429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Displacement Current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1752600" y="4714875"/>
            <a:ext cx="121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/>
              <a:t>This term is conduction current </a:t>
            </a:r>
            <a:r>
              <a:rPr lang="en-US" altLang="en-US" i="1"/>
              <a:t>I</a:t>
            </a:r>
            <a:r>
              <a:rPr lang="en-US" altLang="en-US" baseline="-25000"/>
              <a:t>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399507" y="4533106"/>
            <a:ext cx="3810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5" name="TextBox 7"/>
          <p:cNvSpPr txBox="1">
            <a:spLocks noChangeArrowheads="1"/>
          </p:cNvSpPr>
          <p:nvPr/>
        </p:nvSpPr>
        <p:spPr bwMode="auto">
          <a:xfrm>
            <a:off x="3124200" y="4638675"/>
            <a:ext cx="1600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/>
              <a:t>This term must represent a current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466307" y="4533106"/>
            <a:ext cx="3810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7" name="TextBox 10"/>
          <p:cNvSpPr txBox="1">
            <a:spLocks noChangeArrowheads="1"/>
          </p:cNvSpPr>
          <p:nvPr/>
        </p:nvSpPr>
        <p:spPr bwMode="auto">
          <a:xfrm>
            <a:off x="5181600" y="1752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0728" name="TextBox 13"/>
          <p:cNvSpPr txBox="1">
            <a:spLocks noChangeArrowheads="1"/>
          </p:cNvSpPr>
          <p:nvPr/>
        </p:nvSpPr>
        <p:spPr bwMode="auto">
          <a:xfrm>
            <a:off x="4891088" y="5181600"/>
            <a:ext cx="3643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Application of Stokes’s theorem gives:</a:t>
            </a:r>
          </a:p>
        </p:txBody>
      </p:sp>
      <p:sp>
        <p:nvSpPr>
          <p:cNvPr id="30729" name="TextBox 14"/>
          <p:cNvSpPr txBox="1">
            <a:spLocks noChangeArrowheads="1"/>
          </p:cNvSpPr>
          <p:nvPr/>
        </p:nvSpPr>
        <p:spPr bwMode="auto">
          <a:xfrm>
            <a:off x="5029200" y="480060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07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00200"/>
            <a:ext cx="5465763" cy="2673350"/>
          </a:xfrm>
        </p:spPr>
      </p:pic>
      <p:pic>
        <p:nvPicPr>
          <p:cNvPr id="307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15000"/>
            <a:ext cx="4191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TextBox 15"/>
          <p:cNvSpPr txBox="1">
            <a:spLocks noChangeArrowheads="1"/>
          </p:cNvSpPr>
          <p:nvPr/>
        </p:nvSpPr>
        <p:spPr bwMode="auto">
          <a:xfrm>
            <a:off x="8337550" y="6477000"/>
            <a:ext cx="65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Cont.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Displacement Current</a:t>
            </a:r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1447800" y="42672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/>
              <a:t> </a:t>
            </a:r>
            <a:endParaRPr lang="en-US" altLang="en-US" baseline="-25000"/>
          </a:p>
        </p:txBody>
      </p:sp>
      <p:sp>
        <p:nvSpPr>
          <p:cNvPr id="31748" name="TextBox 7"/>
          <p:cNvSpPr txBox="1">
            <a:spLocks noChangeArrowheads="1"/>
          </p:cNvSpPr>
          <p:nvPr/>
        </p:nvSpPr>
        <p:spPr bwMode="auto">
          <a:xfrm>
            <a:off x="2895600" y="42672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31749" name="TextBox 10"/>
          <p:cNvSpPr txBox="1">
            <a:spLocks noChangeArrowheads="1"/>
          </p:cNvSpPr>
          <p:nvPr/>
        </p:nvSpPr>
        <p:spPr bwMode="auto">
          <a:xfrm>
            <a:off x="457200" y="2743200"/>
            <a:ext cx="3392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Define the displacement current as:</a:t>
            </a:r>
          </a:p>
        </p:txBody>
      </p:sp>
      <p:sp>
        <p:nvSpPr>
          <p:cNvPr id="31750" name="TextBox 13"/>
          <p:cNvSpPr txBox="1">
            <a:spLocks noChangeArrowheads="1"/>
          </p:cNvSpPr>
          <p:nvPr/>
        </p:nvSpPr>
        <p:spPr bwMode="auto">
          <a:xfrm>
            <a:off x="304800" y="5410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1751" name="TextBox 14"/>
          <p:cNvSpPr txBox="1">
            <a:spLocks noChangeArrowheads="1"/>
          </p:cNvSpPr>
          <p:nvPr/>
        </p:nvSpPr>
        <p:spPr bwMode="auto">
          <a:xfrm>
            <a:off x="5257800" y="3124200"/>
            <a:ext cx="342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The displacement current does not involve real charges; </a:t>
            </a:r>
          </a:p>
          <a:p>
            <a:r>
              <a:rPr lang="en-US" altLang="en-US">
                <a:solidFill>
                  <a:srgbClr val="FF0000"/>
                </a:solidFill>
              </a:rPr>
              <a:t>it is an equivalent current that depends on </a:t>
            </a:r>
          </a:p>
        </p:txBody>
      </p:sp>
      <p:pic>
        <p:nvPicPr>
          <p:cNvPr id="317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4191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52863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6096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689975" cy="990600"/>
          </a:xfrm>
        </p:spPr>
        <p:txBody>
          <a:bodyPr/>
          <a:lstStyle/>
          <a:p>
            <a:r>
              <a:rPr lang="en-US" altLang="en-US"/>
              <a:t>Capacitor Circuit</a:t>
            </a:r>
          </a:p>
        </p:txBody>
      </p:sp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76200" y="1676400"/>
            <a:ext cx="289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Given:</a:t>
            </a:r>
            <a:r>
              <a:rPr lang="en-US" altLang="en-US"/>
              <a:t>  Wires are perfect conductors and capacitor insulator material is perfect dielectric.</a:t>
            </a:r>
          </a:p>
        </p:txBody>
      </p: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228600" y="2971800"/>
            <a:ext cx="16081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For Surface </a:t>
            </a:r>
            <a:r>
              <a:rPr lang="en-US" altLang="en-US" i="1">
                <a:solidFill>
                  <a:srgbClr val="FF0000"/>
                </a:solidFill>
              </a:rPr>
              <a:t>S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:</a:t>
            </a:r>
          </a:p>
          <a:p>
            <a:endParaRPr lang="en-US" altLang="en-US"/>
          </a:p>
          <a:p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1c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1d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2773" name="TextBox 8"/>
          <p:cNvSpPr txBox="1">
            <a:spLocks noChangeArrowheads="1"/>
          </p:cNvSpPr>
          <p:nvPr/>
        </p:nvSpPr>
        <p:spPr bwMode="auto">
          <a:xfrm>
            <a:off x="1600200" y="4876800"/>
            <a:ext cx="2740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/>
              <a:t>(</a:t>
            </a:r>
            <a:r>
              <a:rPr lang="en-US" altLang="en-US" b="1"/>
              <a:t>D</a:t>
            </a:r>
            <a:r>
              <a:rPr lang="en-US" altLang="en-US"/>
              <a:t> = 0 in perfect conductor)</a:t>
            </a:r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5410200" y="2133600"/>
            <a:ext cx="263366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For Surface </a:t>
            </a:r>
            <a:r>
              <a:rPr lang="en-US" altLang="en-US" i="1">
                <a:solidFill>
                  <a:srgbClr val="FF0000"/>
                </a:solidFill>
              </a:rPr>
              <a:t>S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FF0000"/>
                </a:solidFill>
              </a:rPr>
              <a:t>:</a:t>
            </a:r>
          </a:p>
          <a:p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2c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</a:p>
          <a:p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2c</a:t>
            </a:r>
            <a:r>
              <a:rPr lang="en-US" altLang="en-US" i="1"/>
              <a:t>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/>
              <a:t> (perfect dielectric)</a:t>
            </a:r>
          </a:p>
          <a:p>
            <a:endParaRPr lang="en-US" altLang="en-US" i="1"/>
          </a:p>
          <a:p>
            <a:endParaRPr lang="en-US" altLang="en-US"/>
          </a:p>
          <a:p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2775" name="TextBox 12"/>
          <p:cNvSpPr txBox="1">
            <a:spLocks noChangeArrowheads="1"/>
          </p:cNvSpPr>
          <p:nvPr/>
        </p:nvSpPr>
        <p:spPr bwMode="auto">
          <a:xfrm>
            <a:off x="5029200" y="6324600"/>
            <a:ext cx="1884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Conclusion: 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/>
          </a:p>
        </p:txBody>
      </p:sp>
      <p:pic>
        <p:nvPicPr>
          <p:cNvPr id="3277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149225"/>
            <a:ext cx="5181600" cy="1949450"/>
          </a:xfrm>
        </p:spPr>
      </p:pic>
      <p:pic>
        <p:nvPicPr>
          <p:cNvPr id="3277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86238"/>
            <a:ext cx="42672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76813"/>
            <a:ext cx="8382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00413"/>
            <a:ext cx="228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400"/>
            <a:ext cx="3471863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0"/>
            <a:ext cx="5284788" cy="6096000"/>
          </a:xfrm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084638"/>
            <a:ext cx="5029200" cy="124936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Boundary Conditions</a:t>
            </a:r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13" y="1722438"/>
            <a:ext cx="9121775" cy="292576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Charge Current Continuity Equation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816225"/>
            <a:ext cx="32004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3870325"/>
            <a:ext cx="2819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4876800"/>
            <a:ext cx="4310062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1375" y="1524000"/>
            <a:ext cx="4425950" cy="2971800"/>
          </a:xfrm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334000"/>
            <a:ext cx="502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extBox 7"/>
          <p:cNvSpPr txBox="1">
            <a:spLocks noChangeArrowheads="1"/>
          </p:cNvSpPr>
          <p:nvPr/>
        </p:nvSpPr>
        <p:spPr bwMode="auto">
          <a:xfrm>
            <a:off x="152400" y="18288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Current I out of a volume is equal to rate of decrease of charge Q contained in that volume:</a:t>
            </a:r>
          </a:p>
        </p:txBody>
      </p:sp>
      <p:sp>
        <p:nvSpPr>
          <p:cNvPr id="35849" name="TextBox 8"/>
          <p:cNvSpPr txBox="1">
            <a:spLocks noChangeArrowheads="1"/>
          </p:cNvSpPr>
          <p:nvPr/>
        </p:nvSpPr>
        <p:spPr bwMode="auto">
          <a:xfrm>
            <a:off x="381000" y="6096000"/>
            <a:ext cx="257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Used Divergence Theorem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219201" y="5867400"/>
            <a:ext cx="3048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990600"/>
          </a:xfrm>
        </p:spPr>
        <p:txBody>
          <a:bodyPr/>
          <a:lstStyle/>
          <a:p>
            <a:r>
              <a:rPr lang="en-US" altLang="en-US"/>
              <a:t>Charge Dissipation</a:t>
            </a:r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0" y="320040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 </a:t>
            </a:r>
          </a:p>
          <a:p>
            <a:endParaRPr lang="en-US" altLang="en-US"/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0" y="990600"/>
            <a:ext cx="8991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Question 1:</a:t>
            </a:r>
            <a:r>
              <a:rPr lang="en-US" altLang="en-US"/>
              <a:t>  What happens if you place a certain amount of free charge inside of a material?</a:t>
            </a:r>
          </a:p>
          <a:p>
            <a:r>
              <a:rPr lang="en-US" altLang="en-US">
                <a:solidFill>
                  <a:srgbClr val="FF0000"/>
                </a:solidFill>
              </a:rPr>
              <a:t>Answer:</a:t>
            </a:r>
            <a:r>
              <a:rPr lang="en-US" altLang="en-US"/>
              <a:t>  The charge will move to the surface of the material, thereby returning its interior to a neutral state.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Question 2:</a:t>
            </a:r>
            <a:r>
              <a:rPr lang="en-US" altLang="en-US"/>
              <a:t>  How fast will this happen?</a:t>
            </a:r>
          </a:p>
          <a:p>
            <a:r>
              <a:rPr lang="en-US" altLang="en-US">
                <a:solidFill>
                  <a:srgbClr val="FF0000"/>
                </a:solidFill>
              </a:rPr>
              <a:t>Answer:</a:t>
            </a:r>
            <a:r>
              <a:rPr lang="en-US" altLang="en-US"/>
              <a:t>  It depends on the material; in a good conductor, the charge dissipates in less than a femtosecond, whereas in a good dielectric, the process may take several hours.</a:t>
            </a: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4876800" y="51816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6870" name="Content Placeholder 10" descr="eq6.60.tif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6" r="-3906"/>
          <a:stretch>
            <a:fillRect/>
          </a:stretch>
        </p:blipFill>
        <p:spPr>
          <a:xfrm>
            <a:off x="1322388" y="3429000"/>
            <a:ext cx="5992812" cy="3305175"/>
          </a:xfrm>
        </p:spPr>
      </p:pic>
      <p:sp>
        <p:nvSpPr>
          <p:cNvPr id="36871" name="TextBox 12"/>
          <p:cNvSpPr txBox="1">
            <a:spLocks noChangeArrowheads="1"/>
          </p:cNvSpPr>
          <p:nvPr/>
        </p:nvSpPr>
        <p:spPr bwMode="auto">
          <a:xfrm>
            <a:off x="2455863" y="3124200"/>
            <a:ext cx="3716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Derivation of charge density equation:</a:t>
            </a:r>
          </a:p>
        </p:txBody>
      </p:sp>
      <p:pic>
        <p:nvPicPr>
          <p:cNvPr id="36872" name="Picture 13" descr="blank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extBox 14"/>
          <p:cNvSpPr txBox="1">
            <a:spLocks noChangeArrowheads="1"/>
          </p:cNvSpPr>
          <p:nvPr/>
        </p:nvSpPr>
        <p:spPr bwMode="auto">
          <a:xfrm>
            <a:off x="4876800" y="58674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874" name="TextBox 15"/>
          <p:cNvSpPr txBox="1">
            <a:spLocks noChangeArrowheads="1"/>
          </p:cNvSpPr>
          <p:nvPr/>
        </p:nvSpPr>
        <p:spPr bwMode="auto">
          <a:xfrm>
            <a:off x="7924800" y="58674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/>
              <a:t> </a:t>
            </a:r>
          </a:p>
        </p:txBody>
      </p:sp>
      <p:sp>
        <p:nvSpPr>
          <p:cNvPr id="36875" name="TextBox 16"/>
          <p:cNvSpPr txBox="1">
            <a:spLocks noChangeArrowheads="1"/>
          </p:cNvSpPr>
          <p:nvPr/>
        </p:nvSpPr>
        <p:spPr bwMode="auto">
          <a:xfrm>
            <a:off x="8382000" y="6400800"/>
            <a:ext cx="65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Cont.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Solution of Charge Dissipation Equation</a:t>
            </a: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0" y="320040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 </a:t>
            </a:r>
          </a:p>
          <a:p>
            <a:endParaRPr lang="en-US" altLang="en-US"/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0" y="152400"/>
            <a:ext cx="899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 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 </a:t>
            </a:r>
            <a:endParaRPr lang="en-US" altLang="en-US"/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838200" y="5181600"/>
            <a:ext cx="159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For copper:  </a:t>
            </a:r>
          </a:p>
        </p:txBody>
      </p:sp>
      <p:pic>
        <p:nvPicPr>
          <p:cNvPr id="37894" name="Picture 7" descr="tco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25780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8" descr="tmic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943600"/>
            <a:ext cx="2293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11" descr="eq6.61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0"/>
            <a:ext cx="69723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TextBox 12"/>
          <p:cNvSpPr txBox="1">
            <a:spLocks noChangeArrowheads="1"/>
          </p:cNvSpPr>
          <p:nvPr/>
        </p:nvSpPr>
        <p:spPr bwMode="auto">
          <a:xfrm>
            <a:off x="76200" y="3505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7898" name="Picture 13" descr="blank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TextBox 14"/>
          <p:cNvSpPr txBox="1">
            <a:spLocks noChangeArrowheads="1"/>
          </p:cNvSpPr>
          <p:nvPr/>
        </p:nvSpPr>
        <p:spPr bwMode="auto">
          <a:xfrm>
            <a:off x="847725" y="5867400"/>
            <a:ext cx="128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For mica:</a:t>
            </a:r>
          </a:p>
        </p:txBody>
      </p:sp>
      <p:sp>
        <p:nvSpPr>
          <p:cNvPr id="37900" name="TextBox 15"/>
          <p:cNvSpPr txBox="1">
            <a:spLocks noChangeArrowheads="1"/>
          </p:cNvSpPr>
          <p:nvPr/>
        </p:nvSpPr>
        <p:spPr bwMode="auto">
          <a:xfrm>
            <a:off x="4800600" y="5943600"/>
            <a:ext cx="152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400"/>
              <a:t>= 15 hours</a:t>
            </a:r>
          </a:p>
        </p:txBody>
      </p:sp>
      <p:pic>
        <p:nvPicPr>
          <p:cNvPr id="37901" name="Content Placeholder 17" descr="eq6.60.tiff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2" b="-4562"/>
          <a:stretch>
            <a:fillRect/>
          </a:stretch>
        </p:blipFill>
        <p:spPr>
          <a:xfrm>
            <a:off x="228600" y="1828800"/>
            <a:ext cx="2209800" cy="1219200"/>
          </a:xfrm>
        </p:spPr>
      </p:pic>
      <p:pic>
        <p:nvPicPr>
          <p:cNvPr id="37902" name="Picture 18" descr="blank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86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Maxwell’s Equations</a:t>
            </a: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685800" y="6248400"/>
            <a:ext cx="7748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</a:rPr>
              <a:t>In this chapter, we will examine Faraday’s and Ampère’s laws</a:t>
            </a:r>
          </a:p>
        </p:txBody>
      </p:sp>
      <p:pic>
        <p:nvPicPr>
          <p:cNvPr id="1126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4088" y="1600200"/>
            <a:ext cx="7235825" cy="44958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EM Potentials</a:t>
            </a: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304800" y="2286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228600" y="1752600"/>
            <a:ext cx="172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Static condition</a:t>
            </a:r>
          </a:p>
        </p:txBody>
      </p:sp>
      <p:sp>
        <p:nvSpPr>
          <p:cNvPr id="38917" name="TextBox 7"/>
          <p:cNvSpPr txBox="1">
            <a:spLocks noChangeArrowheads="1"/>
          </p:cNvSpPr>
          <p:nvPr/>
        </p:nvSpPr>
        <p:spPr bwMode="auto">
          <a:xfrm>
            <a:off x="228600" y="3240088"/>
            <a:ext cx="2022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Dynamic condition</a:t>
            </a:r>
          </a:p>
          <a:p>
            <a:endParaRPr lang="en-US" altLang="en-US"/>
          </a:p>
        </p:txBody>
      </p:sp>
      <p:sp>
        <p:nvSpPr>
          <p:cNvPr id="38918" name="TextBox 9"/>
          <p:cNvSpPr txBox="1">
            <a:spLocks noChangeArrowheads="1"/>
          </p:cNvSpPr>
          <p:nvPr/>
        </p:nvSpPr>
        <p:spPr bwMode="auto">
          <a:xfrm>
            <a:off x="152400" y="4724400"/>
            <a:ext cx="456723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Dynamic condition with propagation delay:</a:t>
            </a:r>
          </a:p>
          <a:p>
            <a:endParaRPr lang="en-US" altLang="en-US"/>
          </a:p>
        </p:txBody>
      </p:sp>
      <p:sp>
        <p:nvSpPr>
          <p:cNvPr id="38919" name="TextBox 11"/>
          <p:cNvSpPr txBox="1">
            <a:spLocks noChangeArrowheads="1"/>
          </p:cNvSpPr>
          <p:nvPr/>
        </p:nvSpPr>
        <p:spPr bwMode="auto">
          <a:xfrm>
            <a:off x="4648200" y="4735513"/>
            <a:ext cx="4560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Similarly, for the magnetic vector potential:</a:t>
            </a:r>
          </a:p>
        </p:txBody>
      </p:sp>
      <p:pic>
        <p:nvPicPr>
          <p:cNvPr id="389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2667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30781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0" y="152400"/>
            <a:ext cx="5138738" cy="3733800"/>
          </a:xfrm>
        </p:spPr>
      </p:pic>
      <p:pic>
        <p:nvPicPr>
          <p:cNvPr id="3892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7800"/>
            <a:ext cx="447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57800"/>
            <a:ext cx="424338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Time Harmonic Potentials</a:t>
            </a:r>
          </a:p>
        </p:txBody>
      </p:sp>
      <p:sp>
        <p:nvSpPr>
          <p:cNvPr id="39939" name="TextBox 5"/>
          <p:cNvSpPr txBox="1">
            <a:spLocks noChangeArrowheads="1"/>
          </p:cNvSpPr>
          <p:nvPr/>
        </p:nvSpPr>
        <p:spPr bwMode="auto">
          <a:xfrm>
            <a:off x="0" y="1487488"/>
            <a:ext cx="53133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If charges and currents vary sinusoidally with time:</a:t>
            </a:r>
          </a:p>
          <a:p>
            <a:endParaRPr lang="en-US" altLang="en-US"/>
          </a:p>
        </p:txBody>
      </p:sp>
      <p:sp>
        <p:nvSpPr>
          <p:cNvPr id="39940" name="TextBox 6"/>
          <p:cNvSpPr txBox="1">
            <a:spLocks noChangeArrowheads="1"/>
          </p:cNvSpPr>
          <p:nvPr/>
        </p:nvSpPr>
        <p:spPr bwMode="auto">
          <a:xfrm>
            <a:off x="228600" y="2286000"/>
            <a:ext cx="3008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we can use phasor notation:</a:t>
            </a:r>
          </a:p>
        </p:txBody>
      </p:sp>
      <p:sp>
        <p:nvSpPr>
          <p:cNvPr id="39941" name="TextBox 8"/>
          <p:cNvSpPr txBox="1">
            <a:spLocks noChangeArrowheads="1"/>
          </p:cNvSpPr>
          <p:nvPr/>
        </p:nvSpPr>
        <p:spPr bwMode="auto">
          <a:xfrm>
            <a:off x="228600" y="3276600"/>
            <a:ext cx="5937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/>
              <a:t>with</a:t>
            </a:r>
          </a:p>
          <a:p>
            <a:endParaRPr lang="en-US" altLang="en-US"/>
          </a:p>
        </p:txBody>
      </p:sp>
      <p:sp>
        <p:nvSpPr>
          <p:cNvPr id="39942" name="TextBox 9"/>
          <p:cNvSpPr txBox="1">
            <a:spLocks noChangeArrowheads="1"/>
          </p:cNvSpPr>
          <p:nvPr/>
        </p:nvSpPr>
        <p:spPr bwMode="auto">
          <a:xfrm>
            <a:off x="152400" y="4038600"/>
            <a:ext cx="3679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Expressions for potentials become:</a:t>
            </a:r>
          </a:p>
        </p:txBody>
      </p:sp>
      <p:sp>
        <p:nvSpPr>
          <p:cNvPr id="39943" name="TextBox 12"/>
          <p:cNvSpPr txBox="1">
            <a:spLocks noChangeArrowheads="1"/>
          </p:cNvSpPr>
          <p:nvPr/>
        </p:nvSpPr>
        <p:spPr bwMode="auto">
          <a:xfrm>
            <a:off x="5334000" y="3211513"/>
            <a:ext cx="3163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Maxwell’s equations become:</a:t>
            </a:r>
          </a:p>
        </p:txBody>
      </p:sp>
      <p:sp>
        <p:nvSpPr>
          <p:cNvPr id="39944" name="TextBox 15"/>
          <p:cNvSpPr txBox="1">
            <a:spLocks noChangeArrowheads="1"/>
          </p:cNvSpPr>
          <p:nvPr/>
        </p:nvSpPr>
        <p:spPr bwMode="auto">
          <a:xfrm>
            <a:off x="4800600" y="1828800"/>
            <a:ext cx="617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/>
              <a:t>Also: </a:t>
            </a:r>
          </a:p>
        </p:txBody>
      </p:sp>
      <p:pic>
        <p:nvPicPr>
          <p:cNvPr id="3994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35163"/>
            <a:ext cx="3200400" cy="323850"/>
          </a:xfrm>
        </p:spPr>
      </p:pic>
      <p:pic>
        <p:nvPicPr>
          <p:cNvPr id="3994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29733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2160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393858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9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03863"/>
            <a:ext cx="34290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17675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38400"/>
            <a:ext cx="1447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2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63" y="3733800"/>
            <a:ext cx="289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3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029200"/>
            <a:ext cx="433228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4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0" y="0"/>
            <a:ext cx="5397500" cy="6789738"/>
          </a:xfrm>
        </p:spPr>
      </p:pic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8229600" y="6172200"/>
            <a:ext cx="65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Cont.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0" y="0"/>
            <a:ext cx="4300538" cy="5410200"/>
          </a:xfrm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649446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8229600" y="6172200"/>
            <a:ext cx="65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Cont.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153400" cy="990600"/>
          </a:xfrm>
        </p:spPr>
        <p:txBody>
          <a:bodyPr/>
          <a:lstStyle/>
          <a:p>
            <a:r>
              <a:rPr lang="en-US" altLang="en-US"/>
              <a:t>Example 6-8 cont.</a:t>
            </a:r>
          </a:p>
        </p:txBody>
      </p:sp>
      <p:pic>
        <p:nvPicPr>
          <p:cNvPr id="430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762000"/>
            <a:ext cx="5410200" cy="6059488"/>
          </a:xfrm>
        </p:spPr>
      </p:pic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8382000" y="6477000"/>
            <a:ext cx="65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Cont.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Example 6-8 cont.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20566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50A255-3667-4AFD-9F66-604B23F8CA01}"/>
              </a:ext>
            </a:extLst>
          </p:cNvPr>
          <p:cNvSpPr txBox="1"/>
          <p:nvPr/>
        </p:nvSpPr>
        <p:spPr>
          <a:xfrm>
            <a:off x="685800" y="228600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Formulas in Time-Varying EM Fields</a:t>
            </a:r>
            <a:endParaRPr lang="en-US" dirty="0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8F98783C-E4D4-8020-FE1D-517B2C872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61198"/>
            <a:ext cx="3124200" cy="61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3" descr="eq6.24.tiff">
            <a:extLst>
              <a:ext uri="{FF2B5EF4-FFF2-40B4-BE49-F238E27FC236}">
                <a16:creationId xmlns:a16="http://schemas.microsoft.com/office/drawing/2014/main" id="{61C1B8AA-F660-D0EB-D595-A59B7F48F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98301"/>
            <a:ext cx="3581400" cy="95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0EBF61A1-1948-0F47-5513-0791D448066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657600"/>
            <a:ext cx="3733800" cy="1826233"/>
          </a:xfrm>
        </p:spPr>
      </p:pic>
    </p:spTree>
    <p:extLst>
      <p:ext uri="{BB962C8B-B14F-4D97-AF65-F5344CB8AC3E}">
        <p14:creationId xmlns:p14="http://schemas.microsoft.com/office/powerpoint/2010/main" val="25535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Faraday’s Law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1828800"/>
            <a:ext cx="441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Electromotive force (voltage) induced by time-varying magnetic flux: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41910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95800"/>
            <a:ext cx="74961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3263" y="228600"/>
            <a:ext cx="4500562" cy="3886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Three types of EMF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2313" y="1752600"/>
            <a:ext cx="7699375" cy="4495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264025" cy="990600"/>
          </a:xfrm>
        </p:spPr>
        <p:txBody>
          <a:bodyPr/>
          <a:lstStyle/>
          <a:p>
            <a:r>
              <a:rPr lang="en-US" altLang="en-US" sz="3600"/>
              <a:t>Stationary Loop in Time-Varying </a:t>
            </a:r>
            <a:r>
              <a:rPr lang="en-US" altLang="en-US" sz="3600" b="1"/>
              <a:t>B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0052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67000"/>
            <a:ext cx="4984750" cy="1474788"/>
          </a:xfrm>
        </p:spPr>
      </p:pic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14513"/>
            <a:ext cx="41148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50434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685800"/>
            <a:ext cx="49641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124200"/>
            <a:ext cx="53387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562600" cy="2668588"/>
          </a:xfrm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47950"/>
            <a:ext cx="54102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8534400" y="6477000"/>
            <a:ext cx="666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cont.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"/>
            <a:ext cx="3133620" cy="20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343400" cy="2083692"/>
          </a:xfrm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083692"/>
            <a:ext cx="4305300" cy="104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8534400" y="6477000"/>
            <a:ext cx="666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341342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153400" cy="990600"/>
          </a:xfrm>
        </p:spPr>
        <p:txBody>
          <a:bodyPr/>
          <a:lstStyle/>
          <a:p>
            <a:r>
              <a:rPr lang="en-US" altLang="en-US" sz="3600"/>
              <a:t>Example 6-1 Solution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0"/>
            <a:ext cx="3829050" cy="2514600"/>
          </a:xfrm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4691063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6600"/>
            <a:ext cx="4572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2667000"/>
            <a:ext cx="453866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17649</TotalTime>
  <Words>670</Words>
  <Application>Microsoft Office PowerPoint</Application>
  <PresentationFormat>On-screen Show (4:3)</PresentationFormat>
  <Paragraphs>150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Times New Roman</vt:lpstr>
      <vt:lpstr>Tw Cen MT</vt:lpstr>
      <vt:lpstr>verdana</vt:lpstr>
      <vt:lpstr>Wingdings</vt:lpstr>
      <vt:lpstr>Wingdings 2</vt:lpstr>
      <vt:lpstr>Median</vt:lpstr>
      <vt:lpstr>6. Maxwell’s Equations In Time-Varying Fields</vt:lpstr>
      <vt:lpstr>Chapter 6 Overview</vt:lpstr>
      <vt:lpstr>Maxwell’s Equations</vt:lpstr>
      <vt:lpstr>Faraday’s Law</vt:lpstr>
      <vt:lpstr>Three types of EMF</vt:lpstr>
      <vt:lpstr>Stationary Loop in Time-Varying B</vt:lpstr>
      <vt:lpstr>PowerPoint Presentation</vt:lpstr>
      <vt:lpstr>PowerPoint Presentation</vt:lpstr>
      <vt:lpstr>Example 6-1 Solution</vt:lpstr>
      <vt:lpstr>PowerPoint Presentation</vt:lpstr>
      <vt:lpstr>PowerPoint Presentation</vt:lpstr>
      <vt:lpstr>Ideal Transformer</vt:lpstr>
      <vt:lpstr>Motional EMF</vt:lpstr>
      <vt:lpstr>Motional EMF</vt:lpstr>
      <vt:lpstr>Example 6-3: Sliding Bar</vt:lpstr>
      <vt:lpstr>Example 6-3: Sliding Bar</vt:lpstr>
      <vt:lpstr>PowerPoint Presentation</vt:lpstr>
      <vt:lpstr>PowerPoint Presentation</vt:lpstr>
      <vt:lpstr>  EM Motor/ Generator Reciprocity</vt:lpstr>
      <vt:lpstr>EM Generator EMF</vt:lpstr>
      <vt:lpstr>EM Generator EMF</vt:lpstr>
      <vt:lpstr>Displacement Current</vt:lpstr>
      <vt:lpstr>Displacement Current</vt:lpstr>
      <vt:lpstr>Capacitor Circuit</vt:lpstr>
      <vt:lpstr>PowerPoint Presentation</vt:lpstr>
      <vt:lpstr>Boundary Conditions</vt:lpstr>
      <vt:lpstr>Charge Current Continuity Equation</vt:lpstr>
      <vt:lpstr>Charge Dissipation</vt:lpstr>
      <vt:lpstr>Solution of Charge Dissipation Equation</vt:lpstr>
      <vt:lpstr>EM Potentials</vt:lpstr>
      <vt:lpstr>Time Harmonic Potentials</vt:lpstr>
      <vt:lpstr>PowerPoint Presentation</vt:lpstr>
      <vt:lpstr>PowerPoint Presentation</vt:lpstr>
      <vt:lpstr>Example 6-8 cont.</vt:lpstr>
      <vt:lpstr>Example 6-8 cont.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215: Introduction to Circuits</dc:title>
  <dc:creator>jphilli</dc:creator>
  <cp:lastModifiedBy>Xun Gong</cp:lastModifiedBy>
  <cp:revision>105</cp:revision>
  <cp:lastPrinted>2018-02-27T16:03:39Z</cp:lastPrinted>
  <dcterms:created xsi:type="dcterms:W3CDTF">2010-03-26T14:30:33Z</dcterms:created>
  <dcterms:modified xsi:type="dcterms:W3CDTF">2022-07-06T18:54:44Z</dcterms:modified>
</cp:coreProperties>
</file>