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25" r:id="rId2"/>
  </p:sldMasterIdLst>
  <p:notesMasterIdLst>
    <p:notesMasterId r:id="rId19"/>
  </p:notesMasterIdLst>
  <p:handoutMasterIdLst>
    <p:handoutMasterId r:id="rId20"/>
  </p:handoutMasterIdLst>
  <p:sldIdLst>
    <p:sldId id="256" r:id="rId3"/>
    <p:sldId id="436" r:id="rId4"/>
    <p:sldId id="448" r:id="rId5"/>
    <p:sldId id="452" r:id="rId6"/>
    <p:sldId id="438" r:id="rId7"/>
    <p:sldId id="439" r:id="rId8"/>
    <p:sldId id="449" r:id="rId9"/>
    <p:sldId id="441" r:id="rId10"/>
    <p:sldId id="442" r:id="rId11"/>
    <p:sldId id="443" r:id="rId12"/>
    <p:sldId id="425" r:id="rId13"/>
    <p:sldId id="444" r:id="rId14"/>
    <p:sldId id="445" r:id="rId15"/>
    <p:sldId id="446" r:id="rId16"/>
    <p:sldId id="450" r:id="rId17"/>
    <p:sldId id="45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08E"/>
    <a:srgbClr val="38355F"/>
    <a:srgbClr val="800000"/>
    <a:srgbClr val="302371"/>
    <a:srgbClr val="CCECFF"/>
    <a:srgbClr val="0000CC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6522" autoAdjust="0"/>
  </p:normalViewPr>
  <p:slideViewPr>
    <p:cSldViewPr>
      <p:cViewPr varScale="1">
        <p:scale>
          <a:sx n="129" d="100"/>
          <a:sy n="129" d="100"/>
        </p:scale>
        <p:origin x="-11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08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62083F8B-F885-4A62-88A4-FE2473C5FD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05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A29C679-7259-498E-AEE7-7F5FBB947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039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9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33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4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35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8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39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41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43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4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5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6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7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8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9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0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1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2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3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4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5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6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7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8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9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0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2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4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6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7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8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9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0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1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2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3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4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5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6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8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9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16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5" y="2871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7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8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9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0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1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2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6" y="1867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3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4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8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5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4" y="1359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6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27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7" y="1004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</p:grpSp>
                    <p:sp>
                      <p:nvSpPr>
                        <p:cNvPr id="80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1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2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3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4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5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6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7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8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89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0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1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2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3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4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5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6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7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8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9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0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1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2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3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4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5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6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5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0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21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24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" name="Group 113"/>
            <p:cNvGrpSpPr>
              <a:grpSpLocks/>
            </p:cNvGrpSpPr>
            <p:nvPr userDrawn="1"/>
          </p:nvGrpSpPr>
          <p:grpSpPr bwMode="auto">
            <a:xfrm>
              <a:off x="16" y="1322"/>
              <a:ext cx="3325" cy="2952"/>
              <a:chOff x="16" y="1322"/>
              <a:chExt cx="3325" cy="2952"/>
            </a:xfrm>
          </p:grpSpPr>
          <p:sp>
            <p:nvSpPr>
              <p:cNvPr id="7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8" y="2695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3" name="Group 120"/>
              <p:cNvGrpSpPr>
                <a:grpSpLocks noChangeAspect="1"/>
              </p:cNvGrpSpPr>
              <p:nvPr/>
            </p:nvGrpSpPr>
            <p:grpSpPr bwMode="auto">
              <a:xfrm>
                <a:off x="3062" y="1322"/>
                <a:ext cx="261" cy="298"/>
                <a:chOff x="3042" y="1265"/>
                <a:chExt cx="367" cy="424"/>
              </a:xfrm>
            </p:grpSpPr>
            <p:sp>
              <p:nvSpPr>
                <p:cNvPr id="14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1" y="1468"/>
                  <a:ext cx="282" cy="1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5"/>
                  <a:ext cx="226" cy="222"/>
                </a:xfrm>
                <a:custGeom>
                  <a:avLst/>
                  <a:gdLst/>
                  <a:ahLst/>
                  <a:cxnLst>
                    <a:cxn ang="0">
                      <a:pos x="227" y="134"/>
                    </a:cxn>
                    <a:cxn ang="0">
                      <a:pos x="203" y="144"/>
                    </a:cxn>
                    <a:cxn ang="0">
                      <a:pos x="179" y="138"/>
                    </a:cxn>
                    <a:cxn ang="0">
                      <a:pos x="149" y="126"/>
                    </a:cxn>
                    <a:cxn ang="0">
                      <a:pos x="126" y="102"/>
                    </a:cxn>
                    <a:cxn ang="0">
                      <a:pos x="102" y="72"/>
                    </a:cxn>
                    <a:cxn ang="0">
                      <a:pos x="84" y="48"/>
                    </a:cxn>
                    <a:cxn ang="0">
                      <a:pos x="78" y="24"/>
                    </a:cxn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78" y="0"/>
                    </a:cxn>
                    <a:cxn ang="0">
                      <a:pos x="18" y="60"/>
                    </a:cxn>
                    <a:cxn ang="0">
                      <a:pos x="0" y="90"/>
                    </a:cxn>
                    <a:cxn ang="0">
                      <a:pos x="0" y="120"/>
                    </a:cxn>
                    <a:cxn ang="0">
                      <a:pos x="12" y="156"/>
                    </a:cxn>
                    <a:cxn ang="0">
                      <a:pos x="36" y="192"/>
                    </a:cxn>
                    <a:cxn ang="0">
                      <a:pos x="66" y="216"/>
                    </a:cxn>
                    <a:cxn ang="0">
                      <a:pos x="96" y="222"/>
                    </a:cxn>
                    <a:cxn ang="0">
                      <a:pos x="126" y="222"/>
                    </a:cxn>
                    <a:cxn ang="0">
                      <a:pos x="155" y="210"/>
                    </a:cxn>
                    <a:cxn ang="0">
                      <a:pos x="227" y="138"/>
                    </a:cxn>
                    <a:cxn ang="0">
                      <a:pos x="227" y="134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5" y="1365"/>
                  <a:ext cx="162" cy="155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1" cy="198"/>
                </a:xfrm>
                <a:custGeom>
                  <a:avLst/>
                  <a:gdLst/>
                  <a:ahLst/>
                  <a:cxnLst>
                    <a:cxn ang="0">
                      <a:pos x="179" y="18"/>
                    </a:cxn>
                    <a:cxn ang="0">
                      <a:pos x="197" y="48"/>
                    </a:cxn>
                    <a:cxn ang="0">
                      <a:pos x="203" y="60"/>
                    </a:cxn>
                    <a:cxn ang="0">
                      <a:pos x="197" y="66"/>
                    </a:cxn>
                    <a:cxn ang="0">
                      <a:pos x="65" y="192"/>
                    </a:cxn>
                    <a:cxn ang="0">
                      <a:pos x="59" y="198"/>
                    </a:cxn>
                    <a:cxn ang="0">
                      <a:pos x="47" y="192"/>
                    </a:cxn>
                    <a:cxn ang="0">
                      <a:pos x="17" y="174"/>
                    </a:cxn>
                    <a:cxn ang="0">
                      <a:pos x="0" y="150"/>
                    </a:cxn>
                    <a:cxn ang="0">
                      <a:pos x="0" y="126"/>
                    </a:cxn>
                    <a:cxn ang="0">
                      <a:pos x="131" y="0"/>
                    </a:cxn>
                    <a:cxn ang="0">
                      <a:pos x="155" y="0"/>
                    </a:cxn>
                    <a:cxn ang="0">
                      <a:pos x="179" y="18"/>
                    </a:cxn>
                    <a:cxn ang="0">
                      <a:pos x="179" y="18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72158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973263"/>
          </a:xfrm>
        </p:spPr>
        <p:txBody>
          <a:bodyPr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2159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8" name="Rectangle 12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" name="Rectangle 1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" name="Rectangle 1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281779-3299-45DF-ABD8-390248E11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8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08FD6-B1B7-4ED1-83D2-6E12E8AD7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868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44DEC-60D2-49B6-9E90-DDC7C971B7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41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E6AE67-26B9-4A10-B09E-FBA1CADD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36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62926-B6DC-42CD-A126-19E6F83B7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9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117EF-75C1-43E7-B3C2-85D89DA14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91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6A793-0605-4CD5-B876-FBDE623E2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19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F05EF-6112-4913-94DA-74FB37710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03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25B79-EB1B-407C-9E57-6E123DC9C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343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E582A-521E-4ECF-92D7-822202CD4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86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2EEE4-6B56-4BA2-B952-EC0C5993AB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54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2F74C-9E8E-4B28-8A76-75E92BE272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478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7B9AB-C6D8-4170-B6E7-090359759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42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8F2A3-0E00-4AED-A0CD-6EBF3DABF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171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2A6D9-3B9F-4986-89EE-323C0382D4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5F7D1-1FF6-4878-B7AC-46E895C47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9A886-36A0-45C3-B407-D02A2C18EB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EB495-0885-414F-8019-BE6B4AC3E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9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63CFE-751A-4C21-85D7-4617F5ECB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6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986C4-697F-42B7-A4E7-436D119E1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3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77A24-32D9-40CB-A088-0D45A9B27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1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5DB80-E4A1-462B-9F67-F41611D96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02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609600" y="762000"/>
            <a:ext cx="7542213" cy="6029325"/>
            <a:chOff x="-384" y="480"/>
            <a:chExt cx="4751" cy="3798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046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060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61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062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3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4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65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066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</a:gdLst>
                      <a:ahLst/>
                      <a:cxnLst>
                        <a:cxn ang="T76">
                          <a:pos x="T0" y="T1"/>
                        </a:cxn>
                        <a:cxn ang="T77">
                          <a:pos x="T2" y="T3"/>
                        </a:cxn>
                        <a:cxn ang="T78">
                          <a:pos x="T4" y="T5"/>
                        </a:cxn>
                        <a:cxn ang="T79">
                          <a:pos x="T6" y="T7"/>
                        </a:cxn>
                        <a:cxn ang="T80">
                          <a:pos x="T8" y="T9"/>
                        </a:cxn>
                        <a:cxn ang="T81">
                          <a:pos x="T10" y="T11"/>
                        </a:cxn>
                        <a:cxn ang="T82">
                          <a:pos x="T12" y="T13"/>
                        </a:cxn>
                        <a:cxn ang="T83">
                          <a:pos x="T14" y="T15"/>
                        </a:cxn>
                        <a:cxn ang="T84">
                          <a:pos x="T16" y="T17"/>
                        </a:cxn>
                        <a:cxn ang="T85">
                          <a:pos x="T18" y="T19"/>
                        </a:cxn>
                        <a:cxn ang="T86">
                          <a:pos x="T20" y="T21"/>
                        </a:cxn>
                        <a:cxn ang="T87">
                          <a:pos x="T22" y="T23"/>
                        </a:cxn>
                        <a:cxn ang="T88">
                          <a:pos x="T24" y="T25"/>
                        </a:cxn>
                        <a:cxn ang="T89">
                          <a:pos x="T26" y="T27"/>
                        </a:cxn>
                        <a:cxn ang="T90">
                          <a:pos x="T28" y="T29"/>
                        </a:cxn>
                        <a:cxn ang="T91">
                          <a:pos x="T30" y="T31"/>
                        </a:cxn>
                        <a:cxn ang="T92">
                          <a:pos x="T32" y="T33"/>
                        </a:cxn>
                        <a:cxn ang="T93">
                          <a:pos x="T34" y="T35"/>
                        </a:cxn>
                        <a:cxn ang="T94">
                          <a:pos x="T36" y="T37"/>
                        </a:cxn>
                        <a:cxn ang="T95">
                          <a:pos x="T38" y="T39"/>
                        </a:cxn>
                        <a:cxn ang="T96">
                          <a:pos x="T40" y="T41"/>
                        </a:cxn>
                        <a:cxn ang="T97">
                          <a:pos x="T42" y="T43"/>
                        </a:cxn>
                        <a:cxn ang="T98">
                          <a:pos x="T44" y="T45"/>
                        </a:cxn>
                        <a:cxn ang="T99">
                          <a:pos x="T46" y="T47"/>
                        </a:cxn>
                        <a:cxn ang="T100">
                          <a:pos x="T48" y="T49"/>
                        </a:cxn>
                        <a:cxn ang="T101">
                          <a:pos x="T50" y="T51"/>
                        </a:cxn>
                        <a:cxn ang="T102">
                          <a:pos x="T52" y="T53"/>
                        </a:cxn>
                        <a:cxn ang="T103">
                          <a:pos x="T54" y="T55"/>
                        </a:cxn>
                        <a:cxn ang="T104">
                          <a:pos x="T56" y="T57"/>
                        </a:cxn>
                        <a:cxn ang="T105">
                          <a:pos x="T58" y="T59"/>
                        </a:cxn>
                        <a:cxn ang="T106">
                          <a:pos x="T60" y="T61"/>
                        </a:cxn>
                        <a:cxn ang="T107">
                          <a:pos x="T62" y="T63"/>
                        </a:cxn>
                        <a:cxn ang="T108">
                          <a:pos x="T64" y="T65"/>
                        </a:cxn>
                        <a:cxn ang="T109">
                          <a:pos x="T66" y="T67"/>
                        </a:cxn>
                        <a:cxn ang="T110">
                          <a:pos x="T68" y="T69"/>
                        </a:cxn>
                        <a:cxn ang="T111">
                          <a:pos x="T70" y="T71"/>
                        </a:cxn>
                        <a:cxn ang="T112">
                          <a:pos x="T72" y="T73"/>
                        </a:cxn>
                        <a:cxn ang="T113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67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068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</a:gdLst>
                        <a:ahLst/>
                        <a:cxnLst>
                          <a:cxn ang="T80">
                            <a:pos x="T0" y="T1"/>
                          </a:cxn>
                          <a:cxn ang="T81">
                            <a:pos x="T2" y="T3"/>
                          </a:cxn>
                          <a:cxn ang="T82">
                            <a:pos x="T4" y="T5"/>
                          </a:cxn>
                          <a:cxn ang="T83">
                            <a:pos x="T6" y="T7"/>
                          </a:cxn>
                          <a:cxn ang="T84">
                            <a:pos x="T8" y="T9"/>
                          </a:cxn>
                          <a:cxn ang="T85">
                            <a:pos x="T10" y="T11"/>
                          </a:cxn>
                          <a:cxn ang="T86">
                            <a:pos x="T12" y="T13"/>
                          </a:cxn>
                          <a:cxn ang="T87">
                            <a:pos x="T14" y="T15"/>
                          </a:cxn>
                          <a:cxn ang="T88">
                            <a:pos x="T16" y="T17"/>
                          </a:cxn>
                          <a:cxn ang="T89">
                            <a:pos x="T18" y="T19"/>
                          </a:cxn>
                          <a:cxn ang="T90">
                            <a:pos x="T20" y="T21"/>
                          </a:cxn>
                          <a:cxn ang="T91">
                            <a:pos x="T22" y="T23"/>
                          </a:cxn>
                          <a:cxn ang="T92">
                            <a:pos x="T24" y="T25"/>
                          </a:cxn>
                          <a:cxn ang="T93">
                            <a:pos x="T26" y="T27"/>
                          </a:cxn>
                          <a:cxn ang="T94">
                            <a:pos x="T28" y="T29"/>
                          </a:cxn>
                          <a:cxn ang="T95">
                            <a:pos x="T30" y="T31"/>
                          </a:cxn>
                          <a:cxn ang="T96">
                            <a:pos x="T32" y="T33"/>
                          </a:cxn>
                          <a:cxn ang="T97">
                            <a:pos x="T34" y="T35"/>
                          </a:cxn>
                          <a:cxn ang="T98">
                            <a:pos x="T36" y="T37"/>
                          </a:cxn>
                          <a:cxn ang="T99">
                            <a:pos x="T38" y="T39"/>
                          </a:cxn>
                          <a:cxn ang="T100">
                            <a:pos x="T40" y="T41"/>
                          </a:cxn>
                          <a:cxn ang="T101">
                            <a:pos x="T42" y="T43"/>
                          </a:cxn>
                          <a:cxn ang="T102">
                            <a:pos x="T44" y="T45"/>
                          </a:cxn>
                          <a:cxn ang="T103">
                            <a:pos x="T46" y="T47"/>
                          </a:cxn>
                          <a:cxn ang="T104">
                            <a:pos x="T48" y="T49"/>
                          </a:cxn>
                          <a:cxn ang="T105">
                            <a:pos x="T50" y="T51"/>
                          </a:cxn>
                          <a:cxn ang="T106">
                            <a:pos x="T52" y="T53"/>
                          </a:cxn>
                          <a:cxn ang="T107">
                            <a:pos x="T54" y="T55"/>
                          </a:cxn>
                          <a:cxn ang="T108">
                            <a:pos x="T56" y="T57"/>
                          </a:cxn>
                          <a:cxn ang="T109">
                            <a:pos x="T58" y="T59"/>
                          </a:cxn>
                          <a:cxn ang="T110">
                            <a:pos x="T60" y="T61"/>
                          </a:cxn>
                          <a:cxn ang="T111">
                            <a:pos x="T62" y="T63"/>
                          </a:cxn>
                          <a:cxn ang="T112">
                            <a:pos x="T64" y="T65"/>
                          </a:cxn>
                          <a:cxn ang="T113">
                            <a:pos x="T66" y="T67"/>
                          </a:cxn>
                          <a:cxn ang="T114">
                            <a:pos x="T68" y="T69"/>
                          </a:cxn>
                          <a:cxn ang="T115">
                            <a:pos x="T70" y="T71"/>
                          </a:cxn>
                          <a:cxn ang="T116">
                            <a:pos x="T72" y="T73"/>
                          </a:cxn>
                          <a:cxn ang="T117">
                            <a:pos x="T74" y="T75"/>
                          </a:cxn>
                          <a:cxn ang="T118">
                            <a:pos x="T76" y="T77"/>
                          </a:cxn>
                          <a:cxn ang="T119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69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070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1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2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3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4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5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6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7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8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9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0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1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2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3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4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5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6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7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8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9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0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1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2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3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4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5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6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7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8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9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0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1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2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3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4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5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</a:gdLst>
                          <a:ahLst/>
                          <a:cxnLst>
                            <a:cxn ang="T56">
                              <a:pos x="T0" y="T1"/>
                            </a:cxn>
                            <a:cxn ang="T57">
                              <a:pos x="T2" y="T3"/>
                            </a:cxn>
                            <a:cxn ang="T58">
                              <a:pos x="T4" y="T5"/>
                            </a:cxn>
                            <a:cxn ang="T59">
                              <a:pos x="T6" y="T7"/>
                            </a:cxn>
                            <a:cxn ang="T60">
                              <a:pos x="T8" y="T9"/>
                            </a:cxn>
                            <a:cxn ang="T61">
                              <a:pos x="T10" y="T11"/>
                            </a:cxn>
                            <a:cxn ang="T62">
                              <a:pos x="T12" y="T13"/>
                            </a:cxn>
                            <a:cxn ang="T63">
                              <a:pos x="T14" y="T15"/>
                            </a:cxn>
                            <a:cxn ang="T64">
                              <a:pos x="T16" y="T17"/>
                            </a:cxn>
                            <a:cxn ang="T65">
                              <a:pos x="T18" y="T19"/>
                            </a:cxn>
                            <a:cxn ang="T66">
                              <a:pos x="T20" y="T21"/>
                            </a:cxn>
                            <a:cxn ang="T67">
                              <a:pos x="T22" y="T23"/>
                            </a:cxn>
                            <a:cxn ang="T68">
                              <a:pos x="T24" y="T25"/>
                            </a:cxn>
                            <a:cxn ang="T69">
                              <a:pos x="T26" y="T27"/>
                            </a:cxn>
                            <a:cxn ang="T70">
                              <a:pos x="T28" y="T29"/>
                            </a:cxn>
                            <a:cxn ang="T71">
                              <a:pos x="T30" y="T31"/>
                            </a:cxn>
                            <a:cxn ang="T72">
                              <a:pos x="T32" y="T33"/>
                            </a:cxn>
                            <a:cxn ang="T73">
                              <a:pos x="T34" y="T35"/>
                            </a:cxn>
                            <a:cxn ang="T74">
                              <a:pos x="T36" y="T37"/>
                            </a:cxn>
                            <a:cxn ang="T75">
                              <a:pos x="T38" y="T39"/>
                            </a:cxn>
                            <a:cxn ang="T76">
                              <a:pos x="T40" y="T41"/>
                            </a:cxn>
                            <a:cxn ang="T77">
                              <a:pos x="T42" y="T43"/>
                            </a:cxn>
                            <a:cxn ang="T78">
                              <a:pos x="T44" y="T45"/>
                            </a:cxn>
                            <a:cxn ang="T79">
                              <a:pos x="T46" y="T47"/>
                            </a:cxn>
                            <a:cxn ang="T80">
                              <a:pos x="T48" y="T49"/>
                            </a:cxn>
                            <a:cxn ang="T81">
                              <a:pos x="T50" y="T51"/>
                            </a:cxn>
                            <a:cxn ang="T82">
                              <a:pos x="T52" y="T53"/>
                            </a:cxn>
                            <a:cxn ang="T83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06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143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1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4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5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6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7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4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8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49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6" y="1867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0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1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9" y="1538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2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59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3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  <p:sp>
                        <p:nvSpPr>
                          <p:cNvPr id="1154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7" y="1004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>
                            <a:lvl1pPr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1pPr>
                            <a:lvl2pPr marL="742950" indent="-28575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2pPr>
                            <a:lvl3pPr marL="11430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3pPr>
                            <a:lvl4pPr marL="16002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4pPr>
                            <a:lvl5pPr marL="2057400" indent="-228600"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>
                                <a:solidFill>
                                  <a:schemeClr val="tx1"/>
                                </a:solidFill>
                                <a:latin typeface="Verdana" pitchFamily="34" charset="0"/>
                                <a:cs typeface="Arial" charset="0"/>
                              </a:defRPr>
                            </a:lvl9pPr>
                          </a:lstStyle>
                          <a:p>
                            <a:pPr eaLnBrk="1" hangingPunct="1"/>
                            <a:endParaRPr lang="en-US" altLang="en-US"/>
                          </a:p>
                        </p:txBody>
                      </p:sp>
                    </p:grpSp>
                    <p:sp>
                      <p:nvSpPr>
                        <p:cNvPr id="1107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8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9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0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1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2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3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4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5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6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7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8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9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0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1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2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3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4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5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6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7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8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29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0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1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2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3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4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5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6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7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8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9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0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1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2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47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048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50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051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2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3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4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7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8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9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034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7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8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8" y="2695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9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40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1129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1130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1"/>
                </a:xfrm>
                <a:custGeom>
                  <a:avLst/>
                  <a:gdLst/>
                  <a:ahLst/>
                  <a:cxnLst>
                    <a:cxn ang="0">
                      <a:pos x="227" y="134"/>
                    </a:cxn>
                    <a:cxn ang="0">
                      <a:pos x="203" y="144"/>
                    </a:cxn>
                    <a:cxn ang="0">
                      <a:pos x="179" y="138"/>
                    </a:cxn>
                    <a:cxn ang="0">
                      <a:pos x="149" y="126"/>
                    </a:cxn>
                    <a:cxn ang="0">
                      <a:pos x="126" y="102"/>
                    </a:cxn>
                    <a:cxn ang="0">
                      <a:pos x="102" y="72"/>
                    </a:cxn>
                    <a:cxn ang="0">
                      <a:pos x="84" y="48"/>
                    </a:cxn>
                    <a:cxn ang="0">
                      <a:pos x="78" y="24"/>
                    </a:cxn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78" y="0"/>
                    </a:cxn>
                    <a:cxn ang="0">
                      <a:pos x="18" y="60"/>
                    </a:cxn>
                    <a:cxn ang="0">
                      <a:pos x="0" y="90"/>
                    </a:cxn>
                    <a:cxn ang="0">
                      <a:pos x="0" y="120"/>
                    </a:cxn>
                    <a:cxn ang="0">
                      <a:pos x="12" y="156"/>
                    </a:cxn>
                    <a:cxn ang="0">
                      <a:pos x="36" y="192"/>
                    </a:cxn>
                    <a:cxn ang="0">
                      <a:pos x="66" y="216"/>
                    </a:cxn>
                    <a:cxn ang="0">
                      <a:pos x="96" y="222"/>
                    </a:cxn>
                    <a:cxn ang="0">
                      <a:pos x="126" y="222"/>
                    </a:cxn>
                    <a:cxn ang="0">
                      <a:pos x="155" y="210"/>
                    </a:cxn>
                    <a:cxn ang="0">
                      <a:pos x="227" y="138"/>
                    </a:cxn>
                    <a:cxn ang="0">
                      <a:pos x="227" y="134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1131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6"/>
                  <a:ext cx="163" cy="156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1132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9"/>
                </a:xfrm>
                <a:custGeom>
                  <a:avLst/>
                  <a:gdLst/>
                  <a:ahLst/>
                  <a:cxnLst>
                    <a:cxn ang="0">
                      <a:pos x="179" y="18"/>
                    </a:cxn>
                    <a:cxn ang="0">
                      <a:pos x="197" y="48"/>
                    </a:cxn>
                    <a:cxn ang="0">
                      <a:pos x="203" y="60"/>
                    </a:cxn>
                    <a:cxn ang="0">
                      <a:pos x="197" y="66"/>
                    </a:cxn>
                    <a:cxn ang="0">
                      <a:pos x="65" y="192"/>
                    </a:cxn>
                    <a:cxn ang="0">
                      <a:pos x="59" y="198"/>
                    </a:cxn>
                    <a:cxn ang="0">
                      <a:pos x="47" y="192"/>
                    </a:cxn>
                    <a:cxn ang="0">
                      <a:pos x="17" y="174"/>
                    </a:cxn>
                    <a:cxn ang="0">
                      <a:pos x="0" y="150"/>
                    </a:cxn>
                    <a:cxn ang="0">
                      <a:pos x="0" y="126"/>
                    </a:cxn>
                    <a:cxn ang="0">
                      <a:pos x="131" y="0"/>
                    </a:cxn>
                    <a:cxn ang="0">
                      <a:pos x="155" y="0"/>
                    </a:cxn>
                    <a:cxn ang="0">
                      <a:pos x="179" y="18"/>
                    </a:cxn>
                    <a:cxn ang="0">
                      <a:pos x="179" y="18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1133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71134" name="Rectangle 1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135" name="Rectangle 1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136" name="Rectangle 1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72B05B9-1F7E-4237-AC2D-91FF2FE8C0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1137" name="Rectangle 1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138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56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itchFamily="66" charset="0"/>
              </a:defRPr>
            </a:lvl1pPr>
          </a:lstStyle>
          <a:p>
            <a:fld id="{E01AF7B1-0A45-4CEB-BAF6-0DE0AA7D58F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2075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84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2085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2098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9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0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6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9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2090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2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4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5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6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7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05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073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0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2061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063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4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065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6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7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2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62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F591E0-545B-426E-8A7C-565058A305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828800"/>
            <a:ext cx="86868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ea typeface="宋体" pitchFamily="2" charset="-122"/>
              </a:rPr>
              <a:t>EEL 4436C/5437C </a:t>
            </a:r>
            <a:br>
              <a:rPr lang="en-US" altLang="zh-CN" sz="4000" dirty="0" smtClean="0">
                <a:ea typeface="宋体" pitchFamily="2" charset="-122"/>
              </a:rPr>
            </a:br>
            <a:r>
              <a:rPr lang="en-US" altLang="zh-CN" sz="4000" dirty="0" smtClean="0">
                <a:ea typeface="宋体" pitchFamily="2" charset="-122"/>
              </a:rPr>
              <a:t>Microwave Engineering</a:t>
            </a:r>
            <a:endParaRPr lang="en-US" sz="3300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10038"/>
            <a:ext cx="5568950" cy="1376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Prof. </a:t>
            </a:r>
            <a:r>
              <a:rPr lang="en-US" altLang="zh-CN" sz="2400" dirty="0" err="1" smtClean="0">
                <a:ea typeface="宋体" pitchFamily="2" charset="-122"/>
              </a:rPr>
              <a:t>Xun</a:t>
            </a:r>
            <a:r>
              <a:rPr lang="en-US" altLang="zh-CN" sz="2400" dirty="0" smtClean="0">
                <a:ea typeface="宋体" pitchFamily="2" charset="-122"/>
              </a:rPr>
              <a:t> Gong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Lecture 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en-US" sz="2400" dirty="0" smtClean="0"/>
              <a:t> – Transmission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F08AC-9DBF-4CC9-AE56-50ECE2E18D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Coplanar Waveguide</a:t>
            </a:r>
            <a:endParaRPr lang="en-US" altLang="en-US" smtClean="0"/>
          </a:p>
        </p:txBody>
      </p:sp>
      <p:pic>
        <p:nvPicPr>
          <p:cNvPr id="16388" name="Picture 24" descr="2093Fig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32766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5" descr="2093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0"/>
            <a:ext cx="30480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26"/>
          <p:cNvSpPr txBox="1">
            <a:spLocks noChangeArrowheads="1"/>
          </p:cNvSpPr>
          <p:nvPr/>
        </p:nvSpPr>
        <p:spPr bwMode="auto">
          <a:xfrm>
            <a:off x="1066800" y="28956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CPW without Ground Plane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391" name="Text Box 27"/>
          <p:cNvSpPr txBox="1">
            <a:spLocks noChangeArrowheads="1"/>
          </p:cNvSpPr>
          <p:nvPr/>
        </p:nvSpPr>
        <p:spPr bwMode="auto">
          <a:xfrm>
            <a:off x="5181600" y="2895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CPW with Ground Plane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6392" name="Picture 28" descr="CPW_An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35280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Text Box 29"/>
          <p:cNvSpPr txBox="1">
            <a:spLocks noChangeArrowheads="1"/>
          </p:cNvSpPr>
          <p:nvPr/>
        </p:nvSpPr>
        <p:spPr bwMode="auto">
          <a:xfrm>
            <a:off x="1447800" y="601980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Coax-CPW Transition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6394" name="Picture 30" descr="Micrograph of the 60 GHz x4 subharmonic mixer MM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35052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5" name="Text Box 31"/>
          <p:cNvSpPr txBox="1">
            <a:spLocks noChangeArrowheads="1"/>
          </p:cNvSpPr>
          <p:nvPr/>
        </p:nvSpPr>
        <p:spPr bwMode="auto">
          <a:xfrm>
            <a:off x="5607050" y="5988050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CPW based Mixer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280D7-3B24-4B1C-BFEF-4AD933CCC6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7411" name="Rectangle 19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Coplanar Waveguide</a:t>
            </a:r>
            <a:endParaRPr lang="en-US" altLang="en-US" smtClean="0"/>
          </a:p>
        </p:txBody>
      </p:sp>
      <p:pic>
        <p:nvPicPr>
          <p:cNvPr id="17412" name="Picture 51" descr="2093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26670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7"/>
          <p:cNvSpPr>
            <a:spLocks noChangeArrowheads="1"/>
          </p:cNvSpPr>
          <p:nvPr/>
        </p:nvSpPr>
        <p:spPr bwMode="auto">
          <a:xfrm>
            <a:off x="723900" y="914400"/>
            <a:ext cx="27813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graphicFrame>
        <p:nvGraphicFramePr>
          <p:cNvPr id="17414" name="Object 58"/>
          <p:cNvGraphicFramePr>
            <a:graphicFrameLocks noChangeAspect="1"/>
          </p:cNvGraphicFramePr>
          <p:nvPr/>
        </p:nvGraphicFramePr>
        <p:xfrm>
          <a:off x="762000" y="1143000"/>
          <a:ext cx="26400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1574800" imgH="736600" progId="Equation.3">
                  <p:embed/>
                </p:oleObj>
              </mc:Choice>
              <mc:Fallback>
                <p:oleObj name="Equation" r:id="rId4" imgW="1574800" imgH="736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6400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60"/>
          <p:cNvSpPr txBox="1">
            <a:spLocks noChangeArrowheads="1"/>
          </p:cNvSpPr>
          <p:nvPr/>
        </p:nvSpPr>
        <p:spPr bwMode="auto">
          <a:xfrm>
            <a:off x="457200" y="2743200"/>
            <a:ext cx="7696200" cy="7889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Larger a -&gt; Lower impedance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Larger b-a (larger gap) -&gt; Higher impedance</a:t>
            </a:r>
            <a:endParaRPr lang="en-US" altLang="en-US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416" name="Text Box 61"/>
          <p:cNvSpPr txBox="1">
            <a:spLocks noChangeArrowheads="1"/>
          </p:cNvSpPr>
          <p:nvPr/>
        </p:nvSpPr>
        <p:spPr bwMode="auto">
          <a:xfrm>
            <a:off x="457200" y="3733800"/>
            <a:ext cx="7696200" cy="7889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Larger h -&gt; The less dependence of Z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0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 on 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Larger </a:t>
            </a:r>
            <a:r>
              <a:rPr lang="el-GR" altLang="zh-CN" sz="18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ε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  -&gt; Lower impedance</a:t>
            </a:r>
            <a:endParaRPr lang="en-US" altLang="en-US" sz="1800">
              <a:latin typeface="Verdana" pitchFamily="34" charset="0"/>
            </a:endParaRPr>
          </a:p>
        </p:txBody>
      </p:sp>
      <p:sp>
        <p:nvSpPr>
          <p:cNvPr id="17417" name="Text Box 63"/>
          <p:cNvSpPr txBox="1">
            <a:spLocks noChangeArrowheads="1"/>
          </p:cNvSpPr>
          <p:nvPr/>
        </p:nvSpPr>
        <p:spPr bwMode="auto">
          <a:xfrm>
            <a:off x="1447800" y="6019800"/>
            <a:ext cx="6553200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Use ADS LineCal to calculate all the properties of CPW </a:t>
            </a:r>
            <a:endParaRPr lang="el-GR" altLang="zh-CN" sz="1800" baseline="-2500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A25CA-FE58-4672-A92D-860EDF064B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Other T. Lines</a:t>
            </a:r>
            <a:endParaRPr lang="en-US" altLang="en-US" smtClean="0"/>
          </a:p>
        </p:txBody>
      </p:sp>
      <p:pic>
        <p:nvPicPr>
          <p:cNvPr id="18436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9"/>
          <a:stretch>
            <a:fillRect/>
          </a:stretch>
        </p:blipFill>
        <p:spPr bwMode="auto">
          <a:xfrm>
            <a:off x="381000" y="990600"/>
            <a:ext cx="3352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22"/>
          <p:cNvSpPr txBox="1">
            <a:spLocks noChangeArrowheads="1"/>
          </p:cNvSpPr>
          <p:nvPr/>
        </p:nvSpPr>
        <p:spPr bwMode="auto">
          <a:xfrm>
            <a:off x="457200" y="2286000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Slot Line for Vivaldi Antenna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8438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14400"/>
            <a:ext cx="26955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24"/>
          <p:cNvSpPr txBox="1">
            <a:spLocks noChangeArrowheads="1"/>
          </p:cNvSpPr>
          <p:nvPr/>
        </p:nvSpPr>
        <p:spPr bwMode="auto">
          <a:xfrm>
            <a:off x="5419725" y="228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Strip Line (TEM)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8440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48933" b="11539"/>
          <a:stretch>
            <a:fillRect/>
          </a:stretch>
        </p:blipFill>
        <p:spPr bwMode="auto">
          <a:xfrm>
            <a:off x="685800" y="2895600"/>
            <a:ext cx="7543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Text Box 26"/>
          <p:cNvSpPr txBox="1">
            <a:spLocks noChangeArrowheads="1"/>
          </p:cNvSpPr>
          <p:nvPr/>
        </p:nvSpPr>
        <p:spPr bwMode="auto">
          <a:xfrm>
            <a:off x="2819400" y="5486400"/>
            <a:ext cx="563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No radiation loss, for millimeter-wave applications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13CF7-F767-458F-B655-DFF582FE3C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Transitions</a:t>
            </a:r>
            <a:endParaRPr lang="en-US" altLang="en-US" smtClean="0"/>
          </a:p>
        </p:txBody>
      </p:sp>
      <p:pic>
        <p:nvPicPr>
          <p:cNvPr id="19460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3581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838200" y="3810000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SMA to CPW Transition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9462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4196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30"/>
          <p:cNvSpPr txBox="1">
            <a:spLocks noChangeArrowheads="1"/>
          </p:cNvSpPr>
          <p:nvPr/>
        </p:nvSpPr>
        <p:spPr bwMode="auto">
          <a:xfrm>
            <a:off x="4800600" y="6096000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SMA to Microstrip Transition</a:t>
            </a:r>
            <a:endParaRPr lang="el-GR" altLang="en-US" sz="1400" baseline="-2500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428E41-CA41-4D4C-92CE-C454819EF5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T. Line Components</a:t>
            </a:r>
            <a:endParaRPr lang="en-US" altLang="en-US" smtClean="0"/>
          </a:p>
        </p:txBody>
      </p:sp>
      <p:pic>
        <p:nvPicPr>
          <p:cNvPr id="2048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7432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30"/>
          <p:cNvSpPr txBox="1">
            <a:spLocks noChangeArrowheads="1"/>
          </p:cNvSpPr>
          <p:nvPr/>
        </p:nvSpPr>
        <p:spPr bwMode="auto">
          <a:xfrm>
            <a:off x="304800" y="2286000"/>
            <a:ext cx="365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Five-Pole (Resonator) Hairpin Filter</a:t>
            </a:r>
          </a:p>
        </p:txBody>
      </p:sp>
      <p:sp>
        <p:nvSpPr>
          <p:cNvPr id="20486" name="Text Box 32"/>
          <p:cNvSpPr txBox="1">
            <a:spLocks noChangeArrowheads="1"/>
          </p:cNvSpPr>
          <p:nvPr/>
        </p:nvSpPr>
        <p:spPr bwMode="auto">
          <a:xfrm>
            <a:off x="457200" y="51054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4-Way Power Combiner/Splitter</a:t>
            </a:r>
          </a:p>
        </p:txBody>
      </p:sp>
      <p:pic>
        <p:nvPicPr>
          <p:cNvPr id="20487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2895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38200"/>
            <a:ext cx="312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ext Box 36"/>
          <p:cNvSpPr txBox="1">
            <a:spLocks noChangeArrowheads="1"/>
          </p:cNvSpPr>
          <p:nvPr/>
        </p:nvSpPr>
        <p:spPr bwMode="auto">
          <a:xfrm>
            <a:off x="4876800" y="32004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Branch line Hybrid</a:t>
            </a:r>
          </a:p>
        </p:txBody>
      </p:sp>
      <p:pic>
        <p:nvPicPr>
          <p:cNvPr id="20490" name="Picture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56000"/>
            <a:ext cx="32004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38"/>
          <p:cNvSpPr txBox="1">
            <a:spLocks noChangeArrowheads="1"/>
          </p:cNvSpPr>
          <p:nvPr/>
        </p:nvSpPr>
        <p:spPr bwMode="auto">
          <a:xfrm>
            <a:off x="4724400" y="57150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Ring (Rat Race) Hybrid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82D1BD-1CFA-4CCA-A487-96B78A24FF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T. Line Component</a:t>
            </a:r>
            <a:endParaRPr lang="en-US" altLang="en-US" smtClean="0"/>
          </a:p>
        </p:txBody>
      </p:sp>
      <p:pic>
        <p:nvPicPr>
          <p:cNvPr id="2150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3276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19"/>
          <p:cNvSpPr txBox="1">
            <a:spLocks noChangeArrowheads="1"/>
          </p:cNvSpPr>
          <p:nvPr/>
        </p:nvSpPr>
        <p:spPr bwMode="auto">
          <a:xfrm>
            <a:off x="1219200" y="3276600"/>
            <a:ext cx="206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Directional Coupler</a:t>
            </a:r>
          </a:p>
        </p:txBody>
      </p:sp>
      <p:pic>
        <p:nvPicPr>
          <p:cNvPr id="2151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203041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21"/>
          <p:cNvSpPr txBox="1">
            <a:spLocks noChangeArrowheads="1"/>
          </p:cNvSpPr>
          <p:nvPr/>
        </p:nvSpPr>
        <p:spPr bwMode="auto">
          <a:xfrm>
            <a:off x="1905000" y="4191000"/>
            <a:ext cx="206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Lange Coupler</a:t>
            </a:r>
          </a:p>
        </p:txBody>
      </p:sp>
      <p:pic>
        <p:nvPicPr>
          <p:cNvPr id="2151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38600"/>
            <a:ext cx="243840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 Box 23"/>
          <p:cNvSpPr txBox="1">
            <a:spLocks noChangeArrowheads="1"/>
          </p:cNvSpPr>
          <p:nvPr/>
        </p:nvSpPr>
        <p:spPr bwMode="auto">
          <a:xfrm>
            <a:off x="5715000" y="6400800"/>
            <a:ext cx="206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Patch Antenna Array</a:t>
            </a:r>
          </a:p>
        </p:txBody>
      </p:sp>
      <p:pic>
        <p:nvPicPr>
          <p:cNvPr id="2151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16104" r="5966" b="30215"/>
          <a:stretch>
            <a:fillRect/>
          </a:stretch>
        </p:blipFill>
        <p:spPr bwMode="auto">
          <a:xfrm>
            <a:off x="4724400" y="762000"/>
            <a:ext cx="2971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Text Box 25"/>
          <p:cNvSpPr txBox="1">
            <a:spLocks noChangeArrowheads="1"/>
          </p:cNvSpPr>
          <p:nvPr/>
        </p:nvSpPr>
        <p:spPr bwMode="auto">
          <a:xfrm>
            <a:off x="4953000" y="2743200"/>
            <a:ext cx="3276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Microwave Amplifier with Bias &amp; Matching Networks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E31638-FFA8-4AF4-9215-7BD6D866C59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T. Line Component</a:t>
            </a:r>
            <a:endParaRPr lang="en-US" altLang="en-US" smtClean="0"/>
          </a:p>
        </p:txBody>
      </p:sp>
      <p:pic>
        <p:nvPicPr>
          <p:cNvPr id="2253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676275" y="17526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Attenuator</a:t>
            </a:r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571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Attenuate signals to protect instruments</a:t>
            </a:r>
          </a:p>
        </p:txBody>
      </p:sp>
      <p:pic>
        <p:nvPicPr>
          <p:cNvPr id="2253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12334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15"/>
          <p:cNvSpPr txBox="1">
            <a:spLocks noChangeArrowheads="1"/>
          </p:cNvSpPr>
          <p:nvPr/>
        </p:nvSpPr>
        <p:spPr bwMode="auto">
          <a:xfrm>
            <a:off x="762000" y="32766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Isolator</a:t>
            </a:r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2057400" y="2514600"/>
            <a:ext cx="571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Ferrite-based device, one-way traffic</a:t>
            </a:r>
          </a:p>
        </p:txBody>
      </p:sp>
      <p:pic>
        <p:nvPicPr>
          <p:cNvPr id="2253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9667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18"/>
          <p:cNvSpPr txBox="1">
            <a:spLocks noChangeArrowheads="1"/>
          </p:cNvSpPr>
          <p:nvPr/>
        </p:nvSpPr>
        <p:spPr bwMode="auto">
          <a:xfrm>
            <a:off x="762000" y="48006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Circulator</a:t>
            </a:r>
          </a:p>
        </p:txBody>
      </p:sp>
      <p:sp>
        <p:nvSpPr>
          <p:cNvPr id="22540" name="Text Box 19"/>
          <p:cNvSpPr txBox="1">
            <a:spLocks noChangeArrowheads="1"/>
          </p:cNvSpPr>
          <p:nvPr/>
        </p:nvSpPr>
        <p:spPr bwMode="auto">
          <a:xfrm>
            <a:off x="2133600" y="3962400"/>
            <a:ext cx="571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Ferrite-based 3-port device</a:t>
            </a:r>
          </a:p>
        </p:txBody>
      </p:sp>
      <p:pic>
        <p:nvPicPr>
          <p:cNvPr id="22541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0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Text Box 21"/>
          <p:cNvSpPr txBox="1">
            <a:spLocks noChangeArrowheads="1"/>
          </p:cNvSpPr>
          <p:nvPr/>
        </p:nvSpPr>
        <p:spPr bwMode="auto">
          <a:xfrm>
            <a:off x="5715000" y="39624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DC Block</a:t>
            </a:r>
          </a:p>
        </p:txBody>
      </p:sp>
      <p:sp>
        <p:nvSpPr>
          <p:cNvPr id="22543" name="Text Box 22"/>
          <p:cNvSpPr txBox="1">
            <a:spLocks noChangeArrowheads="1"/>
          </p:cNvSpPr>
          <p:nvPr/>
        </p:nvSpPr>
        <p:spPr bwMode="auto">
          <a:xfrm>
            <a:off x="6781800" y="32766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Block DC, Pass RF</a:t>
            </a:r>
          </a:p>
        </p:txBody>
      </p:sp>
      <p:pic>
        <p:nvPicPr>
          <p:cNvPr id="22544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0" b="18425"/>
          <a:stretch>
            <a:fillRect/>
          </a:stretch>
        </p:blipFill>
        <p:spPr bwMode="auto">
          <a:xfrm>
            <a:off x="2209800" y="5181600"/>
            <a:ext cx="2133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5" name="Text Box 24"/>
          <p:cNvSpPr txBox="1">
            <a:spLocks noChangeArrowheads="1"/>
          </p:cNvSpPr>
          <p:nvPr/>
        </p:nvSpPr>
        <p:spPr bwMode="auto">
          <a:xfrm>
            <a:off x="2438400" y="63246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Power Divider/Combiner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A4B526-2010-43BF-9DEC-ADEBB7F065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195" name="Rectangle 4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Two-Wire Line</a:t>
            </a:r>
            <a:endParaRPr lang="en-US" altLang="en-US" smtClean="0"/>
          </a:p>
        </p:txBody>
      </p:sp>
      <p:pic>
        <p:nvPicPr>
          <p:cNvPr id="8196" name="Picture 65" descr="14182_111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2895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6"/>
          <p:cNvSpPr txBox="1">
            <a:spLocks noChangeArrowheads="1"/>
          </p:cNvSpPr>
          <p:nvPr/>
        </p:nvSpPr>
        <p:spPr bwMode="auto">
          <a:xfrm>
            <a:off x="5715000" y="1066800"/>
            <a:ext cx="24384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Wire radius = 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Wire spacing = 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a&lt;&lt;S</a:t>
            </a:r>
          </a:p>
        </p:txBody>
      </p:sp>
      <p:sp>
        <p:nvSpPr>
          <p:cNvPr id="8198" name="Rectangle 67"/>
          <p:cNvSpPr>
            <a:spLocks noChangeArrowheads="1"/>
          </p:cNvSpPr>
          <p:nvPr/>
        </p:nvSpPr>
        <p:spPr bwMode="auto">
          <a:xfrm>
            <a:off x="533400" y="2971800"/>
            <a:ext cx="7391400" cy="2300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graphicFrame>
        <p:nvGraphicFramePr>
          <p:cNvPr id="8199" name="Object 68"/>
          <p:cNvGraphicFramePr>
            <a:graphicFrameLocks noChangeAspect="1"/>
          </p:cNvGraphicFramePr>
          <p:nvPr>
            <p:ph idx="1"/>
          </p:nvPr>
        </p:nvGraphicFramePr>
        <p:xfrm>
          <a:off x="762000" y="2971800"/>
          <a:ext cx="3429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1689100" imgH="1104900" progId="Equation.3">
                  <p:embed/>
                </p:oleObj>
              </mc:Choice>
              <mc:Fallback>
                <p:oleObj name="Equation" r:id="rId4" imgW="1689100" imgH="1104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429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69"/>
          <p:cNvSpPr txBox="1">
            <a:spLocks noChangeArrowheads="1"/>
          </p:cNvSpPr>
          <p:nvPr/>
        </p:nvSpPr>
        <p:spPr bwMode="auto">
          <a:xfrm>
            <a:off x="4953000" y="3581400"/>
            <a:ext cx="1676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Z</a:t>
            </a:r>
            <a:r>
              <a:rPr lang="en-US" altLang="en-US" sz="1800" baseline="-25000">
                <a:solidFill>
                  <a:srgbClr val="FF0000"/>
                </a:solidFill>
                <a:latin typeface="Verdana" pitchFamily="34" charset="0"/>
              </a:rPr>
              <a:t>0 </a:t>
            </a: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&gt; 100</a:t>
            </a:r>
            <a:r>
              <a:rPr lang="el-GR" altLang="en-US" sz="1800">
                <a:solidFill>
                  <a:srgbClr val="FF0000"/>
                </a:solidFill>
                <a:latin typeface="Verdana" pitchFamily="34" charset="0"/>
              </a:rPr>
              <a:t>Ω</a:t>
            </a:r>
            <a:endParaRPr lang="en-US" altLang="en-US" sz="180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Z</a:t>
            </a:r>
            <a:r>
              <a:rPr lang="en-US" altLang="en-US" sz="1800" baseline="-25000">
                <a:solidFill>
                  <a:srgbClr val="FF0000"/>
                </a:solidFill>
                <a:latin typeface="Verdana" pitchFamily="34" charset="0"/>
              </a:rPr>
              <a:t>0 </a:t>
            </a: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~ 300</a:t>
            </a:r>
            <a:r>
              <a:rPr lang="el-GR" altLang="en-US" sz="1800">
                <a:solidFill>
                  <a:srgbClr val="FF0000"/>
                </a:solidFill>
                <a:latin typeface="Verdana" pitchFamily="34" charset="0"/>
              </a:rPr>
              <a:t>Ω</a:t>
            </a:r>
            <a:endParaRPr lang="en-US" altLang="en-US" sz="180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8201" name="Picture 7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B9"/>
              </a:clrFrom>
              <a:clrTo>
                <a:srgbClr val="FFFFB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34290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71"/>
          <p:cNvSpPr txBox="1">
            <a:spLocks noChangeArrowheads="1"/>
          </p:cNvSpPr>
          <p:nvPr/>
        </p:nvSpPr>
        <p:spPr bwMode="auto">
          <a:xfrm>
            <a:off x="2209800" y="5562600"/>
            <a:ext cx="5715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Used mostly in TV applications to connect to “Rabbit-Ear” dipole antenna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Suffers from radiation Loss at f &gt; 300 MHz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C09C17-19D2-4A44-BC84-A0C7DAB728F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9219" name="Picture 19" descr="COAX_drop_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7" b="34372"/>
          <a:stretch>
            <a:fillRect/>
          </a:stretch>
        </p:blipFill>
        <p:spPr bwMode="auto">
          <a:xfrm>
            <a:off x="152400" y="609600"/>
            <a:ext cx="7620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7"/>
          <p:cNvSpPr>
            <a:spLocks noChangeArrowheads="1"/>
          </p:cNvSpPr>
          <p:nvPr/>
        </p:nvSpPr>
        <p:spPr bwMode="auto">
          <a:xfrm>
            <a:off x="152400" y="609600"/>
            <a:ext cx="2286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Coax Line</a:t>
            </a:r>
            <a:endParaRPr lang="en-US" altLang="en-US" smtClean="0"/>
          </a:p>
        </p:txBody>
      </p:sp>
      <p:pic>
        <p:nvPicPr>
          <p:cNvPr id="9222" name="Picture 18" descr="Image Preview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22860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20"/>
          <p:cNvSpPr>
            <a:spLocks noChangeArrowheads="1"/>
          </p:cNvSpPr>
          <p:nvPr/>
        </p:nvSpPr>
        <p:spPr bwMode="auto">
          <a:xfrm>
            <a:off x="914400" y="3886200"/>
            <a:ext cx="3590925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graphicFrame>
        <p:nvGraphicFramePr>
          <p:cNvPr id="9224" name="Object 21"/>
          <p:cNvGraphicFramePr>
            <a:graphicFrameLocks noChangeAspect="1"/>
          </p:cNvGraphicFramePr>
          <p:nvPr>
            <p:ph idx="1"/>
          </p:nvPr>
        </p:nvGraphicFramePr>
        <p:xfrm>
          <a:off x="990600" y="3886200"/>
          <a:ext cx="28956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5" imgW="1726920" imgH="1574640" progId="Equation.3">
                  <p:embed/>
                </p:oleObj>
              </mc:Choice>
              <mc:Fallback>
                <p:oleObj name="Equation" r:id="rId5" imgW="1726920" imgH="1574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28956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22"/>
          <p:cNvSpPr txBox="1">
            <a:spLocks noChangeArrowheads="1"/>
          </p:cNvSpPr>
          <p:nvPr/>
        </p:nvSpPr>
        <p:spPr bwMode="auto">
          <a:xfrm>
            <a:off x="4343400" y="1981200"/>
            <a:ext cx="3124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Z</a:t>
            </a:r>
            <a:r>
              <a:rPr lang="en-US" altLang="en-US" sz="1800" baseline="-25000">
                <a:solidFill>
                  <a:srgbClr val="FF0000"/>
                </a:solidFill>
                <a:latin typeface="Verdana" pitchFamily="34" charset="0"/>
              </a:rPr>
              <a:t>0</a:t>
            </a: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=75</a:t>
            </a:r>
            <a:r>
              <a:rPr lang="el-GR" altLang="en-US" sz="1800">
                <a:solidFill>
                  <a:srgbClr val="FF0000"/>
                </a:solidFill>
                <a:latin typeface="Verdana" pitchFamily="34" charset="0"/>
              </a:rPr>
              <a:t>Ω</a:t>
            </a: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 (TV)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Z</a:t>
            </a:r>
            <a:r>
              <a:rPr lang="en-US" altLang="en-US" sz="1800" baseline="-25000">
                <a:solidFill>
                  <a:srgbClr val="FF0000"/>
                </a:solidFill>
                <a:latin typeface="Verdana" pitchFamily="34" charset="0"/>
              </a:rPr>
              <a:t>0</a:t>
            </a: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=50</a:t>
            </a:r>
            <a:r>
              <a:rPr lang="el-GR" altLang="en-US" sz="1800">
                <a:solidFill>
                  <a:srgbClr val="FF0000"/>
                </a:solidFill>
                <a:latin typeface="Verdana" pitchFamily="34" charset="0"/>
              </a:rPr>
              <a:t>Ω</a:t>
            </a:r>
            <a:r>
              <a:rPr lang="en-US" altLang="en-US" sz="1800">
                <a:solidFill>
                  <a:srgbClr val="FF0000"/>
                </a:solidFill>
                <a:latin typeface="Verdana" pitchFamily="34" charset="0"/>
              </a:rPr>
              <a:t> (RF/MW system)</a:t>
            </a:r>
          </a:p>
        </p:txBody>
      </p:sp>
      <p:sp>
        <p:nvSpPr>
          <p:cNvPr id="9226" name="Text Box 23"/>
          <p:cNvSpPr txBox="1">
            <a:spLocks noChangeArrowheads="1"/>
          </p:cNvSpPr>
          <p:nvPr/>
        </p:nvSpPr>
        <p:spPr bwMode="auto">
          <a:xfrm>
            <a:off x="0" y="3124200"/>
            <a:ext cx="8415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The most common T. Line for connecting components.  Have virtually replaced waveguide except for high-power (&gt;1 KW) applications</a:t>
            </a:r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4648200" y="3878263"/>
            <a:ext cx="363855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graphicFrame>
        <p:nvGraphicFramePr>
          <p:cNvPr id="9228" name="Object 25"/>
          <p:cNvGraphicFramePr>
            <a:graphicFrameLocks noChangeAspect="1"/>
          </p:cNvGraphicFramePr>
          <p:nvPr/>
        </p:nvGraphicFramePr>
        <p:xfrm>
          <a:off x="4695825" y="4129088"/>
          <a:ext cx="3470275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7" imgW="1854200" imgH="1130300" progId="Equation.3">
                  <p:embed/>
                </p:oleObj>
              </mc:Choice>
              <mc:Fallback>
                <p:oleObj name="Equation" r:id="rId7" imgW="1854200" imgH="1130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4129088"/>
                        <a:ext cx="3470275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9" name="Picture 3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1" t="39986" r="36734" b="37059"/>
          <a:stretch>
            <a:fillRect/>
          </a:stretch>
        </p:blipFill>
        <p:spPr bwMode="auto">
          <a:xfrm>
            <a:off x="6599238" y="4170363"/>
            <a:ext cx="542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26E853-DA6F-4A2A-A7DF-F2582B9807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Why 50 Ohm?</a:t>
            </a:r>
            <a:endParaRPr lang="en-US" altLang="en-US" smtClean="0"/>
          </a:p>
        </p:txBody>
      </p:sp>
      <p:grpSp>
        <p:nvGrpSpPr>
          <p:cNvPr id="10244" name="Group 14"/>
          <p:cNvGrpSpPr>
            <a:grpSpLocks/>
          </p:cNvGrpSpPr>
          <p:nvPr/>
        </p:nvGrpSpPr>
        <p:grpSpPr bwMode="auto">
          <a:xfrm>
            <a:off x="1676400" y="1066800"/>
            <a:ext cx="5410200" cy="4654550"/>
            <a:chOff x="3125" y="1611"/>
            <a:chExt cx="2202" cy="2146"/>
          </a:xfrm>
        </p:grpSpPr>
        <p:grpSp>
          <p:nvGrpSpPr>
            <p:cNvPr id="10246" name="Group 15"/>
            <p:cNvGrpSpPr>
              <a:grpSpLocks/>
            </p:cNvGrpSpPr>
            <p:nvPr/>
          </p:nvGrpSpPr>
          <p:grpSpPr bwMode="auto">
            <a:xfrm>
              <a:off x="3413" y="1637"/>
              <a:ext cx="1822" cy="1833"/>
              <a:chOff x="1404" y="327"/>
              <a:chExt cx="3174" cy="3193"/>
            </a:xfrm>
          </p:grpSpPr>
          <p:sp>
            <p:nvSpPr>
              <p:cNvPr id="10278" name="Rectangle 16"/>
              <p:cNvSpPr>
                <a:spLocks noChangeArrowheads="1"/>
              </p:cNvSpPr>
              <p:nvPr/>
            </p:nvSpPr>
            <p:spPr bwMode="auto">
              <a:xfrm>
                <a:off x="1405" y="327"/>
                <a:ext cx="3173" cy="319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10279" name="Line 17"/>
              <p:cNvSpPr>
                <a:spLocks noChangeShapeType="1"/>
              </p:cNvSpPr>
              <p:nvPr/>
            </p:nvSpPr>
            <p:spPr bwMode="auto">
              <a:xfrm>
                <a:off x="1410" y="1914"/>
                <a:ext cx="3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Line 18"/>
              <p:cNvSpPr>
                <a:spLocks noChangeShapeType="1"/>
              </p:cNvSpPr>
              <p:nvPr/>
            </p:nvSpPr>
            <p:spPr bwMode="auto">
              <a:xfrm>
                <a:off x="2940" y="1818"/>
                <a:ext cx="0" cy="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1" name="Line 19"/>
              <p:cNvSpPr>
                <a:spLocks noChangeShapeType="1"/>
              </p:cNvSpPr>
              <p:nvPr/>
            </p:nvSpPr>
            <p:spPr bwMode="auto">
              <a:xfrm>
                <a:off x="3624" y="1818"/>
                <a:ext cx="0" cy="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2" name="Line 20"/>
              <p:cNvSpPr>
                <a:spLocks noChangeShapeType="1"/>
              </p:cNvSpPr>
              <p:nvPr/>
            </p:nvSpPr>
            <p:spPr bwMode="auto">
              <a:xfrm>
                <a:off x="4224" y="1818"/>
                <a:ext cx="0" cy="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Line 21"/>
              <p:cNvSpPr>
                <a:spLocks noChangeShapeType="1"/>
              </p:cNvSpPr>
              <p:nvPr/>
            </p:nvSpPr>
            <p:spPr bwMode="auto">
              <a:xfrm flipH="1">
                <a:off x="1404" y="65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4" name="Line 22"/>
              <p:cNvSpPr>
                <a:spLocks noChangeShapeType="1"/>
              </p:cNvSpPr>
              <p:nvPr/>
            </p:nvSpPr>
            <p:spPr bwMode="auto">
              <a:xfrm flipH="1">
                <a:off x="1404" y="966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23"/>
              <p:cNvSpPr>
                <a:spLocks noChangeShapeType="1"/>
              </p:cNvSpPr>
              <p:nvPr/>
            </p:nvSpPr>
            <p:spPr bwMode="auto">
              <a:xfrm flipH="1">
                <a:off x="1404" y="128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24"/>
              <p:cNvSpPr>
                <a:spLocks noChangeShapeType="1"/>
              </p:cNvSpPr>
              <p:nvPr/>
            </p:nvSpPr>
            <p:spPr bwMode="auto">
              <a:xfrm flipH="1">
                <a:off x="1404" y="1602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25"/>
              <p:cNvSpPr>
                <a:spLocks noChangeShapeType="1"/>
              </p:cNvSpPr>
              <p:nvPr/>
            </p:nvSpPr>
            <p:spPr bwMode="auto">
              <a:xfrm flipH="1">
                <a:off x="1404" y="2232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26"/>
              <p:cNvSpPr>
                <a:spLocks noChangeShapeType="1"/>
              </p:cNvSpPr>
              <p:nvPr/>
            </p:nvSpPr>
            <p:spPr bwMode="auto">
              <a:xfrm flipH="1">
                <a:off x="1404" y="2556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9" name="Line 27"/>
              <p:cNvSpPr>
                <a:spLocks noChangeShapeType="1"/>
              </p:cNvSpPr>
              <p:nvPr/>
            </p:nvSpPr>
            <p:spPr bwMode="auto">
              <a:xfrm flipH="1">
                <a:off x="1404" y="3192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0" name="Line 28"/>
              <p:cNvSpPr>
                <a:spLocks noChangeShapeType="1"/>
              </p:cNvSpPr>
              <p:nvPr/>
            </p:nvSpPr>
            <p:spPr bwMode="auto">
              <a:xfrm flipH="1">
                <a:off x="1404" y="2868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1" name="Line 29"/>
              <p:cNvSpPr>
                <a:spLocks noChangeShapeType="1"/>
              </p:cNvSpPr>
              <p:nvPr/>
            </p:nvSpPr>
            <p:spPr bwMode="auto">
              <a:xfrm rot="5400000" flipH="1">
                <a:off x="2298" y="347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2" name="Line 30"/>
              <p:cNvSpPr>
                <a:spLocks noChangeShapeType="1"/>
              </p:cNvSpPr>
              <p:nvPr/>
            </p:nvSpPr>
            <p:spPr bwMode="auto">
              <a:xfrm rot="5400000" flipH="1">
                <a:off x="2862" y="347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3" name="Line 31"/>
              <p:cNvSpPr>
                <a:spLocks noChangeShapeType="1"/>
              </p:cNvSpPr>
              <p:nvPr/>
            </p:nvSpPr>
            <p:spPr bwMode="auto">
              <a:xfrm rot="5400000" flipH="1">
                <a:off x="3264" y="347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4" name="Line 32"/>
              <p:cNvSpPr>
                <a:spLocks noChangeShapeType="1"/>
              </p:cNvSpPr>
              <p:nvPr/>
            </p:nvSpPr>
            <p:spPr bwMode="auto">
              <a:xfrm rot="5400000" flipH="1">
                <a:off x="3576" y="347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Line 33"/>
              <p:cNvSpPr>
                <a:spLocks noChangeShapeType="1"/>
              </p:cNvSpPr>
              <p:nvPr/>
            </p:nvSpPr>
            <p:spPr bwMode="auto">
              <a:xfrm rot="5400000" flipH="1">
                <a:off x="3822" y="347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6" name="Line 34"/>
              <p:cNvSpPr>
                <a:spLocks noChangeShapeType="1"/>
              </p:cNvSpPr>
              <p:nvPr/>
            </p:nvSpPr>
            <p:spPr bwMode="auto">
              <a:xfrm rot="5400000" flipH="1">
                <a:off x="4032" y="347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7" name="Line 35"/>
              <p:cNvSpPr>
                <a:spLocks noChangeShapeType="1"/>
              </p:cNvSpPr>
              <p:nvPr/>
            </p:nvSpPr>
            <p:spPr bwMode="auto">
              <a:xfrm rot="5400000" flipH="1">
                <a:off x="4206" y="3462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8" name="Line 36"/>
              <p:cNvSpPr>
                <a:spLocks noChangeShapeType="1"/>
              </p:cNvSpPr>
              <p:nvPr/>
            </p:nvSpPr>
            <p:spPr bwMode="auto">
              <a:xfrm rot="5400000" flipH="1">
                <a:off x="4380" y="3474"/>
                <a:ext cx="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Freeform 37"/>
            <p:cNvSpPr>
              <a:spLocks/>
            </p:cNvSpPr>
            <p:nvPr/>
          </p:nvSpPr>
          <p:spPr bwMode="auto">
            <a:xfrm>
              <a:off x="3412" y="2552"/>
              <a:ext cx="1645" cy="930"/>
            </a:xfrm>
            <a:custGeom>
              <a:avLst/>
              <a:gdLst>
                <a:gd name="T0" fmla="*/ 0 w 2866"/>
                <a:gd name="T1" fmla="*/ 370 h 1621"/>
                <a:gd name="T2" fmla="*/ 102 w 2866"/>
                <a:gd name="T3" fmla="*/ 313 h 1621"/>
                <a:gd name="T4" fmla="*/ 238 w 2866"/>
                <a:gd name="T5" fmla="*/ 238 h 1621"/>
                <a:gd name="T6" fmla="*/ 313 w 2866"/>
                <a:gd name="T7" fmla="*/ 199 h 1621"/>
                <a:gd name="T8" fmla="*/ 399 w 2866"/>
                <a:gd name="T9" fmla="*/ 154 h 1621"/>
                <a:gd name="T10" fmla="*/ 501 w 2866"/>
                <a:gd name="T11" fmla="*/ 107 h 1621"/>
                <a:gd name="T12" fmla="*/ 589 w 2866"/>
                <a:gd name="T13" fmla="*/ 71 h 1621"/>
                <a:gd name="T14" fmla="*/ 696 w 2866"/>
                <a:gd name="T15" fmla="*/ 33 h 1621"/>
                <a:gd name="T16" fmla="*/ 758 w 2866"/>
                <a:gd name="T17" fmla="*/ 19 h 1621"/>
                <a:gd name="T18" fmla="*/ 810 w 2866"/>
                <a:gd name="T19" fmla="*/ 7 h 1621"/>
                <a:gd name="T20" fmla="*/ 843 w 2866"/>
                <a:gd name="T21" fmla="*/ 3 h 1621"/>
                <a:gd name="T22" fmla="*/ 876 w 2866"/>
                <a:gd name="T23" fmla="*/ 2 h 1621"/>
                <a:gd name="T24" fmla="*/ 936 w 2866"/>
                <a:gd name="T25" fmla="*/ 2 h 1621"/>
                <a:gd name="T26" fmla="*/ 998 w 2866"/>
                <a:gd name="T27" fmla="*/ 17 h 1621"/>
                <a:gd name="T28" fmla="*/ 1073 w 2866"/>
                <a:gd name="T29" fmla="*/ 45 h 1621"/>
                <a:gd name="T30" fmla="*/ 1128 w 2866"/>
                <a:gd name="T31" fmla="*/ 78 h 1621"/>
                <a:gd name="T32" fmla="*/ 1171 w 2866"/>
                <a:gd name="T33" fmla="*/ 110 h 1621"/>
                <a:gd name="T34" fmla="*/ 1219 w 2866"/>
                <a:gd name="T35" fmla="*/ 150 h 1621"/>
                <a:gd name="T36" fmla="*/ 1303 w 2866"/>
                <a:gd name="T37" fmla="*/ 232 h 1621"/>
                <a:gd name="T38" fmla="*/ 1389 w 2866"/>
                <a:gd name="T39" fmla="*/ 344 h 1621"/>
                <a:gd name="T40" fmla="*/ 1459 w 2866"/>
                <a:gd name="T41" fmla="*/ 454 h 1621"/>
                <a:gd name="T42" fmla="*/ 1503 w 2866"/>
                <a:gd name="T43" fmla="*/ 551 h 1621"/>
                <a:gd name="T44" fmla="*/ 1574 w 2866"/>
                <a:gd name="T45" fmla="*/ 717 h 1621"/>
                <a:gd name="T46" fmla="*/ 1634 w 2866"/>
                <a:gd name="T47" fmla="*/ 895 h 1621"/>
                <a:gd name="T48" fmla="*/ 1641 w 2866"/>
                <a:gd name="T49" fmla="*/ 926 h 16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66"/>
                <a:gd name="T76" fmla="*/ 0 h 1621"/>
                <a:gd name="T77" fmla="*/ 2866 w 2866"/>
                <a:gd name="T78" fmla="*/ 1621 h 162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66" h="1621">
                  <a:moveTo>
                    <a:pt x="0" y="645"/>
                  </a:moveTo>
                  <a:cubicBezTo>
                    <a:pt x="54" y="615"/>
                    <a:pt x="109" y="585"/>
                    <a:pt x="178" y="546"/>
                  </a:cubicBezTo>
                  <a:cubicBezTo>
                    <a:pt x="247" y="507"/>
                    <a:pt x="353" y="447"/>
                    <a:pt x="414" y="414"/>
                  </a:cubicBezTo>
                  <a:cubicBezTo>
                    <a:pt x="475" y="381"/>
                    <a:pt x="499" y="371"/>
                    <a:pt x="546" y="347"/>
                  </a:cubicBezTo>
                  <a:cubicBezTo>
                    <a:pt x="593" y="323"/>
                    <a:pt x="641" y="296"/>
                    <a:pt x="695" y="269"/>
                  </a:cubicBezTo>
                  <a:cubicBezTo>
                    <a:pt x="749" y="242"/>
                    <a:pt x="818" y="210"/>
                    <a:pt x="873" y="186"/>
                  </a:cubicBezTo>
                  <a:cubicBezTo>
                    <a:pt x="928" y="162"/>
                    <a:pt x="970" y="145"/>
                    <a:pt x="1026" y="124"/>
                  </a:cubicBezTo>
                  <a:cubicBezTo>
                    <a:pt x="1082" y="103"/>
                    <a:pt x="1163" y="73"/>
                    <a:pt x="1212" y="58"/>
                  </a:cubicBezTo>
                  <a:cubicBezTo>
                    <a:pt x="1261" y="43"/>
                    <a:pt x="1287" y="41"/>
                    <a:pt x="1320" y="33"/>
                  </a:cubicBezTo>
                  <a:cubicBezTo>
                    <a:pt x="1353" y="25"/>
                    <a:pt x="1386" y="16"/>
                    <a:pt x="1411" y="12"/>
                  </a:cubicBezTo>
                  <a:cubicBezTo>
                    <a:pt x="1436" y="8"/>
                    <a:pt x="1450" y="7"/>
                    <a:pt x="1469" y="6"/>
                  </a:cubicBezTo>
                  <a:cubicBezTo>
                    <a:pt x="1488" y="5"/>
                    <a:pt x="1500" y="4"/>
                    <a:pt x="1527" y="4"/>
                  </a:cubicBezTo>
                  <a:cubicBezTo>
                    <a:pt x="1554" y="4"/>
                    <a:pt x="1595" y="0"/>
                    <a:pt x="1630" y="4"/>
                  </a:cubicBezTo>
                  <a:cubicBezTo>
                    <a:pt x="1665" y="8"/>
                    <a:pt x="1698" y="17"/>
                    <a:pt x="1738" y="29"/>
                  </a:cubicBezTo>
                  <a:cubicBezTo>
                    <a:pt x="1778" y="41"/>
                    <a:pt x="1832" y="60"/>
                    <a:pt x="1870" y="78"/>
                  </a:cubicBezTo>
                  <a:cubicBezTo>
                    <a:pt x="1908" y="96"/>
                    <a:pt x="1937" y="117"/>
                    <a:pt x="1965" y="136"/>
                  </a:cubicBezTo>
                  <a:cubicBezTo>
                    <a:pt x="1993" y="155"/>
                    <a:pt x="2014" y="171"/>
                    <a:pt x="2040" y="192"/>
                  </a:cubicBezTo>
                  <a:cubicBezTo>
                    <a:pt x="2066" y="213"/>
                    <a:pt x="2085" y="226"/>
                    <a:pt x="2123" y="261"/>
                  </a:cubicBezTo>
                  <a:cubicBezTo>
                    <a:pt x="2161" y="296"/>
                    <a:pt x="2221" y="348"/>
                    <a:pt x="2271" y="405"/>
                  </a:cubicBezTo>
                  <a:cubicBezTo>
                    <a:pt x="2321" y="462"/>
                    <a:pt x="2375" y="536"/>
                    <a:pt x="2420" y="600"/>
                  </a:cubicBezTo>
                  <a:cubicBezTo>
                    <a:pt x="2465" y="664"/>
                    <a:pt x="2509" y="731"/>
                    <a:pt x="2542" y="791"/>
                  </a:cubicBezTo>
                  <a:cubicBezTo>
                    <a:pt x="2575" y="851"/>
                    <a:pt x="2585" y="884"/>
                    <a:pt x="2619" y="960"/>
                  </a:cubicBezTo>
                  <a:cubicBezTo>
                    <a:pt x="2653" y="1036"/>
                    <a:pt x="2705" y="1150"/>
                    <a:pt x="2743" y="1250"/>
                  </a:cubicBezTo>
                  <a:cubicBezTo>
                    <a:pt x="2781" y="1350"/>
                    <a:pt x="2828" y="1499"/>
                    <a:pt x="2847" y="1560"/>
                  </a:cubicBezTo>
                  <a:cubicBezTo>
                    <a:pt x="2866" y="1621"/>
                    <a:pt x="2858" y="1605"/>
                    <a:pt x="2859" y="161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Freeform 38"/>
            <p:cNvSpPr>
              <a:spLocks/>
            </p:cNvSpPr>
            <p:nvPr/>
          </p:nvSpPr>
          <p:spPr bwMode="auto">
            <a:xfrm>
              <a:off x="4175" y="1637"/>
              <a:ext cx="1061" cy="916"/>
            </a:xfrm>
            <a:custGeom>
              <a:avLst/>
              <a:gdLst>
                <a:gd name="T0" fmla="*/ 0 w 1850"/>
                <a:gd name="T1" fmla="*/ 0 h 1595"/>
                <a:gd name="T2" fmla="*/ 21 w 1850"/>
                <a:gd name="T3" fmla="*/ 50 h 1595"/>
                <a:gd name="T4" fmla="*/ 104 w 1850"/>
                <a:gd name="T5" fmla="*/ 195 h 1595"/>
                <a:gd name="T6" fmla="*/ 216 w 1850"/>
                <a:gd name="T7" fmla="*/ 368 h 1595"/>
                <a:gd name="T8" fmla="*/ 311 w 1850"/>
                <a:gd name="T9" fmla="*/ 497 h 1595"/>
                <a:gd name="T10" fmla="*/ 394 w 1850"/>
                <a:gd name="T11" fmla="*/ 599 h 1595"/>
                <a:gd name="T12" fmla="*/ 461 w 1850"/>
                <a:gd name="T13" fmla="*/ 666 h 1595"/>
                <a:gd name="T14" fmla="*/ 546 w 1850"/>
                <a:gd name="T15" fmla="*/ 746 h 1595"/>
                <a:gd name="T16" fmla="*/ 631 w 1850"/>
                <a:gd name="T17" fmla="*/ 817 h 1595"/>
                <a:gd name="T18" fmla="*/ 707 w 1850"/>
                <a:gd name="T19" fmla="*/ 872 h 1595"/>
                <a:gd name="T20" fmla="*/ 793 w 1850"/>
                <a:gd name="T21" fmla="*/ 909 h 1595"/>
                <a:gd name="T22" fmla="*/ 859 w 1850"/>
                <a:gd name="T23" fmla="*/ 913 h 1595"/>
                <a:gd name="T24" fmla="*/ 916 w 1850"/>
                <a:gd name="T25" fmla="*/ 900 h 1595"/>
                <a:gd name="T26" fmla="*/ 970 w 1850"/>
                <a:gd name="T27" fmla="*/ 879 h 1595"/>
                <a:gd name="T28" fmla="*/ 1020 w 1850"/>
                <a:gd name="T29" fmla="*/ 846 h 1595"/>
                <a:gd name="T30" fmla="*/ 1061 w 1850"/>
                <a:gd name="T31" fmla="*/ 810 h 15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50"/>
                <a:gd name="T49" fmla="*/ 0 h 1595"/>
                <a:gd name="T50" fmla="*/ 1850 w 1850"/>
                <a:gd name="T51" fmla="*/ 1595 h 15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50" h="1595">
                  <a:moveTo>
                    <a:pt x="0" y="0"/>
                  </a:moveTo>
                  <a:cubicBezTo>
                    <a:pt x="3" y="15"/>
                    <a:pt x="7" y="31"/>
                    <a:pt x="37" y="87"/>
                  </a:cubicBezTo>
                  <a:cubicBezTo>
                    <a:pt x="67" y="143"/>
                    <a:pt x="125" y="247"/>
                    <a:pt x="182" y="339"/>
                  </a:cubicBezTo>
                  <a:cubicBezTo>
                    <a:pt x="239" y="431"/>
                    <a:pt x="317" y="553"/>
                    <a:pt x="377" y="641"/>
                  </a:cubicBezTo>
                  <a:cubicBezTo>
                    <a:pt x="437" y="729"/>
                    <a:pt x="490" y="798"/>
                    <a:pt x="542" y="865"/>
                  </a:cubicBezTo>
                  <a:cubicBezTo>
                    <a:pt x="594" y="932"/>
                    <a:pt x="643" y="994"/>
                    <a:pt x="687" y="1043"/>
                  </a:cubicBezTo>
                  <a:cubicBezTo>
                    <a:pt x="731" y="1092"/>
                    <a:pt x="759" y="1117"/>
                    <a:pt x="803" y="1159"/>
                  </a:cubicBezTo>
                  <a:cubicBezTo>
                    <a:pt x="847" y="1201"/>
                    <a:pt x="902" y="1255"/>
                    <a:pt x="952" y="1299"/>
                  </a:cubicBezTo>
                  <a:cubicBezTo>
                    <a:pt x="1002" y="1343"/>
                    <a:pt x="1054" y="1386"/>
                    <a:pt x="1101" y="1423"/>
                  </a:cubicBezTo>
                  <a:cubicBezTo>
                    <a:pt x="1148" y="1460"/>
                    <a:pt x="1186" y="1492"/>
                    <a:pt x="1233" y="1519"/>
                  </a:cubicBezTo>
                  <a:cubicBezTo>
                    <a:pt x="1280" y="1546"/>
                    <a:pt x="1338" y="1571"/>
                    <a:pt x="1382" y="1583"/>
                  </a:cubicBezTo>
                  <a:cubicBezTo>
                    <a:pt x="1426" y="1595"/>
                    <a:pt x="1462" y="1591"/>
                    <a:pt x="1498" y="1589"/>
                  </a:cubicBezTo>
                  <a:cubicBezTo>
                    <a:pt x="1534" y="1587"/>
                    <a:pt x="1565" y="1578"/>
                    <a:pt x="1597" y="1568"/>
                  </a:cubicBezTo>
                  <a:cubicBezTo>
                    <a:pt x="1629" y="1558"/>
                    <a:pt x="1662" y="1547"/>
                    <a:pt x="1692" y="1531"/>
                  </a:cubicBezTo>
                  <a:cubicBezTo>
                    <a:pt x="1722" y="1515"/>
                    <a:pt x="1753" y="1493"/>
                    <a:pt x="1779" y="1473"/>
                  </a:cubicBezTo>
                  <a:cubicBezTo>
                    <a:pt x="1805" y="1453"/>
                    <a:pt x="1827" y="1432"/>
                    <a:pt x="1850" y="1411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Text Box 39"/>
            <p:cNvSpPr txBox="1">
              <a:spLocks noChangeArrowheads="1"/>
            </p:cNvSpPr>
            <p:nvPr/>
          </p:nvSpPr>
          <p:spPr bwMode="auto">
            <a:xfrm>
              <a:off x="3885" y="3574"/>
              <a:ext cx="52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Univers Condensed" pitchFamily="34" charset="0"/>
                </a:rPr>
                <a:t>characteristic impedance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Univers Condensed" pitchFamily="34" charset="0"/>
                </a:rPr>
                <a:t>for coaxial airlines (ohms)</a:t>
              </a:r>
            </a:p>
          </p:txBody>
        </p:sp>
        <p:sp>
          <p:nvSpPr>
            <p:cNvPr id="10250" name="Text Box 40"/>
            <p:cNvSpPr txBox="1">
              <a:spLocks noChangeArrowheads="1"/>
            </p:cNvSpPr>
            <p:nvPr/>
          </p:nvSpPr>
          <p:spPr bwMode="auto">
            <a:xfrm>
              <a:off x="3377" y="3494"/>
              <a:ext cx="96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10</a:t>
              </a:r>
            </a:p>
          </p:txBody>
        </p:sp>
        <p:sp>
          <p:nvSpPr>
            <p:cNvPr id="10251" name="Text Box 41"/>
            <p:cNvSpPr txBox="1">
              <a:spLocks noChangeArrowheads="1"/>
            </p:cNvSpPr>
            <p:nvPr/>
          </p:nvSpPr>
          <p:spPr bwMode="auto">
            <a:xfrm>
              <a:off x="3911" y="3494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20</a:t>
              </a:r>
            </a:p>
          </p:txBody>
        </p:sp>
        <p:sp>
          <p:nvSpPr>
            <p:cNvPr id="10252" name="Text Box 42"/>
            <p:cNvSpPr txBox="1">
              <a:spLocks noChangeArrowheads="1"/>
            </p:cNvSpPr>
            <p:nvPr/>
          </p:nvSpPr>
          <p:spPr bwMode="auto">
            <a:xfrm>
              <a:off x="4238" y="3494"/>
              <a:ext cx="10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30</a:t>
              </a:r>
            </a:p>
          </p:txBody>
        </p:sp>
        <p:sp>
          <p:nvSpPr>
            <p:cNvPr id="10253" name="Text Box 43"/>
            <p:cNvSpPr txBox="1">
              <a:spLocks noChangeArrowheads="1"/>
            </p:cNvSpPr>
            <p:nvPr/>
          </p:nvSpPr>
          <p:spPr bwMode="auto">
            <a:xfrm>
              <a:off x="4468" y="3494"/>
              <a:ext cx="10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40</a:t>
              </a:r>
            </a:p>
          </p:txBody>
        </p:sp>
        <p:sp>
          <p:nvSpPr>
            <p:cNvPr id="10254" name="Text Box 44"/>
            <p:cNvSpPr txBox="1">
              <a:spLocks noChangeArrowheads="1"/>
            </p:cNvSpPr>
            <p:nvPr/>
          </p:nvSpPr>
          <p:spPr bwMode="auto">
            <a:xfrm>
              <a:off x="4648" y="3494"/>
              <a:ext cx="93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50</a:t>
              </a:r>
            </a:p>
          </p:txBody>
        </p:sp>
        <p:sp>
          <p:nvSpPr>
            <p:cNvPr id="10255" name="Text Box 45"/>
            <p:cNvSpPr txBox="1">
              <a:spLocks noChangeArrowheads="1"/>
            </p:cNvSpPr>
            <p:nvPr/>
          </p:nvSpPr>
          <p:spPr bwMode="auto">
            <a:xfrm>
              <a:off x="4790" y="3494"/>
              <a:ext cx="96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60</a:t>
              </a:r>
            </a:p>
          </p:txBody>
        </p:sp>
        <p:sp>
          <p:nvSpPr>
            <p:cNvPr id="10256" name="Text Box 46"/>
            <p:cNvSpPr txBox="1">
              <a:spLocks noChangeArrowheads="1"/>
            </p:cNvSpPr>
            <p:nvPr/>
          </p:nvSpPr>
          <p:spPr bwMode="auto">
            <a:xfrm>
              <a:off x="4910" y="3494"/>
              <a:ext cx="9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70</a:t>
              </a:r>
            </a:p>
          </p:txBody>
        </p:sp>
        <p:sp>
          <p:nvSpPr>
            <p:cNvPr id="10257" name="Text Box 47"/>
            <p:cNvSpPr txBox="1">
              <a:spLocks noChangeArrowheads="1"/>
            </p:cNvSpPr>
            <p:nvPr/>
          </p:nvSpPr>
          <p:spPr bwMode="auto">
            <a:xfrm>
              <a:off x="5010" y="3494"/>
              <a:ext cx="94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80</a:t>
              </a:r>
            </a:p>
          </p:txBody>
        </p:sp>
        <p:sp>
          <p:nvSpPr>
            <p:cNvPr id="10258" name="Text Box 48"/>
            <p:cNvSpPr txBox="1">
              <a:spLocks noChangeArrowheads="1"/>
            </p:cNvSpPr>
            <p:nvPr/>
          </p:nvSpPr>
          <p:spPr bwMode="auto">
            <a:xfrm>
              <a:off x="5106" y="3494"/>
              <a:ext cx="96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90</a:t>
              </a:r>
            </a:p>
          </p:txBody>
        </p:sp>
        <p:sp>
          <p:nvSpPr>
            <p:cNvPr id="10259" name="Text Box 49"/>
            <p:cNvSpPr txBox="1">
              <a:spLocks noChangeArrowheads="1"/>
            </p:cNvSpPr>
            <p:nvPr/>
          </p:nvSpPr>
          <p:spPr bwMode="auto">
            <a:xfrm>
              <a:off x="5186" y="3494"/>
              <a:ext cx="14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100</a:t>
              </a:r>
            </a:p>
          </p:txBody>
        </p:sp>
        <p:sp>
          <p:nvSpPr>
            <p:cNvPr id="10260" name="Text Box 50"/>
            <p:cNvSpPr txBox="1">
              <a:spLocks noChangeArrowheads="1"/>
            </p:cNvSpPr>
            <p:nvPr/>
          </p:nvSpPr>
          <p:spPr bwMode="auto">
            <a:xfrm>
              <a:off x="3293" y="2509"/>
              <a:ext cx="114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1.0</a:t>
              </a:r>
            </a:p>
          </p:txBody>
        </p:sp>
        <p:sp>
          <p:nvSpPr>
            <p:cNvPr id="10261" name="Text Box 51"/>
            <p:cNvSpPr txBox="1">
              <a:spLocks noChangeArrowheads="1"/>
            </p:cNvSpPr>
            <p:nvPr/>
          </p:nvSpPr>
          <p:spPr bwMode="auto">
            <a:xfrm>
              <a:off x="3293" y="2884"/>
              <a:ext cx="110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0.8</a:t>
              </a:r>
            </a:p>
          </p:txBody>
        </p:sp>
        <p:sp>
          <p:nvSpPr>
            <p:cNvPr id="10262" name="Text Box 52"/>
            <p:cNvSpPr txBox="1">
              <a:spLocks noChangeArrowheads="1"/>
            </p:cNvSpPr>
            <p:nvPr/>
          </p:nvSpPr>
          <p:spPr bwMode="auto">
            <a:xfrm>
              <a:off x="3293" y="3064"/>
              <a:ext cx="11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0.7</a:t>
              </a:r>
            </a:p>
          </p:txBody>
        </p:sp>
        <p:sp>
          <p:nvSpPr>
            <p:cNvPr id="10263" name="Text Box 53"/>
            <p:cNvSpPr txBox="1">
              <a:spLocks noChangeArrowheads="1"/>
            </p:cNvSpPr>
            <p:nvPr/>
          </p:nvSpPr>
          <p:spPr bwMode="auto">
            <a:xfrm>
              <a:off x="3293" y="3242"/>
              <a:ext cx="110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0.6</a:t>
              </a:r>
            </a:p>
          </p:txBody>
        </p:sp>
        <p:sp>
          <p:nvSpPr>
            <p:cNvPr id="10264" name="Text Box 54"/>
            <p:cNvSpPr txBox="1">
              <a:spLocks noChangeArrowheads="1"/>
            </p:cNvSpPr>
            <p:nvPr/>
          </p:nvSpPr>
          <p:spPr bwMode="auto">
            <a:xfrm>
              <a:off x="3293" y="3432"/>
              <a:ext cx="11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0.5</a:t>
              </a:r>
            </a:p>
          </p:txBody>
        </p:sp>
        <p:sp>
          <p:nvSpPr>
            <p:cNvPr id="10265" name="Text Box 55"/>
            <p:cNvSpPr txBox="1">
              <a:spLocks noChangeArrowheads="1"/>
            </p:cNvSpPr>
            <p:nvPr/>
          </p:nvSpPr>
          <p:spPr bwMode="auto">
            <a:xfrm>
              <a:off x="3293" y="2689"/>
              <a:ext cx="11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0.9</a:t>
              </a:r>
            </a:p>
          </p:txBody>
        </p:sp>
        <p:sp>
          <p:nvSpPr>
            <p:cNvPr id="10266" name="Text Box 56"/>
            <p:cNvSpPr txBox="1">
              <a:spLocks noChangeArrowheads="1"/>
            </p:cNvSpPr>
            <p:nvPr/>
          </p:nvSpPr>
          <p:spPr bwMode="auto">
            <a:xfrm>
              <a:off x="3293" y="1611"/>
              <a:ext cx="122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1.5</a:t>
              </a:r>
            </a:p>
          </p:txBody>
        </p:sp>
        <p:sp>
          <p:nvSpPr>
            <p:cNvPr id="10267" name="Text Box 57"/>
            <p:cNvSpPr txBox="1">
              <a:spLocks noChangeArrowheads="1"/>
            </p:cNvSpPr>
            <p:nvPr/>
          </p:nvSpPr>
          <p:spPr bwMode="auto">
            <a:xfrm>
              <a:off x="3293" y="1787"/>
              <a:ext cx="112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1.4</a:t>
              </a:r>
            </a:p>
          </p:txBody>
        </p:sp>
        <p:sp>
          <p:nvSpPr>
            <p:cNvPr id="10268" name="Text Box 58"/>
            <p:cNvSpPr txBox="1">
              <a:spLocks noChangeArrowheads="1"/>
            </p:cNvSpPr>
            <p:nvPr/>
          </p:nvSpPr>
          <p:spPr bwMode="auto">
            <a:xfrm>
              <a:off x="3293" y="1962"/>
              <a:ext cx="112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1.3</a:t>
              </a:r>
            </a:p>
          </p:txBody>
        </p:sp>
        <p:sp>
          <p:nvSpPr>
            <p:cNvPr id="10269" name="Text Box 59"/>
            <p:cNvSpPr txBox="1">
              <a:spLocks noChangeArrowheads="1"/>
            </p:cNvSpPr>
            <p:nvPr/>
          </p:nvSpPr>
          <p:spPr bwMode="auto">
            <a:xfrm>
              <a:off x="3293" y="2145"/>
              <a:ext cx="118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1.2</a:t>
              </a:r>
            </a:p>
          </p:txBody>
        </p:sp>
        <p:sp>
          <p:nvSpPr>
            <p:cNvPr id="10270" name="Text Box 60"/>
            <p:cNvSpPr txBox="1">
              <a:spLocks noChangeArrowheads="1"/>
            </p:cNvSpPr>
            <p:nvPr/>
          </p:nvSpPr>
          <p:spPr bwMode="auto">
            <a:xfrm>
              <a:off x="3293" y="2327"/>
              <a:ext cx="112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latin typeface="Univers Condensed" pitchFamily="34" charset="0"/>
                </a:rPr>
                <a:t>1.1</a:t>
              </a:r>
            </a:p>
          </p:txBody>
        </p:sp>
        <p:sp>
          <p:nvSpPr>
            <p:cNvPr id="10271" name="Text Box 61"/>
            <p:cNvSpPr txBox="1">
              <a:spLocks noChangeArrowheads="1"/>
            </p:cNvSpPr>
            <p:nvPr/>
          </p:nvSpPr>
          <p:spPr bwMode="auto">
            <a:xfrm rot="-5400000">
              <a:off x="2958" y="2661"/>
              <a:ext cx="433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Univers Condensed" pitchFamily="34" charset="0"/>
                </a:rPr>
                <a:t>normalized values</a:t>
              </a:r>
            </a:p>
          </p:txBody>
        </p:sp>
        <p:sp>
          <p:nvSpPr>
            <p:cNvPr id="10272" name="Text Box 62"/>
            <p:cNvSpPr txBox="1">
              <a:spLocks noChangeArrowheads="1"/>
            </p:cNvSpPr>
            <p:nvPr/>
          </p:nvSpPr>
          <p:spPr bwMode="auto">
            <a:xfrm>
              <a:off x="3617" y="2237"/>
              <a:ext cx="371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Univers Condensed" pitchFamily="34" charset="0"/>
                </a:rPr>
                <a:t>50 ohm standard</a:t>
              </a:r>
            </a:p>
          </p:txBody>
        </p:sp>
        <p:sp>
          <p:nvSpPr>
            <p:cNvPr id="10273" name="Text Box 63"/>
            <p:cNvSpPr txBox="1">
              <a:spLocks noChangeArrowheads="1"/>
            </p:cNvSpPr>
            <p:nvPr/>
          </p:nvSpPr>
          <p:spPr bwMode="auto">
            <a:xfrm>
              <a:off x="4364" y="1725"/>
              <a:ext cx="77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Univers Condensed" pitchFamily="34" charset="0"/>
                </a:rPr>
                <a:t>attenuation is lowest at 77 ohms</a:t>
              </a:r>
            </a:p>
          </p:txBody>
        </p:sp>
        <p:sp>
          <p:nvSpPr>
            <p:cNvPr id="10274" name="Text Box 64"/>
            <p:cNvSpPr txBox="1">
              <a:spLocks noChangeArrowheads="1"/>
            </p:cNvSpPr>
            <p:nvPr/>
          </p:nvSpPr>
          <p:spPr bwMode="auto">
            <a:xfrm>
              <a:off x="3583" y="3008"/>
              <a:ext cx="975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Univers Condensed" pitchFamily="34" charset="0"/>
                </a:rPr>
                <a:t>power handling capacity peaks at 30 ohms</a:t>
              </a:r>
            </a:p>
          </p:txBody>
        </p:sp>
        <p:sp>
          <p:nvSpPr>
            <p:cNvPr id="10275" name="Freeform 65"/>
            <p:cNvSpPr>
              <a:spLocks/>
            </p:cNvSpPr>
            <p:nvPr/>
          </p:nvSpPr>
          <p:spPr bwMode="auto">
            <a:xfrm>
              <a:off x="4327" y="2588"/>
              <a:ext cx="392" cy="501"/>
            </a:xfrm>
            <a:custGeom>
              <a:avLst/>
              <a:gdLst>
                <a:gd name="T0" fmla="*/ 222 w 684"/>
                <a:gd name="T1" fmla="*/ 501 h 872"/>
                <a:gd name="T2" fmla="*/ 392 w 684"/>
                <a:gd name="T3" fmla="*/ 501 h 872"/>
                <a:gd name="T4" fmla="*/ 0 w 684"/>
                <a:gd name="T5" fmla="*/ 0 h 872"/>
                <a:gd name="T6" fmla="*/ 0 60000 65536"/>
                <a:gd name="T7" fmla="*/ 0 60000 65536"/>
                <a:gd name="T8" fmla="*/ 0 60000 65536"/>
                <a:gd name="T9" fmla="*/ 0 w 684"/>
                <a:gd name="T10" fmla="*/ 0 h 872"/>
                <a:gd name="T11" fmla="*/ 684 w 684"/>
                <a:gd name="T12" fmla="*/ 872 h 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4" h="872">
                  <a:moveTo>
                    <a:pt x="388" y="872"/>
                  </a:moveTo>
                  <a:lnTo>
                    <a:pt x="684" y="872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Freeform 66"/>
            <p:cNvSpPr>
              <a:spLocks/>
            </p:cNvSpPr>
            <p:nvPr/>
          </p:nvSpPr>
          <p:spPr bwMode="auto">
            <a:xfrm>
              <a:off x="5045" y="1906"/>
              <a:ext cx="136" cy="558"/>
            </a:xfrm>
            <a:custGeom>
              <a:avLst/>
              <a:gdLst>
                <a:gd name="T0" fmla="*/ 78 w 236"/>
                <a:gd name="T1" fmla="*/ 0 h 973"/>
                <a:gd name="T2" fmla="*/ 136 w 236"/>
                <a:gd name="T3" fmla="*/ 0 h 973"/>
                <a:gd name="T4" fmla="*/ 0 w 236"/>
                <a:gd name="T5" fmla="*/ 558 h 973"/>
                <a:gd name="T6" fmla="*/ 0 60000 65536"/>
                <a:gd name="T7" fmla="*/ 0 60000 65536"/>
                <a:gd name="T8" fmla="*/ 0 60000 65536"/>
                <a:gd name="T9" fmla="*/ 0 w 236"/>
                <a:gd name="T10" fmla="*/ 0 h 973"/>
                <a:gd name="T11" fmla="*/ 236 w 236"/>
                <a:gd name="T12" fmla="*/ 973 h 9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973">
                  <a:moveTo>
                    <a:pt x="135" y="0"/>
                  </a:moveTo>
                  <a:lnTo>
                    <a:pt x="236" y="0"/>
                  </a:lnTo>
                  <a:lnTo>
                    <a:pt x="0" y="973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Freeform 67"/>
            <p:cNvSpPr>
              <a:spLocks/>
            </p:cNvSpPr>
            <p:nvPr/>
          </p:nvSpPr>
          <p:spPr bwMode="auto">
            <a:xfrm>
              <a:off x="4316" y="2317"/>
              <a:ext cx="332" cy="186"/>
            </a:xfrm>
            <a:custGeom>
              <a:avLst/>
              <a:gdLst>
                <a:gd name="T0" fmla="*/ 0 w 578"/>
                <a:gd name="T1" fmla="*/ 0 h 325"/>
                <a:gd name="T2" fmla="*/ 102 w 578"/>
                <a:gd name="T3" fmla="*/ 0 h 325"/>
                <a:gd name="T4" fmla="*/ 332 w 578"/>
                <a:gd name="T5" fmla="*/ 186 h 325"/>
                <a:gd name="T6" fmla="*/ 0 60000 65536"/>
                <a:gd name="T7" fmla="*/ 0 60000 65536"/>
                <a:gd name="T8" fmla="*/ 0 60000 65536"/>
                <a:gd name="T9" fmla="*/ 0 w 578"/>
                <a:gd name="T10" fmla="*/ 0 h 325"/>
                <a:gd name="T11" fmla="*/ 578 w 578"/>
                <a:gd name="T12" fmla="*/ 325 h 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8" h="325">
                  <a:moveTo>
                    <a:pt x="0" y="0"/>
                  </a:moveTo>
                  <a:lnTo>
                    <a:pt x="178" y="0"/>
                  </a:lnTo>
                  <a:lnTo>
                    <a:pt x="578" y="325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5" name="Picture 68" descr="COAX_drop_c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9" t="25507" r="7738" b="51842"/>
          <a:stretch>
            <a:fillRect/>
          </a:stretch>
        </p:blipFill>
        <p:spPr bwMode="auto">
          <a:xfrm>
            <a:off x="2514600" y="1524000"/>
            <a:ext cx="18288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CAD99-E268-4FBC-8EEA-5920ABF69B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Coax Connector</a:t>
            </a:r>
            <a:endParaRPr lang="en-US" altLang="en-US" smtClean="0"/>
          </a:p>
        </p:txBody>
      </p:sp>
      <p:pic>
        <p:nvPicPr>
          <p:cNvPr id="11268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0" t="20506" r="13922" b="20309"/>
          <a:stretch>
            <a:fillRect/>
          </a:stretch>
        </p:blipFill>
        <p:spPr bwMode="auto">
          <a:xfrm>
            <a:off x="533400" y="762000"/>
            <a:ext cx="1447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35"/>
          <p:cNvSpPr txBox="1">
            <a:spLocks noChangeArrowheads="1"/>
          </p:cNvSpPr>
          <p:nvPr/>
        </p:nvSpPr>
        <p:spPr bwMode="auto">
          <a:xfrm>
            <a:off x="3124200" y="2057400"/>
            <a:ext cx="4648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Mode free up 18 GHz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Slot in outer conductor &lt; 12 GHz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1270" name="Text Box 36"/>
          <p:cNvSpPr txBox="1">
            <a:spLocks noChangeArrowheads="1"/>
          </p:cNvSpPr>
          <p:nvPr/>
        </p:nvSpPr>
        <p:spPr bwMode="auto">
          <a:xfrm>
            <a:off x="1219200" y="15240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UHF</a:t>
            </a:r>
          </a:p>
        </p:txBody>
      </p:sp>
      <p:pic>
        <p:nvPicPr>
          <p:cNvPr id="11271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11192" r="10938" b="9428"/>
          <a:stretch>
            <a:fillRect/>
          </a:stretch>
        </p:blipFill>
        <p:spPr bwMode="auto">
          <a:xfrm>
            <a:off x="304800" y="2133600"/>
            <a:ext cx="24384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 Box 39"/>
          <p:cNvSpPr txBox="1">
            <a:spLocks noChangeArrowheads="1"/>
          </p:cNvSpPr>
          <p:nvPr/>
        </p:nvSpPr>
        <p:spPr bwMode="auto">
          <a:xfrm>
            <a:off x="2438400" y="990600"/>
            <a:ext cx="38131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&lt; 100 MHz (UHF: 30-300 MHz)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Cheap but outdated</a:t>
            </a:r>
          </a:p>
        </p:txBody>
      </p:sp>
      <p:pic>
        <p:nvPicPr>
          <p:cNvPr id="11273" name="Picture 4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5" t="13919" r="26624" b="13383"/>
          <a:stretch>
            <a:fillRect/>
          </a:stretch>
        </p:blipFill>
        <p:spPr bwMode="auto">
          <a:xfrm>
            <a:off x="533400" y="3505200"/>
            <a:ext cx="12192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 Box 42"/>
          <p:cNvSpPr txBox="1">
            <a:spLocks noChangeArrowheads="1"/>
          </p:cNvSpPr>
          <p:nvPr/>
        </p:nvSpPr>
        <p:spPr bwMode="auto">
          <a:xfrm>
            <a:off x="1524000" y="41148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BNC</a:t>
            </a:r>
          </a:p>
        </p:txBody>
      </p:sp>
      <p:sp>
        <p:nvSpPr>
          <p:cNvPr id="11275" name="Text Box 43"/>
          <p:cNvSpPr txBox="1">
            <a:spLocks noChangeArrowheads="1"/>
          </p:cNvSpPr>
          <p:nvPr/>
        </p:nvSpPr>
        <p:spPr bwMode="auto">
          <a:xfrm>
            <a:off x="2514600" y="3505200"/>
            <a:ext cx="38131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Mode free up to 18 GHz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Practically used up to 3-4 GHz </a:t>
            </a:r>
          </a:p>
        </p:txBody>
      </p:sp>
      <p:pic>
        <p:nvPicPr>
          <p:cNvPr id="1127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"/>
          <a:stretch>
            <a:fillRect/>
          </a:stretch>
        </p:blipFill>
        <p:spPr bwMode="auto">
          <a:xfrm>
            <a:off x="2057400" y="4876800"/>
            <a:ext cx="13589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Text Box 47"/>
          <p:cNvSpPr txBox="1">
            <a:spLocks noChangeArrowheads="1"/>
          </p:cNvSpPr>
          <p:nvPr/>
        </p:nvSpPr>
        <p:spPr bwMode="auto">
          <a:xfrm>
            <a:off x="2362200" y="62484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TNC</a:t>
            </a:r>
          </a:p>
        </p:txBody>
      </p:sp>
      <p:sp>
        <p:nvSpPr>
          <p:cNvPr id="11278" name="Text Box 48"/>
          <p:cNvSpPr txBox="1">
            <a:spLocks noChangeArrowheads="1"/>
          </p:cNvSpPr>
          <p:nvPr/>
        </p:nvSpPr>
        <p:spPr bwMode="auto">
          <a:xfrm>
            <a:off x="3657600" y="5105400"/>
            <a:ext cx="4419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Improved from BNC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Practically used up to 11-12 GHz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Some can go up to 18 GHz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D466D2-1C2D-4F6E-BF41-C579B7721C1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Coax Connector</a:t>
            </a:r>
            <a:endParaRPr lang="en-US" altLang="en-US" smtClean="0"/>
          </a:p>
        </p:txBody>
      </p:sp>
      <p:pic>
        <p:nvPicPr>
          <p:cNvPr id="12292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8" r="34401" b="66562"/>
          <a:stretch>
            <a:fillRect/>
          </a:stretch>
        </p:blipFill>
        <p:spPr bwMode="auto">
          <a:xfrm>
            <a:off x="685800" y="609600"/>
            <a:ext cx="15240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1676400" y="15240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SMA</a:t>
            </a:r>
          </a:p>
        </p:txBody>
      </p:sp>
      <p:sp>
        <p:nvSpPr>
          <p:cNvPr id="12294" name="Text Box 34"/>
          <p:cNvSpPr txBox="1">
            <a:spLocks noChangeArrowheads="1"/>
          </p:cNvSpPr>
          <p:nvPr/>
        </p:nvSpPr>
        <p:spPr bwMode="auto">
          <a:xfrm>
            <a:off x="2667000" y="712788"/>
            <a:ext cx="4648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With semi-rigid cable up to 18 GHz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Otherwise &lt; 12 GHz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Torque wrench required (5 in-lb)</a:t>
            </a:r>
          </a:p>
        </p:txBody>
      </p:sp>
      <p:pic>
        <p:nvPicPr>
          <p:cNvPr id="12295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"/>
          <a:stretch>
            <a:fillRect/>
          </a:stretch>
        </p:blipFill>
        <p:spPr bwMode="auto">
          <a:xfrm>
            <a:off x="685800" y="2133600"/>
            <a:ext cx="13350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36"/>
          <p:cNvSpPr txBox="1">
            <a:spLocks noChangeArrowheads="1"/>
          </p:cNvSpPr>
          <p:nvPr/>
        </p:nvSpPr>
        <p:spPr bwMode="auto">
          <a:xfrm>
            <a:off x="2743200" y="2209800"/>
            <a:ext cx="4648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Smaller and cheaper than SMA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Work up to 10 GHz</a:t>
            </a:r>
          </a:p>
        </p:txBody>
      </p:sp>
      <p:sp>
        <p:nvSpPr>
          <p:cNvPr id="12297" name="Text Box 37"/>
          <p:cNvSpPr txBox="1">
            <a:spLocks noChangeArrowheads="1"/>
          </p:cNvSpPr>
          <p:nvPr/>
        </p:nvSpPr>
        <p:spPr bwMode="auto">
          <a:xfrm>
            <a:off x="1828800" y="28194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SMC</a:t>
            </a:r>
          </a:p>
        </p:txBody>
      </p:sp>
      <p:pic>
        <p:nvPicPr>
          <p:cNvPr id="12298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1905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Text Box 39"/>
          <p:cNvSpPr txBox="1">
            <a:spLocks noChangeArrowheads="1"/>
          </p:cNvSpPr>
          <p:nvPr/>
        </p:nvSpPr>
        <p:spPr bwMode="auto">
          <a:xfrm>
            <a:off x="3048000" y="3733800"/>
            <a:ext cx="2819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Push on and off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Work up to 4 GHz</a:t>
            </a:r>
          </a:p>
        </p:txBody>
      </p:sp>
      <p:pic>
        <p:nvPicPr>
          <p:cNvPr id="12300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>
            <a:fillRect/>
          </a:stretch>
        </p:blipFill>
        <p:spPr bwMode="auto">
          <a:xfrm>
            <a:off x="2286000" y="5486400"/>
            <a:ext cx="876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Text Box 41"/>
          <p:cNvSpPr txBox="1">
            <a:spLocks noChangeArrowheads="1"/>
          </p:cNvSpPr>
          <p:nvPr/>
        </p:nvSpPr>
        <p:spPr bwMode="auto">
          <a:xfrm>
            <a:off x="2362200" y="64008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MCX</a:t>
            </a:r>
          </a:p>
        </p:txBody>
      </p:sp>
      <p:pic>
        <p:nvPicPr>
          <p:cNvPr id="12302" name="Picture 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34000"/>
            <a:ext cx="105568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3" name="Text Box 43"/>
          <p:cNvSpPr txBox="1">
            <a:spLocks noChangeArrowheads="1"/>
          </p:cNvSpPr>
          <p:nvPr/>
        </p:nvSpPr>
        <p:spPr bwMode="auto">
          <a:xfrm>
            <a:off x="3352800" y="6400800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MMCX</a:t>
            </a:r>
          </a:p>
        </p:txBody>
      </p:sp>
      <p:sp>
        <p:nvSpPr>
          <p:cNvPr id="12304" name="Text Box 44"/>
          <p:cNvSpPr txBox="1">
            <a:spLocks noChangeArrowheads="1"/>
          </p:cNvSpPr>
          <p:nvPr/>
        </p:nvSpPr>
        <p:spPr bwMode="auto">
          <a:xfrm>
            <a:off x="4648200" y="5410200"/>
            <a:ext cx="39624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For wireless, GPS, cell phone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Very small, snap on/off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Work up to 6 GHz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F31A5-E0C4-44BE-B13C-C75879A440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914400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Instrument Connector</a:t>
            </a:r>
            <a:endParaRPr lang="en-US" altLang="en-US" smtClean="0">
              <a:ea typeface="宋体" pitchFamily="2" charset="-122"/>
            </a:endParaRPr>
          </a:p>
        </p:txBody>
      </p:sp>
      <p:pic>
        <p:nvPicPr>
          <p:cNvPr id="13316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28575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34"/>
          <p:cNvSpPr txBox="1">
            <a:spLocks noChangeArrowheads="1"/>
          </p:cNvSpPr>
          <p:nvPr/>
        </p:nvSpPr>
        <p:spPr bwMode="auto">
          <a:xfrm>
            <a:off x="1600200" y="9906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Verdana" pitchFamily="34" charset="0"/>
              </a:rPr>
              <a:t>APC7</a:t>
            </a:r>
          </a:p>
        </p:txBody>
      </p:sp>
      <p:sp>
        <p:nvSpPr>
          <p:cNvPr id="13318" name="Text Box 35"/>
          <p:cNvSpPr txBox="1">
            <a:spLocks noChangeArrowheads="1"/>
          </p:cNvSpPr>
          <p:nvPr/>
        </p:nvSpPr>
        <p:spPr bwMode="auto">
          <a:xfrm>
            <a:off x="3429000" y="966788"/>
            <a:ext cx="4648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For repeated connections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Up to 18 GHz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Torque wrench required (12 in-lb)</a:t>
            </a:r>
          </a:p>
        </p:txBody>
      </p:sp>
      <p:pic>
        <p:nvPicPr>
          <p:cNvPr id="13319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20177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37"/>
          <p:cNvSpPr txBox="1">
            <a:spLocks noChangeArrowheads="1"/>
          </p:cNvSpPr>
          <p:nvPr/>
        </p:nvSpPr>
        <p:spPr bwMode="auto">
          <a:xfrm>
            <a:off x="2667000" y="2514600"/>
            <a:ext cx="4648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3.5mm (&lt;26.5 GHz)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2.92 mm or K connector (&lt;40 GHz)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2.4mm (&lt;50 GHz)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1.85 mm or V connector (&lt;65 GHz)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1.0 mm (&lt; 110GHz)</a:t>
            </a:r>
          </a:p>
        </p:txBody>
      </p:sp>
      <p:sp>
        <p:nvSpPr>
          <p:cNvPr id="13321" name="Text Box 38"/>
          <p:cNvSpPr txBox="1">
            <a:spLocks noChangeArrowheads="1"/>
          </p:cNvSpPr>
          <p:nvPr/>
        </p:nvSpPr>
        <p:spPr bwMode="auto">
          <a:xfrm>
            <a:off x="304800" y="47244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Verdana" pitchFamily="34" charset="0"/>
              </a:rPr>
              <a:t>All air dielectric, torque of 8 in-lb except for 1.0 mm (3 in-lb)</a:t>
            </a:r>
          </a:p>
        </p:txBody>
      </p:sp>
      <p:sp>
        <p:nvSpPr>
          <p:cNvPr id="13322" name="Text Box 39"/>
          <p:cNvSpPr txBox="1">
            <a:spLocks noChangeArrowheads="1"/>
          </p:cNvSpPr>
          <p:nvPr/>
        </p:nvSpPr>
        <p:spPr bwMode="auto">
          <a:xfrm>
            <a:off x="1828800" y="53340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Freestyle Script" pitchFamily="66" charset="0"/>
              </a:rPr>
              <a:t>3.5mm, 2.92 mm, and SMA are physically compatible. But SMA quality is not that good. So you need a connector saver!</a:t>
            </a:r>
          </a:p>
        </p:txBody>
      </p:sp>
      <p:pic>
        <p:nvPicPr>
          <p:cNvPr id="13323" name="Picture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43400"/>
            <a:ext cx="9953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EE771-611B-40EA-9FF0-DB601EE792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Microstrip Line</a:t>
            </a:r>
            <a:endParaRPr lang="en-US" altLang="en-US" smtClean="0"/>
          </a:p>
        </p:txBody>
      </p:sp>
      <p:sp>
        <p:nvSpPr>
          <p:cNvPr id="14340" name="Rectangle 42"/>
          <p:cNvSpPr>
            <a:spLocks noChangeArrowheads="1"/>
          </p:cNvSpPr>
          <p:nvPr/>
        </p:nvSpPr>
        <p:spPr bwMode="auto">
          <a:xfrm>
            <a:off x="723900" y="914400"/>
            <a:ext cx="27813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graphicFrame>
        <p:nvGraphicFramePr>
          <p:cNvPr id="14341" name="Object 43"/>
          <p:cNvGraphicFramePr>
            <a:graphicFrameLocks noChangeAspect="1"/>
          </p:cNvGraphicFramePr>
          <p:nvPr/>
        </p:nvGraphicFramePr>
        <p:xfrm>
          <a:off x="762000" y="1143000"/>
          <a:ext cx="26400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1574800" imgH="736600" progId="Equation.3">
                  <p:embed/>
                </p:oleObj>
              </mc:Choice>
              <mc:Fallback>
                <p:oleObj name="Equation" r:id="rId3" imgW="1574800" imgH="736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6400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44" descr="Microstrip Cross-s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3486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45"/>
          <p:cNvSpPr txBox="1">
            <a:spLocks noChangeArrowheads="1"/>
          </p:cNvSpPr>
          <p:nvPr/>
        </p:nvSpPr>
        <p:spPr bwMode="auto">
          <a:xfrm>
            <a:off x="457200" y="2743200"/>
            <a:ext cx="7696200" cy="7889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Wide Lines -&gt; Large C/Unit Length-&gt; Low impedance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Narrow Lines -&gt; Small C/Unit Length-&gt; High impedance</a:t>
            </a:r>
            <a:endParaRPr lang="en-US" altLang="en-US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344" name="Text Box 46"/>
          <p:cNvSpPr txBox="1">
            <a:spLocks noChangeArrowheads="1"/>
          </p:cNvSpPr>
          <p:nvPr/>
        </p:nvSpPr>
        <p:spPr bwMode="auto">
          <a:xfrm>
            <a:off x="457200" y="3733800"/>
            <a:ext cx="7696200" cy="7889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Wide Lines -&gt; Small Resistance -&gt; Low Loss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Narrow Lines -&gt; Large Resistance -&gt; High Loss</a:t>
            </a:r>
            <a:endParaRPr lang="en-US" altLang="en-US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345" name="Text Box 47"/>
          <p:cNvSpPr txBox="1">
            <a:spLocks noChangeArrowheads="1"/>
          </p:cNvSpPr>
          <p:nvPr/>
        </p:nvSpPr>
        <p:spPr bwMode="auto">
          <a:xfrm>
            <a:off x="457200" y="4648200"/>
            <a:ext cx="7696200" cy="7889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Wide Lines -&gt; fields mostly in dielectric -&gt; (</a:t>
            </a:r>
            <a:r>
              <a:rPr lang="el-GR" altLang="zh-CN" sz="1800">
                <a:latin typeface="Verdana" pitchFamily="34" charset="0"/>
                <a:ea typeface="宋体" pitchFamily="2" charset="-122"/>
              </a:rPr>
              <a:t>ε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eff 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-&gt; </a:t>
            </a:r>
            <a:r>
              <a:rPr lang="el-GR" altLang="zh-CN" sz="1800">
                <a:latin typeface="Verdana" pitchFamily="34" charset="0"/>
              </a:rPr>
              <a:t>ε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r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)</a:t>
            </a:r>
            <a:endParaRPr lang="el-GR" altLang="zh-CN" sz="1800" baseline="-2500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Narrow Lines -&gt; a lot of fields in air -&gt; (</a:t>
            </a:r>
            <a:r>
              <a:rPr lang="el-GR" altLang="zh-CN" sz="1800">
                <a:latin typeface="Verdana" pitchFamily="34" charset="0"/>
              </a:rPr>
              <a:t>ε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eff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 -&gt; (</a:t>
            </a:r>
            <a:r>
              <a:rPr lang="el-GR" altLang="zh-CN" sz="1800">
                <a:latin typeface="Verdana" pitchFamily="34" charset="0"/>
              </a:rPr>
              <a:t>ε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r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+1)/2)</a:t>
            </a:r>
            <a:endParaRPr lang="en-US" altLang="en-US" sz="1800">
              <a:latin typeface="Verdana" pitchFamily="34" charset="0"/>
            </a:endParaRPr>
          </a:p>
        </p:txBody>
      </p:sp>
      <p:sp>
        <p:nvSpPr>
          <p:cNvPr id="14346" name="Text Box 48"/>
          <p:cNvSpPr txBox="1">
            <a:spLocks noChangeArrowheads="1"/>
          </p:cNvSpPr>
          <p:nvPr/>
        </p:nvSpPr>
        <p:spPr bwMode="auto">
          <a:xfrm>
            <a:off x="1447800" y="5943600"/>
            <a:ext cx="7010400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Analytic formulas for calculating </a:t>
            </a:r>
            <a:r>
              <a:rPr lang="el-GR" altLang="zh-CN" sz="1800">
                <a:latin typeface="Verdana" pitchFamily="34" charset="0"/>
                <a:ea typeface="宋体" pitchFamily="2" charset="-122"/>
              </a:rPr>
              <a:t>ε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eff 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, Z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0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 are in Pozar’s book </a:t>
            </a:r>
            <a:endParaRPr lang="el-GR" altLang="zh-CN" sz="1800" baseline="-2500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A4495-76E2-4307-9EBD-4D32C19159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55638"/>
          </a:xfrm>
          <a:noFill/>
        </p:spPr>
        <p:txBody>
          <a:bodyPr anchor="ctr" anchorCtr="1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Microstrip Line</a:t>
            </a:r>
            <a:endParaRPr lang="en-US" altLang="en-US" smtClean="0"/>
          </a:p>
        </p:txBody>
      </p:sp>
      <p:sp>
        <p:nvSpPr>
          <p:cNvPr id="15364" name="Rectangle 21"/>
          <p:cNvSpPr>
            <a:spLocks noChangeArrowheads="1"/>
          </p:cNvSpPr>
          <p:nvPr/>
        </p:nvSpPr>
        <p:spPr bwMode="auto">
          <a:xfrm>
            <a:off x="723900" y="914400"/>
            <a:ext cx="27813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graphicFrame>
        <p:nvGraphicFramePr>
          <p:cNvPr id="15365" name="Object 22"/>
          <p:cNvGraphicFramePr>
            <a:graphicFrameLocks noChangeAspect="1"/>
          </p:cNvGraphicFramePr>
          <p:nvPr/>
        </p:nvGraphicFramePr>
        <p:xfrm>
          <a:off x="762000" y="1143000"/>
          <a:ext cx="26400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3" imgW="1574800" imgH="736600" progId="Equation.3">
                  <p:embed/>
                </p:oleObj>
              </mc:Choice>
              <mc:Fallback>
                <p:oleObj name="Equation" r:id="rId3" imgW="1574800" imgH="736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6400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23" descr="Microstrip Cross-se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38200"/>
            <a:ext cx="3486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24"/>
          <p:cNvSpPr txBox="1">
            <a:spLocks noChangeArrowheads="1"/>
          </p:cNvSpPr>
          <p:nvPr/>
        </p:nvSpPr>
        <p:spPr bwMode="auto">
          <a:xfrm>
            <a:off x="457200" y="2743200"/>
            <a:ext cx="7696200" cy="7889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H &lt; </a:t>
            </a:r>
            <a:r>
              <a:rPr lang="el-GR" altLang="zh-CN" sz="1800">
                <a:latin typeface="Verdana" pitchFamily="34" charset="0"/>
                <a:ea typeface="宋体" pitchFamily="2" charset="-122"/>
              </a:rPr>
              <a:t>λ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g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/15 before radiation occurs in the substrate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Typical H  (</a:t>
            </a:r>
            <a:r>
              <a:rPr lang="el-GR" altLang="zh-CN" sz="1800">
                <a:latin typeface="Verdana" pitchFamily="34" charset="0"/>
              </a:rPr>
              <a:t>λ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g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/30 to </a:t>
            </a:r>
            <a:r>
              <a:rPr lang="el-GR" altLang="zh-CN" sz="1800">
                <a:latin typeface="Verdana" pitchFamily="34" charset="0"/>
              </a:rPr>
              <a:t>λ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g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/15)</a:t>
            </a:r>
            <a:endParaRPr lang="el-GR" altLang="en-US" sz="1800">
              <a:latin typeface="Verdana" pitchFamily="34" charset="0"/>
            </a:endParaRPr>
          </a:p>
        </p:txBody>
      </p:sp>
      <p:sp>
        <p:nvSpPr>
          <p:cNvPr id="15368" name="Text Box 25"/>
          <p:cNvSpPr txBox="1">
            <a:spLocks noChangeArrowheads="1"/>
          </p:cNvSpPr>
          <p:nvPr/>
        </p:nvSpPr>
        <p:spPr bwMode="auto">
          <a:xfrm>
            <a:off x="457200" y="3733800"/>
            <a:ext cx="7696200" cy="12017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Less H -&gt; less W for the same Z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Reduce circuit size but induce more loss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Verdana" pitchFamily="34" charset="0"/>
                <a:ea typeface="宋体" pitchFamily="2" charset="-122"/>
              </a:rPr>
              <a:t>In RF applications, H ~ </a:t>
            </a:r>
            <a:r>
              <a:rPr lang="el-GR" altLang="zh-CN" sz="1800">
                <a:latin typeface="Verdana" pitchFamily="34" charset="0"/>
                <a:ea typeface="宋体" pitchFamily="2" charset="-122"/>
              </a:rPr>
              <a:t>λ</a:t>
            </a:r>
            <a:r>
              <a:rPr lang="en-US" altLang="zh-CN" sz="1800" baseline="-25000">
                <a:latin typeface="Verdana" pitchFamily="34" charset="0"/>
                <a:ea typeface="宋体" pitchFamily="2" charset="-122"/>
              </a:rPr>
              <a:t>g</a:t>
            </a:r>
            <a:r>
              <a:rPr lang="en-US" altLang="zh-CN" sz="1800">
                <a:latin typeface="Verdana" pitchFamily="34" charset="0"/>
                <a:ea typeface="宋体" pitchFamily="2" charset="-122"/>
              </a:rPr>
              <a:t>/100 to result in compact circuits </a:t>
            </a:r>
            <a:endParaRPr lang="en-US" altLang="en-US" sz="180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tellite Dish">
  <a:themeElements>
    <a:clrScheme name="Satellite Dish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Satellite Dish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tellite Dish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ellite Dish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4683</TotalTime>
  <Words>653</Words>
  <Application>Microsoft Office PowerPoint</Application>
  <PresentationFormat>On-screen Show (4:3)</PresentationFormat>
  <Paragraphs>152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Verdana</vt:lpstr>
      <vt:lpstr>Arial</vt:lpstr>
      <vt:lpstr>Wingdings</vt:lpstr>
      <vt:lpstr>Comic Sans MS</vt:lpstr>
      <vt:lpstr>宋体</vt:lpstr>
      <vt:lpstr>Univers Condensed</vt:lpstr>
      <vt:lpstr>Freestyle Script</vt:lpstr>
      <vt:lpstr>Times New Roman</vt:lpstr>
      <vt:lpstr>Satellite Dish</vt:lpstr>
      <vt:lpstr>Crayons</vt:lpstr>
      <vt:lpstr>Microsoft Equation 3.0</vt:lpstr>
      <vt:lpstr>EEL 4436C/5437C  Microwave Engineering</vt:lpstr>
      <vt:lpstr>Two-Wire Line</vt:lpstr>
      <vt:lpstr>Coax Line</vt:lpstr>
      <vt:lpstr>Why 50 Ohm?</vt:lpstr>
      <vt:lpstr>Coax Connector</vt:lpstr>
      <vt:lpstr>Coax Connector</vt:lpstr>
      <vt:lpstr>Instrument Connector</vt:lpstr>
      <vt:lpstr>Microstrip Line</vt:lpstr>
      <vt:lpstr>Microstrip Line</vt:lpstr>
      <vt:lpstr>Coplanar Waveguide</vt:lpstr>
      <vt:lpstr>Coplanar Waveguide</vt:lpstr>
      <vt:lpstr>Other T. Lines</vt:lpstr>
      <vt:lpstr>Transitions</vt:lpstr>
      <vt:lpstr>T. Line Components</vt:lpstr>
      <vt:lpstr>T. Line Component</vt:lpstr>
      <vt:lpstr>T. Line Component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Parameter Systems</dc:title>
  <dc:creator>William Chappell</dc:creator>
  <cp:lastModifiedBy>Xun Gong</cp:lastModifiedBy>
  <cp:revision>634</cp:revision>
  <cp:lastPrinted>1601-01-01T00:00:00Z</cp:lastPrinted>
  <dcterms:created xsi:type="dcterms:W3CDTF">2002-12-15T00:38:53Z</dcterms:created>
  <dcterms:modified xsi:type="dcterms:W3CDTF">2021-11-08T14:26:33Z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