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3" r:id="rId2"/>
    <p:sldId id="344" r:id="rId3"/>
    <p:sldId id="284" r:id="rId4"/>
    <p:sldId id="285" r:id="rId5"/>
    <p:sldId id="350" r:id="rId6"/>
    <p:sldId id="351" r:id="rId7"/>
    <p:sldId id="289" r:id="rId8"/>
    <p:sldId id="352" r:id="rId9"/>
    <p:sldId id="345" r:id="rId10"/>
    <p:sldId id="299" r:id="rId11"/>
    <p:sldId id="346" r:id="rId12"/>
    <p:sldId id="348" r:id="rId13"/>
    <p:sldId id="349" r:id="rId14"/>
    <p:sldId id="300" r:id="rId15"/>
    <p:sldId id="353" r:id="rId16"/>
    <p:sldId id="354" r:id="rId17"/>
    <p:sldId id="355" r:id="rId18"/>
    <p:sldId id="359" r:id="rId19"/>
    <p:sldId id="361" r:id="rId20"/>
    <p:sldId id="360" r:id="rId21"/>
    <p:sldId id="364" r:id="rId22"/>
    <p:sldId id="365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89C"/>
    <a:srgbClr val="437A9F"/>
    <a:srgbClr val="6A2D36"/>
    <a:srgbClr val="A34F1B"/>
    <a:srgbClr val="791F23"/>
    <a:srgbClr val="8D3C48"/>
    <a:srgbClr val="2C6947"/>
    <a:srgbClr val="A3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AB11D-6525-4DDA-8146-59D484A5EB9E}" v="32" dt="2021-09-14T15:12:5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n Gong" userId="0ff8c509-1087-48ec-bf60-e4c00b098044" providerId="ADAL" clId="{DE9AB11D-6525-4DDA-8146-59D484A5EB9E}"/>
    <pc:docChg chg="custSel modSld sldOrd">
      <pc:chgData name="Xun Gong" userId="0ff8c509-1087-48ec-bf60-e4c00b098044" providerId="ADAL" clId="{DE9AB11D-6525-4DDA-8146-59D484A5EB9E}" dt="2021-09-14T15:12:51.814" v="60" actId="1076"/>
      <pc:docMkLst>
        <pc:docMk/>
      </pc:docMkLst>
      <pc:sldChg chg="addSp delSp modSp mod">
        <pc:chgData name="Xun Gong" userId="0ff8c509-1087-48ec-bf60-e4c00b098044" providerId="ADAL" clId="{DE9AB11D-6525-4DDA-8146-59D484A5EB9E}" dt="2021-09-07T14:48:43.364" v="6" actId="478"/>
        <pc:sldMkLst>
          <pc:docMk/>
          <pc:sldMk cId="0" sldId="285"/>
        </pc:sldMkLst>
        <pc:picChg chg="add del mod">
          <ac:chgData name="Xun Gong" userId="0ff8c509-1087-48ec-bf60-e4c00b098044" providerId="ADAL" clId="{DE9AB11D-6525-4DDA-8146-59D484A5EB9E}" dt="2021-09-07T14:48:43.364" v="6" actId="478"/>
          <ac:picMkLst>
            <pc:docMk/>
            <pc:sldMk cId="0" sldId="285"/>
            <ac:picMk id="2" creationId="{73FD226F-5E9A-4CC2-8E7A-F487044397DB}"/>
          </ac:picMkLst>
        </pc:picChg>
      </pc:sldChg>
      <pc:sldChg chg="modSp">
        <pc:chgData name="Xun Gong" userId="0ff8c509-1087-48ec-bf60-e4c00b098044" providerId="ADAL" clId="{DE9AB11D-6525-4DDA-8146-59D484A5EB9E}" dt="2021-09-07T14:41:13.752" v="3" actId="207"/>
        <pc:sldMkLst>
          <pc:docMk/>
          <pc:sldMk cId="0" sldId="344"/>
        </pc:sldMkLst>
        <pc:spChg chg="mod">
          <ac:chgData name="Xun Gong" userId="0ff8c509-1087-48ec-bf60-e4c00b098044" providerId="ADAL" clId="{DE9AB11D-6525-4DDA-8146-59D484A5EB9E}" dt="2021-09-07T14:41:11.040" v="2" actId="207"/>
          <ac:spMkLst>
            <pc:docMk/>
            <pc:sldMk cId="0" sldId="344"/>
            <ac:spMk id="5126" creationId="{00000000-0000-0000-0000-000000000000}"/>
          </ac:spMkLst>
        </pc:spChg>
        <pc:spChg chg="mod">
          <ac:chgData name="Xun Gong" userId="0ff8c509-1087-48ec-bf60-e4c00b098044" providerId="ADAL" clId="{DE9AB11D-6525-4DDA-8146-59D484A5EB9E}" dt="2021-09-07T14:41:13.752" v="3" actId="207"/>
          <ac:spMkLst>
            <pc:docMk/>
            <pc:sldMk cId="0" sldId="344"/>
            <ac:spMk id="5129" creationId="{00000000-0000-0000-0000-000000000000}"/>
          </ac:spMkLst>
        </pc:spChg>
      </pc:sldChg>
      <pc:sldChg chg="addSp delSp modSp mod">
        <pc:chgData name="Xun Gong" userId="0ff8c509-1087-48ec-bf60-e4c00b098044" providerId="ADAL" clId="{DE9AB11D-6525-4DDA-8146-59D484A5EB9E}" dt="2021-09-14T15:10:04.771" v="50" actId="1076"/>
        <pc:sldMkLst>
          <pc:docMk/>
          <pc:sldMk cId="0" sldId="355"/>
        </pc:sldMkLst>
        <pc:spChg chg="add mod">
          <ac:chgData name="Xun Gong" userId="0ff8c509-1087-48ec-bf60-e4c00b098044" providerId="ADAL" clId="{DE9AB11D-6525-4DDA-8146-59D484A5EB9E}" dt="2021-09-14T15:09:28.367" v="46" actId="1076"/>
          <ac:spMkLst>
            <pc:docMk/>
            <pc:sldMk cId="0" sldId="355"/>
            <ac:spMk id="11" creationId="{78C1CC10-950B-40DF-B711-A0728FB786A4}"/>
          </ac:spMkLst>
        </pc:spChg>
        <pc:picChg chg="add del mod">
          <ac:chgData name="Xun Gong" userId="0ff8c509-1087-48ec-bf60-e4c00b098044" providerId="ADAL" clId="{DE9AB11D-6525-4DDA-8146-59D484A5EB9E}" dt="2021-09-14T15:09:19.978" v="42" actId="478"/>
          <ac:picMkLst>
            <pc:docMk/>
            <pc:sldMk cId="0" sldId="355"/>
            <ac:picMk id="14349" creationId="{D01214D4-224C-4457-8C05-B6C96A1AA6F8}"/>
          </ac:picMkLst>
        </pc:picChg>
        <pc:picChg chg="add mod">
          <ac:chgData name="Xun Gong" userId="0ff8c509-1087-48ec-bf60-e4c00b098044" providerId="ADAL" clId="{DE9AB11D-6525-4DDA-8146-59D484A5EB9E}" dt="2021-09-14T15:09:25.056" v="45" actId="1076"/>
          <ac:picMkLst>
            <pc:docMk/>
            <pc:sldMk cId="0" sldId="355"/>
            <ac:picMk id="14351" creationId="{E8DEB639-CD7C-4202-BBB7-EA820987B9D4}"/>
          </ac:picMkLst>
        </pc:picChg>
        <pc:picChg chg="add mod">
          <ac:chgData name="Xun Gong" userId="0ff8c509-1087-48ec-bf60-e4c00b098044" providerId="ADAL" clId="{DE9AB11D-6525-4DDA-8146-59D484A5EB9E}" dt="2021-09-14T15:10:04.771" v="50" actId="1076"/>
          <ac:picMkLst>
            <pc:docMk/>
            <pc:sldMk cId="0" sldId="355"/>
            <ac:picMk id="14353" creationId="{B0CA3641-4186-4AB4-B82E-6351CA2B9BD0}"/>
          </ac:picMkLst>
        </pc:picChg>
      </pc:sldChg>
      <pc:sldChg chg="addSp modSp ord">
        <pc:chgData name="Xun Gong" userId="0ff8c509-1087-48ec-bf60-e4c00b098044" providerId="ADAL" clId="{DE9AB11D-6525-4DDA-8146-59D484A5EB9E}" dt="2021-09-14T15:12:38.459" v="57" actId="1076"/>
        <pc:sldMkLst>
          <pc:docMk/>
          <pc:sldMk cId="0" sldId="359"/>
        </pc:sldMkLst>
        <pc:picChg chg="add mod">
          <ac:chgData name="Xun Gong" userId="0ff8c509-1087-48ec-bf60-e4c00b098044" providerId="ADAL" clId="{DE9AB11D-6525-4DDA-8146-59D484A5EB9E}" dt="2021-09-14T15:12:38.459" v="57" actId="1076"/>
          <ac:picMkLst>
            <pc:docMk/>
            <pc:sldMk cId="0" sldId="359"/>
            <ac:picMk id="63" creationId="{945B85DF-73E0-49B3-93D0-77A2A1DF1D19}"/>
          </ac:picMkLst>
        </pc:picChg>
      </pc:sldChg>
      <pc:sldChg chg="addSp modSp ord">
        <pc:chgData name="Xun Gong" userId="0ff8c509-1087-48ec-bf60-e4c00b098044" providerId="ADAL" clId="{DE9AB11D-6525-4DDA-8146-59D484A5EB9E}" dt="2021-09-14T15:12:51.814" v="60" actId="1076"/>
        <pc:sldMkLst>
          <pc:docMk/>
          <pc:sldMk cId="0" sldId="361"/>
        </pc:sldMkLst>
        <pc:picChg chg="add mod">
          <ac:chgData name="Xun Gong" userId="0ff8c509-1087-48ec-bf60-e4c00b098044" providerId="ADAL" clId="{DE9AB11D-6525-4DDA-8146-59D484A5EB9E}" dt="2021-09-14T15:12:51.814" v="60" actId="1076"/>
          <ac:picMkLst>
            <pc:docMk/>
            <pc:sldMk cId="0" sldId="361"/>
            <ac:picMk id="48" creationId="{418B3AF5-C40C-4266-922A-5BABE3C1395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3A11FF-5EE5-4AD1-B88F-FD8CB9EFD3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66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33564B-9083-4934-A7DA-8141807E1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3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8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175" y="0"/>
            <a:ext cx="91408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0" y="0"/>
            <a:ext cx="6096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 sz="1000" b="1" i="1" dirty="0">
                <a:solidFill>
                  <a:srgbClr val="000000"/>
                </a:solidFill>
                <a:cs typeface="Arial" charset="0"/>
              </a:rPr>
              <a:t>Xun Gong, University of Central Florida, EEL4436C/5437C – Microwave Engineering</a:t>
            </a:r>
            <a:endParaRPr lang="en-US" sz="10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3886200" y="6400800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Page </a:t>
            </a:r>
            <a:fld id="{44A43F5B-19C8-4EC6-ACF1-46098FA3849E}" type="slidenum">
              <a:rPr lang="en-US" altLang="en-US" sz="1400" smtClean="0"/>
              <a:pPr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6947"/>
        </a:buClr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2C6947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A33C3D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0.wmf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4.png"/><Relationship Id="rId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68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76.jpeg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69.wmf"/><Relationship Id="rId9" Type="http://schemas.openxmlformats.org/officeDocument/2006/relationships/image" Target="../media/image74.png"/><Relationship Id="rId1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e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8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7.jpeg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eg"/><Relationship Id="rId3" Type="http://schemas.openxmlformats.org/officeDocument/2006/relationships/image" Target="../media/image94.gif"/><Relationship Id="rId7" Type="http://schemas.openxmlformats.org/officeDocument/2006/relationships/hyperlink" Target="http://people.sinclair.edu/nickreeder/eet155/PageArt/inductorSymbol.gif" TargetMode="External"/><Relationship Id="rId12" Type="http://schemas.openxmlformats.org/officeDocument/2006/relationships/image" Target="http://images.google.com/images?q=tbn:rjgMInz1RU0J:http://www.autoshop101.com/trainmodules/resistors/image/fixres.gif" TargetMode="Externa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http://images.google.com/images?q=tbn:xTItxehsdAgJ:http://csm.jmu.edu/physics/giovanetti/GSCI104/Image65.gif" TargetMode="External"/><Relationship Id="rId11" Type="http://schemas.openxmlformats.org/officeDocument/2006/relationships/image" Target="../media/image97.jpeg"/><Relationship Id="rId5" Type="http://schemas.openxmlformats.org/officeDocument/2006/relationships/image" Target="../media/image95.jpeg"/><Relationship Id="rId10" Type="http://schemas.openxmlformats.org/officeDocument/2006/relationships/hyperlink" Target="http://images.google.com/url?q=http://www.autoshop101.com/trainmodules/resistors/image/fixres.gif" TargetMode="External"/><Relationship Id="rId4" Type="http://schemas.openxmlformats.org/officeDocument/2006/relationships/hyperlink" Target="http://csm.jmu.edu/physics/giovanetti/GSCI104/Image65.gif" TargetMode="External"/><Relationship Id="rId9" Type="http://schemas.openxmlformats.org/officeDocument/2006/relationships/image" Target="http://images.google.com/images?q=tbn:49lRsGecuUIJ:http://people.sinclair.edu/nickreeder/eet155/PageArt/inductorSymbol.gi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waves101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0.png"/><Relationship Id="rId7" Type="http://schemas.openxmlformats.org/officeDocument/2006/relationships/image" Target="../media/image27.wmf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1066800" y="1295400"/>
            <a:ext cx="7162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Transmission Line (Transient)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Transmission Line (Time Harmonic)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Reflection Coefficient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 Smith Chart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Time Harmonic T. Lines</a:t>
            </a:r>
          </a:p>
        </p:txBody>
      </p:sp>
      <p:graphicFrame>
        <p:nvGraphicFramePr>
          <p:cNvPr id="13316" name="Object 8"/>
          <p:cNvGraphicFramePr>
            <a:graphicFrameLocks noChangeAspect="1"/>
          </p:cNvGraphicFramePr>
          <p:nvPr/>
        </p:nvGraphicFramePr>
        <p:xfrm>
          <a:off x="381000" y="2895600"/>
          <a:ext cx="2693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548728" imgH="393529" progId="Equation.3">
                  <p:embed/>
                </p:oleObj>
              </mc:Choice>
              <mc:Fallback>
                <p:oleObj name="Equation" r:id="rId3" imgW="1548728" imgH="393529" progId="Equation.3">
                  <p:embed/>
                  <p:pic>
                    <p:nvPicPr>
                      <p:cNvPr id="133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26939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6"/>
          <p:cNvGraphicFramePr>
            <a:graphicFrameLocks noChangeAspect="1"/>
          </p:cNvGraphicFramePr>
          <p:nvPr/>
        </p:nvGraphicFramePr>
        <p:xfrm>
          <a:off x="381000" y="3810000"/>
          <a:ext cx="2716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1562100" imgH="393700" progId="Equation.3">
                  <p:embed/>
                </p:oleObj>
              </mc:Choice>
              <mc:Fallback>
                <p:oleObj name="Equation" r:id="rId5" imgW="1562100" imgH="393700" progId="Equation.3">
                  <p:embed/>
                  <p:pic>
                    <p:nvPicPr>
                      <p:cNvPr id="133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2716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7"/>
          <p:cNvGraphicFramePr>
            <a:graphicFrameLocks noChangeAspect="1"/>
          </p:cNvGraphicFramePr>
          <p:nvPr/>
        </p:nvGraphicFramePr>
        <p:xfrm>
          <a:off x="4572000" y="2743200"/>
          <a:ext cx="41957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7" imgW="2413000" imgH="419100" progId="Equation.3">
                  <p:embed/>
                </p:oleObj>
              </mc:Choice>
              <mc:Fallback>
                <p:oleObj name="Equation" r:id="rId7" imgW="2413000" imgH="419100" progId="Equation.3">
                  <p:embed/>
                  <p:pic>
                    <p:nvPicPr>
                      <p:cNvPr id="133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419576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>
          <a:xfrm>
            <a:off x="3581400" y="3429000"/>
            <a:ext cx="3810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13320" name="Object 18"/>
          <p:cNvGraphicFramePr>
            <a:graphicFrameLocks noChangeAspect="1"/>
          </p:cNvGraphicFramePr>
          <p:nvPr/>
        </p:nvGraphicFramePr>
        <p:xfrm>
          <a:off x="4637088" y="3657600"/>
          <a:ext cx="4064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9" imgW="2336800" imgH="419100" progId="Equation.3">
                  <p:embed/>
                </p:oleObj>
              </mc:Choice>
              <mc:Fallback>
                <p:oleObj name="Equation" r:id="rId9" imgW="2336800" imgH="419100" progId="Equation.3">
                  <p:embed/>
                  <p:pic>
                    <p:nvPicPr>
                      <p:cNvPr id="1332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3657600"/>
                        <a:ext cx="4064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6" descr="Transmission Line Mode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371600"/>
            <a:ext cx="3600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Time Harmonic T. Lines</a:t>
            </a:r>
          </a:p>
        </p:txBody>
      </p:sp>
      <p:graphicFrame>
        <p:nvGraphicFramePr>
          <p:cNvPr id="14339" name="Object 14"/>
          <p:cNvGraphicFramePr>
            <a:graphicFrameLocks noChangeAspect="1"/>
          </p:cNvGraphicFramePr>
          <p:nvPr/>
        </p:nvGraphicFramePr>
        <p:xfrm>
          <a:off x="3124200" y="4648200"/>
          <a:ext cx="38417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2209800" imgH="254000" progId="Equation.3">
                  <p:embed/>
                </p:oleObj>
              </mc:Choice>
              <mc:Fallback>
                <p:oleObj name="Equation" r:id="rId3" imgW="2209800" imgH="254000" progId="Equation.3">
                  <p:embed/>
                  <p:pic>
                    <p:nvPicPr>
                      <p:cNvPr id="1433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38417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52400" y="4724400"/>
            <a:ext cx="350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Complex Propagation Constant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876800" y="5410200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 Constant</a:t>
            </a:r>
          </a:p>
        </p:txBody>
      </p:sp>
      <p:cxnSp>
        <p:nvCxnSpPr>
          <p:cNvPr id="21" name="Straight Arrow Connector 20"/>
          <p:cNvCxnSpPr>
            <a:stCxn id="14341" idx="0"/>
          </p:cNvCxnSpPr>
          <p:nvPr/>
        </p:nvCxnSpPr>
        <p:spPr>
          <a:xfrm rot="5400000" flipH="1" flipV="1">
            <a:off x="5886450" y="50482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3" name="TextBox 4"/>
          <p:cNvSpPr txBox="1">
            <a:spLocks noChangeArrowheads="1"/>
          </p:cNvSpPr>
          <p:nvPr/>
        </p:nvSpPr>
        <p:spPr bwMode="auto">
          <a:xfrm>
            <a:off x="7010400" y="5334000"/>
            <a:ext cx="198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Constant</a:t>
            </a:r>
          </a:p>
        </p:txBody>
      </p:sp>
      <p:cxnSp>
        <p:nvCxnSpPr>
          <p:cNvPr id="23" name="Straight Arrow Connector 22"/>
          <p:cNvCxnSpPr>
            <a:stCxn id="14343" idx="0"/>
          </p:cNvCxnSpPr>
          <p:nvPr/>
        </p:nvCxnSpPr>
        <p:spPr>
          <a:xfrm rot="16200000" flipV="1">
            <a:off x="7315200" y="46482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45" name="Group 1"/>
          <p:cNvGrpSpPr>
            <a:grpSpLocks/>
          </p:cNvGrpSpPr>
          <p:nvPr/>
        </p:nvGrpSpPr>
        <p:grpSpPr bwMode="auto">
          <a:xfrm>
            <a:off x="1676400" y="1371600"/>
            <a:ext cx="5691188" cy="3052763"/>
            <a:chOff x="1676400" y="1371600"/>
            <a:chExt cx="5691188" cy="3052763"/>
          </a:xfrm>
        </p:grpSpPr>
        <p:pic>
          <p:nvPicPr>
            <p:cNvPr id="14346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371600"/>
              <a:ext cx="5691188" cy="305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5410200" y="2590800"/>
              <a:ext cx="0" cy="15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07088" y="1447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57825" y="1447800"/>
            <a:ext cx="381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Time Harmonic T. Lines</a:t>
            </a:r>
          </a:p>
        </p:txBody>
      </p:sp>
      <p:graphicFrame>
        <p:nvGraphicFramePr>
          <p:cNvPr id="153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63274"/>
              </p:ext>
            </p:extLst>
          </p:nvPr>
        </p:nvGraphicFramePr>
        <p:xfrm>
          <a:off x="885825" y="1540668"/>
          <a:ext cx="63531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3657600" imgH="241200" progId="Equation.3">
                  <p:embed/>
                </p:oleObj>
              </mc:Choice>
              <mc:Fallback>
                <p:oleObj name="Equation" r:id="rId3" imgW="3657600" imgH="241200" progId="Equation.3">
                  <p:embed/>
                  <p:pic>
                    <p:nvPicPr>
                      <p:cNvPr id="153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540668"/>
                        <a:ext cx="63531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Box 4"/>
          <p:cNvSpPr txBox="1">
            <a:spLocks noChangeArrowheads="1"/>
          </p:cNvSpPr>
          <p:nvPr/>
        </p:nvSpPr>
        <p:spPr bwMode="auto">
          <a:xfrm>
            <a:off x="5105400" y="213360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</a:p>
        </p:txBody>
      </p:sp>
      <p:sp>
        <p:nvSpPr>
          <p:cNvPr id="15367" name="TextBox 4"/>
          <p:cNvSpPr txBox="1">
            <a:spLocks noChangeArrowheads="1"/>
          </p:cNvSpPr>
          <p:nvPr/>
        </p:nvSpPr>
        <p:spPr bwMode="auto">
          <a:xfrm>
            <a:off x="7467600" y="152400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</p:txBody>
      </p:sp>
      <p:cxnSp>
        <p:nvCxnSpPr>
          <p:cNvPr id="23" name="Straight Arrow Connector 22"/>
          <p:cNvCxnSpPr>
            <a:stCxn id="15366" idx="0"/>
            <a:endCxn id="15" idx="2"/>
          </p:cNvCxnSpPr>
          <p:nvPr/>
        </p:nvCxnSpPr>
        <p:spPr>
          <a:xfrm rot="16200000" flipV="1">
            <a:off x="5605463" y="2024062"/>
            <a:ext cx="152400" cy="6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367" idx="1"/>
          </p:cNvCxnSpPr>
          <p:nvPr/>
        </p:nvCxnSpPr>
        <p:spPr>
          <a:xfrm rot="10800000" flipV="1">
            <a:off x="7239000" y="1693863"/>
            <a:ext cx="228600" cy="5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370" name="Object 14"/>
          <p:cNvGraphicFramePr>
            <a:graphicFrameLocks noChangeAspect="1"/>
          </p:cNvGraphicFramePr>
          <p:nvPr/>
        </p:nvGraphicFramePr>
        <p:xfrm>
          <a:off x="1219200" y="2971800"/>
          <a:ext cx="31829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1828800" imgH="419100" progId="Equation.3">
                  <p:embed/>
                </p:oleObj>
              </mc:Choice>
              <mc:Fallback>
                <p:oleObj name="Equation" r:id="rId5" imgW="1828800" imgH="419100" progId="Equation.3">
                  <p:embed/>
                  <p:pic>
                    <p:nvPicPr>
                      <p:cNvPr id="153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31829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Box 4"/>
          <p:cNvSpPr txBox="1">
            <a:spLocks noChangeArrowheads="1"/>
          </p:cNvSpPr>
          <p:nvPr/>
        </p:nvSpPr>
        <p:spPr bwMode="auto">
          <a:xfrm>
            <a:off x="4648200" y="31242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Phase Velocity</a:t>
            </a:r>
          </a:p>
        </p:txBody>
      </p:sp>
      <p:graphicFrame>
        <p:nvGraphicFramePr>
          <p:cNvPr id="15372" name="Object 15"/>
          <p:cNvGraphicFramePr>
            <a:graphicFrameLocks noChangeAspect="1"/>
          </p:cNvGraphicFramePr>
          <p:nvPr/>
        </p:nvGraphicFramePr>
        <p:xfrm>
          <a:off x="1905000" y="3962400"/>
          <a:ext cx="19002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7" imgW="1091726" imgH="418918" progId="Equation.3">
                  <p:embed/>
                </p:oleObj>
              </mc:Choice>
              <mc:Fallback>
                <p:oleObj name="Equation" r:id="rId7" imgW="1091726" imgH="418918" progId="Equation.3">
                  <p:embed/>
                  <p:pic>
                    <p:nvPicPr>
                      <p:cNvPr id="153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19002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Box 4"/>
          <p:cNvSpPr txBox="1">
            <a:spLocks noChangeArrowheads="1"/>
          </p:cNvSpPr>
          <p:nvPr/>
        </p:nvSpPr>
        <p:spPr bwMode="auto">
          <a:xfrm>
            <a:off x="4724400" y="41148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</a:p>
        </p:txBody>
      </p:sp>
      <p:pic>
        <p:nvPicPr>
          <p:cNvPr id="15374" name="Picture 17" descr="http://upload.wikimedia.org/wikipedia/commons/thumb/6/62/Sine_wavelength.svg/220px-Sine_wavelength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2424113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Characteristic Impedance</a:t>
            </a:r>
          </a:p>
        </p:txBody>
      </p:sp>
      <p:graphicFrame>
        <p:nvGraphicFramePr>
          <p:cNvPr id="16387" name="Object 18"/>
          <p:cNvGraphicFramePr>
            <a:graphicFrameLocks noChangeAspect="1"/>
          </p:cNvGraphicFramePr>
          <p:nvPr/>
        </p:nvGraphicFramePr>
        <p:xfrm>
          <a:off x="2667000" y="1371600"/>
          <a:ext cx="33099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1905000" imgH="419100" progId="Equation.3">
                  <p:embed/>
                </p:oleObj>
              </mc:Choice>
              <mc:Fallback>
                <p:oleObj name="Equation" r:id="rId3" imgW="1905000" imgH="419100" progId="Equation.3">
                  <p:embed/>
                  <p:pic>
                    <p:nvPicPr>
                      <p:cNvPr id="1638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33099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9"/>
          <p:cNvGraphicFramePr>
            <a:graphicFrameLocks noChangeAspect="1"/>
          </p:cNvGraphicFramePr>
          <p:nvPr/>
        </p:nvGraphicFramePr>
        <p:xfrm>
          <a:off x="2971800" y="2438400"/>
          <a:ext cx="29797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5" imgW="1714500" imgH="469900" progId="Equation.3">
                  <p:embed/>
                </p:oleObj>
              </mc:Choice>
              <mc:Fallback>
                <p:oleObj name="Equation" r:id="rId5" imgW="1714500" imgH="469900" progId="Equation.3">
                  <p:embed/>
                  <p:pic>
                    <p:nvPicPr>
                      <p:cNvPr id="1638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29797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20"/>
          <p:cNvGraphicFramePr>
            <a:graphicFrameLocks noChangeAspect="1"/>
          </p:cNvGraphicFramePr>
          <p:nvPr/>
        </p:nvGraphicFramePr>
        <p:xfrm>
          <a:off x="3962400" y="3657600"/>
          <a:ext cx="10588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7" imgW="609336" imgH="444307" progId="Equation.3">
                  <p:embed/>
                </p:oleObj>
              </mc:Choice>
              <mc:Fallback>
                <p:oleObj name="Equation" r:id="rId7" imgW="609336" imgH="444307" progId="Equation.3">
                  <p:embed/>
                  <p:pic>
                    <p:nvPicPr>
                      <p:cNvPr id="1638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105886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5334000" y="38862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Lossless T. Line</a:t>
            </a:r>
          </a:p>
        </p:txBody>
      </p:sp>
      <p:graphicFrame>
        <p:nvGraphicFramePr>
          <p:cNvPr id="16391" name="Object 21"/>
          <p:cNvGraphicFramePr>
            <a:graphicFrameLocks noChangeAspect="1"/>
          </p:cNvGraphicFramePr>
          <p:nvPr/>
        </p:nvGraphicFramePr>
        <p:xfrm>
          <a:off x="3679825" y="4648200"/>
          <a:ext cx="14557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9" imgW="837836" imgH="431613" progId="Equation.3">
                  <p:embed/>
                </p:oleObj>
              </mc:Choice>
              <mc:Fallback>
                <p:oleObj name="Equation" r:id="rId9" imgW="837836" imgH="431613" progId="Equation.3">
                  <p:embed/>
                  <p:pic>
                    <p:nvPicPr>
                      <p:cNvPr id="1639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648200"/>
                        <a:ext cx="1455738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Box 4"/>
          <p:cNvSpPr txBox="1">
            <a:spLocks noChangeArrowheads="1"/>
          </p:cNvSpPr>
          <p:nvPr/>
        </p:nvSpPr>
        <p:spPr bwMode="auto">
          <a:xfrm>
            <a:off x="5486400" y="48006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Coefficient</a:t>
            </a:r>
          </a:p>
        </p:txBody>
      </p:sp>
      <p:graphicFrame>
        <p:nvGraphicFramePr>
          <p:cNvPr id="1639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924"/>
              </p:ext>
            </p:extLst>
          </p:nvPr>
        </p:nvGraphicFramePr>
        <p:xfrm>
          <a:off x="3940175" y="5518150"/>
          <a:ext cx="18764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1" imgW="1079280" imgH="253800" progId="Equation.3">
                  <p:embed/>
                </p:oleObj>
              </mc:Choice>
              <mc:Fallback>
                <p:oleObj name="Equation" r:id="rId11" imgW="1079280" imgH="253800" progId="Equation.3">
                  <p:embed/>
                  <p:pic>
                    <p:nvPicPr>
                      <p:cNvPr id="1639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5518150"/>
                        <a:ext cx="18764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Power</a:t>
            </a:r>
          </a:p>
        </p:txBody>
      </p:sp>
      <p:graphicFrame>
        <p:nvGraphicFramePr>
          <p:cNvPr id="17411" name="Object 12"/>
          <p:cNvGraphicFramePr>
            <a:graphicFrameLocks noChangeAspect="1"/>
          </p:cNvGraphicFramePr>
          <p:nvPr/>
        </p:nvGraphicFramePr>
        <p:xfrm>
          <a:off x="914400" y="1371600"/>
          <a:ext cx="9255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533169" imgH="418918" progId="Equation.3">
                  <p:embed/>
                </p:oleObj>
              </mc:Choice>
              <mc:Fallback>
                <p:oleObj name="Equation" r:id="rId3" imgW="533169" imgH="418918" progId="Equation.3">
                  <p:embed/>
                  <p:pic>
                    <p:nvPicPr>
                      <p:cNvPr id="174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9255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3"/>
          <p:cNvGraphicFramePr>
            <a:graphicFrameLocks noChangeAspect="1"/>
          </p:cNvGraphicFramePr>
          <p:nvPr/>
        </p:nvGraphicFramePr>
        <p:xfrm>
          <a:off x="838200" y="2176463"/>
          <a:ext cx="11906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685800" imgH="533400" progId="Equation.3">
                  <p:embed/>
                </p:oleObj>
              </mc:Choice>
              <mc:Fallback>
                <p:oleObj name="Equation" r:id="rId5" imgW="685800" imgH="533400" progId="Equation.3">
                  <p:embed/>
                  <p:pic>
                    <p:nvPicPr>
                      <p:cNvPr id="174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76463"/>
                        <a:ext cx="11906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2133600" y="24384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Incident Power</a:t>
            </a:r>
          </a:p>
        </p:txBody>
      </p:sp>
      <p:graphicFrame>
        <p:nvGraphicFramePr>
          <p:cNvPr id="17414" name="Object 14"/>
          <p:cNvGraphicFramePr>
            <a:graphicFrameLocks noChangeAspect="1"/>
          </p:cNvGraphicFramePr>
          <p:nvPr/>
        </p:nvGraphicFramePr>
        <p:xfrm>
          <a:off x="838200" y="3090863"/>
          <a:ext cx="13668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7" imgW="787058" imgH="533169" progId="Equation.3">
                  <p:embed/>
                </p:oleObj>
              </mc:Choice>
              <mc:Fallback>
                <p:oleObj name="Equation" r:id="rId7" imgW="787058" imgH="533169" progId="Equation.3">
                  <p:embed/>
                  <p:pic>
                    <p:nvPicPr>
                      <p:cNvPr id="174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90863"/>
                        <a:ext cx="13668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Box 4"/>
          <p:cNvSpPr txBox="1">
            <a:spLocks noChangeArrowheads="1"/>
          </p:cNvSpPr>
          <p:nvPr/>
        </p:nvSpPr>
        <p:spPr bwMode="auto">
          <a:xfrm>
            <a:off x="2286000" y="34290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Reflected Power</a:t>
            </a:r>
          </a:p>
        </p:txBody>
      </p:sp>
      <p:graphicFrame>
        <p:nvGraphicFramePr>
          <p:cNvPr id="17416" name="Object 15"/>
          <p:cNvGraphicFramePr>
            <a:graphicFrameLocks noChangeAspect="1"/>
          </p:cNvGraphicFramePr>
          <p:nvPr/>
        </p:nvGraphicFramePr>
        <p:xfrm>
          <a:off x="838200" y="4191000"/>
          <a:ext cx="30654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9" imgW="1765300" imgH="533400" progId="Equation.3">
                  <p:embed/>
                </p:oleObj>
              </mc:Choice>
              <mc:Fallback>
                <p:oleObj name="Equation" r:id="rId9" imgW="1765300" imgH="533400" progId="Equation.3">
                  <p:embed/>
                  <p:pic>
                    <p:nvPicPr>
                      <p:cNvPr id="174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30654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Box 4"/>
          <p:cNvSpPr txBox="1">
            <a:spLocks noChangeArrowheads="1"/>
          </p:cNvSpPr>
          <p:nvPr/>
        </p:nvSpPr>
        <p:spPr bwMode="auto">
          <a:xfrm>
            <a:off x="4114800" y="44958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Power Delivered to Load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SWR</a:t>
            </a:r>
          </a:p>
        </p:txBody>
      </p:sp>
      <p:graphicFrame>
        <p:nvGraphicFramePr>
          <p:cNvPr id="18435" name="Object 21"/>
          <p:cNvGraphicFramePr>
            <a:graphicFrameLocks noChangeAspect="1"/>
          </p:cNvGraphicFramePr>
          <p:nvPr/>
        </p:nvGraphicFramePr>
        <p:xfrm>
          <a:off x="76200" y="2057400"/>
          <a:ext cx="22050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1269449" imgH="469696" progId="Equation.3">
                  <p:embed/>
                </p:oleObj>
              </mc:Choice>
              <mc:Fallback>
                <p:oleObj name="Equation" r:id="rId3" imgW="1269449" imgH="469696" progId="Equation.3">
                  <p:embed/>
                  <p:pic>
                    <p:nvPicPr>
                      <p:cNvPr id="1843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220503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6" name="Picture 25" descr="http://upload.wikimedia.org/wikipedia/commons/thumb/9/98/Standing_Wave_Ratio.svg/720px-Standing_Wave_Rati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6858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Voltage on T. Line</a:t>
            </a:r>
          </a:p>
        </p:txBody>
      </p:sp>
      <p:pic>
        <p:nvPicPr>
          <p:cNvPr id="1945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248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533400" y="3581400"/>
          <a:ext cx="51181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4" imgW="2946400" imgH="482600" progId="Equation.3">
                  <p:embed/>
                </p:oleObj>
              </mc:Choice>
              <mc:Fallback>
                <p:oleObj name="Equation" r:id="rId4" imgW="2946400" imgH="482600" progId="Equation.3">
                  <p:embed/>
                  <p:pic>
                    <p:nvPicPr>
                      <p:cNvPr id="1946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51181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490538" y="4876800"/>
          <a:ext cx="52054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6" imgW="2997200" imgH="482600" progId="Equation.3">
                  <p:embed/>
                </p:oleObj>
              </mc:Choice>
              <mc:Fallback>
                <p:oleObj name="Equation" r:id="rId6" imgW="2997200" imgH="482600" progId="Equation.3">
                  <p:embed/>
                  <p:pic>
                    <p:nvPicPr>
                      <p:cNvPr id="1946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876800"/>
                        <a:ext cx="52054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5"/>
          <p:cNvGraphicFramePr>
            <a:graphicFrameLocks noChangeAspect="1"/>
          </p:cNvGraphicFramePr>
          <p:nvPr/>
        </p:nvGraphicFramePr>
        <p:xfrm>
          <a:off x="6573838" y="4114800"/>
          <a:ext cx="14573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8" imgW="837836" imgH="431613" progId="Equation.3">
                  <p:embed/>
                </p:oleObj>
              </mc:Choice>
              <mc:Fallback>
                <p:oleObj name="Equation" r:id="rId8" imgW="837836" imgH="431613" progId="Equation.3">
                  <p:embed/>
                  <p:pic>
                    <p:nvPicPr>
                      <p:cNvPr id="1946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4114800"/>
                        <a:ext cx="14573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Reflection Coefficient on T. Line</a:t>
            </a:r>
          </a:p>
        </p:txBody>
      </p:sp>
      <p:graphicFrame>
        <p:nvGraphicFramePr>
          <p:cNvPr id="20483" name="Object 16"/>
          <p:cNvGraphicFramePr>
            <a:graphicFrameLocks noChangeAspect="1"/>
          </p:cNvGraphicFramePr>
          <p:nvPr/>
        </p:nvGraphicFramePr>
        <p:xfrm>
          <a:off x="533400" y="1371600"/>
          <a:ext cx="40370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2324100" imgH="457200" progId="Equation.3">
                  <p:embed/>
                </p:oleObj>
              </mc:Choice>
              <mc:Fallback>
                <p:oleObj name="Equation" r:id="rId3" imgW="2324100" imgH="457200" progId="Equation.3">
                  <p:embed/>
                  <p:pic>
                    <p:nvPicPr>
                      <p:cNvPr id="2048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40370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7"/>
          <p:cNvGraphicFramePr>
            <a:graphicFrameLocks noChangeAspect="1"/>
          </p:cNvGraphicFramePr>
          <p:nvPr/>
        </p:nvGraphicFramePr>
        <p:xfrm>
          <a:off x="533400" y="2590800"/>
          <a:ext cx="25368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5" imgW="1459866" imgH="241195" progId="Equation.3">
                  <p:embed/>
                </p:oleObj>
              </mc:Choice>
              <mc:Fallback>
                <p:oleObj name="Equation" r:id="rId5" imgW="1459866" imgH="241195" progId="Equation.3">
                  <p:embed/>
                  <p:pic>
                    <p:nvPicPr>
                      <p:cNvPr id="2048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25368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8"/>
          <p:cNvGraphicFramePr>
            <a:graphicFrameLocks noChangeAspect="1"/>
          </p:cNvGraphicFramePr>
          <p:nvPr/>
        </p:nvGraphicFramePr>
        <p:xfrm>
          <a:off x="587375" y="3316288"/>
          <a:ext cx="25812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7" imgW="1485900" imgH="457200" progId="Equation.3">
                  <p:embed/>
                </p:oleObj>
              </mc:Choice>
              <mc:Fallback>
                <p:oleObj name="Equation" r:id="rId7" imgW="1485900" imgH="457200" progId="Equation.3">
                  <p:embed/>
                  <p:pic>
                    <p:nvPicPr>
                      <p:cNvPr id="2048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316288"/>
                        <a:ext cx="25812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8666" r="62708" b="10001"/>
          <a:stretch>
            <a:fillRect/>
          </a:stretch>
        </p:blipFill>
        <p:spPr bwMode="auto">
          <a:xfrm>
            <a:off x="4648200" y="3429000"/>
            <a:ext cx="41148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7" name="Object 20"/>
          <p:cNvGraphicFramePr>
            <a:graphicFrameLocks noChangeAspect="1"/>
          </p:cNvGraphicFramePr>
          <p:nvPr/>
        </p:nvGraphicFramePr>
        <p:xfrm>
          <a:off x="5978525" y="2862263"/>
          <a:ext cx="21621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0" imgW="1244600" imgH="279400" progId="Equation.3">
                  <p:embed/>
                </p:oleObj>
              </mc:Choice>
              <mc:Fallback>
                <p:oleObj name="Equation" r:id="rId10" imgW="1244600" imgH="279400" progId="Equation.3">
                  <p:embed/>
                  <p:pic>
                    <p:nvPicPr>
                      <p:cNvPr id="2048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2862263"/>
                        <a:ext cx="21621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Box 4"/>
          <p:cNvSpPr txBox="1">
            <a:spLocks noChangeArrowheads="1"/>
          </p:cNvSpPr>
          <p:nvPr/>
        </p:nvSpPr>
        <p:spPr bwMode="auto">
          <a:xfrm>
            <a:off x="5181600" y="5715000"/>
            <a:ext cx="3657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itself every half wavelength</a:t>
            </a:r>
          </a:p>
        </p:txBody>
      </p:sp>
      <p:graphicFrame>
        <p:nvGraphicFramePr>
          <p:cNvPr id="20489" name="Object 21"/>
          <p:cNvGraphicFramePr>
            <a:graphicFrameLocks noChangeAspect="1"/>
          </p:cNvGraphicFramePr>
          <p:nvPr/>
        </p:nvGraphicFramePr>
        <p:xfrm>
          <a:off x="4648200" y="5715000"/>
          <a:ext cx="5508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2" imgW="317225" imgH="203024" progId="Equation.3">
                  <p:embed/>
                </p:oleObj>
              </mc:Choice>
              <mc:Fallback>
                <p:oleObj name="Equation" r:id="rId12" imgW="317225" imgH="203024" progId="Equation.3">
                  <p:embed/>
                  <p:pic>
                    <p:nvPicPr>
                      <p:cNvPr id="204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5508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4">
            <a:extLst>
              <a:ext uri="{FF2B5EF4-FFF2-40B4-BE49-F238E27FC236}">
                <a16:creationId xmlns:a16="http://schemas.microsoft.com/office/drawing/2014/main" xmlns="" id="{78C1CC10-950B-40DF-B711-A0728FB78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48" y="5912644"/>
            <a:ext cx="234423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Crank inside a car engine</a:t>
            </a:r>
          </a:p>
        </p:txBody>
      </p:sp>
      <p:pic>
        <p:nvPicPr>
          <p:cNvPr id="14351" name="Picture 15" descr="Crankshaft drive of a car engine | Download Scientific Diagram">
            <a:extLst>
              <a:ext uri="{FF2B5EF4-FFF2-40B4-BE49-F238E27FC236}">
                <a16:creationId xmlns:a16="http://schemas.microsoft.com/office/drawing/2014/main" xmlns="" id="{E8DEB639-CD7C-4202-BBB7-EA820987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12444"/>
            <a:ext cx="1304369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3" name="Picture 17" descr="Crankshaft V6 Engine Stock Photo - Download Image Now - iStock">
            <a:extLst>
              <a:ext uri="{FF2B5EF4-FFF2-40B4-BE49-F238E27FC236}">
                <a16:creationId xmlns:a16="http://schemas.microsoft.com/office/drawing/2014/main" xmlns="" id="{B0CA3641-4186-4AB4-B82E-6351CA2B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4383881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T. Line Terminated with Short or Open</a:t>
            </a:r>
          </a:p>
        </p:txBody>
      </p:sp>
      <p:sp>
        <p:nvSpPr>
          <p:cNvPr id="22531" name="Text Box 13"/>
          <p:cNvSpPr txBox="1">
            <a:spLocks noChangeArrowheads="1"/>
          </p:cNvSpPr>
          <p:nvPr/>
        </p:nvSpPr>
        <p:spPr bwMode="auto">
          <a:xfrm>
            <a:off x="9002713" y="6137275"/>
            <a:ext cx="49212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>
                <a:srgbClr val="104160"/>
              </a:buClr>
              <a:buSzPct val="90000"/>
              <a:buFont typeface="Monotype Sorts"/>
              <a:buNone/>
            </a:pPr>
            <a:r>
              <a:rPr lang="en-US" altLang="en-US" sz="400">
                <a:solidFill>
                  <a:srgbClr val="000000"/>
                </a:solidFill>
                <a:latin typeface="Univers Condensed" pitchFamily="34" charset="0"/>
              </a:rPr>
              <a:t> 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22532" name="Text Box 14"/>
          <p:cNvSpPr txBox="1">
            <a:spLocks noChangeArrowheads="1"/>
          </p:cNvSpPr>
          <p:nvPr/>
        </p:nvSpPr>
        <p:spPr bwMode="auto">
          <a:xfrm>
            <a:off x="-14288" y="6067425"/>
            <a:ext cx="44451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>
                <a:srgbClr val="104160"/>
              </a:buClr>
              <a:buSzPct val="90000"/>
              <a:buFont typeface="Monotype Sorts"/>
              <a:buNone/>
            </a:pPr>
            <a:r>
              <a:rPr lang="en-US" altLang="en-US" sz="1200">
                <a:solidFill>
                  <a:srgbClr val="000000"/>
                </a:solidFill>
                <a:latin typeface="Univers Condensed" pitchFamily="34" charset="0"/>
              </a:rPr>
              <a:t> 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22533" name="Group 15"/>
          <p:cNvGrpSpPr>
            <a:grpSpLocks/>
          </p:cNvGrpSpPr>
          <p:nvPr/>
        </p:nvGrpSpPr>
        <p:grpSpPr bwMode="auto">
          <a:xfrm>
            <a:off x="2265363" y="3744913"/>
            <a:ext cx="1384300" cy="609600"/>
            <a:chOff x="1570" y="2673"/>
            <a:chExt cx="959" cy="436"/>
          </a:xfrm>
        </p:grpSpPr>
        <p:sp>
          <p:nvSpPr>
            <p:cNvPr id="22589" name="Freeform 16"/>
            <p:cNvSpPr>
              <a:spLocks/>
            </p:cNvSpPr>
            <p:nvPr/>
          </p:nvSpPr>
          <p:spPr bwMode="auto">
            <a:xfrm>
              <a:off x="1570" y="2673"/>
              <a:ext cx="479" cy="436"/>
            </a:xfrm>
            <a:custGeom>
              <a:avLst/>
              <a:gdLst>
                <a:gd name="T0" fmla="*/ 6 w 479"/>
                <a:gd name="T1" fmla="*/ 231 h 436"/>
                <a:gd name="T2" fmla="*/ 15 w 479"/>
                <a:gd name="T3" fmla="*/ 259 h 436"/>
                <a:gd name="T4" fmla="*/ 25 w 479"/>
                <a:gd name="T5" fmla="*/ 285 h 436"/>
                <a:gd name="T6" fmla="*/ 34 w 479"/>
                <a:gd name="T7" fmla="*/ 310 h 436"/>
                <a:gd name="T8" fmla="*/ 44 w 479"/>
                <a:gd name="T9" fmla="*/ 333 h 436"/>
                <a:gd name="T10" fmla="*/ 53 w 479"/>
                <a:gd name="T11" fmla="*/ 357 h 436"/>
                <a:gd name="T12" fmla="*/ 61 w 479"/>
                <a:gd name="T13" fmla="*/ 373 h 436"/>
                <a:gd name="T14" fmla="*/ 71 w 479"/>
                <a:gd name="T15" fmla="*/ 393 h 436"/>
                <a:gd name="T16" fmla="*/ 81 w 479"/>
                <a:gd name="T17" fmla="*/ 407 h 436"/>
                <a:gd name="T18" fmla="*/ 92 w 479"/>
                <a:gd name="T19" fmla="*/ 419 h 436"/>
                <a:gd name="T20" fmla="*/ 102 w 479"/>
                <a:gd name="T21" fmla="*/ 427 h 436"/>
                <a:gd name="T22" fmla="*/ 110 w 479"/>
                <a:gd name="T23" fmla="*/ 433 h 436"/>
                <a:gd name="T24" fmla="*/ 120 w 479"/>
                <a:gd name="T25" fmla="*/ 435 h 436"/>
                <a:gd name="T26" fmla="*/ 130 w 479"/>
                <a:gd name="T27" fmla="*/ 433 h 436"/>
                <a:gd name="T28" fmla="*/ 139 w 479"/>
                <a:gd name="T29" fmla="*/ 428 h 436"/>
                <a:gd name="T30" fmla="*/ 149 w 479"/>
                <a:gd name="T31" fmla="*/ 419 h 436"/>
                <a:gd name="T32" fmla="*/ 158 w 479"/>
                <a:gd name="T33" fmla="*/ 408 h 436"/>
                <a:gd name="T34" fmla="*/ 168 w 479"/>
                <a:gd name="T35" fmla="*/ 394 h 436"/>
                <a:gd name="T36" fmla="*/ 180 w 479"/>
                <a:gd name="T37" fmla="*/ 371 h 436"/>
                <a:gd name="T38" fmla="*/ 188 w 479"/>
                <a:gd name="T39" fmla="*/ 357 h 436"/>
                <a:gd name="T40" fmla="*/ 197 w 479"/>
                <a:gd name="T41" fmla="*/ 334 h 436"/>
                <a:gd name="T42" fmla="*/ 206 w 479"/>
                <a:gd name="T43" fmla="*/ 310 h 436"/>
                <a:gd name="T44" fmla="*/ 215 w 479"/>
                <a:gd name="T45" fmla="*/ 285 h 436"/>
                <a:gd name="T46" fmla="*/ 225 w 479"/>
                <a:gd name="T47" fmla="*/ 259 h 436"/>
                <a:gd name="T48" fmla="*/ 235 w 479"/>
                <a:gd name="T49" fmla="*/ 231 h 436"/>
                <a:gd name="T50" fmla="*/ 240 w 479"/>
                <a:gd name="T51" fmla="*/ 217 h 436"/>
                <a:gd name="T52" fmla="*/ 249 w 479"/>
                <a:gd name="T53" fmla="*/ 191 h 436"/>
                <a:gd name="T54" fmla="*/ 258 w 479"/>
                <a:gd name="T55" fmla="*/ 164 h 436"/>
                <a:gd name="T56" fmla="*/ 267 w 479"/>
                <a:gd name="T57" fmla="*/ 139 h 436"/>
                <a:gd name="T58" fmla="*/ 278 w 479"/>
                <a:gd name="T59" fmla="*/ 113 h 436"/>
                <a:gd name="T60" fmla="*/ 288 w 479"/>
                <a:gd name="T61" fmla="*/ 89 h 436"/>
                <a:gd name="T62" fmla="*/ 296 w 479"/>
                <a:gd name="T63" fmla="*/ 69 h 436"/>
                <a:gd name="T64" fmla="*/ 306 w 479"/>
                <a:gd name="T65" fmla="*/ 51 h 436"/>
                <a:gd name="T66" fmla="*/ 316 w 479"/>
                <a:gd name="T67" fmla="*/ 35 h 436"/>
                <a:gd name="T68" fmla="*/ 326 w 479"/>
                <a:gd name="T69" fmla="*/ 21 h 436"/>
                <a:gd name="T70" fmla="*/ 335 w 479"/>
                <a:gd name="T71" fmla="*/ 11 h 436"/>
                <a:gd name="T72" fmla="*/ 344 w 479"/>
                <a:gd name="T73" fmla="*/ 4 h 436"/>
                <a:gd name="T74" fmla="*/ 355 w 479"/>
                <a:gd name="T75" fmla="*/ 1 h 436"/>
                <a:gd name="T76" fmla="*/ 364 w 479"/>
                <a:gd name="T77" fmla="*/ 1 h 436"/>
                <a:gd name="T78" fmla="*/ 373 w 479"/>
                <a:gd name="T79" fmla="*/ 4 h 436"/>
                <a:gd name="T80" fmla="*/ 383 w 479"/>
                <a:gd name="T81" fmla="*/ 11 h 436"/>
                <a:gd name="T82" fmla="*/ 392 w 479"/>
                <a:gd name="T83" fmla="*/ 21 h 436"/>
                <a:gd name="T84" fmla="*/ 402 w 479"/>
                <a:gd name="T85" fmla="*/ 35 h 436"/>
                <a:gd name="T86" fmla="*/ 412 w 479"/>
                <a:gd name="T87" fmla="*/ 51 h 436"/>
                <a:gd name="T88" fmla="*/ 421 w 479"/>
                <a:gd name="T89" fmla="*/ 69 h 436"/>
                <a:gd name="T90" fmla="*/ 430 w 479"/>
                <a:gd name="T91" fmla="*/ 89 h 436"/>
                <a:gd name="T92" fmla="*/ 440 w 479"/>
                <a:gd name="T93" fmla="*/ 113 h 436"/>
                <a:gd name="T94" fmla="*/ 450 w 479"/>
                <a:gd name="T95" fmla="*/ 137 h 436"/>
                <a:gd name="T96" fmla="*/ 460 w 479"/>
                <a:gd name="T97" fmla="*/ 164 h 436"/>
                <a:gd name="T98" fmla="*/ 469 w 479"/>
                <a:gd name="T99" fmla="*/ 191 h 436"/>
                <a:gd name="T100" fmla="*/ 478 w 479"/>
                <a:gd name="T101" fmla="*/ 217 h 4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79"/>
                <a:gd name="T154" fmla="*/ 0 h 436"/>
                <a:gd name="T155" fmla="*/ 479 w 479"/>
                <a:gd name="T156" fmla="*/ 436 h 4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79" h="436">
                  <a:moveTo>
                    <a:pt x="0" y="217"/>
                  </a:moveTo>
                  <a:lnTo>
                    <a:pt x="6" y="231"/>
                  </a:lnTo>
                  <a:lnTo>
                    <a:pt x="10" y="245"/>
                  </a:lnTo>
                  <a:lnTo>
                    <a:pt x="15" y="259"/>
                  </a:lnTo>
                  <a:lnTo>
                    <a:pt x="19" y="271"/>
                  </a:lnTo>
                  <a:lnTo>
                    <a:pt x="25" y="285"/>
                  </a:lnTo>
                  <a:lnTo>
                    <a:pt x="29" y="297"/>
                  </a:lnTo>
                  <a:lnTo>
                    <a:pt x="34" y="310"/>
                  </a:lnTo>
                  <a:lnTo>
                    <a:pt x="38" y="322"/>
                  </a:lnTo>
                  <a:lnTo>
                    <a:pt x="44" y="333"/>
                  </a:lnTo>
                  <a:lnTo>
                    <a:pt x="49" y="346"/>
                  </a:lnTo>
                  <a:lnTo>
                    <a:pt x="53" y="357"/>
                  </a:lnTo>
                  <a:lnTo>
                    <a:pt x="58" y="367"/>
                  </a:lnTo>
                  <a:lnTo>
                    <a:pt x="61" y="373"/>
                  </a:lnTo>
                  <a:lnTo>
                    <a:pt x="68" y="385"/>
                  </a:lnTo>
                  <a:lnTo>
                    <a:pt x="71" y="393"/>
                  </a:lnTo>
                  <a:lnTo>
                    <a:pt x="77" y="401"/>
                  </a:lnTo>
                  <a:lnTo>
                    <a:pt x="81" y="407"/>
                  </a:lnTo>
                  <a:lnTo>
                    <a:pt x="86" y="415"/>
                  </a:lnTo>
                  <a:lnTo>
                    <a:pt x="92" y="419"/>
                  </a:lnTo>
                  <a:lnTo>
                    <a:pt x="96" y="425"/>
                  </a:lnTo>
                  <a:lnTo>
                    <a:pt x="102" y="427"/>
                  </a:lnTo>
                  <a:lnTo>
                    <a:pt x="105" y="431"/>
                  </a:lnTo>
                  <a:lnTo>
                    <a:pt x="110" y="433"/>
                  </a:lnTo>
                  <a:lnTo>
                    <a:pt x="115" y="435"/>
                  </a:lnTo>
                  <a:lnTo>
                    <a:pt x="120" y="435"/>
                  </a:lnTo>
                  <a:lnTo>
                    <a:pt x="124" y="435"/>
                  </a:lnTo>
                  <a:lnTo>
                    <a:pt x="130" y="433"/>
                  </a:lnTo>
                  <a:lnTo>
                    <a:pt x="134" y="431"/>
                  </a:lnTo>
                  <a:lnTo>
                    <a:pt x="139" y="428"/>
                  </a:lnTo>
                  <a:lnTo>
                    <a:pt x="144" y="425"/>
                  </a:lnTo>
                  <a:lnTo>
                    <a:pt x="149" y="419"/>
                  </a:lnTo>
                  <a:lnTo>
                    <a:pt x="154" y="415"/>
                  </a:lnTo>
                  <a:lnTo>
                    <a:pt x="158" y="408"/>
                  </a:lnTo>
                  <a:lnTo>
                    <a:pt x="163" y="401"/>
                  </a:lnTo>
                  <a:lnTo>
                    <a:pt x="168" y="394"/>
                  </a:lnTo>
                  <a:lnTo>
                    <a:pt x="173" y="385"/>
                  </a:lnTo>
                  <a:lnTo>
                    <a:pt x="180" y="371"/>
                  </a:lnTo>
                  <a:lnTo>
                    <a:pt x="183" y="367"/>
                  </a:lnTo>
                  <a:lnTo>
                    <a:pt x="188" y="357"/>
                  </a:lnTo>
                  <a:lnTo>
                    <a:pt x="191" y="346"/>
                  </a:lnTo>
                  <a:lnTo>
                    <a:pt x="197" y="334"/>
                  </a:lnTo>
                  <a:lnTo>
                    <a:pt x="201" y="322"/>
                  </a:lnTo>
                  <a:lnTo>
                    <a:pt x="206" y="310"/>
                  </a:lnTo>
                  <a:lnTo>
                    <a:pt x="211" y="298"/>
                  </a:lnTo>
                  <a:lnTo>
                    <a:pt x="215" y="285"/>
                  </a:lnTo>
                  <a:lnTo>
                    <a:pt x="221" y="271"/>
                  </a:lnTo>
                  <a:lnTo>
                    <a:pt x="225" y="259"/>
                  </a:lnTo>
                  <a:lnTo>
                    <a:pt x="230" y="245"/>
                  </a:lnTo>
                  <a:lnTo>
                    <a:pt x="235" y="231"/>
                  </a:lnTo>
                  <a:lnTo>
                    <a:pt x="240" y="218"/>
                  </a:lnTo>
                  <a:lnTo>
                    <a:pt x="240" y="217"/>
                  </a:lnTo>
                  <a:lnTo>
                    <a:pt x="244" y="203"/>
                  </a:lnTo>
                  <a:lnTo>
                    <a:pt x="249" y="191"/>
                  </a:lnTo>
                  <a:lnTo>
                    <a:pt x="254" y="177"/>
                  </a:lnTo>
                  <a:lnTo>
                    <a:pt x="258" y="164"/>
                  </a:lnTo>
                  <a:lnTo>
                    <a:pt x="263" y="151"/>
                  </a:lnTo>
                  <a:lnTo>
                    <a:pt x="267" y="139"/>
                  </a:lnTo>
                  <a:lnTo>
                    <a:pt x="272" y="126"/>
                  </a:lnTo>
                  <a:lnTo>
                    <a:pt x="278" y="113"/>
                  </a:lnTo>
                  <a:lnTo>
                    <a:pt x="282" y="102"/>
                  </a:lnTo>
                  <a:lnTo>
                    <a:pt x="288" y="89"/>
                  </a:lnTo>
                  <a:lnTo>
                    <a:pt x="292" y="79"/>
                  </a:lnTo>
                  <a:lnTo>
                    <a:pt x="296" y="69"/>
                  </a:lnTo>
                  <a:lnTo>
                    <a:pt x="302" y="59"/>
                  </a:lnTo>
                  <a:lnTo>
                    <a:pt x="306" y="51"/>
                  </a:lnTo>
                  <a:lnTo>
                    <a:pt x="311" y="42"/>
                  </a:lnTo>
                  <a:lnTo>
                    <a:pt x="316" y="35"/>
                  </a:lnTo>
                  <a:lnTo>
                    <a:pt x="320" y="27"/>
                  </a:lnTo>
                  <a:lnTo>
                    <a:pt x="326" y="21"/>
                  </a:lnTo>
                  <a:lnTo>
                    <a:pt x="330" y="16"/>
                  </a:lnTo>
                  <a:lnTo>
                    <a:pt x="335" y="11"/>
                  </a:lnTo>
                  <a:lnTo>
                    <a:pt x="340" y="8"/>
                  </a:lnTo>
                  <a:lnTo>
                    <a:pt x="344" y="4"/>
                  </a:lnTo>
                  <a:lnTo>
                    <a:pt x="349" y="2"/>
                  </a:lnTo>
                  <a:lnTo>
                    <a:pt x="355" y="1"/>
                  </a:lnTo>
                  <a:lnTo>
                    <a:pt x="358" y="0"/>
                  </a:lnTo>
                  <a:lnTo>
                    <a:pt x="364" y="1"/>
                  </a:lnTo>
                  <a:lnTo>
                    <a:pt x="368" y="2"/>
                  </a:lnTo>
                  <a:lnTo>
                    <a:pt x="373" y="4"/>
                  </a:lnTo>
                  <a:lnTo>
                    <a:pt x="378" y="7"/>
                  </a:lnTo>
                  <a:lnTo>
                    <a:pt x="383" y="11"/>
                  </a:lnTo>
                  <a:lnTo>
                    <a:pt x="388" y="16"/>
                  </a:lnTo>
                  <a:lnTo>
                    <a:pt x="392" y="21"/>
                  </a:lnTo>
                  <a:lnTo>
                    <a:pt x="397" y="27"/>
                  </a:lnTo>
                  <a:lnTo>
                    <a:pt x="402" y="35"/>
                  </a:lnTo>
                  <a:lnTo>
                    <a:pt x="408" y="41"/>
                  </a:lnTo>
                  <a:lnTo>
                    <a:pt x="412" y="51"/>
                  </a:lnTo>
                  <a:lnTo>
                    <a:pt x="416" y="59"/>
                  </a:lnTo>
                  <a:lnTo>
                    <a:pt x="421" y="69"/>
                  </a:lnTo>
                  <a:lnTo>
                    <a:pt x="426" y="79"/>
                  </a:lnTo>
                  <a:lnTo>
                    <a:pt x="430" y="89"/>
                  </a:lnTo>
                  <a:lnTo>
                    <a:pt x="435" y="101"/>
                  </a:lnTo>
                  <a:lnTo>
                    <a:pt x="440" y="113"/>
                  </a:lnTo>
                  <a:lnTo>
                    <a:pt x="445" y="125"/>
                  </a:lnTo>
                  <a:lnTo>
                    <a:pt x="450" y="137"/>
                  </a:lnTo>
                  <a:lnTo>
                    <a:pt x="454" y="151"/>
                  </a:lnTo>
                  <a:lnTo>
                    <a:pt x="460" y="164"/>
                  </a:lnTo>
                  <a:lnTo>
                    <a:pt x="465" y="177"/>
                  </a:lnTo>
                  <a:lnTo>
                    <a:pt x="469" y="191"/>
                  </a:lnTo>
                  <a:lnTo>
                    <a:pt x="475" y="203"/>
                  </a:lnTo>
                  <a:lnTo>
                    <a:pt x="478" y="21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Freeform 17"/>
            <p:cNvSpPr>
              <a:spLocks/>
            </p:cNvSpPr>
            <p:nvPr/>
          </p:nvSpPr>
          <p:spPr bwMode="auto">
            <a:xfrm>
              <a:off x="2049" y="2673"/>
              <a:ext cx="480" cy="436"/>
            </a:xfrm>
            <a:custGeom>
              <a:avLst/>
              <a:gdLst>
                <a:gd name="T0" fmla="*/ 6 w 480"/>
                <a:gd name="T1" fmla="*/ 231 h 436"/>
                <a:gd name="T2" fmla="*/ 15 w 480"/>
                <a:gd name="T3" fmla="*/ 259 h 436"/>
                <a:gd name="T4" fmla="*/ 24 w 480"/>
                <a:gd name="T5" fmla="*/ 285 h 436"/>
                <a:gd name="T6" fmla="*/ 34 w 480"/>
                <a:gd name="T7" fmla="*/ 310 h 436"/>
                <a:gd name="T8" fmla="*/ 43 w 480"/>
                <a:gd name="T9" fmla="*/ 333 h 436"/>
                <a:gd name="T10" fmla="*/ 53 w 480"/>
                <a:gd name="T11" fmla="*/ 357 h 436"/>
                <a:gd name="T12" fmla="*/ 61 w 480"/>
                <a:gd name="T13" fmla="*/ 373 h 436"/>
                <a:gd name="T14" fmla="*/ 72 w 480"/>
                <a:gd name="T15" fmla="*/ 393 h 436"/>
                <a:gd name="T16" fmla="*/ 82 w 480"/>
                <a:gd name="T17" fmla="*/ 407 h 436"/>
                <a:gd name="T18" fmla="*/ 92 w 480"/>
                <a:gd name="T19" fmla="*/ 419 h 436"/>
                <a:gd name="T20" fmla="*/ 101 w 480"/>
                <a:gd name="T21" fmla="*/ 427 h 436"/>
                <a:gd name="T22" fmla="*/ 111 w 480"/>
                <a:gd name="T23" fmla="*/ 433 h 436"/>
                <a:gd name="T24" fmla="*/ 120 w 480"/>
                <a:gd name="T25" fmla="*/ 435 h 436"/>
                <a:gd name="T26" fmla="*/ 130 w 480"/>
                <a:gd name="T27" fmla="*/ 433 h 436"/>
                <a:gd name="T28" fmla="*/ 139 w 480"/>
                <a:gd name="T29" fmla="*/ 428 h 436"/>
                <a:gd name="T30" fmla="*/ 149 w 480"/>
                <a:gd name="T31" fmla="*/ 419 h 436"/>
                <a:gd name="T32" fmla="*/ 159 w 480"/>
                <a:gd name="T33" fmla="*/ 408 h 436"/>
                <a:gd name="T34" fmla="*/ 169 w 480"/>
                <a:gd name="T35" fmla="*/ 394 h 436"/>
                <a:gd name="T36" fmla="*/ 180 w 480"/>
                <a:gd name="T37" fmla="*/ 371 h 436"/>
                <a:gd name="T38" fmla="*/ 187 w 480"/>
                <a:gd name="T39" fmla="*/ 357 h 436"/>
                <a:gd name="T40" fmla="*/ 197 w 480"/>
                <a:gd name="T41" fmla="*/ 334 h 436"/>
                <a:gd name="T42" fmla="*/ 206 w 480"/>
                <a:gd name="T43" fmla="*/ 310 h 436"/>
                <a:gd name="T44" fmla="*/ 215 w 480"/>
                <a:gd name="T45" fmla="*/ 285 h 436"/>
                <a:gd name="T46" fmla="*/ 225 w 480"/>
                <a:gd name="T47" fmla="*/ 259 h 436"/>
                <a:gd name="T48" fmla="*/ 235 w 480"/>
                <a:gd name="T49" fmla="*/ 231 h 436"/>
                <a:gd name="T50" fmla="*/ 240 w 480"/>
                <a:gd name="T51" fmla="*/ 217 h 436"/>
                <a:gd name="T52" fmla="*/ 249 w 480"/>
                <a:gd name="T53" fmla="*/ 191 h 436"/>
                <a:gd name="T54" fmla="*/ 258 w 480"/>
                <a:gd name="T55" fmla="*/ 164 h 436"/>
                <a:gd name="T56" fmla="*/ 267 w 480"/>
                <a:gd name="T57" fmla="*/ 139 h 436"/>
                <a:gd name="T58" fmla="*/ 278 w 480"/>
                <a:gd name="T59" fmla="*/ 113 h 436"/>
                <a:gd name="T60" fmla="*/ 288 w 480"/>
                <a:gd name="T61" fmla="*/ 89 h 436"/>
                <a:gd name="T62" fmla="*/ 297 w 480"/>
                <a:gd name="T63" fmla="*/ 69 h 436"/>
                <a:gd name="T64" fmla="*/ 307 w 480"/>
                <a:gd name="T65" fmla="*/ 51 h 436"/>
                <a:gd name="T66" fmla="*/ 316 w 480"/>
                <a:gd name="T67" fmla="*/ 35 h 436"/>
                <a:gd name="T68" fmla="*/ 325 w 480"/>
                <a:gd name="T69" fmla="*/ 21 h 436"/>
                <a:gd name="T70" fmla="*/ 335 w 480"/>
                <a:gd name="T71" fmla="*/ 11 h 436"/>
                <a:gd name="T72" fmla="*/ 345 w 480"/>
                <a:gd name="T73" fmla="*/ 4 h 436"/>
                <a:gd name="T74" fmla="*/ 355 w 480"/>
                <a:gd name="T75" fmla="*/ 1 h 436"/>
                <a:gd name="T76" fmla="*/ 364 w 480"/>
                <a:gd name="T77" fmla="*/ 1 h 436"/>
                <a:gd name="T78" fmla="*/ 373 w 480"/>
                <a:gd name="T79" fmla="*/ 4 h 436"/>
                <a:gd name="T80" fmla="*/ 383 w 480"/>
                <a:gd name="T81" fmla="*/ 11 h 436"/>
                <a:gd name="T82" fmla="*/ 393 w 480"/>
                <a:gd name="T83" fmla="*/ 21 h 436"/>
                <a:gd name="T84" fmla="*/ 402 w 480"/>
                <a:gd name="T85" fmla="*/ 35 h 436"/>
                <a:gd name="T86" fmla="*/ 412 w 480"/>
                <a:gd name="T87" fmla="*/ 51 h 436"/>
                <a:gd name="T88" fmla="*/ 421 w 480"/>
                <a:gd name="T89" fmla="*/ 69 h 436"/>
                <a:gd name="T90" fmla="*/ 431 w 480"/>
                <a:gd name="T91" fmla="*/ 89 h 436"/>
                <a:gd name="T92" fmla="*/ 440 w 480"/>
                <a:gd name="T93" fmla="*/ 113 h 436"/>
                <a:gd name="T94" fmla="*/ 450 w 480"/>
                <a:gd name="T95" fmla="*/ 137 h 436"/>
                <a:gd name="T96" fmla="*/ 459 w 480"/>
                <a:gd name="T97" fmla="*/ 164 h 436"/>
                <a:gd name="T98" fmla="*/ 469 w 480"/>
                <a:gd name="T99" fmla="*/ 191 h 436"/>
                <a:gd name="T100" fmla="*/ 479 w 480"/>
                <a:gd name="T101" fmla="*/ 217 h 4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80"/>
                <a:gd name="T154" fmla="*/ 0 h 436"/>
                <a:gd name="T155" fmla="*/ 480 w 480"/>
                <a:gd name="T156" fmla="*/ 436 h 4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80" h="436">
                  <a:moveTo>
                    <a:pt x="0" y="217"/>
                  </a:moveTo>
                  <a:lnTo>
                    <a:pt x="6" y="231"/>
                  </a:lnTo>
                  <a:lnTo>
                    <a:pt x="11" y="245"/>
                  </a:lnTo>
                  <a:lnTo>
                    <a:pt x="15" y="259"/>
                  </a:lnTo>
                  <a:lnTo>
                    <a:pt x="20" y="271"/>
                  </a:lnTo>
                  <a:lnTo>
                    <a:pt x="24" y="285"/>
                  </a:lnTo>
                  <a:lnTo>
                    <a:pt x="29" y="297"/>
                  </a:lnTo>
                  <a:lnTo>
                    <a:pt x="34" y="310"/>
                  </a:lnTo>
                  <a:lnTo>
                    <a:pt x="39" y="322"/>
                  </a:lnTo>
                  <a:lnTo>
                    <a:pt x="43" y="333"/>
                  </a:lnTo>
                  <a:lnTo>
                    <a:pt x="49" y="346"/>
                  </a:lnTo>
                  <a:lnTo>
                    <a:pt x="53" y="357"/>
                  </a:lnTo>
                  <a:lnTo>
                    <a:pt x="58" y="367"/>
                  </a:lnTo>
                  <a:lnTo>
                    <a:pt x="61" y="373"/>
                  </a:lnTo>
                  <a:lnTo>
                    <a:pt x="67" y="385"/>
                  </a:lnTo>
                  <a:lnTo>
                    <a:pt x="72" y="393"/>
                  </a:lnTo>
                  <a:lnTo>
                    <a:pt x="77" y="401"/>
                  </a:lnTo>
                  <a:lnTo>
                    <a:pt x="82" y="407"/>
                  </a:lnTo>
                  <a:lnTo>
                    <a:pt x="86" y="415"/>
                  </a:lnTo>
                  <a:lnTo>
                    <a:pt x="92" y="419"/>
                  </a:lnTo>
                  <a:lnTo>
                    <a:pt x="95" y="425"/>
                  </a:lnTo>
                  <a:lnTo>
                    <a:pt x="101" y="427"/>
                  </a:lnTo>
                  <a:lnTo>
                    <a:pt x="106" y="431"/>
                  </a:lnTo>
                  <a:lnTo>
                    <a:pt x="111" y="433"/>
                  </a:lnTo>
                  <a:lnTo>
                    <a:pt x="115" y="435"/>
                  </a:lnTo>
                  <a:lnTo>
                    <a:pt x="120" y="435"/>
                  </a:lnTo>
                  <a:lnTo>
                    <a:pt x="125" y="435"/>
                  </a:lnTo>
                  <a:lnTo>
                    <a:pt x="130" y="433"/>
                  </a:lnTo>
                  <a:lnTo>
                    <a:pt x="135" y="431"/>
                  </a:lnTo>
                  <a:lnTo>
                    <a:pt x="139" y="428"/>
                  </a:lnTo>
                  <a:lnTo>
                    <a:pt x="144" y="425"/>
                  </a:lnTo>
                  <a:lnTo>
                    <a:pt x="149" y="419"/>
                  </a:lnTo>
                  <a:lnTo>
                    <a:pt x="154" y="415"/>
                  </a:lnTo>
                  <a:lnTo>
                    <a:pt x="159" y="408"/>
                  </a:lnTo>
                  <a:lnTo>
                    <a:pt x="163" y="401"/>
                  </a:lnTo>
                  <a:lnTo>
                    <a:pt x="169" y="394"/>
                  </a:lnTo>
                  <a:lnTo>
                    <a:pt x="173" y="385"/>
                  </a:lnTo>
                  <a:lnTo>
                    <a:pt x="180" y="371"/>
                  </a:lnTo>
                  <a:lnTo>
                    <a:pt x="182" y="367"/>
                  </a:lnTo>
                  <a:lnTo>
                    <a:pt x="187" y="357"/>
                  </a:lnTo>
                  <a:lnTo>
                    <a:pt x="191" y="346"/>
                  </a:lnTo>
                  <a:lnTo>
                    <a:pt x="197" y="334"/>
                  </a:lnTo>
                  <a:lnTo>
                    <a:pt x="201" y="322"/>
                  </a:lnTo>
                  <a:lnTo>
                    <a:pt x="206" y="310"/>
                  </a:lnTo>
                  <a:lnTo>
                    <a:pt x="211" y="298"/>
                  </a:lnTo>
                  <a:lnTo>
                    <a:pt x="215" y="285"/>
                  </a:lnTo>
                  <a:lnTo>
                    <a:pt x="221" y="271"/>
                  </a:lnTo>
                  <a:lnTo>
                    <a:pt x="225" y="259"/>
                  </a:lnTo>
                  <a:lnTo>
                    <a:pt x="230" y="245"/>
                  </a:lnTo>
                  <a:lnTo>
                    <a:pt x="235" y="231"/>
                  </a:lnTo>
                  <a:lnTo>
                    <a:pt x="240" y="218"/>
                  </a:lnTo>
                  <a:lnTo>
                    <a:pt x="240" y="217"/>
                  </a:lnTo>
                  <a:lnTo>
                    <a:pt x="245" y="203"/>
                  </a:lnTo>
                  <a:lnTo>
                    <a:pt x="249" y="191"/>
                  </a:lnTo>
                  <a:lnTo>
                    <a:pt x="254" y="177"/>
                  </a:lnTo>
                  <a:lnTo>
                    <a:pt x="258" y="164"/>
                  </a:lnTo>
                  <a:lnTo>
                    <a:pt x="264" y="151"/>
                  </a:lnTo>
                  <a:lnTo>
                    <a:pt x="267" y="139"/>
                  </a:lnTo>
                  <a:lnTo>
                    <a:pt x="272" y="126"/>
                  </a:lnTo>
                  <a:lnTo>
                    <a:pt x="278" y="113"/>
                  </a:lnTo>
                  <a:lnTo>
                    <a:pt x="282" y="102"/>
                  </a:lnTo>
                  <a:lnTo>
                    <a:pt x="288" y="89"/>
                  </a:lnTo>
                  <a:lnTo>
                    <a:pt x="292" y="79"/>
                  </a:lnTo>
                  <a:lnTo>
                    <a:pt x="297" y="69"/>
                  </a:lnTo>
                  <a:lnTo>
                    <a:pt x="301" y="59"/>
                  </a:lnTo>
                  <a:lnTo>
                    <a:pt x="307" y="51"/>
                  </a:lnTo>
                  <a:lnTo>
                    <a:pt x="311" y="42"/>
                  </a:lnTo>
                  <a:lnTo>
                    <a:pt x="316" y="35"/>
                  </a:lnTo>
                  <a:lnTo>
                    <a:pt x="320" y="27"/>
                  </a:lnTo>
                  <a:lnTo>
                    <a:pt x="325" y="21"/>
                  </a:lnTo>
                  <a:lnTo>
                    <a:pt x="331" y="16"/>
                  </a:lnTo>
                  <a:lnTo>
                    <a:pt x="335" y="11"/>
                  </a:lnTo>
                  <a:lnTo>
                    <a:pt x="340" y="8"/>
                  </a:lnTo>
                  <a:lnTo>
                    <a:pt x="345" y="4"/>
                  </a:lnTo>
                  <a:lnTo>
                    <a:pt x="349" y="2"/>
                  </a:lnTo>
                  <a:lnTo>
                    <a:pt x="355" y="1"/>
                  </a:lnTo>
                  <a:lnTo>
                    <a:pt x="359" y="0"/>
                  </a:lnTo>
                  <a:lnTo>
                    <a:pt x="364" y="1"/>
                  </a:lnTo>
                  <a:lnTo>
                    <a:pt x="369" y="2"/>
                  </a:lnTo>
                  <a:lnTo>
                    <a:pt x="373" y="4"/>
                  </a:lnTo>
                  <a:lnTo>
                    <a:pt x="378" y="7"/>
                  </a:lnTo>
                  <a:lnTo>
                    <a:pt x="383" y="11"/>
                  </a:lnTo>
                  <a:lnTo>
                    <a:pt x="387" y="16"/>
                  </a:lnTo>
                  <a:lnTo>
                    <a:pt x="393" y="21"/>
                  </a:lnTo>
                  <a:lnTo>
                    <a:pt x="397" y="27"/>
                  </a:lnTo>
                  <a:lnTo>
                    <a:pt x="402" y="35"/>
                  </a:lnTo>
                  <a:lnTo>
                    <a:pt x="407" y="41"/>
                  </a:lnTo>
                  <a:lnTo>
                    <a:pt x="412" y="51"/>
                  </a:lnTo>
                  <a:lnTo>
                    <a:pt x="416" y="59"/>
                  </a:lnTo>
                  <a:lnTo>
                    <a:pt x="421" y="69"/>
                  </a:lnTo>
                  <a:lnTo>
                    <a:pt x="426" y="79"/>
                  </a:lnTo>
                  <a:lnTo>
                    <a:pt x="431" y="89"/>
                  </a:lnTo>
                  <a:lnTo>
                    <a:pt x="436" y="101"/>
                  </a:lnTo>
                  <a:lnTo>
                    <a:pt x="440" y="113"/>
                  </a:lnTo>
                  <a:lnTo>
                    <a:pt x="445" y="125"/>
                  </a:lnTo>
                  <a:lnTo>
                    <a:pt x="450" y="137"/>
                  </a:lnTo>
                  <a:lnTo>
                    <a:pt x="455" y="151"/>
                  </a:lnTo>
                  <a:lnTo>
                    <a:pt x="459" y="164"/>
                  </a:lnTo>
                  <a:lnTo>
                    <a:pt x="464" y="177"/>
                  </a:lnTo>
                  <a:lnTo>
                    <a:pt x="469" y="191"/>
                  </a:lnTo>
                  <a:lnTo>
                    <a:pt x="474" y="203"/>
                  </a:lnTo>
                  <a:lnTo>
                    <a:pt x="479" y="21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Freeform 18"/>
          <p:cNvSpPr>
            <a:spLocks/>
          </p:cNvSpPr>
          <p:nvPr/>
        </p:nvSpPr>
        <p:spPr bwMode="auto">
          <a:xfrm>
            <a:off x="1030288" y="3773488"/>
            <a:ext cx="947737" cy="611187"/>
          </a:xfrm>
          <a:custGeom>
            <a:avLst/>
            <a:gdLst>
              <a:gd name="T0" fmla="*/ 0 w 657"/>
              <a:gd name="T1" fmla="*/ 2147483646 h 436"/>
              <a:gd name="T2" fmla="*/ 2147483646 w 657"/>
              <a:gd name="T3" fmla="*/ 2147483646 h 436"/>
              <a:gd name="T4" fmla="*/ 2147483646 w 657"/>
              <a:gd name="T5" fmla="*/ 0 h 436"/>
              <a:gd name="T6" fmla="*/ 2147483646 w 657"/>
              <a:gd name="T7" fmla="*/ 2147483646 h 436"/>
              <a:gd name="T8" fmla="*/ 2147483646 w 657"/>
              <a:gd name="T9" fmla="*/ 2147483646 h 436"/>
              <a:gd name="T10" fmla="*/ 2147483646 w 657"/>
              <a:gd name="T11" fmla="*/ 2147483646 h 436"/>
              <a:gd name="T12" fmla="*/ 0 w 657"/>
              <a:gd name="T13" fmla="*/ 2147483646 h 4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7"/>
              <a:gd name="T22" fmla="*/ 0 h 436"/>
              <a:gd name="T23" fmla="*/ 657 w 657"/>
              <a:gd name="T24" fmla="*/ 436 h 4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7" h="436">
                <a:moveTo>
                  <a:pt x="0" y="107"/>
                </a:moveTo>
                <a:lnTo>
                  <a:pt x="438" y="107"/>
                </a:lnTo>
                <a:lnTo>
                  <a:pt x="438" y="0"/>
                </a:lnTo>
                <a:lnTo>
                  <a:pt x="656" y="218"/>
                </a:lnTo>
                <a:lnTo>
                  <a:pt x="438" y="435"/>
                </a:lnTo>
                <a:lnTo>
                  <a:pt x="438" y="327"/>
                </a:lnTo>
                <a:lnTo>
                  <a:pt x="0" y="32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35" name="Group 19"/>
          <p:cNvGrpSpPr>
            <a:grpSpLocks/>
          </p:cNvGrpSpPr>
          <p:nvPr/>
        </p:nvGrpSpPr>
        <p:grpSpPr bwMode="auto">
          <a:xfrm>
            <a:off x="3019425" y="2814638"/>
            <a:ext cx="149225" cy="428625"/>
            <a:chOff x="1485" y="1982"/>
            <a:chExt cx="103" cy="306"/>
          </a:xfrm>
        </p:grpSpPr>
        <p:grpSp>
          <p:nvGrpSpPr>
            <p:cNvPr id="22584" name="Group 20"/>
            <p:cNvGrpSpPr>
              <a:grpSpLocks/>
            </p:cNvGrpSpPr>
            <p:nvPr/>
          </p:nvGrpSpPr>
          <p:grpSpPr bwMode="auto">
            <a:xfrm>
              <a:off x="1485" y="2218"/>
              <a:ext cx="103" cy="70"/>
              <a:chOff x="1485" y="2218"/>
              <a:chExt cx="103" cy="70"/>
            </a:xfrm>
          </p:grpSpPr>
          <p:sp>
            <p:nvSpPr>
              <p:cNvPr id="22586" name="Line 21"/>
              <p:cNvSpPr>
                <a:spLocks noChangeShapeType="1"/>
              </p:cNvSpPr>
              <p:nvPr/>
            </p:nvSpPr>
            <p:spPr bwMode="auto">
              <a:xfrm>
                <a:off x="1485" y="2221"/>
                <a:ext cx="51" cy="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Line 22"/>
              <p:cNvSpPr>
                <a:spLocks noChangeShapeType="1"/>
              </p:cNvSpPr>
              <p:nvPr/>
            </p:nvSpPr>
            <p:spPr bwMode="auto">
              <a:xfrm flipH="1">
                <a:off x="1537" y="2221"/>
                <a:ext cx="51" cy="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Line 23"/>
              <p:cNvSpPr>
                <a:spLocks noChangeShapeType="1"/>
              </p:cNvSpPr>
              <p:nvPr/>
            </p:nvSpPr>
            <p:spPr bwMode="auto">
              <a:xfrm>
                <a:off x="1485" y="2218"/>
                <a:ext cx="10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85" name="Line 24"/>
            <p:cNvSpPr>
              <a:spLocks noChangeShapeType="1"/>
            </p:cNvSpPr>
            <p:nvPr/>
          </p:nvSpPr>
          <p:spPr bwMode="auto">
            <a:xfrm>
              <a:off x="1536" y="1982"/>
              <a:ext cx="0" cy="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6" name="Freeform 25"/>
          <p:cNvSpPr>
            <a:spLocks/>
          </p:cNvSpPr>
          <p:nvPr/>
        </p:nvSpPr>
        <p:spPr bwMode="auto">
          <a:xfrm>
            <a:off x="2262188" y="2660650"/>
            <a:ext cx="528637" cy="176213"/>
          </a:xfrm>
          <a:custGeom>
            <a:avLst/>
            <a:gdLst>
              <a:gd name="T0" fmla="*/ 0 w 367"/>
              <a:gd name="T1" fmla="*/ 2147483646 h 126"/>
              <a:gd name="T2" fmla="*/ 2147483646 w 367"/>
              <a:gd name="T3" fmla="*/ 2147483646 h 126"/>
              <a:gd name="T4" fmla="*/ 2147483646 w 367"/>
              <a:gd name="T5" fmla="*/ 2147483646 h 126"/>
              <a:gd name="T6" fmla="*/ 2147483646 w 367"/>
              <a:gd name="T7" fmla="*/ 0 h 126"/>
              <a:gd name="T8" fmla="*/ 2147483646 w 367"/>
              <a:gd name="T9" fmla="*/ 2147483646 h 126"/>
              <a:gd name="T10" fmla="*/ 2147483646 w 367"/>
              <a:gd name="T11" fmla="*/ 0 h 126"/>
              <a:gd name="T12" fmla="*/ 2147483646 w 367"/>
              <a:gd name="T13" fmla="*/ 2147483646 h 126"/>
              <a:gd name="T14" fmla="*/ 2147483646 w 367"/>
              <a:gd name="T15" fmla="*/ 0 h 126"/>
              <a:gd name="T16" fmla="*/ 2147483646 w 367"/>
              <a:gd name="T17" fmla="*/ 0 h 126"/>
              <a:gd name="T18" fmla="*/ 2147483646 w 367"/>
              <a:gd name="T19" fmla="*/ 2147483646 h 126"/>
              <a:gd name="T20" fmla="*/ 2147483646 w 367"/>
              <a:gd name="T21" fmla="*/ 0 h 126"/>
              <a:gd name="T22" fmla="*/ 2147483646 w 367"/>
              <a:gd name="T23" fmla="*/ 2147483646 h 126"/>
              <a:gd name="T24" fmla="*/ 2147483646 w 367"/>
              <a:gd name="T25" fmla="*/ 2147483646 h 1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67"/>
              <a:gd name="T40" fmla="*/ 0 h 126"/>
              <a:gd name="T41" fmla="*/ 367 w 367"/>
              <a:gd name="T42" fmla="*/ 126 h 12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67" h="126">
                <a:moveTo>
                  <a:pt x="0" y="63"/>
                </a:moveTo>
                <a:lnTo>
                  <a:pt x="67" y="63"/>
                </a:lnTo>
                <a:lnTo>
                  <a:pt x="88" y="0"/>
                </a:lnTo>
                <a:lnTo>
                  <a:pt x="111" y="125"/>
                </a:lnTo>
                <a:lnTo>
                  <a:pt x="145" y="0"/>
                </a:lnTo>
                <a:lnTo>
                  <a:pt x="177" y="125"/>
                </a:lnTo>
                <a:lnTo>
                  <a:pt x="221" y="0"/>
                </a:lnTo>
                <a:lnTo>
                  <a:pt x="254" y="125"/>
                </a:lnTo>
                <a:lnTo>
                  <a:pt x="288" y="0"/>
                </a:lnTo>
                <a:lnTo>
                  <a:pt x="311" y="63"/>
                </a:lnTo>
                <a:lnTo>
                  <a:pt x="366" y="6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AutoShape 27"/>
          <p:cNvSpPr>
            <a:spLocks noChangeArrowheads="1"/>
          </p:cNvSpPr>
          <p:nvPr/>
        </p:nvSpPr>
        <p:spPr bwMode="auto">
          <a:xfrm flipV="1">
            <a:off x="2782888" y="2695575"/>
            <a:ext cx="3689350" cy="30163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F8100"/>
              </a:gs>
              <a:gs pos="100000">
                <a:srgbClr val="E0E074"/>
              </a:gs>
            </a:gsLst>
            <a:lin ang="5400000" scaled="1"/>
          </a:gradFill>
          <a:ln w="9525">
            <a:solidFill>
              <a:srgbClr val="FF81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Freeform 28"/>
          <p:cNvSpPr>
            <a:spLocks/>
          </p:cNvSpPr>
          <p:nvPr/>
        </p:nvSpPr>
        <p:spPr bwMode="auto">
          <a:xfrm>
            <a:off x="2963863" y="2586038"/>
            <a:ext cx="3352800" cy="241300"/>
          </a:xfrm>
          <a:custGeom>
            <a:avLst/>
            <a:gdLst>
              <a:gd name="T0" fmla="*/ 2147483646 w 2323"/>
              <a:gd name="T1" fmla="*/ 0 h 172"/>
              <a:gd name="T2" fmla="*/ 2147483646 w 2323"/>
              <a:gd name="T3" fmla="*/ 2147483646 h 172"/>
              <a:gd name="T4" fmla="*/ 2147483646 w 2323"/>
              <a:gd name="T5" fmla="*/ 2147483646 h 172"/>
              <a:gd name="T6" fmla="*/ 2147483646 w 2323"/>
              <a:gd name="T7" fmla="*/ 2147483646 h 172"/>
              <a:gd name="T8" fmla="*/ 2147483646 w 2323"/>
              <a:gd name="T9" fmla="*/ 2147483646 h 172"/>
              <a:gd name="T10" fmla="*/ 2147483646 w 2323"/>
              <a:gd name="T11" fmla="*/ 2147483646 h 172"/>
              <a:gd name="T12" fmla="*/ 2147483646 w 2323"/>
              <a:gd name="T13" fmla="*/ 2147483646 h 172"/>
              <a:gd name="T14" fmla="*/ 2147483646 w 2323"/>
              <a:gd name="T15" fmla="*/ 2147483646 h 172"/>
              <a:gd name="T16" fmla="*/ 2147483646 w 2323"/>
              <a:gd name="T17" fmla="*/ 2147483646 h 172"/>
              <a:gd name="T18" fmla="*/ 2147483646 w 2323"/>
              <a:gd name="T19" fmla="*/ 2147483646 h 172"/>
              <a:gd name="T20" fmla="*/ 2147483646 w 2323"/>
              <a:gd name="T21" fmla="*/ 2147483646 h 172"/>
              <a:gd name="T22" fmla="*/ 2147483646 w 2323"/>
              <a:gd name="T23" fmla="*/ 2147483646 h 172"/>
              <a:gd name="T24" fmla="*/ 2147483646 w 2323"/>
              <a:gd name="T25" fmla="*/ 2147483646 h 172"/>
              <a:gd name="T26" fmla="*/ 2147483646 w 2323"/>
              <a:gd name="T27" fmla="*/ 2147483646 h 172"/>
              <a:gd name="T28" fmla="*/ 2147483646 w 2323"/>
              <a:gd name="T29" fmla="*/ 2147483646 h 172"/>
              <a:gd name="T30" fmla="*/ 2147483646 w 2323"/>
              <a:gd name="T31" fmla="*/ 2147483646 h 172"/>
              <a:gd name="T32" fmla="*/ 2147483646 w 2323"/>
              <a:gd name="T33" fmla="*/ 2147483646 h 172"/>
              <a:gd name="T34" fmla="*/ 2147483646 w 2323"/>
              <a:gd name="T35" fmla="*/ 2147483646 h 172"/>
              <a:gd name="T36" fmla="*/ 2147483646 w 2323"/>
              <a:gd name="T37" fmla="*/ 2147483646 h 172"/>
              <a:gd name="T38" fmla="*/ 2147483646 w 2323"/>
              <a:gd name="T39" fmla="*/ 2147483646 h 172"/>
              <a:gd name="T40" fmla="*/ 2147483646 w 2323"/>
              <a:gd name="T41" fmla="*/ 2147483646 h 172"/>
              <a:gd name="T42" fmla="*/ 2147483646 w 2323"/>
              <a:gd name="T43" fmla="*/ 2147483646 h 172"/>
              <a:gd name="T44" fmla="*/ 2147483646 w 2323"/>
              <a:gd name="T45" fmla="*/ 2147483646 h 172"/>
              <a:gd name="T46" fmla="*/ 2147483646 w 2323"/>
              <a:gd name="T47" fmla="*/ 2147483646 h 172"/>
              <a:gd name="T48" fmla="*/ 2147483646 w 2323"/>
              <a:gd name="T49" fmla="*/ 2147483646 h 172"/>
              <a:gd name="T50" fmla="*/ 2147483646 w 2323"/>
              <a:gd name="T51" fmla="*/ 2147483646 h 172"/>
              <a:gd name="T52" fmla="*/ 2147483646 w 2323"/>
              <a:gd name="T53" fmla="*/ 2147483646 h 172"/>
              <a:gd name="T54" fmla="*/ 2147483646 w 2323"/>
              <a:gd name="T55" fmla="*/ 2147483646 h 172"/>
              <a:gd name="T56" fmla="*/ 2147483646 w 2323"/>
              <a:gd name="T57" fmla="*/ 2147483646 h 172"/>
              <a:gd name="T58" fmla="*/ 2147483646 w 2323"/>
              <a:gd name="T59" fmla="*/ 2147483646 h 172"/>
              <a:gd name="T60" fmla="*/ 2147483646 w 2323"/>
              <a:gd name="T61" fmla="*/ 2147483646 h 172"/>
              <a:gd name="T62" fmla="*/ 2147483646 w 2323"/>
              <a:gd name="T63" fmla="*/ 2147483646 h 172"/>
              <a:gd name="T64" fmla="*/ 2147483646 w 2323"/>
              <a:gd name="T65" fmla="*/ 2147483646 h 172"/>
              <a:gd name="T66" fmla="*/ 2147483646 w 2323"/>
              <a:gd name="T67" fmla="*/ 2147483646 h 172"/>
              <a:gd name="T68" fmla="*/ 2147483646 w 2323"/>
              <a:gd name="T69" fmla="*/ 2147483646 h 172"/>
              <a:gd name="T70" fmla="*/ 0 w 2323"/>
              <a:gd name="T71" fmla="*/ 2147483646 h 172"/>
              <a:gd name="T72" fmla="*/ 0 w 2323"/>
              <a:gd name="T73" fmla="*/ 0 h 172"/>
              <a:gd name="T74" fmla="*/ 2147483646 w 2323"/>
              <a:gd name="T75" fmla="*/ 0 h 172"/>
              <a:gd name="T76" fmla="*/ 2147483646 w 2323"/>
              <a:gd name="T77" fmla="*/ 0 h 172"/>
              <a:gd name="T78" fmla="*/ 2147483646 w 2323"/>
              <a:gd name="T79" fmla="*/ 0 h 1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323"/>
              <a:gd name="T121" fmla="*/ 0 h 172"/>
              <a:gd name="T122" fmla="*/ 2323 w 2323"/>
              <a:gd name="T123" fmla="*/ 172 h 17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323" h="172">
                <a:moveTo>
                  <a:pt x="2278" y="0"/>
                </a:moveTo>
                <a:lnTo>
                  <a:pt x="2290" y="7"/>
                </a:lnTo>
                <a:lnTo>
                  <a:pt x="2300" y="12"/>
                </a:lnTo>
                <a:lnTo>
                  <a:pt x="2308" y="19"/>
                </a:lnTo>
                <a:lnTo>
                  <a:pt x="2315" y="25"/>
                </a:lnTo>
                <a:lnTo>
                  <a:pt x="2318" y="32"/>
                </a:lnTo>
                <a:lnTo>
                  <a:pt x="2322" y="38"/>
                </a:lnTo>
                <a:lnTo>
                  <a:pt x="2322" y="44"/>
                </a:lnTo>
                <a:lnTo>
                  <a:pt x="2322" y="50"/>
                </a:lnTo>
                <a:lnTo>
                  <a:pt x="2319" y="56"/>
                </a:lnTo>
                <a:lnTo>
                  <a:pt x="2316" y="62"/>
                </a:lnTo>
                <a:lnTo>
                  <a:pt x="2311" y="67"/>
                </a:lnTo>
                <a:lnTo>
                  <a:pt x="2306" y="72"/>
                </a:lnTo>
                <a:lnTo>
                  <a:pt x="2300" y="76"/>
                </a:lnTo>
                <a:lnTo>
                  <a:pt x="2294" y="80"/>
                </a:lnTo>
                <a:lnTo>
                  <a:pt x="2285" y="82"/>
                </a:lnTo>
                <a:lnTo>
                  <a:pt x="2278" y="84"/>
                </a:lnTo>
                <a:lnTo>
                  <a:pt x="2278" y="85"/>
                </a:lnTo>
                <a:lnTo>
                  <a:pt x="2261" y="90"/>
                </a:lnTo>
                <a:lnTo>
                  <a:pt x="2248" y="96"/>
                </a:lnTo>
                <a:lnTo>
                  <a:pt x="2238" y="102"/>
                </a:lnTo>
                <a:lnTo>
                  <a:pt x="2232" y="108"/>
                </a:lnTo>
                <a:lnTo>
                  <a:pt x="2227" y="115"/>
                </a:lnTo>
                <a:lnTo>
                  <a:pt x="2224" y="121"/>
                </a:lnTo>
                <a:lnTo>
                  <a:pt x="2224" y="127"/>
                </a:lnTo>
                <a:lnTo>
                  <a:pt x="2226" y="133"/>
                </a:lnTo>
                <a:lnTo>
                  <a:pt x="2228" y="140"/>
                </a:lnTo>
                <a:lnTo>
                  <a:pt x="2233" y="145"/>
                </a:lnTo>
                <a:lnTo>
                  <a:pt x="2238" y="151"/>
                </a:lnTo>
                <a:lnTo>
                  <a:pt x="2246" y="155"/>
                </a:lnTo>
                <a:lnTo>
                  <a:pt x="2253" y="160"/>
                </a:lnTo>
                <a:lnTo>
                  <a:pt x="2261" y="164"/>
                </a:lnTo>
                <a:lnTo>
                  <a:pt x="2268" y="167"/>
                </a:lnTo>
                <a:lnTo>
                  <a:pt x="2278" y="168"/>
                </a:lnTo>
                <a:lnTo>
                  <a:pt x="2271" y="171"/>
                </a:lnTo>
                <a:lnTo>
                  <a:pt x="0" y="171"/>
                </a:lnTo>
                <a:lnTo>
                  <a:pt x="0" y="0"/>
                </a:lnTo>
                <a:lnTo>
                  <a:pt x="2271" y="0"/>
                </a:lnTo>
                <a:lnTo>
                  <a:pt x="2278" y="0"/>
                </a:lnTo>
              </a:path>
            </a:pathLst>
          </a:custGeom>
          <a:gradFill rotWithShape="0">
            <a:gsLst>
              <a:gs pos="0">
                <a:srgbClr val="5F5F5F"/>
              </a:gs>
              <a:gs pos="50000">
                <a:srgbClr val="FFFFFF"/>
              </a:gs>
              <a:gs pos="100000">
                <a:srgbClr val="5F5F5F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539" name="Group 29"/>
          <p:cNvGrpSpPr>
            <a:grpSpLocks/>
          </p:cNvGrpSpPr>
          <p:nvPr/>
        </p:nvGrpSpPr>
        <p:grpSpPr bwMode="auto">
          <a:xfrm>
            <a:off x="1638300" y="2525713"/>
            <a:ext cx="598488" cy="1014412"/>
            <a:chOff x="149" y="1700"/>
            <a:chExt cx="415" cy="724"/>
          </a:xfrm>
        </p:grpSpPr>
        <p:grpSp>
          <p:nvGrpSpPr>
            <p:cNvPr id="22576" name="Group 30"/>
            <p:cNvGrpSpPr>
              <a:grpSpLocks/>
            </p:cNvGrpSpPr>
            <p:nvPr/>
          </p:nvGrpSpPr>
          <p:grpSpPr bwMode="auto">
            <a:xfrm>
              <a:off x="149" y="1700"/>
              <a:ext cx="415" cy="416"/>
              <a:chOff x="149" y="1700"/>
              <a:chExt cx="415" cy="416"/>
            </a:xfrm>
          </p:grpSpPr>
          <p:sp>
            <p:nvSpPr>
              <p:cNvPr id="22582" name="Oval 31"/>
              <p:cNvSpPr>
                <a:spLocks noChangeArrowheads="1"/>
              </p:cNvSpPr>
              <p:nvPr/>
            </p:nvSpPr>
            <p:spPr bwMode="auto">
              <a:xfrm>
                <a:off x="149" y="1700"/>
                <a:ext cx="415" cy="4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83" name="Freeform 32"/>
              <p:cNvSpPr>
                <a:spLocks/>
              </p:cNvSpPr>
              <p:nvPr/>
            </p:nvSpPr>
            <p:spPr bwMode="auto">
              <a:xfrm>
                <a:off x="245" y="1809"/>
                <a:ext cx="226" cy="198"/>
              </a:xfrm>
              <a:custGeom>
                <a:avLst/>
                <a:gdLst>
                  <a:gd name="T0" fmla="*/ 2 w 226"/>
                  <a:gd name="T1" fmla="*/ 92 h 198"/>
                  <a:gd name="T2" fmla="*/ 7 w 226"/>
                  <a:gd name="T3" fmla="*/ 80 h 198"/>
                  <a:gd name="T4" fmla="*/ 12 w 226"/>
                  <a:gd name="T5" fmla="*/ 68 h 198"/>
                  <a:gd name="T6" fmla="*/ 16 w 226"/>
                  <a:gd name="T7" fmla="*/ 56 h 198"/>
                  <a:gd name="T8" fmla="*/ 21 w 226"/>
                  <a:gd name="T9" fmla="*/ 45 h 198"/>
                  <a:gd name="T10" fmla="*/ 25 w 226"/>
                  <a:gd name="T11" fmla="*/ 35 h 198"/>
                  <a:gd name="T12" fmla="*/ 28 w 226"/>
                  <a:gd name="T13" fmla="*/ 28 h 198"/>
                  <a:gd name="T14" fmla="*/ 34 w 226"/>
                  <a:gd name="T15" fmla="*/ 19 h 198"/>
                  <a:gd name="T16" fmla="*/ 39 w 226"/>
                  <a:gd name="T17" fmla="*/ 12 h 198"/>
                  <a:gd name="T18" fmla="*/ 43 w 226"/>
                  <a:gd name="T19" fmla="*/ 7 h 198"/>
                  <a:gd name="T20" fmla="*/ 48 w 226"/>
                  <a:gd name="T21" fmla="*/ 3 h 198"/>
                  <a:gd name="T22" fmla="*/ 52 w 226"/>
                  <a:gd name="T23" fmla="*/ 1 h 198"/>
                  <a:gd name="T24" fmla="*/ 57 w 226"/>
                  <a:gd name="T25" fmla="*/ 0 h 198"/>
                  <a:gd name="T26" fmla="*/ 61 w 226"/>
                  <a:gd name="T27" fmla="*/ 1 h 198"/>
                  <a:gd name="T28" fmla="*/ 65 w 226"/>
                  <a:gd name="T29" fmla="*/ 2 h 198"/>
                  <a:gd name="T30" fmla="*/ 70 w 226"/>
                  <a:gd name="T31" fmla="*/ 7 h 198"/>
                  <a:gd name="T32" fmla="*/ 75 w 226"/>
                  <a:gd name="T33" fmla="*/ 12 h 198"/>
                  <a:gd name="T34" fmla="*/ 79 w 226"/>
                  <a:gd name="T35" fmla="*/ 18 h 198"/>
                  <a:gd name="T36" fmla="*/ 85 w 226"/>
                  <a:gd name="T37" fmla="*/ 29 h 198"/>
                  <a:gd name="T38" fmla="*/ 88 w 226"/>
                  <a:gd name="T39" fmla="*/ 35 h 198"/>
                  <a:gd name="T40" fmla="*/ 93 w 226"/>
                  <a:gd name="T41" fmla="*/ 45 h 198"/>
                  <a:gd name="T42" fmla="*/ 97 w 226"/>
                  <a:gd name="T43" fmla="*/ 56 h 198"/>
                  <a:gd name="T44" fmla="*/ 102 w 226"/>
                  <a:gd name="T45" fmla="*/ 68 h 198"/>
                  <a:gd name="T46" fmla="*/ 106 w 226"/>
                  <a:gd name="T47" fmla="*/ 80 h 198"/>
                  <a:gd name="T48" fmla="*/ 111 w 226"/>
                  <a:gd name="T49" fmla="*/ 92 h 198"/>
                  <a:gd name="T50" fmla="*/ 113 w 226"/>
                  <a:gd name="T51" fmla="*/ 98 h 198"/>
                  <a:gd name="T52" fmla="*/ 118 w 226"/>
                  <a:gd name="T53" fmla="*/ 110 h 198"/>
                  <a:gd name="T54" fmla="*/ 122 w 226"/>
                  <a:gd name="T55" fmla="*/ 122 h 198"/>
                  <a:gd name="T56" fmla="*/ 126 w 226"/>
                  <a:gd name="T57" fmla="*/ 133 h 198"/>
                  <a:gd name="T58" fmla="*/ 131 w 226"/>
                  <a:gd name="T59" fmla="*/ 145 h 198"/>
                  <a:gd name="T60" fmla="*/ 136 w 226"/>
                  <a:gd name="T61" fmla="*/ 156 h 198"/>
                  <a:gd name="T62" fmla="*/ 140 w 226"/>
                  <a:gd name="T63" fmla="*/ 165 h 198"/>
                  <a:gd name="T64" fmla="*/ 145 w 226"/>
                  <a:gd name="T65" fmla="*/ 173 h 198"/>
                  <a:gd name="T66" fmla="*/ 149 w 226"/>
                  <a:gd name="T67" fmla="*/ 181 h 198"/>
                  <a:gd name="T68" fmla="*/ 153 w 226"/>
                  <a:gd name="T69" fmla="*/ 187 h 198"/>
                  <a:gd name="T70" fmla="*/ 158 w 226"/>
                  <a:gd name="T71" fmla="*/ 191 h 198"/>
                  <a:gd name="T72" fmla="*/ 162 w 226"/>
                  <a:gd name="T73" fmla="*/ 194 h 198"/>
                  <a:gd name="T74" fmla="*/ 167 w 226"/>
                  <a:gd name="T75" fmla="*/ 197 h 198"/>
                  <a:gd name="T76" fmla="*/ 172 w 226"/>
                  <a:gd name="T77" fmla="*/ 197 h 198"/>
                  <a:gd name="T78" fmla="*/ 177 w 226"/>
                  <a:gd name="T79" fmla="*/ 194 h 198"/>
                  <a:gd name="T80" fmla="*/ 181 w 226"/>
                  <a:gd name="T81" fmla="*/ 191 h 198"/>
                  <a:gd name="T82" fmla="*/ 185 w 226"/>
                  <a:gd name="T83" fmla="*/ 187 h 198"/>
                  <a:gd name="T84" fmla="*/ 190 w 226"/>
                  <a:gd name="T85" fmla="*/ 181 h 198"/>
                  <a:gd name="T86" fmla="*/ 194 w 226"/>
                  <a:gd name="T87" fmla="*/ 173 h 198"/>
                  <a:gd name="T88" fmla="*/ 199 w 226"/>
                  <a:gd name="T89" fmla="*/ 165 h 198"/>
                  <a:gd name="T90" fmla="*/ 203 w 226"/>
                  <a:gd name="T91" fmla="*/ 156 h 198"/>
                  <a:gd name="T92" fmla="*/ 207 w 226"/>
                  <a:gd name="T93" fmla="*/ 145 h 198"/>
                  <a:gd name="T94" fmla="*/ 213 w 226"/>
                  <a:gd name="T95" fmla="*/ 134 h 198"/>
                  <a:gd name="T96" fmla="*/ 217 w 226"/>
                  <a:gd name="T97" fmla="*/ 122 h 198"/>
                  <a:gd name="T98" fmla="*/ 221 w 226"/>
                  <a:gd name="T99" fmla="*/ 110 h 198"/>
                  <a:gd name="T100" fmla="*/ 225 w 226"/>
                  <a:gd name="T101" fmla="*/ 98 h 1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26"/>
                  <a:gd name="T154" fmla="*/ 0 h 198"/>
                  <a:gd name="T155" fmla="*/ 226 w 226"/>
                  <a:gd name="T156" fmla="*/ 198 h 19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26" h="198">
                    <a:moveTo>
                      <a:pt x="0" y="98"/>
                    </a:moveTo>
                    <a:lnTo>
                      <a:pt x="2" y="92"/>
                    </a:lnTo>
                    <a:lnTo>
                      <a:pt x="5" y="86"/>
                    </a:lnTo>
                    <a:lnTo>
                      <a:pt x="7" y="80"/>
                    </a:lnTo>
                    <a:lnTo>
                      <a:pt x="9" y="73"/>
                    </a:lnTo>
                    <a:lnTo>
                      <a:pt x="12" y="68"/>
                    </a:lnTo>
                    <a:lnTo>
                      <a:pt x="14" y="62"/>
                    </a:lnTo>
                    <a:lnTo>
                      <a:pt x="16" y="56"/>
                    </a:lnTo>
                    <a:lnTo>
                      <a:pt x="18" y="51"/>
                    </a:lnTo>
                    <a:lnTo>
                      <a:pt x="21" y="45"/>
                    </a:lnTo>
                    <a:lnTo>
                      <a:pt x="23" y="41"/>
                    </a:lnTo>
                    <a:lnTo>
                      <a:pt x="25" y="35"/>
                    </a:lnTo>
                    <a:lnTo>
                      <a:pt x="27" y="31"/>
                    </a:lnTo>
                    <a:lnTo>
                      <a:pt x="28" y="28"/>
                    </a:lnTo>
                    <a:lnTo>
                      <a:pt x="32" y="23"/>
                    </a:lnTo>
                    <a:lnTo>
                      <a:pt x="34" y="19"/>
                    </a:lnTo>
                    <a:lnTo>
                      <a:pt x="36" y="15"/>
                    </a:lnTo>
                    <a:lnTo>
                      <a:pt x="39" y="12"/>
                    </a:lnTo>
                    <a:lnTo>
                      <a:pt x="41" y="9"/>
                    </a:lnTo>
                    <a:lnTo>
                      <a:pt x="43" y="7"/>
                    </a:lnTo>
                    <a:lnTo>
                      <a:pt x="45" y="4"/>
                    </a:lnTo>
                    <a:lnTo>
                      <a:pt x="48" y="3"/>
                    </a:lnTo>
                    <a:lnTo>
                      <a:pt x="50" y="2"/>
                    </a:lnTo>
                    <a:lnTo>
                      <a:pt x="52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1" y="1"/>
                    </a:lnTo>
                    <a:lnTo>
                      <a:pt x="63" y="2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7"/>
                    </a:lnTo>
                    <a:lnTo>
                      <a:pt x="73" y="9"/>
                    </a:lnTo>
                    <a:lnTo>
                      <a:pt x="75" y="12"/>
                    </a:lnTo>
                    <a:lnTo>
                      <a:pt x="77" y="15"/>
                    </a:lnTo>
                    <a:lnTo>
                      <a:pt x="79" y="18"/>
                    </a:lnTo>
                    <a:lnTo>
                      <a:pt x="82" y="23"/>
                    </a:lnTo>
                    <a:lnTo>
                      <a:pt x="85" y="29"/>
                    </a:lnTo>
                    <a:lnTo>
                      <a:pt x="86" y="31"/>
                    </a:lnTo>
                    <a:lnTo>
                      <a:pt x="88" y="35"/>
                    </a:lnTo>
                    <a:lnTo>
                      <a:pt x="91" y="41"/>
                    </a:lnTo>
                    <a:lnTo>
                      <a:pt x="93" y="45"/>
                    </a:lnTo>
                    <a:lnTo>
                      <a:pt x="95" y="51"/>
                    </a:lnTo>
                    <a:lnTo>
                      <a:pt x="97" y="56"/>
                    </a:lnTo>
                    <a:lnTo>
                      <a:pt x="100" y="62"/>
                    </a:lnTo>
                    <a:lnTo>
                      <a:pt x="102" y="68"/>
                    </a:lnTo>
                    <a:lnTo>
                      <a:pt x="104" y="73"/>
                    </a:lnTo>
                    <a:lnTo>
                      <a:pt x="106" y="80"/>
                    </a:lnTo>
                    <a:lnTo>
                      <a:pt x="109" y="85"/>
                    </a:lnTo>
                    <a:lnTo>
                      <a:pt x="111" y="92"/>
                    </a:lnTo>
                    <a:lnTo>
                      <a:pt x="113" y="98"/>
                    </a:lnTo>
                    <a:lnTo>
                      <a:pt x="115" y="104"/>
                    </a:lnTo>
                    <a:lnTo>
                      <a:pt x="118" y="110"/>
                    </a:lnTo>
                    <a:lnTo>
                      <a:pt x="120" y="116"/>
                    </a:lnTo>
                    <a:lnTo>
                      <a:pt x="122" y="122"/>
                    </a:lnTo>
                    <a:lnTo>
                      <a:pt x="125" y="129"/>
                    </a:lnTo>
                    <a:lnTo>
                      <a:pt x="126" y="133"/>
                    </a:lnTo>
                    <a:lnTo>
                      <a:pt x="129" y="139"/>
                    </a:lnTo>
                    <a:lnTo>
                      <a:pt x="131" y="145"/>
                    </a:lnTo>
                    <a:lnTo>
                      <a:pt x="133" y="150"/>
                    </a:lnTo>
                    <a:lnTo>
                      <a:pt x="136" y="156"/>
                    </a:lnTo>
                    <a:lnTo>
                      <a:pt x="137" y="160"/>
                    </a:lnTo>
                    <a:lnTo>
                      <a:pt x="140" y="165"/>
                    </a:lnTo>
                    <a:lnTo>
                      <a:pt x="142" y="170"/>
                    </a:lnTo>
                    <a:lnTo>
                      <a:pt x="145" y="173"/>
                    </a:lnTo>
                    <a:lnTo>
                      <a:pt x="147" y="177"/>
                    </a:lnTo>
                    <a:lnTo>
                      <a:pt x="149" y="181"/>
                    </a:lnTo>
                    <a:lnTo>
                      <a:pt x="151" y="184"/>
                    </a:lnTo>
                    <a:lnTo>
                      <a:pt x="153" y="187"/>
                    </a:lnTo>
                    <a:lnTo>
                      <a:pt x="156" y="189"/>
                    </a:lnTo>
                    <a:lnTo>
                      <a:pt x="158" y="191"/>
                    </a:lnTo>
                    <a:lnTo>
                      <a:pt x="161" y="193"/>
                    </a:lnTo>
                    <a:lnTo>
                      <a:pt x="162" y="194"/>
                    </a:lnTo>
                    <a:lnTo>
                      <a:pt x="165" y="195"/>
                    </a:lnTo>
                    <a:lnTo>
                      <a:pt x="167" y="197"/>
                    </a:lnTo>
                    <a:lnTo>
                      <a:pt x="170" y="197"/>
                    </a:lnTo>
                    <a:lnTo>
                      <a:pt x="172" y="197"/>
                    </a:lnTo>
                    <a:lnTo>
                      <a:pt x="173" y="195"/>
                    </a:lnTo>
                    <a:lnTo>
                      <a:pt x="177" y="194"/>
                    </a:lnTo>
                    <a:lnTo>
                      <a:pt x="179" y="193"/>
                    </a:lnTo>
                    <a:lnTo>
                      <a:pt x="181" y="191"/>
                    </a:lnTo>
                    <a:lnTo>
                      <a:pt x="183" y="189"/>
                    </a:lnTo>
                    <a:lnTo>
                      <a:pt x="185" y="187"/>
                    </a:lnTo>
                    <a:lnTo>
                      <a:pt x="188" y="184"/>
                    </a:lnTo>
                    <a:lnTo>
                      <a:pt x="190" y="181"/>
                    </a:lnTo>
                    <a:lnTo>
                      <a:pt x="192" y="177"/>
                    </a:lnTo>
                    <a:lnTo>
                      <a:pt x="194" y="173"/>
                    </a:lnTo>
                    <a:lnTo>
                      <a:pt x="197" y="170"/>
                    </a:lnTo>
                    <a:lnTo>
                      <a:pt x="199" y="165"/>
                    </a:lnTo>
                    <a:lnTo>
                      <a:pt x="201" y="160"/>
                    </a:lnTo>
                    <a:lnTo>
                      <a:pt x="203" y="156"/>
                    </a:lnTo>
                    <a:lnTo>
                      <a:pt x="205" y="150"/>
                    </a:lnTo>
                    <a:lnTo>
                      <a:pt x="207" y="145"/>
                    </a:lnTo>
                    <a:lnTo>
                      <a:pt x="210" y="140"/>
                    </a:lnTo>
                    <a:lnTo>
                      <a:pt x="213" y="134"/>
                    </a:lnTo>
                    <a:lnTo>
                      <a:pt x="214" y="129"/>
                    </a:lnTo>
                    <a:lnTo>
                      <a:pt x="217" y="122"/>
                    </a:lnTo>
                    <a:lnTo>
                      <a:pt x="219" y="116"/>
                    </a:lnTo>
                    <a:lnTo>
                      <a:pt x="221" y="110"/>
                    </a:lnTo>
                    <a:lnTo>
                      <a:pt x="223" y="104"/>
                    </a:lnTo>
                    <a:lnTo>
                      <a:pt x="225" y="98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77" name="Group 33"/>
            <p:cNvGrpSpPr>
              <a:grpSpLocks/>
            </p:cNvGrpSpPr>
            <p:nvPr/>
          </p:nvGrpSpPr>
          <p:grpSpPr bwMode="auto">
            <a:xfrm>
              <a:off x="310" y="2119"/>
              <a:ext cx="104" cy="305"/>
              <a:chOff x="310" y="2119"/>
              <a:chExt cx="104" cy="305"/>
            </a:xfrm>
          </p:grpSpPr>
          <p:sp>
            <p:nvSpPr>
              <p:cNvPr id="22578" name="Line 34"/>
              <p:cNvSpPr>
                <a:spLocks noChangeShapeType="1"/>
              </p:cNvSpPr>
              <p:nvPr/>
            </p:nvSpPr>
            <p:spPr bwMode="auto">
              <a:xfrm>
                <a:off x="310" y="2358"/>
                <a:ext cx="52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Line 35"/>
              <p:cNvSpPr>
                <a:spLocks noChangeShapeType="1"/>
              </p:cNvSpPr>
              <p:nvPr/>
            </p:nvSpPr>
            <p:spPr bwMode="auto">
              <a:xfrm flipH="1">
                <a:off x="363" y="2358"/>
                <a:ext cx="51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Line 36"/>
              <p:cNvSpPr>
                <a:spLocks noChangeShapeType="1"/>
              </p:cNvSpPr>
              <p:nvPr/>
            </p:nvSpPr>
            <p:spPr bwMode="auto">
              <a:xfrm>
                <a:off x="310" y="2355"/>
                <a:ext cx="10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Line 37"/>
              <p:cNvSpPr>
                <a:spLocks noChangeShapeType="1"/>
              </p:cNvSpPr>
              <p:nvPr/>
            </p:nvSpPr>
            <p:spPr bwMode="auto">
              <a:xfrm>
                <a:off x="361" y="2119"/>
                <a:ext cx="0" cy="2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540" name="Text Box 38"/>
          <p:cNvSpPr txBox="1">
            <a:spLocks noChangeArrowheads="1"/>
          </p:cNvSpPr>
          <p:nvPr/>
        </p:nvSpPr>
        <p:spPr bwMode="auto">
          <a:xfrm>
            <a:off x="1457325" y="2117725"/>
            <a:ext cx="1033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2200">
                <a:solidFill>
                  <a:srgbClr val="000000"/>
                </a:solidFill>
                <a:latin typeface="Univers Condensed" pitchFamily="34" charset="0"/>
              </a:rPr>
              <a:t>Zs = Zo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22541" name="Text Box 39"/>
          <p:cNvSpPr txBox="1">
            <a:spLocks noChangeArrowheads="1"/>
          </p:cNvSpPr>
          <p:nvPr/>
        </p:nvSpPr>
        <p:spPr bwMode="auto">
          <a:xfrm>
            <a:off x="4860925" y="4776788"/>
            <a:ext cx="4873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2200">
                <a:solidFill>
                  <a:srgbClr val="000000"/>
                </a:solidFill>
                <a:latin typeface="Univers Condensed" pitchFamily="34" charset="0"/>
              </a:rPr>
              <a:t>V</a:t>
            </a:r>
            <a:r>
              <a:rPr lang="en-US" altLang="en-US" sz="1300">
                <a:solidFill>
                  <a:srgbClr val="000000"/>
                </a:solidFill>
                <a:latin typeface="Univers Condensed" pitchFamily="34" charset="0"/>
              </a:rPr>
              <a:t>refl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22542" name="Freeform 40"/>
          <p:cNvSpPr>
            <a:spLocks/>
          </p:cNvSpPr>
          <p:nvPr/>
        </p:nvSpPr>
        <p:spPr bwMode="auto">
          <a:xfrm>
            <a:off x="3725863" y="4660900"/>
            <a:ext cx="947737" cy="609600"/>
          </a:xfrm>
          <a:custGeom>
            <a:avLst/>
            <a:gdLst>
              <a:gd name="T0" fmla="*/ 2147483646 w 656"/>
              <a:gd name="T1" fmla="*/ 2147483646 h 436"/>
              <a:gd name="T2" fmla="*/ 2147483646 w 656"/>
              <a:gd name="T3" fmla="*/ 2147483646 h 436"/>
              <a:gd name="T4" fmla="*/ 2147483646 w 656"/>
              <a:gd name="T5" fmla="*/ 0 h 436"/>
              <a:gd name="T6" fmla="*/ 0 w 656"/>
              <a:gd name="T7" fmla="*/ 2147483646 h 436"/>
              <a:gd name="T8" fmla="*/ 2147483646 w 656"/>
              <a:gd name="T9" fmla="*/ 2147483646 h 436"/>
              <a:gd name="T10" fmla="*/ 2147483646 w 656"/>
              <a:gd name="T11" fmla="*/ 2147483646 h 436"/>
              <a:gd name="T12" fmla="*/ 2147483646 w 656"/>
              <a:gd name="T13" fmla="*/ 2147483646 h 4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6"/>
              <a:gd name="T22" fmla="*/ 0 h 436"/>
              <a:gd name="T23" fmla="*/ 656 w 656"/>
              <a:gd name="T24" fmla="*/ 436 h 4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6" h="436">
                <a:moveTo>
                  <a:pt x="655" y="107"/>
                </a:moveTo>
                <a:lnTo>
                  <a:pt x="217" y="107"/>
                </a:lnTo>
                <a:lnTo>
                  <a:pt x="217" y="0"/>
                </a:lnTo>
                <a:lnTo>
                  <a:pt x="0" y="218"/>
                </a:lnTo>
                <a:lnTo>
                  <a:pt x="217" y="435"/>
                </a:lnTo>
                <a:lnTo>
                  <a:pt x="217" y="328"/>
                </a:lnTo>
                <a:lnTo>
                  <a:pt x="655" y="32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3" name="Group 41"/>
          <p:cNvGrpSpPr>
            <a:grpSpLocks/>
          </p:cNvGrpSpPr>
          <p:nvPr/>
        </p:nvGrpSpPr>
        <p:grpSpPr bwMode="auto">
          <a:xfrm>
            <a:off x="376238" y="3857625"/>
            <a:ext cx="496887" cy="381000"/>
            <a:chOff x="261" y="2754"/>
            <a:chExt cx="344" cy="272"/>
          </a:xfrm>
        </p:grpSpPr>
        <p:sp>
          <p:nvSpPr>
            <p:cNvPr id="22574" name="Text Box 42"/>
            <p:cNvSpPr txBox="1">
              <a:spLocks noChangeArrowheads="1"/>
            </p:cNvSpPr>
            <p:nvPr/>
          </p:nvSpPr>
          <p:spPr bwMode="auto">
            <a:xfrm>
              <a:off x="261" y="2754"/>
              <a:ext cx="16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>
                  <a:srgbClr val="104160"/>
                </a:buClr>
                <a:buSzPct val="90000"/>
                <a:buFont typeface="Monotype Sorts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Univers Condensed" pitchFamily="34" charset="0"/>
                </a:rPr>
                <a:t>V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2575" name="Text Box 43"/>
            <p:cNvSpPr txBox="1">
              <a:spLocks noChangeArrowheads="1"/>
            </p:cNvSpPr>
            <p:nvPr/>
          </p:nvSpPr>
          <p:spPr bwMode="auto">
            <a:xfrm>
              <a:off x="424" y="2875"/>
              <a:ext cx="18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90000"/>
                <a:buFont typeface="Monotype Sorts"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Univers Condensed" pitchFamily="34" charset="0"/>
                </a:rPr>
                <a:t>inc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</p:grpSp>
      <p:sp>
        <p:nvSpPr>
          <p:cNvPr id="22544" name="Text Box 44"/>
          <p:cNvSpPr txBox="1">
            <a:spLocks noChangeArrowheads="1"/>
          </p:cNvSpPr>
          <p:nvPr/>
        </p:nvSpPr>
        <p:spPr bwMode="auto">
          <a:xfrm>
            <a:off x="2309813" y="5524500"/>
            <a:ext cx="46069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2000" b="1">
                <a:solidFill>
                  <a:srgbClr val="0000FF"/>
                </a:solidFill>
                <a:latin typeface="Univers Condensed" pitchFamily="34" charset="0"/>
              </a:rPr>
              <a:t>For reflection, a transmission line terminated in a short or open reflects all power back to source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22545" name="Group 45"/>
          <p:cNvGrpSpPr>
            <a:grpSpLocks/>
          </p:cNvGrpSpPr>
          <p:nvPr/>
        </p:nvGrpSpPr>
        <p:grpSpPr bwMode="auto">
          <a:xfrm>
            <a:off x="1909763" y="4632325"/>
            <a:ext cx="1382712" cy="611188"/>
            <a:chOff x="1323" y="3307"/>
            <a:chExt cx="958" cy="436"/>
          </a:xfrm>
        </p:grpSpPr>
        <p:sp>
          <p:nvSpPr>
            <p:cNvPr id="22572" name="Freeform 46"/>
            <p:cNvSpPr>
              <a:spLocks/>
            </p:cNvSpPr>
            <p:nvPr/>
          </p:nvSpPr>
          <p:spPr bwMode="auto">
            <a:xfrm>
              <a:off x="1323" y="3307"/>
              <a:ext cx="479" cy="436"/>
            </a:xfrm>
            <a:custGeom>
              <a:avLst/>
              <a:gdLst>
                <a:gd name="T0" fmla="*/ 5 w 479"/>
                <a:gd name="T1" fmla="*/ 231 h 436"/>
                <a:gd name="T2" fmla="*/ 14 w 479"/>
                <a:gd name="T3" fmla="*/ 259 h 436"/>
                <a:gd name="T4" fmla="*/ 24 w 479"/>
                <a:gd name="T5" fmla="*/ 285 h 436"/>
                <a:gd name="T6" fmla="*/ 33 w 479"/>
                <a:gd name="T7" fmla="*/ 310 h 436"/>
                <a:gd name="T8" fmla="*/ 43 w 479"/>
                <a:gd name="T9" fmla="*/ 333 h 436"/>
                <a:gd name="T10" fmla="*/ 52 w 479"/>
                <a:gd name="T11" fmla="*/ 357 h 436"/>
                <a:gd name="T12" fmla="*/ 60 w 479"/>
                <a:gd name="T13" fmla="*/ 373 h 436"/>
                <a:gd name="T14" fmla="*/ 70 w 479"/>
                <a:gd name="T15" fmla="*/ 393 h 436"/>
                <a:gd name="T16" fmla="*/ 80 w 479"/>
                <a:gd name="T17" fmla="*/ 407 h 436"/>
                <a:gd name="T18" fmla="*/ 91 w 479"/>
                <a:gd name="T19" fmla="*/ 419 h 436"/>
                <a:gd name="T20" fmla="*/ 101 w 479"/>
                <a:gd name="T21" fmla="*/ 427 h 436"/>
                <a:gd name="T22" fmla="*/ 109 w 479"/>
                <a:gd name="T23" fmla="*/ 433 h 436"/>
                <a:gd name="T24" fmla="*/ 119 w 479"/>
                <a:gd name="T25" fmla="*/ 435 h 436"/>
                <a:gd name="T26" fmla="*/ 129 w 479"/>
                <a:gd name="T27" fmla="*/ 433 h 436"/>
                <a:gd name="T28" fmla="*/ 138 w 479"/>
                <a:gd name="T29" fmla="*/ 428 h 436"/>
                <a:gd name="T30" fmla="*/ 148 w 479"/>
                <a:gd name="T31" fmla="*/ 419 h 436"/>
                <a:gd name="T32" fmla="*/ 157 w 479"/>
                <a:gd name="T33" fmla="*/ 408 h 436"/>
                <a:gd name="T34" fmla="*/ 167 w 479"/>
                <a:gd name="T35" fmla="*/ 394 h 436"/>
                <a:gd name="T36" fmla="*/ 179 w 479"/>
                <a:gd name="T37" fmla="*/ 371 h 436"/>
                <a:gd name="T38" fmla="*/ 187 w 479"/>
                <a:gd name="T39" fmla="*/ 357 h 436"/>
                <a:gd name="T40" fmla="*/ 196 w 479"/>
                <a:gd name="T41" fmla="*/ 334 h 436"/>
                <a:gd name="T42" fmla="*/ 205 w 479"/>
                <a:gd name="T43" fmla="*/ 310 h 436"/>
                <a:gd name="T44" fmla="*/ 214 w 479"/>
                <a:gd name="T45" fmla="*/ 285 h 436"/>
                <a:gd name="T46" fmla="*/ 224 w 479"/>
                <a:gd name="T47" fmla="*/ 259 h 436"/>
                <a:gd name="T48" fmla="*/ 234 w 479"/>
                <a:gd name="T49" fmla="*/ 231 h 436"/>
                <a:gd name="T50" fmla="*/ 239 w 479"/>
                <a:gd name="T51" fmla="*/ 217 h 436"/>
                <a:gd name="T52" fmla="*/ 249 w 479"/>
                <a:gd name="T53" fmla="*/ 191 h 436"/>
                <a:gd name="T54" fmla="*/ 257 w 479"/>
                <a:gd name="T55" fmla="*/ 163 h 436"/>
                <a:gd name="T56" fmla="*/ 266 w 479"/>
                <a:gd name="T57" fmla="*/ 139 h 436"/>
                <a:gd name="T58" fmla="*/ 277 w 479"/>
                <a:gd name="T59" fmla="*/ 113 h 436"/>
                <a:gd name="T60" fmla="*/ 287 w 479"/>
                <a:gd name="T61" fmla="*/ 89 h 436"/>
                <a:gd name="T62" fmla="*/ 295 w 479"/>
                <a:gd name="T63" fmla="*/ 69 h 436"/>
                <a:gd name="T64" fmla="*/ 305 w 479"/>
                <a:gd name="T65" fmla="*/ 51 h 436"/>
                <a:gd name="T66" fmla="*/ 315 w 479"/>
                <a:gd name="T67" fmla="*/ 35 h 436"/>
                <a:gd name="T68" fmla="*/ 325 w 479"/>
                <a:gd name="T69" fmla="*/ 21 h 436"/>
                <a:gd name="T70" fmla="*/ 334 w 479"/>
                <a:gd name="T71" fmla="*/ 11 h 436"/>
                <a:gd name="T72" fmla="*/ 343 w 479"/>
                <a:gd name="T73" fmla="*/ 4 h 436"/>
                <a:gd name="T74" fmla="*/ 354 w 479"/>
                <a:gd name="T75" fmla="*/ 1 h 436"/>
                <a:gd name="T76" fmla="*/ 363 w 479"/>
                <a:gd name="T77" fmla="*/ 1 h 436"/>
                <a:gd name="T78" fmla="*/ 372 w 479"/>
                <a:gd name="T79" fmla="*/ 4 h 436"/>
                <a:gd name="T80" fmla="*/ 382 w 479"/>
                <a:gd name="T81" fmla="*/ 11 h 436"/>
                <a:gd name="T82" fmla="*/ 391 w 479"/>
                <a:gd name="T83" fmla="*/ 21 h 436"/>
                <a:gd name="T84" fmla="*/ 401 w 479"/>
                <a:gd name="T85" fmla="*/ 35 h 436"/>
                <a:gd name="T86" fmla="*/ 411 w 479"/>
                <a:gd name="T87" fmla="*/ 51 h 436"/>
                <a:gd name="T88" fmla="*/ 420 w 479"/>
                <a:gd name="T89" fmla="*/ 69 h 436"/>
                <a:gd name="T90" fmla="*/ 430 w 479"/>
                <a:gd name="T91" fmla="*/ 89 h 436"/>
                <a:gd name="T92" fmla="*/ 440 w 479"/>
                <a:gd name="T93" fmla="*/ 113 h 436"/>
                <a:gd name="T94" fmla="*/ 449 w 479"/>
                <a:gd name="T95" fmla="*/ 137 h 436"/>
                <a:gd name="T96" fmla="*/ 459 w 479"/>
                <a:gd name="T97" fmla="*/ 163 h 436"/>
                <a:gd name="T98" fmla="*/ 468 w 479"/>
                <a:gd name="T99" fmla="*/ 191 h 436"/>
                <a:gd name="T100" fmla="*/ 478 w 479"/>
                <a:gd name="T101" fmla="*/ 217 h 4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79"/>
                <a:gd name="T154" fmla="*/ 0 h 436"/>
                <a:gd name="T155" fmla="*/ 479 w 479"/>
                <a:gd name="T156" fmla="*/ 436 h 4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79" h="436">
                  <a:moveTo>
                    <a:pt x="0" y="217"/>
                  </a:moveTo>
                  <a:lnTo>
                    <a:pt x="5" y="231"/>
                  </a:lnTo>
                  <a:lnTo>
                    <a:pt x="9" y="245"/>
                  </a:lnTo>
                  <a:lnTo>
                    <a:pt x="14" y="259"/>
                  </a:lnTo>
                  <a:lnTo>
                    <a:pt x="19" y="271"/>
                  </a:lnTo>
                  <a:lnTo>
                    <a:pt x="24" y="285"/>
                  </a:lnTo>
                  <a:lnTo>
                    <a:pt x="28" y="297"/>
                  </a:lnTo>
                  <a:lnTo>
                    <a:pt x="33" y="310"/>
                  </a:lnTo>
                  <a:lnTo>
                    <a:pt x="38" y="322"/>
                  </a:lnTo>
                  <a:lnTo>
                    <a:pt x="43" y="333"/>
                  </a:lnTo>
                  <a:lnTo>
                    <a:pt x="48" y="346"/>
                  </a:lnTo>
                  <a:lnTo>
                    <a:pt x="52" y="357"/>
                  </a:lnTo>
                  <a:lnTo>
                    <a:pt x="58" y="366"/>
                  </a:lnTo>
                  <a:lnTo>
                    <a:pt x="60" y="373"/>
                  </a:lnTo>
                  <a:lnTo>
                    <a:pt x="67" y="385"/>
                  </a:lnTo>
                  <a:lnTo>
                    <a:pt x="70" y="393"/>
                  </a:lnTo>
                  <a:lnTo>
                    <a:pt x="77" y="401"/>
                  </a:lnTo>
                  <a:lnTo>
                    <a:pt x="80" y="407"/>
                  </a:lnTo>
                  <a:lnTo>
                    <a:pt x="85" y="415"/>
                  </a:lnTo>
                  <a:lnTo>
                    <a:pt x="91" y="419"/>
                  </a:lnTo>
                  <a:lnTo>
                    <a:pt x="95" y="425"/>
                  </a:lnTo>
                  <a:lnTo>
                    <a:pt x="101" y="427"/>
                  </a:lnTo>
                  <a:lnTo>
                    <a:pt x="105" y="431"/>
                  </a:lnTo>
                  <a:lnTo>
                    <a:pt x="109" y="433"/>
                  </a:lnTo>
                  <a:lnTo>
                    <a:pt x="115" y="435"/>
                  </a:lnTo>
                  <a:lnTo>
                    <a:pt x="119" y="435"/>
                  </a:lnTo>
                  <a:lnTo>
                    <a:pt x="123" y="435"/>
                  </a:lnTo>
                  <a:lnTo>
                    <a:pt x="129" y="433"/>
                  </a:lnTo>
                  <a:lnTo>
                    <a:pt x="134" y="431"/>
                  </a:lnTo>
                  <a:lnTo>
                    <a:pt x="138" y="428"/>
                  </a:lnTo>
                  <a:lnTo>
                    <a:pt x="143" y="425"/>
                  </a:lnTo>
                  <a:lnTo>
                    <a:pt x="148" y="419"/>
                  </a:lnTo>
                  <a:lnTo>
                    <a:pt x="153" y="415"/>
                  </a:lnTo>
                  <a:lnTo>
                    <a:pt x="157" y="408"/>
                  </a:lnTo>
                  <a:lnTo>
                    <a:pt x="163" y="401"/>
                  </a:lnTo>
                  <a:lnTo>
                    <a:pt x="167" y="394"/>
                  </a:lnTo>
                  <a:lnTo>
                    <a:pt x="172" y="385"/>
                  </a:lnTo>
                  <a:lnTo>
                    <a:pt x="179" y="371"/>
                  </a:lnTo>
                  <a:lnTo>
                    <a:pt x="182" y="366"/>
                  </a:lnTo>
                  <a:lnTo>
                    <a:pt x="187" y="357"/>
                  </a:lnTo>
                  <a:lnTo>
                    <a:pt x="190" y="346"/>
                  </a:lnTo>
                  <a:lnTo>
                    <a:pt x="196" y="334"/>
                  </a:lnTo>
                  <a:lnTo>
                    <a:pt x="200" y="322"/>
                  </a:lnTo>
                  <a:lnTo>
                    <a:pt x="205" y="310"/>
                  </a:lnTo>
                  <a:lnTo>
                    <a:pt x="210" y="298"/>
                  </a:lnTo>
                  <a:lnTo>
                    <a:pt x="214" y="285"/>
                  </a:lnTo>
                  <a:lnTo>
                    <a:pt x="221" y="271"/>
                  </a:lnTo>
                  <a:lnTo>
                    <a:pt x="224" y="259"/>
                  </a:lnTo>
                  <a:lnTo>
                    <a:pt x="229" y="245"/>
                  </a:lnTo>
                  <a:lnTo>
                    <a:pt x="234" y="231"/>
                  </a:lnTo>
                  <a:lnTo>
                    <a:pt x="239" y="218"/>
                  </a:lnTo>
                  <a:lnTo>
                    <a:pt x="239" y="217"/>
                  </a:lnTo>
                  <a:lnTo>
                    <a:pt x="243" y="203"/>
                  </a:lnTo>
                  <a:lnTo>
                    <a:pt x="249" y="191"/>
                  </a:lnTo>
                  <a:lnTo>
                    <a:pt x="253" y="177"/>
                  </a:lnTo>
                  <a:lnTo>
                    <a:pt x="257" y="163"/>
                  </a:lnTo>
                  <a:lnTo>
                    <a:pt x="262" y="151"/>
                  </a:lnTo>
                  <a:lnTo>
                    <a:pt x="266" y="139"/>
                  </a:lnTo>
                  <a:lnTo>
                    <a:pt x="271" y="126"/>
                  </a:lnTo>
                  <a:lnTo>
                    <a:pt x="277" y="113"/>
                  </a:lnTo>
                  <a:lnTo>
                    <a:pt x="282" y="102"/>
                  </a:lnTo>
                  <a:lnTo>
                    <a:pt x="287" y="89"/>
                  </a:lnTo>
                  <a:lnTo>
                    <a:pt x="291" y="79"/>
                  </a:lnTo>
                  <a:lnTo>
                    <a:pt x="295" y="69"/>
                  </a:lnTo>
                  <a:lnTo>
                    <a:pt x="301" y="59"/>
                  </a:lnTo>
                  <a:lnTo>
                    <a:pt x="305" y="51"/>
                  </a:lnTo>
                  <a:lnTo>
                    <a:pt x="311" y="42"/>
                  </a:lnTo>
                  <a:lnTo>
                    <a:pt x="315" y="35"/>
                  </a:lnTo>
                  <a:lnTo>
                    <a:pt x="319" y="27"/>
                  </a:lnTo>
                  <a:lnTo>
                    <a:pt x="325" y="21"/>
                  </a:lnTo>
                  <a:lnTo>
                    <a:pt x="330" y="16"/>
                  </a:lnTo>
                  <a:lnTo>
                    <a:pt x="334" y="11"/>
                  </a:lnTo>
                  <a:lnTo>
                    <a:pt x="339" y="7"/>
                  </a:lnTo>
                  <a:lnTo>
                    <a:pt x="343" y="4"/>
                  </a:lnTo>
                  <a:lnTo>
                    <a:pt x="349" y="2"/>
                  </a:lnTo>
                  <a:lnTo>
                    <a:pt x="354" y="1"/>
                  </a:lnTo>
                  <a:lnTo>
                    <a:pt x="358" y="0"/>
                  </a:lnTo>
                  <a:lnTo>
                    <a:pt x="363" y="1"/>
                  </a:lnTo>
                  <a:lnTo>
                    <a:pt x="368" y="2"/>
                  </a:lnTo>
                  <a:lnTo>
                    <a:pt x="372" y="4"/>
                  </a:lnTo>
                  <a:lnTo>
                    <a:pt x="377" y="7"/>
                  </a:lnTo>
                  <a:lnTo>
                    <a:pt x="382" y="11"/>
                  </a:lnTo>
                  <a:lnTo>
                    <a:pt x="387" y="16"/>
                  </a:lnTo>
                  <a:lnTo>
                    <a:pt x="391" y="21"/>
                  </a:lnTo>
                  <a:lnTo>
                    <a:pt x="397" y="27"/>
                  </a:lnTo>
                  <a:lnTo>
                    <a:pt x="401" y="35"/>
                  </a:lnTo>
                  <a:lnTo>
                    <a:pt x="407" y="41"/>
                  </a:lnTo>
                  <a:lnTo>
                    <a:pt x="411" y="51"/>
                  </a:lnTo>
                  <a:lnTo>
                    <a:pt x="415" y="59"/>
                  </a:lnTo>
                  <a:lnTo>
                    <a:pt x="420" y="69"/>
                  </a:lnTo>
                  <a:lnTo>
                    <a:pt x="425" y="79"/>
                  </a:lnTo>
                  <a:lnTo>
                    <a:pt x="430" y="89"/>
                  </a:lnTo>
                  <a:lnTo>
                    <a:pt x="435" y="101"/>
                  </a:lnTo>
                  <a:lnTo>
                    <a:pt x="440" y="113"/>
                  </a:lnTo>
                  <a:lnTo>
                    <a:pt x="444" y="125"/>
                  </a:lnTo>
                  <a:lnTo>
                    <a:pt x="449" y="137"/>
                  </a:lnTo>
                  <a:lnTo>
                    <a:pt x="453" y="151"/>
                  </a:lnTo>
                  <a:lnTo>
                    <a:pt x="459" y="163"/>
                  </a:lnTo>
                  <a:lnTo>
                    <a:pt x="464" y="177"/>
                  </a:lnTo>
                  <a:lnTo>
                    <a:pt x="468" y="191"/>
                  </a:lnTo>
                  <a:lnTo>
                    <a:pt x="474" y="203"/>
                  </a:lnTo>
                  <a:lnTo>
                    <a:pt x="478" y="21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47"/>
            <p:cNvSpPr>
              <a:spLocks/>
            </p:cNvSpPr>
            <p:nvPr/>
          </p:nvSpPr>
          <p:spPr bwMode="auto">
            <a:xfrm>
              <a:off x="1801" y="3307"/>
              <a:ext cx="480" cy="436"/>
            </a:xfrm>
            <a:custGeom>
              <a:avLst/>
              <a:gdLst>
                <a:gd name="T0" fmla="*/ 6 w 480"/>
                <a:gd name="T1" fmla="*/ 231 h 436"/>
                <a:gd name="T2" fmla="*/ 15 w 480"/>
                <a:gd name="T3" fmla="*/ 259 h 436"/>
                <a:gd name="T4" fmla="*/ 25 w 480"/>
                <a:gd name="T5" fmla="*/ 285 h 436"/>
                <a:gd name="T6" fmla="*/ 35 w 480"/>
                <a:gd name="T7" fmla="*/ 310 h 436"/>
                <a:gd name="T8" fmla="*/ 43 w 480"/>
                <a:gd name="T9" fmla="*/ 333 h 436"/>
                <a:gd name="T10" fmla="*/ 53 w 480"/>
                <a:gd name="T11" fmla="*/ 357 h 436"/>
                <a:gd name="T12" fmla="*/ 61 w 480"/>
                <a:gd name="T13" fmla="*/ 373 h 436"/>
                <a:gd name="T14" fmla="*/ 72 w 480"/>
                <a:gd name="T15" fmla="*/ 393 h 436"/>
                <a:gd name="T16" fmla="*/ 82 w 480"/>
                <a:gd name="T17" fmla="*/ 407 h 436"/>
                <a:gd name="T18" fmla="*/ 92 w 480"/>
                <a:gd name="T19" fmla="*/ 419 h 436"/>
                <a:gd name="T20" fmla="*/ 101 w 480"/>
                <a:gd name="T21" fmla="*/ 427 h 436"/>
                <a:gd name="T22" fmla="*/ 111 w 480"/>
                <a:gd name="T23" fmla="*/ 433 h 436"/>
                <a:gd name="T24" fmla="*/ 120 w 480"/>
                <a:gd name="T25" fmla="*/ 435 h 436"/>
                <a:gd name="T26" fmla="*/ 130 w 480"/>
                <a:gd name="T27" fmla="*/ 433 h 436"/>
                <a:gd name="T28" fmla="*/ 139 w 480"/>
                <a:gd name="T29" fmla="*/ 428 h 436"/>
                <a:gd name="T30" fmla="*/ 149 w 480"/>
                <a:gd name="T31" fmla="*/ 419 h 436"/>
                <a:gd name="T32" fmla="*/ 159 w 480"/>
                <a:gd name="T33" fmla="*/ 408 h 436"/>
                <a:gd name="T34" fmla="*/ 169 w 480"/>
                <a:gd name="T35" fmla="*/ 394 h 436"/>
                <a:gd name="T36" fmla="*/ 180 w 480"/>
                <a:gd name="T37" fmla="*/ 371 h 436"/>
                <a:gd name="T38" fmla="*/ 187 w 480"/>
                <a:gd name="T39" fmla="*/ 357 h 436"/>
                <a:gd name="T40" fmla="*/ 197 w 480"/>
                <a:gd name="T41" fmla="*/ 334 h 436"/>
                <a:gd name="T42" fmla="*/ 206 w 480"/>
                <a:gd name="T43" fmla="*/ 310 h 436"/>
                <a:gd name="T44" fmla="*/ 215 w 480"/>
                <a:gd name="T45" fmla="*/ 285 h 436"/>
                <a:gd name="T46" fmla="*/ 225 w 480"/>
                <a:gd name="T47" fmla="*/ 259 h 436"/>
                <a:gd name="T48" fmla="*/ 235 w 480"/>
                <a:gd name="T49" fmla="*/ 231 h 436"/>
                <a:gd name="T50" fmla="*/ 240 w 480"/>
                <a:gd name="T51" fmla="*/ 217 h 436"/>
                <a:gd name="T52" fmla="*/ 249 w 480"/>
                <a:gd name="T53" fmla="*/ 191 h 436"/>
                <a:gd name="T54" fmla="*/ 259 w 480"/>
                <a:gd name="T55" fmla="*/ 163 h 436"/>
                <a:gd name="T56" fmla="*/ 267 w 480"/>
                <a:gd name="T57" fmla="*/ 139 h 436"/>
                <a:gd name="T58" fmla="*/ 278 w 480"/>
                <a:gd name="T59" fmla="*/ 113 h 436"/>
                <a:gd name="T60" fmla="*/ 289 w 480"/>
                <a:gd name="T61" fmla="*/ 89 h 436"/>
                <a:gd name="T62" fmla="*/ 297 w 480"/>
                <a:gd name="T63" fmla="*/ 69 h 436"/>
                <a:gd name="T64" fmla="*/ 307 w 480"/>
                <a:gd name="T65" fmla="*/ 51 h 436"/>
                <a:gd name="T66" fmla="*/ 317 w 480"/>
                <a:gd name="T67" fmla="*/ 35 h 436"/>
                <a:gd name="T68" fmla="*/ 325 w 480"/>
                <a:gd name="T69" fmla="*/ 21 h 436"/>
                <a:gd name="T70" fmla="*/ 335 w 480"/>
                <a:gd name="T71" fmla="*/ 11 h 436"/>
                <a:gd name="T72" fmla="*/ 345 w 480"/>
                <a:gd name="T73" fmla="*/ 4 h 436"/>
                <a:gd name="T74" fmla="*/ 355 w 480"/>
                <a:gd name="T75" fmla="*/ 1 h 436"/>
                <a:gd name="T76" fmla="*/ 364 w 480"/>
                <a:gd name="T77" fmla="*/ 1 h 436"/>
                <a:gd name="T78" fmla="*/ 373 w 480"/>
                <a:gd name="T79" fmla="*/ 4 h 436"/>
                <a:gd name="T80" fmla="*/ 383 w 480"/>
                <a:gd name="T81" fmla="*/ 11 h 436"/>
                <a:gd name="T82" fmla="*/ 393 w 480"/>
                <a:gd name="T83" fmla="*/ 21 h 436"/>
                <a:gd name="T84" fmla="*/ 402 w 480"/>
                <a:gd name="T85" fmla="*/ 35 h 436"/>
                <a:gd name="T86" fmla="*/ 412 w 480"/>
                <a:gd name="T87" fmla="*/ 51 h 436"/>
                <a:gd name="T88" fmla="*/ 421 w 480"/>
                <a:gd name="T89" fmla="*/ 69 h 436"/>
                <a:gd name="T90" fmla="*/ 431 w 480"/>
                <a:gd name="T91" fmla="*/ 89 h 436"/>
                <a:gd name="T92" fmla="*/ 440 w 480"/>
                <a:gd name="T93" fmla="*/ 113 h 436"/>
                <a:gd name="T94" fmla="*/ 450 w 480"/>
                <a:gd name="T95" fmla="*/ 137 h 436"/>
                <a:gd name="T96" fmla="*/ 459 w 480"/>
                <a:gd name="T97" fmla="*/ 163 h 436"/>
                <a:gd name="T98" fmla="*/ 469 w 480"/>
                <a:gd name="T99" fmla="*/ 191 h 436"/>
                <a:gd name="T100" fmla="*/ 479 w 480"/>
                <a:gd name="T101" fmla="*/ 217 h 4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80"/>
                <a:gd name="T154" fmla="*/ 0 h 436"/>
                <a:gd name="T155" fmla="*/ 480 w 480"/>
                <a:gd name="T156" fmla="*/ 436 h 4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80" h="436">
                  <a:moveTo>
                    <a:pt x="0" y="217"/>
                  </a:moveTo>
                  <a:lnTo>
                    <a:pt x="6" y="231"/>
                  </a:lnTo>
                  <a:lnTo>
                    <a:pt x="11" y="245"/>
                  </a:lnTo>
                  <a:lnTo>
                    <a:pt x="15" y="259"/>
                  </a:lnTo>
                  <a:lnTo>
                    <a:pt x="20" y="271"/>
                  </a:lnTo>
                  <a:lnTo>
                    <a:pt x="25" y="285"/>
                  </a:lnTo>
                  <a:lnTo>
                    <a:pt x="30" y="297"/>
                  </a:lnTo>
                  <a:lnTo>
                    <a:pt x="35" y="310"/>
                  </a:lnTo>
                  <a:lnTo>
                    <a:pt x="40" y="322"/>
                  </a:lnTo>
                  <a:lnTo>
                    <a:pt x="43" y="333"/>
                  </a:lnTo>
                  <a:lnTo>
                    <a:pt x="49" y="346"/>
                  </a:lnTo>
                  <a:lnTo>
                    <a:pt x="53" y="357"/>
                  </a:lnTo>
                  <a:lnTo>
                    <a:pt x="58" y="366"/>
                  </a:lnTo>
                  <a:lnTo>
                    <a:pt x="61" y="373"/>
                  </a:lnTo>
                  <a:lnTo>
                    <a:pt x="68" y="385"/>
                  </a:lnTo>
                  <a:lnTo>
                    <a:pt x="72" y="393"/>
                  </a:lnTo>
                  <a:lnTo>
                    <a:pt x="78" y="401"/>
                  </a:lnTo>
                  <a:lnTo>
                    <a:pt x="82" y="407"/>
                  </a:lnTo>
                  <a:lnTo>
                    <a:pt x="87" y="415"/>
                  </a:lnTo>
                  <a:lnTo>
                    <a:pt x="92" y="419"/>
                  </a:lnTo>
                  <a:lnTo>
                    <a:pt x="96" y="425"/>
                  </a:lnTo>
                  <a:lnTo>
                    <a:pt x="101" y="427"/>
                  </a:lnTo>
                  <a:lnTo>
                    <a:pt x="106" y="431"/>
                  </a:lnTo>
                  <a:lnTo>
                    <a:pt x="111" y="433"/>
                  </a:lnTo>
                  <a:lnTo>
                    <a:pt x="116" y="435"/>
                  </a:lnTo>
                  <a:lnTo>
                    <a:pt x="120" y="435"/>
                  </a:lnTo>
                  <a:lnTo>
                    <a:pt x="125" y="435"/>
                  </a:lnTo>
                  <a:lnTo>
                    <a:pt x="130" y="433"/>
                  </a:lnTo>
                  <a:lnTo>
                    <a:pt x="135" y="431"/>
                  </a:lnTo>
                  <a:lnTo>
                    <a:pt x="139" y="428"/>
                  </a:lnTo>
                  <a:lnTo>
                    <a:pt x="145" y="425"/>
                  </a:lnTo>
                  <a:lnTo>
                    <a:pt x="149" y="419"/>
                  </a:lnTo>
                  <a:lnTo>
                    <a:pt x="155" y="415"/>
                  </a:lnTo>
                  <a:lnTo>
                    <a:pt x="159" y="408"/>
                  </a:lnTo>
                  <a:lnTo>
                    <a:pt x="163" y="401"/>
                  </a:lnTo>
                  <a:lnTo>
                    <a:pt x="169" y="394"/>
                  </a:lnTo>
                  <a:lnTo>
                    <a:pt x="173" y="385"/>
                  </a:lnTo>
                  <a:lnTo>
                    <a:pt x="180" y="371"/>
                  </a:lnTo>
                  <a:lnTo>
                    <a:pt x="183" y="366"/>
                  </a:lnTo>
                  <a:lnTo>
                    <a:pt x="187" y="357"/>
                  </a:lnTo>
                  <a:lnTo>
                    <a:pt x="191" y="346"/>
                  </a:lnTo>
                  <a:lnTo>
                    <a:pt x="197" y="334"/>
                  </a:lnTo>
                  <a:lnTo>
                    <a:pt x="202" y="322"/>
                  </a:lnTo>
                  <a:lnTo>
                    <a:pt x="206" y="310"/>
                  </a:lnTo>
                  <a:lnTo>
                    <a:pt x="212" y="298"/>
                  </a:lnTo>
                  <a:lnTo>
                    <a:pt x="215" y="285"/>
                  </a:lnTo>
                  <a:lnTo>
                    <a:pt x="221" y="271"/>
                  </a:lnTo>
                  <a:lnTo>
                    <a:pt x="225" y="259"/>
                  </a:lnTo>
                  <a:lnTo>
                    <a:pt x="230" y="245"/>
                  </a:lnTo>
                  <a:lnTo>
                    <a:pt x="235" y="231"/>
                  </a:lnTo>
                  <a:lnTo>
                    <a:pt x="240" y="218"/>
                  </a:lnTo>
                  <a:lnTo>
                    <a:pt x="240" y="217"/>
                  </a:lnTo>
                  <a:lnTo>
                    <a:pt x="245" y="203"/>
                  </a:lnTo>
                  <a:lnTo>
                    <a:pt x="249" y="191"/>
                  </a:lnTo>
                  <a:lnTo>
                    <a:pt x="254" y="177"/>
                  </a:lnTo>
                  <a:lnTo>
                    <a:pt x="259" y="163"/>
                  </a:lnTo>
                  <a:lnTo>
                    <a:pt x="264" y="151"/>
                  </a:lnTo>
                  <a:lnTo>
                    <a:pt x="267" y="139"/>
                  </a:lnTo>
                  <a:lnTo>
                    <a:pt x="272" y="126"/>
                  </a:lnTo>
                  <a:lnTo>
                    <a:pt x="278" y="113"/>
                  </a:lnTo>
                  <a:lnTo>
                    <a:pt x="282" y="102"/>
                  </a:lnTo>
                  <a:lnTo>
                    <a:pt x="289" y="89"/>
                  </a:lnTo>
                  <a:lnTo>
                    <a:pt x="292" y="79"/>
                  </a:lnTo>
                  <a:lnTo>
                    <a:pt x="297" y="69"/>
                  </a:lnTo>
                  <a:lnTo>
                    <a:pt x="302" y="59"/>
                  </a:lnTo>
                  <a:lnTo>
                    <a:pt x="307" y="51"/>
                  </a:lnTo>
                  <a:lnTo>
                    <a:pt x="311" y="42"/>
                  </a:lnTo>
                  <a:lnTo>
                    <a:pt x="317" y="35"/>
                  </a:lnTo>
                  <a:lnTo>
                    <a:pt x="321" y="27"/>
                  </a:lnTo>
                  <a:lnTo>
                    <a:pt x="325" y="21"/>
                  </a:lnTo>
                  <a:lnTo>
                    <a:pt x="331" y="16"/>
                  </a:lnTo>
                  <a:lnTo>
                    <a:pt x="335" y="11"/>
                  </a:lnTo>
                  <a:lnTo>
                    <a:pt x="340" y="7"/>
                  </a:lnTo>
                  <a:lnTo>
                    <a:pt x="345" y="4"/>
                  </a:lnTo>
                  <a:lnTo>
                    <a:pt x="350" y="2"/>
                  </a:lnTo>
                  <a:lnTo>
                    <a:pt x="355" y="1"/>
                  </a:lnTo>
                  <a:lnTo>
                    <a:pt x="360" y="0"/>
                  </a:lnTo>
                  <a:lnTo>
                    <a:pt x="364" y="1"/>
                  </a:lnTo>
                  <a:lnTo>
                    <a:pt x="369" y="2"/>
                  </a:lnTo>
                  <a:lnTo>
                    <a:pt x="373" y="4"/>
                  </a:lnTo>
                  <a:lnTo>
                    <a:pt x="379" y="7"/>
                  </a:lnTo>
                  <a:lnTo>
                    <a:pt x="383" y="11"/>
                  </a:lnTo>
                  <a:lnTo>
                    <a:pt x="388" y="16"/>
                  </a:lnTo>
                  <a:lnTo>
                    <a:pt x="393" y="21"/>
                  </a:lnTo>
                  <a:lnTo>
                    <a:pt x="398" y="27"/>
                  </a:lnTo>
                  <a:lnTo>
                    <a:pt x="402" y="35"/>
                  </a:lnTo>
                  <a:lnTo>
                    <a:pt x="408" y="41"/>
                  </a:lnTo>
                  <a:lnTo>
                    <a:pt x="412" y="51"/>
                  </a:lnTo>
                  <a:lnTo>
                    <a:pt x="417" y="59"/>
                  </a:lnTo>
                  <a:lnTo>
                    <a:pt x="421" y="69"/>
                  </a:lnTo>
                  <a:lnTo>
                    <a:pt x="427" y="79"/>
                  </a:lnTo>
                  <a:lnTo>
                    <a:pt x="431" y="89"/>
                  </a:lnTo>
                  <a:lnTo>
                    <a:pt x="437" y="101"/>
                  </a:lnTo>
                  <a:lnTo>
                    <a:pt x="440" y="113"/>
                  </a:lnTo>
                  <a:lnTo>
                    <a:pt x="445" y="125"/>
                  </a:lnTo>
                  <a:lnTo>
                    <a:pt x="450" y="137"/>
                  </a:lnTo>
                  <a:lnTo>
                    <a:pt x="455" y="151"/>
                  </a:lnTo>
                  <a:lnTo>
                    <a:pt x="459" y="163"/>
                  </a:lnTo>
                  <a:lnTo>
                    <a:pt x="465" y="177"/>
                  </a:lnTo>
                  <a:lnTo>
                    <a:pt x="469" y="191"/>
                  </a:lnTo>
                  <a:lnTo>
                    <a:pt x="475" y="203"/>
                  </a:lnTo>
                  <a:lnTo>
                    <a:pt x="479" y="21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6" name="Text Box 49"/>
          <p:cNvSpPr txBox="1">
            <a:spLocks noChangeArrowheads="1"/>
          </p:cNvSpPr>
          <p:nvPr/>
        </p:nvSpPr>
        <p:spPr bwMode="auto">
          <a:xfrm>
            <a:off x="5457825" y="4749800"/>
            <a:ext cx="328136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1700">
                <a:solidFill>
                  <a:srgbClr val="000000"/>
                </a:solidFill>
                <a:latin typeface="Univers Condensed" pitchFamily="34" charset="0"/>
              </a:rPr>
              <a:t>In-phase (0</a:t>
            </a:r>
            <a:r>
              <a:rPr lang="en-US" altLang="en-US" sz="1700" baseline="30000">
                <a:solidFill>
                  <a:srgbClr val="000000"/>
                </a:solidFill>
                <a:latin typeface="Univers Condensed" pitchFamily="34" charset="0"/>
              </a:rPr>
              <a:t>o</a:t>
            </a:r>
            <a:r>
              <a:rPr lang="en-US" altLang="en-US" sz="1700">
                <a:solidFill>
                  <a:srgbClr val="000000"/>
                </a:solidFill>
                <a:latin typeface="Univers Condensed" pitchFamily="34" charset="0"/>
              </a:rPr>
              <a:t>) for open, </a:t>
            </a:r>
          </a:p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1700">
                <a:solidFill>
                  <a:srgbClr val="000000"/>
                </a:solidFill>
                <a:latin typeface="Univers Condensed" pitchFamily="34" charset="0"/>
              </a:rPr>
              <a:t>out-of-phase (180</a:t>
            </a:r>
            <a:r>
              <a:rPr lang="en-US" altLang="en-US" sz="1700" baseline="30000">
                <a:solidFill>
                  <a:srgbClr val="000000"/>
                </a:solidFill>
                <a:latin typeface="Univers Condensed" pitchFamily="34" charset="0"/>
              </a:rPr>
              <a:t>o</a:t>
            </a:r>
            <a:r>
              <a:rPr lang="en-US" altLang="en-US" sz="1700">
                <a:solidFill>
                  <a:srgbClr val="000000"/>
                </a:solidFill>
                <a:latin typeface="Univers Condensed" pitchFamily="34" charset="0"/>
              </a:rPr>
              <a:t>) for short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22547" name="Group 52"/>
          <p:cNvGrpSpPr>
            <a:grpSpLocks/>
          </p:cNvGrpSpPr>
          <p:nvPr/>
        </p:nvGrpSpPr>
        <p:grpSpPr bwMode="auto">
          <a:xfrm>
            <a:off x="6488113" y="2727325"/>
            <a:ext cx="325437" cy="685800"/>
            <a:chOff x="4000" y="1908"/>
            <a:chExt cx="226" cy="490"/>
          </a:xfrm>
        </p:grpSpPr>
        <p:grpSp>
          <p:nvGrpSpPr>
            <p:cNvPr id="22566" name="Group 53"/>
            <p:cNvGrpSpPr>
              <a:grpSpLocks/>
            </p:cNvGrpSpPr>
            <p:nvPr/>
          </p:nvGrpSpPr>
          <p:grpSpPr bwMode="auto">
            <a:xfrm>
              <a:off x="4122" y="2094"/>
              <a:ext cx="104" cy="304"/>
              <a:chOff x="4122" y="2094"/>
              <a:chExt cx="104" cy="304"/>
            </a:xfrm>
          </p:grpSpPr>
          <p:sp>
            <p:nvSpPr>
              <p:cNvPr id="22568" name="Line 54"/>
              <p:cNvSpPr>
                <a:spLocks noChangeShapeType="1"/>
              </p:cNvSpPr>
              <p:nvPr/>
            </p:nvSpPr>
            <p:spPr bwMode="auto">
              <a:xfrm>
                <a:off x="4122" y="2332"/>
                <a:ext cx="52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Line 55"/>
              <p:cNvSpPr>
                <a:spLocks noChangeShapeType="1"/>
              </p:cNvSpPr>
              <p:nvPr/>
            </p:nvSpPr>
            <p:spPr bwMode="auto">
              <a:xfrm flipH="1">
                <a:off x="4175" y="2332"/>
                <a:ext cx="51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Line 56"/>
              <p:cNvSpPr>
                <a:spLocks noChangeShapeType="1"/>
              </p:cNvSpPr>
              <p:nvPr/>
            </p:nvSpPr>
            <p:spPr bwMode="auto">
              <a:xfrm>
                <a:off x="4122" y="2329"/>
                <a:ext cx="10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Line 57"/>
              <p:cNvSpPr>
                <a:spLocks noChangeShapeType="1"/>
              </p:cNvSpPr>
              <p:nvPr/>
            </p:nvSpPr>
            <p:spPr bwMode="auto">
              <a:xfrm>
                <a:off x="4173" y="2094"/>
                <a:ext cx="0" cy="2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67" name="Freeform 58"/>
            <p:cNvSpPr>
              <a:spLocks/>
            </p:cNvSpPr>
            <p:nvPr/>
          </p:nvSpPr>
          <p:spPr bwMode="auto">
            <a:xfrm>
              <a:off x="4000" y="1908"/>
              <a:ext cx="173" cy="209"/>
            </a:xfrm>
            <a:custGeom>
              <a:avLst/>
              <a:gdLst>
                <a:gd name="T0" fmla="*/ 0 w 173"/>
                <a:gd name="T1" fmla="*/ 0 h 209"/>
                <a:gd name="T2" fmla="*/ 172 w 173"/>
                <a:gd name="T3" fmla="*/ 0 h 209"/>
                <a:gd name="T4" fmla="*/ 172 w 173"/>
                <a:gd name="T5" fmla="*/ 208 h 209"/>
                <a:gd name="T6" fmla="*/ 0 60000 65536"/>
                <a:gd name="T7" fmla="*/ 0 60000 65536"/>
                <a:gd name="T8" fmla="*/ 0 60000 65536"/>
                <a:gd name="T9" fmla="*/ 0 w 173"/>
                <a:gd name="T10" fmla="*/ 0 h 209"/>
                <a:gd name="T11" fmla="*/ 173 w 173"/>
                <a:gd name="T12" fmla="*/ 209 h 2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209">
                  <a:moveTo>
                    <a:pt x="0" y="0"/>
                  </a:moveTo>
                  <a:lnTo>
                    <a:pt x="172" y="0"/>
                  </a:lnTo>
                  <a:lnTo>
                    <a:pt x="172" y="20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48" name="Group 59"/>
          <p:cNvGrpSpPr>
            <a:grpSpLocks/>
          </p:cNvGrpSpPr>
          <p:nvPr/>
        </p:nvGrpSpPr>
        <p:grpSpPr bwMode="auto">
          <a:xfrm>
            <a:off x="7277100" y="2711450"/>
            <a:ext cx="325438" cy="685800"/>
            <a:chOff x="4435" y="1908"/>
            <a:chExt cx="226" cy="490"/>
          </a:xfrm>
        </p:grpSpPr>
        <p:grpSp>
          <p:nvGrpSpPr>
            <p:cNvPr id="22560" name="Group 60"/>
            <p:cNvGrpSpPr>
              <a:grpSpLocks/>
            </p:cNvGrpSpPr>
            <p:nvPr/>
          </p:nvGrpSpPr>
          <p:grpSpPr bwMode="auto">
            <a:xfrm>
              <a:off x="4558" y="2094"/>
              <a:ext cx="103" cy="304"/>
              <a:chOff x="4558" y="2094"/>
              <a:chExt cx="103" cy="304"/>
            </a:xfrm>
          </p:grpSpPr>
          <p:sp>
            <p:nvSpPr>
              <p:cNvPr id="22562" name="Line 61"/>
              <p:cNvSpPr>
                <a:spLocks noChangeShapeType="1"/>
              </p:cNvSpPr>
              <p:nvPr/>
            </p:nvSpPr>
            <p:spPr bwMode="auto">
              <a:xfrm>
                <a:off x="4558" y="2332"/>
                <a:ext cx="51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Line 62"/>
              <p:cNvSpPr>
                <a:spLocks noChangeShapeType="1"/>
              </p:cNvSpPr>
              <p:nvPr/>
            </p:nvSpPr>
            <p:spPr bwMode="auto">
              <a:xfrm flipH="1">
                <a:off x="4610" y="2332"/>
                <a:ext cx="51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Line 63"/>
              <p:cNvSpPr>
                <a:spLocks noChangeShapeType="1"/>
              </p:cNvSpPr>
              <p:nvPr/>
            </p:nvSpPr>
            <p:spPr bwMode="auto">
              <a:xfrm>
                <a:off x="4558" y="2329"/>
                <a:ext cx="1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Line 64"/>
              <p:cNvSpPr>
                <a:spLocks noChangeShapeType="1"/>
              </p:cNvSpPr>
              <p:nvPr/>
            </p:nvSpPr>
            <p:spPr bwMode="auto">
              <a:xfrm>
                <a:off x="4608" y="2094"/>
                <a:ext cx="0" cy="2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61" name="Freeform 65"/>
            <p:cNvSpPr>
              <a:spLocks/>
            </p:cNvSpPr>
            <p:nvPr/>
          </p:nvSpPr>
          <p:spPr bwMode="auto">
            <a:xfrm>
              <a:off x="4435" y="1908"/>
              <a:ext cx="174" cy="209"/>
            </a:xfrm>
            <a:custGeom>
              <a:avLst/>
              <a:gdLst>
                <a:gd name="T0" fmla="*/ 0 w 174"/>
                <a:gd name="T1" fmla="*/ 0 h 209"/>
                <a:gd name="T2" fmla="*/ 173 w 174"/>
                <a:gd name="T3" fmla="*/ 0 h 209"/>
                <a:gd name="T4" fmla="*/ 173 w 174"/>
                <a:gd name="T5" fmla="*/ 208 h 209"/>
                <a:gd name="T6" fmla="*/ 0 60000 65536"/>
                <a:gd name="T7" fmla="*/ 0 60000 65536"/>
                <a:gd name="T8" fmla="*/ 0 60000 65536"/>
                <a:gd name="T9" fmla="*/ 0 w 174"/>
                <a:gd name="T10" fmla="*/ 0 h 209"/>
                <a:gd name="T11" fmla="*/ 174 w 174"/>
                <a:gd name="T12" fmla="*/ 209 h 2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209">
                  <a:moveTo>
                    <a:pt x="0" y="0"/>
                  </a:moveTo>
                  <a:lnTo>
                    <a:pt x="173" y="0"/>
                  </a:lnTo>
                  <a:lnTo>
                    <a:pt x="173" y="20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9" name="AutoShape 66"/>
          <p:cNvSpPr>
            <a:spLocks noChangeArrowheads="1"/>
          </p:cNvSpPr>
          <p:nvPr/>
        </p:nvSpPr>
        <p:spPr bwMode="auto">
          <a:xfrm flipV="1">
            <a:off x="7466013" y="2760663"/>
            <a:ext cx="117475" cy="4619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2550" name="Group 67"/>
          <p:cNvGrpSpPr>
            <a:grpSpLocks/>
          </p:cNvGrpSpPr>
          <p:nvPr/>
        </p:nvGrpSpPr>
        <p:grpSpPr bwMode="auto">
          <a:xfrm>
            <a:off x="7475538" y="2752725"/>
            <a:ext cx="95250" cy="90488"/>
            <a:chOff x="4573" y="1938"/>
            <a:chExt cx="66" cy="65"/>
          </a:xfrm>
        </p:grpSpPr>
        <p:sp>
          <p:nvSpPr>
            <p:cNvPr id="22558" name="Line 68"/>
            <p:cNvSpPr>
              <a:spLocks noChangeShapeType="1"/>
            </p:cNvSpPr>
            <p:nvPr/>
          </p:nvSpPr>
          <p:spPr bwMode="auto">
            <a:xfrm>
              <a:off x="4574" y="1938"/>
              <a:ext cx="65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69"/>
            <p:cNvSpPr>
              <a:spLocks noChangeShapeType="1"/>
            </p:cNvSpPr>
            <p:nvPr/>
          </p:nvSpPr>
          <p:spPr bwMode="auto">
            <a:xfrm flipH="1">
              <a:off x="4573" y="1938"/>
              <a:ext cx="6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51" name="Group 70"/>
          <p:cNvGrpSpPr>
            <a:grpSpLocks/>
          </p:cNvGrpSpPr>
          <p:nvPr/>
        </p:nvGrpSpPr>
        <p:grpSpPr bwMode="auto">
          <a:xfrm>
            <a:off x="7475538" y="3128963"/>
            <a:ext cx="95250" cy="92075"/>
            <a:chOff x="4573" y="2207"/>
            <a:chExt cx="66" cy="65"/>
          </a:xfrm>
        </p:grpSpPr>
        <p:sp>
          <p:nvSpPr>
            <p:cNvPr id="22556" name="Line 71"/>
            <p:cNvSpPr>
              <a:spLocks noChangeShapeType="1"/>
            </p:cNvSpPr>
            <p:nvPr/>
          </p:nvSpPr>
          <p:spPr bwMode="auto">
            <a:xfrm>
              <a:off x="4574" y="2208"/>
              <a:ext cx="6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Line 72"/>
            <p:cNvSpPr>
              <a:spLocks noChangeShapeType="1"/>
            </p:cNvSpPr>
            <p:nvPr/>
          </p:nvSpPr>
          <p:spPr bwMode="auto">
            <a:xfrm flipH="1">
              <a:off x="4573" y="2207"/>
              <a:ext cx="65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2" name="Freeform 86"/>
          <p:cNvSpPr>
            <a:spLocks/>
          </p:cNvSpPr>
          <p:nvPr/>
        </p:nvSpPr>
        <p:spPr bwMode="auto">
          <a:xfrm>
            <a:off x="3479800" y="1347788"/>
            <a:ext cx="2181225" cy="974725"/>
          </a:xfrm>
          <a:custGeom>
            <a:avLst/>
            <a:gdLst>
              <a:gd name="T0" fmla="*/ 2147483646 w 1511"/>
              <a:gd name="T1" fmla="*/ 2147483646 h 696"/>
              <a:gd name="T2" fmla="*/ 2147483646 w 1511"/>
              <a:gd name="T3" fmla="*/ 2147483646 h 696"/>
              <a:gd name="T4" fmla="*/ 2147483646 w 1511"/>
              <a:gd name="T5" fmla="*/ 2147483646 h 696"/>
              <a:gd name="T6" fmla="*/ 2147483646 w 1511"/>
              <a:gd name="T7" fmla="*/ 2147483646 h 696"/>
              <a:gd name="T8" fmla="*/ 2147483646 w 1511"/>
              <a:gd name="T9" fmla="*/ 2147483646 h 696"/>
              <a:gd name="T10" fmla="*/ 2147483646 w 1511"/>
              <a:gd name="T11" fmla="*/ 2147483646 h 696"/>
              <a:gd name="T12" fmla="*/ 2147483646 w 1511"/>
              <a:gd name="T13" fmla="*/ 2147483646 h 696"/>
              <a:gd name="T14" fmla="*/ 2147483646 w 1511"/>
              <a:gd name="T15" fmla="*/ 2147483646 h 696"/>
              <a:gd name="T16" fmla="*/ 2147483646 w 1511"/>
              <a:gd name="T17" fmla="*/ 2147483646 h 696"/>
              <a:gd name="T18" fmla="*/ 2147483646 w 1511"/>
              <a:gd name="T19" fmla="*/ 2147483646 h 696"/>
              <a:gd name="T20" fmla="*/ 2147483646 w 1511"/>
              <a:gd name="T21" fmla="*/ 2147483646 h 696"/>
              <a:gd name="T22" fmla="*/ 2147483646 w 1511"/>
              <a:gd name="T23" fmla="*/ 2147483646 h 696"/>
              <a:gd name="T24" fmla="*/ 2147483646 w 1511"/>
              <a:gd name="T25" fmla="*/ 2147483646 h 696"/>
              <a:gd name="T26" fmla="*/ 2147483646 w 1511"/>
              <a:gd name="T27" fmla="*/ 2147483646 h 696"/>
              <a:gd name="T28" fmla="*/ 2147483646 w 1511"/>
              <a:gd name="T29" fmla="*/ 2147483646 h 696"/>
              <a:gd name="T30" fmla="*/ 2147483646 w 1511"/>
              <a:gd name="T31" fmla="*/ 2147483646 h 696"/>
              <a:gd name="T32" fmla="*/ 2147483646 w 1511"/>
              <a:gd name="T33" fmla="*/ 2147483646 h 696"/>
              <a:gd name="T34" fmla="*/ 2147483646 w 1511"/>
              <a:gd name="T35" fmla="*/ 2147483646 h 696"/>
              <a:gd name="T36" fmla="*/ 2147483646 w 1511"/>
              <a:gd name="T37" fmla="*/ 2147483646 h 696"/>
              <a:gd name="T38" fmla="*/ 2147483646 w 1511"/>
              <a:gd name="T39" fmla="*/ 2147483646 h 696"/>
              <a:gd name="T40" fmla="*/ 2147483646 w 1511"/>
              <a:gd name="T41" fmla="*/ 2147483646 h 696"/>
              <a:gd name="T42" fmla="*/ 2147483646 w 1511"/>
              <a:gd name="T43" fmla="*/ 2147483646 h 696"/>
              <a:gd name="T44" fmla="*/ 2147483646 w 1511"/>
              <a:gd name="T45" fmla="*/ 2147483646 h 696"/>
              <a:gd name="T46" fmla="*/ 2147483646 w 1511"/>
              <a:gd name="T47" fmla="*/ 2147483646 h 696"/>
              <a:gd name="T48" fmla="*/ 2147483646 w 1511"/>
              <a:gd name="T49" fmla="*/ 2147483646 h 696"/>
              <a:gd name="T50" fmla="*/ 2147483646 w 1511"/>
              <a:gd name="T51" fmla="*/ 2147483646 h 696"/>
              <a:gd name="T52" fmla="*/ 2147483646 w 1511"/>
              <a:gd name="T53" fmla="*/ 2147483646 h 696"/>
              <a:gd name="T54" fmla="*/ 2147483646 w 1511"/>
              <a:gd name="T55" fmla="*/ 2147483646 h 696"/>
              <a:gd name="T56" fmla="*/ 2147483646 w 1511"/>
              <a:gd name="T57" fmla="*/ 2147483646 h 696"/>
              <a:gd name="T58" fmla="*/ 2147483646 w 1511"/>
              <a:gd name="T59" fmla="*/ 2147483646 h 696"/>
              <a:gd name="T60" fmla="*/ 2147483646 w 1511"/>
              <a:gd name="T61" fmla="*/ 2147483646 h 696"/>
              <a:gd name="T62" fmla="*/ 2147483646 w 1511"/>
              <a:gd name="T63" fmla="*/ 2147483646 h 696"/>
              <a:gd name="T64" fmla="*/ 2147483646 w 1511"/>
              <a:gd name="T65" fmla="*/ 2147483646 h 696"/>
              <a:gd name="T66" fmla="*/ 2147483646 w 1511"/>
              <a:gd name="T67" fmla="*/ 2147483646 h 696"/>
              <a:gd name="T68" fmla="*/ 2147483646 w 1511"/>
              <a:gd name="T69" fmla="*/ 2147483646 h 696"/>
              <a:gd name="T70" fmla="*/ 2147483646 w 1511"/>
              <a:gd name="T71" fmla="*/ 2147483646 h 696"/>
              <a:gd name="T72" fmla="*/ 2147483646 w 1511"/>
              <a:gd name="T73" fmla="*/ 2147483646 h 696"/>
              <a:gd name="T74" fmla="*/ 2147483646 w 1511"/>
              <a:gd name="T75" fmla="*/ 2147483646 h 696"/>
              <a:gd name="T76" fmla="*/ 2147483646 w 1511"/>
              <a:gd name="T77" fmla="*/ 2147483646 h 696"/>
              <a:gd name="T78" fmla="*/ 2147483646 w 1511"/>
              <a:gd name="T79" fmla="*/ 2147483646 h 696"/>
              <a:gd name="T80" fmla="*/ 2147483646 w 1511"/>
              <a:gd name="T81" fmla="*/ 2147483646 h 696"/>
              <a:gd name="T82" fmla="*/ 2147483646 w 1511"/>
              <a:gd name="T83" fmla="*/ 2147483646 h 696"/>
              <a:gd name="T84" fmla="*/ 2147483646 w 1511"/>
              <a:gd name="T85" fmla="*/ 2147483646 h 696"/>
              <a:gd name="T86" fmla="*/ 2147483646 w 1511"/>
              <a:gd name="T87" fmla="*/ 2147483646 h 696"/>
              <a:gd name="T88" fmla="*/ 2147483646 w 1511"/>
              <a:gd name="T89" fmla="*/ 2147483646 h 696"/>
              <a:gd name="T90" fmla="*/ 2147483646 w 1511"/>
              <a:gd name="T91" fmla="*/ 2147483646 h 696"/>
              <a:gd name="T92" fmla="*/ 2147483646 w 1511"/>
              <a:gd name="T93" fmla="*/ 2147483646 h 696"/>
              <a:gd name="T94" fmla="*/ 2147483646 w 1511"/>
              <a:gd name="T95" fmla="*/ 2147483646 h 696"/>
              <a:gd name="T96" fmla="*/ 2147483646 w 1511"/>
              <a:gd name="T97" fmla="*/ 2147483646 h 696"/>
              <a:gd name="T98" fmla="*/ 2147483646 w 1511"/>
              <a:gd name="T99" fmla="*/ 2147483646 h 696"/>
              <a:gd name="T100" fmla="*/ 2147483646 w 1511"/>
              <a:gd name="T101" fmla="*/ 2147483646 h 696"/>
              <a:gd name="T102" fmla="*/ 2147483646 w 1511"/>
              <a:gd name="T103" fmla="*/ 2147483646 h 696"/>
              <a:gd name="T104" fmla="*/ 2147483646 w 1511"/>
              <a:gd name="T105" fmla="*/ 2147483646 h 696"/>
              <a:gd name="T106" fmla="*/ 2147483646 w 1511"/>
              <a:gd name="T107" fmla="*/ 2147483646 h 696"/>
              <a:gd name="T108" fmla="*/ 2147483646 w 1511"/>
              <a:gd name="T109" fmla="*/ 2147483646 h 696"/>
              <a:gd name="T110" fmla="*/ 2147483646 w 1511"/>
              <a:gd name="T111" fmla="*/ 2147483646 h 696"/>
              <a:gd name="T112" fmla="*/ 2147483646 w 1511"/>
              <a:gd name="T113" fmla="*/ 2147483646 h 696"/>
              <a:gd name="T114" fmla="*/ 2147483646 w 1511"/>
              <a:gd name="T115" fmla="*/ 2147483646 h 696"/>
              <a:gd name="T116" fmla="*/ 2147483646 w 1511"/>
              <a:gd name="T117" fmla="*/ 2147483646 h 69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511"/>
              <a:gd name="T178" fmla="*/ 0 h 696"/>
              <a:gd name="T179" fmla="*/ 1511 w 1511"/>
              <a:gd name="T180" fmla="*/ 696 h 69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511" h="696">
                <a:moveTo>
                  <a:pt x="0" y="338"/>
                </a:moveTo>
                <a:lnTo>
                  <a:pt x="4" y="336"/>
                </a:lnTo>
                <a:lnTo>
                  <a:pt x="7" y="338"/>
                </a:lnTo>
                <a:lnTo>
                  <a:pt x="10" y="347"/>
                </a:lnTo>
                <a:lnTo>
                  <a:pt x="13" y="361"/>
                </a:lnTo>
                <a:lnTo>
                  <a:pt x="16" y="375"/>
                </a:lnTo>
                <a:lnTo>
                  <a:pt x="19" y="386"/>
                </a:lnTo>
                <a:lnTo>
                  <a:pt x="22" y="389"/>
                </a:lnTo>
                <a:lnTo>
                  <a:pt x="25" y="379"/>
                </a:lnTo>
                <a:lnTo>
                  <a:pt x="28" y="359"/>
                </a:lnTo>
                <a:lnTo>
                  <a:pt x="32" y="333"/>
                </a:lnTo>
                <a:lnTo>
                  <a:pt x="35" y="305"/>
                </a:lnTo>
                <a:lnTo>
                  <a:pt x="38" y="286"/>
                </a:lnTo>
                <a:lnTo>
                  <a:pt x="42" y="280"/>
                </a:lnTo>
                <a:lnTo>
                  <a:pt x="45" y="292"/>
                </a:lnTo>
                <a:lnTo>
                  <a:pt x="48" y="321"/>
                </a:lnTo>
                <a:lnTo>
                  <a:pt x="51" y="361"/>
                </a:lnTo>
                <a:lnTo>
                  <a:pt x="54" y="402"/>
                </a:lnTo>
                <a:lnTo>
                  <a:pt x="57" y="433"/>
                </a:lnTo>
                <a:lnTo>
                  <a:pt x="60" y="445"/>
                </a:lnTo>
                <a:lnTo>
                  <a:pt x="64" y="434"/>
                </a:lnTo>
                <a:lnTo>
                  <a:pt x="66" y="399"/>
                </a:lnTo>
                <a:lnTo>
                  <a:pt x="70" y="348"/>
                </a:lnTo>
                <a:lnTo>
                  <a:pt x="74" y="293"/>
                </a:lnTo>
                <a:lnTo>
                  <a:pt x="76" y="248"/>
                </a:lnTo>
                <a:lnTo>
                  <a:pt x="80" y="225"/>
                </a:lnTo>
                <a:lnTo>
                  <a:pt x="83" y="232"/>
                </a:lnTo>
                <a:lnTo>
                  <a:pt x="86" y="269"/>
                </a:lnTo>
                <a:lnTo>
                  <a:pt x="89" y="330"/>
                </a:lnTo>
                <a:lnTo>
                  <a:pt x="92" y="398"/>
                </a:lnTo>
                <a:lnTo>
                  <a:pt x="95" y="459"/>
                </a:lnTo>
                <a:lnTo>
                  <a:pt x="99" y="495"/>
                </a:lnTo>
                <a:lnTo>
                  <a:pt x="102" y="495"/>
                </a:lnTo>
                <a:lnTo>
                  <a:pt x="105" y="459"/>
                </a:lnTo>
                <a:lnTo>
                  <a:pt x="108" y="393"/>
                </a:lnTo>
                <a:lnTo>
                  <a:pt x="112" y="312"/>
                </a:lnTo>
                <a:lnTo>
                  <a:pt x="115" y="236"/>
                </a:lnTo>
                <a:lnTo>
                  <a:pt x="118" y="185"/>
                </a:lnTo>
                <a:lnTo>
                  <a:pt x="121" y="172"/>
                </a:lnTo>
                <a:lnTo>
                  <a:pt x="124" y="203"/>
                </a:lnTo>
                <a:lnTo>
                  <a:pt x="128" y="273"/>
                </a:lnTo>
                <a:lnTo>
                  <a:pt x="130" y="364"/>
                </a:lnTo>
                <a:lnTo>
                  <a:pt x="134" y="455"/>
                </a:lnTo>
                <a:lnTo>
                  <a:pt x="136" y="523"/>
                </a:lnTo>
                <a:lnTo>
                  <a:pt x="140" y="550"/>
                </a:lnTo>
                <a:lnTo>
                  <a:pt x="143" y="528"/>
                </a:lnTo>
                <a:lnTo>
                  <a:pt x="146" y="460"/>
                </a:lnTo>
                <a:lnTo>
                  <a:pt x="150" y="362"/>
                </a:lnTo>
                <a:lnTo>
                  <a:pt x="153" y="257"/>
                </a:lnTo>
                <a:lnTo>
                  <a:pt x="156" y="171"/>
                </a:lnTo>
                <a:lnTo>
                  <a:pt x="159" y="127"/>
                </a:lnTo>
                <a:lnTo>
                  <a:pt x="163" y="136"/>
                </a:lnTo>
                <a:lnTo>
                  <a:pt x="165" y="200"/>
                </a:lnTo>
                <a:lnTo>
                  <a:pt x="169" y="301"/>
                </a:lnTo>
                <a:lnTo>
                  <a:pt x="171" y="418"/>
                </a:lnTo>
                <a:lnTo>
                  <a:pt x="175" y="521"/>
                </a:lnTo>
                <a:lnTo>
                  <a:pt x="178" y="583"/>
                </a:lnTo>
                <a:lnTo>
                  <a:pt x="181" y="590"/>
                </a:lnTo>
                <a:lnTo>
                  <a:pt x="184" y="537"/>
                </a:lnTo>
                <a:lnTo>
                  <a:pt x="188" y="435"/>
                </a:lnTo>
                <a:lnTo>
                  <a:pt x="191" y="309"/>
                </a:lnTo>
                <a:lnTo>
                  <a:pt x="194" y="190"/>
                </a:lnTo>
                <a:lnTo>
                  <a:pt x="198" y="107"/>
                </a:lnTo>
                <a:lnTo>
                  <a:pt x="200" y="83"/>
                </a:lnTo>
                <a:lnTo>
                  <a:pt x="204" y="123"/>
                </a:lnTo>
                <a:lnTo>
                  <a:pt x="206" y="221"/>
                </a:lnTo>
                <a:lnTo>
                  <a:pt x="210" y="353"/>
                </a:lnTo>
                <a:lnTo>
                  <a:pt x="213" y="485"/>
                </a:lnTo>
                <a:lnTo>
                  <a:pt x="216" y="587"/>
                </a:lnTo>
                <a:lnTo>
                  <a:pt x="220" y="632"/>
                </a:lnTo>
                <a:lnTo>
                  <a:pt x="222" y="608"/>
                </a:lnTo>
                <a:lnTo>
                  <a:pt x="226" y="518"/>
                </a:lnTo>
                <a:lnTo>
                  <a:pt x="229" y="385"/>
                </a:lnTo>
                <a:lnTo>
                  <a:pt x="232" y="241"/>
                </a:lnTo>
                <a:lnTo>
                  <a:pt x="235" y="122"/>
                </a:lnTo>
                <a:lnTo>
                  <a:pt x="239" y="55"/>
                </a:lnTo>
                <a:lnTo>
                  <a:pt x="241" y="61"/>
                </a:lnTo>
                <a:lnTo>
                  <a:pt x="245" y="137"/>
                </a:lnTo>
                <a:lnTo>
                  <a:pt x="248" y="267"/>
                </a:lnTo>
                <a:lnTo>
                  <a:pt x="251" y="419"/>
                </a:lnTo>
                <a:lnTo>
                  <a:pt x="254" y="555"/>
                </a:lnTo>
                <a:lnTo>
                  <a:pt x="258" y="643"/>
                </a:lnTo>
                <a:lnTo>
                  <a:pt x="261" y="659"/>
                </a:lnTo>
                <a:lnTo>
                  <a:pt x="264" y="598"/>
                </a:lnTo>
                <a:lnTo>
                  <a:pt x="268" y="476"/>
                </a:lnTo>
                <a:lnTo>
                  <a:pt x="270" y="320"/>
                </a:lnTo>
                <a:lnTo>
                  <a:pt x="274" y="170"/>
                </a:lnTo>
                <a:lnTo>
                  <a:pt x="276" y="62"/>
                </a:lnTo>
                <a:lnTo>
                  <a:pt x="280" y="23"/>
                </a:lnTo>
                <a:lnTo>
                  <a:pt x="283" y="64"/>
                </a:lnTo>
                <a:lnTo>
                  <a:pt x="286" y="175"/>
                </a:lnTo>
                <a:lnTo>
                  <a:pt x="289" y="331"/>
                </a:lnTo>
                <a:lnTo>
                  <a:pt x="292" y="492"/>
                </a:lnTo>
                <a:lnTo>
                  <a:pt x="296" y="619"/>
                </a:lnTo>
                <a:lnTo>
                  <a:pt x="299" y="681"/>
                </a:lnTo>
                <a:lnTo>
                  <a:pt x="302" y="661"/>
                </a:lnTo>
                <a:lnTo>
                  <a:pt x="305" y="565"/>
                </a:lnTo>
                <a:lnTo>
                  <a:pt x="309" y="414"/>
                </a:lnTo>
                <a:lnTo>
                  <a:pt x="312" y="247"/>
                </a:lnTo>
                <a:lnTo>
                  <a:pt x="315" y="103"/>
                </a:lnTo>
                <a:lnTo>
                  <a:pt x="318" y="19"/>
                </a:lnTo>
                <a:lnTo>
                  <a:pt x="321" y="15"/>
                </a:lnTo>
                <a:lnTo>
                  <a:pt x="325" y="93"/>
                </a:lnTo>
                <a:lnTo>
                  <a:pt x="327" y="235"/>
                </a:lnTo>
                <a:lnTo>
                  <a:pt x="331" y="405"/>
                </a:lnTo>
                <a:lnTo>
                  <a:pt x="334" y="561"/>
                </a:lnTo>
                <a:lnTo>
                  <a:pt x="337" y="666"/>
                </a:lnTo>
                <a:lnTo>
                  <a:pt x="340" y="694"/>
                </a:lnTo>
                <a:lnTo>
                  <a:pt x="344" y="637"/>
                </a:lnTo>
                <a:lnTo>
                  <a:pt x="347" y="509"/>
                </a:lnTo>
                <a:lnTo>
                  <a:pt x="350" y="341"/>
                </a:lnTo>
                <a:lnTo>
                  <a:pt x="353" y="175"/>
                </a:lnTo>
                <a:lnTo>
                  <a:pt x="356" y="51"/>
                </a:lnTo>
                <a:lnTo>
                  <a:pt x="360" y="0"/>
                </a:lnTo>
                <a:lnTo>
                  <a:pt x="362" y="35"/>
                </a:lnTo>
                <a:lnTo>
                  <a:pt x="366" y="146"/>
                </a:lnTo>
                <a:lnTo>
                  <a:pt x="368" y="306"/>
                </a:lnTo>
                <a:lnTo>
                  <a:pt x="372" y="479"/>
                </a:lnTo>
                <a:lnTo>
                  <a:pt x="376" y="618"/>
                </a:lnTo>
                <a:lnTo>
                  <a:pt x="378" y="691"/>
                </a:lnTo>
                <a:lnTo>
                  <a:pt x="382" y="680"/>
                </a:lnTo>
                <a:lnTo>
                  <a:pt x="385" y="588"/>
                </a:lnTo>
                <a:lnTo>
                  <a:pt x="388" y="438"/>
                </a:lnTo>
                <a:lnTo>
                  <a:pt x="391" y="266"/>
                </a:lnTo>
                <a:lnTo>
                  <a:pt x="395" y="115"/>
                </a:lnTo>
                <a:lnTo>
                  <a:pt x="397" y="21"/>
                </a:lnTo>
                <a:lnTo>
                  <a:pt x="401" y="7"/>
                </a:lnTo>
                <a:lnTo>
                  <a:pt x="404" y="78"/>
                </a:lnTo>
                <a:lnTo>
                  <a:pt x="407" y="213"/>
                </a:lnTo>
                <a:lnTo>
                  <a:pt x="410" y="382"/>
                </a:lnTo>
                <a:lnTo>
                  <a:pt x="414" y="541"/>
                </a:lnTo>
                <a:lnTo>
                  <a:pt x="417" y="653"/>
                </a:lnTo>
                <a:lnTo>
                  <a:pt x="420" y="689"/>
                </a:lnTo>
                <a:lnTo>
                  <a:pt x="423" y="642"/>
                </a:lnTo>
                <a:lnTo>
                  <a:pt x="426" y="523"/>
                </a:lnTo>
                <a:lnTo>
                  <a:pt x="430" y="363"/>
                </a:lnTo>
                <a:lnTo>
                  <a:pt x="432" y="200"/>
                </a:lnTo>
                <a:lnTo>
                  <a:pt x="436" y="75"/>
                </a:lnTo>
                <a:lnTo>
                  <a:pt x="439" y="17"/>
                </a:lnTo>
                <a:lnTo>
                  <a:pt x="442" y="41"/>
                </a:lnTo>
                <a:lnTo>
                  <a:pt x="445" y="139"/>
                </a:lnTo>
                <a:lnTo>
                  <a:pt x="448" y="288"/>
                </a:lnTo>
                <a:lnTo>
                  <a:pt x="452" y="450"/>
                </a:lnTo>
                <a:lnTo>
                  <a:pt x="455" y="585"/>
                </a:lnTo>
                <a:lnTo>
                  <a:pt x="458" y="662"/>
                </a:lnTo>
                <a:lnTo>
                  <a:pt x="461" y="662"/>
                </a:lnTo>
                <a:lnTo>
                  <a:pt x="465" y="585"/>
                </a:lnTo>
                <a:lnTo>
                  <a:pt x="467" y="451"/>
                </a:lnTo>
                <a:lnTo>
                  <a:pt x="471" y="294"/>
                </a:lnTo>
                <a:lnTo>
                  <a:pt x="474" y="152"/>
                </a:lnTo>
                <a:lnTo>
                  <a:pt x="477" y="60"/>
                </a:lnTo>
                <a:lnTo>
                  <a:pt x="480" y="39"/>
                </a:lnTo>
                <a:lnTo>
                  <a:pt x="483" y="94"/>
                </a:lnTo>
                <a:lnTo>
                  <a:pt x="486" y="210"/>
                </a:lnTo>
                <a:lnTo>
                  <a:pt x="490" y="357"/>
                </a:lnTo>
                <a:lnTo>
                  <a:pt x="493" y="501"/>
                </a:lnTo>
                <a:lnTo>
                  <a:pt x="496" y="605"/>
                </a:lnTo>
                <a:lnTo>
                  <a:pt x="500" y="645"/>
                </a:lnTo>
                <a:lnTo>
                  <a:pt x="503" y="613"/>
                </a:lnTo>
                <a:lnTo>
                  <a:pt x="506" y="516"/>
                </a:lnTo>
                <a:lnTo>
                  <a:pt x="509" y="381"/>
                </a:lnTo>
                <a:lnTo>
                  <a:pt x="512" y="239"/>
                </a:lnTo>
                <a:lnTo>
                  <a:pt x="515" y="128"/>
                </a:lnTo>
                <a:lnTo>
                  <a:pt x="518" y="71"/>
                </a:lnTo>
                <a:lnTo>
                  <a:pt x="522" y="83"/>
                </a:lnTo>
                <a:lnTo>
                  <a:pt x="524" y="160"/>
                </a:lnTo>
                <a:lnTo>
                  <a:pt x="528" y="280"/>
                </a:lnTo>
                <a:lnTo>
                  <a:pt x="532" y="415"/>
                </a:lnTo>
                <a:lnTo>
                  <a:pt x="534" y="530"/>
                </a:lnTo>
                <a:lnTo>
                  <a:pt x="538" y="599"/>
                </a:lnTo>
                <a:lnTo>
                  <a:pt x="541" y="606"/>
                </a:lnTo>
                <a:lnTo>
                  <a:pt x="544" y="550"/>
                </a:lnTo>
                <a:lnTo>
                  <a:pt x="547" y="446"/>
                </a:lnTo>
                <a:lnTo>
                  <a:pt x="550" y="321"/>
                </a:lnTo>
                <a:lnTo>
                  <a:pt x="553" y="207"/>
                </a:lnTo>
                <a:lnTo>
                  <a:pt x="556" y="129"/>
                </a:lnTo>
                <a:lnTo>
                  <a:pt x="560" y="107"/>
                </a:lnTo>
                <a:lnTo>
                  <a:pt x="563" y="143"/>
                </a:lnTo>
                <a:lnTo>
                  <a:pt x="566" y="228"/>
                </a:lnTo>
                <a:lnTo>
                  <a:pt x="570" y="340"/>
                </a:lnTo>
                <a:lnTo>
                  <a:pt x="573" y="451"/>
                </a:lnTo>
                <a:lnTo>
                  <a:pt x="576" y="533"/>
                </a:lnTo>
                <a:lnTo>
                  <a:pt x="579" y="569"/>
                </a:lnTo>
                <a:lnTo>
                  <a:pt x="582" y="549"/>
                </a:lnTo>
                <a:lnTo>
                  <a:pt x="585" y="482"/>
                </a:lnTo>
                <a:lnTo>
                  <a:pt x="588" y="385"/>
                </a:lnTo>
                <a:lnTo>
                  <a:pt x="591" y="283"/>
                </a:lnTo>
                <a:lnTo>
                  <a:pt x="595" y="200"/>
                </a:lnTo>
                <a:lnTo>
                  <a:pt x="598" y="156"/>
                </a:lnTo>
                <a:lnTo>
                  <a:pt x="601" y="160"/>
                </a:lnTo>
                <a:lnTo>
                  <a:pt x="604" y="209"/>
                </a:lnTo>
                <a:lnTo>
                  <a:pt x="608" y="289"/>
                </a:lnTo>
                <a:lnTo>
                  <a:pt x="611" y="381"/>
                </a:lnTo>
                <a:lnTo>
                  <a:pt x="614" y="461"/>
                </a:lnTo>
                <a:lnTo>
                  <a:pt x="617" y="510"/>
                </a:lnTo>
                <a:lnTo>
                  <a:pt x="620" y="519"/>
                </a:lnTo>
                <a:lnTo>
                  <a:pt x="623" y="485"/>
                </a:lnTo>
                <a:lnTo>
                  <a:pt x="626" y="421"/>
                </a:lnTo>
                <a:lnTo>
                  <a:pt x="630" y="342"/>
                </a:lnTo>
                <a:lnTo>
                  <a:pt x="633" y="269"/>
                </a:lnTo>
                <a:lnTo>
                  <a:pt x="636" y="219"/>
                </a:lnTo>
                <a:lnTo>
                  <a:pt x="639" y="202"/>
                </a:lnTo>
                <a:lnTo>
                  <a:pt x="642" y="222"/>
                </a:lnTo>
                <a:lnTo>
                  <a:pt x="646" y="271"/>
                </a:lnTo>
                <a:lnTo>
                  <a:pt x="649" y="335"/>
                </a:lnTo>
                <a:lnTo>
                  <a:pt x="652" y="398"/>
                </a:lnTo>
                <a:lnTo>
                  <a:pt x="655" y="446"/>
                </a:lnTo>
                <a:lnTo>
                  <a:pt x="659" y="467"/>
                </a:lnTo>
                <a:lnTo>
                  <a:pt x="661" y="458"/>
                </a:lnTo>
                <a:lnTo>
                  <a:pt x="665" y="424"/>
                </a:lnTo>
                <a:lnTo>
                  <a:pt x="668" y="374"/>
                </a:lnTo>
                <a:lnTo>
                  <a:pt x="671" y="323"/>
                </a:lnTo>
                <a:lnTo>
                  <a:pt x="674" y="281"/>
                </a:lnTo>
                <a:lnTo>
                  <a:pt x="678" y="259"/>
                </a:lnTo>
                <a:lnTo>
                  <a:pt x="680" y="261"/>
                </a:lnTo>
                <a:lnTo>
                  <a:pt x="684" y="283"/>
                </a:lnTo>
                <a:lnTo>
                  <a:pt x="688" y="318"/>
                </a:lnTo>
                <a:lnTo>
                  <a:pt x="690" y="357"/>
                </a:lnTo>
                <a:lnTo>
                  <a:pt x="694" y="390"/>
                </a:lnTo>
                <a:lnTo>
                  <a:pt x="696" y="409"/>
                </a:lnTo>
                <a:lnTo>
                  <a:pt x="700" y="411"/>
                </a:lnTo>
                <a:lnTo>
                  <a:pt x="703" y="398"/>
                </a:lnTo>
                <a:lnTo>
                  <a:pt x="706" y="375"/>
                </a:lnTo>
                <a:lnTo>
                  <a:pt x="709" y="349"/>
                </a:lnTo>
                <a:lnTo>
                  <a:pt x="712" y="329"/>
                </a:lnTo>
                <a:lnTo>
                  <a:pt x="716" y="316"/>
                </a:lnTo>
                <a:lnTo>
                  <a:pt x="719" y="314"/>
                </a:lnTo>
                <a:lnTo>
                  <a:pt x="722" y="321"/>
                </a:lnTo>
                <a:lnTo>
                  <a:pt x="725" y="333"/>
                </a:lnTo>
                <a:lnTo>
                  <a:pt x="729" y="345"/>
                </a:lnTo>
                <a:lnTo>
                  <a:pt x="731" y="354"/>
                </a:lnTo>
                <a:lnTo>
                  <a:pt x="735" y="357"/>
                </a:lnTo>
                <a:lnTo>
                  <a:pt x="738" y="355"/>
                </a:lnTo>
                <a:lnTo>
                  <a:pt x="741" y="350"/>
                </a:lnTo>
                <a:lnTo>
                  <a:pt x="744" y="350"/>
                </a:lnTo>
                <a:lnTo>
                  <a:pt x="747" y="351"/>
                </a:lnTo>
                <a:lnTo>
                  <a:pt x="751" y="346"/>
                </a:lnTo>
                <a:lnTo>
                  <a:pt x="754" y="338"/>
                </a:lnTo>
                <a:lnTo>
                  <a:pt x="757" y="329"/>
                </a:lnTo>
                <a:lnTo>
                  <a:pt x="760" y="323"/>
                </a:lnTo>
                <a:lnTo>
                  <a:pt x="764" y="324"/>
                </a:lnTo>
                <a:lnTo>
                  <a:pt x="766" y="333"/>
                </a:lnTo>
                <a:lnTo>
                  <a:pt x="770" y="350"/>
                </a:lnTo>
                <a:lnTo>
                  <a:pt x="773" y="372"/>
                </a:lnTo>
                <a:lnTo>
                  <a:pt x="776" y="391"/>
                </a:lnTo>
                <a:lnTo>
                  <a:pt x="779" y="402"/>
                </a:lnTo>
                <a:lnTo>
                  <a:pt x="782" y="400"/>
                </a:lnTo>
                <a:lnTo>
                  <a:pt x="786" y="384"/>
                </a:lnTo>
                <a:lnTo>
                  <a:pt x="788" y="355"/>
                </a:lnTo>
                <a:lnTo>
                  <a:pt x="792" y="320"/>
                </a:lnTo>
                <a:lnTo>
                  <a:pt x="795" y="288"/>
                </a:lnTo>
                <a:lnTo>
                  <a:pt x="798" y="269"/>
                </a:lnTo>
                <a:lnTo>
                  <a:pt x="801" y="268"/>
                </a:lnTo>
                <a:lnTo>
                  <a:pt x="805" y="288"/>
                </a:lnTo>
                <a:lnTo>
                  <a:pt x="808" y="326"/>
                </a:lnTo>
                <a:lnTo>
                  <a:pt x="811" y="374"/>
                </a:lnTo>
                <a:lnTo>
                  <a:pt x="814" y="421"/>
                </a:lnTo>
                <a:lnTo>
                  <a:pt x="817" y="452"/>
                </a:lnTo>
                <a:lnTo>
                  <a:pt x="821" y="459"/>
                </a:lnTo>
                <a:lnTo>
                  <a:pt x="824" y="438"/>
                </a:lnTo>
                <a:lnTo>
                  <a:pt x="827" y="393"/>
                </a:lnTo>
                <a:lnTo>
                  <a:pt x="830" y="333"/>
                </a:lnTo>
                <a:lnTo>
                  <a:pt x="834" y="273"/>
                </a:lnTo>
                <a:lnTo>
                  <a:pt x="836" y="228"/>
                </a:lnTo>
                <a:lnTo>
                  <a:pt x="840" y="210"/>
                </a:lnTo>
                <a:lnTo>
                  <a:pt x="843" y="227"/>
                </a:lnTo>
                <a:lnTo>
                  <a:pt x="846" y="276"/>
                </a:lnTo>
                <a:lnTo>
                  <a:pt x="849" y="346"/>
                </a:lnTo>
                <a:lnTo>
                  <a:pt x="852" y="421"/>
                </a:lnTo>
                <a:lnTo>
                  <a:pt x="856" y="481"/>
                </a:lnTo>
                <a:lnTo>
                  <a:pt x="858" y="512"/>
                </a:lnTo>
                <a:lnTo>
                  <a:pt x="862" y="502"/>
                </a:lnTo>
                <a:lnTo>
                  <a:pt x="865" y="453"/>
                </a:lnTo>
                <a:lnTo>
                  <a:pt x="868" y="376"/>
                </a:lnTo>
                <a:lnTo>
                  <a:pt x="871" y="288"/>
                </a:lnTo>
                <a:lnTo>
                  <a:pt x="875" y="211"/>
                </a:lnTo>
                <a:lnTo>
                  <a:pt x="878" y="166"/>
                </a:lnTo>
                <a:lnTo>
                  <a:pt x="881" y="164"/>
                </a:lnTo>
                <a:lnTo>
                  <a:pt x="884" y="208"/>
                </a:lnTo>
                <a:lnTo>
                  <a:pt x="887" y="289"/>
                </a:lnTo>
                <a:lnTo>
                  <a:pt x="891" y="389"/>
                </a:lnTo>
                <a:lnTo>
                  <a:pt x="893" y="482"/>
                </a:lnTo>
                <a:lnTo>
                  <a:pt x="897" y="545"/>
                </a:lnTo>
                <a:lnTo>
                  <a:pt x="900" y="561"/>
                </a:lnTo>
                <a:lnTo>
                  <a:pt x="903" y="525"/>
                </a:lnTo>
                <a:lnTo>
                  <a:pt x="906" y="443"/>
                </a:lnTo>
                <a:lnTo>
                  <a:pt x="910" y="336"/>
                </a:lnTo>
                <a:lnTo>
                  <a:pt x="913" y="228"/>
                </a:lnTo>
                <a:lnTo>
                  <a:pt x="916" y="146"/>
                </a:lnTo>
                <a:lnTo>
                  <a:pt x="920" y="113"/>
                </a:lnTo>
                <a:lnTo>
                  <a:pt x="922" y="137"/>
                </a:lnTo>
                <a:lnTo>
                  <a:pt x="926" y="215"/>
                </a:lnTo>
                <a:lnTo>
                  <a:pt x="928" y="327"/>
                </a:lnTo>
                <a:lnTo>
                  <a:pt x="932" y="449"/>
                </a:lnTo>
                <a:lnTo>
                  <a:pt x="934" y="549"/>
                </a:lnTo>
                <a:lnTo>
                  <a:pt x="938" y="601"/>
                </a:lnTo>
                <a:lnTo>
                  <a:pt x="942" y="591"/>
                </a:lnTo>
                <a:lnTo>
                  <a:pt x="944" y="522"/>
                </a:lnTo>
                <a:lnTo>
                  <a:pt x="948" y="407"/>
                </a:lnTo>
                <a:lnTo>
                  <a:pt x="951" y="276"/>
                </a:lnTo>
                <a:lnTo>
                  <a:pt x="954" y="159"/>
                </a:lnTo>
                <a:lnTo>
                  <a:pt x="957" y="87"/>
                </a:lnTo>
                <a:lnTo>
                  <a:pt x="961" y="78"/>
                </a:lnTo>
                <a:lnTo>
                  <a:pt x="963" y="135"/>
                </a:lnTo>
                <a:lnTo>
                  <a:pt x="967" y="247"/>
                </a:lnTo>
                <a:lnTo>
                  <a:pt x="970" y="386"/>
                </a:lnTo>
                <a:lnTo>
                  <a:pt x="973" y="518"/>
                </a:lnTo>
                <a:lnTo>
                  <a:pt x="976" y="611"/>
                </a:lnTo>
                <a:lnTo>
                  <a:pt x="980" y="641"/>
                </a:lnTo>
                <a:lnTo>
                  <a:pt x="982" y="598"/>
                </a:lnTo>
                <a:lnTo>
                  <a:pt x="986" y="493"/>
                </a:lnTo>
                <a:lnTo>
                  <a:pt x="990" y="351"/>
                </a:lnTo>
                <a:lnTo>
                  <a:pt x="992" y="206"/>
                </a:lnTo>
                <a:lnTo>
                  <a:pt x="996" y="93"/>
                </a:lnTo>
                <a:lnTo>
                  <a:pt x="999" y="42"/>
                </a:lnTo>
                <a:lnTo>
                  <a:pt x="1002" y="67"/>
                </a:lnTo>
                <a:lnTo>
                  <a:pt x="1005" y="160"/>
                </a:lnTo>
                <a:lnTo>
                  <a:pt x="1008" y="301"/>
                </a:lnTo>
                <a:lnTo>
                  <a:pt x="1011" y="456"/>
                </a:lnTo>
                <a:lnTo>
                  <a:pt x="1014" y="587"/>
                </a:lnTo>
                <a:lnTo>
                  <a:pt x="1018" y="660"/>
                </a:lnTo>
                <a:lnTo>
                  <a:pt x="1021" y="657"/>
                </a:lnTo>
                <a:lnTo>
                  <a:pt x="1024" y="578"/>
                </a:lnTo>
                <a:lnTo>
                  <a:pt x="1027" y="442"/>
                </a:lnTo>
                <a:lnTo>
                  <a:pt x="1031" y="281"/>
                </a:lnTo>
                <a:lnTo>
                  <a:pt x="1034" y="135"/>
                </a:lnTo>
                <a:lnTo>
                  <a:pt x="1037" y="41"/>
                </a:lnTo>
                <a:lnTo>
                  <a:pt x="1040" y="21"/>
                </a:lnTo>
                <a:lnTo>
                  <a:pt x="1043" y="82"/>
                </a:lnTo>
                <a:lnTo>
                  <a:pt x="1046" y="208"/>
                </a:lnTo>
                <a:lnTo>
                  <a:pt x="1049" y="371"/>
                </a:lnTo>
                <a:lnTo>
                  <a:pt x="1052" y="529"/>
                </a:lnTo>
                <a:lnTo>
                  <a:pt x="1056" y="644"/>
                </a:lnTo>
                <a:lnTo>
                  <a:pt x="1059" y="687"/>
                </a:lnTo>
                <a:lnTo>
                  <a:pt x="1062" y="648"/>
                </a:lnTo>
                <a:lnTo>
                  <a:pt x="1066" y="534"/>
                </a:lnTo>
                <a:lnTo>
                  <a:pt x="1069" y="374"/>
                </a:lnTo>
                <a:lnTo>
                  <a:pt x="1072" y="207"/>
                </a:lnTo>
                <a:lnTo>
                  <a:pt x="1075" y="74"/>
                </a:lnTo>
                <a:lnTo>
                  <a:pt x="1078" y="8"/>
                </a:lnTo>
                <a:lnTo>
                  <a:pt x="1081" y="25"/>
                </a:lnTo>
                <a:lnTo>
                  <a:pt x="1084" y="121"/>
                </a:lnTo>
                <a:lnTo>
                  <a:pt x="1088" y="274"/>
                </a:lnTo>
                <a:lnTo>
                  <a:pt x="1090" y="445"/>
                </a:lnTo>
                <a:lnTo>
                  <a:pt x="1094" y="593"/>
                </a:lnTo>
                <a:lnTo>
                  <a:pt x="1098" y="682"/>
                </a:lnTo>
                <a:lnTo>
                  <a:pt x="1100" y="689"/>
                </a:lnTo>
                <a:lnTo>
                  <a:pt x="1104" y="612"/>
                </a:lnTo>
                <a:lnTo>
                  <a:pt x="1107" y="471"/>
                </a:lnTo>
                <a:lnTo>
                  <a:pt x="1110" y="299"/>
                </a:lnTo>
                <a:lnTo>
                  <a:pt x="1113" y="140"/>
                </a:lnTo>
                <a:lnTo>
                  <a:pt x="1116" y="31"/>
                </a:lnTo>
                <a:lnTo>
                  <a:pt x="1119" y="1"/>
                </a:lnTo>
                <a:lnTo>
                  <a:pt x="1122" y="55"/>
                </a:lnTo>
                <a:lnTo>
                  <a:pt x="1126" y="181"/>
                </a:lnTo>
                <a:lnTo>
                  <a:pt x="1129" y="348"/>
                </a:lnTo>
                <a:lnTo>
                  <a:pt x="1132" y="516"/>
                </a:lnTo>
                <a:lnTo>
                  <a:pt x="1136" y="641"/>
                </a:lnTo>
                <a:lnTo>
                  <a:pt x="1138" y="695"/>
                </a:lnTo>
                <a:lnTo>
                  <a:pt x="1142" y="664"/>
                </a:lnTo>
                <a:lnTo>
                  <a:pt x="1145" y="556"/>
                </a:lnTo>
                <a:lnTo>
                  <a:pt x="1148" y="397"/>
                </a:lnTo>
                <a:lnTo>
                  <a:pt x="1151" y="227"/>
                </a:lnTo>
                <a:lnTo>
                  <a:pt x="1155" y="87"/>
                </a:lnTo>
                <a:lnTo>
                  <a:pt x="1157" y="13"/>
                </a:lnTo>
                <a:lnTo>
                  <a:pt x="1161" y="20"/>
                </a:lnTo>
                <a:lnTo>
                  <a:pt x="1164" y="107"/>
                </a:lnTo>
                <a:lnTo>
                  <a:pt x="1167" y="253"/>
                </a:lnTo>
                <a:lnTo>
                  <a:pt x="1170" y="422"/>
                </a:lnTo>
                <a:lnTo>
                  <a:pt x="1174" y="571"/>
                </a:lnTo>
                <a:lnTo>
                  <a:pt x="1177" y="666"/>
                </a:lnTo>
                <a:lnTo>
                  <a:pt x="1180" y="682"/>
                </a:lnTo>
                <a:lnTo>
                  <a:pt x="1183" y="617"/>
                </a:lnTo>
                <a:lnTo>
                  <a:pt x="1186" y="486"/>
                </a:lnTo>
                <a:lnTo>
                  <a:pt x="1190" y="323"/>
                </a:lnTo>
                <a:lnTo>
                  <a:pt x="1192" y="168"/>
                </a:lnTo>
                <a:lnTo>
                  <a:pt x="1196" y="58"/>
                </a:lnTo>
                <a:lnTo>
                  <a:pt x="1199" y="20"/>
                </a:lnTo>
                <a:lnTo>
                  <a:pt x="1202" y="62"/>
                </a:lnTo>
                <a:lnTo>
                  <a:pt x="1205" y="174"/>
                </a:lnTo>
                <a:lnTo>
                  <a:pt x="1208" y="327"/>
                </a:lnTo>
                <a:lnTo>
                  <a:pt x="1212" y="483"/>
                </a:lnTo>
                <a:lnTo>
                  <a:pt x="1215" y="606"/>
                </a:lnTo>
                <a:lnTo>
                  <a:pt x="1218" y="664"/>
                </a:lnTo>
                <a:lnTo>
                  <a:pt x="1221" y="644"/>
                </a:lnTo>
                <a:lnTo>
                  <a:pt x="1225" y="553"/>
                </a:lnTo>
                <a:lnTo>
                  <a:pt x="1228" y="413"/>
                </a:lnTo>
                <a:lnTo>
                  <a:pt x="1231" y="259"/>
                </a:lnTo>
                <a:lnTo>
                  <a:pt x="1234" y="129"/>
                </a:lnTo>
                <a:lnTo>
                  <a:pt x="1237" y="55"/>
                </a:lnTo>
                <a:lnTo>
                  <a:pt x="1240" y="52"/>
                </a:lnTo>
                <a:lnTo>
                  <a:pt x="1244" y="122"/>
                </a:lnTo>
                <a:lnTo>
                  <a:pt x="1246" y="247"/>
                </a:lnTo>
                <a:lnTo>
                  <a:pt x="1250" y="393"/>
                </a:lnTo>
                <a:lnTo>
                  <a:pt x="1254" y="527"/>
                </a:lnTo>
                <a:lnTo>
                  <a:pt x="1256" y="614"/>
                </a:lnTo>
                <a:lnTo>
                  <a:pt x="1260" y="636"/>
                </a:lnTo>
                <a:lnTo>
                  <a:pt x="1263" y="588"/>
                </a:lnTo>
                <a:lnTo>
                  <a:pt x="1266" y="482"/>
                </a:lnTo>
                <a:lnTo>
                  <a:pt x="1269" y="346"/>
                </a:lnTo>
                <a:lnTo>
                  <a:pt x="1272" y="213"/>
                </a:lnTo>
                <a:lnTo>
                  <a:pt x="1275" y="115"/>
                </a:lnTo>
                <a:lnTo>
                  <a:pt x="1278" y="77"/>
                </a:lnTo>
                <a:lnTo>
                  <a:pt x="1282" y="105"/>
                </a:lnTo>
                <a:lnTo>
                  <a:pt x="1285" y="191"/>
                </a:lnTo>
                <a:lnTo>
                  <a:pt x="1288" y="314"/>
                </a:lnTo>
                <a:lnTo>
                  <a:pt x="1291" y="442"/>
                </a:lnTo>
                <a:lnTo>
                  <a:pt x="1294" y="544"/>
                </a:lnTo>
                <a:lnTo>
                  <a:pt x="1298" y="597"/>
                </a:lnTo>
                <a:lnTo>
                  <a:pt x="1301" y="588"/>
                </a:lnTo>
                <a:lnTo>
                  <a:pt x="1304" y="522"/>
                </a:lnTo>
                <a:lnTo>
                  <a:pt x="1307" y="415"/>
                </a:lnTo>
                <a:lnTo>
                  <a:pt x="1311" y="295"/>
                </a:lnTo>
                <a:lnTo>
                  <a:pt x="1313" y="191"/>
                </a:lnTo>
                <a:lnTo>
                  <a:pt x="1317" y="129"/>
                </a:lnTo>
                <a:lnTo>
                  <a:pt x="1320" y="121"/>
                </a:lnTo>
                <a:lnTo>
                  <a:pt x="1323" y="169"/>
                </a:lnTo>
                <a:lnTo>
                  <a:pt x="1326" y="258"/>
                </a:lnTo>
                <a:lnTo>
                  <a:pt x="1330" y="367"/>
                </a:lnTo>
                <a:lnTo>
                  <a:pt x="1333" y="467"/>
                </a:lnTo>
                <a:lnTo>
                  <a:pt x="1336" y="536"/>
                </a:lnTo>
                <a:lnTo>
                  <a:pt x="1339" y="557"/>
                </a:lnTo>
                <a:lnTo>
                  <a:pt x="1342" y="527"/>
                </a:lnTo>
                <a:lnTo>
                  <a:pt x="1346" y="455"/>
                </a:lnTo>
                <a:lnTo>
                  <a:pt x="1348" y="360"/>
                </a:lnTo>
                <a:lnTo>
                  <a:pt x="1352" y="266"/>
                </a:lnTo>
                <a:lnTo>
                  <a:pt x="1354" y="195"/>
                </a:lnTo>
                <a:lnTo>
                  <a:pt x="1358" y="164"/>
                </a:lnTo>
                <a:lnTo>
                  <a:pt x="1361" y="179"/>
                </a:lnTo>
                <a:lnTo>
                  <a:pt x="1364" y="234"/>
                </a:lnTo>
                <a:lnTo>
                  <a:pt x="1368" y="314"/>
                </a:lnTo>
                <a:lnTo>
                  <a:pt x="1371" y="399"/>
                </a:lnTo>
                <a:lnTo>
                  <a:pt x="1374" y="467"/>
                </a:lnTo>
                <a:lnTo>
                  <a:pt x="1377" y="504"/>
                </a:lnTo>
                <a:lnTo>
                  <a:pt x="1381" y="502"/>
                </a:lnTo>
                <a:lnTo>
                  <a:pt x="1383" y="462"/>
                </a:lnTo>
                <a:lnTo>
                  <a:pt x="1387" y="398"/>
                </a:lnTo>
                <a:lnTo>
                  <a:pt x="1390" y="326"/>
                </a:lnTo>
                <a:lnTo>
                  <a:pt x="1393" y="263"/>
                </a:lnTo>
                <a:lnTo>
                  <a:pt x="1396" y="224"/>
                </a:lnTo>
                <a:lnTo>
                  <a:pt x="1400" y="217"/>
                </a:lnTo>
                <a:lnTo>
                  <a:pt x="1402" y="243"/>
                </a:lnTo>
                <a:lnTo>
                  <a:pt x="1406" y="291"/>
                </a:lnTo>
                <a:lnTo>
                  <a:pt x="1409" y="351"/>
                </a:lnTo>
                <a:lnTo>
                  <a:pt x="1412" y="405"/>
                </a:lnTo>
                <a:lnTo>
                  <a:pt x="1416" y="442"/>
                </a:lnTo>
                <a:lnTo>
                  <a:pt x="1418" y="454"/>
                </a:lnTo>
                <a:lnTo>
                  <a:pt x="1422" y="439"/>
                </a:lnTo>
                <a:lnTo>
                  <a:pt x="1424" y="405"/>
                </a:lnTo>
                <a:lnTo>
                  <a:pt x="1428" y="360"/>
                </a:lnTo>
                <a:lnTo>
                  <a:pt x="1431" y="316"/>
                </a:lnTo>
                <a:lnTo>
                  <a:pt x="1434" y="285"/>
                </a:lnTo>
                <a:lnTo>
                  <a:pt x="1438" y="271"/>
                </a:lnTo>
                <a:lnTo>
                  <a:pt x="1441" y="278"/>
                </a:lnTo>
                <a:lnTo>
                  <a:pt x="1444" y="301"/>
                </a:lnTo>
                <a:lnTo>
                  <a:pt x="1447" y="331"/>
                </a:lnTo>
                <a:lnTo>
                  <a:pt x="1450" y="363"/>
                </a:lnTo>
                <a:lnTo>
                  <a:pt x="1453" y="385"/>
                </a:lnTo>
                <a:lnTo>
                  <a:pt x="1457" y="397"/>
                </a:lnTo>
                <a:lnTo>
                  <a:pt x="1459" y="394"/>
                </a:lnTo>
                <a:lnTo>
                  <a:pt x="1463" y="381"/>
                </a:lnTo>
                <a:lnTo>
                  <a:pt x="1466" y="363"/>
                </a:lnTo>
                <a:lnTo>
                  <a:pt x="1469" y="346"/>
                </a:lnTo>
                <a:lnTo>
                  <a:pt x="1472" y="333"/>
                </a:lnTo>
                <a:lnTo>
                  <a:pt x="1476" y="327"/>
                </a:lnTo>
                <a:lnTo>
                  <a:pt x="1479" y="330"/>
                </a:lnTo>
                <a:lnTo>
                  <a:pt x="1482" y="336"/>
                </a:lnTo>
                <a:lnTo>
                  <a:pt x="1486" y="344"/>
                </a:lnTo>
                <a:lnTo>
                  <a:pt x="1488" y="348"/>
                </a:lnTo>
                <a:lnTo>
                  <a:pt x="1492" y="349"/>
                </a:lnTo>
                <a:lnTo>
                  <a:pt x="1494" y="352"/>
                </a:lnTo>
                <a:lnTo>
                  <a:pt x="1498" y="357"/>
                </a:lnTo>
                <a:lnTo>
                  <a:pt x="1501" y="361"/>
                </a:lnTo>
                <a:lnTo>
                  <a:pt x="1504" y="361"/>
                </a:lnTo>
                <a:lnTo>
                  <a:pt x="1507" y="353"/>
                </a:lnTo>
                <a:lnTo>
                  <a:pt x="1510" y="34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Freeform 87"/>
          <p:cNvSpPr>
            <a:spLocks/>
          </p:cNvSpPr>
          <p:nvPr/>
        </p:nvSpPr>
        <p:spPr bwMode="auto">
          <a:xfrm>
            <a:off x="3482975" y="1347788"/>
            <a:ext cx="2179638" cy="974725"/>
          </a:xfrm>
          <a:custGeom>
            <a:avLst/>
            <a:gdLst>
              <a:gd name="T0" fmla="*/ 2147483646 w 1511"/>
              <a:gd name="T1" fmla="*/ 2147483646 h 696"/>
              <a:gd name="T2" fmla="*/ 2147483646 w 1511"/>
              <a:gd name="T3" fmla="*/ 2147483646 h 696"/>
              <a:gd name="T4" fmla="*/ 2147483646 w 1511"/>
              <a:gd name="T5" fmla="*/ 2147483646 h 696"/>
              <a:gd name="T6" fmla="*/ 2147483646 w 1511"/>
              <a:gd name="T7" fmla="*/ 2147483646 h 696"/>
              <a:gd name="T8" fmla="*/ 2147483646 w 1511"/>
              <a:gd name="T9" fmla="*/ 2147483646 h 696"/>
              <a:gd name="T10" fmla="*/ 2147483646 w 1511"/>
              <a:gd name="T11" fmla="*/ 2147483646 h 696"/>
              <a:gd name="T12" fmla="*/ 2147483646 w 1511"/>
              <a:gd name="T13" fmla="*/ 2147483646 h 696"/>
              <a:gd name="T14" fmla="*/ 2147483646 w 1511"/>
              <a:gd name="T15" fmla="*/ 2147483646 h 696"/>
              <a:gd name="T16" fmla="*/ 2147483646 w 1511"/>
              <a:gd name="T17" fmla="*/ 2147483646 h 696"/>
              <a:gd name="T18" fmla="*/ 2147483646 w 1511"/>
              <a:gd name="T19" fmla="*/ 2147483646 h 696"/>
              <a:gd name="T20" fmla="*/ 2147483646 w 1511"/>
              <a:gd name="T21" fmla="*/ 2147483646 h 696"/>
              <a:gd name="T22" fmla="*/ 2147483646 w 1511"/>
              <a:gd name="T23" fmla="*/ 2147483646 h 696"/>
              <a:gd name="T24" fmla="*/ 2147483646 w 1511"/>
              <a:gd name="T25" fmla="*/ 2147483646 h 696"/>
              <a:gd name="T26" fmla="*/ 2147483646 w 1511"/>
              <a:gd name="T27" fmla="*/ 2147483646 h 696"/>
              <a:gd name="T28" fmla="*/ 2147483646 w 1511"/>
              <a:gd name="T29" fmla="*/ 2147483646 h 696"/>
              <a:gd name="T30" fmla="*/ 2147483646 w 1511"/>
              <a:gd name="T31" fmla="*/ 2147483646 h 696"/>
              <a:gd name="T32" fmla="*/ 2147483646 w 1511"/>
              <a:gd name="T33" fmla="*/ 2147483646 h 696"/>
              <a:gd name="T34" fmla="*/ 2147483646 w 1511"/>
              <a:gd name="T35" fmla="*/ 2147483646 h 696"/>
              <a:gd name="T36" fmla="*/ 2147483646 w 1511"/>
              <a:gd name="T37" fmla="*/ 2147483646 h 696"/>
              <a:gd name="T38" fmla="*/ 2147483646 w 1511"/>
              <a:gd name="T39" fmla="*/ 2147483646 h 696"/>
              <a:gd name="T40" fmla="*/ 2147483646 w 1511"/>
              <a:gd name="T41" fmla="*/ 2147483646 h 696"/>
              <a:gd name="T42" fmla="*/ 2147483646 w 1511"/>
              <a:gd name="T43" fmla="*/ 2147483646 h 696"/>
              <a:gd name="T44" fmla="*/ 2147483646 w 1511"/>
              <a:gd name="T45" fmla="*/ 2147483646 h 696"/>
              <a:gd name="T46" fmla="*/ 2147483646 w 1511"/>
              <a:gd name="T47" fmla="*/ 2147483646 h 696"/>
              <a:gd name="T48" fmla="*/ 2147483646 w 1511"/>
              <a:gd name="T49" fmla="*/ 2147483646 h 696"/>
              <a:gd name="T50" fmla="*/ 2147483646 w 1511"/>
              <a:gd name="T51" fmla="*/ 2147483646 h 696"/>
              <a:gd name="T52" fmla="*/ 2147483646 w 1511"/>
              <a:gd name="T53" fmla="*/ 2147483646 h 696"/>
              <a:gd name="T54" fmla="*/ 2147483646 w 1511"/>
              <a:gd name="T55" fmla="*/ 2147483646 h 696"/>
              <a:gd name="T56" fmla="*/ 2147483646 w 1511"/>
              <a:gd name="T57" fmla="*/ 2147483646 h 696"/>
              <a:gd name="T58" fmla="*/ 2147483646 w 1511"/>
              <a:gd name="T59" fmla="*/ 2147483646 h 696"/>
              <a:gd name="T60" fmla="*/ 2147483646 w 1511"/>
              <a:gd name="T61" fmla="*/ 2147483646 h 696"/>
              <a:gd name="T62" fmla="*/ 2147483646 w 1511"/>
              <a:gd name="T63" fmla="*/ 2147483646 h 696"/>
              <a:gd name="T64" fmla="*/ 2147483646 w 1511"/>
              <a:gd name="T65" fmla="*/ 2147483646 h 696"/>
              <a:gd name="T66" fmla="*/ 2147483646 w 1511"/>
              <a:gd name="T67" fmla="*/ 2147483646 h 696"/>
              <a:gd name="T68" fmla="*/ 2147483646 w 1511"/>
              <a:gd name="T69" fmla="*/ 2147483646 h 696"/>
              <a:gd name="T70" fmla="*/ 2147483646 w 1511"/>
              <a:gd name="T71" fmla="*/ 2147483646 h 696"/>
              <a:gd name="T72" fmla="*/ 2147483646 w 1511"/>
              <a:gd name="T73" fmla="*/ 2147483646 h 696"/>
              <a:gd name="T74" fmla="*/ 2147483646 w 1511"/>
              <a:gd name="T75" fmla="*/ 2147483646 h 696"/>
              <a:gd name="T76" fmla="*/ 2147483646 w 1511"/>
              <a:gd name="T77" fmla="*/ 2147483646 h 696"/>
              <a:gd name="T78" fmla="*/ 2147483646 w 1511"/>
              <a:gd name="T79" fmla="*/ 2147483646 h 696"/>
              <a:gd name="T80" fmla="*/ 2147483646 w 1511"/>
              <a:gd name="T81" fmla="*/ 2147483646 h 696"/>
              <a:gd name="T82" fmla="*/ 2147483646 w 1511"/>
              <a:gd name="T83" fmla="*/ 2147483646 h 696"/>
              <a:gd name="T84" fmla="*/ 2147483646 w 1511"/>
              <a:gd name="T85" fmla="*/ 2147483646 h 696"/>
              <a:gd name="T86" fmla="*/ 2147483646 w 1511"/>
              <a:gd name="T87" fmla="*/ 2147483646 h 696"/>
              <a:gd name="T88" fmla="*/ 2147483646 w 1511"/>
              <a:gd name="T89" fmla="*/ 2147483646 h 696"/>
              <a:gd name="T90" fmla="*/ 2147483646 w 1511"/>
              <a:gd name="T91" fmla="*/ 2147483646 h 696"/>
              <a:gd name="T92" fmla="*/ 2147483646 w 1511"/>
              <a:gd name="T93" fmla="*/ 2147483646 h 696"/>
              <a:gd name="T94" fmla="*/ 2147483646 w 1511"/>
              <a:gd name="T95" fmla="*/ 2147483646 h 696"/>
              <a:gd name="T96" fmla="*/ 2147483646 w 1511"/>
              <a:gd name="T97" fmla="*/ 2147483646 h 696"/>
              <a:gd name="T98" fmla="*/ 2147483646 w 1511"/>
              <a:gd name="T99" fmla="*/ 2147483646 h 696"/>
              <a:gd name="T100" fmla="*/ 2147483646 w 1511"/>
              <a:gd name="T101" fmla="*/ 2147483646 h 696"/>
              <a:gd name="T102" fmla="*/ 2147483646 w 1511"/>
              <a:gd name="T103" fmla="*/ 2147483646 h 696"/>
              <a:gd name="T104" fmla="*/ 2147483646 w 1511"/>
              <a:gd name="T105" fmla="*/ 2147483646 h 696"/>
              <a:gd name="T106" fmla="*/ 2147483646 w 1511"/>
              <a:gd name="T107" fmla="*/ 2147483646 h 696"/>
              <a:gd name="T108" fmla="*/ 2147483646 w 1511"/>
              <a:gd name="T109" fmla="*/ 2147483646 h 696"/>
              <a:gd name="T110" fmla="*/ 2147483646 w 1511"/>
              <a:gd name="T111" fmla="*/ 2147483646 h 696"/>
              <a:gd name="T112" fmla="*/ 2147483646 w 1511"/>
              <a:gd name="T113" fmla="*/ 2147483646 h 696"/>
              <a:gd name="T114" fmla="*/ 2147483646 w 1511"/>
              <a:gd name="T115" fmla="*/ 2147483646 h 696"/>
              <a:gd name="T116" fmla="*/ 2147483646 w 1511"/>
              <a:gd name="T117" fmla="*/ 2147483646 h 69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511"/>
              <a:gd name="T178" fmla="*/ 0 h 696"/>
              <a:gd name="T179" fmla="*/ 1511 w 1511"/>
              <a:gd name="T180" fmla="*/ 696 h 69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511" h="696">
                <a:moveTo>
                  <a:pt x="0" y="357"/>
                </a:moveTo>
                <a:lnTo>
                  <a:pt x="3" y="359"/>
                </a:lnTo>
                <a:lnTo>
                  <a:pt x="6" y="357"/>
                </a:lnTo>
                <a:lnTo>
                  <a:pt x="9" y="348"/>
                </a:lnTo>
                <a:lnTo>
                  <a:pt x="12" y="335"/>
                </a:lnTo>
                <a:lnTo>
                  <a:pt x="15" y="319"/>
                </a:lnTo>
                <a:lnTo>
                  <a:pt x="18" y="309"/>
                </a:lnTo>
                <a:lnTo>
                  <a:pt x="22" y="306"/>
                </a:lnTo>
                <a:lnTo>
                  <a:pt x="25" y="316"/>
                </a:lnTo>
                <a:lnTo>
                  <a:pt x="28" y="336"/>
                </a:lnTo>
                <a:lnTo>
                  <a:pt x="31" y="363"/>
                </a:lnTo>
                <a:lnTo>
                  <a:pt x="35" y="390"/>
                </a:lnTo>
                <a:lnTo>
                  <a:pt x="38" y="409"/>
                </a:lnTo>
                <a:lnTo>
                  <a:pt x="41" y="415"/>
                </a:lnTo>
                <a:lnTo>
                  <a:pt x="44" y="403"/>
                </a:lnTo>
                <a:lnTo>
                  <a:pt x="47" y="374"/>
                </a:lnTo>
                <a:lnTo>
                  <a:pt x="50" y="335"/>
                </a:lnTo>
                <a:lnTo>
                  <a:pt x="53" y="293"/>
                </a:lnTo>
                <a:lnTo>
                  <a:pt x="56" y="262"/>
                </a:lnTo>
                <a:lnTo>
                  <a:pt x="60" y="249"/>
                </a:lnTo>
                <a:lnTo>
                  <a:pt x="63" y="261"/>
                </a:lnTo>
                <a:lnTo>
                  <a:pt x="66" y="296"/>
                </a:lnTo>
                <a:lnTo>
                  <a:pt x="70" y="347"/>
                </a:lnTo>
                <a:lnTo>
                  <a:pt x="73" y="402"/>
                </a:lnTo>
                <a:lnTo>
                  <a:pt x="76" y="447"/>
                </a:lnTo>
                <a:lnTo>
                  <a:pt x="79" y="470"/>
                </a:lnTo>
                <a:lnTo>
                  <a:pt x="82" y="463"/>
                </a:lnTo>
                <a:lnTo>
                  <a:pt x="85" y="425"/>
                </a:lnTo>
                <a:lnTo>
                  <a:pt x="88" y="365"/>
                </a:lnTo>
                <a:lnTo>
                  <a:pt x="91" y="297"/>
                </a:lnTo>
                <a:lnTo>
                  <a:pt x="94" y="237"/>
                </a:lnTo>
                <a:lnTo>
                  <a:pt x="98" y="200"/>
                </a:lnTo>
                <a:lnTo>
                  <a:pt x="101" y="200"/>
                </a:lnTo>
                <a:lnTo>
                  <a:pt x="104" y="236"/>
                </a:lnTo>
                <a:lnTo>
                  <a:pt x="108" y="302"/>
                </a:lnTo>
                <a:lnTo>
                  <a:pt x="111" y="383"/>
                </a:lnTo>
                <a:lnTo>
                  <a:pt x="114" y="459"/>
                </a:lnTo>
                <a:lnTo>
                  <a:pt x="117" y="510"/>
                </a:lnTo>
                <a:lnTo>
                  <a:pt x="120" y="523"/>
                </a:lnTo>
                <a:lnTo>
                  <a:pt x="123" y="492"/>
                </a:lnTo>
                <a:lnTo>
                  <a:pt x="127" y="422"/>
                </a:lnTo>
                <a:lnTo>
                  <a:pt x="130" y="331"/>
                </a:lnTo>
                <a:lnTo>
                  <a:pt x="133" y="240"/>
                </a:lnTo>
                <a:lnTo>
                  <a:pt x="136" y="172"/>
                </a:lnTo>
                <a:lnTo>
                  <a:pt x="140" y="145"/>
                </a:lnTo>
                <a:lnTo>
                  <a:pt x="142" y="167"/>
                </a:lnTo>
                <a:lnTo>
                  <a:pt x="146" y="235"/>
                </a:lnTo>
                <a:lnTo>
                  <a:pt x="149" y="333"/>
                </a:lnTo>
                <a:lnTo>
                  <a:pt x="152" y="439"/>
                </a:lnTo>
                <a:lnTo>
                  <a:pt x="155" y="524"/>
                </a:lnTo>
                <a:lnTo>
                  <a:pt x="158" y="569"/>
                </a:lnTo>
                <a:lnTo>
                  <a:pt x="162" y="559"/>
                </a:lnTo>
                <a:lnTo>
                  <a:pt x="164" y="495"/>
                </a:lnTo>
                <a:lnTo>
                  <a:pt x="168" y="394"/>
                </a:lnTo>
                <a:lnTo>
                  <a:pt x="171" y="277"/>
                </a:lnTo>
                <a:lnTo>
                  <a:pt x="174" y="174"/>
                </a:lnTo>
                <a:lnTo>
                  <a:pt x="178" y="112"/>
                </a:lnTo>
                <a:lnTo>
                  <a:pt x="181" y="105"/>
                </a:lnTo>
                <a:lnTo>
                  <a:pt x="184" y="159"/>
                </a:lnTo>
                <a:lnTo>
                  <a:pt x="187" y="260"/>
                </a:lnTo>
                <a:lnTo>
                  <a:pt x="191" y="386"/>
                </a:lnTo>
                <a:lnTo>
                  <a:pt x="193" y="505"/>
                </a:lnTo>
                <a:lnTo>
                  <a:pt x="197" y="588"/>
                </a:lnTo>
                <a:lnTo>
                  <a:pt x="199" y="612"/>
                </a:lnTo>
                <a:lnTo>
                  <a:pt x="203" y="571"/>
                </a:lnTo>
                <a:lnTo>
                  <a:pt x="206" y="474"/>
                </a:lnTo>
                <a:lnTo>
                  <a:pt x="209" y="343"/>
                </a:lnTo>
                <a:lnTo>
                  <a:pt x="212" y="210"/>
                </a:lnTo>
                <a:lnTo>
                  <a:pt x="216" y="108"/>
                </a:lnTo>
                <a:lnTo>
                  <a:pt x="219" y="63"/>
                </a:lnTo>
                <a:lnTo>
                  <a:pt x="222" y="87"/>
                </a:lnTo>
                <a:lnTo>
                  <a:pt x="226" y="177"/>
                </a:lnTo>
                <a:lnTo>
                  <a:pt x="228" y="309"/>
                </a:lnTo>
                <a:lnTo>
                  <a:pt x="232" y="453"/>
                </a:lnTo>
                <a:lnTo>
                  <a:pt x="234" y="573"/>
                </a:lnTo>
                <a:lnTo>
                  <a:pt x="238" y="639"/>
                </a:lnTo>
                <a:lnTo>
                  <a:pt x="240" y="635"/>
                </a:lnTo>
                <a:lnTo>
                  <a:pt x="244" y="558"/>
                </a:lnTo>
                <a:lnTo>
                  <a:pt x="247" y="428"/>
                </a:lnTo>
                <a:lnTo>
                  <a:pt x="250" y="276"/>
                </a:lnTo>
                <a:lnTo>
                  <a:pt x="254" y="140"/>
                </a:lnTo>
                <a:lnTo>
                  <a:pt x="257" y="52"/>
                </a:lnTo>
                <a:lnTo>
                  <a:pt x="260" y="36"/>
                </a:lnTo>
                <a:lnTo>
                  <a:pt x="263" y="97"/>
                </a:lnTo>
                <a:lnTo>
                  <a:pt x="267" y="219"/>
                </a:lnTo>
                <a:lnTo>
                  <a:pt x="269" y="375"/>
                </a:lnTo>
                <a:lnTo>
                  <a:pt x="273" y="525"/>
                </a:lnTo>
                <a:lnTo>
                  <a:pt x="276" y="633"/>
                </a:lnTo>
                <a:lnTo>
                  <a:pt x="279" y="672"/>
                </a:lnTo>
                <a:lnTo>
                  <a:pt x="282" y="631"/>
                </a:lnTo>
                <a:lnTo>
                  <a:pt x="286" y="520"/>
                </a:lnTo>
                <a:lnTo>
                  <a:pt x="288" y="364"/>
                </a:lnTo>
                <a:lnTo>
                  <a:pt x="292" y="203"/>
                </a:lnTo>
                <a:lnTo>
                  <a:pt x="296" y="76"/>
                </a:lnTo>
                <a:lnTo>
                  <a:pt x="298" y="14"/>
                </a:lnTo>
                <a:lnTo>
                  <a:pt x="302" y="34"/>
                </a:lnTo>
                <a:lnTo>
                  <a:pt x="304" y="130"/>
                </a:lnTo>
                <a:lnTo>
                  <a:pt x="308" y="281"/>
                </a:lnTo>
                <a:lnTo>
                  <a:pt x="311" y="449"/>
                </a:lnTo>
                <a:lnTo>
                  <a:pt x="314" y="592"/>
                </a:lnTo>
                <a:lnTo>
                  <a:pt x="317" y="676"/>
                </a:lnTo>
                <a:lnTo>
                  <a:pt x="320" y="679"/>
                </a:lnTo>
                <a:lnTo>
                  <a:pt x="324" y="601"/>
                </a:lnTo>
                <a:lnTo>
                  <a:pt x="327" y="460"/>
                </a:lnTo>
                <a:lnTo>
                  <a:pt x="330" y="290"/>
                </a:lnTo>
                <a:lnTo>
                  <a:pt x="333" y="134"/>
                </a:lnTo>
                <a:lnTo>
                  <a:pt x="337" y="29"/>
                </a:lnTo>
                <a:lnTo>
                  <a:pt x="339" y="1"/>
                </a:lnTo>
                <a:lnTo>
                  <a:pt x="343" y="59"/>
                </a:lnTo>
                <a:lnTo>
                  <a:pt x="346" y="187"/>
                </a:lnTo>
                <a:lnTo>
                  <a:pt x="349" y="354"/>
                </a:lnTo>
                <a:lnTo>
                  <a:pt x="352" y="520"/>
                </a:lnTo>
                <a:lnTo>
                  <a:pt x="355" y="644"/>
                </a:lnTo>
                <a:lnTo>
                  <a:pt x="359" y="695"/>
                </a:lnTo>
                <a:lnTo>
                  <a:pt x="362" y="660"/>
                </a:lnTo>
                <a:lnTo>
                  <a:pt x="365" y="549"/>
                </a:lnTo>
                <a:lnTo>
                  <a:pt x="368" y="389"/>
                </a:lnTo>
                <a:lnTo>
                  <a:pt x="372" y="217"/>
                </a:lnTo>
                <a:lnTo>
                  <a:pt x="375" y="77"/>
                </a:lnTo>
                <a:lnTo>
                  <a:pt x="378" y="4"/>
                </a:lnTo>
                <a:lnTo>
                  <a:pt x="381" y="15"/>
                </a:lnTo>
                <a:lnTo>
                  <a:pt x="384" y="107"/>
                </a:lnTo>
                <a:lnTo>
                  <a:pt x="387" y="257"/>
                </a:lnTo>
                <a:lnTo>
                  <a:pt x="390" y="429"/>
                </a:lnTo>
                <a:lnTo>
                  <a:pt x="394" y="580"/>
                </a:lnTo>
                <a:lnTo>
                  <a:pt x="396" y="674"/>
                </a:lnTo>
                <a:lnTo>
                  <a:pt x="400" y="687"/>
                </a:lnTo>
                <a:lnTo>
                  <a:pt x="403" y="617"/>
                </a:lnTo>
                <a:lnTo>
                  <a:pt x="406" y="482"/>
                </a:lnTo>
                <a:lnTo>
                  <a:pt x="410" y="313"/>
                </a:lnTo>
                <a:lnTo>
                  <a:pt x="413" y="154"/>
                </a:lnTo>
                <a:lnTo>
                  <a:pt x="416" y="42"/>
                </a:lnTo>
                <a:lnTo>
                  <a:pt x="419" y="6"/>
                </a:lnTo>
                <a:lnTo>
                  <a:pt x="422" y="53"/>
                </a:lnTo>
                <a:lnTo>
                  <a:pt x="425" y="171"/>
                </a:lnTo>
                <a:lnTo>
                  <a:pt x="429" y="332"/>
                </a:lnTo>
                <a:lnTo>
                  <a:pt x="432" y="495"/>
                </a:lnTo>
                <a:lnTo>
                  <a:pt x="435" y="620"/>
                </a:lnTo>
                <a:lnTo>
                  <a:pt x="438" y="678"/>
                </a:lnTo>
                <a:lnTo>
                  <a:pt x="442" y="655"/>
                </a:lnTo>
                <a:lnTo>
                  <a:pt x="444" y="556"/>
                </a:lnTo>
                <a:lnTo>
                  <a:pt x="448" y="407"/>
                </a:lnTo>
                <a:lnTo>
                  <a:pt x="451" y="245"/>
                </a:lnTo>
                <a:lnTo>
                  <a:pt x="454" y="110"/>
                </a:lnTo>
                <a:lnTo>
                  <a:pt x="457" y="33"/>
                </a:lnTo>
                <a:lnTo>
                  <a:pt x="460" y="33"/>
                </a:lnTo>
                <a:lnTo>
                  <a:pt x="464" y="110"/>
                </a:lnTo>
                <a:lnTo>
                  <a:pt x="466" y="245"/>
                </a:lnTo>
                <a:lnTo>
                  <a:pt x="470" y="401"/>
                </a:lnTo>
                <a:lnTo>
                  <a:pt x="473" y="543"/>
                </a:lnTo>
                <a:lnTo>
                  <a:pt x="476" y="635"/>
                </a:lnTo>
                <a:lnTo>
                  <a:pt x="480" y="656"/>
                </a:lnTo>
                <a:lnTo>
                  <a:pt x="483" y="601"/>
                </a:lnTo>
                <a:lnTo>
                  <a:pt x="486" y="485"/>
                </a:lnTo>
                <a:lnTo>
                  <a:pt x="489" y="337"/>
                </a:lnTo>
                <a:lnTo>
                  <a:pt x="492" y="194"/>
                </a:lnTo>
                <a:lnTo>
                  <a:pt x="495" y="90"/>
                </a:lnTo>
                <a:lnTo>
                  <a:pt x="499" y="50"/>
                </a:lnTo>
                <a:lnTo>
                  <a:pt x="502" y="82"/>
                </a:lnTo>
                <a:lnTo>
                  <a:pt x="505" y="179"/>
                </a:lnTo>
                <a:lnTo>
                  <a:pt x="508" y="315"/>
                </a:lnTo>
                <a:lnTo>
                  <a:pt x="511" y="455"/>
                </a:lnTo>
                <a:lnTo>
                  <a:pt x="514" y="567"/>
                </a:lnTo>
                <a:lnTo>
                  <a:pt x="518" y="624"/>
                </a:lnTo>
                <a:lnTo>
                  <a:pt x="521" y="611"/>
                </a:lnTo>
                <a:lnTo>
                  <a:pt x="524" y="535"/>
                </a:lnTo>
                <a:lnTo>
                  <a:pt x="527" y="415"/>
                </a:lnTo>
                <a:lnTo>
                  <a:pt x="531" y="280"/>
                </a:lnTo>
                <a:lnTo>
                  <a:pt x="534" y="165"/>
                </a:lnTo>
                <a:lnTo>
                  <a:pt x="537" y="96"/>
                </a:lnTo>
                <a:lnTo>
                  <a:pt x="540" y="89"/>
                </a:lnTo>
                <a:lnTo>
                  <a:pt x="543" y="145"/>
                </a:lnTo>
                <a:lnTo>
                  <a:pt x="546" y="249"/>
                </a:lnTo>
                <a:lnTo>
                  <a:pt x="550" y="374"/>
                </a:lnTo>
                <a:lnTo>
                  <a:pt x="552" y="488"/>
                </a:lnTo>
                <a:lnTo>
                  <a:pt x="556" y="566"/>
                </a:lnTo>
                <a:lnTo>
                  <a:pt x="559" y="588"/>
                </a:lnTo>
                <a:lnTo>
                  <a:pt x="562" y="551"/>
                </a:lnTo>
                <a:lnTo>
                  <a:pt x="566" y="467"/>
                </a:lnTo>
                <a:lnTo>
                  <a:pt x="569" y="355"/>
                </a:lnTo>
                <a:lnTo>
                  <a:pt x="572" y="245"/>
                </a:lnTo>
                <a:lnTo>
                  <a:pt x="575" y="162"/>
                </a:lnTo>
                <a:lnTo>
                  <a:pt x="578" y="127"/>
                </a:lnTo>
                <a:lnTo>
                  <a:pt x="581" y="146"/>
                </a:lnTo>
                <a:lnTo>
                  <a:pt x="584" y="213"/>
                </a:lnTo>
                <a:lnTo>
                  <a:pt x="588" y="309"/>
                </a:lnTo>
                <a:lnTo>
                  <a:pt x="590" y="413"/>
                </a:lnTo>
                <a:lnTo>
                  <a:pt x="594" y="495"/>
                </a:lnTo>
                <a:lnTo>
                  <a:pt x="597" y="539"/>
                </a:lnTo>
                <a:lnTo>
                  <a:pt x="600" y="535"/>
                </a:lnTo>
                <a:lnTo>
                  <a:pt x="604" y="486"/>
                </a:lnTo>
                <a:lnTo>
                  <a:pt x="607" y="405"/>
                </a:lnTo>
                <a:lnTo>
                  <a:pt x="610" y="314"/>
                </a:lnTo>
                <a:lnTo>
                  <a:pt x="613" y="234"/>
                </a:lnTo>
                <a:lnTo>
                  <a:pt x="616" y="185"/>
                </a:lnTo>
                <a:lnTo>
                  <a:pt x="619" y="177"/>
                </a:lnTo>
                <a:lnTo>
                  <a:pt x="622" y="210"/>
                </a:lnTo>
                <a:lnTo>
                  <a:pt x="626" y="275"/>
                </a:lnTo>
                <a:lnTo>
                  <a:pt x="629" y="353"/>
                </a:lnTo>
                <a:lnTo>
                  <a:pt x="632" y="426"/>
                </a:lnTo>
                <a:lnTo>
                  <a:pt x="636" y="476"/>
                </a:lnTo>
                <a:lnTo>
                  <a:pt x="639" y="493"/>
                </a:lnTo>
                <a:lnTo>
                  <a:pt x="642" y="473"/>
                </a:lnTo>
                <a:lnTo>
                  <a:pt x="645" y="424"/>
                </a:lnTo>
                <a:lnTo>
                  <a:pt x="648" y="360"/>
                </a:lnTo>
                <a:lnTo>
                  <a:pt x="651" y="297"/>
                </a:lnTo>
                <a:lnTo>
                  <a:pt x="654" y="249"/>
                </a:lnTo>
                <a:lnTo>
                  <a:pt x="658" y="228"/>
                </a:lnTo>
                <a:lnTo>
                  <a:pt x="660" y="237"/>
                </a:lnTo>
                <a:lnTo>
                  <a:pt x="664" y="271"/>
                </a:lnTo>
                <a:lnTo>
                  <a:pt x="667" y="321"/>
                </a:lnTo>
                <a:lnTo>
                  <a:pt x="670" y="373"/>
                </a:lnTo>
                <a:lnTo>
                  <a:pt x="674" y="414"/>
                </a:lnTo>
                <a:lnTo>
                  <a:pt x="677" y="436"/>
                </a:lnTo>
                <a:lnTo>
                  <a:pt x="680" y="434"/>
                </a:lnTo>
                <a:lnTo>
                  <a:pt x="683" y="413"/>
                </a:lnTo>
                <a:lnTo>
                  <a:pt x="687" y="377"/>
                </a:lnTo>
                <a:lnTo>
                  <a:pt x="689" y="338"/>
                </a:lnTo>
                <a:lnTo>
                  <a:pt x="693" y="305"/>
                </a:lnTo>
                <a:lnTo>
                  <a:pt x="696" y="286"/>
                </a:lnTo>
                <a:lnTo>
                  <a:pt x="699" y="285"/>
                </a:lnTo>
                <a:lnTo>
                  <a:pt x="702" y="297"/>
                </a:lnTo>
                <a:lnTo>
                  <a:pt x="706" y="319"/>
                </a:lnTo>
                <a:lnTo>
                  <a:pt x="708" y="346"/>
                </a:lnTo>
                <a:lnTo>
                  <a:pt x="712" y="366"/>
                </a:lnTo>
                <a:lnTo>
                  <a:pt x="715" y="379"/>
                </a:lnTo>
                <a:lnTo>
                  <a:pt x="718" y="381"/>
                </a:lnTo>
                <a:lnTo>
                  <a:pt x="722" y="374"/>
                </a:lnTo>
                <a:lnTo>
                  <a:pt x="724" y="363"/>
                </a:lnTo>
                <a:lnTo>
                  <a:pt x="728" y="350"/>
                </a:lnTo>
                <a:lnTo>
                  <a:pt x="730" y="341"/>
                </a:lnTo>
                <a:lnTo>
                  <a:pt x="734" y="338"/>
                </a:lnTo>
                <a:lnTo>
                  <a:pt x="737" y="340"/>
                </a:lnTo>
                <a:lnTo>
                  <a:pt x="740" y="345"/>
                </a:lnTo>
                <a:lnTo>
                  <a:pt x="744" y="345"/>
                </a:lnTo>
                <a:lnTo>
                  <a:pt x="746" y="344"/>
                </a:lnTo>
                <a:lnTo>
                  <a:pt x="750" y="349"/>
                </a:lnTo>
                <a:lnTo>
                  <a:pt x="753" y="357"/>
                </a:lnTo>
                <a:lnTo>
                  <a:pt x="756" y="366"/>
                </a:lnTo>
                <a:lnTo>
                  <a:pt x="759" y="372"/>
                </a:lnTo>
                <a:lnTo>
                  <a:pt x="763" y="371"/>
                </a:lnTo>
                <a:lnTo>
                  <a:pt x="765" y="362"/>
                </a:lnTo>
                <a:lnTo>
                  <a:pt x="769" y="345"/>
                </a:lnTo>
                <a:lnTo>
                  <a:pt x="772" y="323"/>
                </a:lnTo>
                <a:lnTo>
                  <a:pt x="775" y="305"/>
                </a:lnTo>
                <a:lnTo>
                  <a:pt x="778" y="293"/>
                </a:lnTo>
                <a:lnTo>
                  <a:pt x="782" y="295"/>
                </a:lnTo>
                <a:lnTo>
                  <a:pt x="785" y="311"/>
                </a:lnTo>
                <a:lnTo>
                  <a:pt x="788" y="340"/>
                </a:lnTo>
                <a:lnTo>
                  <a:pt x="792" y="375"/>
                </a:lnTo>
                <a:lnTo>
                  <a:pt x="794" y="407"/>
                </a:lnTo>
                <a:lnTo>
                  <a:pt x="798" y="426"/>
                </a:lnTo>
                <a:lnTo>
                  <a:pt x="800" y="427"/>
                </a:lnTo>
                <a:lnTo>
                  <a:pt x="804" y="407"/>
                </a:lnTo>
                <a:lnTo>
                  <a:pt x="807" y="369"/>
                </a:lnTo>
                <a:lnTo>
                  <a:pt x="810" y="321"/>
                </a:lnTo>
                <a:lnTo>
                  <a:pt x="813" y="275"/>
                </a:lnTo>
                <a:lnTo>
                  <a:pt x="816" y="243"/>
                </a:lnTo>
                <a:lnTo>
                  <a:pt x="820" y="237"/>
                </a:lnTo>
                <a:lnTo>
                  <a:pt x="823" y="257"/>
                </a:lnTo>
                <a:lnTo>
                  <a:pt x="826" y="302"/>
                </a:lnTo>
                <a:lnTo>
                  <a:pt x="829" y="362"/>
                </a:lnTo>
                <a:lnTo>
                  <a:pt x="833" y="422"/>
                </a:lnTo>
                <a:lnTo>
                  <a:pt x="835" y="467"/>
                </a:lnTo>
                <a:lnTo>
                  <a:pt x="839" y="485"/>
                </a:lnTo>
                <a:lnTo>
                  <a:pt x="842" y="468"/>
                </a:lnTo>
                <a:lnTo>
                  <a:pt x="845" y="419"/>
                </a:lnTo>
                <a:lnTo>
                  <a:pt x="848" y="349"/>
                </a:lnTo>
                <a:lnTo>
                  <a:pt x="852" y="275"/>
                </a:lnTo>
                <a:lnTo>
                  <a:pt x="855" y="214"/>
                </a:lnTo>
                <a:lnTo>
                  <a:pt x="858" y="183"/>
                </a:lnTo>
                <a:lnTo>
                  <a:pt x="862" y="193"/>
                </a:lnTo>
                <a:lnTo>
                  <a:pt x="864" y="241"/>
                </a:lnTo>
                <a:lnTo>
                  <a:pt x="868" y="319"/>
                </a:lnTo>
                <a:lnTo>
                  <a:pt x="870" y="407"/>
                </a:lnTo>
                <a:lnTo>
                  <a:pt x="874" y="483"/>
                </a:lnTo>
                <a:lnTo>
                  <a:pt x="877" y="529"/>
                </a:lnTo>
                <a:lnTo>
                  <a:pt x="880" y="531"/>
                </a:lnTo>
                <a:lnTo>
                  <a:pt x="883" y="487"/>
                </a:lnTo>
                <a:lnTo>
                  <a:pt x="886" y="405"/>
                </a:lnTo>
                <a:lnTo>
                  <a:pt x="890" y="306"/>
                </a:lnTo>
                <a:lnTo>
                  <a:pt x="893" y="213"/>
                </a:lnTo>
                <a:lnTo>
                  <a:pt x="896" y="150"/>
                </a:lnTo>
                <a:lnTo>
                  <a:pt x="899" y="134"/>
                </a:lnTo>
                <a:lnTo>
                  <a:pt x="902" y="170"/>
                </a:lnTo>
                <a:lnTo>
                  <a:pt x="906" y="252"/>
                </a:lnTo>
                <a:lnTo>
                  <a:pt x="909" y="359"/>
                </a:lnTo>
                <a:lnTo>
                  <a:pt x="912" y="467"/>
                </a:lnTo>
                <a:lnTo>
                  <a:pt x="915" y="549"/>
                </a:lnTo>
                <a:lnTo>
                  <a:pt x="919" y="582"/>
                </a:lnTo>
                <a:lnTo>
                  <a:pt x="921" y="558"/>
                </a:lnTo>
                <a:lnTo>
                  <a:pt x="925" y="481"/>
                </a:lnTo>
                <a:lnTo>
                  <a:pt x="928" y="367"/>
                </a:lnTo>
                <a:lnTo>
                  <a:pt x="931" y="247"/>
                </a:lnTo>
                <a:lnTo>
                  <a:pt x="934" y="147"/>
                </a:lnTo>
                <a:lnTo>
                  <a:pt x="938" y="94"/>
                </a:lnTo>
                <a:lnTo>
                  <a:pt x="941" y="103"/>
                </a:lnTo>
                <a:lnTo>
                  <a:pt x="944" y="173"/>
                </a:lnTo>
                <a:lnTo>
                  <a:pt x="947" y="288"/>
                </a:lnTo>
                <a:lnTo>
                  <a:pt x="950" y="419"/>
                </a:lnTo>
                <a:lnTo>
                  <a:pt x="954" y="536"/>
                </a:lnTo>
                <a:lnTo>
                  <a:pt x="956" y="608"/>
                </a:lnTo>
                <a:lnTo>
                  <a:pt x="960" y="617"/>
                </a:lnTo>
                <a:lnTo>
                  <a:pt x="962" y="560"/>
                </a:lnTo>
                <a:lnTo>
                  <a:pt x="966" y="448"/>
                </a:lnTo>
                <a:lnTo>
                  <a:pt x="969" y="309"/>
                </a:lnTo>
                <a:lnTo>
                  <a:pt x="972" y="177"/>
                </a:lnTo>
                <a:lnTo>
                  <a:pt x="976" y="83"/>
                </a:lnTo>
                <a:lnTo>
                  <a:pt x="979" y="54"/>
                </a:lnTo>
                <a:lnTo>
                  <a:pt x="982" y="97"/>
                </a:lnTo>
                <a:lnTo>
                  <a:pt x="985" y="201"/>
                </a:lnTo>
                <a:lnTo>
                  <a:pt x="989" y="344"/>
                </a:lnTo>
                <a:lnTo>
                  <a:pt x="991" y="489"/>
                </a:lnTo>
                <a:lnTo>
                  <a:pt x="995" y="601"/>
                </a:lnTo>
                <a:lnTo>
                  <a:pt x="998" y="653"/>
                </a:lnTo>
                <a:lnTo>
                  <a:pt x="1001" y="628"/>
                </a:lnTo>
                <a:lnTo>
                  <a:pt x="1004" y="535"/>
                </a:lnTo>
                <a:lnTo>
                  <a:pt x="1008" y="394"/>
                </a:lnTo>
                <a:lnTo>
                  <a:pt x="1010" y="239"/>
                </a:lnTo>
                <a:lnTo>
                  <a:pt x="1014" y="108"/>
                </a:lnTo>
                <a:lnTo>
                  <a:pt x="1017" y="35"/>
                </a:lnTo>
                <a:lnTo>
                  <a:pt x="1020" y="38"/>
                </a:lnTo>
                <a:lnTo>
                  <a:pt x="1024" y="117"/>
                </a:lnTo>
                <a:lnTo>
                  <a:pt x="1026" y="253"/>
                </a:lnTo>
                <a:lnTo>
                  <a:pt x="1030" y="414"/>
                </a:lnTo>
                <a:lnTo>
                  <a:pt x="1033" y="560"/>
                </a:lnTo>
                <a:lnTo>
                  <a:pt x="1036" y="655"/>
                </a:lnTo>
                <a:lnTo>
                  <a:pt x="1039" y="675"/>
                </a:lnTo>
                <a:lnTo>
                  <a:pt x="1042" y="613"/>
                </a:lnTo>
                <a:lnTo>
                  <a:pt x="1046" y="487"/>
                </a:lnTo>
                <a:lnTo>
                  <a:pt x="1049" y="325"/>
                </a:lnTo>
                <a:lnTo>
                  <a:pt x="1052" y="166"/>
                </a:lnTo>
                <a:lnTo>
                  <a:pt x="1055" y="51"/>
                </a:lnTo>
                <a:lnTo>
                  <a:pt x="1058" y="8"/>
                </a:lnTo>
                <a:lnTo>
                  <a:pt x="1062" y="47"/>
                </a:lnTo>
                <a:lnTo>
                  <a:pt x="1065" y="161"/>
                </a:lnTo>
                <a:lnTo>
                  <a:pt x="1068" y="321"/>
                </a:lnTo>
                <a:lnTo>
                  <a:pt x="1071" y="488"/>
                </a:lnTo>
                <a:lnTo>
                  <a:pt x="1074" y="621"/>
                </a:lnTo>
                <a:lnTo>
                  <a:pt x="1077" y="687"/>
                </a:lnTo>
                <a:lnTo>
                  <a:pt x="1080" y="670"/>
                </a:lnTo>
                <a:lnTo>
                  <a:pt x="1084" y="574"/>
                </a:lnTo>
                <a:lnTo>
                  <a:pt x="1087" y="421"/>
                </a:lnTo>
                <a:lnTo>
                  <a:pt x="1090" y="249"/>
                </a:lnTo>
                <a:lnTo>
                  <a:pt x="1094" y="102"/>
                </a:lnTo>
                <a:lnTo>
                  <a:pt x="1097" y="13"/>
                </a:lnTo>
                <a:lnTo>
                  <a:pt x="1100" y="6"/>
                </a:lnTo>
                <a:lnTo>
                  <a:pt x="1103" y="83"/>
                </a:lnTo>
                <a:lnTo>
                  <a:pt x="1106" y="224"/>
                </a:lnTo>
                <a:lnTo>
                  <a:pt x="1109" y="396"/>
                </a:lnTo>
                <a:lnTo>
                  <a:pt x="1112" y="555"/>
                </a:lnTo>
                <a:lnTo>
                  <a:pt x="1115" y="664"/>
                </a:lnTo>
                <a:lnTo>
                  <a:pt x="1118" y="695"/>
                </a:lnTo>
                <a:lnTo>
                  <a:pt x="1122" y="640"/>
                </a:lnTo>
                <a:lnTo>
                  <a:pt x="1125" y="514"/>
                </a:lnTo>
                <a:lnTo>
                  <a:pt x="1128" y="347"/>
                </a:lnTo>
                <a:lnTo>
                  <a:pt x="1132" y="179"/>
                </a:lnTo>
                <a:lnTo>
                  <a:pt x="1135" y="54"/>
                </a:lnTo>
                <a:lnTo>
                  <a:pt x="1138" y="0"/>
                </a:lnTo>
                <a:lnTo>
                  <a:pt x="1141" y="31"/>
                </a:lnTo>
                <a:lnTo>
                  <a:pt x="1144" y="139"/>
                </a:lnTo>
                <a:lnTo>
                  <a:pt x="1147" y="297"/>
                </a:lnTo>
                <a:lnTo>
                  <a:pt x="1150" y="468"/>
                </a:lnTo>
                <a:lnTo>
                  <a:pt x="1154" y="608"/>
                </a:lnTo>
                <a:lnTo>
                  <a:pt x="1156" y="683"/>
                </a:lnTo>
                <a:lnTo>
                  <a:pt x="1160" y="675"/>
                </a:lnTo>
                <a:lnTo>
                  <a:pt x="1164" y="588"/>
                </a:lnTo>
                <a:lnTo>
                  <a:pt x="1166" y="442"/>
                </a:lnTo>
                <a:lnTo>
                  <a:pt x="1170" y="273"/>
                </a:lnTo>
                <a:lnTo>
                  <a:pt x="1173" y="123"/>
                </a:lnTo>
                <a:lnTo>
                  <a:pt x="1176" y="29"/>
                </a:lnTo>
                <a:lnTo>
                  <a:pt x="1179" y="13"/>
                </a:lnTo>
                <a:lnTo>
                  <a:pt x="1182" y="79"/>
                </a:lnTo>
                <a:lnTo>
                  <a:pt x="1185" y="209"/>
                </a:lnTo>
                <a:lnTo>
                  <a:pt x="1189" y="372"/>
                </a:lnTo>
                <a:lnTo>
                  <a:pt x="1192" y="527"/>
                </a:lnTo>
                <a:lnTo>
                  <a:pt x="1195" y="637"/>
                </a:lnTo>
                <a:lnTo>
                  <a:pt x="1198" y="675"/>
                </a:lnTo>
                <a:lnTo>
                  <a:pt x="1202" y="633"/>
                </a:lnTo>
                <a:lnTo>
                  <a:pt x="1205" y="521"/>
                </a:lnTo>
                <a:lnTo>
                  <a:pt x="1208" y="368"/>
                </a:lnTo>
                <a:lnTo>
                  <a:pt x="1211" y="211"/>
                </a:lnTo>
                <a:lnTo>
                  <a:pt x="1214" y="89"/>
                </a:lnTo>
                <a:lnTo>
                  <a:pt x="1218" y="31"/>
                </a:lnTo>
                <a:lnTo>
                  <a:pt x="1220" y="51"/>
                </a:lnTo>
                <a:lnTo>
                  <a:pt x="1224" y="142"/>
                </a:lnTo>
                <a:lnTo>
                  <a:pt x="1227" y="282"/>
                </a:lnTo>
                <a:lnTo>
                  <a:pt x="1230" y="435"/>
                </a:lnTo>
                <a:lnTo>
                  <a:pt x="1233" y="566"/>
                </a:lnTo>
                <a:lnTo>
                  <a:pt x="1236" y="640"/>
                </a:lnTo>
                <a:lnTo>
                  <a:pt x="1240" y="643"/>
                </a:lnTo>
                <a:lnTo>
                  <a:pt x="1243" y="573"/>
                </a:lnTo>
                <a:lnTo>
                  <a:pt x="1246" y="449"/>
                </a:lnTo>
                <a:lnTo>
                  <a:pt x="1249" y="302"/>
                </a:lnTo>
                <a:lnTo>
                  <a:pt x="1253" y="169"/>
                </a:lnTo>
                <a:lnTo>
                  <a:pt x="1255" y="81"/>
                </a:lnTo>
                <a:lnTo>
                  <a:pt x="1259" y="59"/>
                </a:lnTo>
                <a:lnTo>
                  <a:pt x="1262" y="107"/>
                </a:lnTo>
                <a:lnTo>
                  <a:pt x="1265" y="213"/>
                </a:lnTo>
                <a:lnTo>
                  <a:pt x="1268" y="349"/>
                </a:lnTo>
                <a:lnTo>
                  <a:pt x="1271" y="482"/>
                </a:lnTo>
                <a:lnTo>
                  <a:pt x="1274" y="580"/>
                </a:lnTo>
                <a:lnTo>
                  <a:pt x="1278" y="618"/>
                </a:lnTo>
                <a:lnTo>
                  <a:pt x="1281" y="590"/>
                </a:lnTo>
                <a:lnTo>
                  <a:pt x="1284" y="504"/>
                </a:lnTo>
                <a:lnTo>
                  <a:pt x="1288" y="381"/>
                </a:lnTo>
                <a:lnTo>
                  <a:pt x="1290" y="253"/>
                </a:lnTo>
                <a:lnTo>
                  <a:pt x="1294" y="151"/>
                </a:lnTo>
                <a:lnTo>
                  <a:pt x="1297" y="98"/>
                </a:lnTo>
                <a:lnTo>
                  <a:pt x="1300" y="107"/>
                </a:lnTo>
                <a:lnTo>
                  <a:pt x="1303" y="173"/>
                </a:lnTo>
                <a:lnTo>
                  <a:pt x="1306" y="280"/>
                </a:lnTo>
                <a:lnTo>
                  <a:pt x="1310" y="401"/>
                </a:lnTo>
                <a:lnTo>
                  <a:pt x="1312" y="504"/>
                </a:lnTo>
                <a:lnTo>
                  <a:pt x="1316" y="567"/>
                </a:lnTo>
                <a:lnTo>
                  <a:pt x="1319" y="574"/>
                </a:lnTo>
                <a:lnTo>
                  <a:pt x="1322" y="527"/>
                </a:lnTo>
                <a:lnTo>
                  <a:pt x="1325" y="437"/>
                </a:lnTo>
                <a:lnTo>
                  <a:pt x="1329" y="328"/>
                </a:lnTo>
                <a:lnTo>
                  <a:pt x="1332" y="228"/>
                </a:lnTo>
                <a:lnTo>
                  <a:pt x="1335" y="159"/>
                </a:lnTo>
                <a:lnTo>
                  <a:pt x="1338" y="138"/>
                </a:lnTo>
                <a:lnTo>
                  <a:pt x="1341" y="168"/>
                </a:lnTo>
                <a:lnTo>
                  <a:pt x="1345" y="240"/>
                </a:lnTo>
                <a:lnTo>
                  <a:pt x="1348" y="335"/>
                </a:lnTo>
                <a:lnTo>
                  <a:pt x="1351" y="429"/>
                </a:lnTo>
                <a:lnTo>
                  <a:pt x="1354" y="500"/>
                </a:lnTo>
                <a:lnTo>
                  <a:pt x="1358" y="531"/>
                </a:lnTo>
                <a:lnTo>
                  <a:pt x="1360" y="516"/>
                </a:lnTo>
                <a:lnTo>
                  <a:pt x="1364" y="461"/>
                </a:lnTo>
                <a:lnTo>
                  <a:pt x="1367" y="381"/>
                </a:lnTo>
                <a:lnTo>
                  <a:pt x="1370" y="296"/>
                </a:lnTo>
                <a:lnTo>
                  <a:pt x="1373" y="228"/>
                </a:lnTo>
                <a:lnTo>
                  <a:pt x="1376" y="191"/>
                </a:lnTo>
                <a:lnTo>
                  <a:pt x="1380" y="193"/>
                </a:lnTo>
                <a:lnTo>
                  <a:pt x="1382" y="233"/>
                </a:lnTo>
                <a:lnTo>
                  <a:pt x="1386" y="297"/>
                </a:lnTo>
                <a:lnTo>
                  <a:pt x="1389" y="369"/>
                </a:lnTo>
                <a:lnTo>
                  <a:pt x="1392" y="432"/>
                </a:lnTo>
                <a:lnTo>
                  <a:pt x="1395" y="471"/>
                </a:lnTo>
                <a:lnTo>
                  <a:pt x="1399" y="478"/>
                </a:lnTo>
                <a:lnTo>
                  <a:pt x="1402" y="452"/>
                </a:lnTo>
                <a:lnTo>
                  <a:pt x="1405" y="404"/>
                </a:lnTo>
                <a:lnTo>
                  <a:pt x="1408" y="344"/>
                </a:lnTo>
                <a:lnTo>
                  <a:pt x="1411" y="289"/>
                </a:lnTo>
                <a:lnTo>
                  <a:pt x="1415" y="253"/>
                </a:lnTo>
                <a:lnTo>
                  <a:pt x="1417" y="241"/>
                </a:lnTo>
                <a:lnTo>
                  <a:pt x="1421" y="256"/>
                </a:lnTo>
                <a:lnTo>
                  <a:pt x="1424" y="290"/>
                </a:lnTo>
                <a:lnTo>
                  <a:pt x="1427" y="335"/>
                </a:lnTo>
                <a:lnTo>
                  <a:pt x="1430" y="379"/>
                </a:lnTo>
                <a:lnTo>
                  <a:pt x="1434" y="411"/>
                </a:lnTo>
                <a:lnTo>
                  <a:pt x="1437" y="424"/>
                </a:lnTo>
                <a:lnTo>
                  <a:pt x="1440" y="417"/>
                </a:lnTo>
                <a:lnTo>
                  <a:pt x="1443" y="394"/>
                </a:lnTo>
                <a:lnTo>
                  <a:pt x="1446" y="364"/>
                </a:lnTo>
                <a:lnTo>
                  <a:pt x="1450" y="333"/>
                </a:lnTo>
                <a:lnTo>
                  <a:pt x="1452" y="309"/>
                </a:lnTo>
                <a:lnTo>
                  <a:pt x="1456" y="298"/>
                </a:lnTo>
                <a:lnTo>
                  <a:pt x="1458" y="301"/>
                </a:lnTo>
                <a:lnTo>
                  <a:pt x="1462" y="314"/>
                </a:lnTo>
                <a:lnTo>
                  <a:pt x="1466" y="332"/>
                </a:lnTo>
                <a:lnTo>
                  <a:pt x="1468" y="349"/>
                </a:lnTo>
                <a:lnTo>
                  <a:pt x="1472" y="363"/>
                </a:lnTo>
                <a:lnTo>
                  <a:pt x="1475" y="367"/>
                </a:lnTo>
                <a:lnTo>
                  <a:pt x="1478" y="365"/>
                </a:lnTo>
                <a:lnTo>
                  <a:pt x="1481" y="359"/>
                </a:lnTo>
                <a:lnTo>
                  <a:pt x="1485" y="351"/>
                </a:lnTo>
                <a:lnTo>
                  <a:pt x="1487" y="347"/>
                </a:lnTo>
                <a:lnTo>
                  <a:pt x="1491" y="346"/>
                </a:lnTo>
                <a:lnTo>
                  <a:pt x="1494" y="343"/>
                </a:lnTo>
                <a:lnTo>
                  <a:pt x="1497" y="337"/>
                </a:lnTo>
                <a:lnTo>
                  <a:pt x="1500" y="334"/>
                </a:lnTo>
                <a:lnTo>
                  <a:pt x="1504" y="335"/>
                </a:lnTo>
                <a:lnTo>
                  <a:pt x="1507" y="342"/>
                </a:lnTo>
                <a:lnTo>
                  <a:pt x="1510" y="355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54" name="Picture 9" descr="File:Standing wav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28194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5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From Agilent</a:t>
            </a:r>
          </a:p>
        </p:txBody>
      </p:sp>
      <p:pic>
        <p:nvPicPr>
          <p:cNvPr id="63" name="Picture 19">
            <a:extLst>
              <a:ext uri="{FF2B5EF4-FFF2-40B4-BE49-F238E27FC236}">
                <a16:creationId xmlns:a16="http://schemas.microsoft.com/office/drawing/2014/main" xmlns="" id="{945B85DF-73E0-49B3-93D0-77A2A1DF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8666" r="62708" b="10001"/>
          <a:stretch>
            <a:fillRect/>
          </a:stretch>
        </p:blipFill>
        <p:spPr bwMode="auto">
          <a:xfrm>
            <a:off x="6825471" y="3591793"/>
            <a:ext cx="2127929" cy="116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T. Line Terminated with a Resistor</a:t>
            </a:r>
          </a:p>
        </p:txBody>
      </p:sp>
      <p:sp>
        <p:nvSpPr>
          <p:cNvPr id="23555" name="Text Box 13"/>
          <p:cNvSpPr txBox="1">
            <a:spLocks noChangeArrowheads="1"/>
          </p:cNvSpPr>
          <p:nvPr/>
        </p:nvSpPr>
        <p:spPr bwMode="auto">
          <a:xfrm>
            <a:off x="9002713" y="6137275"/>
            <a:ext cx="49212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buClr>
                <a:srgbClr val="104160"/>
              </a:buClr>
              <a:buSzPct val="90000"/>
              <a:buFont typeface="Monotype Sorts"/>
              <a:buNone/>
            </a:pPr>
            <a:r>
              <a:rPr lang="en-US" altLang="en-US" sz="400">
                <a:solidFill>
                  <a:srgbClr val="000000"/>
                </a:solidFill>
                <a:latin typeface="Univers Condensed" pitchFamily="34" charset="0"/>
              </a:rPr>
              <a:t> 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23556" name="Group 15"/>
          <p:cNvGrpSpPr>
            <a:grpSpLocks/>
          </p:cNvGrpSpPr>
          <p:nvPr/>
        </p:nvGrpSpPr>
        <p:grpSpPr bwMode="auto">
          <a:xfrm>
            <a:off x="2987675" y="3744913"/>
            <a:ext cx="1384300" cy="609600"/>
            <a:chOff x="2070" y="2673"/>
            <a:chExt cx="959" cy="436"/>
          </a:xfrm>
        </p:grpSpPr>
        <p:sp>
          <p:nvSpPr>
            <p:cNvPr id="23598" name="Freeform 16"/>
            <p:cNvSpPr>
              <a:spLocks/>
            </p:cNvSpPr>
            <p:nvPr/>
          </p:nvSpPr>
          <p:spPr bwMode="auto">
            <a:xfrm>
              <a:off x="2070" y="2673"/>
              <a:ext cx="479" cy="436"/>
            </a:xfrm>
            <a:custGeom>
              <a:avLst/>
              <a:gdLst>
                <a:gd name="T0" fmla="*/ 5 w 479"/>
                <a:gd name="T1" fmla="*/ 231 h 436"/>
                <a:gd name="T2" fmla="*/ 14 w 479"/>
                <a:gd name="T3" fmla="*/ 259 h 436"/>
                <a:gd name="T4" fmla="*/ 24 w 479"/>
                <a:gd name="T5" fmla="*/ 285 h 436"/>
                <a:gd name="T6" fmla="*/ 33 w 479"/>
                <a:gd name="T7" fmla="*/ 310 h 436"/>
                <a:gd name="T8" fmla="*/ 43 w 479"/>
                <a:gd name="T9" fmla="*/ 333 h 436"/>
                <a:gd name="T10" fmla="*/ 52 w 479"/>
                <a:gd name="T11" fmla="*/ 357 h 436"/>
                <a:gd name="T12" fmla="*/ 60 w 479"/>
                <a:gd name="T13" fmla="*/ 373 h 436"/>
                <a:gd name="T14" fmla="*/ 70 w 479"/>
                <a:gd name="T15" fmla="*/ 393 h 436"/>
                <a:gd name="T16" fmla="*/ 80 w 479"/>
                <a:gd name="T17" fmla="*/ 407 h 436"/>
                <a:gd name="T18" fmla="*/ 91 w 479"/>
                <a:gd name="T19" fmla="*/ 419 h 436"/>
                <a:gd name="T20" fmla="*/ 101 w 479"/>
                <a:gd name="T21" fmla="*/ 427 h 436"/>
                <a:gd name="T22" fmla="*/ 110 w 479"/>
                <a:gd name="T23" fmla="*/ 433 h 436"/>
                <a:gd name="T24" fmla="*/ 120 w 479"/>
                <a:gd name="T25" fmla="*/ 435 h 436"/>
                <a:gd name="T26" fmla="*/ 129 w 479"/>
                <a:gd name="T27" fmla="*/ 433 h 436"/>
                <a:gd name="T28" fmla="*/ 138 w 479"/>
                <a:gd name="T29" fmla="*/ 428 h 436"/>
                <a:gd name="T30" fmla="*/ 148 w 479"/>
                <a:gd name="T31" fmla="*/ 419 h 436"/>
                <a:gd name="T32" fmla="*/ 158 w 479"/>
                <a:gd name="T33" fmla="*/ 408 h 436"/>
                <a:gd name="T34" fmla="*/ 167 w 479"/>
                <a:gd name="T35" fmla="*/ 394 h 436"/>
                <a:gd name="T36" fmla="*/ 179 w 479"/>
                <a:gd name="T37" fmla="*/ 371 h 436"/>
                <a:gd name="T38" fmla="*/ 187 w 479"/>
                <a:gd name="T39" fmla="*/ 357 h 436"/>
                <a:gd name="T40" fmla="*/ 196 w 479"/>
                <a:gd name="T41" fmla="*/ 334 h 436"/>
                <a:gd name="T42" fmla="*/ 205 w 479"/>
                <a:gd name="T43" fmla="*/ 310 h 436"/>
                <a:gd name="T44" fmla="*/ 214 w 479"/>
                <a:gd name="T45" fmla="*/ 285 h 436"/>
                <a:gd name="T46" fmla="*/ 224 w 479"/>
                <a:gd name="T47" fmla="*/ 259 h 436"/>
                <a:gd name="T48" fmla="*/ 234 w 479"/>
                <a:gd name="T49" fmla="*/ 231 h 436"/>
                <a:gd name="T50" fmla="*/ 239 w 479"/>
                <a:gd name="T51" fmla="*/ 217 h 436"/>
                <a:gd name="T52" fmla="*/ 248 w 479"/>
                <a:gd name="T53" fmla="*/ 191 h 436"/>
                <a:gd name="T54" fmla="*/ 257 w 479"/>
                <a:gd name="T55" fmla="*/ 164 h 436"/>
                <a:gd name="T56" fmla="*/ 266 w 479"/>
                <a:gd name="T57" fmla="*/ 139 h 436"/>
                <a:gd name="T58" fmla="*/ 277 w 479"/>
                <a:gd name="T59" fmla="*/ 113 h 436"/>
                <a:gd name="T60" fmla="*/ 287 w 479"/>
                <a:gd name="T61" fmla="*/ 89 h 436"/>
                <a:gd name="T62" fmla="*/ 295 w 479"/>
                <a:gd name="T63" fmla="*/ 69 h 436"/>
                <a:gd name="T64" fmla="*/ 305 w 479"/>
                <a:gd name="T65" fmla="*/ 51 h 436"/>
                <a:gd name="T66" fmla="*/ 315 w 479"/>
                <a:gd name="T67" fmla="*/ 35 h 436"/>
                <a:gd name="T68" fmla="*/ 325 w 479"/>
                <a:gd name="T69" fmla="*/ 21 h 436"/>
                <a:gd name="T70" fmla="*/ 334 w 479"/>
                <a:gd name="T71" fmla="*/ 11 h 436"/>
                <a:gd name="T72" fmla="*/ 344 w 479"/>
                <a:gd name="T73" fmla="*/ 4 h 436"/>
                <a:gd name="T74" fmla="*/ 354 w 479"/>
                <a:gd name="T75" fmla="*/ 1 h 436"/>
                <a:gd name="T76" fmla="*/ 363 w 479"/>
                <a:gd name="T77" fmla="*/ 1 h 436"/>
                <a:gd name="T78" fmla="*/ 372 w 479"/>
                <a:gd name="T79" fmla="*/ 4 h 436"/>
                <a:gd name="T80" fmla="*/ 382 w 479"/>
                <a:gd name="T81" fmla="*/ 11 h 436"/>
                <a:gd name="T82" fmla="*/ 392 w 479"/>
                <a:gd name="T83" fmla="*/ 21 h 436"/>
                <a:gd name="T84" fmla="*/ 401 w 479"/>
                <a:gd name="T85" fmla="*/ 35 h 436"/>
                <a:gd name="T86" fmla="*/ 411 w 479"/>
                <a:gd name="T87" fmla="*/ 51 h 436"/>
                <a:gd name="T88" fmla="*/ 420 w 479"/>
                <a:gd name="T89" fmla="*/ 69 h 436"/>
                <a:gd name="T90" fmla="*/ 430 w 479"/>
                <a:gd name="T91" fmla="*/ 89 h 436"/>
                <a:gd name="T92" fmla="*/ 440 w 479"/>
                <a:gd name="T93" fmla="*/ 113 h 436"/>
                <a:gd name="T94" fmla="*/ 450 w 479"/>
                <a:gd name="T95" fmla="*/ 137 h 436"/>
                <a:gd name="T96" fmla="*/ 459 w 479"/>
                <a:gd name="T97" fmla="*/ 164 h 436"/>
                <a:gd name="T98" fmla="*/ 468 w 479"/>
                <a:gd name="T99" fmla="*/ 191 h 436"/>
                <a:gd name="T100" fmla="*/ 478 w 479"/>
                <a:gd name="T101" fmla="*/ 217 h 4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79"/>
                <a:gd name="T154" fmla="*/ 0 h 436"/>
                <a:gd name="T155" fmla="*/ 479 w 479"/>
                <a:gd name="T156" fmla="*/ 436 h 4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79" h="436">
                  <a:moveTo>
                    <a:pt x="0" y="217"/>
                  </a:moveTo>
                  <a:lnTo>
                    <a:pt x="5" y="231"/>
                  </a:lnTo>
                  <a:lnTo>
                    <a:pt x="9" y="245"/>
                  </a:lnTo>
                  <a:lnTo>
                    <a:pt x="14" y="259"/>
                  </a:lnTo>
                  <a:lnTo>
                    <a:pt x="18" y="271"/>
                  </a:lnTo>
                  <a:lnTo>
                    <a:pt x="24" y="285"/>
                  </a:lnTo>
                  <a:lnTo>
                    <a:pt x="28" y="297"/>
                  </a:lnTo>
                  <a:lnTo>
                    <a:pt x="33" y="310"/>
                  </a:lnTo>
                  <a:lnTo>
                    <a:pt x="38" y="322"/>
                  </a:lnTo>
                  <a:lnTo>
                    <a:pt x="43" y="333"/>
                  </a:lnTo>
                  <a:lnTo>
                    <a:pt x="48" y="346"/>
                  </a:lnTo>
                  <a:lnTo>
                    <a:pt x="52" y="357"/>
                  </a:lnTo>
                  <a:lnTo>
                    <a:pt x="58" y="367"/>
                  </a:lnTo>
                  <a:lnTo>
                    <a:pt x="60" y="373"/>
                  </a:lnTo>
                  <a:lnTo>
                    <a:pt x="67" y="385"/>
                  </a:lnTo>
                  <a:lnTo>
                    <a:pt x="70" y="393"/>
                  </a:lnTo>
                  <a:lnTo>
                    <a:pt x="76" y="401"/>
                  </a:lnTo>
                  <a:lnTo>
                    <a:pt x="80" y="407"/>
                  </a:lnTo>
                  <a:lnTo>
                    <a:pt x="85" y="415"/>
                  </a:lnTo>
                  <a:lnTo>
                    <a:pt x="91" y="419"/>
                  </a:lnTo>
                  <a:lnTo>
                    <a:pt x="95" y="425"/>
                  </a:lnTo>
                  <a:lnTo>
                    <a:pt x="101" y="427"/>
                  </a:lnTo>
                  <a:lnTo>
                    <a:pt x="104" y="431"/>
                  </a:lnTo>
                  <a:lnTo>
                    <a:pt x="110" y="433"/>
                  </a:lnTo>
                  <a:lnTo>
                    <a:pt x="114" y="435"/>
                  </a:lnTo>
                  <a:lnTo>
                    <a:pt x="120" y="435"/>
                  </a:lnTo>
                  <a:lnTo>
                    <a:pt x="123" y="435"/>
                  </a:lnTo>
                  <a:lnTo>
                    <a:pt x="129" y="433"/>
                  </a:lnTo>
                  <a:lnTo>
                    <a:pt x="134" y="431"/>
                  </a:lnTo>
                  <a:lnTo>
                    <a:pt x="138" y="428"/>
                  </a:lnTo>
                  <a:lnTo>
                    <a:pt x="143" y="425"/>
                  </a:lnTo>
                  <a:lnTo>
                    <a:pt x="148" y="419"/>
                  </a:lnTo>
                  <a:lnTo>
                    <a:pt x="153" y="415"/>
                  </a:lnTo>
                  <a:lnTo>
                    <a:pt x="158" y="408"/>
                  </a:lnTo>
                  <a:lnTo>
                    <a:pt x="162" y="401"/>
                  </a:lnTo>
                  <a:lnTo>
                    <a:pt x="167" y="394"/>
                  </a:lnTo>
                  <a:lnTo>
                    <a:pt x="172" y="385"/>
                  </a:lnTo>
                  <a:lnTo>
                    <a:pt x="179" y="371"/>
                  </a:lnTo>
                  <a:lnTo>
                    <a:pt x="182" y="367"/>
                  </a:lnTo>
                  <a:lnTo>
                    <a:pt x="187" y="357"/>
                  </a:lnTo>
                  <a:lnTo>
                    <a:pt x="190" y="346"/>
                  </a:lnTo>
                  <a:lnTo>
                    <a:pt x="196" y="334"/>
                  </a:lnTo>
                  <a:lnTo>
                    <a:pt x="200" y="322"/>
                  </a:lnTo>
                  <a:lnTo>
                    <a:pt x="205" y="310"/>
                  </a:lnTo>
                  <a:lnTo>
                    <a:pt x="210" y="298"/>
                  </a:lnTo>
                  <a:lnTo>
                    <a:pt x="214" y="285"/>
                  </a:lnTo>
                  <a:lnTo>
                    <a:pt x="220" y="271"/>
                  </a:lnTo>
                  <a:lnTo>
                    <a:pt x="224" y="259"/>
                  </a:lnTo>
                  <a:lnTo>
                    <a:pt x="229" y="245"/>
                  </a:lnTo>
                  <a:lnTo>
                    <a:pt x="234" y="231"/>
                  </a:lnTo>
                  <a:lnTo>
                    <a:pt x="239" y="218"/>
                  </a:lnTo>
                  <a:lnTo>
                    <a:pt x="239" y="217"/>
                  </a:lnTo>
                  <a:lnTo>
                    <a:pt x="243" y="203"/>
                  </a:lnTo>
                  <a:lnTo>
                    <a:pt x="248" y="191"/>
                  </a:lnTo>
                  <a:lnTo>
                    <a:pt x="253" y="177"/>
                  </a:lnTo>
                  <a:lnTo>
                    <a:pt x="257" y="164"/>
                  </a:lnTo>
                  <a:lnTo>
                    <a:pt x="262" y="151"/>
                  </a:lnTo>
                  <a:lnTo>
                    <a:pt x="266" y="139"/>
                  </a:lnTo>
                  <a:lnTo>
                    <a:pt x="271" y="126"/>
                  </a:lnTo>
                  <a:lnTo>
                    <a:pt x="277" y="113"/>
                  </a:lnTo>
                  <a:lnTo>
                    <a:pt x="282" y="102"/>
                  </a:lnTo>
                  <a:lnTo>
                    <a:pt x="287" y="89"/>
                  </a:lnTo>
                  <a:lnTo>
                    <a:pt x="291" y="79"/>
                  </a:lnTo>
                  <a:lnTo>
                    <a:pt x="295" y="69"/>
                  </a:lnTo>
                  <a:lnTo>
                    <a:pt x="301" y="59"/>
                  </a:lnTo>
                  <a:lnTo>
                    <a:pt x="305" y="51"/>
                  </a:lnTo>
                  <a:lnTo>
                    <a:pt x="310" y="42"/>
                  </a:lnTo>
                  <a:lnTo>
                    <a:pt x="315" y="35"/>
                  </a:lnTo>
                  <a:lnTo>
                    <a:pt x="319" y="27"/>
                  </a:lnTo>
                  <a:lnTo>
                    <a:pt x="325" y="21"/>
                  </a:lnTo>
                  <a:lnTo>
                    <a:pt x="330" y="16"/>
                  </a:lnTo>
                  <a:lnTo>
                    <a:pt x="334" y="11"/>
                  </a:lnTo>
                  <a:lnTo>
                    <a:pt x="339" y="8"/>
                  </a:lnTo>
                  <a:lnTo>
                    <a:pt x="344" y="4"/>
                  </a:lnTo>
                  <a:lnTo>
                    <a:pt x="348" y="2"/>
                  </a:lnTo>
                  <a:lnTo>
                    <a:pt x="354" y="1"/>
                  </a:lnTo>
                  <a:lnTo>
                    <a:pt x="358" y="0"/>
                  </a:lnTo>
                  <a:lnTo>
                    <a:pt x="363" y="1"/>
                  </a:lnTo>
                  <a:lnTo>
                    <a:pt x="368" y="2"/>
                  </a:lnTo>
                  <a:lnTo>
                    <a:pt x="372" y="4"/>
                  </a:lnTo>
                  <a:lnTo>
                    <a:pt x="377" y="7"/>
                  </a:lnTo>
                  <a:lnTo>
                    <a:pt x="382" y="11"/>
                  </a:lnTo>
                  <a:lnTo>
                    <a:pt x="387" y="16"/>
                  </a:lnTo>
                  <a:lnTo>
                    <a:pt x="392" y="21"/>
                  </a:lnTo>
                  <a:lnTo>
                    <a:pt x="396" y="27"/>
                  </a:lnTo>
                  <a:lnTo>
                    <a:pt x="401" y="35"/>
                  </a:lnTo>
                  <a:lnTo>
                    <a:pt x="407" y="41"/>
                  </a:lnTo>
                  <a:lnTo>
                    <a:pt x="411" y="51"/>
                  </a:lnTo>
                  <a:lnTo>
                    <a:pt x="415" y="59"/>
                  </a:lnTo>
                  <a:lnTo>
                    <a:pt x="420" y="69"/>
                  </a:lnTo>
                  <a:lnTo>
                    <a:pt x="425" y="79"/>
                  </a:lnTo>
                  <a:lnTo>
                    <a:pt x="430" y="89"/>
                  </a:lnTo>
                  <a:lnTo>
                    <a:pt x="434" y="101"/>
                  </a:lnTo>
                  <a:lnTo>
                    <a:pt x="440" y="113"/>
                  </a:lnTo>
                  <a:lnTo>
                    <a:pt x="444" y="125"/>
                  </a:lnTo>
                  <a:lnTo>
                    <a:pt x="450" y="137"/>
                  </a:lnTo>
                  <a:lnTo>
                    <a:pt x="453" y="151"/>
                  </a:lnTo>
                  <a:lnTo>
                    <a:pt x="459" y="164"/>
                  </a:lnTo>
                  <a:lnTo>
                    <a:pt x="464" y="177"/>
                  </a:lnTo>
                  <a:lnTo>
                    <a:pt x="468" y="191"/>
                  </a:lnTo>
                  <a:lnTo>
                    <a:pt x="474" y="203"/>
                  </a:lnTo>
                  <a:lnTo>
                    <a:pt x="478" y="21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17"/>
            <p:cNvSpPr>
              <a:spLocks/>
            </p:cNvSpPr>
            <p:nvPr/>
          </p:nvSpPr>
          <p:spPr bwMode="auto">
            <a:xfrm>
              <a:off x="2548" y="2673"/>
              <a:ext cx="481" cy="436"/>
            </a:xfrm>
            <a:custGeom>
              <a:avLst/>
              <a:gdLst>
                <a:gd name="T0" fmla="*/ 6 w 481"/>
                <a:gd name="T1" fmla="*/ 231 h 436"/>
                <a:gd name="T2" fmla="*/ 15 w 481"/>
                <a:gd name="T3" fmla="*/ 259 h 436"/>
                <a:gd name="T4" fmla="*/ 24 w 481"/>
                <a:gd name="T5" fmla="*/ 285 h 436"/>
                <a:gd name="T6" fmla="*/ 34 w 481"/>
                <a:gd name="T7" fmla="*/ 310 h 436"/>
                <a:gd name="T8" fmla="*/ 43 w 481"/>
                <a:gd name="T9" fmla="*/ 333 h 436"/>
                <a:gd name="T10" fmla="*/ 53 w 481"/>
                <a:gd name="T11" fmla="*/ 357 h 436"/>
                <a:gd name="T12" fmla="*/ 61 w 481"/>
                <a:gd name="T13" fmla="*/ 373 h 436"/>
                <a:gd name="T14" fmla="*/ 72 w 481"/>
                <a:gd name="T15" fmla="*/ 393 h 436"/>
                <a:gd name="T16" fmla="*/ 82 w 481"/>
                <a:gd name="T17" fmla="*/ 407 h 436"/>
                <a:gd name="T18" fmla="*/ 92 w 481"/>
                <a:gd name="T19" fmla="*/ 419 h 436"/>
                <a:gd name="T20" fmla="*/ 101 w 481"/>
                <a:gd name="T21" fmla="*/ 427 h 436"/>
                <a:gd name="T22" fmla="*/ 111 w 481"/>
                <a:gd name="T23" fmla="*/ 433 h 436"/>
                <a:gd name="T24" fmla="*/ 120 w 481"/>
                <a:gd name="T25" fmla="*/ 435 h 436"/>
                <a:gd name="T26" fmla="*/ 130 w 481"/>
                <a:gd name="T27" fmla="*/ 433 h 436"/>
                <a:gd name="T28" fmla="*/ 139 w 481"/>
                <a:gd name="T29" fmla="*/ 428 h 436"/>
                <a:gd name="T30" fmla="*/ 149 w 481"/>
                <a:gd name="T31" fmla="*/ 419 h 436"/>
                <a:gd name="T32" fmla="*/ 159 w 481"/>
                <a:gd name="T33" fmla="*/ 408 h 436"/>
                <a:gd name="T34" fmla="*/ 169 w 481"/>
                <a:gd name="T35" fmla="*/ 394 h 436"/>
                <a:gd name="T36" fmla="*/ 180 w 481"/>
                <a:gd name="T37" fmla="*/ 371 h 436"/>
                <a:gd name="T38" fmla="*/ 188 w 481"/>
                <a:gd name="T39" fmla="*/ 357 h 436"/>
                <a:gd name="T40" fmla="*/ 198 w 481"/>
                <a:gd name="T41" fmla="*/ 334 h 436"/>
                <a:gd name="T42" fmla="*/ 206 w 481"/>
                <a:gd name="T43" fmla="*/ 310 h 436"/>
                <a:gd name="T44" fmla="*/ 216 w 481"/>
                <a:gd name="T45" fmla="*/ 285 h 436"/>
                <a:gd name="T46" fmla="*/ 226 w 481"/>
                <a:gd name="T47" fmla="*/ 259 h 436"/>
                <a:gd name="T48" fmla="*/ 235 w 481"/>
                <a:gd name="T49" fmla="*/ 231 h 436"/>
                <a:gd name="T50" fmla="*/ 240 w 481"/>
                <a:gd name="T51" fmla="*/ 217 h 436"/>
                <a:gd name="T52" fmla="*/ 249 w 481"/>
                <a:gd name="T53" fmla="*/ 191 h 436"/>
                <a:gd name="T54" fmla="*/ 258 w 481"/>
                <a:gd name="T55" fmla="*/ 164 h 436"/>
                <a:gd name="T56" fmla="*/ 267 w 481"/>
                <a:gd name="T57" fmla="*/ 139 h 436"/>
                <a:gd name="T58" fmla="*/ 278 w 481"/>
                <a:gd name="T59" fmla="*/ 113 h 436"/>
                <a:gd name="T60" fmla="*/ 288 w 481"/>
                <a:gd name="T61" fmla="*/ 89 h 436"/>
                <a:gd name="T62" fmla="*/ 297 w 481"/>
                <a:gd name="T63" fmla="*/ 69 h 436"/>
                <a:gd name="T64" fmla="*/ 307 w 481"/>
                <a:gd name="T65" fmla="*/ 51 h 436"/>
                <a:gd name="T66" fmla="*/ 316 w 481"/>
                <a:gd name="T67" fmla="*/ 35 h 436"/>
                <a:gd name="T68" fmla="*/ 325 w 481"/>
                <a:gd name="T69" fmla="*/ 21 h 436"/>
                <a:gd name="T70" fmla="*/ 335 w 481"/>
                <a:gd name="T71" fmla="*/ 11 h 436"/>
                <a:gd name="T72" fmla="*/ 345 w 481"/>
                <a:gd name="T73" fmla="*/ 4 h 436"/>
                <a:gd name="T74" fmla="*/ 355 w 481"/>
                <a:gd name="T75" fmla="*/ 1 h 436"/>
                <a:gd name="T76" fmla="*/ 364 w 481"/>
                <a:gd name="T77" fmla="*/ 1 h 436"/>
                <a:gd name="T78" fmla="*/ 373 w 481"/>
                <a:gd name="T79" fmla="*/ 4 h 436"/>
                <a:gd name="T80" fmla="*/ 383 w 481"/>
                <a:gd name="T81" fmla="*/ 11 h 436"/>
                <a:gd name="T82" fmla="*/ 393 w 481"/>
                <a:gd name="T83" fmla="*/ 21 h 436"/>
                <a:gd name="T84" fmla="*/ 402 w 481"/>
                <a:gd name="T85" fmla="*/ 35 h 436"/>
                <a:gd name="T86" fmla="*/ 412 w 481"/>
                <a:gd name="T87" fmla="*/ 51 h 436"/>
                <a:gd name="T88" fmla="*/ 422 w 481"/>
                <a:gd name="T89" fmla="*/ 69 h 436"/>
                <a:gd name="T90" fmla="*/ 431 w 481"/>
                <a:gd name="T91" fmla="*/ 89 h 436"/>
                <a:gd name="T92" fmla="*/ 440 w 481"/>
                <a:gd name="T93" fmla="*/ 113 h 436"/>
                <a:gd name="T94" fmla="*/ 450 w 481"/>
                <a:gd name="T95" fmla="*/ 137 h 436"/>
                <a:gd name="T96" fmla="*/ 460 w 481"/>
                <a:gd name="T97" fmla="*/ 164 h 436"/>
                <a:gd name="T98" fmla="*/ 470 w 481"/>
                <a:gd name="T99" fmla="*/ 191 h 436"/>
                <a:gd name="T100" fmla="*/ 480 w 481"/>
                <a:gd name="T101" fmla="*/ 217 h 4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81"/>
                <a:gd name="T154" fmla="*/ 0 h 436"/>
                <a:gd name="T155" fmla="*/ 481 w 481"/>
                <a:gd name="T156" fmla="*/ 436 h 4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81" h="436">
                  <a:moveTo>
                    <a:pt x="0" y="217"/>
                  </a:moveTo>
                  <a:lnTo>
                    <a:pt x="6" y="231"/>
                  </a:lnTo>
                  <a:lnTo>
                    <a:pt x="11" y="245"/>
                  </a:lnTo>
                  <a:lnTo>
                    <a:pt x="15" y="259"/>
                  </a:lnTo>
                  <a:lnTo>
                    <a:pt x="20" y="271"/>
                  </a:lnTo>
                  <a:lnTo>
                    <a:pt x="24" y="285"/>
                  </a:lnTo>
                  <a:lnTo>
                    <a:pt x="30" y="297"/>
                  </a:lnTo>
                  <a:lnTo>
                    <a:pt x="34" y="310"/>
                  </a:lnTo>
                  <a:lnTo>
                    <a:pt x="40" y="322"/>
                  </a:lnTo>
                  <a:lnTo>
                    <a:pt x="43" y="333"/>
                  </a:lnTo>
                  <a:lnTo>
                    <a:pt x="49" y="346"/>
                  </a:lnTo>
                  <a:lnTo>
                    <a:pt x="53" y="357"/>
                  </a:lnTo>
                  <a:lnTo>
                    <a:pt x="58" y="367"/>
                  </a:lnTo>
                  <a:lnTo>
                    <a:pt x="61" y="373"/>
                  </a:lnTo>
                  <a:lnTo>
                    <a:pt x="68" y="385"/>
                  </a:lnTo>
                  <a:lnTo>
                    <a:pt x="72" y="393"/>
                  </a:lnTo>
                  <a:lnTo>
                    <a:pt x="78" y="401"/>
                  </a:lnTo>
                  <a:lnTo>
                    <a:pt x="82" y="407"/>
                  </a:lnTo>
                  <a:lnTo>
                    <a:pt x="86" y="415"/>
                  </a:lnTo>
                  <a:lnTo>
                    <a:pt x="92" y="419"/>
                  </a:lnTo>
                  <a:lnTo>
                    <a:pt x="96" y="425"/>
                  </a:lnTo>
                  <a:lnTo>
                    <a:pt x="101" y="427"/>
                  </a:lnTo>
                  <a:lnTo>
                    <a:pt x="106" y="431"/>
                  </a:lnTo>
                  <a:lnTo>
                    <a:pt x="111" y="433"/>
                  </a:lnTo>
                  <a:lnTo>
                    <a:pt x="116" y="435"/>
                  </a:lnTo>
                  <a:lnTo>
                    <a:pt x="120" y="435"/>
                  </a:lnTo>
                  <a:lnTo>
                    <a:pt x="125" y="435"/>
                  </a:lnTo>
                  <a:lnTo>
                    <a:pt x="130" y="433"/>
                  </a:lnTo>
                  <a:lnTo>
                    <a:pt x="135" y="431"/>
                  </a:lnTo>
                  <a:lnTo>
                    <a:pt x="139" y="428"/>
                  </a:lnTo>
                  <a:lnTo>
                    <a:pt x="144" y="425"/>
                  </a:lnTo>
                  <a:lnTo>
                    <a:pt x="149" y="419"/>
                  </a:lnTo>
                  <a:lnTo>
                    <a:pt x="154" y="415"/>
                  </a:lnTo>
                  <a:lnTo>
                    <a:pt x="159" y="408"/>
                  </a:lnTo>
                  <a:lnTo>
                    <a:pt x="163" y="401"/>
                  </a:lnTo>
                  <a:lnTo>
                    <a:pt x="169" y="394"/>
                  </a:lnTo>
                  <a:lnTo>
                    <a:pt x="173" y="385"/>
                  </a:lnTo>
                  <a:lnTo>
                    <a:pt x="180" y="371"/>
                  </a:lnTo>
                  <a:lnTo>
                    <a:pt x="182" y="367"/>
                  </a:lnTo>
                  <a:lnTo>
                    <a:pt x="188" y="357"/>
                  </a:lnTo>
                  <a:lnTo>
                    <a:pt x="191" y="346"/>
                  </a:lnTo>
                  <a:lnTo>
                    <a:pt x="198" y="334"/>
                  </a:lnTo>
                  <a:lnTo>
                    <a:pt x="202" y="322"/>
                  </a:lnTo>
                  <a:lnTo>
                    <a:pt x="206" y="310"/>
                  </a:lnTo>
                  <a:lnTo>
                    <a:pt x="212" y="298"/>
                  </a:lnTo>
                  <a:lnTo>
                    <a:pt x="216" y="285"/>
                  </a:lnTo>
                  <a:lnTo>
                    <a:pt x="221" y="271"/>
                  </a:lnTo>
                  <a:lnTo>
                    <a:pt x="226" y="259"/>
                  </a:lnTo>
                  <a:lnTo>
                    <a:pt x="230" y="245"/>
                  </a:lnTo>
                  <a:lnTo>
                    <a:pt x="235" y="231"/>
                  </a:lnTo>
                  <a:lnTo>
                    <a:pt x="240" y="218"/>
                  </a:lnTo>
                  <a:lnTo>
                    <a:pt x="240" y="217"/>
                  </a:lnTo>
                  <a:lnTo>
                    <a:pt x="245" y="203"/>
                  </a:lnTo>
                  <a:lnTo>
                    <a:pt x="249" y="191"/>
                  </a:lnTo>
                  <a:lnTo>
                    <a:pt x="254" y="177"/>
                  </a:lnTo>
                  <a:lnTo>
                    <a:pt x="258" y="164"/>
                  </a:lnTo>
                  <a:lnTo>
                    <a:pt x="264" y="151"/>
                  </a:lnTo>
                  <a:lnTo>
                    <a:pt x="267" y="139"/>
                  </a:lnTo>
                  <a:lnTo>
                    <a:pt x="272" y="126"/>
                  </a:lnTo>
                  <a:lnTo>
                    <a:pt x="278" y="113"/>
                  </a:lnTo>
                  <a:lnTo>
                    <a:pt x="282" y="102"/>
                  </a:lnTo>
                  <a:lnTo>
                    <a:pt x="288" y="89"/>
                  </a:lnTo>
                  <a:lnTo>
                    <a:pt x="292" y="79"/>
                  </a:lnTo>
                  <a:lnTo>
                    <a:pt x="297" y="69"/>
                  </a:lnTo>
                  <a:lnTo>
                    <a:pt x="302" y="59"/>
                  </a:lnTo>
                  <a:lnTo>
                    <a:pt x="307" y="51"/>
                  </a:lnTo>
                  <a:lnTo>
                    <a:pt x="311" y="42"/>
                  </a:lnTo>
                  <a:lnTo>
                    <a:pt x="316" y="35"/>
                  </a:lnTo>
                  <a:lnTo>
                    <a:pt x="320" y="27"/>
                  </a:lnTo>
                  <a:lnTo>
                    <a:pt x="325" y="21"/>
                  </a:lnTo>
                  <a:lnTo>
                    <a:pt x="331" y="16"/>
                  </a:lnTo>
                  <a:lnTo>
                    <a:pt x="335" y="11"/>
                  </a:lnTo>
                  <a:lnTo>
                    <a:pt x="340" y="8"/>
                  </a:lnTo>
                  <a:lnTo>
                    <a:pt x="345" y="4"/>
                  </a:lnTo>
                  <a:lnTo>
                    <a:pt x="350" y="2"/>
                  </a:lnTo>
                  <a:lnTo>
                    <a:pt x="355" y="1"/>
                  </a:lnTo>
                  <a:lnTo>
                    <a:pt x="360" y="0"/>
                  </a:lnTo>
                  <a:lnTo>
                    <a:pt x="364" y="1"/>
                  </a:lnTo>
                  <a:lnTo>
                    <a:pt x="369" y="2"/>
                  </a:lnTo>
                  <a:lnTo>
                    <a:pt x="373" y="4"/>
                  </a:lnTo>
                  <a:lnTo>
                    <a:pt x="378" y="7"/>
                  </a:lnTo>
                  <a:lnTo>
                    <a:pt x="383" y="11"/>
                  </a:lnTo>
                  <a:lnTo>
                    <a:pt x="388" y="16"/>
                  </a:lnTo>
                  <a:lnTo>
                    <a:pt x="393" y="21"/>
                  </a:lnTo>
                  <a:lnTo>
                    <a:pt x="398" y="27"/>
                  </a:lnTo>
                  <a:lnTo>
                    <a:pt x="402" y="35"/>
                  </a:lnTo>
                  <a:lnTo>
                    <a:pt x="408" y="41"/>
                  </a:lnTo>
                  <a:lnTo>
                    <a:pt x="412" y="51"/>
                  </a:lnTo>
                  <a:lnTo>
                    <a:pt x="416" y="59"/>
                  </a:lnTo>
                  <a:lnTo>
                    <a:pt x="422" y="69"/>
                  </a:lnTo>
                  <a:lnTo>
                    <a:pt x="426" y="79"/>
                  </a:lnTo>
                  <a:lnTo>
                    <a:pt x="431" y="89"/>
                  </a:lnTo>
                  <a:lnTo>
                    <a:pt x="436" y="101"/>
                  </a:lnTo>
                  <a:lnTo>
                    <a:pt x="440" y="113"/>
                  </a:lnTo>
                  <a:lnTo>
                    <a:pt x="445" y="125"/>
                  </a:lnTo>
                  <a:lnTo>
                    <a:pt x="450" y="137"/>
                  </a:lnTo>
                  <a:lnTo>
                    <a:pt x="455" y="151"/>
                  </a:lnTo>
                  <a:lnTo>
                    <a:pt x="460" y="164"/>
                  </a:lnTo>
                  <a:lnTo>
                    <a:pt x="464" y="177"/>
                  </a:lnTo>
                  <a:lnTo>
                    <a:pt x="470" y="191"/>
                  </a:lnTo>
                  <a:lnTo>
                    <a:pt x="474" y="203"/>
                  </a:lnTo>
                  <a:lnTo>
                    <a:pt x="480" y="21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7" name="Freeform 18"/>
          <p:cNvSpPr>
            <a:spLocks/>
          </p:cNvSpPr>
          <p:nvPr/>
        </p:nvSpPr>
        <p:spPr bwMode="auto">
          <a:xfrm>
            <a:off x="1752600" y="3773488"/>
            <a:ext cx="946150" cy="611187"/>
          </a:xfrm>
          <a:custGeom>
            <a:avLst/>
            <a:gdLst>
              <a:gd name="T0" fmla="*/ 0 w 656"/>
              <a:gd name="T1" fmla="*/ 2147483646 h 436"/>
              <a:gd name="T2" fmla="*/ 2147483646 w 656"/>
              <a:gd name="T3" fmla="*/ 2147483646 h 436"/>
              <a:gd name="T4" fmla="*/ 2147483646 w 656"/>
              <a:gd name="T5" fmla="*/ 0 h 436"/>
              <a:gd name="T6" fmla="*/ 2147483646 w 656"/>
              <a:gd name="T7" fmla="*/ 2147483646 h 436"/>
              <a:gd name="T8" fmla="*/ 2147483646 w 656"/>
              <a:gd name="T9" fmla="*/ 2147483646 h 436"/>
              <a:gd name="T10" fmla="*/ 2147483646 w 656"/>
              <a:gd name="T11" fmla="*/ 2147483646 h 436"/>
              <a:gd name="T12" fmla="*/ 0 w 656"/>
              <a:gd name="T13" fmla="*/ 2147483646 h 4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6"/>
              <a:gd name="T22" fmla="*/ 0 h 436"/>
              <a:gd name="T23" fmla="*/ 656 w 656"/>
              <a:gd name="T24" fmla="*/ 436 h 4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6" h="436">
                <a:moveTo>
                  <a:pt x="0" y="107"/>
                </a:moveTo>
                <a:lnTo>
                  <a:pt x="438" y="107"/>
                </a:lnTo>
                <a:lnTo>
                  <a:pt x="438" y="0"/>
                </a:lnTo>
                <a:lnTo>
                  <a:pt x="655" y="218"/>
                </a:lnTo>
                <a:lnTo>
                  <a:pt x="438" y="435"/>
                </a:lnTo>
                <a:lnTo>
                  <a:pt x="438" y="327"/>
                </a:lnTo>
                <a:lnTo>
                  <a:pt x="0" y="32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40"/>
          <p:cNvSpPr txBox="1">
            <a:spLocks noChangeArrowheads="1"/>
          </p:cNvSpPr>
          <p:nvPr/>
        </p:nvSpPr>
        <p:spPr bwMode="auto">
          <a:xfrm>
            <a:off x="5788025" y="4700588"/>
            <a:ext cx="488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2200">
                <a:solidFill>
                  <a:srgbClr val="000000"/>
                </a:solidFill>
                <a:latin typeface="Univers Condensed" pitchFamily="34" charset="0"/>
              </a:rPr>
              <a:t>V</a:t>
            </a:r>
            <a:r>
              <a:rPr lang="en-US" altLang="en-US" sz="1300">
                <a:solidFill>
                  <a:srgbClr val="000000"/>
                </a:solidFill>
                <a:latin typeface="Univers Condensed" pitchFamily="34" charset="0"/>
              </a:rPr>
              <a:t>refl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23559" name="Freeform 41"/>
          <p:cNvSpPr>
            <a:spLocks/>
          </p:cNvSpPr>
          <p:nvPr/>
        </p:nvSpPr>
        <p:spPr bwMode="auto">
          <a:xfrm>
            <a:off x="4610100" y="4565650"/>
            <a:ext cx="946150" cy="612775"/>
          </a:xfrm>
          <a:custGeom>
            <a:avLst/>
            <a:gdLst>
              <a:gd name="T0" fmla="*/ 2147483646 w 656"/>
              <a:gd name="T1" fmla="*/ 2147483646 h 437"/>
              <a:gd name="T2" fmla="*/ 2147483646 w 656"/>
              <a:gd name="T3" fmla="*/ 2147483646 h 437"/>
              <a:gd name="T4" fmla="*/ 2147483646 w 656"/>
              <a:gd name="T5" fmla="*/ 0 h 437"/>
              <a:gd name="T6" fmla="*/ 0 w 656"/>
              <a:gd name="T7" fmla="*/ 2147483646 h 437"/>
              <a:gd name="T8" fmla="*/ 2147483646 w 656"/>
              <a:gd name="T9" fmla="*/ 2147483646 h 437"/>
              <a:gd name="T10" fmla="*/ 2147483646 w 656"/>
              <a:gd name="T11" fmla="*/ 2147483646 h 437"/>
              <a:gd name="T12" fmla="*/ 2147483646 w 656"/>
              <a:gd name="T13" fmla="*/ 2147483646 h 4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6"/>
              <a:gd name="T22" fmla="*/ 0 h 437"/>
              <a:gd name="T23" fmla="*/ 656 w 656"/>
              <a:gd name="T24" fmla="*/ 437 h 4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6" h="437">
                <a:moveTo>
                  <a:pt x="655" y="108"/>
                </a:moveTo>
                <a:lnTo>
                  <a:pt x="216" y="108"/>
                </a:lnTo>
                <a:lnTo>
                  <a:pt x="216" y="0"/>
                </a:lnTo>
                <a:lnTo>
                  <a:pt x="0" y="218"/>
                </a:lnTo>
                <a:lnTo>
                  <a:pt x="216" y="436"/>
                </a:lnTo>
                <a:lnTo>
                  <a:pt x="216" y="328"/>
                </a:lnTo>
                <a:lnTo>
                  <a:pt x="655" y="32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0" name="Group 45"/>
          <p:cNvGrpSpPr>
            <a:grpSpLocks/>
          </p:cNvGrpSpPr>
          <p:nvPr/>
        </p:nvGrpSpPr>
        <p:grpSpPr bwMode="auto">
          <a:xfrm>
            <a:off x="2622550" y="4751388"/>
            <a:ext cx="1384300" cy="257175"/>
            <a:chOff x="1817" y="3447"/>
            <a:chExt cx="959" cy="183"/>
          </a:xfrm>
        </p:grpSpPr>
        <p:sp>
          <p:nvSpPr>
            <p:cNvPr id="23596" name="Freeform 46"/>
            <p:cNvSpPr>
              <a:spLocks/>
            </p:cNvSpPr>
            <p:nvPr/>
          </p:nvSpPr>
          <p:spPr bwMode="auto">
            <a:xfrm>
              <a:off x="1817" y="3447"/>
              <a:ext cx="479" cy="183"/>
            </a:xfrm>
            <a:custGeom>
              <a:avLst/>
              <a:gdLst>
                <a:gd name="T0" fmla="*/ 5 w 479"/>
                <a:gd name="T1" fmla="*/ 97 h 183"/>
                <a:gd name="T2" fmla="*/ 14 w 479"/>
                <a:gd name="T3" fmla="*/ 108 h 183"/>
                <a:gd name="T4" fmla="*/ 24 w 479"/>
                <a:gd name="T5" fmla="*/ 119 h 183"/>
                <a:gd name="T6" fmla="*/ 33 w 479"/>
                <a:gd name="T7" fmla="*/ 130 h 183"/>
                <a:gd name="T8" fmla="*/ 43 w 479"/>
                <a:gd name="T9" fmla="*/ 140 h 183"/>
                <a:gd name="T10" fmla="*/ 52 w 479"/>
                <a:gd name="T11" fmla="*/ 149 h 183"/>
                <a:gd name="T12" fmla="*/ 61 w 479"/>
                <a:gd name="T13" fmla="*/ 156 h 183"/>
                <a:gd name="T14" fmla="*/ 71 w 479"/>
                <a:gd name="T15" fmla="*/ 165 h 183"/>
                <a:gd name="T16" fmla="*/ 80 w 479"/>
                <a:gd name="T17" fmla="*/ 171 h 183"/>
                <a:gd name="T18" fmla="*/ 91 w 479"/>
                <a:gd name="T19" fmla="*/ 175 h 183"/>
                <a:gd name="T20" fmla="*/ 101 w 479"/>
                <a:gd name="T21" fmla="*/ 179 h 183"/>
                <a:gd name="T22" fmla="*/ 110 w 479"/>
                <a:gd name="T23" fmla="*/ 181 h 183"/>
                <a:gd name="T24" fmla="*/ 120 w 479"/>
                <a:gd name="T25" fmla="*/ 182 h 183"/>
                <a:gd name="T26" fmla="*/ 129 w 479"/>
                <a:gd name="T27" fmla="*/ 181 h 183"/>
                <a:gd name="T28" fmla="*/ 139 w 479"/>
                <a:gd name="T29" fmla="*/ 179 h 183"/>
                <a:gd name="T30" fmla="*/ 149 w 479"/>
                <a:gd name="T31" fmla="*/ 176 h 183"/>
                <a:gd name="T32" fmla="*/ 158 w 479"/>
                <a:gd name="T33" fmla="*/ 171 h 183"/>
                <a:gd name="T34" fmla="*/ 167 w 479"/>
                <a:gd name="T35" fmla="*/ 165 h 183"/>
                <a:gd name="T36" fmla="*/ 179 w 479"/>
                <a:gd name="T37" fmla="*/ 155 h 183"/>
                <a:gd name="T38" fmla="*/ 187 w 479"/>
                <a:gd name="T39" fmla="*/ 149 h 183"/>
                <a:gd name="T40" fmla="*/ 197 w 479"/>
                <a:gd name="T41" fmla="*/ 140 h 183"/>
                <a:gd name="T42" fmla="*/ 205 w 479"/>
                <a:gd name="T43" fmla="*/ 130 h 183"/>
                <a:gd name="T44" fmla="*/ 215 w 479"/>
                <a:gd name="T45" fmla="*/ 119 h 183"/>
                <a:gd name="T46" fmla="*/ 225 w 479"/>
                <a:gd name="T47" fmla="*/ 108 h 183"/>
                <a:gd name="T48" fmla="*/ 235 w 479"/>
                <a:gd name="T49" fmla="*/ 97 h 183"/>
                <a:gd name="T50" fmla="*/ 239 w 479"/>
                <a:gd name="T51" fmla="*/ 91 h 183"/>
                <a:gd name="T52" fmla="*/ 249 w 479"/>
                <a:gd name="T53" fmla="*/ 80 h 183"/>
                <a:gd name="T54" fmla="*/ 258 w 479"/>
                <a:gd name="T55" fmla="*/ 69 h 183"/>
                <a:gd name="T56" fmla="*/ 266 w 479"/>
                <a:gd name="T57" fmla="*/ 58 h 183"/>
                <a:gd name="T58" fmla="*/ 277 w 479"/>
                <a:gd name="T59" fmla="*/ 47 h 183"/>
                <a:gd name="T60" fmla="*/ 287 w 479"/>
                <a:gd name="T61" fmla="*/ 37 h 183"/>
                <a:gd name="T62" fmla="*/ 296 w 479"/>
                <a:gd name="T63" fmla="*/ 29 h 183"/>
                <a:gd name="T64" fmla="*/ 306 w 479"/>
                <a:gd name="T65" fmla="*/ 21 h 183"/>
                <a:gd name="T66" fmla="*/ 315 w 479"/>
                <a:gd name="T67" fmla="*/ 14 h 183"/>
                <a:gd name="T68" fmla="*/ 325 w 479"/>
                <a:gd name="T69" fmla="*/ 9 h 183"/>
                <a:gd name="T70" fmla="*/ 334 w 479"/>
                <a:gd name="T71" fmla="*/ 4 h 183"/>
                <a:gd name="T72" fmla="*/ 344 w 479"/>
                <a:gd name="T73" fmla="*/ 1 h 183"/>
                <a:gd name="T74" fmla="*/ 354 w 479"/>
                <a:gd name="T75" fmla="*/ 0 h 183"/>
                <a:gd name="T76" fmla="*/ 363 w 479"/>
                <a:gd name="T77" fmla="*/ 0 h 183"/>
                <a:gd name="T78" fmla="*/ 373 w 479"/>
                <a:gd name="T79" fmla="*/ 1 h 183"/>
                <a:gd name="T80" fmla="*/ 383 w 479"/>
                <a:gd name="T81" fmla="*/ 4 h 183"/>
                <a:gd name="T82" fmla="*/ 392 w 479"/>
                <a:gd name="T83" fmla="*/ 9 h 183"/>
                <a:gd name="T84" fmla="*/ 401 w 479"/>
                <a:gd name="T85" fmla="*/ 14 h 183"/>
                <a:gd name="T86" fmla="*/ 411 w 479"/>
                <a:gd name="T87" fmla="*/ 21 h 183"/>
                <a:gd name="T88" fmla="*/ 421 w 479"/>
                <a:gd name="T89" fmla="*/ 29 h 183"/>
                <a:gd name="T90" fmla="*/ 430 w 479"/>
                <a:gd name="T91" fmla="*/ 37 h 183"/>
                <a:gd name="T92" fmla="*/ 440 w 479"/>
                <a:gd name="T93" fmla="*/ 47 h 183"/>
                <a:gd name="T94" fmla="*/ 450 w 479"/>
                <a:gd name="T95" fmla="*/ 57 h 183"/>
                <a:gd name="T96" fmla="*/ 459 w 479"/>
                <a:gd name="T97" fmla="*/ 69 h 183"/>
                <a:gd name="T98" fmla="*/ 469 w 479"/>
                <a:gd name="T99" fmla="*/ 80 h 183"/>
                <a:gd name="T100" fmla="*/ 478 w 479"/>
                <a:gd name="T101" fmla="*/ 91 h 1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79"/>
                <a:gd name="T154" fmla="*/ 0 h 183"/>
                <a:gd name="T155" fmla="*/ 479 w 479"/>
                <a:gd name="T156" fmla="*/ 183 h 1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79" h="183">
                  <a:moveTo>
                    <a:pt x="0" y="91"/>
                  </a:moveTo>
                  <a:lnTo>
                    <a:pt x="5" y="97"/>
                  </a:lnTo>
                  <a:lnTo>
                    <a:pt x="9" y="102"/>
                  </a:lnTo>
                  <a:lnTo>
                    <a:pt x="14" y="108"/>
                  </a:lnTo>
                  <a:lnTo>
                    <a:pt x="19" y="113"/>
                  </a:lnTo>
                  <a:lnTo>
                    <a:pt x="24" y="119"/>
                  </a:lnTo>
                  <a:lnTo>
                    <a:pt x="29" y="124"/>
                  </a:lnTo>
                  <a:lnTo>
                    <a:pt x="33" y="130"/>
                  </a:lnTo>
                  <a:lnTo>
                    <a:pt x="38" y="135"/>
                  </a:lnTo>
                  <a:lnTo>
                    <a:pt x="43" y="140"/>
                  </a:lnTo>
                  <a:lnTo>
                    <a:pt x="49" y="145"/>
                  </a:lnTo>
                  <a:lnTo>
                    <a:pt x="52" y="149"/>
                  </a:lnTo>
                  <a:lnTo>
                    <a:pt x="58" y="153"/>
                  </a:lnTo>
                  <a:lnTo>
                    <a:pt x="61" y="156"/>
                  </a:lnTo>
                  <a:lnTo>
                    <a:pt x="67" y="161"/>
                  </a:lnTo>
                  <a:lnTo>
                    <a:pt x="71" y="165"/>
                  </a:lnTo>
                  <a:lnTo>
                    <a:pt x="77" y="168"/>
                  </a:lnTo>
                  <a:lnTo>
                    <a:pt x="80" y="171"/>
                  </a:lnTo>
                  <a:lnTo>
                    <a:pt x="85" y="173"/>
                  </a:lnTo>
                  <a:lnTo>
                    <a:pt x="91" y="175"/>
                  </a:lnTo>
                  <a:lnTo>
                    <a:pt x="95" y="178"/>
                  </a:lnTo>
                  <a:lnTo>
                    <a:pt x="101" y="179"/>
                  </a:lnTo>
                  <a:lnTo>
                    <a:pt x="105" y="180"/>
                  </a:lnTo>
                  <a:lnTo>
                    <a:pt x="110" y="181"/>
                  </a:lnTo>
                  <a:lnTo>
                    <a:pt x="115" y="182"/>
                  </a:lnTo>
                  <a:lnTo>
                    <a:pt x="120" y="182"/>
                  </a:lnTo>
                  <a:lnTo>
                    <a:pt x="123" y="182"/>
                  </a:lnTo>
                  <a:lnTo>
                    <a:pt x="129" y="181"/>
                  </a:lnTo>
                  <a:lnTo>
                    <a:pt x="134" y="180"/>
                  </a:lnTo>
                  <a:lnTo>
                    <a:pt x="139" y="179"/>
                  </a:lnTo>
                  <a:lnTo>
                    <a:pt x="143" y="178"/>
                  </a:lnTo>
                  <a:lnTo>
                    <a:pt x="149" y="176"/>
                  </a:lnTo>
                  <a:lnTo>
                    <a:pt x="153" y="173"/>
                  </a:lnTo>
                  <a:lnTo>
                    <a:pt x="158" y="171"/>
                  </a:lnTo>
                  <a:lnTo>
                    <a:pt x="163" y="168"/>
                  </a:lnTo>
                  <a:lnTo>
                    <a:pt x="167" y="165"/>
                  </a:lnTo>
                  <a:lnTo>
                    <a:pt x="172" y="161"/>
                  </a:lnTo>
                  <a:lnTo>
                    <a:pt x="179" y="155"/>
                  </a:lnTo>
                  <a:lnTo>
                    <a:pt x="182" y="153"/>
                  </a:lnTo>
                  <a:lnTo>
                    <a:pt x="187" y="149"/>
                  </a:lnTo>
                  <a:lnTo>
                    <a:pt x="190" y="145"/>
                  </a:lnTo>
                  <a:lnTo>
                    <a:pt x="197" y="140"/>
                  </a:lnTo>
                  <a:lnTo>
                    <a:pt x="200" y="135"/>
                  </a:lnTo>
                  <a:lnTo>
                    <a:pt x="205" y="130"/>
                  </a:lnTo>
                  <a:lnTo>
                    <a:pt x="210" y="125"/>
                  </a:lnTo>
                  <a:lnTo>
                    <a:pt x="215" y="119"/>
                  </a:lnTo>
                  <a:lnTo>
                    <a:pt x="221" y="113"/>
                  </a:lnTo>
                  <a:lnTo>
                    <a:pt x="225" y="108"/>
                  </a:lnTo>
                  <a:lnTo>
                    <a:pt x="229" y="102"/>
                  </a:lnTo>
                  <a:lnTo>
                    <a:pt x="235" y="97"/>
                  </a:lnTo>
                  <a:lnTo>
                    <a:pt x="239" y="91"/>
                  </a:lnTo>
                  <a:lnTo>
                    <a:pt x="243" y="85"/>
                  </a:lnTo>
                  <a:lnTo>
                    <a:pt x="249" y="80"/>
                  </a:lnTo>
                  <a:lnTo>
                    <a:pt x="253" y="74"/>
                  </a:lnTo>
                  <a:lnTo>
                    <a:pt x="258" y="69"/>
                  </a:lnTo>
                  <a:lnTo>
                    <a:pt x="263" y="63"/>
                  </a:lnTo>
                  <a:lnTo>
                    <a:pt x="266" y="58"/>
                  </a:lnTo>
                  <a:lnTo>
                    <a:pt x="271" y="53"/>
                  </a:lnTo>
                  <a:lnTo>
                    <a:pt x="277" y="47"/>
                  </a:lnTo>
                  <a:lnTo>
                    <a:pt x="282" y="42"/>
                  </a:lnTo>
                  <a:lnTo>
                    <a:pt x="287" y="37"/>
                  </a:lnTo>
                  <a:lnTo>
                    <a:pt x="291" y="33"/>
                  </a:lnTo>
                  <a:lnTo>
                    <a:pt x="296" y="29"/>
                  </a:lnTo>
                  <a:lnTo>
                    <a:pt x="301" y="25"/>
                  </a:lnTo>
                  <a:lnTo>
                    <a:pt x="306" y="21"/>
                  </a:lnTo>
                  <a:lnTo>
                    <a:pt x="311" y="17"/>
                  </a:lnTo>
                  <a:lnTo>
                    <a:pt x="315" y="14"/>
                  </a:lnTo>
                  <a:lnTo>
                    <a:pt x="319" y="11"/>
                  </a:lnTo>
                  <a:lnTo>
                    <a:pt x="325" y="9"/>
                  </a:lnTo>
                  <a:lnTo>
                    <a:pt x="330" y="7"/>
                  </a:lnTo>
                  <a:lnTo>
                    <a:pt x="334" y="4"/>
                  </a:lnTo>
                  <a:lnTo>
                    <a:pt x="339" y="3"/>
                  </a:lnTo>
                  <a:lnTo>
                    <a:pt x="344" y="1"/>
                  </a:lnTo>
                  <a:lnTo>
                    <a:pt x="349" y="1"/>
                  </a:lnTo>
                  <a:lnTo>
                    <a:pt x="354" y="0"/>
                  </a:lnTo>
                  <a:lnTo>
                    <a:pt x="358" y="0"/>
                  </a:lnTo>
                  <a:lnTo>
                    <a:pt x="363" y="0"/>
                  </a:lnTo>
                  <a:lnTo>
                    <a:pt x="368" y="1"/>
                  </a:lnTo>
                  <a:lnTo>
                    <a:pt x="373" y="1"/>
                  </a:lnTo>
                  <a:lnTo>
                    <a:pt x="377" y="3"/>
                  </a:lnTo>
                  <a:lnTo>
                    <a:pt x="383" y="4"/>
                  </a:lnTo>
                  <a:lnTo>
                    <a:pt x="387" y="6"/>
                  </a:lnTo>
                  <a:lnTo>
                    <a:pt x="392" y="9"/>
                  </a:lnTo>
                  <a:lnTo>
                    <a:pt x="397" y="11"/>
                  </a:lnTo>
                  <a:lnTo>
                    <a:pt x="401" y="14"/>
                  </a:lnTo>
                  <a:lnTo>
                    <a:pt x="407" y="17"/>
                  </a:lnTo>
                  <a:lnTo>
                    <a:pt x="411" y="21"/>
                  </a:lnTo>
                  <a:lnTo>
                    <a:pt x="415" y="24"/>
                  </a:lnTo>
                  <a:lnTo>
                    <a:pt x="421" y="29"/>
                  </a:lnTo>
                  <a:lnTo>
                    <a:pt x="425" y="33"/>
                  </a:lnTo>
                  <a:lnTo>
                    <a:pt x="430" y="37"/>
                  </a:lnTo>
                  <a:lnTo>
                    <a:pt x="435" y="42"/>
                  </a:lnTo>
                  <a:lnTo>
                    <a:pt x="440" y="47"/>
                  </a:lnTo>
                  <a:lnTo>
                    <a:pt x="444" y="52"/>
                  </a:lnTo>
                  <a:lnTo>
                    <a:pt x="450" y="57"/>
                  </a:lnTo>
                  <a:lnTo>
                    <a:pt x="453" y="63"/>
                  </a:lnTo>
                  <a:lnTo>
                    <a:pt x="459" y="69"/>
                  </a:lnTo>
                  <a:lnTo>
                    <a:pt x="464" y="74"/>
                  </a:lnTo>
                  <a:lnTo>
                    <a:pt x="469" y="80"/>
                  </a:lnTo>
                  <a:lnTo>
                    <a:pt x="474" y="85"/>
                  </a:lnTo>
                  <a:lnTo>
                    <a:pt x="478" y="9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Freeform 47"/>
            <p:cNvSpPr>
              <a:spLocks/>
            </p:cNvSpPr>
            <p:nvPr/>
          </p:nvSpPr>
          <p:spPr bwMode="auto">
            <a:xfrm>
              <a:off x="2296" y="3447"/>
              <a:ext cx="480" cy="183"/>
            </a:xfrm>
            <a:custGeom>
              <a:avLst/>
              <a:gdLst>
                <a:gd name="T0" fmla="*/ 5 w 480"/>
                <a:gd name="T1" fmla="*/ 97 h 183"/>
                <a:gd name="T2" fmla="*/ 14 w 480"/>
                <a:gd name="T3" fmla="*/ 108 h 183"/>
                <a:gd name="T4" fmla="*/ 24 w 480"/>
                <a:gd name="T5" fmla="*/ 119 h 183"/>
                <a:gd name="T6" fmla="*/ 34 w 480"/>
                <a:gd name="T7" fmla="*/ 130 h 183"/>
                <a:gd name="T8" fmla="*/ 42 w 480"/>
                <a:gd name="T9" fmla="*/ 140 h 183"/>
                <a:gd name="T10" fmla="*/ 52 w 480"/>
                <a:gd name="T11" fmla="*/ 149 h 183"/>
                <a:gd name="T12" fmla="*/ 60 w 480"/>
                <a:gd name="T13" fmla="*/ 156 h 183"/>
                <a:gd name="T14" fmla="*/ 71 w 480"/>
                <a:gd name="T15" fmla="*/ 165 h 183"/>
                <a:gd name="T16" fmla="*/ 81 w 480"/>
                <a:gd name="T17" fmla="*/ 171 h 183"/>
                <a:gd name="T18" fmla="*/ 91 w 480"/>
                <a:gd name="T19" fmla="*/ 175 h 183"/>
                <a:gd name="T20" fmla="*/ 100 w 480"/>
                <a:gd name="T21" fmla="*/ 179 h 183"/>
                <a:gd name="T22" fmla="*/ 110 w 480"/>
                <a:gd name="T23" fmla="*/ 181 h 183"/>
                <a:gd name="T24" fmla="*/ 119 w 480"/>
                <a:gd name="T25" fmla="*/ 182 h 183"/>
                <a:gd name="T26" fmla="*/ 129 w 480"/>
                <a:gd name="T27" fmla="*/ 181 h 183"/>
                <a:gd name="T28" fmla="*/ 139 w 480"/>
                <a:gd name="T29" fmla="*/ 179 h 183"/>
                <a:gd name="T30" fmla="*/ 149 w 480"/>
                <a:gd name="T31" fmla="*/ 176 h 183"/>
                <a:gd name="T32" fmla="*/ 159 w 480"/>
                <a:gd name="T33" fmla="*/ 171 h 183"/>
                <a:gd name="T34" fmla="*/ 168 w 480"/>
                <a:gd name="T35" fmla="*/ 165 h 183"/>
                <a:gd name="T36" fmla="*/ 179 w 480"/>
                <a:gd name="T37" fmla="*/ 155 h 183"/>
                <a:gd name="T38" fmla="*/ 187 w 480"/>
                <a:gd name="T39" fmla="*/ 149 h 183"/>
                <a:gd name="T40" fmla="*/ 197 w 480"/>
                <a:gd name="T41" fmla="*/ 140 h 183"/>
                <a:gd name="T42" fmla="*/ 206 w 480"/>
                <a:gd name="T43" fmla="*/ 130 h 183"/>
                <a:gd name="T44" fmla="*/ 215 w 480"/>
                <a:gd name="T45" fmla="*/ 119 h 183"/>
                <a:gd name="T46" fmla="*/ 225 w 480"/>
                <a:gd name="T47" fmla="*/ 108 h 183"/>
                <a:gd name="T48" fmla="*/ 234 w 480"/>
                <a:gd name="T49" fmla="*/ 97 h 183"/>
                <a:gd name="T50" fmla="*/ 239 w 480"/>
                <a:gd name="T51" fmla="*/ 91 h 183"/>
                <a:gd name="T52" fmla="*/ 248 w 480"/>
                <a:gd name="T53" fmla="*/ 80 h 183"/>
                <a:gd name="T54" fmla="*/ 258 w 480"/>
                <a:gd name="T55" fmla="*/ 69 h 183"/>
                <a:gd name="T56" fmla="*/ 266 w 480"/>
                <a:gd name="T57" fmla="*/ 58 h 183"/>
                <a:gd name="T58" fmla="*/ 277 w 480"/>
                <a:gd name="T59" fmla="*/ 47 h 183"/>
                <a:gd name="T60" fmla="*/ 288 w 480"/>
                <a:gd name="T61" fmla="*/ 37 h 183"/>
                <a:gd name="T62" fmla="*/ 296 w 480"/>
                <a:gd name="T63" fmla="*/ 29 h 183"/>
                <a:gd name="T64" fmla="*/ 306 w 480"/>
                <a:gd name="T65" fmla="*/ 21 h 183"/>
                <a:gd name="T66" fmla="*/ 316 w 480"/>
                <a:gd name="T67" fmla="*/ 14 h 183"/>
                <a:gd name="T68" fmla="*/ 325 w 480"/>
                <a:gd name="T69" fmla="*/ 9 h 183"/>
                <a:gd name="T70" fmla="*/ 334 w 480"/>
                <a:gd name="T71" fmla="*/ 4 h 183"/>
                <a:gd name="T72" fmla="*/ 344 w 480"/>
                <a:gd name="T73" fmla="*/ 1 h 183"/>
                <a:gd name="T74" fmla="*/ 354 w 480"/>
                <a:gd name="T75" fmla="*/ 0 h 183"/>
                <a:gd name="T76" fmla="*/ 363 w 480"/>
                <a:gd name="T77" fmla="*/ 0 h 183"/>
                <a:gd name="T78" fmla="*/ 373 w 480"/>
                <a:gd name="T79" fmla="*/ 1 h 183"/>
                <a:gd name="T80" fmla="*/ 383 w 480"/>
                <a:gd name="T81" fmla="*/ 4 h 183"/>
                <a:gd name="T82" fmla="*/ 393 w 480"/>
                <a:gd name="T83" fmla="*/ 9 h 183"/>
                <a:gd name="T84" fmla="*/ 401 w 480"/>
                <a:gd name="T85" fmla="*/ 14 h 183"/>
                <a:gd name="T86" fmla="*/ 411 w 480"/>
                <a:gd name="T87" fmla="*/ 21 h 183"/>
                <a:gd name="T88" fmla="*/ 421 w 480"/>
                <a:gd name="T89" fmla="*/ 29 h 183"/>
                <a:gd name="T90" fmla="*/ 430 w 480"/>
                <a:gd name="T91" fmla="*/ 37 h 183"/>
                <a:gd name="T92" fmla="*/ 440 w 480"/>
                <a:gd name="T93" fmla="*/ 47 h 183"/>
                <a:gd name="T94" fmla="*/ 450 w 480"/>
                <a:gd name="T95" fmla="*/ 57 h 183"/>
                <a:gd name="T96" fmla="*/ 459 w 480"/>
                <a:gd name="T97" fmla="*/ 69 h 183"/>
                <a:gd name="T98" fmla="*/ 469 w 480"/>
                <a:gd name="T99" fmla="*/ 80 h 183"/>
                <a:gd name="T100" fmla="*/ 479 w 480"/>
                <a:gd name="T101" fmla="*/ 91 h 1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80"/>
                <a:gd name="T154" fmla="*/ 0 h 183"/>
                <a:gd name="T155" fmla="*/ 480 w 480"/>
                <a:gd name="T156" fmla="*/ 183 h 1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80" h="183">
                  <a:moveTo>
                    <a:pt x="0" y="91"/>
                  </a:moveTo>
                  <a:lnTo>
                    <a:pt x="5" y="97"/>
                  </a:lnTo>
                  <a:lnTo>
                    <a:pt x="10" y="102"/>
                  </a:lnTo>
                  <a:lnTo>
                    <a:pt x="14" y="108"/>
                  </a:lnTo>
                  <a:lnTo>
                    <a:pt x="20" y="113"/>
                  </a:lnTo>
                  <a:lnTo>
                    <a:pt x="24" y="119"/>
                  </a:lnTo>
                  <a:lnTo>
                    <a:pt x="29" y="124"/>
                  </a:lnTo>
                  <a:lnTo>
                    <a:pt x="34" y="130"/>
                  </a:lnTo>
                  <a:lnTo>
                    <a:pt x="39" y="135"/>
                  </a:lnTo>
                  <a:lnTo>
                    <a:pt x="42" y="140"/>
                  </a:lnTo>
                  <a:lnTo>
                    <a:pt x="48" y="145"/>
                  </a:lnTo>
                  <a:lnTo>
                    <a:pt x="52" y="149"/>
                  </a:lnTo>
                  <a:lnTo>
                    <a:pt x="58" y="153"/>
                  </a:lnTo>
                  <a:lnTo>
                    <a:pt x="60" y="156"/>
                  </a:lnTo>
                  <a:lnTo>
                    <a:pt x="67" y="161"/>
                  </a:lnTo>
                  <a:lnTo>
                    <a:pt x="71" y="165"/>
                  </a:lnTo>
                  <a:lnTo>
                    <a:pt x="77" y="168"/>
                  </a:lnTo>
                  <a:lnTo>
                    <a:pt x="81" y="171"/>
                  </a:lnTo>
                  <a:lnTo>
                    <a:pt x="86" y="173"/>
                  </a:lnTo>
                  <a:lnTo>
                    <a:pt x="91" y="175"/>
                  </a:lnTo>
                  <a:lnTo>
                    <a:pt x="95" y="178"/>
                  </a:lnTo>
                  <a:lnTo>
                    <a:pt x="100" y="179"/>
                  </a:lnTo>
                  <a:lnTo>
                    <a:pt x="106" y="180"/>
                  </a:lnTo>
                  <a:lnTo>
                    <a:pt x="110" y="181"/>
                  </a:lnTo>
                  <a:lnTo>
                    <a:pt x="115" y="182"/>
                  </a:lnTo>
                  <a:lnTo>
                    <a:pt x="119" y="182"/>
                  </a:lnTo>
                  <a:lnTo>
                    <a:pt x="124" y="182"/>
                  </a:lnTo>
                  <a:lnTo>
                    <a:pt x="129" y="181"/>
                  </a:lnTo>
                  <a:lnTo>
                    <a:pt x="134" y="180"/>
                  </a:lnTo>
                  <a:lnTo>
                    <a:pt x="139" y="179"/>
                  </a:lnTo>
                  <a:lnTo>
                    <a:pt x="144" y="178"/>
                  </a:lnTo>
                  <a:lnTo>
                    <a:pt x="149" y="176"/>
                  </a:lnTo>
                  <a:lnTo>
                    <a:pt x="154" y="173"/>
                  </a:lnTo>
                  <a:lnTo>
                    <a:pt x="159" y="171"/>
                  </a:lnTo>
                  <a:lnTo>
                    <a:pt x="162" y="168"/>
                  </a:lnTo>
                  <a:lnTo>
                    <a:pt x="168" y="165"/>
                  </a:lnTo>
                  <a:lnTo>
                    <a:pt x="172" y="161"/>
                  </a:lnTo>
                  <a:lnTo>
                    <a:pt x="179" y="155"/>
                  </a:lnTo>
                  <a:lnTo>
                    <a:pt x="182" y="153"/>
                  </a:lnTo>
                  <a:lnTo>
                    <a:pt x="187" y="149"/>
                  </a:lnTo>
                  <a:lnTo>
                    <a:pt x="190" y="145"/>
                  </a:lnTo>
                  <a:lnTo>
                    <a:pt x="197" y="140"/>
                  </a:lnTo>
                  <a:lnTo>
                    <a:pt x="201" y="135"/>
                  </a:lnTo>
                  <a:lnTo>
                    <a:pt x="206" y="130"/>
                  </a:lnTo>
                  <a:lnTo>
                    <a:pt x="211" y="125"/>
                  </a:lnTo>
                  <a:lnTo>
                    <a:pt x="215" y="119"/>
                  </a:lnTo>
                  <a:lnTo>
                    <a:pt x="220" y="113"/>
                  </a:lnTo>
                  <a:lnTo>
                    <a:pt x="225" y="108"/>
                  </a:lnTo>
                  <a:lnTo>
                    <a:pt x="229" y="102"/>
                  </a:lnTo>
                  <a:lnTo>
                    <a:pt x="234" y="97"/>
                  </a:lnTo>
                  <a:lnTo>
                    <a:pt x="239" y="91"/>
                  </a:lnTo>
                  <a:lnTo>
                    <a:pt x="244" y="85"/>
                  </a:lnTo>
                  <a:lnTo>
                    <a:pt x="248" y="80"/>
                  </a:lnTo>
                  <a:lnTo>
                    <a:pt x="254" y="74"/>
                  </a:lnTo>
                  <a:lnTo>
                    <a:pt x="258" y="69"/>
                  </a:lnTo>
                  <a:lnTo>
                    <a:pt x="264" y="63"/>
                  </a:lnTo>
                  <a:lnTo>
                    <a:pt x="266" y="58"/>
                  </a:lnTo>
                  <a:lnTo>
                    <a:pt x="272" y="53"/>
                  </a:lnTo>
                  <a:lnTo>
                    <a:pt x="277" y="47"/>
                  </a:lnTo>
                  <a:lnTo>
                    <a:pt x="282" y="42"/>
                  </a:lnTo>
                  <a:lnTo>
                    <a:pt x="288" y="37"/>
                  </a:lnTo>
                  <a:lnTo>
                    <a:pt x="292" y="33"/>
                  </a:lnTo>
                  <a:lnTo>
                    <a:pt x="296" y="29"/>
                  </a:lnTo>
                  <a:lnTo>
                    <a:pt x="301" y="25"/>
                  </a:lnTo>
                  <a:lnTo>
                    <a:pt x="306" y="21"/>
                  </a:lnTo>
                  <a:lnTo>
                    <a:pt x="310" y="17"/>
                  </a:lnTo>
                  <a:lnTo>
                    <a:pt x="316" y="14"/>
                  </a:lnTo>
                  <a:lnTo>
                    <a:pt x="320" y="11"/>
                  </a:lnTo>
                  <a:lnTo>
                    <a:pt x="325" y="9"/>
                  </a:lnTo>
                  <a:lnTo>
                    <a:pt x="330" y="7"/>
                  </a:lnTo>
                  <a:lnTo>
                    <a:pt x="334" y="4"/>
                  </a:lnTo>
                  <a:lnTo>
                    <a:pt x="340" y="3"/>
                  </a:lnTo>
                  <a:lnTo>
                    <a:pt x="344" y="1"/>
                  </a:lnTo>
                  <a:lnTo>
                    <a:pt x="349" y="1"/>
                  </a:lnTo>
                  <a:lnTo>
                    <a:pt x="354" y="0"/>
                  </a:lnTo>
                  <a:lnTo>
                    <a:pt x="359" y="0"/>
                  </a:lnTo>
                  <a:lnTo>
                    <a:pt x="363" y="0"/>
                  </a:lnTo>
                  <a:lnTo>
                    <a:pt x="368" y="1"/>
                  </a:lnTo>
                  <a:lnTo>
                    <a:pt x="373" y="1"/>
                  </a:lnTo>
                  <a:lnTo>
                    <a:pt x="378" y="3"/>
                  </a:lnTo>
                  <a:lnTo>
                    <a:pt x="383" y="4"/>
                  </a:lnTo>
                  <a:lnTo>
                    <a:pt x="387" y="6"/>
                  </a:lnTo>
                  <a:lnTo>
                    <a:pt x="393" y="9"/>
                  </a:lnTo>
                  <a:lnTo>
                    <a:pt x="397" y="11"/>
                  </a:lnTo>
                  <a:lnTo>
                    <a:pt x="401" y="14"/>
                  </a:lnTo>
                  <a:lnTo>
                    <a:pt x="407" y="17"/>
                  </a:lnTo>
                  <a:lnTo>
                    <a:pt x="411" y="21"/>
                  </a:lnTo>
                  <a:lnTo>
                    <a:pt x="416" y="24"/>
                  </a:lnTo>
                  <a:lnTo>
                    <a:pt x="421" y="29"/>
                  </a:lnTo>
                  <a:lnTo>
                    <a:pt x="426" y="33"/>
                  </a:lnTo>
                  <a:lnTo>
                    <a:pt x="430" y="37"/>
                  </a:lnTo>
                  <a:lnTo>
                    <a:pt x="436" y="42"/>
                  </a:lnTo>
                  <a:lnTo>
                    <a:pt x="440" y="47"/>
                  </a:lnTo>
                  <a:lnTo>
                    <a:pt x="444" y="52"/>
                  </a:lnTo>
                  <a:lnTo>
                    <a:pt x="450" y="57"/>
                  </a:lnTo>
                  <a:lnTo>
                    <a:pt x="454" y="63"/>
                  </a:lnTo>
                  <a:lnTo>
                    <a:pt x="459" y="69"/>
                  </a:lnTo>
                  <a:lnTo>
                    <a:pt x="464" y="74"/>
                  </a:lnTo>
                  <a:lnTo>
                    <a:pt x="469" y="80"/>
                  </a:lnTo>
                  <a:lnTo>
                    <a:pt x="474" y="85"/>
                  </a:lnTo>
                  <a:lnTo>
                    <a:pt x="479" y="9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1" name="Text Box 48"/>
          <p:cNvSpPr txBox="1">
            <a:spLocks noChangeArrowheads="1"/>
          </p:cNvSpPr>
          <p:nvPr/>
        </p:nvSpPr>
        <p:spPr bwMode="auto">
          <a:xfrm>
            <a:off x="2611438" y="5435600"/>
            <a:ext cx="34401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2200" b="1">
                <a:solidFill>
                  <a:srgbClr val="0000FF"/>
                </a:solidFill>
                <a:latin typeface="Univers Condensed" pitchFamily="34" charset="0"/>
              </a:rPr>
              <a:t>Standing wave pattern does not go to zero as with short or open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23562" name="Group 19"/>
          <p:cNvGrpSpPr>
            <a:grpSpLocks/>
          </p:cNvGrpSpPr>
          <p:nvPr/>
        </p:nvGrpSpPr>
        <p:grpSpPr bwMode="auto">
          <a:xfrm>
            <a:off x="2767013" y="2776538"/>
            <a:ext cx="147637" cy="428625"/>
            <a:chOff x="1389" y="1982"/>
            <a:chExt cx="103" cy="306"/>
          </a:xfrm>
        </p:grpSpPr>
        <p:grpSp>
          <p:nvGrpSpPr>
            <p:cNvPr id="23591" name="Group 20"/>
            <p:cNvGrpSpPr>
              <a:grpSpLocks/>
            </p:cNvGrpSpPr>
            <p:nvPr/>
          </p:nvGrpSpPr>
          <p:grpSpPr bwMode="auto">
            <a:xfrm>
              <a:off x="1389" y="2218"/>
              <a:ext cx="103" cy="70"/>
              <a:chOff x="1389" y="2218"/>
              <a:chExt cx="103" cy="70"/>
            </a:xfrm>
          </p:grpSpPr>
          <p:sp>
            <p:nvSpPr>
              <p:cNvPr id="23593" name="Line 21"/>
              <p:cNvSpPr>
                <a:spLocks noChangeShapeType="1"/>
              </p:cNvSpPr>
              <p:nvPr/>
            </p:nvSpPr>
            <p:spPr bwMode="auto">
              <a:xfrm>
                <a:off x="1389" y="2221"/>
                <a:ext cx="51" cy="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22"/>
              <p:cNvSpPr>
                <a:spLocks noChangeShapeType="1"/>
              </p:cNvSpPr>
              <p:nvPr/>
            </p:nvSpPr>
            <p:spPr bwMode="auto">
              <a:xfrm flipH="1">
                <a:off x="1441" y="2221"/>
                <a:ext cx="51" cy="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Line 23"/>
              <p:cNvSpPr>
                <a:spLocks noChangeShapeType="1"/>
              </p:cNvSpPr>
              <p:nvPr/>
            </p:nvSpPr>
            <p:spPr bwMode="auto">
              <a:xfrm>
                <a:off x="1389" y="2218"/>
                <a:ext cx="10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92" name="Line 24"/>
            <p:cNvSpPr>
              <a:spLocks noChangeShapeType="1"/>
            </p:cNvSpPr>
            <p:nvPr/>
          </p:nvSpPr>
          <p:spPr bwMode="auto">
            <a:xfrm>
              <a:off x="1439" y="1982"/>
              <a:ext cx="0" cy="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3" name="Freeform 25"/>
          <p:cNvSpPr>
            <a:spLocks/>
          </p:cNvSpPr>
          <p:nvPr/>
        </p:nvSpPr>
        <p:spPr bwMode="auto">
          <a:xfrm>
            <a:off x="2008188" y="2622550"/>
            <a:ext cx="530225" cy="176213"/>
          </a:xfrm>
          <a:custGeom>
            <a:avLst/>
            <a:gdLst>
              <a:gd name="T0" fmla="*/ 0 w 367"/>
              <a:gd name="T1" fmla="*/ 2147483646 h 126"/>
              <a:gd name="T2" fmla="*/ 2147483646 w 367"/>
              <a:gd name="T3" fmla="*/ 2147483646 h 126"/>
              <a:gd name="T4" fmla="*/ 2147483646 w 367"/>
              <a:gd name="T5" fmla="*/ 2147483646 h 126"/>
              <a:gd name="T6" fmla="*/ 2147483646 w 367"/>
              <a:gd name="T7" fmla="*/ 0 h 126"/>
              <a:gd name="T8" fmla="*/ 2147483646 w 367"/>
              <a:gd name="T9" fmla="*/ 2147483646 h 126"/>
              <a:gd name="T10" fmla="*/ 2147483646 w 367"/>
              <a:gd name="T11" fmla="*/ 0 h 126"/>
              <a:gd name="T12" fmla="*/ 2147483646 w 367"/>
              <a:gd name="T13" fmla="*/ 2147483646 h 126"/>
              <a:gd name="T14" fmla="*/ 2147483646 w 367"/>
              <a:gd name="T15" fmla="*/ 0 h 126"/>
              <a:gd name="T16" fmla="*/ 2147483646 w 367"/>
              <a:gd name="T17" fmla="*/ 0 h 126"/>
              <a:gd name="T18" fmla="*/ 2147483646 w 367"/>
              <a:gd name="T19" fmla="*/ 2147483646 h 126"/>
              <a:gd name="T20" fmla="*/ 2147483646 w 367"/>
              <a:gd name="T21" fmla="*/ 0 h 126"/>
              <a:gd name="T22" fmla="*/ 2147483646 w 367"/>
              <a:gd name="T23" fmla="*/ 2147483646 h 126"/>
              <a:gd name="T24" fmla="*/ 2147483646 w 367"/>
              <a:gd name="T25" fmla="*/ 2147483646 h 1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67"/>
              <a:gd name="T40" fmla="*/ 0 h 126"/>
              <a:gd name="T41" fmla="*/ 367 w 367"/>
              <a:gd name="T42" fmla="*/ 126 h 12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67" h="126">
                <a:moveTo>
                  <a:pt x="0" y="63"/>
                </a:moveTo>
                <a:lnTo>
                  <a:pt x="67" y="63"/>
                </a:lnTo>
                <a:lnTo>
                  <a:pt x="89" y="0"/>
                </a:lnTo>
                <a:lnTo>
                  <a:pt x="111" y="125"/>
                </a:lnTo>
                <a:lnTo>
                  <a:pt x="145" y="0"/>
                </a:lnTo>
                <a:lnTo>
                  <a:pt x="178" y="125"/>
                </a:lnTo>
                <a:lnTo>
                  <a:pt x="222" y="0"/>
                </a:lnTo>
                <a:lnTo>
                  <a:pt x="255" y="125"/>
                </a:lnTo>
                <a:lnTo>
                  <a:pt x="288" y="0"/>
                </a:lnTo>
                <a:lnTo>
                  <a:pt x="311" y="63"/>
                </a:lnTo>
                <a:lnTo>
                  <a:pt x="366" y="63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AutoShape 27"/>
          <p:cNvSpPr>
            <a:spLocks noChangeArrowheads="1"/>
          </p:cNvSpPr>
          <p:nvPr/>
        </p:nvSpPr>
        <p:spPr bwMode="auto">
          <a:xfrm flipV="1">
            <a:off x="2530475" y="2657475"/>
            <a:ext cx="3687763" cy="30163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F8100"/>
              </a:gs>
              <a:gs pos="100000">
                <a:srgbClr val="E0E074"/>
              </a:gs>
            </a:gsLst>
            <a:lin ang="5400000" scaled="1"/>
          </a:gradFill>
          <a:ln w="9525">
            <a:solidFill>
              <a:srgbClr val="FF81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Freeform 28"/>
          <p:cNvSpPr>
            <a:spLocks/>
          </p:cNvSpPr>
          <p:nvPr/>
        </p:nvSpPr>
        <p:spPr bwMode="auto">
          <a:xfrm>
            <a:off x="2711450" y="2547938"/>
            <a:ext cx="3351213" cy="241300"/>
          </a:xfrm>
          <a:custGeom>
            <a:avLst/>
            <a:gdLst>
              <a:gd name="T0" fmla="*/ 2147483646 w 2323"/>
              <a:gd name="T1" fmla="*/ 0 h 172"/>
              <a:gd name="T2" fmla="*/ 2147483646 w 2323"/>
              <a:gd name="T3" fmla="*/ 2147483646 h 172"/>
              <a:gd name="T4" fmla="*/ 2147483646 w 2323"/>
              <a:gd name="T5" fmla="*/ 2147483646 h 172"/>
              <a:gd name="T6" fmla="*/ 2147483646 w 2323"/>
              <a:gd name="T7" fmla="*/ 2147483646 h 172"/>
              <a:gd name="T8" fmla="*/ 2147483646 w 2323"/>
              <a:gd name="T9" fmla="*/ 2147483646 h 172"/>
              <a:gd name="T10" fmla="*/ 2147483646 w 2323"/>
              <a:gd name="T11" fmla="*/ 2147483646 h 172"/>
              <a:gd name="T12" fmla="*/ 2147483646 w 2323"/>
              <a:gd name="T13" fmla="*/ 2147483646 h 172"/>
              <a:gd name="T14" fmla="*/ 2147483646 w 2323"/>
              <a:gd name="T15" fmla="*/ 2147483646 h 172"/>
              <a:gd name="T16" fmla="*/ 2147483646 w 2323"/>
              <a:gd name="T17" fmla="*/ 2147483646 h 172"/>
              <a:gd name="T18" fmla="*/ 2147483646 w 2323"/>
              <a:gd name="T19" fmla="*/ 2147483646 h 172"/>
              <a:gd name="T20" fmla="*/ 2147483646 w 2323"/>
              <a:gd name="T21" fmla="*/ 2147483646 h 172"/>
              <a:gd name="T22" fmla="*/ 2147483646 w 2323"/>
              <a:gd name="T23" fmla="*/ 2147483646 h 172"/>
              <a:gd name="T24" fmla="*/ 2147483646 w 2323"/>
              <a:gd name="T25" fmla="*/ 2147483646 h 172"/>
              <a:gd name="T26" fmla="*/ 2147483646 w 2323"/>
              <a:gd name="T27" fmla="*/ 2147483646 h 172"/>
              <a:gd name="T28" fmla="*/ 2147483646 w 2323"/>
              <a:gd name="T29" fmla="*/ 2147483646 h 172"/>
              <a:gd name="T30" fmla="*/ 2147483646 w 2323"/>
              <a:gd name="T31" fmla="*/ 2147483646 h 172"/>
              <a:gd name="T32" fmla="*/ 2147483646 w 2323"/>
              <a:gd name="T33" fmla="*/ 2147483646 h 172"/>
              <a:gd name="T34" fmla="*/ 2147483646 w 2323"/>
              <a:gd name="T35" fmla="*/ 2147483646 h 172"/>
              <a:gd name="T36" fmla="*/ 2147483646 w 2323"/>
              <a:gd name="T37" fmla="*/ 2147483646 h 172"/>
              <a:gd name="T38" fmla="*/ 2147483646 w 2323"/>
              <a:gd name="T39" fmla="*/ 2147483646 h 172"/>
              <a:gd name="T40" fmla="*/ 2147483646 w 2323"/>
              <a:gd name="T41" fmla="*/ 2147483646 h 172"/>
              <a:gd name="T42" fmla="*/ 2147483646 w 2323"/>
              <a:gd name="T43" fmla="*/ 2147483646 h 172"/>
              <a:gd name="T44" fmla="*/ 2147483646 w 2323"/>
              <a:gd name="T45" fmla="*/ 2147483646 h 172"/>
              <a:gd name="T46" fmla="*/ 2147483646 w 2323"/>
              <a:gd name="T47" fmla="*/ 2147483646 h 172"/>
              <a:gd name="T48" fmla="*/ 2147483646 w 2323"/>
              <a:gd name="T49" fmla="*/ 2147483646 h 172"/>
              <a:gd name="T50" fmla="*/ 2147483646 w 2323"/>
              <a:gd name="T51" fmla="*/ 2147483646 h 172"/>
              <a:gd name="T52" fmla="*/ 2147483646 w 2323"/>
              <a:gd name="T53" fmla="*/ 2147483646 h 172"/>
              <a:gd name="T54" fmla="*/ 2147483646 w 2323"/>
              <a:gd name="T55" fmla="*/ 2147483646 h 172"/>
              <a:gd name="T56" fmla="*/ 2147483646 w 2323"/>
              <a:gd name="T57" fmla="*/ 2147483646 h 172"/>
              <a:gd name="T58" fmla="*/ 2147483646 w 2323"/>
              <a:gd name="T59" fmla="*/ 2147483646 h 172"/>
              <a:gd name="T60" fmla="*/ 2147483646 w 2323"/>
              <a:gd name="T61" fmla="*/ 2147483646 h 172"/>
              <a:gd name="T62" fmla="*/ 2147483646 w 2323"/>
              <a:gd name="T63" fmla="*/ 2147483646 h 172"/>
              <a:gd name="T64" fmla="*/ 2147483646 w 2323"/>
              <a:gd name="T65" fmla="*/ 2147483646 h 172"/>
              <a:gd name="T66" fmla="*/ 2147483646 w 2323"/>
              <a:gd name="T67" fmla="*/ 2147483646 h 172"/>
              <a:gd name="T68" fmla="*/ 2147483646 w 2323"/>
              <a:gd name="T69" fmla="*/ 2147483646 h 172"/>
              <a:gd name="T70" fmla="*/ 0 w 2323"/>
              <a:gd name="T71" fmla="*/ 2147483646 h 172"/>
              <a:gd name="T72" fmla="*/ 0 w 2323"/>
              <a:gd name="T73" fmla="*/ 0 h 172"/>
              <a:gd name="T74" fmla="*/ 2147483646 w 2323"/>
              <a:gd name="T75" fmla="*/ 0 h 172"/>
              <a:gd name="T76" fmla="*/ 2147483646 w 2323"/>
              <a:gd name="T77" fmla="*/ 0 h 172"/>
              <a:gd name="T78" fmla="*/ 2147483646 w 2323"/>
              <a:gd name="T79" fmla="*/ 0 h 1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323"/>
              <a:gd name="T121" fmla="*/ 0 h 172"/>
              <a:gd name="T122" fmla="*/ 2323 w 2323"/>
              <a:gd name="T123" fmla="*/ 172 h 17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323" h="172">
                <a:moveTo>
                  <a:pt x="2278" y="0"/>
                </a:moveTo>
                <a:lnTo>
                  <a:pt x="2290" y="7"/>
                </a:lnTo>
                <a:lnTo>
                  <a:pt x="2300" y="12"/>
                </a:lnTo>
                <a:lnTo>
                  <a:pt x="2308" y="19"/>
                </a:lnTo>
                <a:lnTo>
                  <a:pt x="2314" y="25"/>
                </a:lnTo>
                <a:lnTo>
                  <a:pt x="2318" y="32"/>
                </a:lnTo>
                <a:lnTo>
                  <a:pt x="2322" y="38"/>
                </a:lnTo>
                <a:lnTo>
                  <a:pt x="2322" y="44"/>
                </a:lnTo>
                <a:lnTo>
                  <a:pt x="2322" y="50"/>
                </a:lnTo>
                <a:lnTo>
                  <a:pt x="2319" y="56"/>
                </a:lnTo>
                <a:lnTo>
                  <a:pt x="2316" y="62"/>
                </a:lnTo>
                <a:lnTo>
                  <a:pt x="2311" y="67"/>
                </a:lnTo>
                <a:lnTo>
                  <a:pt x="2306" y="72"/>
                </a:lnTo>
                <a:lnTo>
                  <a:pt x="2300" y="76"/>
                </a:lnTo>
                <a:lnTo>
                  <a:pt x="2293" y="80"/>
                </a:lnTo>
                <a:lnTo>
                  <a:pt x="2285" y="82"/>
                </a:lnTo>
                <a:lnTo>
                  <a:pt x="2278" y="84"/>
                </a:lnTo>
                <a:lnTo>
                  <a:pt x="2278" y="85"/>
                </a:lnTo>
                <a:lnTo>
                  <a:pt x="2261" y="90"/>
                </a:lnTo>
                <a:lnTo>
                  <a:pt x="2248" y="96"/>
                </a:lnTo>
                <a:lnTo>
                  <a:pt x="2238" y="102"/>
                </a:lnTo>
                <a:lnTo>
                  <a:pt x="2232" y="108"/>
                </a:lnTo>
                <a:lnTo>
                  <a:pt x="2226" y="115"/>
                </a:lnTo>
                <a:lnTo>
                  <a:pt x="2224" y="121"/>
                </a:lnTo>
                <a:lnTo>
                  <a:pt x="2224" y="127"/>
                </a:lnTo>
                <a:lnTo>
                  <a:pt x="2226" y="133"/>
                </a:lnTo>
                <a:lnTo>
                  <a:pt x="2228" y="140"/>
                </a:lnTo>
                <a:lnTo>
                  <a:pt x="2233" y="145"/>
                </a:lnTo>
                <a:lnTo>
                  <a:pt x="2238" y="151"/>
                </a:lnTo>
                <a:lnTo>
                  <a:pt x="2246" y="155"/>
                </a:lnTo>
                <a:lnTo>
                  <a:pt x="2253" y="160"/>
                </a:lnTo>
                <a:lnTo>
                  <a:pt x="2261" y="164"/>
                </a:lnTo>
                <a:lnTo>
                  <a:pt x="2268" y="167"/>
                </a:lnTo>
                <a:lnTo>
                  <a:pt x="2278" y="168"/>
                </a:lnTo>
                <a:lnTo>
                  <a:pt x="2271" y="171"/>
                </a:lnTo>
                <a:lnTo>
                  <a:pt x="0" y="171"/>
                </a:lnTo>
                <a:lnTo>
                  <a:pt x="0" y="0"/>
                </a:lnTo>
                <a:lnTo>
                  <a:pt x="2271" y="0"/>
                </a:lnTo>
                <a:lnTo>
                  <a:pt x="2278" y="0"/>
                </a:lnTo>
              </a:path>
            </a:pathLst>
          </a:custGeom>
          <a:gradFill rotWithShape="0">
            <a:gsLst>
              <a:gs pos="0">
                <a:srgbClr val="5F5F5F"/>
              </a:gs>
              <a:gs pos="50000">
                <a:srgbClr val="FFFFFF"/>
              </a:gs>
              <a:gs pos="100000">
                <a:srgbClr val="5F5F5F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3566" name="Group 29"/>
          <p:cNvGrpSpPr>
            <a:grpSpLocks/>
          </p:cNvGrpSpPr>
          <p:nvPr/>
        </p:nvGrpSpPr>
        <p:grpSpPr bwMode="auto">
          <a:xfrm>
            <a:off x="1385888" y="2487613"/>
            <a:ext cx="600075" cy="1014412"/>
            <a:chOff x="29" y="1702"/>
            <a:chExt cx="416" cy="724"/>
          </a:xfrm>
        </p:grpSpPr>
        <p:grpSp>
          <p:nvGrpSpPr>
            <p:cNvPr id="23583" name="Group 30"/>
            <p:cNvGrpSpPr>
              <a:grpSpLocks/>
            </p:cNvGrpSpPr>
            <p:nvPr/>
          </p:nvGrpSpPr>
          <p:grpSpPr bwMode="auto">
            <a:xfrm>
              <a:off x="29" y="1702"/>
              <a:ext cx="416" cy="416"/>
              <a:chOff x="29" y="1702"/>
              <a:chExt cx="416" cy="416"/>
            </a:xfrm>
          </p:grpSpPr>
          <p:sp>
            <p:nvSpPr>
              <p:cNvPr id="23589" name="Oval 31"/>
              <p:cNvSpPr>
                <a:spLocks noChangeArrowheads="1"/>
              </p:cNvSpPr>
              <p:nvPr/>
            </p:nvSpPr>
            <p:spPr bwMode="auto">
              <a:xfrm>
                <a:off x="29" y="1702"/>
                <a:ext cx="416" cy="41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90" name="Freeform 32"/>
              <p:cNvSpPr>
                <a:spLocks/>
              </p:cNvSpPr>
              <p:nvPr/>
            </p:nvSpPr>
            <p:spPr bwMode="auto">
              <a:xfrm>
                <a:off x="125" y="1811"/>
                <a:ext cx="226" cy="197"/>
              </a:xfrm>
              <a:custGeom>
                <a:avLst/>
                <a:gdLst>
                  <a:gd name="T0" fmla="*/ 2 w 226"/>
                  <a:gd name="T1" fmla="*/ 92 h 197"/>
                  <a:gd name="T2" fmla="*/ 7 w 226"/>
                  <a:gd name="T3" fmla="*/ 80 h 197"/>
                  <a:gd name="T4" fmla="*/ 12 w 226"/>
                  <a:gd name="T5" fmla="*/ 68 h 197"/>
                  <a:gd name="T6" fmla="*/ 17 w 226"/>
                  <a:gd name="T7" fmla="*/ 56 h 197"/>
                  <a:gd name="T8" fmla="*/ 21 w 226"/>
                  <a:gd name="T9" fmla="*/ 45 h 197"/>
                  <a:gd name="T10" fmla="*/ 25 w 226"/>
                  <a:gd name="T11" fmla="*/ 35 h 197"/>
                  <a:gd name="T12" fmla="*/ 28 w 226"/>
                  <a:gd name="T13" fmla="*/ 28 h 197"/>
                  <a:gd name="T14" fmla="*/ 34 w 226"/>
                  <a:gd name="T15" fmla="*/ 19 h 197"/>
                  <a:gd name="T16" fmla="*/ 39 w 226"/>
                  <a:gd name="T17" fmla="*/ 12 h 197"/>
                  <a:gd name="T18" fmla="*/ 43 w 226"/>
                  <a:gd name="T19" fmla="*/ 7 h 197"/>
                  <a:gd name="T20" fmla="*/ 48 w 226"/>
                  <a:gd name="T21" fmla="*/ 3 h 197"/>
                  <a:gd name="T22" fmla="*/ 52 w 226"/>
                  <a:gd name="T23" fmla="*/ 0 h 197"/>
                  <a:gd name="T24" fmla="*/ 57 w 226"/>
                  <a:gd name="T25" fmla="*/ 0 h 197"/>
                  <a:gd name="T26" fmla="*/ 61 w 226"/>
                  <a:gd name="T27" fmla="*/ 0 h 197"/>
                  <a:gd name="T28" fmla="*/ 66 w 226"/>
                  <a:gd name="T29" fmla="*/ 2 h 197"/>
                  <a:gd name="T30" fmla="*/ 70 w 226"/>
                  <a:gd name="T31" fmla="*/ 7 h 197"/>
                  <a:gd name="T32" fmla="*/ 75 w 226"/>
                  <a:gd name="T33" fmla="*/ 12 h 197"/>
                  <a:gd name="T34" fmla="*/ 79 w 226"/>
                  <a:gd name="T35" fmla="*/ 18 h 197"/>
                  <a:gd name="T36" fmla="*/ 85 w 226"/>
                  <a:gd name="T37" fmla="*/ 29 h 197"/>
                  <a:gd name="T38" fmla="*/ 88 w 226"/>
                  <a:gd name="T39" fmla="*/ 35 h 197"/>
                  <a:gd name="T40" fmla="*/ 93 w 226"/>
                  <a:gd name="T41" fmla="*/ 45 h 197"/>
                  <a:gd name="T42" fmla="*/ 97 w 226"/>
                  <a:gd name="T43" fmla="*/ 56 h 197"/>
                  <a:gd name="T44" fmla="*/ 102 w 226"/>
                  <a:gd name="T45" fmla="*/ 68 h 197"/>
                  <a:gd name="T46" fmla="*/ 106 w 226"/>
                  <a:gd name="T47" fmla="*/ 80 h 197"/>
                  <a:gd name="T48" fmla="*/ 111 w 226"/>
                  <a:gd name="T49" fmla="*/ 92 h 197"/>
                  <a:gd name="T50" fmla="*/ 113 w 226"/>
                  <a:gd name="T51" fmla="*/ 98 h 197"/>
                  <a:gd name="T52" fmla="*/ 118 w 226"/>
                  <a:gd name="T53" fmla="*/ 110 h 197"/>
                  <a:gd name="T54" fmla="*/ 122 w 226"/>
                  <a:gd name="T55" fmla="*/ 122 h 197"/>
                  <a:gd name="T56" fmla="*/ 126 w 226"/>
                  <a:gd name="T57" fmla="*/ 133 h 197"/>
                  <a:gd name="T58" fmla="*/ 131 w 226"/>
                  <a:gd name="T59" fmla="*/ 145 h 197"/>
                  <a:gd name="T60" fmla="*/ 136 w 226"/>
                  <a:gd name="T61" fmla="*/ 156 h 197"/>
                  <a:gd name="T62" fmla="*/ 140 w 226"/>
                  <a:gd name="T63" fmla="*/ 165 h 197"/>
                  <a:gd name="T64" fmla="*/ 145 w 226"/>
                  <a:gd name="T65" fmla="*/ 173 h 197"/>
                  <a:gd name="T66" fmla="*/ 149 w 226"/>
                  <a:gd name="T67" fmla="*/ 181 h 197"/>
                  <a:gd name="T68" fmla="*/ 154 w 226"/>
                  <a:gd name="T69" fmla="*/ 186 h 197"/>
                  <a:gd name="T70" fmla="*/ 158 w 226"/>
                  <a:gd name="T71" fmla="*/ 191 h 197"/>
                  <a:gd name="T72" fmla="*/ 163 w 226"/>
                  <a:gd name="T73" fmla="*/ 194 h 197"/>
                  <a:gd name="T74" fmla="*/ 167 w 226"/>
                  <a:gd name="T75" fmla="*/ 196 h 197"/>
                  <a:gd name="T76" fmla="*/ 172 w 226"/>
                  <a:gd name="T77" fmla="*/ 196 h 197"/>
                  <a:gd name="T78" fmla="*/ 177 w 226"/>
                  <a:gd name="T79" fmla="*/ 194 h 197"/>
                  <a:gd name="T80" fmla="*/ 181 w 226"/>
                  <a:gd name="T81" fmla="*/ 191 h 197"/>
                  <a:gd name="T82" fmla="*/ 185 w 226"/>
                  <a:gd name="T83" fmla="*/ 186 h 197"/>
                  <a:gd name="T84" fmla="*/ 190 w 226"/>
                  <a:gd name="T85" fmla="*/ 181 h 197"/>
                  <a:gd name="T86" fmla="*/ 194 w 226"/>
                  <a:gd name="T87" fmla="*/ 173 h 197"/>
                  <a:gd name="T88" fmla="*/ 199 w 226"/>
                  <a:gd name="T89" fmla="*/ 165 h 197"/>
                  <a:gd name="T90" fmla="*/ 204 w 226"/>
                  <a:gd name="T91" fmla="*/ 156 h 197"/>
                  <a:gd name="T92" fmla="*/ 207 w 226"/>
                  <a:gd name="T93" fmla="*/ 145 h 197"/>
                  <a:gd name="T94" fmla="*/ 213 w 226"/>
                  <a:gd name="T95" fmla="*/ 134 h 197"/>
                  <a:gd name="T96" fmla="*/ 217 w 226"/>
                  <a:gd name="T97" fmla="*/ 122 h 197"/>
                  <a:gd name="T98" fmla="*/ 222 w 226"/>
                  <a:gd name="T99" fmla="*/ 110 h 197"/>
                  <a:gd name="T100" fmla="*/ 225 w 226"/>
                  <a:gd name="T101" fmla="*/ 98 h 1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26"/>
                  <a:gd name="T154" fmla="*/ 0 h 197"/>
                  <a:gd name="T155" fmla="*/ 226 w 226"/>
                  <a:gd name="T156" fmla="*/ 197 h 1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26" h="197">
                    <a:moveTo>
                      <a:pt x="0" y="98"/>
                    </a:moveTo>
                    <a:lnTo>
                      <a:pt x="2" y="92"/>
                    </a:lnTo>
                    <a:lnTo>
                      <a:pt x="5" y="86"/>
                    </a:lnTo>
                    <a:lnTo>
                      <a:pt x="7" y="80"/>
                    </a:lnTo>
                    <a:lnTo>
                      <a:pt x="9" y="73"/>
                    </a:lnTo>
                    <a:lnTo>
                      <a:pt x="12" y="68"/>
                    </a:lnTo>
                    <a:lnTo>
                      <a:pt x="14" y="61"/>
                    </a:lnTo>
                    <a:lnTo>
                      <a:pt x="17" y="56"/>
                    </a:lnTo>
                    <a:lnTo>
                      <a:pt x="18" y="51"/>
                    </a:lnTo>
                    <a:lnTo>
                      <a:pt x="21" y="45"/>
                    </a:lnTo>
                    <a:lnTo>
                      <a:pt x="23" y="40"/>
                    </a:lnTo>
                    <a:lnTo>
                      <a:pt x="25" y="35"/>
                    </a:lnTo>
                    <a:lnTo>
                      <a:pt x="27" y="30"/>
                    </a:lnTo>
                    <a:lnTo>
                      <a:pt x="28" y="28"/>
                    </a:lnTo>
                    <a:lnTo>
                      <a:pt x="32" y="23"/>
                    </a:lnTo>
                    <a:lnTo>
                      <a:pt x="34" y="19"/>
                    </a:lnTo>
                    <a:lnTo>
                      <a:pt x="37" y="15"/>
                    </a:lnTo>
                    <a:lnTo>
                      <a:pt x="39" y="12"/>
                    </a:lnTo>
                    <a:lnTo>
                      <a:pt x="41" y="9"/>
                    </a:lnTo>
                    <a:lnTo>
                      <a:pt x="43" y="7"/>
                    </a:lnTo>
                    <a:lnTo>
                      <a:pt x="45" y="4"/>
                    </a:lnTo>
                    <a:lnTo>
                      <a:pt x="48" y="3"/>
                    </a:lnTo>
                    <a:lnTo>
                      <a:pt x="50" y="2"/>
                    </a:lnTo>
                    <a:lnTo>
                      <a:pt x="52" y="0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3" y="2"/>
                    </a:lnTo>
                    <a:lnTo>
                      <a:pt x="66" y="2"/>
                    </a:lnTo>
                    <a:lnTo>
                      <a:pt x="68" y="4"/>
                    </a:lnTo>
                    <a:lnTo>
                      <a:pt x="70" y="7"/>
                    </a:lnTo>
                    <a:lnTo>
                      <a:pt x="73" y="9"/>
                    </a:lnTo>
                    <a:lnTo>
                      <a:pt x="75" y="12"/>
                    </a:lnTo>
                    <a:lnTo>
                      <a:pt x="77" y="15"/>
                    </a:lnTo>
                    <a:lnTo>
                      <a:pt x="79" y="18"/>
                    </a:lnTo>
                    <a:lnTo>
                      <a:pt x="82" y="23"/>
                    </a:lnTo>
                    <a:lnTo>
                      <a:pt x="85" y="29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91" y="40"/>
                    </a:lnTo>
                    <a:lnTo>
                      <a:pt x="93" y="45"/>
                    </a:lnTo>
                    <a:lnTo>
                      <a:pt x="95" y="51"/>
                    </a:lnTo>
                    <a:lnTo>
                      <a:pt x="97" y="56"/>
                    </a:lnTo>
                    <a:lnTo>
                      <a:pt x="100" y="61"/>
                    </a:lnTo>
                    <a:lnTo>
                      <a:pt x="102" y="68"/>
                    </a:lnTo>
                    <a:lnTo>
                      <a:pt x="105" y="73"/>
                    </a:lnTo>
                    <a:lnTo>
                      <a:pt x="106" y="80"/>
                    </a:lnTo>
                    <a:lnTo>
                      <a:pt x="109" y="85"/>
                    </a:lnTo>
                    <a:lnTo>
                      <a:pt x="111" y="92"/>
                    </a:lnTo>
                    <a:lnTo>
                      <a:pt x="113" y="98"/>
                    </a:lnTo>
                    <a:lnTo>
                      <a:pt x="115" y="104"/>
                    </a:lnTo>
                    <a:lnTo>
                      <a:pt x="118" y="110"/>
                    </a:lnTo>
                    <a:lnTo>
                      <a:pt x="120" y="116"/>
                    </a:lnTo>
                    <a:lnTo>
                      <a:pt x="122" y="122"/>
                    </a:lnTo>
                    <a:lnTo>
                      <a:pt x="125" y="128"/>
                    </a:lnTo>
                    <a:lnTo>
                      <a:pt x="126" y="133"/>
                    </a:lnTo>
                    <a:lnTo>
                      <a:pt x="129" y="139"/>
                    </a:lnTo>
                    <a:lnTo>
                      <a:pt x="131" y="145"/>
                    </a:lnTo>
                    <a:lnTo>
                      <a:pt x="134" y="150"/>
                    </a:lnTo>
                    <a:lnTo>
                      <a:pt x="136" y="156"/>
                    </a:lnTo>
                    <a:lnTo>
                      <a:pt x="137" y="160"/>
                    </a:lnTo>
                    <a:lnTo>
                      <a:pt x="140" y="165"/>
                    </a:lnTo>
                    <a:lnTo>
                      <a:pt x="143" y="170"/>
                    </a:lnTo>
                    <a:lnTo>
                      <a:pt x="145" y="173"/>
                    </a:lnTo>
                    <a:lnTo>
                      <a:pt x="147" y="177"/>
                    </a:lnTo>
                    <a:lnTo>
                      <a:pt x="149" y="181"/>
                    </a:lnTo>
                    <a:lnTo>
                      <a:pt x="151" y="184"/>
                    </a:lnTo>
                    <a:lnTo>
                      <a:pt x="154" y="186"/>
                    </a:lnTo>
                    <a:lnTo>
                      <a:pt x="156" y="189"/>
                    </a:lnTo>
                    <a:lnTo>
                      <a:pt x="158" y="191"/>
                    </a:lnTo>
                    <a:lnTo>
                      <a:pt x="161" y="193"/>
                    </a:lnTo>
                    <a:lnTo>
                      <a:pt x="163" y="194"/>
                    </a:lnTo>
                    <a:lnTo>
                      <a:pt x="165" y="195"/>
                    </a:lnTo>
                    <a:lnTo>
                      <a:pt x="167" y="196"/>
                    </a:lnTo>
                    <a:lnTo>
                      <a:pt x="170" y="196"/>
                    </a:lnTo>
                    <a:lnTo>
                      <a:pt x="172" y="196"/>
                    </a:lnTo>
                    <a:lnTo>
                      <a:pt x="174" y="195"/>
                    </a:lnTo>
                    <a:lnTo>
                      <a:pt x="177" y="194"/>
                    </a:lnTo>
                    <a:lnTo>
                      <a:pt x="179" y="193"/>
                    </a:lnTo>
                    <a:lnTo>
                      <a:pt x="181" y="191"/>
                    </a:lnTo>
                    <a:lnTo>
                      <a:pt x="183" y="189"/>
                    </a:lnTo>
                    <a:lnTo>
                      <a:pt x="185" y="186"/>
                    </a:lnTo>
                    <a:lnTo>
                      <a:pt x="188" y="184"/>
                    </a:lnTo>
                    <a:lnTo>
                      <a:pt x="190" y="181"/>
                    </a:lnTo>
                    <a:lnTo>
                      <a:pt x="193" y="177"/>
                    </a:lnTo>
                    <a:lnTo>
                      <a:pt x="194" y="173"/>
                    </a:lnTo>
                    <a:lnTo>
                      <a:pt x="197" y="170"/>
                    </a:lnTo>
                    <a:lnTo>
                      <a:pt x="199" y="165"/>
                    </a:lnTo>
                    <a:lnTo>
                      <a:pt x="201" y="160"/>
                    </a:lnTo>
                    <a:lnTo>
                      <a:pt x="204" y="156"/>
                    </a:lnTo>
                    <a:lnTo>
                      <a:pt x="205" y="150"/>
                    </a:lnTo>
                    <a:lnTo>
                      <a:pt x="207" y="145"/>
                    </a:lnTo>
                    <a:lnTo>
                      <a:pt x="210" y="139"/>
                    </a:lnTo>
                    <a:lnTo>
                      <a:pt x="213" y="134"/>
                    </a:lnTo>
                    <a:lnTo>
                      <a:pt x="214" y="128"/>
                    </a:lnTo>
                    <a:lnTo>
                      <a:pt x="217" y="122"/>
                    </a:lnTo>
                    <a:lnTo>
                      <a:pt x="219" y="116"/>
                    </a:lnTo>
                    <a:lnTo>
                      <a:pt x="222" y="110"/>
                    </a:lnTo>
                    <a:lnTo>
                      <a:pt x="224" y="104"/>
                    </a:lnTo>
                    <a:lnTo>
                      <a:pt x="225" y="98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4" name="Group 33"/>
            <p:cNvGrpSpPr>
              <a:grpSpLocks/>
            </p:cNvGrpSpPr>
            <p:nvPr/>
          </p:nvGrpSpPr>
          <p:grpSpPr bwMode="auto">
            <a:xfrm>
              <a:off x="191" y="2121"/>
              <a:ext cx="103" cy="305"/>
              <a:chOff x="191" y="2121"/>
              <a:chExt cx="103" cy="305"/>
            </a:xfrm>
          </p:grpSpPr>
          <p:sp>
            <p:nvSpPr>
              <p:cNvPr id="23585" name="Line 34"/>
              <p:cNvSpPr>
                <a:spLocks noChangeShapeType="1"/>
              </p:cNvSpPr>
              <p:nvPr/>
            </p:nvSpPr>
            <p:spPr bwMode="auto">
              <a:xfrm>
                <a:off x="191" y="2360"/>
                <a:ext cx="51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Line 35"/>
              <p:cNvSpPr>
                <a:spLocks noChangeShapeType="1"/>
              </p:cNvSpPr>
              <p:nvPr/>
            </p:nvSpPr>
            <p:spPr bwMode="auto">
              <a:xfrm flipH="1">
                <a:off x="243" y="2360"/>
                <a:ext cx="51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Line 36"/>
              <p:cNvSpPr>
                <a:spLocks noChangeShapeType="1"/>
              </p:cNvSpPr>
              <p:nvPr/>
            </p:nvSpPr>
            <p:spPr bwMode="auto">
              <a:xfrm>
                <a:off x="191" y="2357"/>
                <a:ext cx="10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37"/>
              <p:cNvSpPr>
                <a:spLocks noChangeShapeType="1"/>
              </p:cNvSpPr>
              <p:nvPr/>
            </p:nvSpPr>
            <p:spPr bwMode="auto">
              <a:xfrm>
                <a:off x="241" y="2121"/>
                <a:ext cx="0" cy="2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67" name="Text Box 38"/>
          <p:cNvSpPr txBox="1">
            <a:spLocks noChangeArrowheads="1"/>
          </p:cNvSpPr>
          <p:nvPr/>
        </p:nvSpPr>
        <p:spPr bwMode="auto">
          <a:xfrm>
            <a:off x="1185863" y="2089150"/>
            <a:ext cx="10334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2200">
                <a:solidFill>
                  <a:srgbClr val="000000"/>
                </a:solidFill>
                <a:latin typeface="Univers Condensed" pitchFamily="34" charset="0"/>
              </a:rPr>
              <a:t>Zs = Zo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23568" name="Text Box 39"/>
          <p:cNvSpPr txBox="1">
            <a:spLocks noChangeArrowheads="1"/>
          </p:cNvSpPr>
          <p:nvPr/>
        </p:nvSpPr>
        <p:spPr bwMode="auto">
          <a:xfrm>
            <a:off x="6511925" y="2824163"/>
            <a:ext cx="126523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09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00"/>
              </a:buClr>
              <a:buSzPct val="90000"/>
              <a:buFont typeface="Monotype Sorts"/>
              <a:buNone/>
            </a:pPr>
            <a:r>
              <a:rPr lang="en-US" altLang="en-US" sz="2200">
                <a:solidFill>
                  <a:srgbClr val="000000"/>
                </a:solidFill>
                <a:latin typeface="Univers Condensed" pitchFamily="34" charset="0"/>
              </a:rPr>
              <a:t>Z</a:t>
            </a:r>
            <a:r>
              <a:rPr lang="en-US" altLang="en-US" sz="1300">
                <a:solidFill>
                  <a:srgbClr val="000000"/>
                </a:solidFill>
                <a:latin typeface="Univers Condensed" pitchFamily="34" charset="0"/>
              </a:rPr>
              <a:t>L</a:t>
            </a:r>
            <a:r>
              <a:rPr lang="en-US" altLang="en-US" sz="2200">
                <a:solidFill>
                  <a:srgbClr val="000000"/>
                </a:solidFill>
                <a:latin typeface="Univers Condensed" pitchFamily="34" charset="0"/>
              </a:rPr>
              <a:t> = 25 </a:t>
            </a:r>
            <a:r>
              <a:rPr lang="en-US" altLang="en-US" sz="220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grpSp>
        <p:nvGrpSpPr>
          <p:cNvPr id="23569" name="Group 42"/>
          <p:cNvGrpSpPr>
            <a:grpSpLocks/>
          </p:cNvGrpSpPr>
          <p:nvPr/>
        </p:nvGrpSpPr>
        <p:grpSpPr bwMode="auto">
          <a:xfrm>
            <a:off x="1198563" y="3849688"/>
            <a:ext cx="495300" cy="381000"/>
            <a:chOff x="698" y="2766"/>
            <a:chExt cx="344" cy="272"/>
          </a:xfrm>
        </p:grpSpPr>
        <p:sp>
          <p:nvSpPr>
            <p:cNvPr id="23581" name="Text Box 43"/>
            <p:cNvSpPr txBox="1">
              <a:spLocks noChangeArrowheads="1"/>
            </p:cNvSpPr>
            <p:nvPr/>
          </p:nvSpPr>
          <p:spPr bwMode="auto">
            <a:xfrm>
              <a:off x="698" y="2766"/>
              <a:ext cx="16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buClr>
                  <a:srgbClr val="104160"/>
                </a:buClr>
                <a:buSzPct val="90000"/>
                <a:buFont typeface="Monotype Sorts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Univers Condensed" pitchFamily="34" charset="0"/>
                </a:rPr>
                <a:t>V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3582" name="Text Box 44"/>
            <p:cNvSpPr txBox="1">
              <a:spLocks noChangeArrowheads="1"/>
            </p:cNvSpPr>
            <p:nvPr/>
          </p:nvSpPr>
          <p:spPr bwMode="auto">
            <a:xfrm>
              <a:off x="861" y="2888"/>
              <a:ext cx="18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095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095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90000"/>
                <a:buFont typeface="Monotype Sorts"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Univers Condensed" pitchFamily="34" charset="0"/>
                </a:rPr>
                <a:t>inc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570" name="Group 49"/>
          <p:cNvGrpSpPr>
            <a:grpSpLocks/>
          </p:cNvGrpSpPr>
          <p:nvPr/>
        </p:nvGrpSpPr>
        <p:grpSpPr bwMode="auto">
          <a:xfrm>
            <a:off x="6096000" y="2689225"/>
            <a:ext cx="182563" cy="722313"/>
            <a:chOff x="3975" y="1948"/>
            <a:chExt cx="126" cy="515"/>
          </a:xfrm>
        </p:grpSpPr>
        <p:sp>
          <p:nvSpPr>
            <p:cNvPr id="23575" name="Freeform 50"/>
            <p:cNvSpPr>
              <a:spLocks/>
            </p:cNvSpPr>
            <p:nvPr/>
          </p:nvSpPr>
          <p:spPr bwMode="auto">
            <a:xfrm>
              <a:off x="3975" y="1948"/>
              <a:ext cx="126" cy="367"/>
            </a:xfrm>
            <a:custGeom>
              <a:avLst/>
              <a:gdLst>
                <a:gd name="T0" fmla="*/ 62 w 126"/>
                <a:gd name="T1" fmla="*/ 0 h 367"/>
                <a:gd name="T2" fmla="*/ 62 w 126"/>
                <a:gd name="T3" fmla="*/ 67 h 367"/>
                <a:gd name="T4" fmla="*/ 62 w 126"/>
                <a:gd name="T5" fmla="*/ 67 h 367"/>
                <a:gd name="T6" fmla="*/ 125 w 126"/>
                <a:gd name="T7" fmla="*/ 89 h 367"/>
                <a:gd name="T8" fmla="*/ 0 w 126"/>
                <a:gd name="T9" fmla="*/ 111 h 367"/>
                <a:gd name="T10" fmla="*/ 125 w 126"/>
                <a:gd name="T11" fmla="*/ 145 h 367"/>
                <a:gd name="T12" fmla="*/ 0 w 126"/>
                <a:gd name="T13" fmla="*/ 178 h 367"/>
                <a:gd name="T14" fmla="*/ 125 w 126"/>
                <a:gd name="T15" fmla="*/ 221 h 367"/>
                <a:gd name="T16" fmla="*/ 125 w 126"/>
                <a:gd name="T17" fmla="*/ 221 h 367"/>
                <a:gd name="T18" fmla="*/ 0 w 126"/>
                <a:gd name="T19" fmla="*/ 254 h 367"/>
                <a:gd name="T20" fmla="*/ 125 w 126"/>
                <a:gd name="T21" fmla="*/ 288 h 367"/>
                <a:gd name="T22" fmla="*/ 62 w 126"/>
                <a:gd name="T23" fmla="*/ 310 h 367"/>
                <a:gd name="T24" fmla="*/ 62 w 126"/>
                <a:gd name="T25" fmla="*/ 366 h 3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6"/>
                <a:gd name="T40" fmla="*/ 0 h 367"/>
                <a:gd name="T41" fmla="*/ 126 w 126"/>
                <a:gd name="T42" fmla="*/ 367 h 3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6" h="367">
                  <a:moveTo>
                    <a:pt x="62" y="0"/>
                  </a:moveTo>
                  <a:lnTo>
                    <a:pt x="62" y="67"/>
                  </a:lnTo>
                  <a:lnTo>
                    <a:pt x="125" y="89"/>
                  </a:lnTo>
                  <a:lnTo>
                    <a:pt x="0" y="111"/>
                  </a:lnTo>
                  <a:lnTo>
                    <a:pt x="125" y="145"/>
                  </a:lnTo>
                  <a:lnTo>
                    <a:pt x="0" y="178"/>
                  </a:lnTo>
                  <a:lnTo>
                    <a:pt x="125" y="221"/>
                  </a:lnTo>
                  <a:lnTo>
                    <a:pt x="0" y="254"/>
                  </a:lnTo>
                  <a:lnTo>
                    <a:pt x="125" y="288"/>
                  </a:lnTo>
                  <a:lnTo>
                    <a:pt x="62" y="310"/>
                  </a:lnTo>
                  <a:lnTo>
                    <a:pt x="62" y="36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6" name="Group 51"/>
            <p:cNvGrpSpPr>
              <a:grpSpLocks/>
            </p:cNvGrpSpPr>
            <p:nvPr/>
          </p:nvGrpSpPr>
          <p:grpSpPr bwMode="auto">
            <a:xfrm>
              <a:off x="3987" y="2317"/>
              <a:ext cx="104" cy="146"/>
              <a:chOff x="3987" y="2317"/>
              <a:chExt cx="104" cy="146"/>
            </a:xfrm>
          </p:grpSpPr>
          <p:sp>
            <p:nvSpPr>
              <p:cNvPr id="23577" name="Line 52"/>
              <p:cNvSpPr>
                <a:spLocks noChangeShapeType="1"/>
              </p:cNvSpPr>
              <p:nvPr/>
            </p:nvSpPr>
            <p:spPr bwMode="auto">
              <a:xfrm>
                <a:off x="3987" y="2397"/>
                <a:ext cx="51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53"/>
              <p:cNvSpPr>
                <a:spLocks noChangeShapeType="1"/>
              </p:cNvSpPr>
              <p:nvPr/>
            </p:nvSpPr>
            <p:spPr bwMode="auto">
              <a:xfrm flipH="1">
                <a:off x="4040" y="2397"/>
                <a:ext cx="51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Line 54"/>
              <p:cNvSpPr>
                <a:spLocks noChangeShapeType="1"/>
              </p:cNvSpPr>
              <p:nvPr/>
            </p:nvSpPr>
            <p:spPr bwMode="auto">
              <a:xfrm>
                <a:off x="3987" y="2394"/>
                <a:ext cx="10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55"/>
              <p:cNvSpPr>
                <a:spLocks noChangeShapeType="1"/>
              </p:cNvSpPr>
              <p:nvPr/>
            </p:nvSpPr>
            <p:spPr bwMode="auto">
              <a:xfrm>
                <a:off x="4038" y="2317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571" name="Group 69"/>
          <p:cNvGrpSpPr>
            <a:grpSpLocks/>
          </p:cNvGrpSpPr>
          <p:nvPr/>
        </p:nvGrpSpPr>
        <p:grpSpPr bwMode="auto">
          <a:xfrm>
            <a:off x="3233738" y="1270000"/>
            <a:ext cx="2190750" cy="962025"/>
            <a:chOff x="1713" y="979"/>
            <a:chExt cx="1518" cy="687"/>
          </a:xfrm>
        </p:grpSpPr>
        <p:sp>
          <p:nvSpPr>
            <p:cNvPr id="23573" name="Freeform 70"/>
            <p:cNvSpPr>
              <a:spLocks/>
            </p:cNvSpPr>
            <p:nvPr/>
          </p:nvSpPr>
          <p:spPr bwMode="auto">
            <a:xfrm>
              <a:off x="1715" y="979"/>
              <a:ext cx="1516" cy="679"/>
            </a:xfrm>
            <a:custGeom>
              <a:avLst/>
              <a:gdLst>
                <a:gd name="T0" fmla="*/ 23 w 1516"/>
                <a:gd name="T1" fmla="*/ 270 h 679"/>
                <a:gd name="T2" fmla="*/ 50 w 1516"/>
                <a:gd name="T3" fmla="*/ 189 h 679"/>
                <a:gd name="T4" fmla="*/ 76 w 1516"/>
                <a:gd name="T5" fmla="*/ 468 h 679"/>
                <a:gd name="T6" fmla="*/ 103 w 1516"/>
                <a:gd name="T7" fmla="*/ 451 h 679"/>
                <a:gd name="T8" fmla="*/ 129 w 1516"/>
                <a:gd name="T9" fmla="*/ 132 h 679"/>
                <a:gd name="T10" fmla="*/ 156 w 1516"/>
                <a:gd name="T11" fmla="*/ 302 h 679"/>
                <a:gd name="T12" fmla="*/ 183 w 1516"/>
                <a:gd name="T13" fmla="*/ 598 h 679"/>
                <a:gd name="T14" fmla="*/ 209 w 1516"/>
                <a:gd name="T15" fmla="*/ 267 h 679"/>
                <a:gd name="T16" fmla="*/ 236 w 1516"/>
                <a:gd name="T17" fmla="*/ 82 h 679"/>
                <a:gd name="T18" fmla="*/ 263 w 1516"/>
                <a:gd name="T19" fmla="*/ 535 h 679"/>
                <a:gd name="T20" fmla="*/ 289 w 1516"/>
                <a:gd name="T21" fmla="*/ 535 h 679"/>
                <a:gd name="T22" fmla="*/ 316 w 1516"/>
                <a:gd name="T23" fmla="*/ 46 h 679"/>
                <a:gd name="T24" fmla="*/ 342 w 1516"/>
                <a:gd name="T25" fmla="*/ 261 h 679"/>
                <a:gd name="T26" fmla="*/ 369 w 1516"/>
                <a:gd name="T27" fmla="*/ 678 h 679"/>
                <a:gd name="T28" fmla="*/ 395 w 1516"/>
                <a:gd name="T29" fmla="*/ 277 h 679"/>
                <a:gd name="T30" fmla="*/ 421 w 1516"/>
                <a:gd name="T31" fmla="*/ 25 h 679"/>
                <a:gd name="T32" fmla="*/ 448 w 1516"/>
                <a:gd name="T33" fmla="*/ 533 h 679"/>
                <a:gd name="T34" fmla="*/ 475 w 1516"/>
                <a:gd name="T35" fmla="*/ 567 h 679"/>
                <a:gd name="T36" fmla="*/ 501 w 1516"/>
                <a:gd name="T37" fmla="*/ 59 h 679"/>
                <a:gd name="T38" fmla="*/ 527 w 1516"/>
                <a:gd name="T39" fmla="*/ 239 h 679"/>
                <a:gd name="T40" fmla="*/ 554 w 1516"/>
                <a:gd name="T41" fmla="*/ 643 h 679"/>
                <a:gd name="T42" fmla="*/ 581 w 1516"/>
                <a:gd name="T43" fmla="*/ 310 h 679"/>
                <a:gd name="T44" fmla="*/ 607 w 1516"/>
                <a:gd name="T45" fmla="*/ 77 h 679"/>
                <a:gd name="T46" fmla="*/ 634 w 1516"/>
                <a:gd name="T47" fmla="*/ 471 h 679"/>
                <a:gd name="T48" fmla="*/ 661 w 1516"/>
                <a:gd name="T49" fmla="*/ 519 h 679"/>
                <a:gd name="T50" fmla="*/ 687 w 1516"/>
                <a:gd name="T51" fmla="*/ 159 h 679"/>
                <a:gd name="T52" fmla="*/ 714 w 1516"/>
                <a:gd name="T53" fmla="*/ 259 h 679"/>
                <a:gd name="T54" fmla="*/ 740 w 1516"/>
                <a:gd name="T55" fmla="*/ 519 h 679"/>
                <a:gd name="T56" fmla="*/ 767 w 1516"/>
                <a:gd name="T57" fmla="*/ 337 h 679"/>
                <a:gd name="T58" fmla="*/ 793 w 1516"/>
                <a:gd name="T59" fmla="*/ 146 h 679"/>
                <a:gd name="T60" fmla="*/ 819 w 1516"/>
                <a:gd name="T61" fmla="*/ 434 h 679"/>
                <a:gd name="T62" fmla="*/ 846 w 1516"/>
                <a:gd name="T63" fmla="*/ 528 h 679"/>
                <a:gd name="T64" fmla="*/ 873 w 1516"/>
                <a:gd name="T65" fmla="*/ 144 h 679"/>
                <a:gd name="T66" fmla="*/ 899 w 1516"/>
                <a:gd name="T67" fmla="*/ 211 h 679"/>
                <a:gd name="T68" fmla="*/ 926 w 1516"/>
                <a:gd name="T69" fmla="*/ 618 h 679"/>
                <a:gd name="T70" fmla="*/ 953 w 1516"/>
                <a:gd name="T71" fmla="*/ 360 h 679"/>
                <a:gd name="T72" fmla="*/ 979 w 1516"/>
                <a:gd name="T73" fmla="*/ 29 h 679"/>
                <a:gd name="T74" fmla="*/ 1005 w 1516"/>
                <a:gd name="T75" fmla="*/ 454 h 679"/>
                <a:gd name="T76" fmla="*/ 1032 w 1516"/>
                <a:gd name="T77" fmla="*/ 619 h 679"/>
                <a:gd name="T78" fmla="*/ 1059 w 1516"/>
                <a:gd name="T79" fmla="*/ 102 h 679"/>
                <a:gd name="T80" fmla="*/ 1085 w 1516"/>
                <a:gd name="T81" fmla="*/ 155 h 679"/>
                <a:gd name="T82" fmla="*/ 1111 w 1516"/>
                <a:gd name="T83" fmla="*/ 659 h 679"/>
                <a:gd name="T84" fmla="*/ 1138 w 1516"/>
                <a:gd name="T85" fmla="*/ 391 h 679"/>
                <a:gd name="T86" fmla="*/ 1165 w 1516"/>
                <a:gd name="T87" fmla="*/ 6 h 679"/>
                <a:gd name="T88" fmla="*/ 1191 w 1516"/>
                <a:gd name="T89" fmla="*/ 428 h 679"/>
                <a:gd name="T90" fmla="*/ 1218 w 1516"/>
                <a:gd name="T91" fmla="*/ 621 h 679"/>
                <a:gd name="T92" fmla="*/ 1245 w 1516"/>
                <a:gd name="T93" fmla="*/ 142 h 679"/>
                <a:gd name="T94" fmla="*/ 1271 w 1516"/>
                <a:gd name="T95" fmla="*/ 160 h 679"/>
                <a:gd name="T96" fmla="*/ 1297 w 1516"/>
                <a:gd name="T97" fmla="*/ 591 h 679"/>
                <a:gd name="T98" fmla="*/ 1324 w 1516"/>
                <a:gd name="T99" fmla="*/ 401 h 679"/>
                <a:gd name="T100" fmla="*/ 1351 w 1516"/>
                <a:gd name="T101" fmla="*/ 94 h 679"/>
                <a:gd name="T102" fmla="*/ 1377 w 1516"/>
                <a:gd name="T103" fmla="*/ 383 h 679"/>
                <a:gd name="T104" fmla="*/ 1403 w 1516"/>
                <a:gd name="T105" fmla="*/ 530 h 679"/>
                <a:gd name="T106" fmla="*/ 1430 w 1516"/>
                <a:gd name="T107" fmla="*/ 233 h 679"/>
                <a:gd name="T108" fmla="*/ 1456 w 1516"/>
                <a:gd name="T109" fmla="*/ 221 h 679"/>
                <a:gd name="T110" fmla="*/ 1483 w 1516"/>
                <a:gd name="T111" fmla="*/ 508 h 679"/>
                <a:gd name="T112" fmla="*/ 1510 w 1516"/>
                <a:gd name="T113" fmla="*/ 407 h 67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16"/>
                <a:gd name="T172" fmla="*/ 0 h 679"/>
                <a:gd name="T173" fmla="*/ 1516 w 1516"/>
                <a:gd name="T174" fmla="*/ 679 h 67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16" h="679">
                  <a:moveTo>
                    <a:pt x="0" y="543"/>
                  </a:moveTo>
                  <a:lnTo>
                    <a:pt x="3" y="480"/>
                  </a:lnTo>
                  <a:lnTo>
                    <a:pt x="6" y="384"/>
                  </a:lnTo>
                  <a:lnTo>
                    <a:pt x="8" y="280"/>
                  </a:lnTo>
                  <a:lnTo>
                    <a:pt x="12" y="191"/>
                  </a:lnTo>
                  <a:lnTo>
                    <a:pt x="15" y="142"/>
                  </a:lnTo>
                  <a:lnTo>
                    <a:pt x="18" y="140"/>
                  </a:lnTo>
                  <a:lnTo>
                    <a:pt x="21" y="188"/>
                  </a:lnTo>
                  <a:lnTo>
                    <a:pt x="23" y="270"/>
                  </a:lnTo>
                  <a:lnTo>
                    <a:pt x="27" y="368"/>
                  </a:lnTo>
                  <a:lnTo>
                    <a:pt x="29" y="457"/>
                  </a:lnTo>
                  <a:lnTo>
                    <a:pt x="33" y="515"/>
                  </a:lnTo>
                  <a:lnTo>
                    <a:pt x="35" y="530"/>
                  </a:lnTo>
                  <a:lnTo>
                    <a:pt x="39" y="497"/>
                  </a:lnTo>
                  <a:lnTo>
                    <a:pt x="41" y="428"/>
                  </a:lnTo>
                  <a:lnTo>
                    <a:pt x="45" y="339"/>
                  </a:lnTo>
                  <a:lnTo>
                    <a:pt x="47" y="252"/>
                  </a:lnTo>
                  <a:lnTo>
                    <a:pt x="50" y="189"/>
                  </a:lnTo>
                  <a:lnTo>
                    <a:pt x="53" y="163"/>
                  </a:lnTo>
                  <a:lnTo>
                    <a:pt x="56" y="181"/>
                  </a:lnTo>
                  <a:lnTo>
                    <a:pt x="59" y="238"/>
                  </a:lnTo>
                  <a:lnTo>
                    <a:pt x="62" y="316"/>
                  </a:lnTo>
                  <a:lnTo>
                    <a:pt x="65" y="401"/>
                  </a:lnTo>
                  <a:lnTo>
                    <a:pt x="68" y="473"/>
                  </a:lnTo>
                  <a:lnTo>
                    <a:pt x="71" y="513"/>
                  </a:lnTo>
                  <a:lnTo>
                    <a:pt x="74" y="512"/>
                  </a:lnTo>
                  <a:lnTo>
                    <a:pt x="76" y="468"/>
                  </a:lnTo>
                  <a:lnTo>
                    <a:pt x="80" y="391"/>
                  </a:lnTo>
                  <a:lnTo>
                    <a:pt x="82" y="299"/>
                  </a:lnTo>
                  <a:lnTo>
                    <a:pt x="86" y="215"/>
                  </a:lnTo>
                  <a:lnTo>
                    <a:pt x="88" y="160"/>
                  </a:lnTo>
                  <a:lnTo>
                    <a:pt x="92" y="148"/>
                  </a:lnTo>
                  <a:lnTo>
                    <a:pt x="94" y="184"/>
                  </a:lnTo>
                  <a:lnTo>
                    <a:pt x="97" y="259"/>
                  </a:lnTo>
                  <a:lnTo>
                    <a:pt x="100" y="356"/>
                  </a:lnTo>
                  <a:lnTo>
                    <a:pt x="103" y="451"/>
                  </a:lnTo>
                  <a:lnTo>
                    <a:pt x="106" y="520"/>
                  </a:lnTo>
                  <a:lnTo>
                    <a:pt x="109" y="547"/>
                  </a:lnTo>
                  <a:lnTo>
                    <a:pt x="112" y="523"/>
                  </a:lnTo>
                  <a:lnTo>
                    <a:pt x="115" y="452"/>
                  </a:lnTo>
                  <a:lnTo>
                    <a:pt x="117" y="353"/>
                  </a:lnTo>
                  <a:lnTo>
                    <a:pt x="121" y="248"/>
                  </a:lnTo>
                  <a:lnTo>
                    <a:pt x="124" y="164"/>
                  </a:lnTo>
                  <a:lnTo>
                    <a:pt x="127" y="121"/>
                  </a:lnTo>
                  <a:lnTo>
                    <a:pt x="129" y="132"/>
                  </a:lnTo>
                  <a:lnTo>
                    <a:pt x="133" y="194"/>
                  </a:lnTo>
                  <a:lnTo>
                    <a:pt x="135" y="294"/>
                  </a:lnTo>
                  <a:lnTo>
                    <a:pt x="139" y="407"/>
                  </a:lnTo>
                  <a:lnTo>
                    <a:pt x="142" y="505"/>
                  </a:lnTo>
                  <a:lnTo>
                    <a:pt x="144" y="564"/>
                  </a:lnTo>
                  <a:lnTo>
                    <a:pt x="147" y="569"/>
                  </a:lnTo>
                  <a:lnTo>
                    <a:pt x="151" y="517"/>
                  </a:lnTo>
                  <a:lnTo>
                    <a:pt x="154" y="421"/>
                  </a:lnTo>
                  <a:lnTo>
                    <a:pt x="156" y="302"/>
                  </a:lnTo>
                  <a:lnTo>
                    <a:pt x="159" y="191"/>
                  </a:lnTo>
                  <a:lnTo>
                    <a:pt x="162" y="115"/>
                  </a:lnTo>
                  <a:lnTo>
                    <a:pt x="165" y="93"/>
                  </a:lnTo>
                  <a:lnTo>
                    <a:pt x="168" y="132"/>
                  </a:lnTo>
                  <a:lnTo>
                    <a:pt x="171" y="222"/>
                  </a:lnTo>
                  <a:lnTo>
                    <a:pt x="174" y="343"/>
                  </a:lnTo>
                  <a:lnTo>
                    <a:pt x="177" y="465"/>
                  </a:lnTo>
                  <a:lnTo>
                    <a:pt x="180" y="559"/>
                  </a:lnTo>
                  <a:lnTo>
                    <a:pt x="183" y="598"/>
                  </a:lnTo>
                  <a:lnTo>
                    <a:pt x="185" y="576"/>
                  </a:lnTo>
                  <a:lnTo>
                    <a:pt x="189" y="494"/>
                  </a:lnTo>
                  <a:lnTo>
                    <a:pt x="192" y="374"/>
                  </a:lnTo>
                  <a:lnTo>
                    <a:pt x="195" y="243"/>
                  </a:lnTo>
                  <a:lnTo>
                    <a:pt x="197" y="134"/>
                  </a:lnTo>
                  <a:lnTo>
                    <a:pt x="201" y="74"/>
                  </a:lnTo>
                  <a:lnTo>
                    <a:pt x="204" y="79"/>
                  </a:lnTo>
                  <a:lnTo>
                    <a:pt x="207" y="149"/>
                  </a:lnTo>
                  <a:lnTo>
                    <a:pt x="209" y="267"/>
                  </a:lnTo>
                  <a:lnTo>
                    <a:pt x="212" y="403"/>
                  </a:lnTo>
                  <a:lnTo>
                    <a:pt x="215" y="526"/>
                  </a:lnTo>
                  <a:lnTo>
                    <a:pt x="219" y="605"/>
                  </a:lnTo>
                  <a:lnTo>
                    <a:pt x="221" y="619"/>
                  </a:lnTo>
                  <a:lnTo>
                    <a:pt x="224" y="565"/>
                  </a:lnTo>
                  <a:lnTo>
                    <a:pt x="227" y="454"/>
                  </a:lnTo>
                  <a:lnTo>
                    <a:pt x="231" y="314"/>
                  </a:lnTo>
                  <a:lnTo>
                    <a:pt x="233" y="179"/>
                  </a:lnTo>
                  <a:lnTo>
                    <a:pt x="236" y="82"/>
                  </a:lnTo>
                  <a:lnTo>
                    <a:pt x="239" y="47"/>
                  </a:lnTo>
                  <a:lnTo>
                    <a:pt x="242" y="84"/>
                  </a:lnTo>
                  <a:lnTo>
                    <a:pt x="245" y="184"/>
                  </a:lnTo>
                  <a:lnTo>
                    <a:pt x="247" y="324"/>
                  </a:lnTo>
                  <a:lnTo>
                    <a:pt x="251" y="469"/>
                  </a:lnTo>
                  <a:lnTo>
                    <a:pt x="253" y="583"/>
                  </a:lnTo>
                  <a:lnTo>
                    <a:pt x="256" y="639"/>
                  </a:lnTo>
                  <a:lnTo>
                    <a:pt x="259" y="622"/>
                  </a:lnTo>
                  <a:lnTo>
                    <a:pt x="263" y="535"/>
                  </a:lnTo>
                  <a:lnTo>
                    <a:pt x="265" y="399"/>
                  </a:lnTo>
                  <a:lnTo>
                    <a:pt x="268" y="247"/>
                  </a:lnTo>
                  <a:lnTo>
                    <a:pt x="272" y="117"/>
                  </a:lnTo>
                  <a:lnTo>
                    <a:pt x="273" y="41"/>
                  </a:lnTo>
                  <a:lnTo>
                    <a:pt x="277" y="37"/>
                  </a:lnTo>
                  <a:lnTo>
                    <a:pt x="280" y="108"/>
                  </a:lnTo>
                  <a:lnTo>
                    <a:pt x="283" y="237"/>
                  </a:lnTo>
                  <a:lnTo>
                    <a:pt x="286" y="391"/>
                  </a:lnTo>
                  <a:lnTo>
                    <a:pt x="289" y="535"/>
                  </a:lnTo>
                  <a:lnTo>
                    <a:pt x="292" y="631"/>
                  </a:lnTo>
                  <a:lnTo>
                    <a:pt x="295" y="657"/>
                  </a:lnTo>
                  <a:lnTo>
                    <a:pt x="298" y="605"/>
                  </a:lnTo>
                  <a:lnTo>
                    <a:pt x="300" y="488"/>
                  </a:lnTo>
                  <a:lnTo>
                    <a:pt x="304" y="333"/>
                  </a:lnTo>
                  <a:lnTo>
                    <a:pt x="307" y="179"/>
                  </a:lnTo>
                  <a:lnTo>
                    <a:pt x="310" y="64"/>
                  </a:lnTo>
                  <a:lnTo>
                    <a:pt x="312" y="15"/>
                  </a:lnTo>
                  <a:lnTo>
                    <a:pt x="316" y="46"/>
                  </a:lnTo>
                  <a:lnTo>
                    <a:pt x="319" y="150"/>
                  </a:lnTo>
                  <a:lnTo>
                    <a:pt x="321" y="301"/>
                  </a:lnTo>
                  <a:lnTo>
                    <a:pt x="324" y="462"/>
                  </a:lnTo>
                  <a:lnTo>
                    <a:pt x="327" y="594"/>
                  </a:lnTo>
                  <a:lnTo>
                    <a:pt x="330" y="664"/>
                  </a:lnTo>
                  <a:lnTo>
                    <a:pt x="333" y="655"/>
                  </a:lnTo>
                  <a:lnTo>
                    <a:pt x="336" y="569"/>
                  </a:lnTo>
                  <a:lnTo>
                    <a:pt x="339" y="425"/>
                  </a:lnTo>
                  <a:lnTo>
                    <a:pt x="342" y="261"/>
                  </a:lnTo>
                  <a:lnTo>
                    <a:pt x="345" y="115"/>
                  </a:lnTo>
                  <a:lnTo>
                    <a:pt x="348" y="24"/>
                  </a:lnTo>
                  <a:lnTo>
                    <a:pt x="351" y="9"/>
                  </a:lnTo>
                  <a:lnTo>
                    <a:pt x="353" y="76"/>
                  </a:lnTo>
                  <a:lnTo>
                    <a:pt x="357" y="208"/>
                  </a:lnTo>
                  <a:lnTo>
                    <a:pt x="360" y="372"/>
                  </a:lnTo>
                  <a:lnTo>
                    <a:pt x="363" y="529"/>
                  </a:lnTo>
                  <a:lnTo>
                    <a:pt x="365" y="640"/>
                  </a:lnTo>
                  <a:lnTo>
                    <a:pt x="369" y="678"/>
                  </a:lnTo>
                  <a:lnTo>
                    <a:pt x="371" y="633"/>
                  </a:lnTo>
                  <a:lnTo>
                    <a:pt x="375" y="515"/>
                  </a:lnTo>
                  <a:lnTo>
                    <a:pt x="377" y="355"/>
                  </a:lnTo>
                  <a:lnTo>
                    <a:pt x="380" y="190"/>
                  </a:lnTo>
                  <a:lnTo>
                    <a:pt x="383" y="62"/>
                  </a:lnTo>
                  <a:lnTo>
                    <a:pt x="386" y="2"/>
                  </a:lnTo>
                  <a:lnTo>
                    <a:pt x="389" y="24"/>
                  </a:lnTo>
                  <a:lnTo>
                    <a:pt x="392" y="123"/>
                  </a:lnTo>
                  <a:lnTo>
                    <a:pt x="395" y="277"/>
                  </a:lnTo>
                  <a:lnTo>
                    <a:pt x="398" y="445"/>
                  </a:lnTo>
                  <a:lnTo>
                    <a:pt x="401" y="588"/>
                  </a:lnTo>
                  <a:lnTo>
                    <a:pt x="404" y="669"/>
                  </a:lnTo>
                  <a:lnTo>
                    <a:pt x="407" y="671"/>
                  </a:lnTo>
                  <a:lnTo>
                    <a:pt x="410" y="591"/>
                  </a:lnTo>
                  <a:lnTo>
                    <a:pt x="412" y="449"/>
                  </a:lnTo>
                  <a:lnTo>
                    <a:pt x="416" y="281"/>
                  </a:lnTo>
                  <a:lnTo>
                    <a:pt x="419" y="127"/>
                  </a:lnTo>
                  <a:lnTo>
                    <a:pt x="421" y="25"/>
                  </a:lnTo>
                  <a:lnTo>
                    <a:pt x="425" y="1"/>
                  </a:lnTo>
                  <a:lnTo>
                    <a:pt x="428" y="59"/>
                  </a:lnTo>
                  <a:lnTo>
                    <a:pt x="431" y="187"/>
                  </a:lnTo>
                  <a:lnTo>
                    <a:pt x="433" y="350"/>
                  </a:lnTo>
                  <a:lnTo>
                    <a:pt x="437" y="512"/>
                  </a:lnTo>
                  <a:lnTo>
                    <a:pt x="439" y="630"/>
                  </a:lnTo>
                  <a:lnTo>
                    <a:pt x="443" y="678"/>
                  </a:lnTo>
                  <a:lnTo>
                    <a:pt x="445" y="643"/>
                  </a:lnTo>
                  <a:lnTo>
                    <a:pt x="448" y="533"/>
                  </a:lnTo>
                  <a:lnTo>
                    <a:pt x="451" y="377"/>
                  </a:lnTo>
                  <a:lnTo>
                    <a:pt x="455" y="211"/>
                  </a:lnTo>
                  <a:lnTo>
                    <a:pt x="457" y="79"/>
                  </a:lnTo>
                  <a:lnTo>
                    <a:pt x="460" y="9"/>
                  </a:lnTo>
                  <a:lnTo>
                    <a:pt x="463" y="21"/>
                  </a:lnTo>
                  <a:lnTo>
                    <a:pt x="466" y="111"/>
                  </a:lnTo>
                  <a:lnTo>
                    <a:pt x="469" y="257"/>
                  </a:lnTo>
                  <a:lnTo>
                    <a:pt x="472" y="422"/>
                  </a:lnTo>
                  <a:lnTo>
                    <a:pt x="475" y="567"/>
                  </a:lnTo>
                  <a:lnTo>
                    <a:pt x="477" y="655"/>
                  </a:lnTo>
                  <a:lnTo>
                    <a:pt x="481" y="666"/>
                  </a:lnTo>
                  <a:lnTo>
                    <a:pt x="484" y="598"/>
                  </a:lnTo>
                  <a:lnTo>
                    <a:pt x="486" y="467"/>
                  </a:lnTo>
                  <a:lnTo>
                    <a:pt x="489" y="305"/>
                  </a:lnTo>
                  <a:lnTo>
                    <a:pt x="492" y="152"/>
                  </a:lnTo>
                  <a:lnTo>
                    <a:pt x="496" y="46"/>
                  </a:lnTo>
                  <a:lnTo>
                    <a:pt x="498" y="13"/>
                  </a:lnTo>
                  <a:lnTo>
                    <a:pt x="501" y="59"/>
                  </a:lnTo>
                  <a:lnTo>
                    <a:pt x="504" y="174"/>
                  </a:lnTo>
                  <a:lnTo>
                    <a:pt x="507" y="328"/>
                  </a:lnTo>
                  <a:lnTo>
                    <a:pt x="510" y="485"/>
                  </a:lnTo>
                  <a:lnTo>
                    <a:pt x="513" y="604"/>
                  </a:lnTo>
                  <a:lnTo>
                    <a:pt x="516" y="659"/>
                  </a:lnTo>
                  <a:lnTo>
                    <a:pt x="519" y="635"/>
                  </a:lnTo>
                  <a:lnTo>
                    <a:pt x="523" y="540"/>
                  </a:lnTo>
                  <a:lnTo>
                    <a:pt x="525" y="395"/>
                  </a:lnTo>
                  <a:lnTo>
                    <a:pt x="527" y="239"/>
                  </a:lnTo>
                  <a:lnTo>
                    <a:pt x="531" y="109"/>
                  </a:lnTo>
                  <a:lnTo>
                    <a:pt x="533" y="35"/>
                  </a:lnTo>
                  <a:lnTo>
                    <a:pt x="537" y="37"/>
                  </a:lnTo>
                  <a:lnTo>
                    <a:pt x="540" y="112"/>
                  </a:lnTo>
                  <a:lnTo>
                    <a:pt x="543" y="243"/>
                  </a:lnTo>
                  <a:lnTo>
                    <a:pt x="545" y="395"/>
                  </a:lnTo>
                  <a:lnTo>
                    <a:pt x="549" y="534"/>
                  </a:lnTo>
                  <a:lnTo>
                    <a:pt x="551" y="623"/>
                  </a:lnTo>
                  <a:lnTo>
                    <a:pt x="554" y="643"/>
                  </a:lnTo>
                  <a:lnTo>
                    <a:pt x="557" y="588"/>
                  </a:lnTo>
                  <a:lnTo>
                    <a:pt x="560" y="474"/>
                  </a:lnTo>
                  <a:lnTo>
                    <a:pt x="564" y="327"/>
                  </a:lnTo>
                  <a:lnTo>
                    <a:pt x="566" y="186"/>
                  </a:lnTo>
                  <a:lnTo>
                    <a:pt x="569" y="83"/>
                  </a:lnTo>
                  <a:lnTo>
                    <a:pt x="572" y="43"/>
                  </a:lnTo>
                  <a:lnTo>
                    <a:pt x="575" y="77"/>
                  </a:lnTo>
                  <a:lnTo>
                    <a:pt x="577" y="173"/>
                  </a:lnTo>
                  <a:lnTo>
                    <a:pt x="581" y="310"/>
                  </a:lnTo>
                  <a:lnTo>
                    <a:pt x="584" y="452"/>
                  </a:lnTo>
                  <a:lnTo>
                    <a:pt x="587" y="566"/>
                  </a:lnTo>
                  <a:lnTo>
                    <a:pt x="589" y="623"/>
                  </a:lnTo>
                  <a:lnTo>
                    <a:pt x="593" y="610"/>
                  </a:lnTo>
                  <a:lnTo>
                    <a:pt x="595" y="532"/>
                  </a:lnTo>
                  <a:lnTo>
                    <a:pt x="599" y="408"/>
                  </a:lnTo>
                  <a:lnTo>
                    <a:pt x="602" y="269"/>
                  </a:lnTo>
                  <a:lnTo>
                    <a:pt x="604" y="149"/>
                  </a:lnTo>
                  <a:lnTo>
                    <a:pt x="607" y="77"/>
                  </a:lnTo>
                  <a:lnTo>
                    <a:pt x="611" y="70"/>
                  </a:lnTo>
                  <a:lnTo>
                    <a:pt x="613" y="129"/>
                  </a:lnTo>
                  <a:lnTo>
                    <a:pt x="616" y="238"/>
                  </a:lnTo>
                  <a:lnTo>
                    <a:pt x="619" y="371"/>
                  </a:lnTo>
                  <a:lnTo>
                    <a:pt x="622" y="493"/>
                  </a:lnTo>
                  <a:lnTo>
                    <a:pt x="625" y="579"/>
                  </a:lnTo>
                  <a:lnTo>
                    <a:pt x="628" y="603"/>
                  </a:lnTo>
                  <a:lnTo>
                    <a:pt x="631" y="564"/>
                  </a:lnTo>
                  <a:lnTo>
                    <a:pt x="634" y="471"/>
                  </a:lnTo>
                  <a:lnTo>
                    <a:pt x="637" y="347"/>
                  </a:lnTo>
                  <a:lnTo>
                    <a:pt x="640" y="223"/>
                  </a:lnTo>
                  <a:lnTo>
                    <a:pt x="642" y="130"/>
                  </a:lnTo>
                  <a:lnTo>
                    <a:pt x="646" y="89"/>
                  </a:lnTo>
                  <a:lnTo>
                    <a:pt x="649" y="110"/>
                  </a:lnTo>
                  <a:lnTo>
                    <a:pt x="652" y="187"/>
                  </a:lnTo>
                  <a:lnTo>
                    <a:pt x="654" y="299"/>
                  </a:lnTo>
                  <a:lnTo>
                    <a:pt x="657" y="419"/>
                  </a:lnTo>
                  <a:lnTo>
                    <a:pt x="661" y="519"/>
                  </a:lnTo>
                  <a:lnTo>
                    <a:pt x="663" y="573"/>
                  </a:lnTo>
                  <a:lnTo>
                    <a:pt x="667" y="569"/>
                  </a:lnTo>
                  <a:lnTo>
                    <a:pt x="669" y="510"/>
                  </a:lnTo>
                  <a:lnTo>
                    <a:pt x="672" y="411"/>
                  </a:lnTo>
                  <a:lnTo>
                    <a:pt x="675" y="296"/>
                  </a:lnTo>
                  <a:lnTo>
                    <a:pt x="679" y="194"/>
                  </a:lnTo>
                  <a:lnTo>
                    <a:pt x="681" y="129"/>
                  </a:lnTo>
                  <a:lnTo>
                    <a:pt x="684" y="116"/>
                  </a:lnTo>
                  <a:lnTo>
                    <a:pt x="687" y="159"/>
                  </a:lnTo>
                  <a:lnTo>
                    <a:pt x="690" y="243"/>
                  </a:lnTo>
                  <a:lnTo>
                    <a:pt x="693" y="350"/>
                  </a:lnTo>
                  <a:lnTo>
                    <a:pt x="696" y="452"/>
                  </a:lnTo>
                  <a:lnTo>
                    <a:pt x="699" y="525"/>
                  </a:lnTo>
                  <a:lnTo>
                    <a:pt x="702" y="551"/>
                  </a:lnTo>
                  <a:lnTo>
                    <a:pt x="705" y="525"/>
                  </a:lnTo>
                  <a:lnTo>
                    <a:pt x="708" y="455"/>
                  </a:lnTo>
                  <a:lnTo>
                    <a:pt x="710" y="359"/>
                  </a:lnTo>
                  <a:lnTo>
                    <a:pt x="714" y="259"/>
                  </a:lnTo>
                  <a:lnTo>
                    <a:pt x="717" y="181"/>
                  </a:lnTo>
                  <a:lnTo>
                    <a:pt x="720" y="143"/>
                  </a:lnTo>
                  <a:lnTo>
                    <a:pt x="722" y="155"/>
                  </a:lnTo>
                  <a:lnTo>
                    <a:pt x="725" y="210"/>
                  </a:lnTo>
                  <a:lnTo>
                    <a:pt x="728" y="295"/>
                  </a:lnTo>
                  <a:lnTo>
                    <a:pt x="731" y="389"/>
                  </a:lnTo>
                  <a:lnTo>
                    <a:pt x="734" y="469"/>
                  </a:lnTo>
                  <a:lnTo>
                    <a:pt x="737" y="516"/>
                  </a:lnTo>
                  <a:lnTo>
                    <a:pt x="740" y="519"/>
                  </a:lnTo>
                  <a:lnTo>
                    <a:pt x="743" y="479"/>
                  </a:lnTo>
                  <a:lnTo>
                    <a:pt x="746" y="405"/>
                  </a:lnTo>
                  <a:lnTo>
                    <a:pt x="749" y="318"/>
                  </a:lnTo>
                  <a:lnTo>
                    <a:pt x="751" y="238"/>
                  </a:lnTo>
                  <a:lnTo>
                    <a:pt x="755" y="185"/>
                  </a:lnTo>
                  <a:lnTo>
                    <a:pt x="758" y="168"/>
                  </a:lnTo>
                  <a:lnTo>
                    <a:pt x="761" y="191"/>
                  </a:lnTo>
                  <a:lnTo>
                    <a:pt x="763" y="253"/>
                  </a:lnTo>
                  <a:lnTo>
                    <a:pt x="767" y="337"/>
                  </a:lnTo>
                  <a:lnTo>
                    <a:pt x="769" y="423"/>
                  </a:lnTo>
                  <a:lnTo>
                    <a:pt x="773" y="492"/>
                  </a:lnTo>
                  <a:lnTo>
                    <a:pt x="775" y="524"/>
                  </a:lnTo>
                  <a:lnTo>
                    <a:pt x="778" y="512"/>
                  </a:lnTo>
                  <a:lnTo>
                    <a:pt x="781" y="457"/>
                  </a:lnTo>
                  <a:lnTo>
                    <a:pt x="784" y="370"/>
                  </a:lnTo>
                  <a:lnTo>
                    <a:pt x="787" y="275"/>
                  </a:lnTo>
                  <a:lnTo>
                    <a:pt x="790" y="193"/>
                  </a:lnTo>
                  <a:lnTo>
                    <a:pt x="793" y="146"/>
                  </a:lnTo>
                  <a:lnTo>
                    <a:pt x="796" y="146"/>
                  </a:lnTo>
                  <a:lnTo>
                    <a:pt x="799" y="194"/>
                  </a:lnTo>
                  <a:lnTo>
                    <a:pt x="802" y="279"/>
                  </a:lnTo>
                  <a:lnTo>
                    <a:pt x="805" y="381"/>
                  </a:lnTo>
                  <a:lnTo>
                    <a:pt x="808" y="474"/>
                  </a:lnTo>
                  <a:lnTo>
                    <a:pt x="810" y="537"/>
                  </a:lnTo>
                  <a:lnTo>
                    <a:pt x="814" y="552"/>
                  </a:lnTo>
                  <a:lnTo>
                    <a:pt x="817" y="515"/>
                  </a:lnTo>
                  <a:lnTo>
                    <a:pt x="819" y="434"/>
                  </a:lnTo>
                  <a:lnTo>
                    <a:pt x="823" y="327"/>
                  </a:lnTo>
                  <a:lnTo>
                    <a:pt x="826" y="221"/>
                  </a:lnTo>
                  <a:lnTo>
                    <a:pt x="829" y="143"/>
                  </a:lnTo>
                  <a:lnTo>
                    <a:pt x="831" y="112"/>
                  </a:lnTo>
                  <a:lnTo>
                    <a:pt x="835" y="137"/>
                  </a:lnTo>
                  <a:lnTo>
                    <a:pt x="837" y="212"/>
                  </a:lnTo>
                  <a:lnTo>
                    <a:pt x="841" y="320"/>
                  </a:lnTo>
                  <a:lnTo>
                    <a:pt x="843" y="435"/>
                  </a:lnTo>
                  <a:lnTo>
                    <a:pt x="846" y="528"/>
                  </a:lnTo>
                  <a:lnTo>
                    <a:pt x="849" y="577"/>
                  </a:lnTo>
                  <a:lnTo>
                    <a:pt x="853" y="568"/>
                  </a:lnTo>
                  <a:lnTo>
                    <a:pt x="855" y="502"/>
                  </a:lnTo>
                  <a:lnTo>
                    <a:pt x="858" y="395"/>
                  </a:lnTo>
                  <a:lnTo>
                    <a:pt x="861" y="272"/>
                  </a:lnTo>
                  <a:lnTo>
                    <a:pt x="864" y="165"/>
                  </a:lnTo>
                  <a:lnTo>
                    <a:pt x="867" y="99"/>
                  </a:lnTo>
                  <a:lnTo>
                    <a:pt x="870" y="91"/>
                  </a:lnTo>
                  <a:lnTo>
                    <a:pt x="873" y="144"/>
                  </a:lnTo>
                  <a:lnTo>
                    <a:pt x="876" y="247"/>
                  </a:lnTo>
                  <a:lnTo>
                    <a:pt x="879" y="374"/>
                  </a:lnTo>
                  <a:lnTo>
                    <a:pt x="882" y="495"/>
                  </a:lnTo>
                  <a:lnTo>
                    <a:pt x="884" y="579"/>
                  </a:lnTo>
                  <a:lnTo>
                    <a:pt x="887" y="605"/>
                  </a:lnTo>
                  <a:lnTo>
                    <a:pt x="890" y="567"/>
                  </a:lnTo>
                  <a:lnTo>
                    <a:pt x="894" y="471"/>
                  </a:lnTo>
                  <a:lnTo>
                    <a:pt x="896" y="343"/>
                  </a:lnTo>
                  <a:lnTo>
                    <a:pt x="899" y="211"/>
                  </a:lnTo>
                  <a:lnTo>
                    <a:pt x="902" y="110"/>
                  </a:lnTo>
                  <a:lnTo>
                    <a:pt x="906" y="64"/>
                  </a:lnTo>
                  <a:lnTo>
                    <a:pt x="907" y="85"/>
                  </a:lnTo>
                  <a:lnTo>
                    <a:pt x="911" y="170"/>
                  </a:lnTo>
                  <a:lnTo>
                    <a:pt x="914" y="297"/>
                  </a:lnTo>
                  <a:lnTo>
                    <a:pt x="917" y="437"/>
                  </a:lnTo>
                  <a:lnTo>
                    <a:pt x="919" y="554"/>
                  </a:lnTo>
                  <a:lnTo>
                    <a:pt x="923" y="620"/>
                  </a:lnTo>
                  <a:lnTo>
                    <a:pt x="926" y="618"/>
                  </a:lnTo>
                  <a:lnTo>
                    <a:pt x="929" y="547"/>
                  </a:lnTo>
                  <a:lnTo>
                    <a:pt x="933" y="424"/>
                  </a:lnTo>
                  <a:lnTo>
                    <a:pt x="934" y="279"/>
                  </a:lnTo>
                  <a:lnTo>
                    <a:pt x="938" y="148"/>
                  </a:lnTo>
                  <a:lnTo>
                    <a:pt x="941" y="62"/>
                  </a:lnTo>
                  <a:lnTo>
                    <a:pt x="944" y="44"/>
                  </a:lnTo>
                  <a:lnTo>
                    <a:pt x="946" y="99"/>
                  </a:lnTo>
                  <a:lnTo>
                    <a:pt x="949" y="213"/>
                  </a:lnTo>
                  <a:lnTo>
                    <a:pt x="953" y="360"/>
                  </a:lnTo>
                  <a:lnTo>
                    <a:pt x="955" y="503"/>
                  </a:lnTo>
                  <a:lnTo>
                    <a:pt x="958" y="607"/>
                  </a:lnTo>
                  <a:lnTo>
                    <a:pt x="961" y="647"/>
                  </a:lnTo>
                  <a:lnTo>
                    <a:pt x="964" y="611"/>
                  </a:lnTo>
                  <a:lnTo>
                    <a:pt x="967" y="508"/>
                  </a:lnTo>
                  <a:lnTo>
                    <a:pt x="970" y="363"/>
                  </a:lnTo>
                  <a:lnTo>
                    <a:pt x="973" y="211"/>
                  </a:lnTo>
                  <a:lnTo>
                    <a:pt x="975" y="89"/>
                  </a:lnTo>
                  <a:lnTo>
                    <a:pt x="979" y="29"/>
                  </a:lnTo>
                  <a:lnTo>
                    <a:pt x="982" y="43"/>
                  </a:lnTo>
                  <a:lnTo>
                    <a:pt x="985" y="132"/>
                  </a:lnTo>
                  <a:lnTo>
                    <a:pt x="987" y="271"/>
                  </a:lnTo>
                  <a:lnTo>
                    <a:pt x="991" y="429"/>
                  </a:lnTo>
                  <a:lnTo>
                    <a:pt x="993" y="566"/>
                  </a:lnTo>
                  <a:lnTo>
                    <a:pt x="997" y="648"/>
                  </a:lnTo>
                  <a:lnTo>
                    <a:pt x="999" y="655"/>
                  </a:lnTo>
                  <a:lnTo>
                    <a:pt x="1002" y="585"/>
                  </a:lnTo>
                  <a:lnTo>
                    <a:pt x="1005" y="454"/>
                  </a:lnTo>
                  <a:lnTo>
                    <a:pt x="1009" y="294"/>
                  </a:lnTo>
                  <a:lnTo>
                    <a:pt x="1011" y="144"/>
                  </a:lnTo>
                  <a:lnTo>
                    <a:pt x="1014" y="42"/>
                  </a:lnTo>
                  <a:lnTo>
                    <a:pt x="1017" y="13"/>
                  </a:lnTo>
                  <a:lnTo>
                    <a:pt x="1021" y="62"/>
                  </a:lnTo>
                  <a:lnTo>
                    <a:pt x="1023" y="181"/>
                  </a:lnTo>
                  <a:lnTo>
                    <a:pt x="1026" y="340"/>
                  </a:lnTo>
                  <a:lnTo>
                    <a:pt x="1029" y="499"/>
                  </a:lnTo>
                  <a:lnTo>
                    <a:pt x="1032" y="619"/>
                  </a:lnTo>
                  <a:lnTo>
                    <a:pt x="1035" y="671"/>
                  </a:lnTo>
                  <a:lnTo>
                    <a:pt x="1038" y="643"/>
                  </a:lnTo>
                  <a:lnTo>
                    <a:pt x="1040" y="540"/>
                  </a:lnTo>
                  <a:lnTo>
                    <a:pt x="1044" y="387"/>
                  </a:lnTo>
                  <a:lnTo>
                    <a:pt x="1047" y="222"/>
                  </a:lnTo>
                  <a:lnTo>
                    <a:pt x="1050" y="85"/>
                  </a:lnTo>
                  <a:lnTo>
                    <a:pt x="1052" y="11"/>
                  </a:lnTo>
                  <a:lnTo>
                    <a:pt x="1055" y="17"/>
                  </a:lnTo>
                  <a:lnTo>
                    <a:pt x="1059" y="102"/>
                  </a:lnTo>
                  <a:lnTo>
                    <a:pt x="1061" y="245"/>
                  </a:lnTo>
                  <a:lnTo>
                    <a:pt x="1065" y="413"/>
                  </a:lnTo>
                  <a:lnTo>
                    <a:pt x="1067" y="562"/>
                  </a:lnTo>
                  <a:lnTo>
                    <a:pt x="1071" y="658"/>
                  </a:lnTo>
                  <a:lnTo>
                    <a:pt x="1073" y="676"/>
                  </a:lnTo>
                  <a:lnTo>
                    <a:pt x="1077" y="611"/>
                  </a:lnTo>
                  <a:lnTo>
                    <a:pt x="1079" y="480"/>
                  </a:lnTo>
                  <a:lnTo>
                    <a:pt x="1082" y="314"/>
                  </a:lnTo>
                  <a:lnTo>
                    <a:pt x="1085" y="155"/>
                  </a:lnTo>
                  <a:lnTo>
                    <a:pt x="1088" y="41"/>
                  </a:lnTo>
                  <a:lnTo>
                    <a:pt x="1091" y="0"/>
                  </a:lnTo>
                  <a:lnTo>
                    <a:pt x="1094" y="41"/>
                  </a:lnTo>
                  <a:lnTo>
                    <a:pt x="1097" y="157"/>
                  </a:lnTo>
                  <a:lnTo>
                    <a:pt x="1100" y="317"/>
                  </a:lnTo>
                  <a:lnTo>
                    <a:pt x="1103" y="483"/>
                  </a:lnTo>
                  <a:lnTo>
                    <a:pt x="1106" y="614"/>
                  </a:lnTo>
                  <a:lnTo>
                    <a:pt x="1109" y="677"/>
                  </a:lnTo>
                  <a:lnTo>
                    <a:pt x="1111" y="659"/>
                  </a:lnTo>
                  <a:lnTo>
                    <a:pt x="1114" y="561"/>
                  </a:lnTo>
                  <a:lnTo>
                    <a:pt x="1118" y="411"/>
                  </a:lnTo>
                  <a:lnTo>
                    <a:pt x="1120" y="242"/>
                  </a:lnTo>
                  <a:lnTo>
                    <a:pt x="1123" y="97"/>
                  </a:lnTo>
                  <a:lnTo>
                    <a:pt x="1126" y="13"/>
                  </a:lnTo>
                  <a:lnTo>
                    <a:pt x="1130" y="9"/>
                  </a:lnTo>
                  <a:lnTo>
                    <a:pt x="1132" y="85"/>
                  </a:lnTo>
                  <a:lnTo>
                    <a:pt x="1135" y="223"/>
                  </a:lnTo>
                  <a:lnTo>
                    <a:pt x="1138" y="391"/>
                  </a:lnTo>
                  <a:lnTo>
                    <a:pt x="1141" y="545"/>
                  </a:lnTo>
                  <a:lnTo>
                    <a:pt x="1144" y="648"/>
                  </a:lnTo>
                  <a:lnTo>
                    <a:pt x="1147" y="676"/>
                  </a:lnTo>
                  <a:lnTo>
                    <a:pt x="1149" y="622"/>
                  </a:lnTo>
                  <a:lnTo>
                    <a:pt x="1153" y="499"/>
                  </a:lnTo>
                  <a:lnTo>
                    <a:pt x="1156" y="337"/>
                  </a:lnTo>
                  <a:lnTo>
                    <a:pt x="1159" y="176"/>
                  </a:lnTo>
                  <a:lnTo>
                    <a:pt x="1161" y="57"/>
                  </a:lnTo>
                  <a:lnTo>
                    <a:pt x="1165" y="6"/>
                  </a:lnTo>
                  <a:lnTo>
                    <a:pt x="1167" y="38"/>
                  </a:lnTo>
                  <a:lnTo>
                    <a:pt x="1171" y="143"/>
                  </a:lnTo>
                  <a:lnTo>
                    <a:pt x="1173" y="296"/>
                  </a:lnTo>
                  <a:lnTo>
                    <a:pt x="1177" y="459"/>
                  </a:lnTo>
                  <a:lnTo>
                    <a:pt x="1179" y="592"/>
                  </a:lnTo>
                  <a:lnTo>
                    <a:pt x="1183" y="663"/>
                  </a:lnTo>
                  <a:lnTo>
                    <a:pt x="1186" y="655"/>
                  </a:lnTo>
                  <a:lnTo>
                    <a:pt x="1188" y="570"/>
                  </a:lnTo>
                  <a:lnTo>
                    <a:pt x="1191" y="428"/>
                  </a:lnTo>
                  <a:lnTo>
                    <a:pt x="1194" y="267"/>
                  </a:lnTo>
                  <a:lnTo>
                    <a:pt x="1198" y="123"/>
                  </a:lnTo>
                  <a:lnTo>
                    <a:pt x="1199" y="34"/>
                  </a:lnTo>
                  <a:lnTo>
                    <a:pt x="1203" y="19"/>
                  </a:lnTo>
                  <a:lnTo>
                    <a:pt x="1206" y="84"/>
                  </a:lnTo>
                  <a:lnTo>
                    <a:pt x="1209" y="210"/>
                  </a:lnTo>
                  <a:lnTo>
                    <a:pt x="1212" y="367"/>
                  </a:lnTo>
                  <a:lnTo>
                    <a:pt x="1215" y="516"/>
                  </a:lnTo>
                  <a:lnTo>
                    <a:pt x="1218" y="621"/>
                  </a:lnTo>
                  <a:lnTo>
                    <a:pt x="1221" y="657"/>
                  </a:lnTo>
                  <a:lnTo>
                    <a:pt x="1224" y="615"/>
                  </a:lnTo>
                  <a:lnTo>
                    <a:pt x="1226" y="506"/>
                  </a:lnTo>
                  <a:lnTo>
                    <a:pt x="1229" y="358"/>
                  </a:lnTo>
                  <a:lnTo>
                    <a:pt x="1233" y="206"/>
                  </a:lnTo>
                  <a:lnTo>
                    <a:pt x="1236" y="88"/>
                  </a:lnTo>
                  <a:lnTo>
                    <a:pt x="1238" y="33"/>
                  </a:lnTo>
                  <a:lnTo>
                    <a:pt x="1241" y="52"/>
                  </a:lnTo>
                  <a:lnTo>
                    <a:pt x="1245" y="142"/>
                  </a:lnTo>
                  <a:lnTo>
                    <a:pt x="1247" y="279"/>
                  </a:lnTo>
                  <a:lnTo>
                    <a:pt x="1251" y="430"/>
                  </a:lnTo>
                  <a:lnTo>
                    <a:pt x="1253" y="558"/>
                  </a:lnTo>
                  <a:lnTo>
                    <a:pt x="1256" y="630"/>
                  </a:lnTo>
                  <a:lnTo>
                    <a:pt x="1259" y="632"/>
                  </a:lnTo>
                  <a:lnTo>
                    <a:pt x="1263" y="563"/>
                  </a:lnTo>
                  <a:lnTo>
                    <a:pt x="1265" y="439"/>
                  </a:lnTo>
                  <a:lnTo>
                    <a:pt x="1268" y="293"/>
                  </a:lnTo>
                  <a:lnTo>
                    <a:pt x="1271" y="160"/>
                  </a:lnTo>
                  <a:lnTo>
                    <a:pt x="1274" y="72"/>
                  </a:lnTo>
                  <a:lnTo>
                    <a:pt x="1276" y="50"/>
                  </a:lnTo>
                  <a:lnTo>
                    <a:pt x="1279" y="99"/>
                  </a:lnTo>
                  <a:lnTo>
                    <a:pt x="1283" y="206"/>
                  </a:lnTo>
                  <a:lnTo>
                    <a:pt x="1286" y="345"/>
                  </a:lnTo>
                  <a:lnTo>
                    <a:pt x="1288" y="481"/>
                  </a:lnTo>
                  <a:lnTo>
                    <a:pt x="1291" y="580"/>
                  </a:lnTo>
                  <a:lnTo>
                    <a:pt x="1294" y="620"/>
                  </a:lnTo>
                  <a:lnTo>
                    <a:pt x="1297" y="591"/>
                  </a:lnTo>
                  <a:lnTo>
                    <a:pt x="1300" y="502"/>
                  </a:lnTo>
                  <a:lnTo>
                    <a:pt x="1303" y="374"/>
                  </a:lnTo>
                  <a:lnTo>
                    <a:pt x="1305" y="239"/>
                  </a:lnTo>
                  <a:lnTo>
                    <a:pt x="1309" y="130"/>
                  </a:lnTo>
                  <a:lnTo>
                    <a:pt x="1312" y="74"/>
                  </a:lnTo>
                  <a:lnTo>
                    <a:pt x="1315" y="83"/>
                  </a:lnTo>
                  <a:lnTo>
                    <a:pt x="1317" y="155"/>
                  </a:lnTo>
                  <a:lnTo>
                    <a:pt x="1321" y="270"/>
                  </a:lnTo>
                  <a:lnTo>
                    <a:pt x="1324" y="401"/>
                  </a:lnTo>
                  <a:lnTo>
                    <a:pt x="1327" y="515"/>
                  </a:lnTo>
                  <a:lnTo>
                    <a:pt x="1330" y="585"/>
                  </a:lnTo>
                  <a:lnTo>
                    <a:pt x="1333" y="593"/>
                  </a:lnTo>
                  <a:lnTo>
                    <a:pt x="1336" y="541"/>
                  </a:lnTo>
                  <a:lnTo>
                    <a:pt x="1339" y="440"/>
                  </a:lnTo>
                  <a:lnTo>
                    <a:pt x="1342" y="316"/>
                  </a:lnTo>
                  <a:lnTo>
                    <a:pt x="1344" y="200"/>
                  </a:lnTo>
                  <a:lnTo>
                    <a:pt x="1348" y="120"/>
                  </a:lnTo>
                  <a:lnTo>
                    <a:pt x="1351" y="94"/>
                  </a:lnTo>
                  <a:lnTo>
                    <a:pt x="1354" y="129"/>
                  </a:lnTo>
                  <a:lnTo>
                    <a:pt x="1356" y="214"/>
                  </a:lnTo>
                  <a:lnTo>
                    <a:pt x="1359" y="328"/>
                  </a:lnTo>
                  <a:lnTo>
                    <a:pt x="1362" y="443"/>
                  </a:lnTo>
                  <a:lnTo>
                    <a:pt x="1365" y="530"/>
                  </a:lnTo>
                  <a:lnTo>
                    <a:pt x="1368" y="571"/>
                  </a:lnTo>
                  <a:lnTo>
                    <a:pt x="1371" y="554"/>
                  </a:lnTo>
                  <a:lnTo>
                    <a:pt x="1374" y="485"/>
                  </a:lnTo>
                  <a:lnTo>
                    <a:pt x="1377" y="383"/>
                  </a:lnTo>
                  <a:lnTo>
                    <a:pt x="1380" y="271"/>
                  </a:lnTo>
                  <a:lnTo>
                    <a:pt x="1383" y="179"/>
                  </a:lnTo>
                  <a:lnTo>
                    <a:pt x="1385" y="127"/>
                  </a:lnTo>
                  <a:lnTo>
                    <a:pt x="1389" y="129"/>
                  </a:lnTo>
                  <a:lnTo>
                    <a:pt x="1391" y="180"/>
                  </a:lnTo>
                  <a:lnTo>
                    <a:pt x="1395" y="270"/>
                  </a:lnTo>
                  <a:lnTo>
                    <a:pt x="1397" y="375"/>
                  </a:lnTo>
                  <a:lnTo>
                    <a:pt x="1401" y="469"/>
                  </a:lnTo>
                  <a:lnTo>
                    <a:pt x="1403" y="530"/>
                  </a:lnTo>
                  <a:lnTo>
                    <a:pt x="1407" y="543"/>
                  </a:lnTo>
                  <a:lnTo>
                    <a:pt x="1409" y="507"/>
                  </a:lnTo>
                  <a:lnTo>
                    <a:pt x="1412" y="431"/>
                  </a:lnTo>
                  <a:lnTo>
                    <a:pt x="1415" y="335"/>
                  </a:lnTo>
                  <a:lnTo>
                    <a:pt x="1418" y="241"/>
                  </a:lnTo>
                  <a:lnTo>
                    <a:pt x="1421" y="175"/>
                  </a:lnTo>
                  <a:lnTo>
                    <a:pt x="1424" y="149"/>
                  </a:lnTo>
                  <a:lnTo>
                    <a:pt x="1427" y="170"/>
                  </a:lnTo>
                  <a:lnTo>
                    <a:pt x="1430" y="233"/>
                  </a:lnTo>
                  <a:lnTo>
                    <a:pt x="1433" y="318"/>
                  </a:lnTo>
                  <a:lnTo>
                    <a:pt x="1436" y="408"/>
                  </a:lnTo>
                  <a:lnTo>
                    <a:pt x="1439" y="479"/>
                  </a:lnTo>
                  <a:lnTo>
                    <a:pt x="1442" y="514"/>
                  </a:lnTo>
                  <a:lnTo>
                    <a:pt x="1444" y="506"/>
                  </a:lnTo>
                  <a:lnTo>
                    <a:pt x="1448" y="459"/>
                  </a:lnTo>
                  <a:lnTo>
                    <a:pt x="1450" y="383"/>
                  </a:lnTo>
                  <a:lnTo>
                    <a:pt x="1453" y="298"/>
                  </a:lnTo>
                  <a:lnTo>
                    <a:pt x="1456" y="221"/>
                  </a:lnTo>
                  <a:lnTo>
                    <a:pt x="1460" y="172"/>
                  </a:lnTo>
                  <a:lnTo>
                    <a:pt x="1463" y="163"/>
                  </a:lnTo>
                  <a:lnTo>
                    <a:pt x="1465" y="198"/>
                  </a:lnTo>
                  <a:lnTo>
                    <a:pt x="1469" y="268"/>
                  </a:lnTo>
                  <a:lnTo>
                    <a:pt x="1471" y="359"/>
                  </a:lnTo>
                  <a:lnTo>
                    <a:pt x="1475" y="446"/>
                  </a:lnTo>
                  <a:lnTo>
                    <a:pt x="1477" y="510"/>
                  </a:lnTo>
                  <a:lnTo>
                    <a:pt x="1480" y="533"/>
                  </a:lnTo>
                  <a:lnTo>
                    <a:pt x="1483" y="508"/>
                  </a:lnTo>
                  <a:lnTo>
                    <a:pt x="1487" y="441"/>
                  </a:lnTo>
                  <a:lnTo>
                    <a:pt x="1489" y="347"/>
                  </a:lnTo>
                  <a:lnTo>
                    <a:pt x="1492" y="250"/>
                  </a:lnTo>
                  <a:lnTo>
                    <a:pt x="1495" y="172"/>
                  </a:lnTo>
                  <a:lnTo>
                    <a:pt x="1498" y="135"/>
                  </a:lnTo>
                  <a:lnTo>
                    <a:pt x="1501" y="147"/>
                  </a:lnTo>
                  <a:lnTo>
                    <a:pt x="1504" y="207"/>
                  </a:lnTo>
                  <a:lnTo>
                    <a:pt x="1507" y="301"/>
                  </a:lnTo>
                  <a:lnTo>
                    <a:pt x="1510" y="407"/>
                  </a:lnTo>
                  <a:lnTo>
                    <a:pt x="1515" y="551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71"/>
            <p:cNvSpPr>
              <a:spLocks/>
            </p:cNvSpPr>
            <p:nvPr/>
          </p:nvSpPr>
          <p:spPr bwMode="auto">
            <a:xfrm>
              <a:off x="1713" y="986"/>
              <a:ext cx="1516" cy="680"/>
            </a:xfrm>
            <a:custGeom>
              <a:avLst/>
              <a:gdLst>
                <a:gd name="T0" fmla="*/ 23 w 1516"/>
                <a:gd name="T1" fmla="*/ 408 h 680"/>
                <a:gd name="T2" fmla="*/ 50 w 1516"/>
                <a:gd name="T3" fmla="*/ 490 h 680"/>
                <a:gd name="T4" fmla="*/ 77 w 1516"/>
                <a:gd name="T5" fmla="*/ 211 h 680"/>
                <a:gd name="T6" fmla="*/ 103 w 1516"/>
                <a:gd name="T7" fmla="*/ 228 h 680"/>
                <a:gd name="T8" fmla="*/ 129 w 1516"/>
                <a:gd name="T9" fmla="*/ 546 h 680"/>
                <a:gd name="T10" fmla="*/ 156 w 1516"/>
                <a:gd name="T11" fmla="*/ 377 h 680"/>
                <a:gd name="T12" fmla="*/ 183 w 1516"/>
                <a:gd name="T13" fmla="*/ 80 h 680"/>
                <a:gd name="T14" fmla="*/ 209 w 1516"/>
                <a:gd name="T15" fmla="*/ 412 h 680"/>
                <a:gd name="T16" fmla="*/ 236 w 1516"/>
                <a:gd name="T17" fmla="*/ 597 h 680"/>
                <a:gd name="T18" fmla="*/ 263 w 1516"/>
                <a:gd name="T19" fmla="*/ 144 h 680"/>
                <a:gd name="T20" fmla="*/ 289 w 1516"/>
                <a:gd name="T21" fmla="*/ 144 h 680"/>
                <a:gd name="T22" fmla="*/ 316 w 1516"/>
                <a:gd name="T23" fmla="*/ 632 h 680"/>
                <a:gd name="T24" fmla="*/ 342 w 1516"/>
                <a:gd name="T25" fmla="*/ 418 h 680"/>
                <a:gd name="T26" fmla="*/ 369 w 1516"/>
                <a:gd name="T27" fmla="*/ 1 h 680"/>
                <a:gd name="T28" fmla="*/ 395 w 1516"/>
                <a:gd name="T29" fmla="*/ 402 h 680"/>
                <a:gd name="T30" fmla="*/ 421 w 1516"/>
                <a:gd name="T31" fmla="*/ 653 h 680"/>
                <a:gd name="T32" fmla="*/ 448 w 1516"/>
                <a:gd name="T33" fmla="*/ 145 h 680"/>
                <a:gd name="T34" fmla="*/ 475 w 1516"/>
                <a:gd name="T35" fmla="*/ 112 h 680"/>
                <a:gd name="T36" fmla="*/ 501 w 1516"/>
                <a:gd name="T37" fmla="*/ 620 h 680"/>
                <a:gd name="T38" fmla="*/ 527 w 1516"/>
                <a:gd name="T39" fmla="*/ 440 h 680"/>
                <a:gd name="T40" fmla="*/ 555 w 1516"/>
                <a:gd name="T41" fmla="*/ 35 h 680"/>
                <a:gd name="T42" fmla="*/ 581 w 1516"/>
                <a:gd name="T43" fmla="*/ 369 h 680"/>
                <a:gd name="T44" fmla="*/ 607 w 1516"/>
                <a:gd name="T45" fmla="*/ 602 h 680"/>
                <a:gd name="T46" fmla="*/ 634 w 1516"/>
                <a:gd name="T47" fmla="*/ 208 h 680"/>
                <a:gd name="T48" fmla="*/ 661 w 1516"/>
                <a:gd name="T49" fmla="*/ 160 h 680"/>
                <a:gd name="T50" fmla="*/ 687 w 1516"/>
                <a:gd name="T51" fmla="*/ 520 h 680"/>
                <a:gd name="T52" fmla="*/ 714 w 1516"/>
                <a:gd name="T53" fmla="*/ 419 h 680"/>
                <a:gd name="T54" fmla="*/ 740 w 1516"/>
                <a:gd name="T55" fmla="*/ 160 h 680"/>
                <a:gd name="T56" fmla="*/ 767 w 1516"/>
                <a:gd name="T57" fmla="*/ 342 h 680"/>
                <a:gd name="T58" fmla="*/ 793 w 1516"/>
                <a:gd name="T59" fmla="*/ 533 h 680"/>
                <a:gd name="T60" fmla="*/ 820 w 1516"/>
                <a:gd name="T61" fmla="*/ 245 h 680"/>
                <a:gd name="T62" fmla="*/ 847 w 1516"/>
                <a:gd name="T63" fmla="*/ 151 h 680"/>
                <a:gd name="T64" fmla="*/ 873 w 1516"/>
                <a:gd name="T65" fmla="*/ 534 h 680"/>
                <a:gd name="T66" fmla="*/ 899 w 1516"/>
                <a:gd name="T67" fmla="*/ 468 h 680"/>
                <a:gd name="T68" fmla="*/ 926 w 1516"/>
                <a:gd name="T69" fmla="*/ 61 h 680"/>
                <a:gd name="T70" fmla="*/ 953 w 1516"/>
                <a:gd name="T71" fmla="*/ 319 h 680"/>
                <a:gd name="T72" fmla="*/ 979 w 1516"/>
                <a:gd name="T73" fmla="*/ 650 h 680"/>
                <a:gd name="T74" fmla="*/ 1005 w 1516"/>
                <a:gd name="T75" fmla="*/ 225 h 680"/>
                <a:gd name="T76" fmla="*/ 1033 w 1516"/>
                <a:gd name="T77" fmla="*/ 60 h 680"/>
                <a:gd name="T78" fmla="*/ 1059 w 1516"/>
                <a:gd name="T79" fmla="*/ 577 h 680"/>
                <a:gd name="T80" fmla="*/ 1085 w 1516"/>
                <a:gd name="T81" fmla="*/ 524 h 680"/>
                <a:gd name="T82" fmla="*/ 1112 w 1516"/>
                <a:gd name="T83" fmla="*/ 20 h 680"/>
                <a:gd name="T84" fmla="*/ 1138 w 1516"/>
                <a:gd name="T85" fmla="*/ 288 h 680"/>
                <a:gd name="T86" fmla="*/ 1165 w 1516"/>
                <a:gd name="T87" fmla="*/ 672 h 680"/>
                <a:gd name="T88" fmla="*/ 1191 w 1516"/>
                <a:gd name="T89" fmla="*/ 251 h 680"/>
                <a:gd name="T90" fmla="*/ 1218 w 1516"/>
                <a:gd name="T91" fmla="*/ 57 h 680"/>
                <a:gd name="T92" fmla="*/ 1245 w 1516"/>
                <a:gd name="T93" fmla="*/ 536 h 680"/>
                <a:gd name="T94" fmla="*/ 1271 w 1516"/>
                <a:gd name="T95" fmla="*/ 519 h 680"/>
                <a:gd name="T96" fmla="*/ 1298 w 1516"/>
                <a:gd name="T97" fmla="*/ 87 h 680"/>
                <a:gd name="T98" fmla="*/ 1325 w 1516"/>
                <a:gd name="T99" fmla="*/ 278 h 680"/>
                <a:gd name="T100" fmla="*/ 1351 w 1516"/>
                <a:gd name="T101" fmla="*/ 584 h 680"/>
                <a:gd name="T102" fmla="*/ 1377 w 1516"/>
                <a:gd name="T103" fmla="*/ 296 h 680"/>
                <a:gd name="T104" fmla="*/ 1403 w 1516"/>
                <a:gd name="T105" fmla="*/ 149 h 680"/>
                <a:gd name="T106" fmla="*/ 1430 w 1516"/>
                <a:gd name="T107" fmla="*/ 446 h 680"/>
                <a:gd name="T108" fmla="*/ 1456 w 1516"/>
                <a:gd name="T109" fmla="*/ 458 h 680"/>
                <a:gd name="T110" fmla="*/ 1483 w 1516"/>
                <a:gd name="T111" fmla="*/ 171 h 680"/>
                <a:gd name="T112" fmla="*/ 1510 w 1516"/>
                <a:gd name="T113" fmla="*/ 271 h 6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516"/>
                <a:gd name="T172" fmla="*/ 0 h 680"/>
                <a:gd name="T173" fmla="*/ 1516 w 1516"/>
                <a:gd name="T174" fmla="*/ 680 h 6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516" h="680">
                  <a:moveTo>
                    <a:pt x="0" y="136"/>
                  </a:moveTo>
                  <a:lnTo>
                    <a:pt x="3" y="199"/>
                  </a:lnTo>
                  <a:lnTo>
                    <a:pt x="6" y="294"/>
                  </a:lnTo>
                  <a:lnTo>
                    <a:pt x="9" y="398"/>
                  </a:lnTo>
                  <a:lnTo>
                    <a:pt x="12" y="487"/>
                  </a:lnTo>
                  <a:lnTo>
                    <a:pt x="15" y="536"/>
                  </a:lnTo>
                  <a:lnTo>
                    <a:pt x="18" y="538"/>
                  </a:lnTo>
                  <a:lnTo>
                    <a:pt x="21" y="491"/>
                  </a:lnTo>
                  <a:lnTo>
                    <a:pt x="23" y="408"/>
                  </a:lnTo>
                  <a:lnTo>
                    <a:pt x="27" y="310"/>
                  </a:lnTo>
                  <a:lnTo>
                    <a:pt x="30" y="221"/>
                  </a:lnTo>
                  <a:lnTo>
                    <a:pt x="33" y="163"/>
                  </a:lnTo>
                  <a:lnTo>
                    <a:pt x="35" y="149"/>
                  </a:lnTo>
                  <a:lnTo>
                    <a:pt x="39" y="182"/>
                  </a:lnTo>
                  <a:lnTo>
                    <a:pt x="41" y="251"/>
                  </a:lnTo>
                  <a:lnTo>
                    <a:pt x="45" y="340"/>
                  </a:lnTo>
                  <a:lnTo>
                    <a:pt x="47" y="427"/>
                  </a:lnTo>
                  <a:lnTo>
                    <a:pt x="50" y="490"/>
                  </a:lnTo>
                  <a:lnTo>
                    <a:pt x="53" y="515"/>
                  </a:lnTo>
                  <a:lnTo>
                    <a:pt x="56" y="497"/>
                  </a:lnTo>
                  <a:lnTo>
                    <a:pt x="59" y="441"/>
                  </a:lnTo>
                  <a:lnTo>
                    <a:pt x="62" y="362"/>
                  </a:lnTo>
                  <a:lnTo>
                    <a:pt x="65" y="278"/>
                  </a:lnTo>
                  <a:lnTo>
                    <a:pt x="68" y="206"/>
                  </a:lnTo>
                  <a:lnTo>
                    <a:pt x="71" y="165"/>
                  </a:lnTo>
                  <a:lnTo>
                    <a:pt x="74" y="166"/>
                  </a:lnTo>
                  <a:lnTo>
                    <a:pt x="77" y="211"/>
                  </a:lnTo>
                  <a:lnTo>
                    <a:pt x="80" y="288"/>
                  </a:lnTo>
                  <a:lnTo>
                    <a:pt x="82" y="380"/>
                  </a:lnTo>
                  <a:lnTo>
                    <a:pt x="86" y="464"/>
                  </a:lnTo>
                  <a:lnTo>
                    <a:pt x="88" y="519"/>
                  </a:lnTo>
                  <a:lnTo>
                    <a:pt x="92" y="531"/>
                  </a:lnTo>
                  <a:lnTo>
                    <a:pt x="94" y="495"/>
                  </a:lnTo>
                  <a:lnTo>
                    <a:pt x="98" y="420"/>
                  </a:lnTo>
                  <a:lnTo>
                    <a:pt x="100" y="323"/>
                  </a:lnTo>
                  <a:lnTo>
                    <a:pt x="103" y="228"/>
                  </a:lnTo>
                  <a:lnTo>
                    <a:pt x="106" y="158"/>
                  </a:lnTo>
                  <a:lnTo>
                    <a:pt x="109" y="132"/>
                  </a:lnTo>
                  <a:lnTo>
                    <a:pt x="112" y="156"/>
                  </a:lnTo>
                  <a:lnTo>
                    <a:pt x="115" y="226"/>
                  </a:lnTo>
                  <a:lnTo>
                    <a:pt x="118" y="326"/>
                  </a:lnTo>
                  <a:lnTo>
                    <a:pt x="121" y="430"/>
                  </a:lnTo>
                  <a:lnTo>
                    <a:pt x="124" y="515"/>
                  </a:lnTo>
                  <a:lnTo>
                    <a:pt x="127" y="558"/>
                  </a:lnTo>
                  <a:lnTo>
                    <a:pt x="129" y="546"/>
                  </a:lnTo>
                  <a:lnTo>
                    <a:pt x="133" y="485"/>
                  </a:lnTo>
                  <a:lnTo>
                    <a:pt x="135" y="385"/>
                  </a:lnTo>
                  <a:lnTo>
                    <a:pt x="139" y="272"/>
                  </a:lnTo>
                  <a:lnTo>
                    <a:pt x="142" y="174"/>
                  </a:lnTo>
                  <a:lnTo>
                    <a:pt x="145" y="115"/>
                  </a:lnTo>
                  <a:lnTo>
                    <a:pt x="147" y="110"/>
                  </a:lnTo>
                  <a:lnTo>
                    <a:pt x="151" y="162"/>
                  </a:lnTo>
                  <a:lnTo>
                    <a:pt x="154" y="258"/>
                  </a:lnTo>
                  <a:lnTo>
                    <a:pt x="156" y="377"/>
                  </a:lnTo>
                  <a:lnTo>
                    <a:pt x="159" y="487"/>
                  </a:lnTo>
                  <a:lnTo>
                    <a:pt x="162" y="563"/>
                  </a:lnTo>
                  <a:lnTo>
                    <a:pt x="166" y="586"/>
                  </a:lnTo>
                  <a:lnTo>
                    <a:pt x="168" y="547"/>
                  </a:lnTo>
                  <a:lnTo>
                    <a:pt x="171" y="456"/>
                  </a:lnTo>
                  <a:lnTo>
                    <a:pt x="174" y="336"/>
                  </a:lnTo>
                  <a:lnTo>
                    <a:pt x="177" y="213"/>
                  </a:lnTo>
                  <a:lnTo>
                    <a:pt x="180" y="120"/>
                  </a:lnTo>
                  <a:lnTo>
                    <a:pt x="183" y="80"/>
                  </a:lnTo>
                  <a:lnTo>
                    <a:pt x="186" y="103"/>
                  </a:lnTo>
                  <a:lnTo>
                    <a:pt x="189" y="184"/>
                  </a:lnTo>
                  <a:lnTo>
                    <a:pt x="192" y="305"/>
                  </a:lnTo>
                  <a:lnTo>
                    <a:pt x="195" y="436"/>
                  </a:lnTo>
                  <a:lnTo>
                    <a:pt x="197" y="544"/>
                  </a:lnTo>
                  <a:lnTo>
                    <a:pt x="201" y="604"/>
                  </a:lnTo>
                  <a:lnTo>
                    <a:pt x="204" y="600"/>
                  </a:lnTo>
                  <a:lnTo>
                    <a:pt x="207" y="530"/>
                  </a:lnTo>
                  <a:lnTo>
                    <a:pt x="209" y="412"/>
                  </a:lnTo>
                  <a:lnTo>
                    <a:pt x="213" y="276"/>
                  </a:lnTo>
                  <a:lnTo>
                    <a:pt x="215" y="153"/>
                  </a:lnTo>
                  <a:lnTo>
                    <a:pt x="219" y="74"/>
                  </a:lnTo>
                  <a:lnTo>
                    <a:pt x="221" y="59"/>
                  </a:lnTo>
                  <a:lnTo>
                    <a:pt x="224" y="114"/>
                  </a:lnTo>
                  <a:lnTo>
                    <a:pt x="227" y="224"/>
                  </a:lnTo>
                  <a:lnTo>
                    <a:pt x="231" y="365"/>
                  </a:lnTo>
                  <a:lnTo>
                    <a:pt x="233" y="500"/>
                  </a:lnTo>
                  <a:lnTo>
                    <a:pt x="236" y="597"/>
                  </a:lnTo>
                  <a:lnTo>
                    <a:pt x="239" y="632"/>
                  </a:lnTo>
                  <a:lnTo>
                    <a:pt x="242" y="594"/>
                  </a:lnTo>
                  <a:lnTo>
                    <a:pt x="245" y="495"/>
                  </a:lnTo>
                  <a:lnTo>
                    <a:pt x="247" y="355"/>
                  </a:lnTo>
                  <a:lnTo>
                    <a:pt x="251" y="210"/>
                  </a:lnTo>
                  <a:lnTo>
                    <a:pt x="254" y="95"/>
                  </a:lnTo>
                  <a:lnTo>
                    <a:pt x="256" y="39"/>
                  </a:lnTo>
                  <a:lnTo>
                    <a:pt x="259" y="57"/>
                  </a:lnTo>
                  <a:lnTo>
                    <a:pt x="263" y="144"/>
                  </a:lnTo>
                  <a:lnTo>
                    <a:pt x="265" y="280"/>
                  </a:lnTo>
                  <a:lnTo>
                    <a:pt x="268" y="432"/>
                  </a:lnTo>
                  <a:lnTo>
                    <a:pt x="272" y="562"/>
                  </a:lnTo>
                  <a:lnTo>
                    <a:pt x="274" y="638"/>
                  </a:lnTo>
                  <a:lnTo>
                    <a:pt x="277" y="642"/>
                  </a:lnTo>
                  <a:lnTo>
                    <a:pt x="281" y="571"/>
                  </a:lnTo>
                  <a:lnTo>
                    <a:pt x="283" y="442"/>
                  </a:lnTo>
                  <a:lnTo>
                    <a:pt x="286" y="288"/>
                  </a:lnTo>
                  <a:lnTo>
                    <a:pt x="289" y="144"/>
                  </a:lnTo>
                  <a:lnTo>
                    <a:pt x="292" y="47"/>
                  </a:lnTo>
                  <a:lnTo>
                    <a:pt x="295" y="22"/>
                  </a:lnTo>
                  <a:lnTo>
                    <a:pt x="298" y="74"/>
                  </a:lnTo>
                  <a:lnTo>
                    <a:pt x="301" y="191"/>
                  </a:lnTo>
                  <a:lnTo>
                    <a:pt x="304" y="346"/>
                  </a:lnTo>
                  <a:lnTo>
                    <a:pt x="307" y="500"/>
                  </a:lnTo>
                  <a:lnTo>
                    <a:pt x="310" y="615"/>
                  </a:lnTo>
                  <a:lnTo>
                    <a:pt x="312" y="664"/>
                  </a:lnTo>
                  <a:lnTo>
                    <a:pt x="316" y="632"/>
                  </a:lnTo>
                  <a:lnTo>
                    <a:pt x="319" y="528"/>
                  </a:lnTo>
                  <a:lnTo>
                    <a:pt x="322" y="378"/>
                  </a:lnTo>
                  <a:lnTo>
                    <a:pt x="324" y="217"/>
                  </a:lnTo>
                  <a:lnTo>
                    <a:pt x="327" y="85"/>
                  </a:lnTo>
                  <a:lnTo>
                    <a:pt x="331" y="15"/>
                  </a:lnTo>
                  <a:lnTo>
                    <a:pt x="333" y="24"/>
                  </a:lnTo>
                  <a:lnTo>
                    <a:pt x="336" y="110"/>
                  </a:lnTo>
                  <a:lnTo>
                    <a:pt x="339" y="253"/>
                  </a:lnTo>
                  <a:lnTo>
                    <a:pt x="342" y="418"/>
                  </a:lnTo>
                  <a:lnTo>
                    <a:pt x="345" y="564"/>
                  </a:lnTo>
                  <a:lnTo>
                    <a:pt x="348" y="655"/>
                  </a:lnTo>
                  <a:lnTo>
                    <a:pt x="351" y="669"/>
                  </a:lnTo>
                  <a:lnTo>
                    <a:pt x="353" y="603"/>
                  </a:lnTo>
                  <a:lnTo>
                    <a:pt x="357" y="470"/>
                  </a:lnTo>
                  <a:lnTo>
                    <a:pt x="360" y="307"/>
                  </a:lnTo>
                  <a:lnTo>
                    <a:pt x="363" y="150"/>
                  </a:lnTo>
                  <a:lnTo>
                    <a:pt x="365" y="38"/>
                  </a:lnTo>
                  <a:lnTo>
                    <a:pt x="369" y="1"/>
                  </a:lnTo>
                  <a:lnTo>
                    <a:pt x="371" y="46"/>
                  </a:lnTo>
                  <a:lnTo>
                    <a:pt x="375" y="163"/>
                  </a:lnTo>
                  <a:lnTo>
                    <a:pt x="377" y="324"/>
                  </a:lnTo>
                  <a:lnTo>
                    <a:pt x="380" y="488"/>
                  </a:lnTo>
                  <a:lnTo>
                    <a:pt x="383" y="616"/>
                  </a:lnTo>
                  <a:lnTo>
                    <a:pt x="386" y="677"/>
                  </a:lnTo>
                  <a:lnTo>
                    <a:pt x="389" y="654"/>
                  </a:lnTo>
                  <a:lnTo>
                    <a:pt x="392" y="555"/>
                  </a:lnTo>
                  <a:lnTo>
                    <a:pt x="395" y="402"/>
                  </a:lnTo>
                  <a:lnTo>
                    <a:pt x="399" y="234"/>
                  </a:lnTo>
                  <a:lnTo>
                    <a:pt x="401" y="91"/>
                  </a:lnTo>
                  <a:lnTo>
                    <a:pt x="404" y="9"/>
                  </a:lnTo>
                  <a:lnTo>
                    <a:pt x="407" y="8"/>
                  </a:lnTo>
                  <a:lnTo>
                    <a:pt x="410" y="88"/>
                  </a:lnTo>
                  <a:lnTo>
                    <a:pt x="412" y="230"/>
                  </a:lnTo>
                  <a:lnTo>
                    <a:pt x="416" y="397"/>
                  </a:lnTo>
                  <a:lnTo>
                    <a:pt x="419" y="552"/>
                  </a:lnTo>
                  <a:lnTo>
                    <a:pt x="421" y="653"/>
                  </a:lnTo>
                  <a:lnTo>
                    <a:pt x="425" y="678"/>
                  </a:lnTo>
                  <a:lnTo>
                    <a:pt x="428" y="620"/>
                  </a:lnTo>
                  <a:lnTo>
                    <a:pt x="431" y="492"/>
                  </a:lnTo>
                  <a:lnTo>
                    <a:pt x="433" y="329"/>
                  </a:lnTo>
                  <a:lnTo>
                    <a:pt x="437" y="167"/>
                  </a:lnTo>
                  <a:lnTo>
                    <a:pt x="439" y="48"/>
                  </a:lnTo>
                  <a:lnTo>
                    <a:pt x="443" y="0"/>
                  </a:lnTo>
                  <a:lnTo>
                    <a:pt x="445" y="35"/>
                  </a:lnTo>
                  <a:lnTo>
                    <a:pt x="448" y="145"/>
                  </a:lnTo>
                  <a:lnTo>
                    <a:pt x="451" y="302"/>
                  </a:lnTo>
                  <a:lnTo>
                    <a:pt x="455" y="467"/>
                  </a:lnTo>
                  <a:lnTo>
                    <a:pt x="457" y="600"/>
                  </a:lnTo>
                  <a:lnTo>
                    <a:pt x="460" y="670"/>
                  </a:lnTo>
                  <a:lnTo>
                    <a:pt x="463" y="658"/>
                  </a:lnTo>
                  <a:lnTo>
                    <a:pt x="466" y="568"/>
                  </a:lnTo>
                  <a:lnTo>
                    <a:pt x="469" y="422"/>
                  </a:lnTo>
                  <a:lnTo>
                    <a:pt x="472" y="257"/>
                  </a:lnTo>
                  <a:lnTo>
                    <a:pt x="475" y="112"/>
                  </a:lnTo>
                  <a:lnTo>
                    <a:pt x="478" y="24"/>
                  </a:lnTo>
                  <a:lnTo>
                    <a:pt x="481" y="12"/>
                  </a:lnTo>
                  <a:lnTo>
                    <a:pt x="484" y="80"/>
                  </a:lnTo>
                  <a:lnTo>
                    <a:pt x="487" y="212"/>
                  </a:lnTo>
                  <a:lnTo>
                    <a:pt x="489" y="374"/>
                  </a:lnTo>
                  <a:lnTo>
                    <a:pt x="492" y="526"/>
                  </a:lnTo>
                  <a:lnTo>
                    <a:pt x="496" y="632"/>
                  </a:lnTo>
                  <a:lnTo>
                    <a:pt x="498" y="666"/>
                  </a:lnTo>
                  <a:lnTo>
                    <a:pt x="501" y="620"/>
                  </a:lnTo>
                  <a:lnTo>
                    <a:pt x="504" y="505"/>
                  </a:lnTo>
                  <a:lnTo>
                    <a:pt x="508" y="350"/>
                  </a:lnTo>
                  <a:lnTo>
                    <a:pt x="510" y="194"/>
                  </a:lnTo>
                  <a:lnTo>
                    <a:pt x="513" y="75"/>
                  </a:lnTo>
                  <a:lnTo>
                    <a:pt x="516" y="20"/>
                  </a:lnTo>
                  <a:lnTo>
                    <a:pt x="519" y="44"/>
                  </a:lnTo>
                  <a:lnTo>
                    <a:pt x="523" y="139"/>
                  </a:lnTo>
                  <a:lnTo>
                    <a:pt x="525" y="283"/>
                  </a:lnTo>
                  <a:lnTo>
                    <a:pt x="527" y="440"/>
                  </a:lnTo>
                  <a:lnTo>
                    <a:pt x="531" y="570"/>
                  </a:lnTo>
                  <a:lnTo>
                    <a:pt x="533" y="644"/>
                  </a:lnTo>
                  <a:lnTo>
                    <a:pt x="537" y="642"/>
                  </a:lnTo>
                  <a:lnTo>
                    <a:pt x="540" y="566"/>
                  </a:lnTo>
                  <a:lnTo>
                    <a:pt x="543" y="436"/>
                  </a:lnTo>
                  <a:lnTo>
                    <a:pt x="546" y="283"/>
                  </a:lnTo>
                  <a:lnTo>
                    <a:pt x="549" y="144"/>
                  </a:lnTo>
                  <a:lnTo>
                    <a:pt x="551" y="55"/>
                  </a:lnTo>
                  <a:lnTo>
                    <a:pt x="555" y="35"/>
                  </a:lnTo>
                  <a:lnTo>
                    <a:pt x="557" y="90"/>
                  </a:lnTo>
                  <a:lnTo>
                    <a:pt x="560" y="204"/>
                  </a:lnTo>
                  <a:lnTo>
                    <a:pt x="564" y="351"/>
                  </a:lnTo>
                  <a:lnTo>
                    <a:pt x="566" y="493"/>
                  </a:lnTo>
                  <a:lnTo>
                    <a:pt x="569" y="596"/>
                  </a:lnTo>
                  <a:lnTo>
                    <a:pt x="572" y="636"/>
                  </a:lnTo>
                  <a:lnTo>
                    <a:pt x="576" y="602"/>
                  </a:lnTo>
                  <a:lnTo>
                    <a:pt x="577" y="505"/>
                  </a:lnTo>
                  <a:lnTo>
                    <a:pt x="581" y="369"/>
                  </a:lnTo>
                  <a:lnTo>
                    <a:pt x="584" y="226"/>
                  </a:lnTo>
                  <a:lnTo>
                    <a:pt x="587" y="113"/>
                  </a:lnTo>
                  <a:lnTo>
                    <a:pt x="589" y="56"/>
                  </a:lnTo>
                  <a:lnTo>
                    <a:pt x="593" y="68"/>
                  </a:lnTo>
                  <a:lnTo>
                    <a:pt x="596" y="146"/>
                  </a:lnTo>
                  <a:lnTo>
                    <a:pt x="599" y="271"/>
                  </a:lnTo>
                  <a:lnTo>
                    <a:pt x="602" y="410"/>
                  </a:lnTo>
                  <a:lnTo>
                    <a:pt x="604" y="530"/>
                  </a:lnTo>
                  <a:lnTo>
                    <a:pt x="607" y="602"/>
                  </a:lnTo>
                  <a:lnTo>
                    <a:pt x="611" y="609"/>
                  </a:lnTo>
                  <a:lnTo>
                    <a:pt x="613" y="550"/>
                  </a:lnTo>
                  <a:lnTo>
                    <a:pt x="616" y="441"/>
                  </a:lnTo>
                  <a:lnTo>
                    <a:pt x="619" y="308"/>
                  </a:lnTo>
                  <a:lnTo>
                    <a:pt x="623" y="185"/>
                  </a:lnTo>
                  <a:lnTo>
                    <a:pt x="625" y="100"/>
                  </a:lnTo>
                  <a:lnTo>
                    <a:pt x="628" y="75"/>
                  </a:lnTo>
                  <a:lnTo>
                    <a:pt x="631" y="115"/>
                  </a:lnTo>
                  <a:lnTo>
                    <a:pt x="634" y="208"/>
                  </a:lnTo>
                  <a:lnTo>
                    <a:pt x="637" y="332"/>
                  </a:lnTo>
                  <a:lnTo>
                    <a:pt x="640" y="455"/>
                  </a:lnTo>
                  <a:lnTo>
                    <a:pt x="643" y="549"/>
                  </a:lnTo>
                  <a:lnTo>
                    <a:pt x="646" y="590"/>
                  </a:lnTo>
                  <a:lnTo>
                    <a:pt x="649" y="569"/>
                  </a:lnTo>
                  <a:lnTo>
                    <a:pt x="652" y="492"/>
                  </a:lnTo>
                  <a:lnTo>
                    <a:pt x="654" y="380"/>
                  </a:lnTo>
                  <a:lnTo>
                    <a:pt x="657" y="260"/>
                  </a:lnTo>
                  <a:lnTo>
                    <a:pt x="661" y="160"/>
                  </a:lnTo>
                  <a:lnTo>
                    <a:pt x="664" y="106"/>
                  </a:lnTo>
                  <a:lnTo>
                    <a:pt x="667" y="110"/>
                  </a:lnTo>
                  <a:lnTo>
                    <a:pt x="669" y="168"/>
                  </a:lnTo>
                  <a:lnTo>
                    <a:pt x="672" y="268"/>
                  </a:lnTo>
                  <a:lnTo>
                    <a:pt x="675" y="382"/>
                  </a:lnTo>
                  <a:lnTo>
                    <a:pt x="679" y="485"/>
                  </a:lnTo>
                  <a:lnTo>
                    <a:pt x="681" y="550"/>
                  </a:lnTo>
                  <a:lnTo>
                    <a:pt x="684" y="563"/>
                  </a:lnTo>
                  <a:lnTo>
                    <a:pt x="687" y="520"/>
                  </a:lnTo>
                  <a:lnTo>
                    <a:pt x="691" y="435"/>
                  </a:lnTo>
                  <a:lnTo>
                    <a:pt x="693" y="329"/>
                  </a:lnTo>
                  <a:lnTo>
                    <a:pt x="696" y="226"/>
                  </a:lnTo>
                  <a:lnTo>
                    <a:pt x="699" y="153"/>
                  </a:lnTo>
                  <a:lnTo>
                    <a:pt x="702" y="127"/>
                  </a:lnTo>
                  <a:lnTo>
                    <a:pt x="705" y="153"/>
                  </a:lnTo>
                  <a:lnTo>
                    <a:pt x="708" y="223"/>
                  </a:lnTo>
                  <a:lnTo>
                    <a:pt x="711" y="319"/>
                  </a:lnTo>
                  <a:lnTo>
                    <a:pt x="714" y="419"/>
                  </a:lnTo>
                  <a:lnTo>
                    <a:pt x="717" y="497"/>
                  </a:lnTo>
                  <a:lnTo>
                    <a:pt x="720" y="535"/>
                  </a:lnTo>
                  <a:lnTo>
                    <a:pt x="722" y="524"/>
                  </a:lnTo>
                  <a:lnTo>
                    <a:pt x="725" y="469"/>
                  </a:lnTo>
                  <a:lnTo>
                    <a:pt x="729" y="384"/>
                  </a:lnTo>
                  <a:lnTo>
                    <a:pt x="732" y="289"/>
                  </a:lnTo>
                  <a:lnTo>
                    <a:pt x="734" y="210"/>
                  </a:lnTo>
                  <a:lnTo>
                    <a:pt x="737" y="163"/>
                  </a:lnTo>
                  <a:lnTo>
                    <a:pt x="740" y="160"/>
                  </a:lnTo>
                  <a:lnTo>
                    <a:pt x="743" y="200"/>
                  </a:lnTo>
                  <a:lnTo>
                    <a:pt x="746" y="274"/>
                  </a:lnTo>
                  <a:lnTo>
                    <a:pt x="749" y="360"/>
                  </a:lnTo>
                  <a:lnTo>
                    <a:pt x="752" y="440"/>
                  </a:lnTo>
                  <a:lnTo>
                    <a:pt x="755" y="494"/>
                  </a:lnTo>
                  <a:lnTo>
                    <a:pt x="758" y="511"/>
                  </a:lnTo>
                  <a:lnTo>
                    <a:pt x="761" y="487"/>
                  </a:lnTo>
                  <a:lnTo>
                    <a:pt x="763" y="426"/>
                  </a:lnTo>
                  <a:lnTo>
                    <a:pt x="767" y="342"/>
                  </a:lnTo>
                  <a:lnTo>
                    <a:pt x="769" y="256"/>
                  </a:lnTo>
                  <a:lnTo>
                    <a:pt x="773" y="186"/>
                  </a:lnTo>
                  <a:lnTo>
                    <a:pt x="775" y="154"/>
                  </a:lnTo>
                  <a:lnTo>
                    <a:pt x="779" y="167"/>
                  </a:lnTo>
                  <a:lnTo>
                    <a:pt x="781" y="222"/>
                  </a:lnTo>
                  <a:lnTo>
                    <a:pt x="784" y="309"/>
                  </a:lnTo>
                  <a:lnTo>
                    <a:pt x="787" y="404"/>
                  </a:lnTo>
                  <a:lnTo>
                    <a:pt x="790" y="485"/>
                  </a:lnTo>
                  <a:lnTo>
                    <a:pt x="793" y="533"/>
                  </a:lnTo>
                  <a:lnTo>
                    <a:pt x="796" y="533"/>
                  </a:lnTo>
                  <a:lnTo>
                    <a:pt x="800" y="485"/>
                  </a:lnTo>
                  <a:lnTo>
                    <a:pt x="802" y="400"/>
                  </a:lnTo>
                  <a:lnTo>
                    <a:pt x="805" y="298"/>
                  </a:lnTo>
                  <a:lnTo>
                    <a:pt x="808" y="204"/>
                  </a:lnTo>
                  <a:lnTo>
                    <a:pt x="810" y="142"/>
                  </a:lnTo>
                  <a:lnTo>
                    <a:pt x="814" y="126"/>
                  </a:lnTo>
                  <a:lnTo>
                    <a:pt x="817" y="163"/>
                  </a:lnTo>
                  <a:lnTo>
                    <a:pt x="820" y="245"/>
                  </a:lnTo>
                  <a:lnTo>
                    <a:pt x="823" y="352"/>
                  </a:lnTo>
                  <a:lnTo>
                    <a:pt x="826" y="457"/>
                  </a:lnTo>
                  <a:lnTo>
                    <a:pt x="829" y="535"/>
                  </a:lnTo>
                  <a:lnTo>
                    <a:pt x="831" y="566"/>
                  </a:lnTo>
                  <a:lnTo>
                    <a:pt x="835" y="542"/>
                  </a:lnTo>
                  <a:lnTo>
                    <a:pt x="837" y="466"/>
                  </a:lnTo>
                  <a:lnTo>
                    <a:pt x="841" y="359"/>
                  </a:lnTo>
                  <a:lnTo>
                    <a:pt x="843" y="244"/>
                  </a:lnTo>
                  <a:lnTo>
                    <a:pt x="847" y="151"/>
                  </a:lnTo>
                  <a:lnTo>
                    <a:pt x="849" y="102"/>
                  </a:lnTo>
                  <a:lnTo>
                    <a:pt x="853" y="111"/>
                  </a:lnTo>
                  <a:lnTo>
                    <a:pt x="855" y="177"/>
                  </a:lnTo>
                  <a:lnTo>
                    <a:pt x="858" y="284"/>
                  </a:lnTo>
                  <a:lnTo>
                    <a:pt x="861" y="407"/>
                  </a:lnTo>
                  <a:lnTo>
                    <a:pt x="864" y="514"/>
                  </a:lnTo>
                  <a:lnTo>
                    <a:pt x="867" y="580"/>
                  </a:lnTo>
                  <a:lnTo>
                    <a:pt x="870" y="588"/>
                  </a:lnTo>
                  <a:lnTo>
                    <a:pt x="873" y="534"/>
                  </a:lnTo>
                  <a:lnTo>
                    <a:pt x="876" y="432"/>
                  </a:lnTo>
                  <a:lnTo>
                    <a:pt x="879" y="304"/>
                  </a:lnTo>
                  <a:lnTo>
                    <a:pt x="882" y="184"/>
                  </a:lnTo>
                  <a:lnTo>
                    <a:pt x="885" y="100"/>
                  </a:lnTo>
                  <a:lnTo>
                    <a:pt x="888" y="74"/>
                  </a:lnTo>
                  <a:lnTo>
                    <a:pt x="890" y="112"/>
                  </a:lnTo>
                  <a:lnTo>
                    <a:pt x="894" y="208"/>
                  </a:lnTo>
                  <a:lnTo>
                    <a:pt x="896" y="336"/>
                  </a:lnTo>
                  <a:lnTo>
                    <a:pt x="899" y="468"/>
                  </a:lnTo>
                  <a:lnTo>
                    <a:pt x="902" y="569"/>
                  </a:lnTo>
                  <a:lnTo>
                    <a:pt x="906" y="615"/>
                  </a:lnTo>
                  <a:lnTo>
                    <a:pt x="908" y="593"/>
                  </a:lnTo>
                  <a:lnTo>
                    <a:pt x="911" y="509"/>
                  </a:lnTo>
                  <a:lnTo>
                    <a:pt x="914" y="382"/>
                  </a:lnTo>
                  <a:lnTo>
                    <a:pt x="917" y="241"/>
                  </a:lnTo>
                  <a:lnTo>
                    <a:pt x="919" y="125"/>
                  </a:lnTo>
                  <a:lnTo>
                    <a:pt x="923" y="58"/>
                  </a:lnTo>
                  <a:lnTo>
                    <a:pt x="926" y="61"/>
                  </a:lnTo>
                  <a:lnTo>
                    <a:pt x="929" y="132"/>
                  </a:lnTo>
                  <a:lnTo>
                    <a:pt x="933" y="255"/>
                  </a:lnTo>
                  <a:lnTo>
                    <a:pt x="935" y="399"/>
                  </a:lnTo>
                  <a:lnTo>
                    <a:pt x="938" y="531"/>
                  </a:lnTo>
                  <a:lnTo>
                    <a:pt x="941" y="616"/>
                  </a:lnTo>
                  <a:lnTo>
                    <a:pt x="944" y="634"/>
                  </a:lnTo>
                  <a:lnTo>
                    <a:pt x="946" y="580"/>
                  </a:lnTo>
                  <a:lnTo>
                    <a:pt x="949" y="465"/>
                  </a:lnTo>
                  <a:lnTo>
                    <a:pt x="953" y="319"/>
                  </a:lnTo>
                  <a:lnTo>
                    <a:pt x="956" y="176"/>
                  </a:lnTo>
                  <a:lnTo>
                    <a:pt x="958" y="72"/>
                  </a:lnTo>
                  <a:lnTo>
                    <a:pt x="961" y="32"/>
                  </a:lnTo>
                  <a:lnTo>
                    <a:pt x="964" y="68"/>
                  </a:lnTo>
                  <a:lnTo>
                    <a:pt x="967" y="171"/>
                  </a:lnTo>
                  <a:lnTo>
                    <a:pt x="970" y="316"/>
                  </a:lnTo>
                  <a:lnTo>
                    <a:pt x="973" y="468"/>
                  </a:lnTo>
                  <a:lnTo>
                    <a:pt x="976" y="590"/>
                  </a:lnTo>
                  <a:lnTo>
                    <a:pt x="979" y="650"/>
                  </a:lnTo>
                  <a:lnTo>
                    <a:pt x="982" y="636"/>
                  </a:lnTo>
                  <a:lnTo>
                    <a:pt x="985" y="547"/>
                  </a:lnTo>
                  <a:lnTo>
                    <a:pt x="987" y="407"/>
                  </a:lnTo>
                  <a:lnTo>
                    <a:pt x="991" y="250"/>
                  </a:lnTo>
                  <a:lnTo>
                    <a:pt x="994" y="113"/>
                  </a:lnTo>
                  <a:lnTo>
                    <a:pt x="997" y="31"/>
                  </a:lnTo>
                  <a:lnTo>
                    <a:pt x="999" y="24"/>
                  </a:lnTo>
                  <a:lnTo>
                    <a:pt x="1003" y="94"/>
                  </a:lnTo>
                  <a:lnTo>
                    <a:pt x="1005" y="225"/>
                  </a:lnTo>
                  <a:lnTo>
                    <a:pt x="1009" y="385"/>
                  </a:lnTo>
                  <a:lnTo>
                    <a:pt x="1011" y="534"/>
                  </a:lnTo>
                  <a:lnTo>
                    <a:pt x="1014" y="636"/>
                  </a:lnTo>
                  <a:lnTo>
                    <a:pt x="1017" y="666"/>
                  </a:lnTo>
                  <a:lnTo>
                    <a:pt x="1021" y="616"/>
                  </a:lnTo>
                  <a:lnTo>
                    <a:pt x="1023" y="497"/>
                  </a:lnTo>
                  <a:lnTo>
                    <a:pt x="1026" y="339"/>
                  </a:lnTo>
                  <a:lnTo>
                    <a:pt x="1029" y="180"/>
                  </a:lnTo>
                  <a:lnTo>
                    <a:pt x="1033" y="60"/>
                  </a:lnTo>
                  <a:lnTo>
                    <a:pt x="1035" y="7"/>
                  </a:lnTo>
                  <a:lnTo>
                    <a:pt x="1038" y="36"/>
                  </a:lnTo>
                  <a:lnTo>
                    <a:pt x="1041" y="139"/>
                  </a:lnTo>
                  <a:lnTo>
                    <a:pt x="1044" y="292"/>
                  </a:lnTo>
                  <a:lnTo>
                    <a:pt x="1047" y="456"/>
                  </a:lnTo>
                  <a:lnTo>
                    <a:pt x="1050" y="593"/>
                  </a:lnTo>
                  <a:lnTo>
                    <a:pt x="1052" y="668"/>
                  </a:lnTo>
                  <a:lnTo>
                    <a:pt x="1055" y="662"/>
                  </a:lnTo>
                  <a:lnTo>
                    <a:pt x="1059" y="577"/>
                  </a:lnTo>
                  <a:lnTo>
                    <a:pt x="1061" y="434"/>
                  </a:lnTo>
                  <a:lnTo>
                    <a:pt x="1065" y="266"/>
                  </a:lnTo>
                  <a:lnTo>
                    <a:pt x="1067" y="116"/>
                  </a:lnTo>
                  <a:lnTo>
                    <a:pt x="1071" y="21"/>
                  </a:lnTo>
                  <a:lnTo>
                    <a:pt x="1073" y="3"/>
                  </a:lnTo>
                  <a:lnTo>
                    <a:pt x="1077" y="68"/>
                  </a:lnTo>
                  <a:lnTo>
                    <a:pt x="1079" y="199"/>
                  </a:lnTo>
                  <a:lnTo>
                    <a:pt x="1082" y="365"/>
                  </a:lnTo>
                  <a:lnTo>
                    <a:pt x="1085" y="524"/>
                  </a:lnTo>
                  <a:lnTo>
                    <a:pt x="1088" y="638"/>
                  </a:lnTo>
                  <a:lnTo>
                    <a:pt x="1091" y="679"/>
                  </a:lnTo>
                  <a:lnTo>
                    <a:pt x="1094" y="638"/>
                  </a:lnTo>
                  <a:lnTo>
                    <a:pt x="1097" y="522"/>
                  </a:lnTo>
                  <a:lnTo>
                    <a:pt x="1100" y="362"/>
                  </a:lnTo>
                  <a:lnTo>
                    <a:pt x="1103" y="196"/>
                  </a:lnTo>
                  <a:lnTo>
                    <a:pt x="1106" y="65"/>
                  </a:lnTo>
                  <a:lnTo>
                    <a:pt x="1109" y="2"/>
                  </a:lnTo>
                  <a:lnTo>
                    <a:pt x="1112" y="20"/>
                  </a:lnTo>
                  <a:lnTo>
                    <a:pt x="1114" y="117"/>
                  </a:lnTo>
                  <a:lnTo>
                    <a:pt x="1118" y="268"/>
                  </a:lnTo>
                  <a:lnTo>
                    <a:pt x="1120" y="437"/>
                  </a:lnTo>
                  <a:lnTo>
                    <a:pt x="1123" y="581"/>
                  </a:lnTo>
                  <a:lnTo>
                    <a:pt x="1126" y="666"/>
                  </a:lnTo>
                  <a:lnTo>
                    <a:pt x="1130" y="670"/>
                  </a:lnTo>
                  <a:lnTo>
                    <a:pt x="1132" y="594"/>
                  </a:lnTo>
                  <a:lnTo>
                    <a:pt x="1135" y="455"/>
                  </a:lnTo>
                  <a:lnTo>
                    <a:pt x="1138" y="288"/>
                  </a:lnTo>
                  <a:lnTo>
                    <a:pt x="1141" y="134"/>
                  </a:lnTo>
                  <a:lnTo>
                    <a:pt x="1144" y="30"/>
                  </a:lnTo>
                  <a:lnTo>
                    <a:pt x="1147" y="2"/>
                  </a:lnTo>
                  <a:lnTo>
                    <a:pt x="1150" y="57"/>
                  </a:lnTo>
                  <a:lnTo>
                    <a:pt x="1153" y="180"/>
                  </a:lnTo>
                  <a:lnTo>
                    <a:pt x="1156" y="342"/>
                  </a:lnTo>
                  <a:lnTo>
                    <a:pt x="1159" y="503"/>
                  </a:lnTo>
                  <a:lnTo>
                    <a:pt x="1161" y="622"/>
                  </a:lnTo>
                  <a:lnTo>
                    <a:pt x="1165" y="672"/>
                  </a:lnTo>
                  <a:lnTo>
                    <a:pt x="1167" y="641"/>
                  </a:lnTo>
                  <a:lnTo>
                    <a:pt x="1171" y="536"/>
                  </a:lnTo>
                  <a:lnTo>
                    <a:pt x="1173" y="383"/>
                  </a:lnTo>
                  <a:lnTo>
                    <a:pt x="1177" y="220"/>
                  </a:lnTo>
                  <a:lnTo>
                    <a:pt x="1179" y="86"/>
                  </a:lnTo>
                  <a:lnTo>
                    <a:pt x="1183" y="16"/>
                  </a:lnTo>
                  <a:lnTo>
                    <a:pt x="1186" y="24"/>
                  </a:lnTo>
                  <a:lnTo>
                    <a:pt x="1189" y="109"/>
                  </a:lnTo>
                  <a:lnTo>
                    <a:pt x="1191" y="251"/>
                  </a:lnTo>
                  <a:lnTo>
                    <a:pt x="1194" y="412"/>
                  </a:lnTo>
                  <a:lnTo>
                    <a:pt x="1198" y="555"/>
                  </a:lnTo>
                  <a:lnTo>
                    <a:pt x="1200" y="644"/>
                  </a:lnTo>
                  <a:lnTo>
                    <a:pt x="1203" y="659"/>
                  </a:lnTo>
                  <a:lnTo>
                    <a:pt x="1206" y="594"/>
                  </a:lnTo>
                  <a:lnTo>
                    <a:pt x="1210" y="469"/>
                  </a:lnTo>
                  <a:lnTo>
                    <a:pt x="1212" y="312"/>
                  </a:lnTo>
                  <a:lnTo>
                    <a:pt x="1215" y="163"/>
                  </a:lnTo>
                  <a:lnTo>
                    <a:pt x="1218" y="57"/>
                  </a:lnTo>
                  <a:lnTo>
                    <a:pt x="1221" y="22"/>
                  </a:lnTo>
                  <a:lnTo>
                    <a:pt x="1224" y="64"/>
                  </a:lnTo>
                  <a:lnTo>
                    <a:pt x="1227" y="173"/>
                  </a:lnTo>
                  <a:lnTo>
                    <a:pt x="1229" y="320"/>
                  </a:lnTo>
                  <a:lnTo>
                    <a:pt x="1233" y="473"/>
                  </a:lnTo>
                  <a:lnTo>
                    <a:pt x="1236" y="591"/>
                  </a:lnTo>
                  <a:lnTo>
                    <a:pt x="1238" y="646"/>
                  </a:lnTo>
                  <a:lnTo>
                    <a:pt x="1241" y="626"/>
                  </a:lnTo>
                  <a:lnTo>
                    <a:pt x="1245" y="536"/>
                  </a:lnTo>
                  <a:lnTo>
                    <a:pt x="1247" y="399"/>
                  </a:lnTo>
                  <a:lnTo>
                    <a:pt x="1251" y="249"/>
                  </a:lnTo>
                  <a:lnTo>
                    <a:pt x="1253" y="121"/>
                  </a:lnTo>
                  <a:lnTo>
                    <a:pt x="1257" y="48"/>
                  </a:lnTo>
                  <a:lnTo>
                    <a:pt x="1259" y="47"/>
                  </a:lnTo>
                  <a:lnTo>
                    <a:pt x="1263" y="116"/>
                  </a:lnTo>
                  <a:lnTo>
                    <a:pt x="1265" y="240"/>
                  </a:lnTo>
                  <a:lnTo>
                    <a:pt x="1268" y="386"/>
                  </a:lnTo>
                  <a:lnTo>
                    <a:pt x="1271" y="519"/>
                  </a:lnTo>
                  <a:lnTo>
                    <a:pt x="1274" y="607"/>
                  </a:lnTo>
                  <a:lnTo>
                    <a:pt x="1276" y="629"/>
                  </a:lnTo>
                  <a:lnTo>
                    <a:pt x="1279" y="580"/>
                  </a:lnTo>
                  <a:lnTo>
                    <a:pt x="1283" y="473"/>
                  </a:lnTo>
                  <a:lnTo>
                    <a:pt x="1286" y="334"/>
                  </a:lnTo>
                  <a:lnTo>
                    <a:pt x="1288" y="198"/>
                  </a:lnTo>
                  <a:lnTo>
                    <a:pt x="1291" y="98"/>
                  </a:lnTo>
                  <a:lnTo>
                    <a:pt x="1295" y="58"/>
                  </a:lnTo>
                  <a:lnTo>
                    <a:pt x="1298" y="87"/>
                  </a:lnTo>
                  <a:lnTo>
                    <a:pt x="1300" y="177"/>
                  </a:lnTo>
                  <a:lnTo>
                    <a:pt x="1303" y="305"/>
                  </a:lnTo>
                  <a:lnTo>
                    <a:pt x="1306" y="440"/>
                  </a:lnTo>
                  <a:lnTo>
                    <a:pt x="1309" y="548"/>
                  </a:lnTo>
                  <a:lnTo>
                    <a:pt x="1312" y="604"/>
                  </a:lnTo>
                  <a:lnTo>
                    <a:pt x="1315" y="595"/>
                  </a:lnTo>
                  <a:lnTo>
                    <a:pt x="1317" y="524"/>
                  </a:lnTo>
                  <a:lnTo>
                    <a:pt x="1321" y="408"/>
                  </a:lnTo>
                  <a:lnTo>
                    <a:pt x="1325" y="278"/>
                  </a:lnTo>
                  <a:lnTo>
                    <a:pt x="1327" y="163"/>
                  </a:lnTo>
                  <a:lnTo>
                    <a:pt x="1330" y="94"/>
                  </a:lnTo>
                  <a:lnTo>
                    <a:pt x="1333" y="85"/>
                  </a:lnTo>
                  <a:lnTo>
                    <a:pt x="1336" y="138"/>
                  </a:lnTo>
                  <a:lnTo>
                    <a:pt x="1339" y="239"/>
                  </a:lnTo>
                  <a:lnTo>
                    <a:pt x="1342" y="362"/>
                  </a:lnTo>
                  <a:lnTo>
                    <a:pt x="1345" y="478"/>
                  </a:lnTo>
                  <a:lnTo>
                    <a:pt x="1348" y="558"/>
                  </a:lnTo>
                  <a:lnTo>
                    <a:pt x="1351" y="584"/>
                  </a:lnTo>
                  <a:lnTo>
                    <a:pt x="1354" y="550"/>
                  </a:lnTo>
                  <a:lnTo>
                    <a:pt x="1356" y="465"/>
                  </a:lnTo>
                  <a:lnTo>
                    <a:pt x="1359" y="350"/>
                  </a:lnTo>
                  <a:lnTo>
                    <a:pt x="1363" y="236"/>
                  </a:lnTo>
                  <a:lnTo>
                    <a:pt x="1365" y="148"/>
                  </a:lnTo>
                  <a:lnTo>
                    <a:pt x="1368" y="108"/>
                  </a:lnTo>
                  <a:lnTo>
                    <a:pt x="1371" y="125"/>
                  </a:lnTo>
                  <a:lnTo>
                    <a:pt x="1374" y="193"/>
                  </a:lnTo>
                  <a:lnTo>
                    <a:pt x="1377" y="296"/>
                  </a:lnTo>
                  <a:lnTo>
                    <a:pt x="1380" y="407"/>
                  </a:lnTo>
                  <a:lnTo>
                    <a:pt x="1383" y="500"/>
                  </a:lnTo>
                  <a:lnTo>
                    <a:pt x="1385" y="552"/>
                  </a:lnTo>
                  <a:lnTo>
                    <a:pt x="1389" y="550"/>
                  </a:lnTo>
                  <a:lnTo>
                    <a:pt x="1391" y="498"/>
                  </a:lnTo>
                  <a:lnTo>
                    <a:pt x="1395" y="408"/>
                  </a:lnTo>
                  <a:lnTo>
                    <a:pt x="1397" y="304"/>
                  </a:lnTo>
                  <a:lnTo>
                    <a:pt x="1401" y="210"/>
                  </a:lnTo>
                  <a:lnTo>
                    <a:pt x="1403" y="149"/>
                  </a:lnTo>
                  <a:lnTo>
                    <a:pt x="1407" y="135"/>
                  </a:lnTo>
                  <a:lnTo>
                    <a:pt x="1409" y="172"/>
                  </a:lnTo>
                  <a:lnTo>
                    <a:pt x="1413" y="248"/>
                  </a:lnTo>
                  <a:lnTo>
                    <a:pt x="1415" y="344"/>
                  </a:lnTo>
                  <a:lnTo>
                    <a:pt x="1418" y="437"/>
                  </a:lnTo>
                  <a:lnTo>
                    <a:pt x="1421" y="504"/>
                  </a:lnTo>
                  <a:lnTo>
                    <a:pt x="1424" y="530"/>
                  </a:lnTo>
                  <a:lnTo>
                    <a:pt x="1427" y="508"/>
                  </a:lnTo>
                  <a:lnTo>
                    <a:pt x="1430" y="446"/>
                  </a:lnTo>
                  <a:lnTo>
                    <a:pt x="1433" y="360"/>
                  </a:lnTo>
                  <a:lnTo>
                    <a:pt x="1436" y="271"/>
                  </a:lnTo>
                  <a:lnTo>
                    <a:pt x="1439" y="200"/>
                  </a:lnTo>
                  <a:lnTo>
                    <a:pt x="1442" y="164"/>
                  </a:lnTo>
                  <a:lnTo>
                    <a:pt x="1444" y="173"/>
                  </a:lnTo>
                  <a:lnTo>
                    <a:pt x="1448" y="220"/>
                  </a:lnTo>
                  <a:lnTo>
                    <a:pt x="1451" y="296"/>
                  </a:lnTo>
                  <a:lnTo>
                    <a:pt x="1454" y="380"/>
                  </a:lnTo>
                  <a:lnTo>
                    <a:pt x="1456" y="458"/>
                  </a:lnTo>
                  <a:lnTo>
                    <a:pt x="1460" y="506"/>
                  </a:lnTo>
                  <a:lnTo>
                    <a:pt x="1463" y="516"/>
                  </a:lnTo>
                  <a:lnTo>
                    <a:pt x="1465" y="481"/>
                  </a:lnTo>
                  <a:lnTo>
                    <a:pt x="1469" y="410"/>
                  </a:lnTo>
                  <a:lnTo>
                    <a:pt x="1471" y="320"/>
                  </a:lnTo>
                  <a:lnTo>
                    <a:pt x="1475" y="232"/>
                  </a:lnTo>
                  <a:lnTo>
                    <a:pt x="1477" y="168"/>
                  </a:lnTo>
                  <a:lnTo>
                    <a:pt x="1481" y="146"/>
                  </a:lnTo>
                  <a:lnTo>
                    <a:pt x="1483" y="171"/>
                  </a:lnTo>
                  <a:lnTo>
                    <a:pt x="1487" y="238"/>
                  </a:lnTo>
                  <a:lnTo>
                    <a:pt x="1489" y="331"/>
                  </a:lnTo>
                  <a:lnTo>
                    <a:pt x="1492" y="428"/>
                  </a:lnTo>
                  <a:lnTo>
                    <a:pt x="1495" y="506"/>
                  </a:lnTo>
                  <a:lnTo>
                    <a:pt x="1498" y="544"/>
                  </a:lnTo>
                  <a:lnTo>
                    <a:pt x="1501" y="532"/>
                  </a:lnTo>
                  <a:lnTo>
                    <a:pt x="1504" y="472"/>
                  </a:lnTo>
                  <a:lnTo>
                    <a:pt x="1507" y="377"/>
                  </a:lnTo>
                  <a:lnTo>
                    <a:pt x="1510" y="271"/>
                  </a:lnTo>
                  <a:lnTo>
                    <a:pt x="1515" y="12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2" name="TextBox 4"/>
          <p:cNvSpPr txBox="1">
            <a:spLocks noChangeArrowheads="1"/>
          </p:cNvSpPr>
          <p:nvPr/>
        </p:nvSpPr>
        <p:spPr bwMode="auto">
          <a:xfrm>
            <a:off x="228600" y="1371600"/>
            <a:ext cx="243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From Agilent</a:t>
            </a:r>
          </a:p>
        </p:txBody>
      </p:sp>
      <p:pic>
        <p:nvPicPr>
          <p:cNvPr id="48" name="Picture 19">
            <a:extLst>
              <a:ext uri="{FF2B5EF4-FFF2-40B4-BE49-F238E27FC236}">
                <a16:creationId xmlns:a16="http://schemas.microsoft.com/office/drawing/2014/main" xmlns="" id="{418B3AF5-C40C-4266-922A-5BABE3C13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8666" r="62708" b="10001"/>
          <a:stretch>
            <a:fillRect/>
          </a:stretch>
        </p:blipFill>
        <p:spPr bwMode="auto">
          <a:xfrm>
            <a:off x="6530223" y="3929879"/>
            <a:ext cx="2317748" cy="127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81000"/>
            <a:ext cx="8226425" cy="685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3200" b="1">
                <a:latin typeface="Arial" panose="020B0604020202020204" pitchFamily="34" charset="0"/>
                <a:ea typeface="ＭＳ Ｐゴシック" panose="020B0600070205080204" pitchFamily="34" charset="-128"/>
              </a:rPr>
              <a:t>Telegraph Equations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26511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3962400" y="1066800"/>
          <a:ext cx="4794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755900" imgH="393700" progId="Equation.3">
                  <p:embed/>
                </p:oleObj>
              </mc:Choice>
              <mc:Fallback>
                <p:oleObj name="Equation" r:id="rId4" imgW="2755900" imgH="393700" progId="Equation.3">
                  <p:embed/>
                  <p:pic>
                    <p:nvPicPr>
                      <p:cNvPr id="51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4794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4"/>
          <p:cNvSpPr txBox="1">
            <a:spLocks noChangeArrowheads="1"/>
          </p:cNvSpPr>
          <p:nvPr/>
        </p:nvSpPr>
        <p:spPr bwMode="auto">
          <a:xfrm>
            <a:off x="3124200" y="12192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114800" y="1752600"/>
          <a:ext cx="4484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578100" imgH="393700" progId="Equation.3">
                  <p:embed/>
                </p:oleObj>
              </mc:Choice>
              <mc:Fallback>
                <p:oleObj name="Equation" r:id="rId6" imgW="2578100" imgH="393700" progId="Equation.3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44846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4"/>
          <p:cNvGraphicFramePr>
            <a:graphicFrameLocks noChangeAspect="1"/>
          </p:cNvGraphicFramePr>
          <p:nvPr/>
        </p:nvGraphicFramePr>
        <p:xfrm>
          <a:off x="4724400" y="2514600"/>
          <a:ext cx="3246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1866090" imgH="393529" progId="Equation.3">
                  <p:embed/>
                </p:oleObj>
              </mc:Choice>
              <mc:Fallback>
                <p:oleObj name="Equation" r:id="rId8" imgW="1866090" imgH="393529" progId="Equation.3">
                  <p:embed/>
                  <p:pic>
                    <p:nvPicPr>
                      <p:cNvPr id="51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32464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Box 4"/>
          <p:cNvSpPr txBox="1">
            <a:spLocks noChangeArrowheads="1"/>
          </p:cNvSpPr>
          <p:nvPr/>
        </p:nvSpPr>
        <p:spPr bwMode="auto">
          <a:xfrm>
            <a:off x="2438400" y="38862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</a:p>
        </p:txBody>
      </p:sp>
      <p:graphicFrame>
        <p:nvGraphicFramePr>
          <p:cNvPr id="5130" name="Object 9"/>
          <p:cNvGraphicFramePr>
            <a:graphicFrameLocks noChangeAspect="1"/>
          </p:cNvGraphicFramePr>
          <p:nvPr/>
        </p:nvGraphicFramePr>
        <p:xfrm>
          <a:off x="3200400" y="3733800"/>
          <a:ext cx="5832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0" imgW="3352800" imgH="393700" progId="Equation.3">
                  <p:embed/>
                </p:oleObj>
              </mc:Choice>
              <mc:Fallback>
                <p:oleObj name="Equation" r:id="rId10" imgW="3352800" imgH="393700" progId="Equation.3">
                  <p:embed/>
                  <p:pic>
                    <p:nvPicPr>
                      <p:cNvPr id="51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33800"/>
                        <a:ext cx="5832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0"/>
          <p:cNvGraphicFramePr>
            <a:graphicFrameLocks noChangeAspect="1"/>
          </p:cNvGraphicFramePr>
          <p:nvPr/>
        </p:nvGraphicFramePr>
        <p:xfrm>
          <a:off x="4327525" y="4495800"/>
          <a:ext cx="4816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2" imgW="2768600" imgH="393700" progId="Equation.3">
                  <p:embed/>
                </p:oleObj>
              </mc:Choice>
              <mc:Fallback>
                <p:oleObj name="Equation" r:id="rId12" imgW="2768600" imgH="393700" progId="Equation.3">
                  <p:embed/>
                  <p:pic>
                    <p:nvPicPr>
                      <p:cNvPr id="51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4495800"/>
                        <a:ext cx="4816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1"/>
          <p:cNvGraphicFramePr>
            <a:graphicFrameLocks noChangeAspect="1"/>
          </p:cNvGraphicFramePr>
          <p:nvPr/>
        </p:nvGraphicFramePr>
        <p:xfrm>
          <a:off x="4921250" y="5334000"/>
          <a:ext cx="3311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4" imgW="1905000" imgH="393700" progId="Equation.3">
                  <p:embed/>
                </p:oleObj>
              </mc:Choice>
              <mc:Fallback>
                <p:oleObj name="Equation" r:id="rId14" imgW="1905000" imgH="393700" progId="Equation.3">
                  <p:embed/>
                  <p:pic>
                    <p:nvPicPr>
                      <p:cNvPr id="513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5334000"/>
                        <a:ext cx="33115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06" name="Picture 86" descr="Transmission Line Model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572000"/>
            <a:ext cx="3600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Input Impedance</a:t>
            </a:r>
          </a:p>
        </p:txBody>
      </p:sp>
      <p:pic>
        <p:nvPicPr>
          <p:cNvPr id="2150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248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8" name="Object 7"/>
          <p:cNvGraphicFramePr>
            <a:graphicFrameLocks noChangeAspect="1"/>
          </p:cNvGraphicFramePr>
          <p:nvPr/>
        </p:nvGraphicFramePr>
        <p:xfrm>
          <a:off x="760413" y="3581400"/>
          <a:ext cx="37290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4" imgW="2146300" imgH="457200" progId="Equation.3">
                  <p:embed/>
                </p:oleObj>
              </mc:Choice>
              <mc:Fallback>
                <p:oleObj name="Equation" r:id="rId4" imgW="2146300" imgH="457200" progId="Equation.3">
                  <p:embed/>
                  <p:pic>
                    <p:nvPicPr>
                      <p:cNvPr id="2150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581400"/>
                        <a:ext cx="372903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8"/>
          <p:cNvGraphicFramePr>
            <a:graphicFrameLocks noChangeAspect="1"/>
          </p:cNvGraphicFramePr>
          <p:nvPr/>
        </p:nvGraphicFramePr>
        <p:xfrm>
          <a:off x="1524000" y="4953000"/>
          <a:ext cx="61356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6" imgW="3530600" imgH="457200" progId="Equation.3">
                  <p:embed/>
                </p:oleObj>
              </mc:Choice>
              <mc:Fallback>
                <p:oleObj name="Equation" r:id="rId6" imgW="3530600" imgH="457200" progId="Equation.3">
                  <p:embed/>
                  <p:pic>
                    <p:nvPicPr>
                      <p:cNvPr id="215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61356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sp>
        <p:nvSpPr>
          <p:cNvPr id="24579" name="Text Box 25"/>
          <p:cNvSpPr txBox="1">
            <a:spLocks noChangeArrowheads="1"/>
          </p:cNvSpPr>
          <p:nvPr/>
        </p:nvSpPr>
        <p:spPr bwMode="auto">
          <a:xfrm>
            <a:off x="2209800" y="4572000"/>
            <a:ext cx="579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How do we graph these? </a:t>
            </a:r>
          </a:p>
        </p:txBody>
      </p:sp>
      <p:graphicFrame>
        <p:nvGraphicFramePr>
          <p:cNvPr id="24580" name="Object 7"/>
          <p:cNvGraphicFramePr>
            <a:graphicFrameLocks noChangeAspect="1"/>
          </p:cNvGraphicFramePr>
          <p:nvPr/>
        </p:nvGraphicFramePr>
        <p:xfrm>
          <a:off x="3352800" y="1524000"/>
          <a:ext cx="25241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1016000" imgH="419100" progId="Equation.3">
                  <p:embed/>
                </p:oleObj>
              </mc:Choice>
              <mc:Fallback>
                <p:oleObj name="Equation" r:id="rId3" imgW="1016000" imgH="419100" progId="Equation.3">
                  <p:embed/>
                  <p:pic>
                    <p:nvPicPr>
                      <p:cNvPr id="245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25241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3429000" y="3276600"/>
          <a:ext cx="23669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952087" imgH="431613" progId="Equation.3">
                  <p:embed/>
                </p:oleObj>
              </mc:Choice>
              <mc:Fallback>
                <p:oleObj name="Equation" r:id="rId5" imgW="952087" imgH="431613" progId="Equation.3">
                  <p:embed/>
                  <p:pic>
                    <p:nvPicPr>
                      <p:cNvPr id="245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236696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6400" y="4038600"/>
            <a:ext cx="3810000" cy="21336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2590800"/>
            <a:ext cx="6477000" cy="1066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1219200"/>
            <a:ext cx="6477000" cy="1066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graphicFrame>
        <p:nvGraphicFramePr>
          <p:cNvPr id="25606" name="Object 7"/>
          <p:cNvGraphicFramePr>
            <a:graphicFrameLocks noChangeAspect="1"/>
          </p:cNvGraphicFramePr>
          <p:nvPr/>
        </p:nvGraphicFramePr>
        <p:xfrm>
          <a:off x="682625" y="1219200"/>
          <a:ext cx="23669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1218671" imgH="482391" progId="Equation.3">
                  <p:embed/>
                </p:oleObj>
              </mc:Choice>
              <mc:Fallback>
                <p:oleObj name="Equation" r:id="rId3" imgW="1218671" imgH="482391" progId="Equation.3">
                  <p:embed/>
                  <p:pic>
                    <p:nvPicPr>
                      <p:cNvPr id="256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219200"/>
                        <a:ext cx="23669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3429000" y="16002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25608" name="Object 4"/>
          <p:cNvGraphicFramePr>
            <a:graphicFrameLocks noChangeAspect="1"/>
          </p:cNvGraphicFramePr>
          <p:nvPr/>
        </p:nvGraphicFramePr>
        <p:xfrm>
          <a:off x="4191000" y="1295400"/>
          <a:ext cx="26876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5" imgW="1384300" imgH="431800" progId="Equation.3">
                  <p:embed/>
                </p:oleObj>
              </mc:Choice>
              <mc:Fallback>
                <p:oleObj name="Equation" r:id="rId5" imgW="1384300" imgH="431800" progId="Equation.3">
                  <p:embed/>
                  <p:pic>
                    <p:nvPicPr>
                      <p:cNvPr id="256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95400"/>
                        <a:ext cx="26876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5"/>
          <p:cNvGraphicFramePr>
            <a:graphicFrameLocks noChangeAspect="1"/>
          </p:cNvGraphicFramePr>
          <p:nvPr/>
        </p:nvGraphicFramePr>
        <p:xfrm>
          <a:off x="914400" y="2667000"/>
          <a:ext cx="21209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7" imgW="1091726" imgH="469696" progId="Equation.3">
                  <p:embed/>
                </p:oleObj>
              </mc:Choice>
              <mc:Fallback>
                <p:oleObj name="Equation" r:id="rId7" imgW="1091726" imgH="469696" progId="Equation.3">
                  <p:embed/>
                  <p:pic>
                    <p:nvPicPr>
                      <p:cNvPr id="256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21209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/>
          <p:cNvGraphicFramePr>
            <a:graphicFrameLocks noChangeAspect="1"/>
          </p:cNvGraphicFramePr>
          <p:nvPr/>
        </p:nvGraphicFramePr>
        <p:xfrm>
          <a:off x="4495800" y="2667000"/>
          <a:ext cx="21701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9" imgW="1117600" imgH="469900" progId="Equation.3">
                  <p:embed/>
                </p:oleObj>
              </mc:Choice>
              <mc:Fallback>
                <p:oleObj name="Equation" r:id="rId9" imgW="1117600" imgH="469900" progId="Equation.3">
                  <p:embed/>
                  <p:pic>
                    <p:nvPicPr>
                      <p:cNvPr id="256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21701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/>
          <p:cNvGraphicFramePr>
            <a:graphicFrameLocks noChangeAspect="1"/>
          </p:cNvGraphicFramePr>
          <p:nvPr/>
        </p:nvGraphicFramePr>
        <p:xfrm>
          <a:off x="1981200" y="4038600"/>
          <a:ext cx="345281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1" imgW="1778000" imgH="1041400" progId="Equation.3">
                  <p:embed/>
                </p:oleObj>
              </mc:Choice>
              <mc:Fallback>
                <p:oleObj name="Equation" r:id="rId11" imgW="1778000" imgH="1041400" progId="Equation.3">
                  <p:embed/>
                  <p:pic>
                    <p:nvPicPr>
                      <p:cNvPr id="256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452813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urved Left Arrow 15"/>
          <p:cNvSpPr/>
          <p:nvPr/>
        </p:nvSpPr>
        <p:spPr>
          <a:xfrm>
            <a:off x="7467600" y="2133600"/>
            <a:ext cx="457200" cy="9144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flipH="1" flipV="1">
            <a:off x="5715000" y="3810000"/>
            <a:ext cx="990600" cy="12192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614" name="Text Box 26"/>
          <p:cNvSpPr txBox="1">
            <a:spLocks noChangeArrowheads="1"/>
          </p:cNvSpPr>
          <p:nvPr/>
        </p:nvSpPr>
        <p:spPr bwMode="auto">
          <a:xfrm>
            <a:off x="6095999" y="5714999"/>
            <a:ext cx="30480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Invented in 1939 By Philip Smith at Bell Labs</a:t>
            </a:r>
            <a:endParaRPr lang="en-US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641" name="Picture 41" descr="P.H.Smith and his famous char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58" y="4495800"/>
            <a:ext cx="81438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graphicFrame>
        <p:nvGraphicFramePr>
          <p:cNvPr id="26627" name="Object 7"/>
          <p:cNvGraphicFramePr>
            <a:graphicFrameLocks noChangeAspect="1"/>
          </p:cNvGraphicFramePr>
          <p:nvPr/>
        </p:nvGraphicFramePr>
        <p:xfrm>
          <a:off x="228600" y="1143000"/>
          <a:ext cx="3452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1778000" imgH="508000" progId="Equation.3">
                  <p:embed/>
                </p:oleObj>
              </mc:Choice>
              <mc:Fallback>
                <p:oleObj name="Equation" r:id="rId3" imgW="1778000" imgH="508000" progId="Equation.3">
                  <p:embed/>
                  <p:pic>
                    <p:nvPicPr>
                      <p:cNvPr id="266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34528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/>
          <p:cNvGraphicFramePr>
            <a:graphicFrameLocks noChangeAspect="1"/>
          </p:cNvGraphicFramePr>
          <p:nvPr/>
        </p:nvGraphicFramePr>
        <p:xfrm>
          <a:off x="5981700" y="3563938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5" imgW="761669" imgH="241195" progId="Equation.3">
                  <p:embed/>
                </p:oleObj>
              </mc:Choice>
              <mc:Fallback>
                <p:oleObj name="Equation" r:id="rId5" imgW="761669" imgH="241195" progId="Equation.3">
                  <p:embed/>
                  <p:pic>
                    <p:nvPicPr>
                      <p:cNvPr id="266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563938"/>
                        <a:ext cx="762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533400" y="2209800"/>
            <a:ext cx="3581400" cy="3581400"/>
            <a:chOff x="528" y="768"/>
            <a:chExt cx="4800" cy="3360"/>
          </a:xfrm>
        </p:grpSpPr>
        <p:sp>
          <p:nvSpPr>
            <p:cNvPr id="26642" name="Line 5"/>
            <p:cNvSpPr>
              <a:spLocks noChangeShapeType="1"/>
            </p:cNvSpPr>
            <p:nvPr/>
          </p:nvSpPr>
          <p:spPr bwMode="auto">
            <a:xfrm>
              <a:off x="2784" y="864"/>
              <a:ext cx="0" cy="3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6"/>
            <p:cNvSpPr>
              <a:spLocks noChangeShapeType="1"/>
            </p:cNvSpPr>
            <p:nvPr/>
          </p:nvSpPr>
          <p:spPr bwMode="auto">
            <a:xfrm>
              <a:off x="528" y="2544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7"/>
            <p:cNvSpPr>
              <a:spLocks noChangeShapeType="1"/>
            </p:cNvSpPr>
            <p:nvPr/>
          </p:nvSpPr>
          <p:spPr bwMode="auto">
            <a:xfrm>
              <a:off x="3168" y="91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8"/>
            <p:cNvSpPr>
              <a:spLocks noChangeShapeType="1"/>
            </p:cNvSpPr>
            <p:nvPr/>
          </p:nvSpPr>
          <p:spPr bwMode="auto">
            <a:xfrm>
              <a:off x="3600" y="91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9"/>
            <p:cNvSpPr>
              <a:spLocks noChangeShapeType="1"/>
            </p:cNvSpPr>
            <p:nvPr/>
          </p:nvSpPr>
          <p:spPr bwMode="auto">
            <a:xfrm>
              <a:off x="4032" y="91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10"/>
            <p:cNvSpPr>
              <a:spLocks noChangeShapeType="1"/>
            </p:cNvSpPr>
            <p:nvPr/>
          </p:nvSpPr>
          <p:spPr bwMode="auto">
            <a:xfrm>
              <a:off x="4464" y="91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11"/>
            <p:cNvSpPr>
              <a:spLocks noChangeShapeType="1"/>
            </p:cNvSpPr>
            <p:nvPr/>
          </p:nvSpPr>
          <p:spPr bwMode="auto">
            <a:xfrm>
              <a:off x="1056" y="91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12"/>
            <p:cNvSpPr>
              <a:spLocks noChangeShapeType="1"/>
            </p:cNvSpPr>
            <p:nvPr/>
          </p:nvSpPr>
          <p:spPr bwMode="auto">
            <a:xfrm>
              <a:off x="1488" y="91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13"/>
            <p:cNvSpPr>
              <a:spLocks noChangeShapeType="1"/>
            </p:cNvSpPr>
            <p:nvPr/>
          </p:nvSpPr>
          <p:spPr bwMode="auto">
            <a:xfrm>
              <a:off x="1920" y="91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14"/>
            <p:cNvSpPr>
              <a:spLocks noChangeShapeType="1"/>
            </p:cNvSpPr>
            <p:nvPr/>
          </p:nvSpPr>
          <p:spPr bwMode="auto">
            <a:xfrm>
              <a:off x="2352" y="912"/>
              <a:ext cx="0" cy="3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Text Box 15"/>
            <p:cNvSpPr txBox="1">
              <a:spLocks noChangeArrowheads="1"/>
            </p:cNvSpPr>
            <p:nvPr/>
          </p:nvSpPr>
          <p:spPr bwMode="auto">
            <a:xfrm>
              <a:off x="2783" y="768"/>
              <a:ext cx="76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</a:t>
              </a:r>
            </a:p>
          </p:txBody>
        </p:sp>
      </p:grpSp>
      <p:pic>
        <p:nvPicPr>
          <p:cNvPr id="2663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"/>
          <a:stretch>
            <a:fillRect/>
          </a:stretch>
        </p:blipFill>
        <p:spPr bwMode="auto">
          <a:xfrm>
            <a:off x="4572000" y="2209800"/>
            <a:ext cx="396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17"/>
          <p:cNvSpPr txBox="1">
            <a:spLocks noChangeArrowheads="1"/>
          </p:cNvSpPr>
          <p:nvPr/>
        </p:nvSpPr>
        <p:spPr bwMode="auto">
          <a:xfrm>
            <a:off x="1676400" y="5791200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Constant resistance lines mapped onto circles</a:t>
            </a:r>
          </a:p>
        </p:txBody>
      </p:sp>
      <p:sp>
        <p:nvSpPr>
          <p:cNvPr id="26632" name="Text Box 23"/>
          <p:cNvSpPr txBox="1">
            <a:spLocks noChangeArrowheads="1"/>
          </p:cNvSpPr>
          <p:nvPr/>
        </p:nvSpPr>
        <p:spPr bwMode="auto">
          <a:xfrm>
            <a:off x="4953000" y="17526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Impedance</a:t>
            </a:r>
          </a:p>
        </p:txBody>
      </p:sp>
      <p:sp>
        <p:nvSpPr>
          <p:cNvPr id="26633" name="Text Box 24"/>
          <p:cNvSpPr txBox="1">
            <a:spLocks noChangeArrowheads="1"/>
          </p:cNvSpPr>
          <p:nvPr/>
        </p:nvSpPr>
        <p:spPr bwMode="auto">
          <a:xfrm>
            <a:off x="3886200" y="3962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</a:t>
            </a:r>
          </a:p>
        </p:txBody>
      </p:sp>
      <p:sp>
        <p:nvSpPr>
          <p:cNvPr id="26634" name="Rectangle 39"/>
          <p:cNvSpPr>
            <a:spLocks noChangeArrowheads="1"/>
          </p:cNvSpPr>
          <p:nvPr/>
        </p:nvSpPr>
        <p:spPr bwMode="auto">
          <a:xfrm>
            <a:off x="2209800" y="2370138"/>
            <a:ext cx="1905000" cy="3352800"/>
          </a:xfrm>
          <a:prstGeom prst="rect">
            <a:avLst/>
          </a:prstGeom>
          <a:solidFill>
            <a:srgbClr val="FF6600">
              <a:alpha val="1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830263" y="4038600"/>
            <a:ext cx="33528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6" name="Text Box 17"/>
          <p:cNvSpPr txBox="1">
            <a:spLocks noChangeArrowheads="1"/>
          </p:cNvSpPr>
          <p:nvPr/>
        </p:nvSpPr>
        <p:spPr bwMode="auto">
          <a:xfrm>
            <a:off x="2438400" y="4035425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2765425" y="4038600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638" name="Text Box 17"/>
          <p:cNvSpPr txBox="1">
            <a:spLocks noChangeArrowheads="1"/>
          </p:cNvSpPr>
          <p:nvPr/>
        </p:nvSpPr>
        <p:spPr bwMode="auto">
          <a:xfrm>
            <a:off x="3086100" y="4030663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6537325" y="3284538"/>
            <a:ext cx="1235075" cy="11350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90800" y="2667000"/>
            <a:ext cx="4038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41" name="Text Box 23"/>
          <p:cNvSpPr txBox="1">
            <a:spLocks noChangeArrowheads="1"/>
          </p:cNvSpPr>
          <p:nvPr/>
        </p:nvSpPr>
        <p:spPr bwMode="auto">
          <a:xfrm>
            <a:off x="990600" y="3200400"/>
            <a:ext cx="1371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5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4800600" y="3886200"/>
            <a:ext cx="3962400" cy="19050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00600" y="1981200"/>
            <a:ext cx="39624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1000" y="3886200"/>
            <a:ext cx="3962400" cy="19050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81000" y="1981200"/>
            <a:ext cx="39624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>
            <a:off x="2292350" y="2082800"/>
            <a:ext cx="0" cy="347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609600" y="38735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57" name="Group 6"/>
          <p:cNvGrpSpPr>
            <a:grpSpLocks/>
          </p:cNvGrpSpPr>
          <p:nvPr/>
        </p:nvGrpSpPr>
        <p:grpSpPr bwMode="auto">
          <a:xfrm rot="5400000">
            <a:off x="1054100" y="2225675"/>
            <a:ext cx="2543175" cy="3273425"/>
            <a:chOff x="776" y="865"/>
            <a:chExt cx="1602" cy="2062"/>
          </a:xfrm>
        </p:grpSpPr>
        <p:sp>
          <p:nvSpPr>
            <p:cNvPr id="27670" name="Line 7"/>
            <p:cNvSpPr>
              <a:spLocks noChangeShapeType="1"/>
            </p:cNvSpPr>
            <p:nvPr/>
          </p:nvSpPr>
          <p:spPr bwMode="auto">
            <a:xfrm>
              <a:off x="1769" y="865"/>
              <a:ext cx="0" cy="2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8"/>
            <p:cNvSpPr>
              <a:spLocks noChangeShapeType="1"/>
            </p:cNvSpPr>
            <p:nvPr/>
          </p:nvSpPr>
          <p:spPr bwMode="auto">
            <a:xfrm>
              <a:off x="1972" y="865"/>
              <a:ext cx="0" cy="2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9"/>
            <p:cNvSpPr>
              <a:spLocks noChangeShapeType="1"/>
            </p:cNvSpPr>
            <p:nvPr/>
          </p:nvSpPr>
          <p:spPr bwMode="auto">
            <a:xfrm>
              <a:off x="2175" y="865"/>
              <a:ext cx="0" cy="2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10"/>
            <p:cNvSpPr>
              <a:spLocks noChangeShapeType="1"/>
            </p:cNvSpPr>
            <p:nvPr/>
          </p:nvSpPr>
          <p:spPr bwMode="auto">
            <a:xfrm>
              <a:off x="2378" y="865"/>
              <a:ext cx="0" cy="2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11"/>
            <p:cNvSpPr>
              <a:spLocks noChangeShapeType="1"/>
            </p:cNvSpPr>
            <p:nvPr/>
          </p:nvSpPr>
          <p:spPr bwMode="auto">
            <a:xfrm>
              <a:off x="776" y="865"/>
              <a:ext cx="0" cy="2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12"/>
            <p:cNvSpPr>
              <a:spLocks noChangeShapeType="1"/>
            </p:cNvSpPr>
            <p:nvPr/>
          </p:nvSpPr>
          <p:spPr bwMode="auto">
            <a:xfrm>
              <a:off x="979" y="865"/>
              <a:ext cx="0" cy="2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13"/>
            <p:cNvSpPr>
              <a:spLocks noChangeShapeType="1"/>
            </p:cNvSpPr>
            <p:nvPr/>
          </p:nvSpPr>
          <p:spPr bwMode="auto">
            <a:xfrm>
              <a:off x="1182" y="865"/>
              <a:ext cx="0" cy="2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14"/>
            <p:cNvSpPr>
              <a:spLocks noChangeShapeType="1"/>
            </p:cNvSpPr>
            <p:nvPr/>
          </p:nvSpPr>
          <p:spPr bwMode="auto">
            <a:xfrm>
              <a:off x="1385" y="865"/>
              <a:ext cx="0" cy="2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2292350" y="19812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27659" name="Text Box 16"/>
          <p:cNvSpPr txBox="1">
            <a:spLocks noChangeArrowheads="1"/>
          </p:cNvSpPr>
          <p:nvPr/>
        </p:nvSpPr>
        <p:spPr bwMode="auto">
          <a:xfrm>
            <a:off x="1828800" y="5715000"/>
            <a:ext cx="601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Constant reactance lines mapped onto arches</a:t>
            </a:r>
          </a:p>
        </p:txBody>
      </p:sp>
      <p:pic>
        <p:nvPicPr>
          <p:cNvPr id="27660" name="Picture 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24088"/>
            <a:ext cx="3886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1" name="Text Box 38"/>
          <p:cNvSpPr txBox="1">
            <a:spLocks noChangeArrowheads="1"/>
          </p:cNvSpPr>
          <p:nvPr/>
        </p:nvSpPr>
        <p:spPr bwMode="auto">
          <a:xfrm>
            <a:off x="3962400" y="3733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</a:t>
            </a:r>
          </a:p>
        </p:txBody>
      </p:sp>
      <p:sp>
        <p:nvSpPr>
          <p:cNvPr id="27662" name="Text Box 17"/>
          <p:cNvSpPr txBox="1">
            <a:spLocks noChangeArrowheads="1"/>
          </p:cNvSpPr>
          <p:nvPr/>
        </p:nvSpPr>
        <p:spPr bwMode="auto">
          <a:xfrm>
            <a:off x="2286000" y="3276600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j1</a:t>
            </a:r>
          </a:p>
        </p:txBody>
      </p:sp>
      <p:sp>
        <p:nvSpPr>
          <p:cNvPr id="60" name="Arc 59"/>
          <p:cNvSpPr/>
          <p:nvPr/>
        </p:nvSpPr>
        <p:spPr>
          <a:xfrm flipH="1" flipV="1">
            <a:off x="6667500" y="1752600"/>
            <a:ext cx="2286000" cy="2133600"/>
          </a:xfrm>
          <a:prstGeom prst="arc">
            <a:avLst>
              <a:gd name="adj1" fmla="val 16200000"/>
              <a:gd name="adj2" fmla="val 21587"/>
            </a:avLst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27664" name="Object 4"/>
          <p:cNvGraphicFramePr>
            <a:graphicFrameLocks noChangeAspect="1"/>
          </p:cNvGraphicFramePr>
          <p:nvPr/>
        </p:nvGraphicFramePr>
        <p:xfrm>
          <a:off x="152400" y="990600"/>
          <a:ext cx="342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276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3429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23"/>
          <p:cNvSpPr txBox="1">
            <a:spLocks noChangeArrowheads="1"/>
          </p:cNvSpPr>
          <p:nvPr/>
        </p:nvSpPr>
        <p:spPr bwMode="auto">
          <a:xfrm>
            <a:off x="2895600" y="21336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</a:p>
        </p:txBody>
      </p:sp>
      <p:sp>
        <p:nvSpPr>
          <p:cNvPr id="27666" name="Text Box 23"/>
          <p:cNvSpPr txBox="1">
            <a:spLocks noChangeArrowheads="1"/>
          </p:cNvSpPr>
          <p:nvPr/>
        </p:nvSpPr>
        <p:spPr bwMode="auto">
          <a:xfrm>
            <a:off x="6972300" y="22098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</a:p>
        </p:txBody>
      </p:sp>
      <p:sp>
        <p:nvSpPr>
          <p:cNvPr id="27667" name="Text Box 23"/>
          <p:cNvSpPr txBox="1">
            <a:spLocks noChangeArrowheads="1"/>
          </p:cNvSpPr>
          <p:nvPr/>
        </p:nvSpPr>
        <p:spPr bwMode="auto">
          <a:xfrm>
            <a:off x="2819400" y="52578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Capacitive</a:t>
            </a:r>
          </a:p>
        </p:txBody>
      </p:sp>
      <p:sp>
        <p:nvSpPr>
          <p:cNvPr id="27668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Capacitive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114800" y="3429000"/>
            <a:ext cx="2667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pic>
        <p:nvPicPr>
          <p:cNvPr id="2867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47228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"/>
          <a:stretch>
            <a:fillRect/>
          </a:stretch>
        </p:blipFill>
        <p:spPr bwMode="auto">
          <a:xfrm>
            <a:off x="4876800" y="2438400"/>
            <a:ext cx="40386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val 31"/>
          <p:cNvSpPr/>
          <p:nvPr/>
        </p:nvSpPr>
        <p:spPr>
          <a:xfrm>
            <a:off x="6302375" y="3543300"/>
            <a:ext cx="1219200" cy="1066800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29400" y="3573463"/>
            <a:ext cx="76200" cy="76200"/>
          </a:xfrm>
          <a:prstGeom prst="ellipse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343400" y="2057400"/>
            <a:ext cx="22098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sp>
        <p:nvSpPr>
          <p:cNvPr id="29699" name="Line 18"/>
          <p:cNvSpPr>
            <a:spLocks noChangeShapeType="1"/>
          </p:cNvSpPr>
          <p:nvPr/>
        </p:nvSpPr>
        <p:spPr bwMode="auto">
          <a:xfrm>
            <a:off x="609600" y="4267200"/>
            <a:ext cx="3810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19"/>
          <p:cNvSpPr>
            <a:spLocks noChangeShapeType="1"/>
          </p:cNvSpPr>
          <p:nvPr/>
        </p:nvSpPr>
        <p:spPr bwMode="auto">
          <a:xfrm>
            <a:off x="609600" y="6096000"/>
            <a:ext cx="3886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20"/>
          <p:cNvSpPr txBox="1">
            <a:spLocks noChangeArrowheads="1"/>
          </p:cNvSpPr>
          <p:nvPr/>
        </p:nvSpPr>
        <p:spPr bwMode="auto">
          <a:xfrm>
            <a:off x="4876800" y="4876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130 +j90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29702" name="Rectangle 21"/>
          <p:cNvSpPr>
            <a:spLocks noChangeArrowheads="1"/>
          </p:cNvSpPr>
          <p:nvPr/>
        </p:nvSpPr>
        <p:spPr bwMode="auto">
          <a:xfrm>
            <a:off x="4267200" y="4419600"/>
            <a:ext cx="533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Line 22"/>
          <p:cNvSpPr>
            <a:spLocks noChangeShapeType="1"/>
          </p:cNvSpPr>
          <p:nvPr/>
        </p:nvSpPr>
        <p:spPr bwMode="auto">
          <a:xfrm>
            <a:off x="44196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23"/>
          <p:cNvSpPr>
            <a:spLocks noChangeShapeType="1"/>
          </p:cNvSpPr>
          <p:nvPr/>
        </p:nvSpPr>
        <p:spPr bwMode="auto">
          <a:xfrm flipV="1">
            <a:off x="4495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26"/>
          <p:cNvSpPr>
            <a:spLocks noChangeShapeType="1"/>
          </p:cNvSpPr>
          <p:nvPr/>
        </p:nvSpPr>
        <p:spPr bwMode="auto">
          <a:xfrm>
            <a:off x="1524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27"/>
          <p:cNvSpPr>
            <a:spLocks noChangeShapeType="1"/>
          </p:cNvSpPr>
          <p:nvPr/>
        </p:nvSpPr>
        <p:spPr bwMode="auto">
          <a:xfrm>
            <a:off x="1524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28"/>
          <p:cNvSpPr txBox="1">
            <a:spLocks noChangeArrowheads="1"/>
          </p:cNvSpPr>
          <p:nvPr/>
        </p:nvSpPr>
        <p:spPr bwMode="auto">
          <a:xfrm>
            <a:off x="1371600" y="4724400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50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29708" name="Line 29"/>
          <p:cNvSpPr>
            <a:spLocks noChangeShapeType="1"/>
          </p:cNvSpPr>
          <p:nvPr/>
        </p:nvSpPr>
        <p:spPr bwMode="auto">
          <a:xfrm>
            <a:off x="609600" y="5715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Text Box 30"/>
          <p:cNvSpPr txBox="1">
            <a:spLocks noChangeArrowheads="1"/>
          </p:cNvSpPr>
          <p:nvPr/>
        </p:nvSpPr>
        <p:spPr bwMode="auto">
          <a:xfrm>
            <a:off x="1752600" y="5715000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 </a:t>
            </a:r>
            <a:r>
              <a:rPr lang="el-GR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endParaRPr lang="el-GR" altLang="en-US" sz="1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533400" y="1295400"/>
            <a:ext cx="75438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load impedance of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130 +j90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 terminates a 50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 T. Line that is 0.3 </a:t>
            </a:r>
            <a:r>
              <a:rPr lang="el-GR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 long.  Find: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The reflection coefficient at the load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The reflection coefficient at the input to the line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The input impedance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SWR on the line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The return loss.</a:t>
            </a:r>
            <a:endParaRPr lang="el-GR" sz="1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886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1219200" y="43434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Oval 6"/>
          <p:cNvSpPr>
            <a:spLocks noChangeArrowheads="1"/>
          </p:cNvSpPr>
          <p:nvPr/>
        </p:nvSpPr>
        <p:spPr bwMode="auto">
          <a:xfrm>
            <a:off x="28956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Oval 7"/>
          <p:cNvSpPr>
            <a:spLocks noChangeArrowheads="1"/>
          </p:cNvSpPr>
          <p:nvPr/>
        </p:nvSpPr>
        <p:spPr bwMode="auto">
          <a:xfrm>
            <a:off x="1219200" y="1828800"/>
            <a:ext cx="1905000" cy="1524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28956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z</a:t>
            </a:r>
            <a:r>
              <a:rPr lang="en-US" altLang="en-US" baseline="-2500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30727" name="Line 12"/>
          <p:cNvSpPr>
            <a:spLocks noChangeShapeType="1"/>
          </p:cNvSpPr>
          <p:nvPr/>
        </p:nvSpPr>
        <p:spPr bwMode="auto">
          <a:xfrm>
            <a:off x="2514600" y="4343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17"/>
          <p:cNvSpPr>
            <a:spLocks noChangeShapeType="1"/>
          </p:cNvSpPr>
          <p:nvPr/>
        </p:nvSpPr>
        <p:spPr bwMode="auto">
          <a:xfrm flipV="1">
            <a:off x="2133600" y="2133600"/>
            <a:ext cx="1524000" cy="4572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sp>
        <p:nvSpPr>
          <p:cNvPr id="30730" name="Line 5"/>
          <p:cNvSpPr>
            <a:spLocks noChangeShapeType="1"/>
          </p:cNvSpPr>
          <p:nvPr/>
        </p:nvSpPr>
        <p:spPr bwMode="auto">
          <a:xfrm>
            <a:off x="1066800" y="6172200"/>
            <a:ext cx="1447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2895600" y="5030788"/>
            <a:ext cx="1752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130 +j 90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4648200" y="1219200"/>
            <a:ext cx="4191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130 +j 90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What is the reflection coefficient?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1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Convert to normalized impedance.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130/50+j 90/50 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2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plot on chart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3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measure how far from edge.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This tells ||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4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measure angle  from angle from center axis.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=||e 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 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.6e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j21.8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0733" name="Rectangle 11"/>
          <p:cNvSpPr>
            <a:spLocks noChangeArrowheads="1"/>
          </p:cNvSpPr>
          <p:nvPr/>
        </p:nvSpPr>
        <p:spPr bwMode="auto">
          <a:xfrm>
            <a:off x="2286000" y="4495800"/>
            <a:ext cx="533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 flipV="1">
            <a:off x="25146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13716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1371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152400" y="4497388"/>
            <a:ext cx="1828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||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.60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= 21.8 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3886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Oval 4"/>
          <p:cNvSpPr>
            <a:spLocks noChangeArrowheads="1"/>
          </p:cNvSpPr>
          <p:nvPr/>
        </p:nvSpPr>
        <p:spPr bwMode="auto">
          <a:xfrm>
            <a:off x="2590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Oval 5"/>
          <p:cNvSpPr>
            <a:spLocks noChangeArrowheads="1"/>
          </p:cNvSpPr>
          <p:nvPr/>
        </p:nvSpPr>
        <p:spPr bwMode="auto">
          <a:xfrm>
            <a:off x="914400" y="1600200"/>
            <a:ext cx="1905000" cy="1524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2590800" y="1676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z</a:t>
            </a:r>
            <a:r>
              <a:rPr lang="en-US" altLang="en-US" baseline="-2500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31750" name="Line 9"/>
          <p:cNvSpPr>
            <a:spLocks noChangeShapeType="1"/>
          </p:cNvSpPr>
          <p:nvPr/>
        </p:nvSpPr>
        <p:spPr bwMode="auto">
          <a:xfrm flipV="1">
            <a:off x="1828800" y="1905000"/>
            <a:ext cx="1524000" cy="4572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Freeform 10"/>
          <p:cNvSpPr>
            <a:spLocks/>
          </p:cNvSpPr>
          <p:nvPr/>
        </p:nvSpPr>
        <p:spPr bwMode="auto">
          <a:xfrm>
            <a:off x="863600" y="2057400"/>
            <a:ext cx="2006600" cy="1079500"/>
          </a:xfrm>
          <a:custGeom>
            <a:avLst/>
            <a:gdLst>
              <a:gd name="T0" fmla="*/ 2147483646 w 1264"/>
              <a:gd name="T1" fmla="*/ 2147483646 h 680"/>
              <a:gd name="T2" fmla="*/ 2147483646 w 1264"/>
              <a:gd name="T3" fmla="*/ 2147483646 h 680"/>
              <a:gd name="T4" fmla="*/ 2147483646 w 1264"/>
              <a:gd name="T5" fmla="*/ 2147483646 h 680"/>
              <a:gd name="T6" fmla="*/ 2147483646 w 1264"/>
              <a:gd name="T7" fmla="*/ 2147483646 h 680"/>
              <a:gd name="T8" fmla="*/ 2147483646 w 1264"/>
              <a:gd name="T9" fmla="*/ 2147483646 h 680"/>
              <a:gd name="T10" fmla="*/ 2147483646 w 1264"/>
              <a:gd name="T11" fmla="*/ 2147483646 h 680"/>
              <a:gd name="T12" fmla="*/ 2147483646 w 1264"/>
              <a:gd name="T13" fmla="*/ 2147483646 h 680"/>
              <a:gd name="T14" fmla="*/ 2147483646 w 1264"/>
              <a:gd name="T15" fmla="*/ 0 h 6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64"/>
              <a:gd name="T25" fmla="*/ 0 h 680"/>
              <a:gd name="T26" fmla="*/ 1264 w 1264"/>
              <a:gd name="T27" fmla="*/ 680 h 6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64" h="680">
                <a:moveTo>
                  <a:pt x="1184" y="48"/>
                </a:moveTo>
                <a:cubicBezTo>
                  <a:pt x="1224" y="124"/>
                  <a:pt x="1264" y="200"/>
                  <a:pt x="1232" y="288"/>
                </a:cubicBezTo>
                <a:cubicBezTo>
                  <a:pt x="1200" y="376"/>
                  <a:pt x="1112" y="512"/>
                  <a:pt x="992" y="576"/>
                </a:cubicBezTo>
                <a:cubicBezTo>
                  <a:pt x="872" y="640"/>
                  <a:pt x="640" y="680"/>
                  <a:pt x="512" y="672"/>
                </a:cubicBezTo>
                <a:cubicBezTo>
                  <a:pt x="384" y="664"/>
                  <a:pt x="304" y="584"/>
                  <a:pt x="224" y="528"/>
                </a:cubicBezTo>
                <a:cubicBezTo>
                  <a:pt x="144" y="472"/>
                  <a:pt x="64" y="408"/>
                  <a:pt x="32" y="336"/>
                </a:cubicBezTo>
                <a:cubicBezTo>
                  <a:pt x="0" y="264"/>
                  <a:pt x="24" y="152"/>
                  <a:pt x="32" y="96"/>
                </a:cubicBezTo>
                <a:cubicBezTo>
                  <a:pt x="40" y="40"/>
                  <a:pt x="60" y="20"/>
                  <a:pt x="80" y="0"/>
                </a:cubicBez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Oval 11"/>
          <p:cNvSpPr>
            <a:spLocks noChangeArrowheads="1"/>
          </p:cNvSpPr>
          <p:nvPr/>
        </p:nvSpPr>
        <p:spPr bwMode="auto">
          <a:xfrm>
            <a:off x="990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304800" y="160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Zl’</a:t>
            </a:r>
          </a:p>
        </p:txBody>
      </p:sp>
      <p:sp>
        <p:nvSpPr>
          <p:cNvPr id="31754" name="Line 14"/>
          <p:cNvSpPr>
            <a:spLocks noChangeShapeType="1"/>
          </p:cNvSpPr>
          <p:nvPr/>
        </p:nvSpPr>
        <p:spPr bwMode="auto">
          <a:xfrm>
            <a:off x="2392363" y="4572000"/>
            <a:ext cx="5064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9"/>
          <p:cNvSpPr>
            <a:spLocks noChangeShapeType="1"/>
          </p:cNvSpPr>
          <p:nvPr/>
        </p:nvSpPr>
        <p:spPr bwMode="auto">
          <a:xfrm>
            <a:off x="11430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4549775" y="1447800"/>
            <a:ext cx="459422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130 +j90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What is the reflection coefficient .3 down the line?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1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Convert to normalized impedance.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130/50+j 90/50 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2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plot on chart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3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move around constant || circle a distance l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4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/2 = 1 rotation so .3 = .6 the way around.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5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read off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’, (new position) and convert to 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(.255+j.117)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31758" name="Text Box 8"/>
          <p:cNvSpPr txBox="1">
            <a:spLocks noChangeArrowheads="1"/>
          </p:cNvSpPr>
          <p:nvPr/>
        </p:nvSpPr>
        <p:spPr bwMode="auto">
          <a:xfrm>
            <a:off x="304800" y="4648200"/>
            <a:ext cx="1828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||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= ?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362200" y="5716588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840038" y="4667250"/>
            <a:ext cx="207962" cy="904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898775" y="4572000"/>
            <a:ext cx="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928938" y="55721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12192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Oval 21"/>
          <p:cNvSpPr>
            <a:spLocks noChangeArrowheads="1"/>
          </p:cNvSpPr>
          <p:nvPr/>
        </p:nvSpPr>
        <p:spPr bwMode="auto">
          <a:xfrm>
            <a:off x="2286000" y="56388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5" name="Oval 22"/>
          <p:cNvSpPr>
            <a:spLocks noChangeArrowheads="1"/>
          </p:cNvSpPr>
          <p:nvPr/>
        </p:nvSpPr>
        <p:spPr bwMode="auto">
          <a:xfrm>
            <a:off x="2286000" y="44958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1295400" y="42672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 = .3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3124200" y="5029200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130 +j90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3886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Oval 4"/>
          <p:cNvSpPr>
            <a:spLocks noChangeArrowheads="1"/>
          </p:cNvSpPr>
          <p:nvPr/>
        </p:nvSpPr>
        <p:spPr bwMode="auto">
          <a:xfrm>
            <a:off x="2590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914400" y="1600200"/>
            <a:ext cx="1905000" cy="1524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2590800" y="1676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z</a:t>
            </a:r>
            <a:r>
              <a:rPr lang="en-US" altLang="en-US" baseline="-2500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 flipV="1">
            <a:off x="1828800" y="1905000"/>
            <a:ext cx="1524000" cy="4572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Freeform 10"/>
          <p:cNvSpPr>
            <a:spLocks/>
          </p:cNvSpPr>
          <p:nvPr/>
        </p:nvSpPr>
        <p:spPr bwMode="auto">
          <a:xfrm>
            <a:off x="863600" y="2057400"/>
            <a:ext cx="2006600" cy="1079500"/>
          </a:xfrm>
          <a:custGeom>
            <a:avLst/>
            <a:gdLst>
              <a:gd name="T0" fmla="*/ 2147483646 w 1264"/>
              <a:gd name="T1" fmla="*/ 2147483646 h 680"/>
              <a:gd name="T2" fmla="*/ 2147483646 w 1264"/>
              <a:gd name="T3" fmla="*/ 2147483646 h 680"/>
              <a:gd name="T4" fmla="*/ 2147483646 w 1264"/>
              <a:gd name="T5" fmla="*/ 2147483646 h 680"/>
              <a:gd name="T6" fmla="*/ 2147483646 w 1264"/>
              <a:gd name="T7" fmla="*/ 2147483646 h 680"/>
              <a:gd name="T8" fmla="*/ 2147483646 w 1264"/>
              <a:gd name="T9" fmla="*/ 2147483646 h 680"/>
              <a:gd name="T10" fmla="*/ 2147483646 w 1264"/>
              <a:gd name="T11" fmla="*/ 2147483646 h 680"/>
              <a:gd name="T12" fmla="*/ 2147483646 w 1264"/>
              <a:gd name="T13" fmla="*/ 2147483646 h 680"/>
              <a:gd name="T14" fmla="*/ 2147483646 w 1264"/>
              <a:gd name="T15" fmla="*/ 0 h 6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64"/>
              <a:gd name="T25" fmla="*/ 0 h 680"/>
              <a:gd name="T26" fmla="*/ 1264 w 1264"/>
              <a:gd name="T27" fmla="*/ 680 h 6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64" h="680">
                <a:moveTo>
                  <a:pt x="1184" y="48"/>
                </a:moveTo>
                <a:cubicBezTo>
                  <a:pt x="1224" y="124"/>
                  <a:pt x="1264" y="200"/>
                  <a:pt x="1232" y="288"/>
                </a:cubicBezTo>
                <a:cubicBezTo>
                  <a:pt x="1200" y="376"/>
                  <a:pt x="1112" y="512"/>
                  <a:pt x="992" y="576"/>
                </a:cubicBezTo>
                <a:cubicBezTo>
                  <a:pt x="872" y="640"/>
                  <a:pt x="640" y="680"/>
                  <a:pt x="512" y="672"/>
                </a:cubicBezTo>
                <a:cubicBezTo>
                  <a:pt x="384" y="664"/>
                  <a:pt x="304" y="584"/>
                  <a:pt x="224" y="528"/>
                </a:cubicBezTo>
                <a:cubicBezTo>
                  <a:pt x="144" y="472"/>
                  <a:pt x="64" y="408"/>
                  <a:pt x="32" y="336"/>
                </a:cubicBezTo>
                <a:cubicBezTo>
                  <a:pt x="0" y="264"/>
                  <a:pt x="24" y="152"/>
                  <a:pt x="32" y="96"/>
                </a:cubicBezTo>
                <a:cubicBezTo>
                  <a:pt x="40" y="40"/>
                  <a:pt x="60" y="20"/>
                  <a:pt x="80" y="0"/>
                </a:cubicBez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Oval 11"/>
          <p:cNvSpPr>
            <a:spLocks noChangeArrowheads="1"/>
          </p:cNvSpPr>
          <p:nvPr/>
        </p:nvSpPr>
        <p:spPr bwMode="auto">
          <a:xfrm>
            <a:off x="990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304800" y="160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Zl’</a:t>
            </a:r>
          </a:p>
        </p:txBody>
      </p:sp>
      <p:sp>
        <p:nvSpPr>
          <p:cNvPr id="32778" name="Line 14"/>
          <p:cNvSpPr>
            <a:spLocks noChangeShapeType="1"/>
          </p:cNvSpPr>
          <p:nvPr/>
        </p:nvSpPr>
        <p:spPr bwMode="auto">
          <a:xfrm>
            <a:off x="2392363" y="4572000"/>
            <a:ext cx="5064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9"/>
          <p:cNvSpPr>
            <a:spLocks noChangeShapeType="1"/>
          </p:cNvSpPr>
          <p:nvPr/>
        </p:nvSpPr>
        <p:spPr bwMode="auto">
          <a:xfrm>
            <a:off x="11430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Smith Chart</a:t>
            </a:r>
          </a:p>
        </p:txBody>
      </p:sp>
      <p:sp>
        <p:nvSpPr>
          <p:cNvPr id="32781" name="Text Box 8"/>
          <p:cNvSpPr txBox="1">
            <a:spLocks noChangeArrowheads="1"/>
          </p:cNvSpPr>
          <p:nvPr/>
        </p:nvSpPr>
        <p:spPr bwMode="auto">
          <a:xfrm>
            <a:off x="304800" y="4648200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||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.60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= 156.8 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82" name="Line 15"/>
          <p:cNvSpPr>
            <a:spLocks noChangeShapeType="1"/>
          </p:cNvSpPr>
          <p:nvPr/>
        </p:nvSpPr>
        <p:spPr bwMode="auto">
          <a:xfrm>
            <a:off x="2362200" y="5716588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2840038" y="4667250"/>
            <a:ext cx="207962" cy="904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4" name="Line 17"/>
          <p:cNvSpPr>
            <a:spLocks noChangeShapeType="1"/>
          </p:cNvSpPr>
          <p:nvPr/>
        </p:nvSpPr>
        <p:spPr bwMode="auto">
          <a:xfrm>
            <a:off x="2898775" y="4572000"/>
            <a:ext cx="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8"/>
          <p:cNvSpPr>
            <a:spLocks noChangeShapeType="1"/>
          </p:cNvSpPr>
          <p:nvPr/>
        </p:nvSpPr>
        <p:spPr bwMode="auto">
          <a:xfrm flipV="1">
            <a:off x="2928938" y="557212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0"/>
          <p:cNvSpPr>
            <a:spLocks noChangeShapeType="1"/>
          </p:cNvSpPr>
          <p:nvPr/>
        </p:nvSpPr>
        <p:spPr bwMode="auto">
          <a:xfrm>
            <a:off x="12192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Oval 21"/>
          <p:cNvSpPr>
            <a:spLocks noChangeArrowheads="1"/>
          </p:cNvSpPr>
          <p:nvPr/>
        </p:nvSpPr>
        <p:spPr bwMode="auto">
          <a:xfrm>
            <a:off x="2286000" y="56388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8" name="Oval 22"/>
          <p:cNvSpPr>
            <a:spLocks noChangeArrowheads="1"/>
          </p:cNvSpPr>
          <p:nvPr/>
        </p:nvSpPr>
        <p:spPr bwMode="auto">
          <a:xfrm>
            <a:off x="2286000" y="44958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9" name="Text Box 23"/>
          <p:cNvSpPr txBox="1">
            <a:spLocks noChangeArrowheads="1"/>
          </p:cNvSpPr>
          <p:nvPr/>
        </p:nvSpPr>
        <p:spPr bwMode="auto">
          <a:xfrm>
            <a:off x="1295400" y="42672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 = .3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32790" name="Text Box 24"/>
          <p:cNvSpPr txBox="1">
            <a:spLocks noChangeArrowheads="1"/>
          </p:cNvSpPr>
          <p:nvPr/>
        </p:nvSpPr>
        <p:spPr bwMode="auto">
          <a:xfrm>
            <a:off x="3124200" y="5029200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= 130 +j90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32791" name="Text Box 8"/>
          <p:cNvSpPr txBox="1">
            <a:spLocks noChangeArrowheads="1"/>
          </p:cNvSpPr>
          <p:nvPr/>
        </p:nvSpPr>
        <p:spPr bwMode="auto">
          <a:xfrm>
            <a:off x="4648200" y="1752600"/>
            <a:ext cx="43434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ZL = 130 +j 90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What is the input impedance and reflection coefficient .3 down the line?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5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read off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’, (new position) and convert to 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(.255+j.117)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en-US" sz="18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12.7 + j5.8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6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read off Gamma from polar coordinates –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 =||e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j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=||e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j165.8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0375" y="3810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Lossless (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 = G = 0) </a:t>
            </a: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T. Lines</a:t>
            </a:r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1106488" y="1752600"/>
          <a:ext cx="22526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295400" imgH="393700" progId="Equation.3">
                  <p:embed/>
                </p:oleObj>
              </mc:Choice>
              <mc:Fallback>
                <p:oleObj name="Equation" r:id="rId3" imgW="1295400" imgH="393700" progId="Equation.3">
                  <p:embed/>
                  <p:pic>
                    <p:nvPicPr>
                      <p:cNvPr id="61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752600"/>
                        <a:ext cx="22526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0"/>
          <p:cNvGraphicFramePr>
            <a:graphicFrameLocks noChangeAspect="1"/>
          </p:cNvGraphicFramePr>
          <p:nvPr/>
        </p:nvGraphicFramePr>
        <p:xfrm>
          <a:off x="1143000" y="2438400"/>
          <a:ext cx="2297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1320227" imgH="393529" progId="Equation.3">
                  <p:embed/>
                </p:oleObj>
              </mc:Choice>
              <mc:Fallback>
                <p:oleObj name="Equation" r:id="rId5" imgW="1320227" imgH="393529" progId="Equation.3">
                  <p:embed/>
                  <p:pic>
                    <p:nvPicPr>
                      <p:cNvPr id="614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2297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Arrow 15"/>
          <p:cNvSpPr/>
          <p:nvPr/>
        </p:nvSpPr>
        <p:spPr>
          <a:xfrm>
            <a:off x="3733800" y="2133600"/>
            <a:ext cx="3810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6150" name="Object 61"/>
          <p:cNvGraphicFramePr>
            <a:graphicFrameLocks noChangeAspect="1"/>
          </p:cNvGraphicFramePr>
          <p:nvPr/>
        </p:nvGraphicFramePr>
        <p:xfrm>
          <a:off x="4208463" y="1609725"/>
          <a:ext cx="28273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7" imgW="1625600" imgH="469900" progId="Equation.3">
                  <p:embed/>
                </p:oleObj>
              </mc:Choice>
              <mc:Fallback>
                <p:oleObj name="Equation" r:id="rId7" imgW="1625600" imgH="469900" progId="Equation.3">
                  <p:embed/>
                  <p:pic>
                    <p:nvPicPr>
                      <p:cNvPr id="615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1609725"/>
                        <a:ext cx="28273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2"/>
          <p:cNvGraphicFramePr>
            <a:graphicFrameLocks noChangeAspect="1"/>
          </p:cNvGraphicFramePr>
          <p:nvPr/>
        </p:nvGraphicFramePr>
        <p:xfrm>
          <a:off x="4267200" y="2438400"/>
          <a:ext cx="2738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6151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38400"/>
                        <a:ext cx="2738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63"/>
          <p:cNvGraphicFramePr>
            <a:graphicFrameLocks noChangeAspect="1"/>
          </p:cNvGraphicFramePr>
          <p:nvPr/>
        </p:nvGraphicFramePr>
        <p:xfrm>
          <a:off x="7620000" y="1905000"/>
          <a:ext cx="1193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1" imgW="685800" imgH="419100" progId="Equation.3">
                  <p:embed/>
                </p:oleObj>
              </mc:Choice>
              <mc:Fallback>
                <p:oleObj name="Equation" r:id="rId11" imgW="685800" imgH="419100" progId="Equation.3">
                  <p:embed/>
                  <p:pic>
                    <p:nvPicPr>
                      <p:cNvPr id="615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05000"/>
                        <a:ext cx="1193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4"/>
          <p:cNvSpPr txBox="1">
            <a:spLocks noChangeArrowheads="1"/>
          </p:cNvSpPr>
          <p:nvPr/>
        </p:nvSpPr>
        <p:spPr bwMode="auto">
          <a:xfrm>
            <a:off x="4419600" y="1219200"/>
            <a:ext cx="190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Wave Equation</a:t>
            </a:r>
          </a:p>
        </p:txBody>
      </p:sp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7620000" y="1600200"/>
            <a:ext cx="152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Phase Velocity</a:t>
            </a:r>
          </a:p>
        </p:txBody>
      </p:sp>
      <p:graphicFrame>
        <p:nvGraphicFramePr>
          <p:cNvPr id="6155" name="Object 64"/>
          <p:cNvGraphicFramePr>
            <a:graphicFrameLocks noChangeAspect="1"/>
          </p:cNvGraphicFramePr>
          <p:nvPr/>
        </p:nvGraphicFramePr>
        <p:xfrm>
          <a:off x="1828800" y="3994150"/>
          <a:ext cx="3270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3" imgW="1879600" imgH="444500" progId="Equation.3">
                  <p:embed/>
                </p:oleObj>
              </mc:Choice>
              <mc:Fallback>
                <p:oleObj name="Equation" r:id="rId13" imgW="1879600" imgH="444500" progId="Equation.3">
                  <p:embed/>
                  <p:pic>
                    <p:nvPicPr>
                      <p:cNvPr id="615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94150"/>
                        <a:ext cx="3270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Box 4"/>
          <p:cNvSpPr txBox="1">
            <a:spLocks noChangeArrowheads="1"/>
          </p:cNvSpPr>
          <p:nvPr/>
        </p:nvSpPr>
        <p:spPr bwMode="auto">
          <a:xfrm>
            <a:off x="1219200" y="3657600"/>
            <a:ext cx="487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 Solution to Lossless T. Line Equation</a:t>
            </a:r>
          </a:p>
        </p:txBody>
      </p:sp>
      <p:graphicFrame>
        <p:nvGraphicFramePr>
          <p:cNvPr id="6157" name="Object 65"/>
          <p:cNvGraphicFramePr>
            <a:graphicFrameLocks noChangeAspect="1"/>
          </p:cNvGraphicFramePr>
          <p:nvPr/>
        </p:nvGraphicFramePr>
        <p:xfrm>
          <a:off x="762000" y="4876800"/>
          <a:ext cx="57658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5" imgW="3314700" imgH="673100" progId="Equation.3">
                  <p:embed/>
                </p:oleObj>
              </mc:Choice>
              <mc:Fallback>
                <p:oleObj name="Equation" r:id="rId15" imgW="3314700" imgH="673100" progId="Equation.3">
                  <p:embed/>
                  <p:pic>
                    <p:nvPicPr>
                      <p:cNvPr id="6157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57658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66"/>
          <p:cNvGraphicFramePr>
            <a:graphicFrameLocks noChangeAspect="1"/>
          </p:cNvGraphicFramePr>
          <p:nvPr/>
        </p:nvGraphicFramePr>
        <p:xfrm>
          <a:off x="7543800" y="4724400"/>
          <a:ext cx="10620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7" imgW="609336" imgH="444307" progId="Equation.3">
                  <p:embed/>
                </p:oleObj>
              </mc:Choice>
              <mc:Fallback>
                <p:oleObj name="Equation" r:id="rId17" imgW="609336" imgH="444307" progId="Equation.3">
                  <p:embed/>
                  <p:pic>
                    <p:nvPicPr>
                      <p:cNvPr id="615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724400"/>
                        <a:ext cx="10620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Box 4"/>
          <p:cNvSpPr txBox="1">
            <a:spLocks noChangeArrowheads="1"/>
          </p:cNvSpPr>
          <p:nvPr/>
        </p:nvSpPr>
        <p:spPr bwMode="auto">
          <a:xfrm>
            <a:off x="7315200" y="41148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Impedance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Admittance Chart</a:t>
            </a:r>
          </a:p>
        </p:txBody>
      </p:sp>
      <p:pic>
        <p:nvPicPr>
          <p:cNvPr id="33795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191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34"/>
          <p:cNvSpPr txBox="1">
            <a:spLocks noChangeArrowheads="1"/>
          </p:cNvSpPr>
          <p:nvPr/>
        </p:nvSpPr>
        <p:spPr bwMode="auto">
          <a:xfrm>
            <a:off x="4953000" y="1219200"/>
            <a:ext cx="37338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impedance to admittance chart is simply moving 180 degrees from the load.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Oval 36"/>
          <p:cNvSpPr>
            <a:spLocks noChangeArrowheads="1"/>
          </p:cNvSpPr>
          <p:nvPr/>
        </p:nvSpPr>
        <p:spPr bwMode="auto">
          <a:xfrm>
            <a:off x="1600200" y="2971800"/>
            <a:ext cx="1676400" cy="1752600"/>
          </a:xfrm>
          <a:prstGeom prst="ellips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Oval 37"/>
          <p:cNvSpPr>
            <a:spLocks noChangeArrowheads="1"/>
          </p:cNvSpPr>
          <p:nvPr/>
        </p:nvSpPr>
        <p:spPr bwMode="auto">
          <a:xfrm>
            <a:off x="3140075" y="34448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9" name="Oval 38"/>
          <p:cNvSpPr>
            <a:spLocks noChangeArrowheads="1"/>
          </p:cNvSpPr>
          <p:nvPr/>
        </p:nvSpPr>
        <p:spPr bwMode="auto">
          <a:xfrm>
            <a:off x="1600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Text Box 41"/>
          <p:cNvSpPr txBox="1">
            <a:spLocks noChangeArrowheads="1"/>
          </p:cNvSpPr>
          <p:nvPr/>
        </p:nvSpPr>
        <p:spPr bwMode="auto">
          <a:xfrm>
            <a:off x="609600" y="1447800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100+ j 50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*(2+j1)</a:t>
            </a:r>
          </a:p>
        </p:txBody>
      </p:sp>
      <p:sp>
        <p:nvSpPr>
          <p:cNvPr id="33801" name="Line 42"/>
          <p:cNvSpPr>
            <a:spLocks noChangeShapeType="1"/>
          </p:cNvSpPr>
          <p:nvPr/>
        </p:nvSpPr>
        <p:spPr bwMode="auto">
          <a:xfrm flipH="1">
            <a:off x="3200400" y="1905000"/>
            <a:ext cx="152400" cy="1524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43"/>
          <p:cNvSpPr>
            <a:spLocks noChangeShapeType="1"/>
          </p:cNvSpPr>
          <p:nvPr/>
        </p:nvSpPr>
        <p:spPr bwMode="auto">
          <a:xfrm flipV="1">
            <a:off x="1371600" y="4419600"/>
            <a:ext cx="228600" cy="1524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45"/>
          <p:cNvSpPr txBox="1">
            <a:spLocks noChangeArrowheads="1"/>
          </p:cNvSpPr>
          <p:nvPr/>
        </p:nvSpPr>
        <p:spPr bwMode="auto">
          <a:xfrm>
            <a:off x="1066800" y="579120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=1/Z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G + j B</a:t>
            </a:r>
          </a:p>
        </p:txBody>
      </p:sp>
      <p:sp>
        <p:nvSpPr>
          <p:cNvPr id="33804" name="Line 47"/>
          <p:cNvSpPr>
            <a:spLocks noChangeShapeType="1"/>
          </p:cNvSpPr>
          <p:nvPr/>
        </p:nvSpPr>
        <p:spPr bwMode="auto">
          <a:xfrm flipV="1">
            <a:off x="1676400" y="3505200"/>
            <a:ext cx="1524000" cy="762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676" name="Picture 4" descr="calculating reflection coefficient from admit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11" y="2486025"/>
            <a:ext cx="37052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4229100" y="4607699"/>
            <a:ext cx="4914900" cy="1438275"/>
            <a:chOff x="2520" y="3456"/>
            <a:chExt cx="7740" cy="2265"/>
          </a:xfrm>
        </p:grpSpPr>
        <p:sp>
          <p:nvSpPr>
            <p:cNvPr id="4" name="AutoShape 28"/>
            <p:cNvSpPr>
              <a:spLocks noChangeAspect="1" noChangeArrowheads="1"/>
            </p:cNvSpPr>
            <p:nvPr/>
          </p:nvSpPr>
          <p:spPr bwMode="auto">
            <a:xfrm>
              <a:off x="2520" y="3456"/>
              <a:ext cx="7740" cy="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07" name="Picture 27" descr="http://images.google.com/images?q=tbn:xTItxehsdAgJ:http://csm.jmu.edu/physics/giovanetti/GSCI104/Image65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r:link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5707" y="4844"/>
              <a:ext cx="1095" cy="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3420" y="4716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25"/>
            <p:cNvSpPr>
              <a:spLocks noChangeShapeType="1"/>
            </p:cNvSpPr>
            <p:nvPr/>
          </p:nvSpPr>
          <p:spPr bwMode="auto">
            <a:xfrm>
              <a:off x="3420" y="5616"/>
              <a:ext cx="19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04" name="Picture 24" descr="http://images.google.com/images?q=tbn:49lRsGecuUIJ:http://people.sinclair.edu/nickreeder/eet155/PageArt/inductorSymbol.gif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r:link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" y="4506"/>
              <a:ext cx="824" cy="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6480" y="4715"/>
              <a:ext cx="19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6480" y="5615"/>
              <a:ext cx="19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01" name="Picture 21" descr="http://images.google.com/images?q=tbn:49lRsGecuUIJ:http://people.sinclair.edu/nickreeder/eet155/PageArt/inductorSymbol.gif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r:link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8933" y="5098"/>
              <a:ext cx="824" cy="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0" name="Picture 20" descr="http://images.google.com/images?q=tbn:rjgMInz1RU0J:http://www.autoshop101.com/trainmodules/resistors/image/fixres.gif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r:link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" y="4602"/>
              <a:ext cx="494" cy="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5400" y="4716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6120" y="4716"/>
              <a:ext cx="34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5400" y="5616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6195" y="4716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8460" y="471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360" y="4716"/>
              <a:ext cx="1" cy="2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40" y="5616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8640" y="4176"/>
              <a:ext cx="720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9540" y="4896"/>
              <a:ext cx="720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j60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6630" y="4980"/>
              <a:ext cx="1800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Z0=50Ω, 0.15λ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5340" y="5046"/>
              <a:ext cx="9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-j150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5400" y="4176"/>
              <a:ext cx="9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j100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3465" y="5001"/>
              <a:ext cx="1800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Z0=50Ω, 0.12λ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3060" y="4356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3060" y="507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3060" y="3816"/>
              <a:ext cx="9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Z</a:t>
              </a:r>
              <a:r>
                <a:rPr kumimoji="0" lang="en-US" alt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6192" y="4864"/>
              <a:ext cx="1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"/>
            <p:cNvSpPr>
              <a:spLocks noChangeShapeType="1"/>
            </p:cNvSpPr>
            <p:nvPr/>
          </p:nvSpPr>
          <p:spPr bwMode="auto">
            <a:xfrm>
              <a:off x="6204" y="5316"/>
              <a:ext cx="1" cy="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Useful Website</a:t>
            </a:r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457200" y="1295400"/>
            <a:ext cx="502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hlinkClick r:id="rId2"/>
              </a:rPr>
              <a:t>https://www.microwaves101.com/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0375" y="3810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Semi-Infinite T. Line</a:t>
            </a:r>
          </a:p>
        </p:txBody>
      </p:sp>
      <p:pic>
        <p:nvPicPr>
          <p:cNvPr id="717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794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228600" y="2971800"/>
          <a:ext cx="11255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647419" imgH="444307" progId="Equation.3">
                  <p:embed/>
                </p:oleObj>
              </mc:Choice>
              <mc:Fallback>
                <p:oleObj name="Equation" r:id="rId4" imgW="647419" imgH="444307" progId="Equation.3">
                  <p:embed/>
                  <p:pic>
                    <p:nvPicPr>
                      <p:cNvPr id="71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11255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1371600" y="3124200"/>
            <a:ext cx="5791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at z = 0 will travel in +z direction without reflection</a:t>
            </a:r>
          </a:p>
        </p:txBody>
      </p:sp>
      <p:graphicFrame>
        <p:nvGraphicFramePr>
          <p:cNvPr id="7174" name="Object 13"/>
          <p:cNvGraphicFramePr>
            <a:graphicFrameLocks noChangeAspect="1"/>
          </p:cNvGraphicFramePr>
          <p:nvPr/>
        </p:nvGraphicFramePr>
        <p:xfrm>
          <a:off x="1295400" y="3962400"/>
          <a:ext cx="2008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6" imgW="1155199" imgH="444307" progId="Equation.3">
                  <p:embed/>
                </p:oleObj>
              </mc:Choice>
              <mc:Fallback>
                <p:oleObj name="Equation" r:id="rId6" imgW="1155199" imgH="444307" progId="Equation.3">
                  <p:embed/>
                  <p:pic>
                    <p:nvPicPr>
                      <p:cNvPr id="717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20081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4"/>
          <p:cNvGraphicFramePr>
            <a:graphicFrameLocks noChangeAspect="1"/>
          </p:cNvGraphicFramePr>
          <p:nvPr/>
        </p:nvGraphicFramePr>
        <p:xfrm>
          <a:off x="1371600" y="4800600"/>
          <a:ext cx="20081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8" imgW="1155700" imgH="660400" progId="Equation.3">
                  <p:embed/>
                </p:oleObj>
              </mc:Choice>
              <mc:Fallback>
                <p:oleObj name="Equation" r:id="rId8" imgW="1155700" imgH="660400" progId="Equation.3">
                  <p:embed/>
                  <p:pic>
                    <p:nvPicPr>
                      <p:cNvPr id="71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2008188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Arrow 15"/>
          <p:cNvSpPr/>
          <p:nvPr/>
        </p:nvSpPr>
        <p:spPr>
          <a:xfrm>
            <a:off x="3581400" y="4724400"/>
            <a:ext cx="3810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7177" name="Object 15"/>
          <p:cNvGraphicFramePr>
            <a:graphicFrameLocks noChangeAspect="1"/>
          </p:cNvGraphicFramePr>
          <p:nvPr/>
        </p:nvGraphicFramePr>
        <p:xfrm>
          <a:off x="4267200" y="4724400"/>
          <a:ext cx="17875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0" imgW="1028700" imgH="228600" progId="Equation.3">
                  <p:embed/>
                </p:oleObj>
              </mc:Choice>
              <mc:Fallback>
                <p:oleObj name="Equation" r:id="rId10" imgW="1028700" imgH="228600" progId="Equation.3">
                  <p:embed/>
                  <p:pic>
                    <p:nvPicPr>
                      <p:cNvPr id="717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24400"/>
                        <a:ext cx="17875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7"/>
          <p:cNvSpPr/>
          <p:nvPr/>
        </p:nvSpPr>
        <p:spPr>
          <a:xfrm>
            <a:off x="6400800" y="4724400"/>
            <a:ext cx="3810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7179" name="Object 16"/>
          <p:cNvGraphicFramePr>
            <a:graphicFrameLocks noChangeAspect="1"/>
          </p:cNvGraphicFramePr>
          <p:nvPr/>
        </p:nvGraphicFramePr>
        <p:xfrm>
          <a:off x="7527925" y="4724400"/>
          <a:ext cx="9048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2" imgW="520700" imgH="228600" progId="Equation.3">
                  <p:embed/>
                </p:oleObj>
              </mc:Choice>
              <mc:Fallback>
                <p:oleObj name="Equation" r:id="rId12" imgW="520700" imgH="228600" progId="Equation.3">
                  <p:embed/>
                  <p:pic>
                    <p:nvPicPr>
                      <p:cNvPr id="717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4724400"/>
                        <a:ext cx="9048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0375" y="3810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Semi-Infinite T. Line</a:t>
            </a:r>
          </a:p>
        </p:txBody>
      </p:sp>
      <p:pic>
        <p:nvPicPr>
          <p:cNvPr id="819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3962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 z = 0</a:t>
            </a:r>
          </a:p>
        </p:txBody>
      </p:sp>
      <p:graphicFrame>
        <p:nvGraphicFramePr>
          <p:cNvPr id="8197" name="Object 12"/>
          <p:cNvGraphicFramePr>
            <a:graphicFrameLocks noChangeAspect="1"/>
          </p:cNvGraphicFramePr>
          <p:nvPr/>
        </p:nvGraphicFramePr>
        <p:xfrm>
          <a:off x="457200" y="1905000"/>
          <a:ext cx="2339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345616" imgH="444307" progId="Equation.3">
                  <p:embed/>
                </p:oleObj>
              </mc:Choice>
              <mc:Fallback>
                <p:oleObj name="Equation" r:id="rId4" imgW="1345616" imgH="444307" progId="Equation.3">
                  <p:embed/>
                  <p:pic>
                    <p:nvPicPr>
                      <p:cNvPr id="819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23399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3"/>
          <p:cNvGraphicFramePr>
            <a:graphicFrameLocks noChangeAspect="1"/>
          </p:cNvGraphicFramePr>
          <p:nvPr/>
        </p:nvGraphicFramePr>
        <p:xfrm>
          <a:off x="457200" y="2895600"/>
          <a:ext cx="22939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1320227" imgH="444307" progId="Equation.3">
                  <p:embed/>
                </p:oleObj>
              </mc:Choice>
              <mc:Fallback>
                <p:oleObj name="Equation" r:id="rId6" imgW="1320227" imgH="444307" progId="Equation.3">
                  <p:embed/>
                  <p:pic>
                    <p:nvPicPr>
                      <p:cNvPr id="819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22939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Box 4"/>
          <p:cNvSpPr txBox="1">
            <a:spLocks noChangeArrowheads="1"/>
          </p:cNvSpPr>
          <p:nvPr/>
        </p:nvSpPr>
        <p:spPr bwMode="auto">
          <a:xfrm>
            <a:off x="381000" y="5410200"/>
            <a:ext cx="845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 semi-infinite T. Line is seen by the voltage source as a load with an impedance of Z</a:t>
            </a:r>
            <a:r>
              <a:rPr lang="en-US" altLang="en-US" sz="1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0375" y="3810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T. Line with Resistive Terminal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6576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76200" y="2819400"/>
          <a:ext cx="3225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854200" imgH="444500" progId="Equation.3">
                  <p:embed/>
                </p:oleObj>
              </mc:Choice>
              <mc:Fallback>
                <p:oleObj name="Equation" r:id="rId4" imgW="1854200" imgH="444500" progId="Equation.3">
                  <p:embed/>
                  <p:pic>
                    <p:nvPicPr>
                      <p:cNvPr id="92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819400"/>
                        <a:ext cx="3225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152400" y="3733800"/>
          <a:ext cx="322421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1854200" imgH="660400" progId="Equation.3">
                  <p:embed/>
                </p:oleObj>
              </mc:Choice>
              <mc:Fallback>
                <p:oleObj name="Equation" r:id="rId6" imgW="1854200" imgH="660400" progId="Equation.3">
                  <p:embed/>
                  <p:pic>
                    <p:nvPicPr>
                      <p:cNvPr id="92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33800"/>
                        <a:ext cx="322421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4"/>
          <p:cNvSpPr txBox="1">
            <a:spLocks noChangeArrowheads="1"/>
          </p:cNvSpPr>
          <p:nvPr/>
        </p:nvSpPr>
        <p:spPr bwMode="auto">
          <a:xfrm>
            <a:off x="4800600" y="1143000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 z = l</a:t>
            </a:r>
          </a:p>
        </p:txBody>
      </p:sp>
      <p:graphicFrame>
        <p:nvGraphicFramePr>
          <p:cNvPr id="9223" name="Object 9"/>
          <p:cNvGraphicFramePr>
            <a:graphicFrameLocks noChangeAspect="1"/>
          </p:cNvGraphicFramePr>
          <p:nvPr/>
        </p:nvGraphicFramePr>
        <p:xfrm>
          <a:off x="5943600" y="990600"/>
          <a:ext cx="14795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8" imgW="850531" imgH="431613" progId="Equation.3">
                  <p:embed/>
                </p:oleObj>
              </mc:Choice>
              <mc:Fallback>
                <p:oleObj name="Equation" r:id="rId8" imgW="850531" imgH="431613" progId="Equation.3">
                  <p:embed/>
                  <p:pic>
                    <p:nvPicPr>
                      <p:cNvPr id="92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90600"/>
                        <a:ext cx="14795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"/>
          <p:cNvGraphicFramePr>
            <a:graphicFrameLocks noChangeAspect="1"/>
          </p:cNvGraphicFramePr>
          <p:nvPr/>
        </p:nvGraphicFramePr>
        <p:xfrm>
          <a:off x="3962400" y="1905000"/>
          <a:ext cx="507841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0" imgW="2921000" imgH="660400" progId="Equation.3">
                  <p:embed/>
                </p:oleObj>
              </mc:Choice>
              <mc:Fallback>
                <p:oleObj name="Equation" r:id="rId10" imgW="2921000" imgH="660400" progId="Equation.3">
                  <p:embed/>
                  <p:pic>
                    <p:nvPicPr>
                      <p:cNvPr id="92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05000"/>
                        <a:ext cx="507841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Box 4"/>
          <p:cNvSpPr txBox="1">
            <a:spLocks noChangeArrowheads="1"/>
          </p:cNvSpPr>
          <p:nvPr/>
        </p:nvSpPr>
        <p:spPr bwMode="auto">
          <a:xfrm>
            <a:off x="5105400" y="5105400"/>
            <a:ext cx="350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Reflection Coefficient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13196" y="3632356"/>
            <a:ext cx="4776820" cy="1211742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DC Transient Propagation Along T. Line</a:t>
            </a:r>
          </a:p>
        </p:txBody>
      </p:sp>
      <p:pic>
        <p:nvPicPr>
          <p:cNvPr id="1024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0"/>
          <a:stretch>
            <a:fillRect/>
          </a:stretch>
        </p:blipFill>
        <p:spPr bwMode="auto">
          <a:xfrm>
            <a:off x="2133600" y="1143000"/>
            <a:ext cx="54102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4" name="Object 12"/>
          <p:cNvGraphicFramePr>
            <a:graphicFrameLocks noChangeAspect="1"/>
          </p:cNvGraphicFramePr>
          <p:nvPr/>
        </p:nvGraphicFramePr>
        <p:xfrm>
          <a:off x="304800" y="1143000"/>
          <a:ext cx="14605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838200" imgH="1384300" progId="Equation.3">
                  <p:embed/>
                </p:oleObj>
              </mc:Choice>
              <mc:Fallback>
                <p:oleObj name="Equation" r:id="rId4" imgW="838200" imgH="1384300" progId="Equation.3">
                  <p:embed/>
                  <p:pic>
                    <p:nvPicPr>
                      <p:cNvPr id="102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14605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370522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49530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19600"/>
            <a:ext cx="41910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DC Transient Propagation Along T. Line</a:t>
            </a:r>
          </a:p>
        </p:txBody>
      </p:sp>
      <p:pic>
        <p:nvPicPr>
          <p:cNvPr id="112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00" y="1148146"/>
            <a:ext cx="2884998" cy="159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4" y="1219200"/>
            <a:ext cx="3657600" cy="62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6" y="1821705"/>
            <a:ext cx="4876800" cy="191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0779"/>
            <a:ext cx="141282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4" y="3734012"/>
            <a:ext cx="364331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06872"/>
            <a:ext cx="5337175" cy="188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2775" y="533400"/>
            <a:ext cx="8226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kern="0" dirty="0">
                <a:latin typeface="Arial" charset="0"/>
                <a:ea typeface="ＭＳ Ｐゴシック" charset="-128"/>
                <a:cs typeface="ＭＳ Ｐゴシック" charset="-128"/>
              </a:rPr>
              <a:t>DC Transient Propagation Along T. Line</a:t>
            </a:r>
          </a:p>
        </p:txBody>
      </p:sp>
      <p:pic>
        <p:nvPicPr>
          <p:cNvPr id="28674" name="Picture 2" descr="2Dx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545366" cy="481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lsson_desig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nilsson_design</Template>
  <TotalTime>2620</TotalTime>
  <Words>713</Words>
  <Application>Microsoft Office PowerPoint</Application>
  <PresentationFormat>On-screen Show (4:3)</PresentationFormat>
  <Paragraphs>156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nilsson_design</vt:lpstr>
      <vt:lpstr>Equation</vt:lpstr>
      <vt:lpstr>Outline</vt:lpstr>
      <vt:lpstr>Telegraph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2–1   The circuit symbols for (a) an ideal independent voltage source and (b) an ideal independent current source.</dc:title>
  <dc:creator>Bill Montgomery</dc:creator>
  <cp:lastModifiedBy>Xun Gong</cp:lastModifiedBy>
  <cp:revision>400</cp:revision>
  <dcterms:created xsi:type="dcterms:W3CDTF">2009-12-23T15:07:20Z</dcterms:created>
  <dcterms:modified xsi:type="dcterms:W3CDTF">2021-09-15T23:47:22Z</dcterms:modified>
</cp:coreProperties>
</file>