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43" r:id="rId2"/>
    <p:sldId id="401" r:id="rId3"/>
    <p:sldId id="398" r:id="rId4"/>
    <p:sldId id="399" r:id="rId5"/>
    <p:sldId id="402" r:id="rId6"/>
    <p:sldId id="400" r:id="rId7"/>
    <p:sldId id="344" r:id="rId8"/>
    <p:sldId id="284" r:id="rId9"/>
    <p:sldId id="285" r:id="rId10"/>
    <p:sldId id="350" r:id="rId11"/>
    <p:sldId id="351" r:id="rId12"/>
    <p:sldId id="289" r:id="rId13"/>
    <p:sldId id="375" r:id="rId14"/>
    <p:sldId id="352" r:id="rId15"/>
    <p:sldId id="376" r:id="rId16"/>
    <p:sldId id="345" r:id="rId17"/>
    <p:sldId id="377" r:id="rId18"/>
    <p:sldId id="299" r:id="rId19"/>
    <p:sldId id="378" r:id="rId20"/>
    <p:sldId id="346" r:id="rId21"/>
    <p:sldId id="380" r:id="rId22"/>
    <p:sldId id="379" r:id="rId23"/>
    <p:sldId id="381" r:id="rId24"/>
    <p:sldId id="382" r:id="rId25"/>
    <p:sldId id="383" r:id="rId26"/>
    <p:sldId id="384" r:id="rId27"/>
    <p:sldId id="385" r:id="rId28"/>
    <p:sldId id="390" r:id="rId29"/>
    <p:sldId id="386" r:id="rId30"/>
    <p:sldId id="387" r:id="rId31"/>
    <p:sldId id="388" r:id="rId32"/>
    <p:sldId id="389" r:id="rId33"/>
    <p:sldId id="391" r:id="rId34"/>
    <p:sldId id="392" r:id="rId35"/>
    <p:sldId id="393" r:id="rId36"/>
    <p:sldId id="394" r:id="rId37"/>
    <p:sldId id="395" r:id="rId38"/>
    <p:sldId id="396" r:id="rId39"/>
    <p:sldId id="397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89C"/>
    <a:srgbClr val="437A9F"/>
    <a:srgbClr val="6A2D36"/>
    <a:srgbClr val="A34F1B"/>
    <a:srgbClr val="791F23"/>
    <a:srgbClr val="8D3C48"/>
    <a:srgbClr val="2C6947"/>
    <a:srgbClr val="A33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B4705F-3438-4F9E-B260-2A443EFFCDBD}" v="184" dt="2021-09-21T14:22:03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14" y="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n Gong" userId="0ff8c509-1087-48ec-bf60-e4c00b098044" providerId="ADAL" clId="{9FB4705F-3438-4F9E-B260-2A443EFFCDBD}"/>
    <pc:docChg chg="custSel addSld delSld modSld">
      <pc:chgData name="Xun Gong" userId="0ff8c509-1087-48ec-bf60-e4c00b098044" providerId="ADAL" clId="{9FB4705F-3438-4F9E-B260-2A443EFFCDBD}" dt="2021-09-21T14:22:03.886" v="434" actId="1076"/>
      <pc:docMkLst>
        <pc:docMk/>
      </pc:docMkLst>
      <pc:sldChg chg="modSp mod">
        <pc:chgData name="Xun Gong" userId="0ff8c509-1087-48ec-bf60-e4c00b098044" providerId="ADAL" clId="{9FB4705F-3438-4F9E-B260-2A443EFFCDBD}" dt="2021-09-20T14:03:12.705" v="9" actId="20577"/>
        <pc:sldMkLst>
          <pc:docMk/>
          <pc:sldMk cId="0" sldId="343"/>
        </pc:sldMkLst>
        <pc:spChg chg="mod">
          <ac:chgData name="Xun Gong" userId="0ff8c509-1087-48ec-bf60-e4c00b098044" providerId="ADAL" clId="{9FB4705F-3438-4F9E-B260-2A443EFFCDBD}" dt="2021-09-20T14:03:12.705" v="9" actId="20577"/>
          <ac:spMkLst>
            <pc:docMk/>
            <pc:sldMk cId="0" sldId="343"/>
            <ac:spMk id="2051" creationId="{00000000-0000-0000-0000-000000000000}"/>
          </ac:spMkLst>
        </pc:spChg>
      </pc:sldChg>
      <pc:sldChg chg="del">
        <pc:chgData name="Xun Gong" userId="0ff8c509-1087-48ec-bf60-e4c00b098044" providerId="ADAL" clId="{9FB4705F-3438-4F9E-B260-2A443EFFCDBD}" dt="2021-09-20T14:02:46.695" v="0" actId="2696"/>
        <pc:sldMkLst>
          <pc:docMk/>
          <pc:sldMk cId="2192023648" sldId="398"/>
        </pc:sldMkLst>
      </pc:sldChg>
      <pc:sldChg chg="addSp delSp modSp add mod">
        <pc:chgData name="Xun Gong" userId="0ff8c509-1087-48ec-bf60-e4c00b098044" providerId="ADAL" clId="{9FB4705F-3438-4F9E-B260-2A443EFFCDBD}" dt="2021-09-20T14:07:43.367" v="114" actId="1076"/>
        <pc:sldMkLst>
          <pc:docMk/>
          <pc:sldMk cId="2192023648" sldId="398"/>
        </pc:sldMkLst>
        <pc:spChg chg="mod">
          <ac:chgData name="Xun Gong" userId="0ff8c509-1087-48ec-bf60-e4c00b098044" providerId="ADAL" clId="{9FB4705F-3438-4F9E-B260-2A443EFFCDBD}" dt="2021-09-20T14:06:33.493" v="69" actId="5793"/>
          <ac:spMkLst>
            <pc:docMk/>
            <pc:sldMk cId="2192023648" sldId="398"/>
            <ac:spMk id="36870" creationId="{00000000-0000-0000-0000-000000000000}"/>
          </ac:spMkLst>
        </pc:spChg>
        <pc:spChg chg="mod">
          <ac:chgData name="Xun Gong" userId="0ff8c509-1087-48ec-bf60-e4c00b098044" providerId="ADAL" clId="{9FB4705F-3438-4F9E-B260-2A443EFFCDBD}" dt="2021-09-20T14:07:43.367" v="114" actId="1076"/>
          <ac:spMkLst>
            <pc:docMk/>
            <pc:sldMk cId="2192023648" sldId="398"/>
            <ac:spMk id="36871" creationId="{00000000-0000-0000-0000-000000000000}"/>
          </ac:spMkLst>
        </pc:spChg>
        <pc:spChg chg="mod">
          <ac:chgData name="Xun Gong" userId="0ff8c509-1087-48ec-bf60-e4c00b098044" providerId="ADAL" clId="{9FB4705F-3438-4F9E-B260-2A443EFFCDBD}" dt="2021-09-20T14:07:41.079" v="113" actId="1076"/>
          <ac:spMkLst>
            <pc:docMk/>
            <pc:sldMk cId="2192023648" sldId="398"/>
            <ac:spMk id="36872" creationId="{00000000-0000-0000-0000-000000000000}"/>
          </ac:spMkLst>
        </pc:spChg>
        <pc:spChg chg="del mod">
          <ac:chgData name="Xun Gong" userId="0ff8c509-1087-48ec-bf60-e4c00b098044" providerId="ADAL" clId="{9FB4705F-3438-4F9E-B260-2A443EFFCDBD}" dt="2021-09-20T14:04:05.501" v="12" actId="21"/>
          <ac:spMkLst>
            <pc:docMk/>
            <pc:sldMk cId="2192023648" sldId="398"/>
            <ac:spMk id="36873" creationId="{00000000-0000-0000-0000-000000000000}"/>
          </ac:spMkLst>
        </pc:spChg>
        <pc:picChg chg="add del mod">
          <ac:chgData name="Xun Gong" userId="0ff8c509-1087-48ec-bf60-e4c00b098044" providerId="ADAL" clId="{9FB4705F-3438-4F9E-B260-2A443EFFCDBD}" dt="2021-09-20T14:05:24.779" v="41" actId="478"/>
          <ac:picMkLst>
            <pc:docMk/>
            <pc:sldMk cId="2192023648" sldId="398"/>
            <ac:picMk id="41986" creationId="{0977445F-AC76-477A-8AFF-1FAF768FCDDE}"/>
          </ac:picMkLst>
        </pc:picChg>
      </pc:sldChg>
      <pc:sldChg chg="addSp modSp add mod">
        <pc:chgData name="Xun Gong" userId="0ff8c509-1087-48ec-bf60-e4c00b098044" providerId="ADAL" clId="{9FB4705F-3438-4F9E-B260-2A443EFFCDBD}" dt="2021-09-20T14:08:49.777" v="134" actId="14100"/>
        <pc:sldMkLst>
          <pc:docMk/>
          <pc:sldMk cId="3355568424" sldId="399"/>
        </pc:sldMkLst>
        <pc:spChg chg="add mod">
          <ac:chgData name="Xun Gong" userId="0ff8c509-1087-48ec-bf60-e4c00b098044" providerId="ADAL" clId="{9FB4705F-3438-4F9E-B260-2A443EFFCDBD}" dt="2021-09-20T14:04:29.366" v="37" actId="1076"/>
          <ac:spMkLst>
            <pc:docMk/>
            <pc:sldMk cId="3355568424" sldId="399"/>
            <ac:spMk id="8" creationId="{5A2170B6-D8EA-4404-8FE2-016A652E6C67}"/>
          </ac:spMkLst>
        </pc:spChg>
        <pc:spChg chg="add mod">
          <ac:chgData name="Xun Gong" userId="0ff8c509-1087-48ec-bf60-e4c00b098044" providerId="ADAL" clId="{9FB4705F-3438-4F9E-B260-2A443EFFCDBD}" dt="2021-09-20T14:08:49.777" v="134" actId="14100"/>
          <ac:spMkLst>
            <pc:docMk/>
            <pc:sldMk cId="3355568424" sldId="399"/>
            <ac:spMk id="9" creationId="{20BCCFAB-91E9-42F6-8E51-4B3E3C83C140}"/>
          </ac:spMkLst>
        </pc:spChg>
        <pc:spChg chg="mod">
          <ac:chgData name="Xun Gong" userId="0ff8c509-1087-48ec-bf60-e4c00b098044" providerId="ADAL" clId="{9FB4705F-3438-4F9E-B260-2A443EFFCDBD}" dt="2021-09-20T14:08:06.663" v="127" actId="5793"/>
          <ac:spMkLst>
            <pc:docMk/>
            <pc:sldMk cId="3355568424" sldId="399"/>
            <ac:spMk id="37894" creationId="{00000000-0000-0000-0000-000000000000}"/>
          </ac:spMkLst>
        </pc:spChg>
        <pc:spChg chg="mod">
          <ac:chgData name="Xun Gong" userId="0ff8c509-1087-48ec-bf60-e4c00b098044" providerId="ADAL" clId="{9FB4705F-3438-4F9E-B260-2A443EFFCDBD}" dt="2021-09-20T14:08:39.482" v="133" actId="20577"/>
          <ac:spMkLst>
            <pc:docMk/>
            <pc:sldMk cId="3355568424" sldId="399"/>
            <ac:spMk id="37895" creationId="{00000000-0000-0000-0000-000000000000}"/>
          </ac:spMkLst>
        </pc:spChg>
      </pc:sldChg>
      <pc:sldChg chg="del">
        <pc:chgData name="Xun Gong" userId="0ff8c509-1087-48ec-bf60-e4c00b098044" providerId="ADAL" clId="{9FB4705F-3438-4F9E-B260-2A443EFFCDBD}" dt="2021-09-20T14:02:46.695" v="0" actId="2696"/>
        <pc:sldMkLst>
          <pc:docMk/>
          <pc:sldMk cId="3355568424" sldId="399"/>
        </pc:sldMkLst>
      </pc:sldChg>
      <pc:sldChg chg="del">
        <pc:chgData name="Xun Gong" userId="0ff8c509-1087-48ec-bf60-e4c00b098044" providerId="ADAL" clId="{9FB4705F-3438-4F9E-B260-2A443EFFCDBD}" dt="2021-09-20T14:02:46.695" v="0" actId="2696"/>
        <pc:sldMkLst>
          <pc:docMk/>
          <pc:sldMk cId="1003880141" sldId="400"/>
        </pc:sldMkLst>
      </pc:sldChg>
      <pc:sldChg chg="addSp delSp modSp add mod">
        <pc:chgData name="Xun Gong" userId="0ff8c509-1087-48ec-bf60-e4c00b098044" providerId="ADAL" clId="{9FB4705F-3438-4F9E-B260-2A443EFFCDBD}" dt="2021-09-20T14:30:53.665" v="323" actId="1076"/>
        <pc:sldMkLst>
          <pc:docMk/>
          <pc:sldMk cId="1003880141" sldId="400"/>
        </pc:sldMkLst>
        <pc:spChg chg="mod">
          <ac:chgData name="Xun Gong" userId="0ff8c509-1087-48ec-bf60-e4c00b098044" providerId="ADAL" clId="{9FB4705F-3438-4F9E-B260-2A443EFFCDBD}" dt="2021-09-20T14:09:24.111" v="147" actId="5793"/>
          <ac:spMkLst>
            <pc:docMk/>
            <pc:sldMk cId="1003880141" sldId="400"/>
            <ac:spMk id="38918" creationId="{00000000-0000-0000-0000-000000000000}"/>
          </ac:spMkLst>
        </pc:spChg>
        <pc:spChg chg="mod">
          <ac:chgData name="Xun Gong" userId="0ff8c509-1087-48ec-bf60-e4c00b098044" providerId="ADAL" clId="{9FB4705F-3438-4F9E-B260-2A443EFFCDBD}" dt="2021-09-20T14:27:09.272" v="308" actId="20577"/>
          <ac:spMkLst>
            <pc:docMk/>
            <pc:sldMk cId="1003880141" sldId="400"/>
            <ac:spMk id="38919" creationId="{00000000-0000-0000-0000-000000000000}"/>
          </ac:spMkLst>
        </pc:spChg>
        <pc:spChg chg="del">
          <ac:chgData name="Xun Gong" userId="0ff8c509-1087-48ec-bf60-e4c00b098044" providerId="ADAL" clId="{9FB4705F-3438-4F9E-B260-2A443EFFCDBD}" dt="2021-09-20T14:09:37.846" v="156" actId="478"/>
          <ac:spMkLst>
            <pc:docMk/>
            <pc:sldMk cId="1003880141" sldId="400"/>
            <ac:spMk id="38920" creationId="{00000000-0000-0000-0000-000000000000}"/>
          </ac:spMkLst>
        </pc:spChg>
        <pc:picChg chg="add mod">
          <ac:chgData name="Xun Gong" userId="0ff8c509-1087-48ec-bf60-e4c00b098044" providerId="ADAL" clId="{9FB4705F-3438-4F9E-B260-2A443EFFCDBD}" dt="2021-09-20T14:30:53.665" v="323" actId="1076"/>
          <ac:picMkLst>
            <pc:docMk/>
            <pc:sldMk cId="1003880141" sldId="400"/>
            <ac:picMk id="9" creationId="{F305540F-7B06-46BF-B30A-795A41CA294A}"/>
          </ac:picMkLst>
        </pc:picChg>
      </pc:sldChg>
      <pc:sldChg chg="addSp delSp modSp add mod">
        <pc:chgData name="Xun Gong" userId="0ff8c509-1087-48ec-bf60-e4c00b098044" providerId="ADAL" clId="{9FB4705F-3438-4F9E-B260-2A443EFFCDBD}" dt="2021-09-21T14:22:03.886" v="434" actId="1076"/>
        <pc:sldMkLst>
          <pc:docMk/>
          <pc:sldMk cId="4170476219" sldId="401"/>
        </pc:sldMkLst>
        <pc:spChg chg="add del mod">
          <ac:chgData name="Xun Gong" userId="0ff8c509-1087-48ec-bf60-e4c00b098044" providerId="ADAL" clId="{9FB4705F-3438-4F9E-B260-2A443EFFCDBD}" dt="2021-09-21T14:20:41.828" v="375" actId="478"/>
          <ac:spMkLst>
            <pc:docMk/>
            <pc:sldMk cId="4170476219" sldId="401"/>
            <ac:spMk id="2" creationId="{8376D7D0-AB28-451C-B802-D18168F159FC}"/>
          </ac:spMkLst>
        </pc:spChg>
        <pc:spChg chg="add mod">
          <ac:chgData name="Xun Gong" userId="0ff8c509-1087-48ec-bf60-e4c00b098044" providerId="ADAL" clId="{9FB4705F-3438-4F9E-B260-2A443EFFCDBD}" dt="2021-09-21T14:21:48.147" v="421" actId="1076"/>
          <ac:spMkLst>
            <pc:docMk/>
            <pc:sldMk cId="4170476219" sldId="401"/>
            <ac:spMk id="3" creationId="{100B9C0A-0E36-4EFD-B8AE-CA50D300907E}"/>
          </ac:spMkLst>
        </pc:spChg>
        <pc:spChg chg="add mod">
          <ac:chgData name="Xun Gong" userId="0ff8c509-1087-48ec-bf60-e4c00b098044" providerId="ADAL" clId="{9FB4705F-3438-4F9E-B260-2A443EFFCDBD}" dt="2021-09-21T14:21:58.010" v="433" actId="14100"/>
          <ac:spMkLst>
            <pc:docMk/>
            <pc:sldMk cId="4170476219" sldId="401"/>
            <ac:spMk id="11" creationId="{7381A791-568B-4288-ABE7-12D6F2FF4977}"/>
          </ac:spMkLst>
        </pc:spChg>
        <pc:spChg chg="add mod">
          <ac:chgData name="Xun Gong" userId="0ff8c509-1087-48ec-bf60-e4c00b098044" providerId="ADAL" clId="{9FB4705F-3438-4F9E-B260-2A443EFFCDBD}" dt="2021-09-21T14:22:03.886" v="434" actId="1076"/>
          <ac:spMkLst>
            <pc:docMk/>
            <pc:sldMk cId="4170476219" sldId="401"/>
            <ac:spMk id="12" creationId="{67088827-510A-416C-91BC-F4961A89A353}"/>
          </ac:spMkLst>
        </pc:spChg>
        <pc:spChg chg="add mod">
          <ac:chgData name="Xun Gong" userId="0ff8c509-1087-48ec-bf60-e4c00b098044" providerId="ADAL" clId="{9FB4705F-3438-4F9E-B260-2A443EFFCDBD}" dt="2021-09-21T14:21:43.274" v="420" actId="207"/>
          <ac:spMkLst>
            <pc:docMk/>
            <pc:sldMk cId="4170476219" sldId="401"/>
            <ac:spMk id="13" creationId="{C3771F87-C838-4A57-AEDA-68583F5B1134}"/>
          </ac:spMkLst>
        </pc:spChg>
        <pc:spChg chg="add mod">
          <ac:chgData name="Xun Gong" userId="0ff8c509-1087-48ec-bf60-e4c00b098044" providerId="ADAL" clId="{9FB4705F-3438-4F9E-B260-2A443EFFCDBD}" dt="2021-09-20T14:23:31.097" v="264" actId="1076"/>
          <ac:spMkLst>
            <pc:docMk/>
            <pc:sldMk cId="4170476219" sldId="401"/>
            <ac:spMk id="14" creationId="{46B2A6A4-F25C-4F95-B657-AFCA540293B1}"/>
          </ac:spMkLst>
        </pc:spChg>
        <pc:spChg chg="add mod">
          <ac:chgData name="Xun Gong" userId="0ff8c509-1087-48ec-bf60-e4c00b098044" providerId="ADAL" clId="{9FB4705F-3438-4F9E-B260-2A443EFFCDBD}" dt="2021-09-20T14:23:46.868" v="297" actId="20577"/>
          <ac:spMkLst>
            <pc:docMk/>
            <pc:sldMk cId="4170476219" sldId="401"/>
            <ac:spMk id="17" creationId="{94263629-C5A3-499C-81ED-7208B0E3F9CD}"/>
          </ac:spMkLst>
        </pc:spChg>
        <pc:spChg chg="del">
          <ac:chgData name="Xun Gong" userId="0ff8c509-1087-48ec-bf60-e4c00b098044" providerId="ADAL" clId="{9FB4705F-3438-4F9E-B260-2A443EFFCDBD}" dt="2021-09-20T14:05:33.665" v="43" actId="478"/>
          <ac:spMkLst>
            <pc:docMk/>
            <pc:sldMk cId="4170476219" sldId="401"/>
            <ac:spMk id="36867" creationId="{00000000-0000-0000-0000-000000000000}"/>
          </ac:spMkLst>
        </pc:spChg>
        <pc:spChg chg="del">
          <ac:chgData name="Xun Gong" userId="0ff8c509-1087-48ec-bf60-e4c00b098044" providerId="ADAL" clId="{9FB4705F-3438-4F9E-B260-2A443EFFCDBD}" dt="2021-09-20T14:05:33.665" v="43" actId="478"/>
          <ac:spMkLst>
            <pc:docMk/>
            <pc:sldMk cId="4170476219" sldId="401"/>
            <ac:spMk id="36870" creationId="{00000000-0000-0000-0000-000000000000}"/>
          </ac:spMkLst>
        </pc:spChg>
        <pc:spChg chg="del">
          <ac:chgData name="Xun Gong" userId="0ff8c509-1087-48ec-bf60-e4c00b098044" providerId="ADAL" clId="{9FB4705F-3438-4F9E-B260-2A443EFFCDBD}" dt="2021-09-20T14:05:33.665" v="43" actId="478"/>
          <ac:spMkLst>
            <pc:docMk/>
            <pc:sldMk cId="4170476219" sldId="401"/>
            <ac:spMk id="36871" creationId="{00000000-0000-0000-0000-000000000000}"/>
          </ac:spMkLst>
        </pc:spChg>
        <pc:spChg chg="del">
          <ac:chgData name="Xun Gong" userId="0ff8c509-1087-48ec-bf60-e4c00b098044" providerId="ADAL" clId="{9FB4705F-3438-4F9E-B260-2A443EFFCDBD}" dt="2021-09-20T14:05:33.665" v="43" actId="478"/>
          <ac:spMkLst>
            <pc:docMk/>
            <pc:sldMk cId="4170476219" sldId="401"/>
            <ac:spMk id="36872" creationId="{00000000-0000-0000-0000-000000000000}"/>
          </ac:spMkLst>
        </pc:spChg>
        <pc:graphicFrameChg chg="del">
          <ac:chgData name="Xun Gong" userId="0ff8c509-1087-48ec-bf60-e4c00b098044" providerId="ADAL" clId="{9FB4705F-3438-4F9E-B260-2A443EFFCDBD}" dt="2021-09-20T14:05:33.665" v="43" actId="478"/>
          <ac:graphicFrameMkLst>
            <pc:docMk/>
            <pc:sldMk cId="4170476219" sldId="401"/>
            <ac:graphicFrameMk id="36868" creationId="{00000000-0000-0000-0000-000000000000}"/>
          </ac:graphicFrameMkLst>
        </pc:graphicFrameChg>
        <pc:picChg chg="del">
          <ac:chgData name="Xun Gong" userId="0ff8c509-1087-48ec-bf60-e4c00b098044" providerId="ADAL" clId="{9FB4705F-3438-4F9E-B260-2A443EFFCDBD}" dt="2021-09-20T14:05:33.665" v="43" actId="478"/>
          <ac:picMkLst>
            <pc:docMk/>
            <pc:sldMk cId="4170476219" sldId="401"/>
            <ac:picMk id="36869" creationId="{00000000-0000-0000-0000-000000000000}"/>
          </ac:picMkLst>
        </pc:picChg>
        <pc:picChg chg="add mod">
          <ac:chgData name="Xun Gong" userId="0ff8c509-1087-48ec-bf60-e4c00b098044" providerId="ADAL" clId="{9FB4705F-3438-4F9E-B260-2A443EFFCDBD}" dt="2021-09-20T14:26:09.942" v="301" actId="1076"/>
          <ac:picMkLst>
            <pc:docMk/>
            <pc:sldMk cId="4170476219" sldId="401"/>
            <ac:picMk id="43010" creationId="{C02EED28-3686-43AC-8F17-FC2EF362DB24}"/>
          </ac:picMkLst>
        </pc:picChg>
        <pc:picChg chg="add mod">
          <ac:chgData name="Xun Gong" userId="0ff8c509-1087-48ec-bf60-e4c00b098044" providerId="ADAL" clId="{9FB4705F-3438-4F9E-B260-2A443EFFCDBD}" dt="2021-09-20T14:19:54.114" v="163" actId="1076"/>
          <ac:picMkLst>
            <pc:docMk/>
            <pc:sldMk cId="4170476219" sldId="401"/>
            <ac:picMk id="43012" creationId="{99C93932-11F8-4A8D-876D-1F41D42A14BE}"/>
          </ac:picMkLst>
        </pc:picChg>
        <pc:picChg chg="add mod">
          <ac:chgData name="Xun Gong" userId="0ff8c509-1087-48ec-bf60-e4c00b098044" providerId="ADAL" clId="{9FB4705F-3438-4F9E-B260-2A443EFFCDBD}" dt="2021-09-20T14:22:11.978" v="233" actId="1076"/>
          <ac:picMkLst>
            <pc:docMk/>
            <pc:sldMk cId="4170476219" sldId="401"/>
            <ac:picMk id="43014" creationId="{81E3889E-8CE2-4ECF-9D2D-5312A40AD5CD}"/>
          </ac:picMkLst>
        </pc:picChg>
        <pc:picChg chg="add mod">
          <ac:chgData name="Xun Gong" userId="0ff8c509-1087-48ec-bf60-e4c00b098044" providerId="ADAL" clId="{9FB4705F-3438-4F9E-B260-2A443EFFCDBD}" dt="2021-09-20T14:23:28.669" v="263" actId="14100"/>
          <ac:picMkLst>
            <pc:docMk/>
            <pc:sldMk cId="4170476219" sldId="401"/>
            <ac:picMk id="43016" creationId="{B5FB7FDD-7DB4-4959-B51A-5FE6AD5E397B}"/>
          </ac:picMkLst>
        </pc:picChg>
      </pc:sldChg>
      <pc:sldChg chg="addSp delSp modSp add mod">
        <pc:chgData name="Xun Gong" userId="0ff8c509-1087-48ec-bf60-e4c00b098044" providerId="ADAL" clId="{9FB4705F-3438-4F9E-B260-2A443EFFCDBD}" dt="2021-09-20T14:35:54.935" v="373" actId="1076"/>
        <pc:sldMkLst>
          <pc:docMk/>
          <pc:sldMk cId="1685518265" sldId="402"/>
        </pc:sldMkLst>
        <pc:spChg chg="add del mod">
          <ac:chgData name="Xun Gong" userId="0ff8c509-1087-48ec-bf60-e4c00b098044" providerId="ADAL" clId="{9FB4705F-3438-4F9E-B260-2A443EFFCDBD}" dt="2021-09-20T14:32:10.042" v="332" actId="478"/>
          <ac:spMkLst>
            <pc:docMk/>
            <pc:sldMk cId="1685518265" sldId="402"/>
            <ac:spMk id="2" creationId="{0161821C-2CBF-4D95-9C3A-025B74A471D8}"/>
          </ac:spMkLst>
        </pc:spChg>
        <pc:spChg chg="add mod">
          <ac:chgData name="Xun Gong" userId="0ff8c509-1087-48ec-bf60-e4c00b098044" providerId="ADAL" clId="{9FB4705F-3438-4F9E-B260-2A443EFFCDBD}" dt="2021-09-20T14:33:46.885" v="340" actId="123"/>
          <ac:spMkLst>
            <pc:docMk/>
            <pc:sldMk cId="1685518265" sldId="402"/>
            <ac:spMk id="3" creationId="{429DEE5A-B318-4DEB-BE1E-AFC28CF84275}"/>
          </ac:spMkLst>
        </pc:spChg>
        <pc:spChg chg="add mod">
          <ac:chgData name="Xun Gong" userId="0ff8c509-1087-48ec-bf60-e4c00b098044" providerId="ADAL" clId="{9FB4705F-3438-4F9E-B260-2A443EFFCDBD}" dt="2021-09-20T14:35:54.935" v="373" actId="1076"/>
          <ac:spMkLst>
            <pc:docMk/>
            <pc:sldMk cId="1685518265" sldId="402"/>
            <ac:spMk id="13" creationId="{5D074D10-3F20-43EF-AA85-3D225E0F0791}"/>
          </ac:spMkLst>
        </pc:spChg>
        <pc:spChg chg="del">
          <ac:chgData name="Xun Gong" userId="0ff8c509-1087-48ec-bf60-e4c00b098044" providerId="ADAL" clId="{9FB4705F-3438-4F9E-B260-2A443EFFCDBD}" dt="2021-09-20T14:26:42.718" v="303" actId="478"/>
          <ac:spMkLst>
            <pc:docMk/>
            <pc:sldMk cId="1685518265" sldId="402"/>
            <ac:spMk id="38916" creationId="{00000000-0000-0000-0000-000000000000}"/>
          </ac:spMkLst>
        </pc:spChg>
        <pc:spChg chg="del">
          <ac:chgData name="Xun Gong" userId="0ff8c509-1087-48ec-bf60-e4c00b098044" providerId="ADAL" clId="{9FB4705F-3438-4F9E-B260-2A443EFFCDBD}" dt="2021-09-20T14:26:42.718" v="303" actId="478"/>
          <ac:spMkLst>
            <pc:docMk/>
            <pc:sldMk cId="1685518265" sldId="402"/>
            <ac:spMk id="38918" creationId="{00000000-0000-0000-0000-000000000000}"/>
          </ac:spMkLst>
        </pc:spChg>
        <pc:spChg chg="del">
          <ac:chgData name="Xun Gong" userId="0ff8c509-1087-48ec-bf60-e4c00b098044" providerId="ADAL" clId="{9FB4705F-3438-4F9E-B260-2A443EFFCDBD}" dt="2021-09-20T14:26:42.718" v="303" actId="478"/>
          <ac:spMkLst>
            <pc:docMk/>
            <pc:sldMk cId="1685518265" sldId="402"/>
            <ac:spMk id="38919" creationId="{00000000-0000-0000-0000-000000000000}"/>
          </ac:spMkLst>
        </pc:spChg>
        <pc:graphicFrameChg chg="del">
          <ac:chgData name="Xun Gong" userId="0ff8c509-1087-48ec-bf60-e4c00b098044" providerId="ADAL" clId="{9FB4705F-3438-4F9E-B260-2A443EFFCDBD}" dt="2021-09-20T14:26:42.718" v="303" actId="478"/>
          <ac:graphicFrameMkLst>
            <pc:docMk/>
            <pc:sldMk cId="1685518265" sldId="402"/>
            <ac:graphicFrameMk id="38917" creationId="{00000000-0000-0000-0000-000000000000}"/>
          </ac:graphicFrameMkLst>
        </pc:graphicFrameChg>
        <pc:picChg chg="del">
          <ac:chgData name="Xun Gong" userId="0ff8c509-1087-48ec-bf60-e4c00b098044" providerId="ADAL" clId="{9FB4705F-3438-4F9E-B260-2A443EFFCDBD}" dt="2021-09-20T14:26:42.718" v="303" actId="478"/>
          <ac:picMkLst>
            <pc:docMk/>
            <pc:sldMk cId="1685518265" sldId="402"/>
            <ac:picMk id="38915" creationId="{00000000-0000-0000-0000-000000000000}"/>
          </ac:picMkLst>
        </pc:picChg>
        <pc:picChg chg="add del mod">
          <ac:chgData name="Xun Gong" userId="0ff8c509-1087-48ec-bf60-e4c00b098044" providerId="ADAL" clId="{9FB4705F-3438-4F9E-B260-2A443EFFCDBD}" dt="2021-09-20T14:30:45.924" v="320" actId="21"/>
          <ac:picMkLst>
            <pc:docMk/>
            <pc:sldMk cId="1685518265" sldId="402"/>
            <ac:picMk id="44034" creationId="{840CC700-487D-428F-A87B-2338FB57A5B1}"/>
          </ac:picMkLst>
        </pc:picChg>
        <pc:picChg chg="add del mod">
          <ac:chgData name="Xun Gong" userId="0ff8c509-1087-48ec-bf60-e4c00b098044" providerId="ADAL" clId="{9FB4705F-3438-4F9E-B260-2A443EFFCDBD}" dt="2021-09-20T14:35:15.716" v="351" actId="1076"/>
          <ac:picMkLst>
            <pc:docMk/>
            <pc:sldMk cId="1685518265" sldId="402"/>
            <ac:picMk id="44036" creationId="{404C95F0-484E-4CC9-96C5-DB414A341821}"/>
          </ac:picMkLst>
        </pc:picChg>
        <pc:picChg chg="add mod">
          <ac:chgData name="Xun Gong" userId="0ff8c509-1087-48ec-bf60-e4c00b098044" providerId="ADAL" clId="{9FB4705F-3438-4F9E-B260-2A443EFFCDBD}" dt="2021-09-20T14:35:24.374" v="354" actId="1076"/>
          <ac:picMkLst>
            <pc:docMk/>
            <pc:sldMk cId="1685518265" sldId="402"/>
            <ac:picMk id="44038" creationId="{DA96C1E9-C349-483D-9B76-4610DBFBF068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54.wmf"/><Relationship Id="rId7" Type="http://schemas.openxmlformats.org/officeDocument/2006/relationships/image" Target="../media/image49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2.wmf"/><Relationship Id="rId7" Type="http://schemas.openxmlformats.org/officeDocument/2006/relationships/image" Target="../media/image97.wmf"/><Relationship Id="rId2" Type="http://schemas.openxmlformats.org/officeDocument/2006/relationships/image" Target="../media/image91.wmf"/><Relationship Id="rId1" Type="http://schemas.openxmlformats.org/officeDocument/2006/relationships/image" Target="../media/image93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8.wmf"/><Relationship Id="rId1" Type="http://schemas.openxmlformats.org/officeDocument/2006/relationships/image" Target="../media/image109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5522D5-0B57-49CE-83BE-DD84EBC0DE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700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B9D510-1A9C-456F-BEC2-4A5E6A91EF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5083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63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175" y="0"/>
            <a:ext cx="91408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Line 53"/>
          <p:cNvSpPr>
            <a:spLocks noChangeShapeType="1"/>
          </p:cNvSpPr>
          <p:nvPr/>
        </p:nvSpPr>
        <p:spPr bwMode="auto">
          <a:xfrm>
            <a:off x="3175" y="6248400"/>
            <a:ext cx="91408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47"/>
          <p:cNvSpPr txBox="1">
            <a:spLocks noChangeArrowheads="1"/>
          </p:cNvSpPr>
          <p:nvPr userDrawn="1"/>
        </p:nvSpPr>
        <p:spPr bwMode="auto">
          <a:xfrm>
            <a:off x="0" y="0"/>
            <a:ext cx="6096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eaLnBrk="0" hangingPunct="0">
              <a:defRPr/>
            </a:pPr>
            <a:r>
              <a:rPr lang="en-US" sz="1000" b="1" i="1" dirty="0">
                <a:solidFill>
                  <a:srgbClr val="000000"/>
                </a:solidFill>
                <a:cs typeface="Arial" charset="0"/>
              </a:rPr>
              <a:t>Xun Gong, University of Central Florida, EEL4436C/5437C – Microwave Engineering</a:t>
            </a:r>
            <a:endParaRPr lang="en-US" sz="10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TextBox 7"/>
          <p:cNvSpPr txBox="1">
            <a:spLocks noChangeArrowheads="1"/>
          </p:cNvSpPr>
          <p:nvPr userDrawn="1"/>
        </p:nvSpPr>
        <p:spPr bwMode="auto">
          <a:xfrm>
            <a:off x="3886200" y="6400800"/>
            <a:ext cx="114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Page </a:t>
            </a:r>
            <a:fld id="{A69F9C75-80F7-44D5-BE6A-024182D6E8E6}" type="slidenum">
              <a:rPr lang="en-US" altLang="en-US" sz="1400"/>
              <a:pPr eaLnBrk="1" hangingPunct="1"/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33C3D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C6947"/>
        </a:buClr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A33C3D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2C6947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A33C3D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2.wmf"/><Relationship Id="rId9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6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image" Target="../media/image61.jpeg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6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6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8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91.wmf"/><Relationship Id="rId3" Type="http://schemas.openxmlformats.org/officeDocument/2006/relationships/image" Target="../media/image86.png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8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90.wmf"/><Relationship Id="rId5" Type="http://schemas.openxmlformats.org/officeDocument/2006/relationships/image" Target="../media/image87.wmf"/><Relationship Id="rId15" Type="http://schemas.openxmlformats.org/officeDocument/2006/relationships/image" Target="../media/image92.w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9.wmf"/><Relationship Id="rId14" Type="http://schemas.openxmlformats.org/officeDocument/2006/relationships/oleObject" Target="../embeddings/oleObject8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95.wmf"/><Relationship Id="rId18" Type="http://schemas.openxmlformats.org/officeDocument/2006/relationships/oleObject" Target="../embeddings/oleObject89.bin"/><Relationship Id="rId3" Type="http://schemas.openxmlformats.org/officeDocument/2006/relationships/image" Target="../media/image86.png"/><Relationship Id="rId21" Type="http://schemas.openxmlformats.org/officeDocument/2006/relationships/image" Target="../media/image99.wmf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9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8.bin"/><Relationship Id="rId20" Type="http://schemas.openxmlformats.org/officeDocument/2006/relationships/oleObject" Target="../embeddings/oleObject90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94.wmf"/><Relationship Id="rId5" Type="http://schemas.openxmlformats.org/officeDocument/2006/relationships/image" Target="../media/image93.wmf"/><Relationship Id="rId15" Type="http://schemas.openxmlformats.org/officeDocument/2006/relationships/image" Target="../media/image96.wmf"/><Relationship Id="rId23" Type="http://schemas.openxmlformats.org/officeDocument/2006/relationships/image" Target="../media/image100.wmf"/><Relationship Id="rId10" Type="http://schemas.openxmlformats.org/officeDocument/2006/relationships/oleObject" Target="../embeddings/oleObject85.bin"/><Relationship Id="rId19" Type="http://schemas.openxmlformats.org/officeDocument/2006/relationships/image" Target="../media/image98.w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87.bin"/><Relationship Id="rId22" Type="http://schemas.openxmlformats.org/officeDocument/2006/relationships/oleObject" Target="../embeddings/oleObject9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105.wmf"/><Relationship Id="rId3" Type="http://schemas.openxmlformats.org/officeDocument/2006/relationships/image" Target="../media/image86.png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9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104.wmf"/><Relationship Id="rId5" Type="http://schemas.openxmlformats.org/officeDocument/2006/relationships/image" Target="../media/image101.w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10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image" Target="../media/image86.png"/><Relationship Id="rId7" Type="http://schemas.openxmlformats.org/officeDocument/2006/relationships/image" Target="../media/image10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97.bin"/><Relationship Id="rId9" Type="http://schemas.openxmlformats.org/officeDocument/2006/relationships/image" Target="../media/image10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12.wmf"/><Relationship Id="rId3" Type="http://schemas.openxmlformats.org/officeDocument/2006/relationships/image" Target="../media/image86.png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10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11.wmf"/><Relationship Id="rId5" Type="http://schemas.openxmlformats.org/officeDocument/2006/relationships/image" Target="../media/image109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1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jpeg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2051" name="TextBox 6"/>
          <p:cNvSpPr txBox="1">
            <a:spLocks noChangeArrowheads="1"/>
          </p:cNvSpPr>
          <p:nvPr/>
        </p:nvSpPr>
        <p:spPr bwMode="auto">
          <a:xfrm>
            <a:off x="1066800" y="1295400"/>
            <a:ext cx="7162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 Microstrip Line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 Coplanar Waveguide (CPW)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 General Solution for TE, TM, and TEM Waves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 TEM Waves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 TE Waves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 TM Waves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 Parallel Plate Waveguide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 Rectangular Waveguide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 Coaxial Line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0375" y="3810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TEM Waves</a:t>
            </a: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304800" y="1066800"/>
            <a:ext cx="723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Therefore we can use the method in electric static fields </a:t>
            </a:r>
          </a:p>
        </p:txBody>
      </p:sp>
      <p:graphicFrame>
        <p:nvGraphicFramePr>
          <p:cNvPr id="6148" name="Object 8"/>
          <p:cNvGraphicFramePr>
            <a:graphicFrameLocks noChangeAspect="1"/>
          </p:cNvGraphicFramePr>
          <p:nvPr/>
        </p:nvGraphicFramePr>
        <p:xfrm>
          <a:off x="533400" y="1524000"/>
          <a:ext cx="16843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888614" imgH="241195" progId="Equation.3">
                  <p:embed/>
                </p:oleObj>
              </mc:Choice>
              <mc:Fallback>
                <p:oleObj name="Equation" r:id="rId3" imgW="888614" imgH="241195" progId="Equation.3">
                  <p:embed/>
                  <p:pic>
                    <p:nvPicPr>
                      <p:cNvPr id="61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168433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9"/>
          <p:cNvGraphicFramePr>
            <a:graphicFrameLocks noChangeAspect="1"/>
          </p:cNvGraphicFramePr>
          <p:nvPr/>
        </p:nvGraphicFramePr>
        <p:xfrm>
          <a:off x="457200" y="2895600"/>
          <a:ext cx="2413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447800" imgH="457200" progId="Equation.3">
                  <p:embed/>
                </p:oleObj>
              </mc:Choice>
              <mc:Fallback>
                <p:oleObj name="Equation" r:id="rId5" imgW="1447800" imgH="457200" progId="Equation.3">
                  <p:embed/>
                  <p:pic>
                    <p:nvPicPr>
                      <p:cNvPr id="61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95600"/>
                        <a:ext cx="2413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Box 4"/>
          <p:cNvSpPr txBox="1">
            <a:spLocks noChangeArrowheads="1"/>
          </p:cNvSpPr>
          <p:nvPr/>
        </p:nvSpPr>
        <p:spPr bwMode="auto">
          <a:xfrm>
            <a:off x="304800" y="2133600"/>
            <a:ext cx="845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With boundary conditions, we can find the voltage at any location in the transverse plane. </a:t>
            </a:r>
          </a:p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E field can be derived using:</a:t>
            </a:r>
          </a:p>
        </p:txBody>
      </p:sp>
      <p:sp>
        <p:nvSpPr>
          <p:cNvPr id="6151" name="TextBox 4"/>
          <p:cNvSpPr txBox="1">
            <a:spLocks noChangeArrowheads="1"/>
          </p:cNvSpPr>
          <p:nvPr/>
        </p:nvSpPr>
        <p:spPr bwMode="auto">
          <a:xfrm>
            <a:off x="381000" y="3810000"/>
            <a:ext cx="845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H field can be derived using:</a:t>
            </a:r>
          </a:p>
        </p:txBody>
      </p:sp>
      <p:graphicFrame>
        <p:nvGraphicFramePr>
          <p:cNvPr id="6152" name="Object 10"/>
          <p:cNvGraphicFramePr>
            <a:graphicFrameLocks noChangeAspect="1"/>
          </p:cNvGraphicFramePr>
          <p:nvPr/>
        </p:nvGraphicFramePr>
        <p:xfrm>
          <a:off x="381000" y="4419600"/>
          <a:ext cx="26257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574800" imgH="685800" progId="Equation.3">
                  <p:embed/>
                </p:oleObj>
              </mc:Choice>
              <mc:Fallback>
                <p:oleObj name="Equation" r:id="rId7" imgW="1574800" imgH="685800" progId="Equation.3">
                  <p:embed/>
                  <p:pic>
                    <p:nvPicPr>
                      <p:cNvPr id="615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26257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11"/>
          <p:cNvGraphicFramePr>
            <a:graphicFrameLocks noChangeAspect="1"/>
          </p:cNvGraphicFramePr>
          <p:nvPr/>
        </p:nvGraphicFramePr>
        <p:xfrm>
          <a:off x="4495800" y="4724400"/>
          <a:ext cx="30495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1828800" imgH="482400" progId="Equation.3">
                  <p:embed/>
                </p:oleObj>
              </mc:Choice>
              <mc:Fallback>
                <p:oleObj name="Equation" r:id="rId9" imgW="1828800" imgH="482400" progId="Equation.3">
                  <p:embed/>
                  <p:pic>
                    <p:nvPicPr>
                      <p:cNvPr id="615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724400"/>
                        <a:ext cx="30495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0375" y="3810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TEM Waves</a:t>
            </a:r>
          </a:p>
        </p:txBody>
      </p:sp>
      <p:graphicFrame>
        <p:nvGraphicFramePr>
          <p:cNvPr id="7175" name="Object 11"/>
          <p:cNvGraphicFramePr>
            <a:graphicFrameLocks noChangeAspect="1"/>
          </p:cNvGraphicFramePr>
          <p:nvPr/>
        </p:nvGraphicFramePr>
        <p:xfrm>
          <a:off x="1676400" y="1905000"/>
          <a:ext cx="24765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485900" imgH="330200" progId="Equation.3">
                  <p:embed/>
                </p:oleObj>
              </mc:Choice>
              <mc:Fallback>
                <p:oleObj name="Equation" r:id="rId3" imgW="1485900" imgH="330200" progId="Equation.3">
                  <p:embed/>
                  <p:pic>
                    <p:nvPicPr>
                      <p:cNvPr id="71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24765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2"/>
          <p:cNvGraphicFramePr>
            <a:graphicFrameLocks noChangeAspect="1"/>
          </p:cNvGraphicFramePr>
          <p:nvPr/>
        </p:nvGraphicFramePr>
        <p:xfrm>
          <a:off x="2057400" y="3048000"/>
          <a:ext cx="12065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723586" imgH="291973" progId="Equation.3">
                  <p:embed/>
                </p:oleObj>
              </mc:Choice>
              <mc:Fallback>
                <p:oleObj name="Equation" r:id="rId5" imgW="723586" imgH="291973" progId="Equation.3">
                  <p:embed/>
                  <p:pic>
                    <p:nvPicPr>
                      <p:cNvPr id="71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0"/>
                        <a:ext cx="12065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3"/>
          <p:cNvGraphicFramePr>
            <a:graphicFrameLocks noChangeAspect="1"/>
          </p:cNvGraphicFramePr>
          <p:nvPr/>
        </p:nvGraphicFramePr>
        <p:xfrm>
          <a:off x="2133600" y="3962400"/>
          <a:ext cx="8048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482391" imgH="393529" progId="Equation.3">
                  <p:embed/>
                </p:oleObj>
              </mc:Choice>
              <mc:Fallback>
                <p:oleObj name="Equation" r:id="rId7" imgW="482391" imgH="393529" progId="Equation.3">
                  <p:embed/>
                  <p:pic>
                    <p:nvPicPr>
                      <p:cNvPr id="71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962400"/>
                        <a:ext cx="80486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Box 4"/>
          <p:cNvSpPr txBox="1">
            <a:spLocks noChangeArrowheads="1"/>
          </p:cNvSpPr>
          <p:nvPr/>
        </p:nvSpPr>
        <p:spPr bwMode="auto">
          <a:xfrm>
            <a:off x="457200" y="5257800"/>
            <a:ext cx="845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support TEM waves, at least two separate conductors are necessary.</a:t>
            </a:r>
          </a:p>
        </p:txBody>
      </p:sp>
      <p:pic>
        <p:nvPicPr>
          <p:cNvPr id="8198" name="Picture 6" descr="The Essex Echo 1995: Electrical Signal Propagation &amp;amp; Cable Theory Page 3 |  Stereophile.co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3143250" cy="278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TE Waves (</a:t>
            </a:r>
            <a:r>
              <a:rPr lang="en-US" sz="3200" b="1" i="1" kern="0" dirty="0" err="1">
                <a:latin typeface="Arial" charset="0"/>
                <a:ea typeface="ＭＳ Ｐゴシック" charset="-128"/>
                <a:cs typeface="ＭＳ Ｐゴシック" charset="-128"/>
              </a:rPr>
              <a:t>E</a:t>
            </a:r>
            <a:r>
              <a:rPr lang="en-US" sz="3200" b="1" i="1" kern="0" baseline="-25000" dirty="0" err="1">
                <a:latin typeface="Arial" charset="0"/>
                <a:ea typeface="ＭＳ Ｐゴシック" charset="-128"/>
                <a:cs typeface="ＭＳ Ｐゴシック" charset="-128"/>
              </a:rPr>
              <a:t>z</a:t>
            </a: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 = 0)</a:t>
            </a:r>
          </a:p>
        </p:txBody>
      </p:sp>
      <p:graphicFrame>
        <p:nvGraphicFramePr>
          <p:cNvPr id="8195" name="Object 18"/>
          <p:cNvGraphicFramePr>
            <a:graphicFrameLocks noChangeAspect="1"/>
          </p:cNvGraphicFramePr>
          <p:nvPr/>
        </p:nvGraphicFramePr>
        <p:xfrm>
          <a:off x="381000" y="1524000"/>
          <a:ext cx="2046288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079500" imgH="2032000" progId="Equation.3">
                  <p:embed/>
                </p:oleObj>
              </mc:Choice>
              <mc:Fallback>
                <p:oleObj name="Equation" r:id="rId3" imgW="1079500" imgH="2032000" progId="Equation.3">
                  <p:embed/>
                  <p:pic>
                    <p:nvPicPr>
                      <p:cNvPr id="819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2046288" cy="38417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2971800" y="1600200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solve for all field components,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needs to be found first:</a:t>
            </a:r>
          </a:p>
        </p:txBody>
      </p:sp>
      <p:graphicFrame>
        <p:nvGraphicFramePr>
          <p:cNvPr id="8197" name="Object 9"/>
          <p:cNvGraphicFramePr>
            <a:graphicFrameLocks noChangeAspect="1"/>
          </p:cNvGraphicFramePr>
          <p:nvPr/>
        </p:nvGraphicFramePr>
        <p:xfrm>
          <a:off x="3505200" y="2209800"/>
          <a:ext cx="38735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2324100" imgH="482600" progId="Equation.3">
                  <p:embed/>
                </p:oleObj>
              </mc:Choice>
              <mc:Fallback>
                <p:oleObj name="Equation" r:id="rId5" imgW="2324100" imgH="482600" progId="Equation.3">
                  <p:embed/>
                  <p:pic>
                    <p:nvPicPr>
                      <p:cNvPr id="81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09800"/>
                        <a:ext cx="38735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Box 4"/>
          <p:cNvSpPr txBox="1">
            <a:spLocks noChangeArrowheads="1"/>
          </p:cNvSpPr>
          <p:nvPr/>
        </p:nvSpPr>
        <p:spPr bwMode="auto">
          <a:xfrm>
            <a:off x="2971800" y="32766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</a:p>
        </p:txBody>
      </p:sp>
      <p:graphicFrame>
        <p:nvGraphicFramePr>
          <p:cNvPr id="8199" name="Object 10"/>
          <p:cNvGraphicFramePr>
            <a:graphicFrameLocks noChangeAspect="1"/>
          </p:cNvGraphicFramePr>
          <p:nvPr/>
        </p:nvGraphicFramePr>
        <p:xfrm>
          <a:off x="4267200" y="3276600"/>
          <a:ext cx="26241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1574800" imgH="228600" progId="Equation.3">
                  <p:embed/>
                </p:oleObj>
              </mc:Choice>
              <mc:Fallback>
                <p:oleObj name="Equation" r:id="rId7" imgW="1574800" imgH="228600" progId="Equation.3">
                  <p:embed/>
                  <p:pic>
                    <p:nvPicPr>
                      <p:cNvPr id="819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76600"/>
                        <a:ext cx="26241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1"/>
          <p:cNvGraphicFramePr>
            <a:graphicFrameLocks noChangeAspect="1"/>
          </p:cNvGraphicFramePr>
          <p:nvPr/>
        </p:nvGraphicFramePr>
        <p:xfrm>
          <a:off x="4038600" y="3962400"/>
          <a:ext cx="296227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1777229" imgH="482391" progId="Equation.3">
                  <p:embed/>
                </p:oleObj>
              </mc:Choice>
              <mc:Fallback>
                <p:oleObj name="Equation" r:id="rId9" imgW="1777229" imgH="482391" progId="Equation.3">
                  <p:embed/>
                  <p:pic>
                    <p:nvPicPr>
                      <p:cNvPr id="820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962400"/>
                        <a:ext cx="296227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12"/>
          <p:cNvGraphicFramePr>
            <a:graphicFrameLocks noChangeAspect="1"/>
          </p:cNvGraphicFramePr>
          <p:nvPr/>
        </p:nvGraphicFramePr>
        <p:xfrm>
          <a:off x="3962400" y="5105400"/>
          <a:ext cx="247808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1485900" imgH="469900" progId="Equation.3">
                  <p:embed/>
                </p:oleObj>
              </mc:Choice>
              <mc:Fallback>
                <p:oleObj name="Equation" r:id="rId11" imgW="1485900" imgH="469900" progId="Equation.3">
                  <p:embed/>
                  <p:pic>
                    <p:nvPicPr>
                      <p:cNvPr id="820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05400"/>
                        <a:ext cx="2478088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TM Waves (</a:t>
            </a:r>
            <a:r>
              <a:rPr lang="en-US" sz="3200" b="1" i="1" kern="0" dirty="0">
                <a:latin typeface="Arial" charset="0"/>
                <a:ea typeface="ＭＳ Ｐゴシック" charset="-128"/>
                <a:cs typeface="ＭＳ Ｐゴシック" charset="-128"/>
              </a:rPr>
              <a:t>H</a:t>
            </a:r>
            <a:r>
              <a:rPr lang="en-US" sz="3200" b="1" i="1" kern="0" baseline="-25000" dirty="0">
                <a:latin typeface="Arial" charset="0"/>
                <a:ea typeface="ＭＳ Ｐゴシック" charset="-128"/>
                <a:cs typeface="ＭＳ Ｐゴシック" charset="-128"/>
              </a:rPr>
              <a:t>z</a:t>
            </a: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 = 0)</a:t>
            </a:r>
          </a:p>
        </p:txBody>
      </p:sp>
      <p:graphicFrame>
        <p:nvGraphicFramePr>
          <p:cNvPr id="9219" name="Object 18"/>
          <p:cNvGraphicFramePr>
            <a:graphicFrameLocks noChangeAspect="1"/>
          </p:cNvGraphicFramePr>
          <p:nvPr/>
        </p:nvGraphicFramePr>
        <p:xfrm>
          <a:off x="457200" y="1600200"/>
          <a:ext cx="2022475" cy="384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066800" imgH="2032000" progId="Equation.3">
                  <p:embed/>
                </p:oleObj>
              </mc:Choice>
              <mc:Fallback>
                <p:oleObj name="Equation" r:id="rId3" imgW="1066800" imgH="2032000" progId="Equation.3">
                  <p:embed/>
                  <p:pic>
                    <p:nvPicPr>
                      <p:cNvPr id="92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2022475" cy="38401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2971800" y="1600200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solve for all field components,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needs to be found first:</a:t>
            </a:r>
          </a:p>
        </p:txBody>
      </p:sp>
      <p:graphicFrame>
        <p:nvGraphicFramePr>
          <p:cNvPr id="9221" name="Object 8"/>
          <p:cNvGraphicFramePr>
            <a:graphicFrameLocks noChangeAspect="1"/>
          </p:cNvGraphicFramePr>
          <p:nvPr/>
        </p:nvGraphicFramePr>
        <p:xfrm>
          <a:off x="3525838" y="2209800"/>
          <a:ext cx="3830637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2298700" imgH="482600" progId="Equation.3">
                  <p:embed/>
                </p:oleObj>
              </mc:Choice>
              <mc:Fallback>
                <p:oleObj name="Equation" r:id="rId5" imgW="2298700" imgH="482600" progId="Equation.3">
                  <p:embed/>
                  <p:pic>
                    <p:nvPicPr>
                      <p:cNvPr id="92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8" y="2209800"/>
                        <a:ext cx="3830637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Box 4"/>
          <p:cNvSpPr txBox="1">
            <a:spLocks noChangeArrowheads="1"/>
          </p:cNvSpPr>
          <p:nvPr/>
        </p:nvSpPr>
        <p:spPr bwMode="auto">
          <a:xfrm>
            <a:off x="2971800" y="32766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</a:p>
        </p:txBody>
      </p:sp>
      <p:graphicFrame>
        <p:nvGraphicFramePr>
          <p:cNvPr id="9223" name="Object 9"/>
          <p:cNvGraphicFramePr>
            <a:graphicFrameLocks noChangeAspect="1"/>
          </p:cNvGraphicFramePr>
          <p:nvPr/>
        </p:nvGraphicFramePr>
        <p:xfrm>
          <a:off x="4298950" y="3276600"/>
          <a:ext cx="2560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1536700" imgH="228600" progId="Equation.3">
                  <p:embed/>
                </p:oleObj>
              </mc:Choice>
              <mc:Fallback>
                <p:oleObj name="Equation" r:id="rId7" imgW="1536700" imgH="228600" progId="Equation.3">
                  <p:embed/>
                  <p:pic>
                    <p:nvPicPr>
                      <p:cNvPr id="922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3276600"/>
                        <a:ext cx="25606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10"/>
          <p:cNvGraphicFramePr>
            <a:graphicFrameLocks noChangeAspect="1"/>
          </p:cNvGraphicFramePr>
          <p:nvPr/>
        </p:nvGraphicFramePr>
        <p:xfrm>
          <a:off x="4048125" y="3962400"/>
          <a:ext cx="294163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1765300" imgH="482600" progId="Equation.3">
                  <p:embed/>
                </p:oleObj>
              </mc:Choice>
              <mc:Fallback>
                <p:oleObj name="Equation" r:id="rId9" imgW="1765300" imgH="482600" progId="Equation.3">
                  <p:embed/>
                  <p:pic>
                    <p:nvPicPr>
                      <p:cNvPr id="922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3962400"/>
                        <a:ext cx="2941638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11"/>
          <p:cNvGraphicFramePr>
            <a:graphicFrameLocks noChangeAspect="1"/>
          </p:cNvGraphicFramePr>
          <p:nvPr/>
        </p:nvGraphicFramePr>
        <p:xfrm>
          <a:off x="4083050" y="5105400"/>
          <a:ext cx="2519363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1511300" imgH="469900" progId="Equation.3">
                  <p:embed/>
                </p:oleObj>
              </mc:Choice>
              <mc:Fallback>
                <p:oleObj name="Equation" r:id="rId11" imgW="1511300" imgH="469900" progId="Equation.3">
                  <p:embed/>
                  <p:pic>
                    <p:nvPicPr>
                      <p:cNvPr id="922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5105400"/>
                        <a:ext cx="2519363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Box 4"/>
          <p:cNvSpPr txBox="1">
            <a:spLocks noChangeArrowheads="1"/>
          </p:cNvSpPr>
          <p:nvPr/>
        </p:nvSpPr>
        <p:spPr bwMode="auto">
          <a:xfrm>
            <a:off x="381000" y="5867400"/>
            <a:ext cx="845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Both TE and TM waves can be supported inside closed conductors.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Parallel Plate Waveguide - TEM</a:t>
            </a:r>
          </a:p>
        </p:txBody>
      </p:sp>
      <p:graphicFrame>
        <p:nvGraphicFramePr>
          <p:cNvPr id="10243" name="Object 8"/>
          <p:cNvGraphicFramePr>
            <a:graphicFrameLocks noChangeAspect="1"/>
          </p:cNvGraphicFramePr>
          <p:nvPr/>
        </p:nvGraphicFramePr>
        <p:xfrm>
          <a:off x="533400" y="2971800"/>
          <a:ext cx="16843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888614" imgH="241195" progId="Equation.3">
                  <p:embed/>
                </p:oleObj>
              </mc:Choice>
              <mc:Fallback>
                <p:oleObj name="Equation" r:id="rId3" imgW="888614" imgH="241195" progId="Equation.3">
                  <p:embed/>
                  <p:pic>
                    <p:nvPicPr>
                      <p:cNvPr id="1024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168433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9"/>
          <p:cNvGraphicFramePr>
            <a:graphicFrameLocks noChangeAspect="1"/>
          </p:cNvGraphicFramePr>
          <p:nvPr/>
        </p:nvGraphicFramePr>
        <p:xfrm>
          <a:off x="457200" y="3810000"/>
          <a:ext cx="17557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926698" imgH="393529" progId="Equation.3">
                  <p:embed/>
                </p:oleObj>
              </mc:Choice>
              <mc:Fallback>
                <p:oleObj name="Equation" r:id="rId5" imgW="926698" imgH="393529" progId="Equation.3">
                  <p:embed/>
                  <p:pic>
                    <p:nvPicPr>
                      <p:cNvPr id="1024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0"/>
                        <a:ext cx="17557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76200" y="3505200"/>
            <a:ext cx="411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Solve for the voltage with the given B.C.</a:t>
            </a:r>
          </a:p>
        </p:txBody>
      </p:sp>
      <p:sp>
        <p:nvSpPr>
          <p:cNvPr id="10246" name="TextBox 4"/>
          <p:cNvSpPr txBox="1">
            <a:spLocks noChangeArrowheads="1"/>
          </p:cNvSpPr>
          <p:nvPr/>
        </p:nvSpPr>
        <p:spPr bwMode="auto">
          <a:xfrm>
            <a:off x="304800" y="4495800"/>
            <a:ext cx="411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 Field can be found:</a:t>
            </a:r>
          </a:p>
        </p:txBody>
      </p:sp>
      <p:graphicFrame>
        <p:nvGraphicFramePr>
          <p:cNvPr id="10247" name="Object 10"/>
          <p:cNvGraphicFramePr>
            <a:graphicFrameLocks noChangeAspect="1"/>
          </p:cNvGraphicFramePr>
          <p:nvPr/>
        </p:nvGraphicFramePr>
        <p:xfrm>
          <a:off x="304800" y="4876800"/>
          <a:ext cx="304800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1803400" imgH="812800" progId="Equation.3">
                  <p:embed/>
                </p:oleObj>
              </mc:Choice>
              <mc:Fallback>
                <p:oleObj name="Equation" r:id="rId7" imgW="1803400" imgH="812800" progId="Equation.3">
                  <p:embed/>
                  <p:pic>
                    <p:nvPicPr>
                      <p:cNvPr id="1024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876800"/>
                        <a:ext cx="3048000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Box 4"/>
          <p:cNvSpPr txBox="1">
            <a:spLocks noChangeArrowheads="1"/>
          </p:cNvSpPr>
          <p:nvPr/>
        </p:nvSpPr>
        <p:spPr bwMode="auto">
          <a:xfrm>
            <a:off x="4800600" y="2819400"/>
            <a:ext cx="411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H Field can be found:</a:t>
            </a:r>
          </a:p>
        </p:txBody>
      </p:sp>
      <p:graphicFrame>
        <p:nvGraphicFramePr>
          <p:cNvPr id="10249" name="Object 12"/>
          <p:cNvGraphicFramePr>
            <a:graphicFrameLocks noChangeAspect="1"/>
          </p:cNvGraphicFramePr>
          <p:nvPr/>
        </p:nvGraphicFramePr>
        <p:xfrm>
          <a:off x="4495800" y="3124200"/>
          <a:ext cx="40782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2413000" imgH="419100" progId="Equation.3">
                  <p:embed/>
                </p:oleObj>
              </mc:Choice>
              <mc:Fallback>
                <p:oleObj name="Equation" r:id="rId9" imgW="2413000" imgH="419100" progId="Equation.3">
                  <p:embed/>
                  <p:pic>
                    <p:nvPicPr>
                      <p:cNvPr id="1024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124200"/>
                        <a:ext cx="407828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Box 4"/>
          <p:cNvSpPr txBox="1">
            <a:spLocks noChangeArrowheads="1"/>
          </p:cNvSpPr>
          <p:nvPr/>
        </p:nvSpPr>
        <p:spPr bwMode="auto">
          <a:xfrm>
            <a:off x="3505200" y="5791200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have already simulated the vector fields using HFSS </a:t>
            </a:r>
          </a:p>
        </p:txBody>
      </p:sp>
      <p:sp>
        <p:nvSpPr>
          <p:cNvPr id="10251" name="Rectangle 17"/>
          <p:cNvSpPr>
            <a:spLocks noChangeArrowheads="1"/>
          </p:cNvSpPr>
          <p:nvPr/>
        </p:nvSpPr>
        <p:spPr bwMode="auto">
          <a:xfrm>
            <a:off x="609600" y="1600200"/>
            <a:ext cx="44958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2" name="Rectangle 18"/>
          <p:cNvSpPr>
            <a:spLocks noChangeArrowheads="1"/>
          </p:cNvSpPr>
          <p:nvPr/>
        </p:nvSpPr>
        <p:spPr bwMode="auto">
          <a:xfrm>
            <a:off x="609600" y="2209800"/>
            <a:ext cx="44958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3" name="Text Box 29"/>
          <p:cNvSpPr txBox="1">
            <a:spLocks noChangeArrowheads="1"/>
          </p:cNvSpPr>
          <p:nvPr/>
        </p:nvSpPr>
        <p:spPr bwMode="auto">
          <a:xfrm>
            <a:off x="1371600" y="1219200"/>
            <a:ext cx="160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 =V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54" name="Text Box 30"/>
          <p:cNvSpPr txBox="1">
            <a:spLocks noChangeArrowheads="1"/>
          </p:cNvSpPr>
          <p:nvPr/>
        </p:nvSpPr>
        <p:spPr bwMode="auto">
          <a:xfrm>
            <a:off x="1447800" y="2286000"/>
            <a:ext cx="160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 =0</a:t>
            </a:r>
          </a:p>
        </p:txBody>
      </p:sp>
      <p:sp>
        <p:nvSpPr>
          <p:cNvPr id="10255" name="Line 22"/>
          <p:cNvSpPr>
            <a:spLocks noChangeShapeType="1"/>
          </p:cNvSpPr>
          <p:nvPr/>
        </p:nvSpPr>
        <p:spPr bwMode="auto">
          <a:xfrm flipV="1">
            <a:off x="609600" y="1447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Line 23"/>
          <p:cNvSpPr>
            <a:spLocks noChangeShapeType="1"/>
          </p:cNvSpPr>
          <p:nvPr/>
        </p:nvSpPr>
        <p:spPr bwMode="auto">
          <a:xfrm>
            <a:off x="609600" y="22860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Text Box 24"/>
          <p:cNvSpPr txBox="1">
            <a:spLocks noChangeArrowheads="1"/>
          </p:cNvSpPr>
          <p:nvPr/>
        </p:nvSpPr>
        <p:spPr bwMode="auto">
          <a:xfrm>
            <a:off x="609600" y="1128713"/>
            <a:ext cx="38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0258" name="Text Box 25"/>
          <p:cNvSpPr txBox="1">
            <a:spLocks noChangeArrowheads="1"/>
          </p:cNvSpPr>
          <p:nvPr/>
        </p:nvSpPr>
        <p:spPr bwMode="auto">
          <a:xfrm>
            <a:off x="5181600" y="20574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0259" name="TextBox 4"/>
          <p:cNvSpPr txBox="1">
            <a:spLocks noChangeArrowheads="1"/>
          </p:cNvSpPr>
          <p:nvPr/>
        </p:nvSpPr>
        <p:spPr bwMode="auto">
          <a:xfrm>
            <a:off x="228600" y="13716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0260" name="TextBox 4"/>
          <p:cNvSpPr txBox="1">
            <a:spLocks noChangeArrowheads="1"/>
          </p:cNvSpPr>
          <p:nvPr/>
        </p:nvSpPr>
        <p:spPr bwMode="auto">
          <a:xfrm>
            <a:off x="4876800" y="22860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Parallel Plate Waveguide - TEM</a:t>
            </a:r>
          </a:p>
        </p:txBody>
      </p:sp>
      <p:sp>
        <p:nvSpPr>
          <p:cNvPr id="11267" name="Rectangle 17"/>
          <p:cNvSpPr>
            <a:spLocks noChangeArrowheads="1"/>
          </p:cNvSpPr>
          <p:nvPr/>
        </p:nvSpPr>
        <p:spPr bwMode="auto">
          <a:xfrm>
            <a:off x="609600" y="1600200"/>
            <a:ext cx="44958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8" name="Rectangle 18"/>
          <p:cNvSpPr>
            <a:spLocks noChangeArrowheads="1"/>
          </p:cNvSpPr>
          <p:nvPr/>
        </p:nvSpPr>
        <p:spPr bwMode="auto">
          <a:xfrm>
            <a:off x="609600" y="2209800"/>
            <a:ext cx="44958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9" name="Text Box 29"/>
          <p:cNvSpPr txBox="1">
            <a:spLocks noChangeArrowheads="1"/>
          </p:cNvSpPr>
          <p:nvPr/>
        </p:nvSpPr>
        <p:spPr bwMode="auto">
          <a:xfrm>
            <a:off x="1371600" y="1219200"/>
            <a:ext cx="160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 =V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270" name="Text Box 30"/>
          <p:cNvSpPr txBox="1">
            <a:spLocks noChangeArrowheads="1"/>
          </p:cNvSpPr>
          <p:nvPr/>
        </p:nvSpPr>
        <p:spPr bwMode="auto">
          <a:xfrm>
            <a:off x="1447800" y="2286000"/>
            <a:ext cx="160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 =0</a:t>
            </a:r>
          </a:p>
        </p:txBody>
      </p:sp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609600" y="2971800"/>
          <a:ext cx="24352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459866" imgH="355446" progId="Equation.3">
                  <p:embed/>
                </p:oleObj>
              </mc:Choice>
              <mc:Fallback>
                <p:oleObj name="Equation" r:id="rId3" imgW="1459866" imgH="355446" progId="Equation.3">
                  <p:embed/>
                  <p:pic>
                    <p:nvPicPr>
                      <p:cNvPr id="1127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71800"/>
                        <a:ext cx="243522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7"/>
          <p:cNvGraphicFramePr>
            <a:graphicFrameLocks noChangeAspect="1"/>
          </p:cNvGraphicFramePr>
          <p:nvPr/>
        </p:nvGraphicFramePr>
        <p:xfrm>
          <a:off x="533400" y="3810000"/>
          <a:ext cx="39592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2374900" imgH="444500" progId="Equation.3">
                  <p:embed/>
                </p:oleObj>
              </mc:Choice>
              <mc:Fallback>
                <p:oleObj name="Equation" r:id="rId5" imgW="2374900" imgH="444500" progId="Equation.3">
                  <p:embed/>
                  <p:pic>
                    <p:nvPicPr>
                      <p:cNvPr id="1127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0"/>
                        <a:ext cx="39592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8"/>
          <p:cNvGraphicFramePr>
            <a:graphicFrameLocks noChangeAspect="1"/>
          </p:cNvGraphicFramePr>
          <p:nvPr/>
        </p:nvGraphicFramePr>
        <p:xfrm>
          <a:off x="533400" y="5029200"/>
          <a:ext cx="13763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825500" imgH="393700" progId="Equation.3">
                  <p:embed/>
                </p:oleObj>
              </mc:Choice>
              <mc:Fallback>
                <p:oleObj name="Equation" r:id="rId7" imgW="825500" imgH="393700" progId="Equation.3">
                  <p:embed/>
                  <p:pic>
                    <p:nvPicPr>
                      <p:cNvPr id="1127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137636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Line 22"/>
          <p:cNvSpPr>
            <a:spLocks noChangeShapeType="1"/>
          </p:cNvSpPr>
          <p:nvPr/>
        </p:nvSpPr>
        <p:spPr bwMode="auto">
          <a:xfrm flipV="1">
            <a:off x="609600" y="1447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23"/>
          <p:cNvSpPr>
            <a:spLocks noChangeShapeType="1"/>
          </p:cNvSpPr>
          <p:nvPr/>
        </p:nvSpPr>
        <p:spPr bwMode="auto">
          <a:xfrm>
            <a:off x="609600" y="22860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Text Box 24"/>
          <p:cNvSpPr txBox="1">
            <a:spLocks noChangeArrowheads="1"/>
          </p:cNvSpPr>
          <p:nvPr/>
        </p:nvSpPr>
        <p:spPr bwMode="auto">
          <a:xfrm>
            <a:off x="609600" y="1128713"/>
            <a:ext cx="38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277" name="Text Box 25"/>
          <p:cNvSpPr txBox="1">
            <a:spLocks noChangeArrowheads="1"/>
          </p:cNvSpPr>
          <p:nvPr/>
        </p:nvSpPr>
        <p:spPr bwMode="auto">
          <a:xfrm>
            <a:off x="5181600" y="20574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1278" name="TextBox 4"/>
          <p:cNvSpPr txBox="1">
            <a:spLocks noChangeArrowheads="1"/>
          </p:cNvSpPr>
          <p:nvPr/>
        </p:nvSpPr>
        <p:spPr bwMode="auto">
          <a:xfrm>
            <a:off x="228600" y="13716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279" name="TextBox 4"/>
          <p:cNvSpPr txBox="1">
            <a:spLocks noChangeArrowheads="1"/>
          </p:cNvSpPr>
          <p:nvPr/>
        </p:nvSpPr>
        <p:spPr bwMode="auto">
          <a:xfrm>
            <a:off x="4876800" y="22860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Parallel Plate Waveguide - TM</a:t>
            </a:r>
          </a:p>
        </p:txBody>
      </p:sp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839788" y="2819400"/>
          <a:ext cx="232727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1397000" imgH="482600" progId="Equation.3">
                  <p:embed/>
                </p:oleObj>
              </mc:Choice>
              <mc:Fallback>
                <p:oleObj name="Equation" r:id="rId3" imgW="1397000" imgH="482600" progId="Equation.3">
                  <p:embed/>
                  <p:pic>
                    <p:nvPicPr>
                      <p:cNvPr id="1229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819400"/>
                        <a:ext cx="232727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533400" y="3962400"/>
          <a:ext cx="33845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2032000" imgH="228600" progId="Equation.3">
                  <p:embed/>
                </p:oleObj>
              </mc:Choice>
              <mc:Fallback>
                <p:oleObj name="Equation" r:id="rId5" imgW="2032000" imgH="228600" progId="Equation.3">
                  <p:embed/>
                  <p:pic>
                    <p:nvPicPr>
                      <p:cNvPr id="1229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962400"/>
                        <a:ext cx="33845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Down Arrow 18"/>
          <p:cNvSpPr/>
          <p:nvPr/>
        </p:nvSpPr>
        <p:spPr>
          <a:xfrm>
            <a:off x="1905000" y="3657600"/>
            <a:ext cx="228600" cy="304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1295400" y="4572000"/>
            <a:ext cx="228600" cy="304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5" name="TextBox 4"/>
          <p:cNvSpPr txBox="1">
            <a:spLocks noChangeArrowheads="1"/>
          </p:cNvSpPr>
          <p:nvPr/>
        </p:nvSpPr>
        <p:spPr bwMode="auto">
          <a:xfrm>
            <a:off x="1676400" y="45720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B.C. </a:t>
            </a:r>
          </a:p>
        </p:txBody>
      </p:sp>
      <p:graphicFrame>
        <p:nvGraphicFramePr>
          <p:cNvPr id="12296" name="Object 7"/>
          <p:cNvGraphicFramePr>
            <a:graphicFrameLocks noChangeAspect="1"/>
          </p:cNvGraphicFramePr>
          <p:nvPr/>
        </p:nvGraphicFramePr>
        <p:xfrm>
          <a:off x="2362200" y="4572000"/>
          <a:ext cx="21780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1307532" imgH="215806" progId="Equation.3">
                  <p:embed/>
                </p:oleObj>
              </mc:Choice>
              <mc:Fallback>
                <p:oleObj name="Equation" r:id="rId7" imgW="1307532" imgH="215806" progId="Equation.3">
                  <p:embed/>
                  <p:pic>
                    <p:nvPicPr>
                      <p:cNvPr id="1229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572000"/>
                        <a:ext cx="21780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Rectangle 17"/>
          <p:cNvSpPr>
            <a:spLocks noChangeArrowheads="1"/>
          </p:cNvSpPr>
          <p:nvPr/>
        </p:nvSpPr>
        <p:spPr bwMode="auto">
          <a:xfrm>
            <a:off x="609600" y="1600200"/>
            <a:ext cx="44958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Rectangle 18"/>
          <p:cNvSpPr>
            <a:spLocks noChangeArrowheads="1"/>
          </p:cNvSpPr>
          <p:nvPr/>
        </p:nvSpPr>
        <p:spPr bwMode="auto">
          <a:xfrm>
            <a:off x="609600" y="2209800"/>
            <a:ext cx="44958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Line 22"/>
          <p:cNvSpPr>
            <a:spLocks noChangeShapeType="1"/>
          </p:cNvSpPr>
          <p:nvPr/>
        </p:nvSpPr>
        <p:spPr bwMode="auto">
          <a:xfrm flipV="1">
            <a:off x="609600" y="1447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23"/>
          <p:cNvSpPr>
            <a:spLocks noChangeShapeType="1"/>
          </p:cNvSpPr>
          <p:nvPr/>
        </p:nvSpPr>
        <p:spPr bwMode="auto">
          <a:xfrm>
            <a:off x="609600" y="22860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Text Box 24"/>
          <p:cNvSpPr txBox="1">
            <a:spLocks noChangeArrowheads="1"/>
          </p:cNvSpPr>
          <p:nvPr/>
        </p:nvSpPr>
        <p:spPr bwMode="auto">
          <a:xfrm>
            <a:off x="609600" y="1128713"/>
            <a:ext cx="38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2302" name="Text Box 25"/>
          <p:cNvSpPr txBox="1">
            <a:spLocks noChangeArrowheads="1"/>
          </p:cNvSpPr>
          <p:nvPr/>
        </p:nvSpPr>
        <p:spPr bwMode="auto">
          <a:xfrm>
            <a:off x="5181600" y="20574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303" name="TextBox 4"/>
          <p:cNvSpPr txBox="1">
            <a:spLocks noChangeArrowheads="1"/>
          </p:cNvSpPr>
          <p:nvPr/>
        </p:nvSpPr>
        <p:spPr bwMode="auto">
          <a:xfrm>
            <a:off x="228600" y="13716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2304" name="TextBox 4"/>
          <p:cNvSpPr txBox="1">
            <a:spLocks noChangeArrowheads="1"/>
          </p:cNvSpPr>
          <p:nvPr/>
        </p:nvSpPr>
        <p:spPr bwMode="auto">
          <a:xfrm>
            <a:off x="4876800" y="22860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graphicFrame>
        <p:nvGraphicFramePr>
          <p:cNvPr id="12305" name="Object 9"/>
          <p:cNvGraphicFramePr>
            <a:graphicFrameLocks noChangeAspect="1"/>
          </p:cNvGraphicFramePr>
          <p:nvPr/>
        </p:nvGraphicFramePr>
        <p:xfrm>
          <a:off x="457200" y="5105400"/>
          <a:ext cx="8890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533169" imgH="393529" progId="Equation.3">
                  <p:embed/>
                </p:oleObj>
              </mc:Choice>
              <mc:Fallback>
                <p:oleObj name="Equation" r:id="rId9" imgW="533169" imgH="393529" progId="Equation.3">
                  <p:embed/>
                  <p:pic>
                    <p:nvPicPr>
                      <p:cNvPr id="123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05400"/>
                        <a:ext cx="8890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0"/>
          <p:cNvGraphicFramePr>
            <a:graphicFrameLocks noChangeAspect="1"/>
          </p:cNvGraphicFramePr>
          <p:nvPr/>
        </p:nvGraphicFramePr>
        <p:xfrm>
          <a:off x="2076450" y="5257800"/>
          <a:ext cx="12065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1" imgW="723586" imgH="203112" progId="Equation.3">
                  <p:embed/>
                </p:oleObj>
              </mc:Choice>
              <mc:Fallback>
                <p:oleObj name="Equation" r:id="rId11" imgW="723586" imgH="203112" progId="Equation.3">
                  <p:embed/>
                  <p:pic>
                    <p:nvPicPr>
                      <p:cNvPr id="123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5257800"/>
                        <a:ext cx="12065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7" name="TextBox 4"/>
          <p:cNvSpPr txBox="1">
            <a:spLocks noChangeArrowheads="1"/>
          </p:cNvSpPr>
          <p:nvPr/>
        </p:nvSpPr>
        <p:spPr bwMode="auto">
          <a:xfrm>
            <a:off x="5257800" y="2895600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Cutoff frequency is determined by</a:t>
            </a:r>
          </a:p>
        </p:txBody>
      </p:sp>
      <p:graphicFrame>
        <p:nvGraphicFramePr>
          <p:cNvPr id="12308" name="Object 11"/>
          <p:cNvGraphicFramePr>
            <a:graphicFrameLocks noChangeAspect="1"/>
          </p:cNvGraphicFramePr>
          <p:nvPr/>
        </p:nvGraphicFramePr>
        <p:xfrm>
          <a:off x="6705600" y="3429000"/>
          <a:ext cx="65563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3" imgW="393529" imgH="228501" progId="Equation.3">
                  <p:embed/>
                </p:oleObj>
              </mc:Choice>
              <mc:Fallback>
                <p:oleObj name="Equation" r:id="rId13" imgW="393529" imgH="228501" progId="Equation.3">
                  <p:embed/>
                  <p:pic>
                    <p:nvPicPr>
                      <p:cNvPr id="1230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429000"/>
                        <a:ext cx="655638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12"/>
          <p:cNvGraphicFramePr>
            <a:graphicFrameLocks noChangeAspect="1"/>
          </p:cNvGraphicFramePr>
          <p:nvPr/>
        </p:nvGraphicFramePr>
        <p:xfrm>
          <a:off x="5638800" y="4114800"/>
          <a:ext cx="245427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5" imgW="1473200" imgH="444500" progId="Equation.3">
                  <p:embed/>
                </p:oleObj>
              </mc:Choice>
              <mc:Fallback>
                <p:oleObj name="Equation" r:id="rId15" imgW="1473200" imgH="444500" progId="Equation.3">
                  <p:embed/>
                  <p:pic>
                    <p:nvPicPr>
                      <p:cNvPr id="1230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114800"/>
                        <a:ext cx="245427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13"/>
          <p:cNvGraphicFramePr>
            <a:graphicFrameLocks noChangeAspect="1"/>
          </p:cNvGraphicFramePr>
          <p:nvPr/>
        </p:nvGraphicFramePr>
        <p:xfrm>
          <a:off x="5562600" y="5181600"/>
          <a:ext cx="2519363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17" imgW="1511300" imgH="469900" progId="Equation.3">
                  <p:embed/>
                </p:oleObj>
              </mc:Choice>
              <mc:Fallback>
                <p:oleObj name="Equation" r:id="rId17" imgW="1511300" imgH="469900" progId="Equation.3">
                  <p:embed/>
                  <p:pic>
                    <p:nvPicPr>
                      <p:cNvPr id="1231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181600"/>
                        <a:ext cx="2519363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Parallel Plate Waveguide - TM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533400" y="2819400"/>
          <a:ext cx="3722688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2235200" imgH="889000" progId="Equation.3">
                  <p:embed/>
                </p:oleObj>
              </mc:Choice>
              <mc:Fallback>
                <p:oleObj name="Equation" r:id="rId3" imgW="2235200" imgH="889000" progId="Equation.3">
                  <p:embed/>
                  <p:pic>
                    <p:nvPicPr>
                      <p:cNvPr id="1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19400"/>
                        <a:ext cx="3722688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17"/>
          <p:cNvSpPr>
            <a:spLocks noChangeArrowheads="1"/>
          </p:cNvSpPr>
          <p:nvPr/>
        </p:nvSpPr>
        <p:spPr bwMode="auto">
          <a:xfrm>
            <a:off x="609600" y="1600200"/>
            <a:ext cx="44958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7" name="Rectangle 18"/>
          <p:cNvSpPr>
            <a:spLocks noChangeArrowheads="1"/>
          </p:cNvSpPr>
          <p:nvPr/>
        </p:nvSpPr>
        <p:spPr bwMode="auto">
          <a:xfrm>
            <a:off x="609600" y="2209800"/>
            <a:ext cx="44958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Line 22"/>
          <p:cNvSpPr>
            <a:spLocks noChangeShapeType="1"/>
          </p:cNvSpPr>
          <p:nvPr/>
        </p:nvSpPr>
        <p:spPr bwMode="auto">
          <a:xfrm flipV="1">
            <a:off x="609600" y="1447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Line 23"/>
          <p:cNvSpPr>
            <a:spLocks noChangeShapeType="1"/>
          </p:cNvSpPr>
          <p:nvPr/>
        </p:nvSpPr>
        <p:spPr bwMode="auto">
          <a:xfrm>
            <a:off x="609600" y="22860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Text Box 24"/>
          <p:cNvSpPr txBox="1">
            <a:spLocks noChangeArrowheads="1"/>
          </p:cNvSpPr>
          <p:nvPr/>
        </p:nvSpPr>
        <p:spPr bwMode="auto">
          <a:xfrm>
            <a:off x="609600" y="1128713"/>
            <a:ext cx="38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3321" name="Text Box 25"/>
          <p:cNvSpPr txBox="1">
            <a:spLocks noChangeArrowheads="1"/>
          </p:cNvSpPr>
          <p:nvPr/>
        </p:nvSpPr>
        <p:spPr bwMode="auto">
          <a:xfrm>
            <a:off x="5181600" y="20574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3322" name="TextBox 4"/>
          <p:cNvSpPr txBox="1">
            <a:spLocks noChangeArrowheads="1"/>
          </p:cNvSpPr>
          <p:nvPr/>
        </p:nvSpPr>
        <p:spPr bwMode="auto">
          <a:xfrm>
            <a:off x="228600" y="13716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3323" name="TextBox 4"/>
          <p:cNvSpPr txBox="1">
            <a:spLocks noChangeArrowheads="1"/>
          </p:cNvSpPr>
          <p:nvPr/>
        </p:nvSpPr>
        <p:spPr bwMode="auto">
          <a:xfrm>
            <a:off x="4876800" y="22860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1828800" y="4343400"/>
            <a:ext cx="228600" cy="304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3325" name="Object 8"/>
          <p:cNvGraphicFramePr>
            <a:graphicFrameLocks noChangeAspect="1"/>
          </p:cNvGraphicFramePr>
          <p:nvPr/>
        </p:nvGraphicFramePr>
        <p:xfrm>
          <a:off x="381000" y="4648200"/>
          <a:ext cx="3765550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2260600" imgH="914400" progId="Equation.3">
                  <p:embed/>
                </p:oleObj>
              </mc:Choice>
              <mc:Fallback>
                <p:oleObj name="Equation" r:id="rId5" imgW="2260600" imgH="914400" progId="Equation.3">
                  <p:embed/>
                  <p:pic>
                    <p:nvPicPr>
                      <p:cNvPr id="1332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648200"/>
                        <a:ext cx="3765550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Box 4"/>
          <p:cNvSpPr txBox="1">
            <a:spLocks noChangeArrowheads="1"/>
          </p:cNvSpPr>
          <p:nvPr/>
        </p:nvSpPr>
        <p:spPr bwMode="auto">
          <a:xfrm>
            <a:off x="4724400" y="5638800"/>
            <a:ext cx="441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your homework: plot the vector field distribution using HFSS </a:t>
            </a:r>
          </a:p>
        </p:txBody>
      </p:sp>
      <p:sp>
        <p:nvSpPr>
          <p:cNvPr id="13327" name="TextBox 4"/>
          <p:cNvSpPr txBox="1">
            <a:spLocks noChangeArrowheads="1"/>
          </p:cNvSpPr>
          <p:nvPr/>
        </p:nvSpPr>
        <p:spPr bwMode="auto">
          <a:xfrm>
            <a:off x="5029200" y="2590800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Bouncing plane wave interpretation:</a:t>
            </a:r>
          </a:p>
        </p:txBody>
      </p:sp>
      <p:sp>
        <p:nvSpPr>
          <p:cNvPr id="13328" name="Rectangle 46"/>
          <p:cNvSpPr>
            <a:spLocks noChangeArrowheads="1"/>
          </p:cNvSpPr>
          <p:nvPr/>
        </p:nvSpPr>
        <p:spPr bwMode="auto">
          <a:xfrm>
            <a:off x="5562600" y="2971800"/>
            <a:ext cx="762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9" name="Rectangle 47"/>
          <p:cNvSpPr>
            <a:spLocks noChangeArrowheads="1"/>
          </p:cNvSpPr>
          <p:nvPr/>
        </p:nvSpPr>
        <p:spPr bwMode="auto">
          <a:xfrm>
            <a:off x="8686800" y="2971800"/>
            <a:ext cx="762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0" name="Oval 48"/>
          <p:cNvSpPr>
            <a:spLocks noChangeArrowheads="1"/>
          </p:cNvSpPr>
          <p:nvPr/>
        </p:nvSpPr>
        <p:spPr bwMode="auto">
          <a:xfrm>
            <a:off x="6521450" y="50609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1" name="Line 49"/>
          <p:cNvSpPr>
            <a:spLocks noChangeShapeType="1"/>
          </p:cNvSpPr>
          <p:nvPr/>
        </p:nvSpPr>
        <p:spPr bwMode="auto">
          <a:xfrm flipV="1">
            <a:off x="6705600" y="4572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Text Box 50"/>
          <p:cNvSpPr txBox="1">
            <a:spLocks noChangeArrowheads="1"/>
          </p:cNvSpPr>
          <p:nvPr/>
        </p:nvSpPr>
        <p:spPr bwMode="auto">
          <a:xfrm>
            <a:off x="6705600" y="44196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k</a:t>
            </a:r>
          </a:p>
        </p:txBody>
      </p:sp>
      <p:sp>
        <p:nvSpPr>
          <p:cNvPr id="13333" name="Line 51"/>
          <p:cNvSpPr>
            <a:spLocks noChangeShapeType="1"/>
          </p:cNvSpPr>
          <p:nvPr/>
        </p:nvSpPr>
        <p:spPr bwMode="auto">
          <a:xfrm flipH="1" flipV="1">
            <a:off x="6019800" y="4572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52"/>
          <p:cNvSpPr>
            <a:spLocks noChangeShapeType="1"/>
          </p:cNvSpPr>
          <p:nvPr/>
        </p:nvSpPr>
        <p:spPr bwMode="auto">
          <a:xfrm flipH="1" flipV="1">
            <a:off x="6219825" y="476885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Text Box 53"/>
          <p:cNvSpPr txBox="1">
            <a:spLocks noChangeArrowheads="1"/>
          </p:cNvSpPr>
          <p:nvPr/>
        </p:nvSpPr>
        <p:spPr bwMode="auto">
          <a:xfrm>
            <a:off x="5867400" y="46482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</a:t>
            </a:r>
          </a:p>
        </p:txBody>
      </p:sp>
      <p:sp>
        <p:nvSpPr>
          <p:cNvPr id="13336" name="Text Box 54"/>
          <p:cNvSpPr txBox="1">
            <a:spLocks noChangeArrowheads="1"/>
          </p:cNvSpPr>
          <p:nvPr/>
        </p:nvSpPr>
        <p:spPr bwMode="auto">
          <a:xfrm>
            <a:off x="6781800" y="5029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</a:t>
            </a:r>
          </a:p>
        </p:txBody>
      </p:sp>
      <p:sp>
        <p:nvSpPr>
          <p:cNvPr id="13337" name="Oval 55"/>
          <p:cNvSpPr>
            <a:spLocks noChangeArrowheads="1"/>
          </p:cNvSpPr>
          <p:nvPr/>
        </p:nvSpPr>
        <p:spPr bwMode="auto">
          <a:xfrm>
            <a:off x="7893050" y="515143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8" name="Line 56"/>
          <p:cNvSpPr>
            <a:spLocks noChangeShapeType="1"/>
          </p:cNvSpPr>
          <p:nvPr/>
        </p:nvSpPr>
        <p:spPr bwMode="auto">
          <a:xfrm flipV="1">
            <a:off x="8077200" y="46624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Text Box 57"/>
          <p:cNvSpPr txBox="1">
            <a:spLocks noChangeArrowheads="1"/>
          </p:cNvSpPr>
          <p:nvPr/>
        </p:nvSpPr>
        <p:spPr bwMode="auto">
          <a:xfrm>
            <a:off x="7467600" y="4343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k</a:t>
            </a:r>
          </a:p>
        </p:txBody>
      </p:sp>
      <p:sp>
        <p:nvSpPr>
          <p:cNvPr id="13340" name="Line 58"/>
          <p:cNvSpPr>
            <a:spLocks noChangeShapeType="1"/>
          </p:cNvSpPr>
          <p:nvPr/>
        </p:nvSpPr>
        <p:spPr bwMode="auto">
          <a:xfrm flipH="1" flipV="1">
            <a:off x="7391400" y="4662488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Line 59"/>
          <p:cNvSpPr>
            <a:spLocks noChangeShapeType="1"/>
          </p:cNvSpPr>
          <p:nvPr/>
        </p:nvSpPr>
        <p:spPr bwMode="auto">
          <a:xfrm flipV="1">
            <a:off x="8077200" y="483235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Text Box 60"/>
          <p:cNvSpPr txBox="1">
            <a:spLocks noChangeArrowheads="1"/>
          </p:cNvSpPr>
          <p:nvPr/>
        </p:nvSpPr>
        <p:spPr bwMode="auto">
          <a:xfrm>
            <a:off x="8001000" y="45720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</a:t>
            </a:r>
          </a:p>
        </p:txBody>
      </p:sp>
      <p:sp>
        <p:nvSpPr>
          <p:cNvPr id="13343" name="Text Box 61"/>
          <p:cNvSpPr txBox="1">
            <a:spLocks noChangeArrowheads="1"/>
          </p:cNvSpPr>
          <p:nvPr/>
        </p:nvSpPr>
        <p:spPr bwMode="auto">
          <a:xfrm>
            <a:off x="8153400" y="51196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</a:t>
            </a:r>
          </a:p>
        </p:txBody>
      </p:sp>
      <p:sp>
        <p:nvSpPr>
          <p:cNvPr id="13344" name="Line 62"/>
          <p:cNvSpPr>
            <a:spLocks noChangeShapeType="1"/>
          </p:cNvSpPr>
          <p:nvPr/>
        </p:nvSpPr>
        <p:spPr bwMode="auto">
          <a:xfrm flipV="1">
            <a:off x="5562600" y="4572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Text Box 63"/>
          <p:cNvSpPr txBox="1">
            <a:spLocks noChangeArrowheads="1"/>
          </p:cNvSpPr>
          <p:nvPr/>
        </p:nvSpPr>
        <p:spPr bwMode="auto">
          <a:xfrm>
            <a:off x="5562600" y="49530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z</a:t>
            </a:r>
          </a:p>
        </p:txBody>
      </p:sp>
      <p:sp>
        <p:nvSpPr>
          <p:cNvPr id="13346" name="Line 64"/>
          <p:cNvSpPr>
            <a:spLocks noChangeShapeType="1"/>
          </p:cNvSpPr>
          <p:nvPr/>
        </p:nvSpPr>
        <p:spPr bwMode="auto">
          <a:xfrm>
            <a:off x="5562600" y="5562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Text Box 65"/>
          <p:cNvSpPr txBox="1">
            <a:spLocks noChangeArrowheads="1"/>
          </p:cNvSpPr>
          <p:nvPr/>
        </p:nvSpPr>
        <p:spPr bwMode="auto">
          <a:xfrm>
            <a:off x="6248400" y="5257800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y</a:t>
            </a:r>
          </a:p>
        </p:txBody>
      </p:sp>
      <p:sp>
        <p:nvSpPr>
          <p:cNvPr id="13348" name="Oval 72"/>
          <p:cNvSpPr>
            <a:spLocks noChangeArrowheads="1"/>
          </p:cNvSpPr>
          <p:nvPr/>
        </p:nvSpPr>
        <p:spPr bwMode="auto">
          <a:xfrm>
            <a:off x="7893050" y="5153025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9" name="Line 73"/>
          <p:cNvSpPr>
            <a:spLocks noChangeShapeType="1"/>
          </p:cNvSpPr>
          <p:nvPr/>
        </p:nvSpPr>
        <p:spPr bwMode="auto">
          <a:xfrm>
            <a:off x="7924800" y="51974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74"/>
          <p:cNvSpPr>
            <a:spLocks noChangeShapeType="1"/>
          </p:cNvSpPr>
          <p:nvPr/>
        </p:nvSpPr>
        <p:spPr bwMode="auto">
          <a:xfrm flipV="1">
            <a:off x="7924800" y="51974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599238" y="5143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Parallel Plate Waveguide - TE</a:t>
            </a:r>
          </a:p>
        </p:txBody>
      </p:sp>
      <p:graphicFrame>
        <p:nvGraphicFramePr>
          <p:cNvPr id="14339" name="Object 9"/>
          <p:cNvGraphicFramePr>
            <a:graphicFrameLocks noChangeAspect="1"/>
          </p:cNvGraphicFramePr>
          <p:nvPr/>
        </p:nvGraphicFramePr>
        <p:xfrm>
          <a:off x="839788" y="2819400"/>
          <a:ext cx="232727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1397000" imgH="482600" progId="Equation.3">
                  <p:embed/>
                </p:oleObj>
              </mc:Choice>
              <mc:Fallback>
                <p:oleObj name="Equation" r:id="rId3" imgW="1397000" imgH="482600" progId="Equation.3">
                  <p:embed/>
                  <p:pic>
                    <p:nvPicPr>
                      <p:cNvPr id="1433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819400"/>
                        <a:ext cx="232727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0"/>
          <p:cNvGraphicFramePr>
            <a:graphicFrameLocks noChangeAspect="1"/>
          </p:cNvGraphicFramePr>
          <p:nvPr/>
        </p:nvGraphicFramePr>
        <p:xfrm>
          <a:off x="523875" y="3962400"/>
          <a:ext cx="34051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2044700" imgH="228600" progId="Equation.3">
                  <p:embed/>
                </p:oleObj>
              </mc:Choice>
              <mc:Fallback>
                <p:oleObj name="Equation" r:id="rId5" imgW="2044700" imgH="228600" progId="Equation.3">
                  <p:embed/>
                  <p:pic>
                    <p:nvPicPr>
                      <p:cNvPr id="1434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3962400"/>
                        <a:ext cx="34051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own Arrow 10"/>
          <p:cNvSpPr/>
          <p:nvPr/>
        </p:nvSpPr>
        <p:spPr>
          <a:xfrm>
            <a:off x="1905000" y="3657600"/>
            <a:ext cx="228600" cy="304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87375" y="4762500"/>
            <a:ext cx="228600" cy="304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3" name="TextBox 4"/>
          <p:cNvSpPr txBox="1">
            <a:spLocks noChangeArrowheads="1"/>
          </p:cNvSpPr>
          <p:nvPr/>
        </p:nvSpPr>
        <p:spPr bwMode="auto">
          <a:xfrm>
            <a:off x="968375" y="47625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B.C. </a:t>
            </a:r>
          </a:p>
        </p:txBody>
      </p:sp>
      <p:graphicFrame>
        <p:nvGraphicFramePr>
          <p:cNvPr id="14344" name="Object 11"/>
          <p:cNvGraphicFramePr>
            <a:graphicFrameLocks noChangeAspect="1"/>
          </p:cNvGraphicFramePr>
          <p:nvPr/>
        </p:nvGraphicFramePr>
        <p:xfrm>
          <a:off x="1577975" y="4457700"/>
          <a:ext cx="36798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2209800" imgH="660400" progId="Equation.3">
                  <p:embed/>
                </p:oleObj>
              </mc:Choice>
              <mc:Fallback>
                <p:oleObj name="Equation" r:id="rId7" imgW="2209800" imgH="660400" progId="Equation.3">
                  <p:embed/>
                  <p:pic>
                    <p:nvPicPr>
                      <p:cNvPr id="1434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4457700"/>
                        <a:ext cx="36798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17"/>
          <p:cNvSpPr>
            <a:spLocks noChangeArrowheads="1"/>
          </p:cNvSpPr>
          <p:nvPr/>
        </p:nvSpPr>
        <p:spPr bwMode="auto">
          <a:xfrm>
            <a:off x="609600" y="1600200"/>
            <a:ext cx="44958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6" name="Rectangle 18"/>
          <p:cNvSpPr>
            <a:spLocks noChangeArrowheads="1"/>
          </p:cNvSpPr>
          <p:nvPr/>
        </p:nvSpPr>
        <p:spPr bwMode="auto">
          <a:xfrm>
            <a:off x="609600" y="2209800"/>
            <a:ext cx="44958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7" name="Line 22"/>
          <p:cNvSpPr>
            <a:spLocks noChangeShapeType="1"/>
          </p:cNvSpPr>
          <p:nvPr/>
        </p:nvSpPr>
        <p:spPr bwMode="auto">
          <a:xfrm flipV="1">
            <a:off x="609600" y="1447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23"/>
          <p:cNvSpPr>
            <a:spLocks noChangeShapeType="1"/>
          </p:cNvSpPr>
          <p:nvPr/>
        </p:nvSpPr>
        <p:spPr bwMode="auto">
          <a:xfrm>
            <a:off x="609600" y="22860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Text Box 24"/>
          <p:cNvSpPr txBox="1">
            <a:spLocks noChangeArrowheads="1"/>
          </p:cNvSpPr>
          <p:nvPr/>
        </p:nvSpPr>
        <p:spPr bwMode="auto">
          <a:xfrm>
            <a:off x="609600" y="1128713"/>
            <a:ext cx="38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4350" name="Text Box 25"/>
          <p:cNvSpPr txBox="1">
            <a:spLocks noChangeArrowheads="1"/>
          </p:cNvSpPr>
          <p:nvPr/>
        </p:nvSpPr>
        <p:spPr bwMode="auto">
          <a:xfrm>
            <a:off x="5181600" y="20574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4351" name="TextBox 4"/>
          <p:cNvSpPr txBox="1">
            <a:spLocks noChangeArrowheads="1"/>
          </p:cNvSpPr>
          <p:nvPr/>
        </p:nvSpPr>
        <p:spPr bwMode="auto">
          <a:xfrm>
            <a:off x="228600" y="13716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4352" name="TextBox 4"/>
          <p:cNvSpPr txBox="1">
            <a:spLocks noChangeArrowheads="1"/>
          </p:cNvSpPr>
          <p:nvPr/>
        </p:nvSpPr>
        <p:spPr bwMode="auto">
          <a:xfrm>
            <a:off x="4876800" y="22860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graphicFrame>
        <p:nvGraphicFramePr>
          <p:cNvPr id="14353" name="Object 12"/>
          <p:cNvGraphicFramePr>
            <a:graphicFrameLocks noChangeAspect="1"/>
          </p:cNvGraphicFramePr>
          <p:nvPr/>
        </p:nvGraphicFramePr>
        <p:xfrm>
          <a:off x="819150" y="5562600"/>
          <a:ext cx="8890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533169" imgH="393529" progId="Equation.3">
                  <p:embed/>
                </p:oleObj>
              </mc:Choice>
              <mc:Fallback>
                <p:oleObj name="Equation" r:id="rId9" imgW="533169" imgH="393529" progId="Equation.3">
                  <p:embed/>
                  <p:pic>
                    <p:nvPicPr>
                      <p:cNvPr id="1435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5562600"/>
                        <a:ext cx="8890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13"/>
          <p:cNvGraphicFramePr>
            <a:graphicFrameLocks noChangeAspect="1"/>
          </p:cNvGraphicFramePr>
          <p:nvPr/>
        </p:nvGraphicFramePr>
        <p:xfrm>
          <a:off x="2438400" y="5715000"/>
          <a:ext cx="12065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1" imgW="723586" imgH="203112" progId="Equation.3">
                  <p:embed/>
                </p:oleObj>
              </mc:Choice>
              <mc:Fallback>
                <p:oleObj name="Equation" r:id="rId11" imgW="723586" imgH="203112" progId="Equation.3">
                  <p:embed/>
                  <p:pic>
                    <p:nvPicPr>
                      <p:cNvPr id="1435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715000"/>
                        <a:ext cx="12065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TextBox 4"/>
          <p:cNvSpPr txBox="1">
            <a:spLocks noChangeArrowheads="1"/>
          </p:cNvSpPr>
          <p:nvPr/>
        </p:nvSpPr>
        <p:spPr bwMode="auto">
          <a:xfrm>
            <a:off x="5257800" y="2895600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Cutoff frequency is determined by</a:t>
            </a:r>
          </a:p>
        </p:txBody>
      </p:sp>
      <p:graphicFrame>
        <p:nvGraphicFramePr>
          <p:cNvPr id="14356" name="Object 14"/>
          <p:cNvGraphicFramePr>
            <a:graphicFrameLocks noChangeAspect="1"/>
          </p:cNvGraphicFramePr>
          <p:nvPr/>
        </p:nvGraphicFramePr>
        <p:xfrm>
          <a:off x="6705600" y="3429000"/>
          <a:ext cx="65563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3" imgW="393529" imgH="228501" progId="Equation.3">
                  <p:embed/>
                </p:oleObj>
              </mc:Choice>
              <mc:Fallback>
                <p:oleObj name="Equation" r:id="rId13" imgW="393529" imgH="228501" progId="Equation.3">
                  <p:embed/>
                  <p:pic>
                    <p:nvPicPr>
                      <p:cNvPr id="1435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429000"/>
                        <a:ext cx="655638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15"/>
          <p:cNvGraphicFramePr>
            <a:graphicFrameLocks noChangeAspect="1"/>
          </p:cNvGraphicFramePr>
          <p:nvPr/>
        </p:nvGraphicFramePr>
        <p:xfrm>
          <a:off x="5638800" y="4114800"/>
          <a:ext cx="245427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15" imgW="1473200" imgH="444500" progId="Equation.3">
                  <p:embed/>
                </p:oleObj>
              </mc:Choice>
              <mc:Fallback>
                <p:oleObj name="Equation" r:id="rId15" imgW="1473200" imgH="444500" progId="Equation.3">
                  <p:embed/>
                  <p:pic>
                    <p:nvPicPr>
                      <p:cNvPr id="1435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114800"/>
                        <a:ext cx="245427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17"/>
          <p:cNvGraphicFramePr>
            <a:graphicFrameLocks noChangeAspect="1"/>
          </p:cNvGraphicFramePr>
          <p:nvPr/>
        </p:nvGraphicFramePr>
        <p:xfrm>
          <a:off x="6019800" y="5257800"/>
          <a:ext cx="247808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17" imgW="1485900" imgH="469900" progId="Equation.3">
                  <p:embed/>
                </p:oleObj>
              </mc:Choice>
              <mc:Fallback>
                <p:oleObj name="Equation" r:id="rId17" imgW="1485900" imgH="469900" progId="Equation.3">
                  <p:embed/>
                  <p:pic>
                    <p:nvPicPr>
                      <p:cNvPr id="1435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257800"/>
                        <a:ext cx="2478088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Parallel Plate Waveguide - TE</a:t>
            </a:r>
          </a:p>
        </p:txBody>
      </p:sp>
      <p:graphicFrame>
        <p:nvGraphicFramePr>
          <p:cNvPr id="15363" name="Object 2"/>
          <p:cNvGraphicFramePr>
            <a:graphicFrameLocks noChangeAspect="1"/>
          </p:cNvGraphicFramePr>
          <p:nvPr/>
        </p:nvGraphicFramePr>
        <p:xfrm>
          <a:off x="492125" y="2819400"/>
          <a:ext cx="3806825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2286000" imgH="888840" progId="Equation.3">
                  <p:embed/>
                </p:oleObj>
              </mc:Choice>
              <mc:Fallback>
                <p:oleObj name="Equation" r:id="rId3" imgW="2286000" imgH="888840" progId="Equation.3">
                  <p:embed/>
                  <p:pic>
                    <p:nvPicPr>
                      <p:cNvPr id="1536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819400"/>
                        <a:ext cx="3806825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17"/>
          <p:cNvSpPr>
            <a:spLocks noChangeArrowheads="1"/>
          </p:cNvSpPr>
          <p:nvPr/>
        </p:nvSpPr>
        <p:spPr bwMode="auto">
          <a:xfrm>
            <a:off x="609600" y="1600200"/>
            <a:ext cx="44958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5" name="Rectangle 18"/>
          <p:cNvSpPr>
            <a:spLocks noChangeArrowheads="1"/>
          </p:cNvSpPr>
          <p:nvPr/>
        </p:nvSpPr>
        <p:spPr bwMode="auto">
          <a:xfrm>
            <a:off x="609600" y="2209800"/>
            <a:ext cx="44958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Line 22"/>
          <p:cNvSpPr>
            <a:spLocks noChangeShapeType="1"/>
          </p:cNvSpPr>
          <p:nvPr/>
        </p:nvSpPr>
        <p:spPr bwMode="auto">
          <a:xfrm flipV="1">
            <a:off x="609600" y="1447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23"/>
          <p:cNvSpPr>
            <a:spLocks noChangeShapeType="1"/>
          </p:cNvSpPr>
          <p:nvPr/>
        </p:nvSpPr>
        <p:spPr bwMode="auto">
          <a:xfrm>
            <a:off x="609600" y="22860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24"/>
          <p:cNvSpPr txBox="1">
            <a:spLocks noChangeArrowheads="1"/>
          </p:cNvSpPr>
          <p:nvPr/>
        </p:nvSpPr>
        <p:spPr bwMode="auto">
          <a:xfrm>
            <a:off x="609600" y="1128713"/>
            <a:ext cx="38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5369" name="Text Box 25"/>
          <p:cNvSpPr txBox="1">
            <a:spLocks noChangeArrowheads="1"/>
          </p:cNvSpPr>
          <p:nvPr/>
        </p:nvSpPr>
        <p:spPr bwMode="auto">
          <a:xfrm>
            <a:off x="5181600" y="20574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5370" name="TextBox 4"/>
          <p:cNvSpPr txBox="1">
            <a:spLocks noChangeArrowheads="1"/>
          </p:cNvSpPr>
          <p:nvPr/>
        </p:nvSpPr>
        <p:spPr bwMode="auto">
          <a:xfrm>
            <a:off x="228600" y="13716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5371" name="TextBox 4"/>
          <p:cNvSpPr txBox="1">
            <a:spLocks noChangeArrowheads="1"/>
          </p:cNvSpPr>
          <p:nvPr/>
        </p:nvSpPr>
        <p:spPr bwMode="auto">
          <a:xfrm>
            <a:off x="4876800" y="22860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1828800" y="4343400"/>
            <a:ext cx="228600" cy="304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5373" name="Object 3"/>
          <p:cNvGraphicFramePr>
            <a:graphicFrameLocks noChangeAspect="1"/>
          </p:cNvGraphicFramePr>
          <p:nvPr/>
        </p:nvGraphicFramePr>
        <p:xfrm>
          <a:off x="412750" y="4648200"/>
          <a:ext cx="3702050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2222500" imgH="914400" progId="Equation.3">
                  <p:embed/>
                </p:oleObj>
              </mc:Choice>
              <mc:Fallback>
                <p:oleObj name="Equation" r:id="rId5" imgW="2222500" imgH="914400" progId="Equation.3">
                  <p:embed/>
                  <p:pic>
                    <p:nvPicPr>
                      <p:cNvPr id="1537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4648200"/>
                        <a:ext cx="3702050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TextBox 4"/>
          <p:cNvSpPr txBox="1">
            <a:spLocks noChangeArrowheads="1"/>
          </p:cNvSpPr>
          <p:nvPr/>
        </p:nvSpPr>
        <p:spPr bwMode="auto">
          <a:xfrm>
            <a:off x="4724400" y="5638800"/>
            <a:ext cx="441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your homework: plot the vector field distribution using HFSS </a:t>
            </a:r>
          </a:p>
        </p:txBody>
      </p:sp>
      <p:sp>
        <p:nvSpPr>
          <p:cNvPr id="15375" name="TextBox 4"/>
          <p:cNvSpPr txBox="1">
            <a:spLocks noChangeArrowheads="1"/>
          </p:cNvSpPr>
          <p:nvPr/>
        </p:nvSpPr>
        <p:spPr bwMode="auto">
          <a:xfrm>
            <a:off x="5029200" y="2590800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Bouncing plane wave interpretation:</a:t>
            </a:r>
          </a:p>
        </p:txBody>
      </p:sp>
      <p:sp>
        <p:nvSpPr>
          <p:cNvPr id="15376" name="Rectangle 46"/>
          <p:cNvSpPr>
            <a:spLocks noChangeArrowheads="1"/>
          </p:cNvSpPr>
          <p:nvPr/>
        </p:nvSpPr>
        <p:spPr bwMode="auto">
          <a:xfrm>
            <a:off x="5562600" y="2971800"/>
            <a:ext cx="762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7" name="Rectangle 47"/>
          <p:cNvSpPr>
            <a:spLocks noChangeArrowheads="1"/>
          </p:cNvSpPr>
          <p:nvPr/>
        </p:nvSpPr>
        <p:spPr bwMode="auto">
          <a:xfrm>
            <a:off x="8686800" y="2971800"/>
            <a:ext cx="762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8" name="Oval 48"/>
          <p:cNvSpPr>
            <a:spLocks noChangeArrowheads="1"/>
          </p:cNvSpPr>
          <p:nvPr/>
        </p:nvSpPr>
        <p:spPr bwMode="auto">
          <a:xfrm>
            <a:off x="6521450" y="50609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9" name="Line 49"/>
          <p:cNvSpPr>
            <a:spLocks noChangeShapeType="1"/>
          </p:cNvSpPr>
          <p:nvPr/>
        </p:nvSpPr>
        <p:spPr bwMode="auto">
          <a:xfrm flipV="1">
            <a:off x="6705600" y="4572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Text Box 50"/>
          <p:cNvSpPr txBox="1">
            <a:spLocks noChangeArrowheads="1"/>
          </p:cNvSpPr>
          <p:nvPr/>
        </p:nvSpPr>
        <p:spPr bwMode="auto">
          <a:xfrm>
            <a:off x="6705600" y="44196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k</a:t>
            </a:r>
          </a:p>
        </p:txBody>
      </p:sp>
      <p:sp>
        <p:nvSpPr>
          <p:cNvPr id="15381" name="Line 51"/>
          <p:cNvSpPr>
            <a:spLocks noChangeShapeType="1"/>
          </p:cNvSpPr>
          <p:nvPr/>
        </p:nvSpPr>
        <p:spPr bwMode="auto">
          <a:xfrm flipH="1" flipV="1">
            <a:off x="6019800" y="4572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Line 52"/>
          <p:cNvSpPr>
            <a:spLocks noChangeShapeType="1"/>
          </p:cNvSpPr>
          <p:nvPr/>
        </p:nvSpPr>
        <p:spPr bwMode="auto">
          <a:xfrm flipH="1" flipV="1">
            <a:off x="6219825" y="476885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Text Box 53"/>
          <p:cNvSpPr txBox="1">
            <a:spLocks noChangeArrowheads="1"/>
          </p:cNvSpPr>
          <p:nvPr/>
        </p:nvSpPr>
        <p:spPr bwMode="auto">
          <a:xfrm>
            <a:off x="5867400" y="4648200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</a:t>
            </a:r>
          </a:p>
        </p:txBody>
      </p:sp>
      <p:sp>
        <p:nvSpPr>
          <p:cNvPr id="15384" name="Text Box 54"/>
          <p:cNvSpPr txBox="1">
            <a:spLocks noChangeArrowheads="1"/>
          </p:cNvSpPr>
          <p:nvPr/>
        </p:nvSpPr>
        <p:spPr bwMode="auto">
          <a:xfrm>
            <a:off x="6781800" y="50292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</a:t>
            </a:r>
          </a:p>
        </p:txBody>
      </p:sp>
      <p:sp>
        <p:nvSpPr>
          <p:cNvPr id="15385" name="Oval 55"/>
          <p:cNvSpPr>
            <a:spLocks noChangeArrowheads="1"/>
          </p:cNvSpPr>
          <p:nvPr/>
        </p:nvSpPr>
        <p:spPr bwMode="auto">
          <a:xfrm>
            <a:off x="7893050" y="515143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6" name="Line 56"/>
          <p:cNvSpPr>
            <a:spLocks noChangeShapeType="1"/>
          </p:cNvSpPr>
          <p:nvPr/>
        </p:nvSpPr>
        <p:spPr bwMode="auto">
          <a:xfrm flipV="1">
            <a:off x="8077200" y="46624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Text Box 57"/>
          <p:cNvSpPr txBox="1">
            <a:spLocks noChangeArrowheads="1"/>
          </p:cNvSpPr>
          <p:nvPr/>
        </p:nvSpPr>
        <p:spPr bwMode="auto">
          <a:xfrm>
            <a:off x="7467600" y="4343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k</a:t>
            </a:r>
          </a:p>
        </p:txBody>
      </p:sp>
      <p:sp>
        <p:nvSpPr>
          <p:cNvPr id="15388" name="Line 58"/>
          <p:cNvSpPr>
            <a:spLocks noChangeShapeType="1"/>
          </p:cNvSpPr>
          <p:nvPr/>
        </p:nvSpPr>
        <p:spPr bwMode="auto">
          <a:xfrm flipH="1" flipV="1">
            <a:off x="7391400" y="4662488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Line 59"/>
          <p:cNvSpPr>
            <a:spLocks noChangeShapeType="1"/>
          </p:cNvSpPr>
          <p:nvPr/>
        </p:nvSpPr>
        <p:spPr bwMode="auto">
          <a:xfrm flipV="1">
            <a:off x="8077200" y="483235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0" name="Text Box 60"/>
          <p:cNvSpPr txBox="1">
            <a:spLocks noChangeArrowheads="1"/>
          </p:cNvSpPr>
          <p:nvPr/>
        </p:nvSpPr>
        <p:spPr bwMode="auto">
          <a:xfrm>
            <a:off x="8001000" y="4572000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</a:t>
            </a:r>
          </a:p>
        </p:txBody>
      </p:sp>
      <p:sp>
        <p:nvSpPr>
          <p:cNvPr id="15391" name="Text Box 61"/>
          <p:cNvSpPr txBox="1">
            <a:spLocks noChangeArrowheads="1"/>
          </p:cNvSpPr>
          <p:nvPr/>
        </p:nvSpPr>
        <p:spPr bwMode="auto">
          <a:xfrm>
            <a:off x="8153400" y="5119688"/>
            <a:ext cx="38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</a:t>
            </a:r>
          </a:p>
        </p:txBody>
      </p:sp>
      <p:sp>
        <p:nvSpPr>
          <p:cNvPr id="15392" name="Line 62"/>
          <p:cNvSpPr>
            <a:spLocks noChangeShapeType="1"/>
          </p:cNvSpPr>
          <p:nvPr/>
        </p:nvSpPr>
        <p:spPr bwMode="auto">
          <a:xfrm flipV="1">
            <a:off x="5562600" y="4572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3" name="Text Box 63"/>
          <p:cNvSpPr txBox="1">
            <a:spLocks noChangeArrowheads="1"/>
          </p:cNvSpPr>
          <p:nvPr/>
        </p:nvSpPr>
        <p:spPr bwMode="auto">
          <a:xfrm>
            <a:off x="5562600" y="49530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z</a:t>
            </a:r>
          </a:p>
        </p:txBody>
      </p:sp>
      <p:sp>
        <p:nvSpPr>
          <p:cNvPr id="15394" name="Line 64"/>
          <p:cNvSpPr>
            <a:spLocks noChangeShapeType="1"/>
          </p:cNvSpPr>
          <p:nvPr/>
        </p:nvSpPr>
        <p:spPr bwMode="auto">
          <a:xfrm>
            <a:off x="5562600" y="5562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5" name="Text Box 65"/>
          <p:cNvSpPr txBox="1">
            <a:spLocks noChangeArrowheads="1"/>
          </p:cNvSpPr>
          <p:nvPr/>
        </p:nvSpPr>
        <p:spPr bwMode="auto">
          <a:xfrm>
            <a:off x="6248400" y="5257800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y</a:t>
            </a:r>
          </a:p>
        </p:txBody>
      </p:sp>
      <p:sp>
        <p:nvSpPr>
          <p:cNvPr id="15396" name="Oval 72"/>
          <p:cNvSpPr>
            <a:spLocks noChangeArrowheads="1"/>
          </p:cNvSpPr>
          <p:nvPr/>
        </p:nvSpPr>
        <p:spPr bwMode="auto">
          <a:xfrm>
            <a:off x="7893050" y="5153025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7" name="Line 73"/>
          <p:cNvSpPr>
            <a:spLocks noChangeShapeType="1"/>
          </p:cNvSpPr>
          <p:nvPr/>
        </p:nvSpPr>
        <p:spPr bwMode="auto">
          <a:xfrm>
            <a:off x="6561138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8" name="Line 74"/>
          <p:cNvSpPr>
            <a:spLocks noChangeShapeType="1"/>
          </p:cNvSpPr>
          <p:nvPr/>
        </p:nvSpPr>
        <p:spPr bwMode="auto">
          <a:xfrm flipV="1">
            <a:off x="6561138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977188" y="5235575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Microstrip Line</a:t>
            </a:r>
            <a:endParaRPr lang="en-US" sz="3200" b="1" kern="0" baseline="-250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3010" name="Picture 2" descr="Microstrip Transmission Line">
            <a:extLst>
              <a:ext uri="{FF2B5EF4-FFF2-40B4-BE49-F238E27FC236}">
                <a16:creationId xmlns:a16="http://schemas.microsoft.com/office/drawing/2014/main" id="{C02EED28-3686-43AC-8F17-FC2EF362D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61" y="1383650"/>
            <a:ext cx="6722678" cy="226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2" name="Picture 4" descr="Planar transmission line - Wikipedia">
            <a:extLst>
              <a:ext uri="{FF2B5EF4-FFF2-40B4-BE49-F238E27FC236}">
                <a16:creationId xmlns:a16="http://schemas.microsoft.com/office/drawing/2014/main" id="{99C93932-11F8-4A8D-876D-1F41D42A1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" y="4343400"/>
            <a:ext cx="4035425" cy="152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4">
            <a:extLst>
              <a:ext uri="{FF2B5EF4-FFF2-40B4-BE49-F238E27FC236}">
                <a16:creationId xmlns:a16="http://schemas.microsoft.com/office/drawing/2014/main" id="{7381A791-568B-4288-ABE7-12D6F2FF4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5869996"/>
            <a:ext cx="23364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Hair pin bandpass filter</a:t>
            </a:r>
          </a:p>
        </p:txBody>
      </p:sp>
      <p:pic>
        <p:nvPicPr>
          <p:cNvPr id="43014" name="Picture 6" descr="Distributed-element circuit - Wikiwand">
            <a:extLst>
              <a:ext uri="{FF2B5EF4-FFF2-40B4-BE49-F238E27FC236}">
                <a16:creationId xmlns:a16="http://schemas.microsoft.com/office/drawing/2014/main" id="{81E3889E-8CE2-4ECF-9D2D-5312A40AD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4325510"/>
            <a:ext cx="1998131" cy="152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4">
            <a:extLst>
              <a:ext uri="{FF2B5EF4-FFF2-40B4-BE49-F238E27FC236}">
                <a16:creationId xmlns:a16="http://schemas.microsoft.com/office/drawing/2014/main" id="{46B2A6A4-F25C-4F95-B657-AFCA54029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025" y="5834159"/>
            <a:ext cx="19981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Directional Coupler</a:t>
            </a:r>
          </a:p>
        </p:txBody>
      </p:sp>
      <p:pic>
        <p:nvPicPr>
          <p:cNvPr id="43016" name="Picture 8" descr="Why is there a solder mask opening over a microstrip line? - Electrical  Engineering Stack Exchange">
            <a:extLst>
              <a:ext uri="{FF2B5EF4-FFF2-40B4-BE49-F238E27FC236}">
                <a16:creationId xmlns:a16="http://schemas.microsoft.com/office/drawing/2014/main" id="{B5FB7FDD-7DB4-4959-B51A-5FE6AD5E3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55" y="4321533"/>
            <a:ext cx="2080975" cy="152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94263629-C5A3-499C-81ED-7208B0E3F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8000" y="5834159"/>
            <a:ext cx="19981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Noise Amplifier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67088827-510A-416C-91BC-F4961A89A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840" y="5869996"/>
            <a:ext cx="15025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pass filter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B9C0A-0E36-4EFD-B8AE-CA50D300907E}"/>
              </a:ext>
            </a:extLst>
          </p:cNvPr>
          <p:cNvSpPr/>
          <p:nvPr/>
        </p:nvSpPr>
        <p:spPr>
          <a:xfrm>
            <a:off x="355235" y="4498245"/>
            <a:ext cx="2286000" cy="1276128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771F87-C838-4A57-AEDA-68583F5B1134}"/>
              </a:ext>
            </a:extLst>
          </p:cNvPr>
          <p:cNvSpPr/>
          <p:nvPr/>
        </p:nvSpPr>
        <p:spPr>
          <a:xfrm>
            <a:off x="2743200" y="4481831"/>
            <a:ext cx="1066800" cy="775969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76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Rectangular Waveguide - 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1600200"/>
            <a:ext cx="1981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304801" y="1905000"/>
            <a:ext cx="12192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2514600"/>
            <a:ext cx="259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90" name="Text Box 24"/>
          <p:cNvSpPr txBox="1">
            <a:spLocks noChangeArrowheads="1"/>
          </p:cNvSpPr>
          <p:nvPr/>
        </p:nvSpPr>
        <p:spPr bwMode="auto">
          <a:xfrm>
            <a:off x="762000" y="8382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6391" name="Text Box 25"/>
          <p:cNvSpPr txBox="1">
            <a:spLocks noChangeArrowheads="1"/>
          </p:cNvSpPr>
          <p:nvPr/>
        </p:nvSpPr>
        <p:spPr bwMode="auto">
          <a:xfrm>
            <a:off x="3581400" y="22860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6392" name="TextBox 4"/>
          <p:cNvSpPr txBox="1">
            <a:spLocks noChangeArrowheads="1"/>
          </p:cNvSpPr>
          <p:nvPr/>
        </p:nvSpPr>
        <p:spPr bwMode="auto">
          <a:xfrm>
            <a:off x="609600" y="13716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393" name="TextBox 4"/>
          <p:cNvSpPr txBox="1">
            <a:spLocks noChangeArrowheads="1"/>
          </p:cNvSpPr>
          <p:nvPr/>
        </p:nvSpPr>
        <p:spPr bwMode="auto">
          <a:xfrm>
            <a:off x="2743200" y="24384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16394" name="Picture 11" descr="http://www.antek.com/pics/wavegu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1752600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95" name="Object 12"/>
          <p:cNvGraphicFramePr>
            <a:graphicFrameLocks noChangeAspect="1"/>
          </p:cNvGraphicFramePr>
          <p:nvPr/>
        </p:nvGraphicFramePr>
        <p:xfrm>
          <a:off x="381000" y="4419600"/>
          <a:ext cx="300513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4" imgW="1803400" imgH="482600" progId="Equation.3">
                  <p:embed/>
                </p:oleObj>
              </mc:Choice>
              <mc:Fallback>
                <p:oleObj name="Equation" r:id="rId4" imgW="1803400" imgH="482600" progId="Equation.3">
                  <p:embed/>
                  <p:pic>
                    <p:nvPicPr>
                      <p:cNvPr id="1639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3005138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3"/>
          <p:cNvGraphicFramePr>
            <a:graphicFrameLocks noChangeAspect="1"/>
          </p:cNvGraphicFramePr>
          <p:nvPr/>
        </p:nvGraphicFramePr>
        <p:xfrm>
          <a:off x="381000" y="5791200"/>
          <a:ext cx="21161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6" imgW="1269449" imgH="215806" progId="Equation.3">
                  <p:embed/>
                </p:oleObj>
              </mc:Choice>
              <mc:Fallback>
                <p:oleObj name="Equation" r:id="rId6" imgW="1269449" imgH="215806" progId="Equation.3">
                  <p:embed/>
                  <p:pic>
                    <p:nvPicPr>
                      <p:cNvPr id="1639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791200"/>
                        <a:ext cx="211613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TextBox 4"/>
          <p:cNvSpPr txBox="1">
            <a:spLocks noChangeArrowheads="1"/>
          </p:cNvSpPr>
          <p:nvPr/>
        </p:nvSpPr>
        <p:spPr bwMode="auto">
          <a:xfrm>
            <a:off x="304800" y="5257800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Variables</a:t>
            </a:r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5029200" y="1371600"/>
          <a:ext cx="2709863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8" imgW="1624895" imgH="444307" progId="Equation.3">
                  <p:embed/>
                </p:oleObj>
              </mc:Choice>
              <mc:Fallback>
                <p:oleObj name="Equation" r:id="rId8" imgW="1624895" imgH="444307" progId="Equation.3">
                  <p:embed/>
                  <p:pic>
                    <p:nvPicPr>
                      <p:cNvPr id="163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371600"/>
                        <a:ext cx="2709863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Down Arrow 25"/>
          <p:cNvSpPr/>
          <p:nvPr/>
        </p:nvSpPr>
        <p:spPr>
          <a:xfrm>
            <a:off x="5943600" y="2209800"/>
            <a:ext cx="457200" cy="457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6400" name="Object 15"/>
          <p:cNvGraphicFramePr>
            <a:graphicFrameLocks noChangeAspect="1"/>
          </p:cNvGraphicFramePr>
          <p:nvPr/>
        </p:nvGraphicFramePr>
        <p:xfrm>
          <a:off x="5410200" y="2971800"/>
          <a:ext cx="1798638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10" imgW="1079500" imgH="1168400" progId="Equation.3">
                  <p:embed/>
                </p:oleObj>
              </mc:Choice>
              <mc:Fallback>
                <p:oleObj name="Equation" r:id="rId10" imgW="1079500" imgH="1168400" progId="Equation.3">
                  <p:embed/>
                  <p:pic>
                    <p:nvPicPr>
                      <p:cNvPr id="1640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971800"/>
                        <a:ext cx="1798638" cy="193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Rectangular Waveguide - 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1600200"/>
            <a:ext cx="1981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304801" y="1905000"/>
            <a:ext cx="12192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2514600"/>
            <a:ext cx="259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14" name="Text Box 24"/>
          <p:cNvSpPr txBox="1">
            <a:spLocks noChangeArrowheads="1"/>
          </p:cNvSpPr>
          <p:nvPr/>
        </p:nvSpPr>
        <p:spPr bwMode="auto">
          <a:xfrm>
            <a:off x="762000" y="8382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7415" name="Text Box 25"/>
          <p:cNvSpPr txBox="1">
            <a:spLocks noChangeArrowheads="1"/>
          </p:cNvSpPr>
          <p:nvPr/>
        </p:nvSpPr>
        <p:spPr bwMode="auto">
          <a:xfrm>
            <a:off x="3581400" y="22860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7416" name="TextBox 4"/>
          <p:cNvSpPr txBox="1">
            <a:spLocks noChangeArrowheads="1"/>
          </p:cNvSpPr>
          <p:nvPr/>
        </p:nvSpPr>
        <p:spPr bwMode="auto">
          <a:xfrm>
            <a:off x="609600" y="13716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7417" name="TextBox 4"/>
          <p:cNvSpPr txBox="1">
            <a:spLocks noChangeArrowheads="1"/>
          </p:cNvSpPr>
          <p:nvPr/>
        </p:nvSpPr>
        <p:spPr bwMode="auto">
          <a:xfrm>
            <a:off x="2743200" y="24384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17418" name="Object 2"/>
          <p:cNvGraphicFramePr>
            <a:graphicFrameLocks noChangeAspect="1"/>
          </p:cNvGraphicFramePr>
          <p:nvPr/>
        </p:nvGraphicFramePr>
        <p:xfrm>
          <a:off x="533400" y="2895600"/>
          <a:ext cx="60912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3657600" imgH="241200" progId="Equation.3">
                  <p:embed/>
                </p:oleObj>
              </mc:Choice>
              <mc:Fallback>
                <p:oleObj name="Equation" r:id="rId3" imgW="3657600" imgH="241200" progId="Equation.3">
                  <p:embed/>
                  <p:pic>
                    <p:nvPicPr>
                      <p:cNvPr id="174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60912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Box 4"/>
          <p:cNvSpPr txBox="1">
            <a:spLocks noChangeArrowheads="1"/>
          </p:cNvSpPr>
          <p:nvPr/>
        </p:nvSpPr>
        <p:spPr bwMode="auto">
          <a:xfrm>
            <a:off x="838200" y="3657600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Conditions:</a:t>
            </a:r>
          </a:p>
        </p:txBody>
      </p:sp>
      <p:graphicFrame>
        <p:nvGraphicFramePr>
          <p:cNvPr id="17420" name="Object 3"/>
          <p:cNvGraphicFramePr>
            <a:graphicFrameLocks noChangeAspect="1"/>
          </p:cNvGraphicFramePr>
          <p:nvPr/>
        </p:nvGraphicFramePr>
        <p:xfrm>
          <a:off x="3048000" y="3429000"/>
          <a:ext cx="22209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1333500" imgH="457200" progId="Equation.3">
                  <p:embed/>
                </p:oleObj>
              </mc:Choice>
              <mc:Fallback>
                <p:oleObj name="Equation" r:id="rId5" imgW="1333500" imgH="457200" progId="Equation.3">
                  <p:embed/>
                  <p:pic>
                    <p:nvPicPr>
                      <p:cNvPr id="1742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429000"/>
                        <a:ext cx="22209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4"/>
          <p:cNvGraphicFramePr>
            <a:graphicFrameLocks noChangeAspect="1"/>
          </p:cNvGraphicFramePr>
          <p:nvPr/>
        </p:nvGraphicFramePr>
        <p:xfrm>
          <a:off x="533400" y="4419600"/>
          <a:ext cx="716915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4305300" imgH="889000" progId="Equation.3">
                  <p:embed/>
                </p:oleObj>
              </mc:Choice>
              <mc:Fallback>
                <p:oleObj name="Equation" r:id="rId7" imgW="4305300" imgH="889000" progId="Equation.3">
                  <p:embed/>
                  <p:pic>
                    <p:nvPicPr>
                      <p:cNvPr id="174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19600"/>
                        <a:ext cx="7169150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rot="5400000" flipH="1" flipV="1">
            <a:off x="6362700" y="4610100"/>
            <a:ext cx="457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23" name="TextBox 4"/>
          <p:cNvSpPr txBox="1">
            <a:spLocks noChangeArrowheads="1"/>
          </p:cNvSpPr>
          <p:nvPr/>
        </p:nvSpPr>
        <p:spPr bwMode="auto">
          <a:xfrm>
            <a:off x="6629400" y="41910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17424" name="Object 5"/>
          <p:cNvGraphicFramePr>
            <a:graphicFrameLocks noChangeAspect="1"/>
          </p:cNvGraphicFramePr>
          <p:nvPr/>
        </p:nvGraphicFramePr>
        <p:xfrm>
          <a:off x="7924800" y="4648200"/>
          <a:ext cx="11001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660113" imgH="609336" progId="Equation.3">
                  <p:embed/>
                </p:oleObj>
              </mc:Choice>
              <mc:Fallback>
                <p:oleObj name="Equation" r:id="rId9" imgW="660113" imgH="609336" progId="Equation.3">
                  <p:embed/>
                  <p:pic>
                    <p:nvPicPr>
                      <p:cNvPr id="174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4648200"/>
                        <a:ext cx="1100138" cy="101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rot="5400000" flipH="1" flipV="1">
            <a:off x="3848100" y="5372100"/>
            <a:ext cx="457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26" name="TextBox 4"/>
          <p:cNvSpPr txBox="1">
            <a:spLocks noChangeArrowheads="1"/>
          </p:cNvSpPr>
          <p:nvPr/>
        </p:nvSpPr>
        <p:spPr bwMode="auto">
          <a:xfrm>
            <a:off x="4114800" y="49530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427" name="TextBox 4"/>
          <p:cNvSpPr txBox="1">
            <a:spLocks noChangeArrowheads="1"/>
          </p:cNvSpPr>
          <p:nvPr/>
        </p:nvSpPr>
        <p:spPr bwMode="auto">
          <a:xfrm>
            <a:off x="4876800" y="57912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 n cannot be 0 at the same time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Rectangular Waveguide - 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1600200"/>
            <a:ext cx="1981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304801" y="1905000"/>
            <a:ext cx="12192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2514600"/>
            <a:ext cx="259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8" name="Text Box 24"/>
          <p:cNvSpPr txBox="1">
            <a:spLocks noChangeArrowheads="1"/>
          </p:cNvSpPr>
          <p:nvPr/>
        </p:nvSpPr>
        <p:spPr bwMode="auto">
          <a:xfrm>
            <a:off x="762000" y="8382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8439" name="Text Box 25"/>
          <p:cNvSpPr txBox="1">
            <a:spLocks noChangeArrowheads="1"/>
          </p:cNvSpPr>
          <p:nvPr/>
        </p:nvSpPr>
        <p:spPr bwMode="auto">
          <a:xfrm>
            <a:off x="3581400" y="22860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8440" name="TextBox 4"/>
          <p:cNvSpPr txBox="1">
            <a:spLocks noChangeArrowheads="1"/>
          </p:cNvSpPr>
          <p:nvPr/>
        </p:nvSpPr>
        <p:spPr bwMode="auto">
          <a:xfrm>
            <a:off x="609600" y="13716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8441" name="TextBox 4"/>
          <p:cNvSpPr txBox="1">
            <a:spLocks noChangeArrowheads="1"/>
          </p:cNvSpPr>
          <p:nvPr/>
        </p:nvSpPr>
        <p:spPr bwMode="auto">
          <a:xfrm>
            <a:off x="2743200" y="24384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18442" name="Object 13"/>
          <p:cNvGraphicFramePr>
            <a:graphicFrameLocks noChangeAspect="1"/>
          </p:cNvGraphicFramePr>
          <p:nvPr/>
        </p:nvGraphicFramePr>
        <p:xfrm>
          <a:off x="163513" y="2895600"/>
          <a:ext cx="4618037" cy="324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3111500" imgH="2184400" progId="Equation.3">
                  <p:embed/>
                </p:oleObj>
              </mc:Choice>
              <mc:Fallback>
                <p:oleObj name="Equation" r:id="rId3" imgW="3111500" imgH="2184400" progId="Equation.3">
                  <p:embed/>
                  <p:pic>
                    <p:nvPicPr>
                      <p:cNvPr id="1844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2895600"/>
                        <a:ext cx="4618037" cy="324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3"/>
          <p:cNvGraphicFramePr>
            <a:graphicFrameLocks noGrp="1" noChangeAspect="1"/>
          </p:cNvGraphicFramePr>
          <p:nvPr>
            <p:ph/>
          </p:nvPr>
        </p:nvGraphicFramePr>
        <p:xfrm>
          <a:off x="5259388" y="1219200"/>
          <a:ext cx="36560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2730500" imgH="1536700" progId="Equation.3">
                  <p:embed/>
                </p:oleObj>
              </mc:Choice>
              <mc:Fallback>
                <p:oleObj name="Equation" r:id="rId5" imgW="2730500" imgH="1536700" progId="Equation.3">
                  <p:embed/>
                  <p:pic>
                    <p:nvPicPr>
                      <p:cNvPr id="184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1219200"/>
                        <a:ext cx="3656012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4"/>
          <p:cNvGraphicFramePr>
            <a:graphicFrameLocks noChangeAspect="1"/>
          </p:cNvGraphicFramePr>
          <p:nvPr/>
        </p:nvGraphicFramePr>
        <p:xfrm>
          <a:off x="5202238" y="3505200"/>
          <a:ext cx="3387725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2730500" imgH="2159000" progId="Equation.3">
                  <p:embed/>
                </p:oleObj>
              </mc:Choice>
              <mc:Fallback>
                <p:oleObj name="Equation" r:id="rId7" imgW="2730500" imgH="2159000" progId="Equation.3">
                  <p:embed/>
                  <p:pic>
                    <p:nvPicPr>
                      <p:cNvPr id="1844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3505200"/>
                        <a:ext cx="3387725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Rectangular Waveguide – TE</a:t>
            </a:r>
            <a:r>
              <a:rPr lang="en-US" sz="3200" b="1" kern="0" baseline="-25000" dirty="0">
                <a:latin typeface="Arial" charset="0"/>
                <a:ea typeface="ＭＳ Ｐゴシック" charset="-128"/>
                <a:cs typeface="ＭＳ Ｐゴシック" charset="-128"/>
              </a:rPr>
              <a:t>10</a:t>
            </a:r>
          </a:p>
        </p:txBody>
      </p:sp>
      <p:pic>
        <p:nvPicPr>
          <p:cNvPr id="19459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6388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Rectangular Waveguide – TE</a:t>
            </a:r>
            <a:r>
              <a:rPr lang="en-US" sz="3200" b="1" kern="0" baseline="-25000" dirty="0">
                <a:latin typeface="Arial" charset="0"/>
                <a:ea typeface="ＭＳ Ｐゴシック" charset="-128"/>
                <a:cs typeface="ＭＳ Ｐゴシック" charset="-128"/>
              </a:rPr>
              <a:t>10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400800" cy="497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Rectangular Waveguide – TE</a:t>
            </a:r>
            <a:r>
              <a:rPr lang="en-US" sz="3200" b="1" kern="0" baseline="-25000" dirty="0">
                <a:latin typeface="Arial" charset="0"/>
                <a:ea typeface="ＭＳ Ｐゴシック" charset="-128"/>
                <a:cs typeface="ＭＳ Ｐゴシック" charset="-128"/>
              </a:rPr>
              <a:t>10</a:t>
            </a:r>
          </a:p>
        </p:txBody>
      </p:sp>
      <p:pic>
        <p:nvPicPr>
          <p:cNvPr id="2150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4008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5791200" y="3810000"/>
            <a:ext cx="3200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Waveguide slotted line</a:t>
            </a:r>
          </a:p>
        </p:txBody>
      </p:sp>
      <p:pic>
        <p:nvPicPr>
          <p:cNvPr id="21509" name="Picture 8" descr="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91000"/>
            <a:ext cx="25908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9"/>
          <p:cNvSpPr txBox="1">
            <a:spLocks noChangeArrowheads="1"/>
          </p:cNvSpPr>
          <p:nvPr/>
        </p:nvSpPr>
        <p:spPr bwMode="auto">
          <a:xfrm>
            <a:off x="0" y="5715000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Surface Current</a:t>
            </a:r>
          </a:p>
        </p:txBody>
      </p:sp>
      <p:pic>
        <p:nvPicPr>
          <p:cNvPr id="21511" name="Picture 11" descr="15db gain 8 slot wavegui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838200"/>
            <a:ext cx="121443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Text Box 12"/>
          <p:cNvSpPr txBox="1">
            <a:spLocks noChangeArrowheads="1"/>
          </p:cNvSpPr>
          <p:nvPr/>
        </p:nvSpPr>
        <p:spPr bwMode="auto">
          <a:xfrm>
            <a:off x="0" y="4038600"/>
            <a:ext cx="198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slotted Waveguide antenna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Rectangular Waveguide – TE</a:t>
            </a:r>
            <a:r>
              <a:rPr lang="en-US" sz="3200" b="1" kern="0" baseline="-25000" dirty="0">
                <a:latin typeface="Arial" charset="0"/>
                <a:ea typeface="ＭＳ Ｐゴシック" charset="-128"/>
                <a:cs typeface="ＭＳ Ｐゴシック" charset="-128"/>
              </a:rPr>
              <a:t>20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3722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Rectangular Waveguide – TE</a:t>
            </a:r>
            <a:r>
              <a:rPr lang="en-US" sz="3200" b="1" kern="0" baseline="-25000" dirty="0">
                <a:latin typeface="Arial" charset="0"/>
                <a:ea typeface="ＭＳ Ｐゴシック" charset="-128"/>
                <a:cs typeface="ＭＳ Ｐゴシック" charset="-128"/>
              </a:rPr>
              <a:t>01</a:t>
            </a:r>
          </a:p>
        </p:txBody>
      </p:sp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18013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Rectangular Waveguide – TE</a:t>
            </a:r>
            <a:r>
              <a:rPr lang="en-US" sz="3200" b="1" kern="0" baseline="-25000" dirty="0">
                <a:latin typeface="Arial" charset="0"/>
                <a:ea typeface="ＭＳ Ｐゴシック" charset="-128"/>
                <a:cs typeface="ＭＳ Ｐゴシック" charset="-128"/>
              </a:rPr>
              <a:t>11</a:t>
            </a: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657066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Rectangular Waveguide - TM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1600200"/>
            <a:ext cx="1981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304801" y="1905000"/>
            <a:ext cx="12192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2514600"/>
            <a:ext cx="259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06" name="Text Box 24"/>
          <p:cNvSpPr txBox="1">
            <a:spLocks noChangeArrowheads="1"/>
          </p:cNvSpPr>
          <p:nvPr/>
        </p:nvSpPr>
        <p:spPr bwMode="auto">
          <a:xfrm>
            <a:off x="762000" y="8382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5607" name="Text Box 25"/>
          <p:cNvSpPr txBox="1">
            <a:spLocks noChangeArrowheads="1"/>
          </p:cNvSpPr>
          <p:nvPr/>
        </p:nvSpPr>
        <p:spPr bwMode="auto">
          <a:xfrm>
            <a:off x="3581400" y="22860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5608" name="TextBox 4"/>
          <p:cNvSpPr txBox="1">
            <a:spLocks noChangeArrowheads="1"/>
          </p:cNvSpPr>
          <p:nvPr/>
        </p:nvSpPr>
        <p:spPr bwMode="auto">
          <a:xfrm>
            <a:off x="609600" y="13716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5609" name="TextBox 4"/>
          <p:cNvSpPr txBox="1">
            <a:spLocks noChangeArrowheads="1"/>
          </p:cNvSpPr>
          <p:nvPr/>
        </p:nvSpPr>
        <p:spPr bwMode="auto">
          <a:xfrm>
            <a:off x="2743200" y="24384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25610" name="Object 2"/>
          <p:cNvGraphicFramePr>
            <a:graphicFrameLocks noChangeAspect="1"/>
          </p:cNvGraphicFramePr>
          <p:nvPr/>
        </p:nvGraphicFramePr>
        <p:xfrm>
          <a:off x="381000" y="4419600"/>
          <a:ext cx="300513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1803400" imgH="482600" progId="Equation.3">
                  <p:embed/>
                </p:oleObj>
              </mc:Choice>
              <mc:Fallback>
                <p:oleObj name="Equation" r:id="rId3" imgW="1803400" imgH="482600" progId="Equation.3">
                  <p:embed/>
                  <p:pic>
                    <p:nvPicPr>
                      <p:cNvPr id="256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3005138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3"/>
          <p:cNvGraphicFramePr>
            <a:graphicFrameLocks noChangeAspect="1"/>
          </p:cNvGraphicFramePr>
          <p:nvPr/>
        </p:nvGraphicFramePr>
        <p:xfrm>
          <a:off x="392113" y="5791200"/>
          <a:ext cx="20939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1256755" imgH="215806" progId="Equation.3">
                  <p:embed/>
                </p:oleObj>
              </mc:Choice>
              <mc:Fallback>
                <p:oleObj name="Equation" r:id="rId5" imgW="1256755" imgH="215806" progId="Equation.3">
                  <p:embed/>
                  <p:pic>
                    <p:nvPicPr>
                      <p:cNvPr id="256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5791200"/>
                        <a:ext cx="209391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TextBox 4"/>
          <p:cNvSpPr txBox="1">
            <a:spLocks noChangeArrowheads="1"/>
          </p:cNvSpPr>
          <p:nvPr/>
        </p:nvSpPr>
        <p:spPr bwMode="auto">
          <a:xfrm>
            <a:off x="304800" y="5257800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Variables</a:t>
            </a:r>
          </a:p>
        </p:txBody>
      </p:sp>
      <p:graphicFrame>
        <p:nvGraphicFramePr>
          <p:cNvPr id="25613" name="Object 4"/>
          <p:cNvGraphicFramePr>
            <a:graphicFrameLocks noChangeAspect="1"/>
          </p:cNvGraphicFramePr>
          <p:nvPr/>
        </p:nvGraphicFramePr>
        <p:xfrm>
          <a:off x="5029200" y="1371600"/>
          <a:ext cx="2709863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1624895" imgH="444307" progId="Equation.3">
                  <p:embed/>
                </p:oleObj>
              </mc:Choice>
              <mc:Fallback>
                <p:oleObj name="Equation" r:id="rId7" imgW="1624895" imgH="444307" progId="Equation.3">
                  <p:embed/>
                  <p:pic>
                    <p:nvPicPr>
                      <p:cNvPr id="256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371600"/>
                        <a:ext cx="2709863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Down Arrow 25"/>
          <p:cNvSpPr/>
          <p:nvPr/>
        </p:nvSpPr>
        <p:spPr>
          <a:xfrm>
            <a:off x="5943600" y="2209800"/>
            <a:ext cx="457200" cy="457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5615" name="Object 5"/>
          <p:cNvGraphicFramePr>
            <a:graphicFrameLocks noChangeAspect="1"/>
          </p:cNvGraphicFramePr>
          <p:nvPr/>
        </p:nvGraphicFramePr>
        <p:xfrm>
          <a:off x="5410200" y="2971800"/>
          <a:ext cx="1798638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9" imgW="1079500" imgH="1168400" progId="Equation.3">
                  <p:embed/>
                </p:oleObj>
              </mc:Choice>
              <mc:Fallback>
                <p:oleObj name="Equation" r:id="rId9" imgW="1079500" imgH="1168400" progId="Equation.3">
                  <p:embed/>
                  <p:pic>
                    <p:nvPicPr>
                      <p:cNvPr id="2561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971800"/>
                        <a:ext cx="1798638" cy="193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Microstrip Line</a:t>
            </a:r>
            <a:endParaRPr lang="en-US" sz="3200" b="1" kern="0" baseline="-250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6867" name="Rectangle 42"/>
          <p:cNvSpPr>
            <a:spLocks noChangeArrowheads="1"/>
          </p:cNvSpPr>
          <p:nvPr/>
        </p:nvSpPr>
        <p:spPr bwMode="auto">
          <a:xfrm>
            <a:off x="495300" y="1447800"/>
            <a:ext cx="27813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6868" name="Object 43"/>
          <p:cNvGraphicFramePr>
            <a:graphicFrameLocks noChangeAspect="1"/>
          </p:cNvGraphicFramePr>
          <p:nvPr/>
        </p:nvGraphicFramePr>
        <p:xfrm>
          <a:off x="533400" y="1676400"/>
          <a:ext cx="264001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574800" imgH="736600" progId="Equation.3">
                  <p:embed/>
                </p:oleObj>
              </mc:Choice>
              <mc:Fallback>
                <p:oleObj name="Equation" r:id="rId3" imgW="1574800" imgH="736600" progId="Equation.3">
                  <p:embed/>
                  <p:pic>
                    <p:nvPicPr>
                      <p:cNvPr id="36868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264001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9" name="Picture 44" descr="Microstrip Cross-sec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34861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Text Box 45"/>
          <p:cNvSpPr txBox="1">
            <a:spLocks noChangeArrowheads="1"/>
          </p:cNvSpPr>
          <p:nvPr/>
        </p:nvSpPr>
        <p:spPr bwMode="auto">
          <a:xfrm>
            <a:off x="533400" y="3276600"/>
            <a:ext cx="7696200" cy="7842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Wide Lines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Large C/Unit Length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Low impedance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Narrow Lines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Small C/Unit Length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High impedance</a:t>
            </a:r>
            <a:endParaRPr lang="en-US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71" name="Text Box 46"/>
          <p:cNvSpPr txBox="1">
            <a:spLocks noChangeArrowheads="1"/>
          </p:cNvSpPr>
          <p:nvPr/>
        </p:nvSpPr>
        <p:spPr bwMode="auto">
          <a:xfrm>
            <a:off x="533400" y="5092700"/>
            <a:ext cx="7696200" cy="7842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Wide Lines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Small Resistance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Low Loss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Narrow Lines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Large Resistance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High Loss</a:t>
            </a:r>
            <a:endParaRPr lang="en-US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72" name="Text Box 47"/>
          <p:cNvSpPr txBox="1">
            <a:spLocks noChangeArrowheads="1"/>
          </p:cNvSpPr>
          <p:nvPr/>
        </p:nvSpPr>
        <p:spPr bwMode="auto">
          <a:xfrm>
            <a:off x="533400" y="4184650"/>
            <a:ext cx="7696200" cy="7842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Wide Lines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fields mostly in dielectric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l-GR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lang="en-US" altLang="zh-CN" sz="1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eff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lang="en-US" altLang="zh-CN" sz="1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l-GR" altLang="zh-CN" sz="1800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Narrow Lines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 lot of fields in air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l-GR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lang="en-US" altLang="zh-CN" sz="1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eff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l-GR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lang="en-US" altLang="zh-CN" sz="1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+1)/2)</a:t>
            </a:r>
            <a:endParaRPr lang="en-US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23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Rectangular Waveguide - TM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1600200"/>
            <a:ext cx="1981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304801" y="1905000"/>
            <a:ext cx="12192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2514600"/>
            <a:ext cx="259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30" name="Text Box 24"/>
          <p:cNvSpPr txBox="1">
            <a:spLocks noChangeArrowheads="1"/>
          </p:cNvSpPr>
          <p:nvPr/>
        </p:nvSpPr>
        <p:spPr bwMode="auto">
          <a:xfrm>
            <a:off x="762000" y="8382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6631" name="Text Box 25"/>
          <p:cNvSpPr txBox="1">
            <a:spLocks noChangeArrowheads="1"/>
          </p:cNvSpPr>
          <p:nvPr/>
        </p:nvSpPr>
        <p:spPr bwMode="auto">
          <a:xfrm>
            <a:off x="3581400" y="22860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6632" name="TextBox 4"/>
          <p:cNvSpPr txBox="1">
            <a:spLocks noChangeArrowheads="1"/>
          </p:cNvSpPr>
          <p:nvPr/>
        </p:nvSpPr>
        <p:spPr bwMode="auto">
          <a:xfrm>
            <a:off x="609600" y="13716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633" name="TextBox 4"/>
          <p:cNvSpPr txBox="1">
            <a:spLocks noChangeArrowheads="1"/>
          </p:cNvSpPr>
          <p:nvPr/>
        </p:nvSpPr>
        <p:spPr bwMode="auto">
          <a:xfrm>
            <a:off x="2743200" y="24384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26634" name="Object 2"/>
          <p:cNvGraphicFramePr>
            <a:graphicFrameLocks noChangeAspect="1"/>
          </p:cNvGraphicFramePr>
          <p:nvPr/>
        </p:nvGraphicFramePr>
        <p:xfrm>
          <a:off x="542925" y="2895600"/>
          <a:ext cx="6070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3644900" imgH="241300" progId="Equation.3">
                  <p:embed/>
                </p:oleObj>
              </mc:Choice>
              <mc:Fallback>
                <p:oleObj name="Equation" r:id="rId3" imgW="3644900" imgH="241300" progId="Equation.3">
                  <p:embed/>
                  <p:pic>
                    <p:nvPicPr>
                      <p:cNvPr id="266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2895600"/>
                        <a:ext cx="60706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TextBox 4"/>
          <p:cNvSpPr txBox="1">
            <a:spLocks noChangeArrowheads="1"/>
          </p:cNvSpPr>
          <p:nvPr/>
        </p:nvSpPr>
        <p:spPr bwMode="auto">
          <a:xfrm>
            <a:off x="838200" y="3657600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Conditions:</a:t>
            </a:r>
          </a:p>
        </p:txBody>
      </p:sp>
      <p:graphicFrame>
        <p:nvGraphicFramePr>
          <p:cNvPr id="26636" name="Object 3"/>
          <p:cNvGraphicFramePr>
            <a:graphicFrameLocks noChangeAspect="1"/>
          </p:cNvGraphicFramePr>
          <p:nvPr/>
        </p:nvGraphicFramePr>
        <p:xfrm>
          <a:off x="3048000" y="3429000"/>
          <a:ext cx="22209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1333500" imgH="457200" progId="Equation.3">
                  <p:embed/>
                </p:oleObj>
              </mc:Choice>
              <mc:Fallback>
                <p:oleObj name="Equation" r:id="rId5" imgW="1333500" imgH="457200" progId="Equation.3">
                  <p:embed/>
                  <p:pic>
                    <p:nvPicPr>
                      <p:cNvPr id="2663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429000"/>
                        <a:ext cx="22209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rot="5400000" flipH="1" flipV="1">
            <a:off x="4000500" y="2933700"/>
            <a:ext cx="457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38" name="TextBox 4"/>
          <p:cNvSpPr txBox="1">
            <a:spLocks noChangeArrowheads="1"/>
          </p:cNvSpPr>
          <p:nvPr/>
        </p:nvSpPr>
        <p:spPr bwMode="auto">
          <a:xfrm>
            <a:off x="4267200" y="25146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26639" name="Object 5"/>
          <p:cNvGraphicFramePr>
            <a:graphicFrameLocks noChangeAspect="1"/>
          </p:cNvGraphicFramePr>
          <p:nvPr/>
        </p:nvGraphicFramePr>
        <p:xfrm>
          <a:off x="1066800" y="4495800"/>
          <a:ext cx="11001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660113" imgH="609336" progId="Equation.3">
                  <p:embed/>
                </p:oleObj>
              </mc:Choice>
              <mc:Fallback>
                <p:oleObj name="Equation" r:id="rId7" imgW="660113" imgH="609336" progId="Equation.3">
                  <p:embed/>
                  <p:pic>
                    <p:nvPicPr>
                      <p:cNvPr id="2663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95800"/>
                        <a:ext cx="1100138" cy="101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rot="5400000" flipH="1" flipV="1">
            <a:off x="1485900" y="3009900"/>
            <a:ext cx="457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41" name="TextBox 4"/>
          <p:cNvSpPr txBox="1">
            <a:spLocks noChangeArrowheads="1"/>
          </p:cNvSpPr>
          <p:nvPr/>
        </p:nvSpPr>
        <p:spPr bwMode="auto">
          <a:xfrm>
            <a:off x="1752600" y="25908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642" name="TextBox 4"/>
          <p:cNvSpPr txBox="1">
            <a:spLocks noChangeArrowheads="1"/>
          </p:cNvSpPr>
          <p:nvPr/>
        </p:nvSpPr>
        <p:spPr bwMode="auto">
          <a:xfrm>
            <a:off x="2362200" y="46482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 n cannot be 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Rectangular Waveguide - TM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1600200"/>
            <a:ext cx="1981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304801" y="1905000"/>
            <a:ext cx="12192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2514600"/>
            <a:ext cx="259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4" name="Text Box 24"/>
          <p:cNvSpPr txBox="1">
            <a:spLocks noChangeArrowheads="1"/>
          </p:cNvSpPr>
          <p:nvPr/>
        </p:nvSpPr>
        <p:spPr bwMode="auto">
          <a:xfrm>
            <a:off x="762000" y="8382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7655" name="Text Box 25"/>
          <p:cNvSpPr txBox="1">
            <a:spLocks noChangeArrowheads="1"/>
          </p:cNvSpPr>
          <p:nvPr/>
        </p:nvSpPr>
        <p:spPr bwMode="auto">
          <a:xfrm>
            <a:off x="3581400" y="22860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7656" name="TextBox 4"/>
          <p:cNvSpPr txBox="1">
            <a:spLocks noChangeArrowheads="1"/>
          </p:cNvSpPr>
          <p:nvPr/>
        </p:nvSpPr>
        <p:spPr bwMode="auto">
          <a:xfrm>
            <a:off x="609600" y="13716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7657" name="TextBox 4"/>
          <p:cNvSpPr txBox="1">
            <a:spLocks noChangeArrowheads="1"/>
          </p:cNvSpPr>
          <p:nvPr/>
        </p:nvSpPr>
        <p:spPr bwMode="auto">
          <a:xfrm>
            <a:off x="2743200" y="24384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27658" name="Object 3"/>
          <p:cNvGraphicFramePr>
            <a:graphicFrameLocks noGrp="1" noChangeAspect="1"/>
          </p:cNvGraphicFramePr>
          <p:nvPr>
            <p:ph/>
          </p:nvPr>
        </p:nvGraphicFramePr>
        <p:xfrm>
          <a:off x="5259388" y="1219200"/>
          <a:ext cx="36560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2730500" imgH="1536700" progId="Equation.3">
                  <p:embed/>
                </p:oleObj>
              </mc:Choice>
              <mc:Fallback>
                <p:oleObj name="Equation" r:id="rId3" imgW="2730500" imgH="1536700" progId="Equation.3">
                  <p:embed/>
                  <p:pic>
                    <p:nvPicPr>
                      <p:cNvPr id="2765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1219200"/>
                        <a:ext cx="3656012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4"/>
          <p:cNvGraphicFramePr>
            <a:graphicFrameLocks noChangeAspect="1"/>
          </p:cNvGraphicFramePr>
          <p:nvPr/>
        </p:nvGraphicFramePr>
        <p:xfrm>
          <a:off x="5202238" y="3505200"/>
          <a:ext cx="3387725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2730500" imgH="2159000" progId="Equation.3">
                  <p:embed/>
                </p:oleObj>
              </mc:Choice>
              <mc:Fallback>
                <p:oleObj name="Equation" r:id="rId5" imgW="2730500" imgH="2159000" progId="Equation.3">
                  <p:embed/>
                  <p:pic>
                    <p:nvPicPr>
                      <p:cNvPr id="2765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3505200"/>
                        <a:ext cx="3387725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3"/>
          <p:cNvGraphicFramePr>
            <a:graphicFrameLocks noChangeAspect="1"/>
          </p:cNvGraphicFramePr>
          <p:nvPr/>
        </p:nvGraphicFramePr>
        <p:xfrm>
          <a:off x="152400" y="2895600"/>
          <a:ext cx="4638675" cy="324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7" imgW="3124200" imgH="2184400" progId="Equation.3">
                  <p:embed/>
                </p:oleObj>
              </mc:Choice>
              <mc:Fallback>
                <p:oleObj name="Equation" r:id="rId7" imgW="3124200" imgH="2184400" progId="Equation.3">
                  <p:embed/>
                  <p:pic>
                    <p:nvPicPr>
                      <p:cNvPr id="2766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895600"/>
                        <a:ext cx="4638675" cy="324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Rectangular Waveguide – TM</a:t>
            </a:r>
            <a:r>
              <a:rPr lang="en-US" sz="3200" b="1" kern="0" baseline="-25000" dirty="0">
                <a:latin typeface="Arial" charset="0"/>
                <a:ea typeface="ＭＳ Ｐゴシック" charset="-128"/>
                <a:cs typeface="ＭＳ Ｐゴシック" charset="-128"/>
              </a:rPr>
              <a:t>11</a:t>
            </a:r>
          </a:p>
        </p:txBody>
      </p:sp>
      <p:pic>
        <p:nvPicPr>
          <p:cNvPr id="2867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9513"/>
            <a:ext cx="5319713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90800"/>
            <a:ext cx="49530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Rectangular Waveguide Modes</a:t>
            </a:r>
            <a:endParaRPr lang="en-US" sz="3200" b="1" kern="0" baseline="-250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914400" y="1905000"/>
            <a:ext cx="7086600" cy="3733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" name="Group 45"/>
          <p:cNvGraphicFramePr>
            <a:graphicFrameLocks noGrp="1"/>
          </p:cNvGraphicFramePr>
          <p:nvPr>
            <p:ph/>
          </p:nvPr>
        </p:nvGraphicFramePr>
        <p:xfrm>
          <a:off x="1752600" y="2209800"/>
          <a:ext cx="5507038" cy="2590800"/>
        </p:xfrm>
        <a:graphic>
          <a:graphicData uri="http://schemas.openxmlformats.org/drawingml/2006/table">
            <a:tbl>
              <a:tblPr/>
              <a:tblGrid>
                <a:gridCol w="133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34" charset="-128"/>
                        </a:rPr>
                        <a:t>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34" charset="-128"/>
                        </a:rPr>
                        <a:t>f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34" charset="-128"/>
                        </a:rPr>
                        <a:t>c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34" charset="-128"/>
                        </a:rPr>
                        <a:t>(GHz)</a:t>
                      </a:r>
                      <a:endParaRPr kumimoji="0" 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34" charset="-128"/>
                        </a:rPr>
                        <a:t>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34" charset="-128"/>
                        </a:rPr>
                        <a:t>6.56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34" charset="-128"/>
                        </a:rPr>
                        <a:t>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34" charset="-128"/>
                        </a:rPr>
                        <a:t>13.12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34" charset="-128"/>
                        </a:rPr>
                        <a:t>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34" charset="-128"/>
                        </a:rPr>
                        <a:t>14.76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34" charset="-128"/>
                        </a:rPr>
                        <a:t>TM,TE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34" charset="-128"/>
                        </a:rPr>
                        <a:t>16.156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732" name="Text Box 41"/>
          <p:cNvSpPr txBox="1">
            <a:spLocks noChangeArrowheads="1"/>
          </p:cNvSpPr>
          <p:nvPr/>
        </p:nvSpPr>
        <p:spPr bwMode="auto">
          <a:xfrm>
            <a:off x="1371600" y="1295400"/>
            <a:ext cx="6497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 band Waveguide: a= 22.86 mm , b= 10.16 mm</a:t>
            </a:r>
          </a:p>
        </p:txBody>
      </p:sp>
      <p:sp>
        <p:nvSpPr>
          <p:cNvPr id="29733" name="Text Box 46"/>
          <p:cNvSpPr txBox="1">
            <a:spLocks noChangeArrowheads="1"/>
          </p:cNvSpPr>
          <p:nvPr/>
        </p:nvSpPr>
        <p:spPr bwMode="auto">
          <a:xfrm>
            <a:off x="1295400" y="5029200"/>
            <a:ext cx="6591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Working frequency is between 6.56 and 13.12 GHz for single mode Operation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Coaxial Line</a:t>
            </a:r>
            <a:endParaRPr lang="en-US" sz="3200" b="1" kern="0" baseline="-250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30723" name="Picture 2" descr="http://www.ittc.ku.edu/~jstiles/220/handouts/Example%20The%20Electorostatic%20Fields%20of%20a%20Coaxial%20Line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4" t="26540" r="8823" b="33270"/>
          <a:stretch>
            <a:fillRect/>
          </a:stretch>
        </p:blipFill>
        <p:spPr bwMode="auto">
          <a:xfrm>
            <a:off x="1524000" y="1676400"/>
            <a:ext cx="6400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Coaxial Line - TEM</a:t>
            </a:r>
            <a:endParaRPr lang="en-US" sz="3200" b="1" kern="0" baseline="-250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31747" name="Picture 2" descr="http://www.ittc.ku.edu/~jstiles/220/handouts/Example%20The%20Electorostatic%20Fields%20of%20a%20Coaxial%20Line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2" t="38673" r="17647" b="40852"/>
          <a:stretch>
            <a:fillRect/>
          </a:stretch>
        </p:blipFill>
        <p:spPr bwMode="auto">
          <a:xfrm>
            <a:off x="228600" y="1447800"/>
            <a:ext cx="15557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48" name="Object 3"/>
          <p:cNvGraphicFramePr>
            <a:graphicFrameLocks noChangeAspect="1"/>
          </p:cNvGraphicFramePr>
          <p:nvPr/>
        </p:nvGraphicFramePr>
        <p:xfrm>
          <a:off x="3048000" y="1752600"/>
          <a:ext cx="40608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4" imgW="2438400" imgH="457200" progId="Equation.3">
                  <p:embed/>
                </p:oleObj>
              </mc:Choice>
              <mc:Fallback>
                <p:oleObj name="Equation" r:id="rId4" imgW="2438400" imgH="457200" progId="Equation.3">
                  <p:embed/>
                  <p:pic>
                    <p:nvPicPr>
                      <p:cNvPr id="3174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752600"/>
                        <a:ext cx="40608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41"/>
          <p:cNvSpPr txBox="1">
            <a:spLocks noChangeArrowheads="1"/>
          </p:cNvSpPr>
          <p:nvPr/>
        </p:nvSpPr>
        <p:spPr bwMode="auto">
          <a:xfrm>
            <a:off x="3276600" y="1219200"/>
            <a:ext cx="3144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Laplace Equation for voltage:</a:t>
            </a:r>
          </a:p>
        </p:txBody>
      </p:sp>
      <p:graphicFrame>
        <p:nvGraphicFramePr>
          <p:cNvPr id="31750" name="Object 3"/>
          <p:cNvGraphicFramePr>
            <a:graphicFrameLocks noChangeAspect="1"/>
          </p:cNvGraphicFramePr>
          <p:nvPr/>
        </p:nvGraphicFramePr>
        <p:xfrm>
          <a:off x="3276600" y="3124200"/>
          <a:ext cx="21145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6" imgW="1269449" imgH="203112" progId="Equation.3">
                  <p:embed/>
                </p:oleObj>
              </mc:Choice>
              <mc:Fallback>
                <p:oleObj name="Equation" r:id="rId6" imgW="1269449" imgH="203112" progId="Equation.3">
                  <p:embed/>
                  <p:pic>
                    <p:nvPicPr>
                      <p:cNvPr id="317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24200"/>
                        <a:ext cx="21145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41"/>
          <p:cNvSpPr txBox="1">
            <a:spLocks noChangeArrowheads="1"/>
          </p:cNvSpPr>
          <p:nvPr/>
        </p:nvSpPr>
        <p:spPr bwMode="auto">
          <a:xfrm>
            <a:off x="3276600" y="2590800"/>
            <a:ext cx="3144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Variables</a:t>
            </a:r>
          </a:p>
        </p:txBody>
      </p:sp>
      <p:graphicFrame>
        <p:nvGraphicFramePr>
          <p:cNvPr id="31752" name="Object 4"/>
          <p:cNvGraphicFramePr>
            <a:graphicFrameLocks noChangeAspect="1"/>
          </p:cNvGraphicFramePr>
          <p:nvPr/>
        </p:nvGraphicFramePr>
        <p:xfrm>
          <a:off x="3200400" y="3657600"/>
          <a:ext cx="27701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8" imgW="1663700" imgH="457200" progId="Equation.3">
                  <p:embed/>
                </p:oleObj>
              </mc:Choice>
              <mc:Fallback>
                <p:oleObj name="Equation" r:id="rId8" imgW="1663700" imgH="457200" progId="Equation.3">
                  <p:embed/>
                  <p:pic>
                    <p:nvPicPr>
                      <p:cNvPr id="317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57600"/>
                        <a:ext cx="27701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own Arrow 8"/>
          <p:cNvSpPr/>
          <p:nvPr/>
        </p:nvSpPr>
        <p:spPr>
          <a:xfrm>
            <a:off x="4267200" y="4495800"/>
            <a:ext cx="381000" cy="381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31754" name="Object 5"/>
          <p:cNvGraphicFramePr>
            <a:graphicFrameLocks noChangeAspect="1"/>
          </p:cNvGraphicFramePr>
          <p:nvPr/>
        </p:nvGraphicFramePr>
        <p:xfrm>
          <a:off x="457200" y="5257800"/>
          <a:ext cx="20732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10" imgW="1244600" imgH="457200" progId="Equation.3">
                  <p:embed/>
                </p:oleObj>
              </mc:Choice>
              <mc:Fallback>
                <p:oleObj name="Equation" r:id="rId10" imgW="1244600" imgH="457200" progId="Equation.3">
                  <p:embed/>
                  <p:pic>
                    <p:nvPicPr>
                      <p:cNvPr id="3175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257800"/>
                        <a:ext cx="20732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6"/>
          <p:cNvGraphicFramePr>
            <a:graphicFrameLocks noChangeAspect="1"/>
          </p:cNvGraphicFramePr>
          <p:nvPr/>
        </p:nvGraphicFramePr>
        <p:xfrm>
          <a:off x="3581400" y="5257800"/>
          <a:ext cx="141763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12" imgW="850531" imgH="444307" progId="Equation.3">
                  <p:embed/>
                </p:oleObj>
              </mc:Choice>
              <mc:Fallback>
                <p:oleObj name="Equation" r:id="rId12" imgW="850531" imgH="444307" progId="Equation.3">
                  <p:embed/>
                  <p:pic>
                    <p:nvPicPr>
                      <p:cNvPr id="317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257800"/>
                        <a:ext cx="1417638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7"/>
          <p:cNvGraphicFramePr>
            <a:graphicFrameLocks noChangeAspect="1"/>
          </p:cNvGraphicFramePr>
          <p:nvPr/>
        </p:nvGraphicFramePr>
        <p:xfrm>
          <a:off x="6364288" y="5416550"/>
          <a:ext cx="1184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14" imgW="710891" imgH="253890" progId="Equation.3">
                  <p:embed/>
                </p:oleObj>
              </mc:Choice>
              <mc:Fallback>
                <p:oleObj name="Equation" r:id="rId14" imgW="710891" imgH="253890" progId="Equation.3">
                  <p:embed/>
                  <p:pic>
                    <p:nvPicPr>
                      <p:cNvPr id="3175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288" y="5416550"/>
                        <a:ext cx="1184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Coaxial Line - TEM</a:t>
            </a:r>
            <a:endParaRPr lang="en-US" sz="3200" b="1" kern="0" baseline="-250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32771" name="Picture 2" descr="http://www.ittc.ku.edu/~jstiles/220/handouts/Example%20The%20Electorostatic%20Fields%20of%20a%20Coaxial%20Line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2" t="38673" r="17647" b="40852"/>
          <a:stretch>
            <a:fillRect/>
          </a:stretch>
        </p:blipFill>
        <p:spPr bwMode="auto">
          <a:xfrm>
            <a:off x="228600" y="1447800"/>
            <a:ext cx="15557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772" name="Object 5"/>
          <p:cNvGraphicFramePr>
            <a:graphicFrameLocks noChangeAspect="1"/>
          </p:cNvGraphicFramePr>
          <p:nvPr/>
        </p:nvGraphicFramePr>
        <p:xfrm>
          <a:off x="2108200" y="2971800"/>
          <a:ext cx="18192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4" imgW="1092200" imgH="457200" progId="Equation.3">
                  <p:embed/>
                </p:oleObj>
              </mc:Choice>
              <mc:Fallback>
                <p:oleObj name="Equation" r:id="rId4" imgW="1092200" imgH="457200" progId="Equation.3">
                  <p:embed/>
                  <p:pic>
                    <p:nvPicPr>
                      <p:cNvPr id="327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2971800"/>
                        <a:ext cx="18192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6"/>
          <p:cNvGraphicFramePr>
            <a:graphicFrameLocks noChangeAspect="1"/>
          </p:cNvGraphicFramePr>
          <p:nvPr/>
        </p:nvGraphicFramePr>
        <p:xfrm>
          <a:off x="2057400" y="1371600"/>
          <a:ext cx="141763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6" imgW="850531" imgH="444307" progId="Equation.3">
                  <p:embed/>
                </p:oleObj>
              </mc:Choice>
              <mc:Fallback>
                <p:oleObj name="Equation" r:id="rId6" imgW="850531" imgH="444307" progId="Equation.3">
                  <p:embed/>
                  <p:pic>
                    <p:nvPicPr>
                      <p:cNvPr id="3277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1417638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7"/>
          <p:cNvGraphicFramePr>
            <a:graphicFrameLocks noChangeAspect="1"/>
          </p:cNvGraphicFramePr>
          <p:nvPr/>
        </p:nvGraphicFramePr>
        <p:xfrm>
          <a:off x="7620000" y="2286000"/>
          <a:ext cx="1184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8" imgW="710891" imgH="253890" progId="Equation.3">
                  <p:embed/>
                </p:oleObj>
              </mc:Choice>
              <mc:Fallback>
                <p:oleObj name="Equation" r:id="rId8" imgW="710891" imgH="253890" progId="Equation.3">
                  <p:embed/>
                  <p:pic>
                    <p:nvPicPr>
                      <p:cNvPr id="3277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86000"/>
                        <a:ext cx="1184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ight Arrow 12"/>
          <p:cNvSpPr/>
          <p:nvPr/>
        </p:nvSpPr>
        <p:spPr>
          <a:xfrm>
            <a:off x="4114800" y="3200400"/>
            <a:ext cx="304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657600" y="1676400"/>
            <a:ext cx="304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32777" name="Object 8"/>
          <p:cNvGraphicFramePr>
            <a:graphicFrameLocks noChangeAspect="1"/>
          </p:cNvGraphicFramePr>
          <p:nvPr/>
        </p:nvGraphicFramePr>
        <p:xfrm>
          <a:off x="4343400" y="1600200"/>
          <a:ext cx="270827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10" imgW="1625600" imgH="203200" progId="Equation.3">
                  <p:embed/>
                </p:oleObj>
              </mc:Choice>
              <mc:Fallback>
                <p:oleObj name="Equation" r:id="rId10" imgW="1625600" imgH="203200" progId="Equation.3">
                  <p:embed/>
                  <p:pic>
                    <p:nvPicPr>
                      <p:cNvPr id="3277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600200"/>
                        <a:ext cx="2708275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9"/>
          <p:cNvGraphicFramePr>
            <a:graphicFrameLocks noChangeAspect="1"/>
          </p:cNvGraphicFramePr>
          <p:nvPr/>
        </p:nvGraphicFramePr>
        <p:xfrm>
          <a:off x="7772400" y="1600200"/>
          <a:ext cx="6985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12" imgW="418918" imgH="241195" progId="Equation.3">
                  <p:embed/>
                </p:oleObj>
              </mc:Choice>
              <mc:Fallback>
                <p:oleObj name="Equation" r:id="rId12" imgW="418918" imgH="241195" progId="Equation.3">
                  <p:embed/>
                  <p:pic>
                    <p:nvPicPr>
                      <p:cNvPr id="3277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00200"/>
                        <a:ext cx="6985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Text Box 41"/>
          <p:cNvSpPr txBox="1">
            <a:spLocks noChangeArrowheads="1"/>
          </p:cNvSpPr>
          <p:nvPr/>
        </p:nvSpPr>
        <p:spPr bwMode="auto">
          <a:xfrm>
            <a:off x="2209800" y="2286000"/>
            <a:ext cx="579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Since the voltage is constant for different angles, n = 0 </a:t>
            </a:r>
          </a:p>
        </p:txBody>
      </p:sp>
      <p:graphicFrame>
        <p:nvGraphicFramePr>
          <p:cNvPr id="32780" name="Object 10"/>
          <p:cNvGraphicFramePr>
            <a:graphicFrameLocks noChangeAspect="1"/>
          </p:cNvGraphicFramePr>
          <p:nvPr/>
        </p:nvGraphicFramePr>
        <p:xfrm>
          <a:off x="4648200" y="3200400"/>
          <a:ext cx="18827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14" imgW="1129810" imgH="203112" progId="Equation.3">
                  <p:embed/>
                </p:oleObj>
              </mc:Choice>
              <mc:Fallback>
                <p:oleObj name="Equation" r:id="rId14" imgW="1129810" imgH="203112" progId="Equation.3">
                  <p:embed/>
                  <p:pic>
                    <p:nvPicPr>
                      <p:cNvPr id="3278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00400"/>
                        <a:ext cx="18827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1"/>
          <p:cNvGraphicFramePr>
            <a:graphicFrameLocks noChangeAspect="1"/>
          </p:cNvGraphicFramePr>
          <p:nvPr/>
        </p:nvGraphicFramePr>
        <p:xfrm>
          <a:off x="2006600" y="4267200"/>
          <a:ext cx="21383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16" imgW="1282700" imgH="203200" progId="Equation.3">
                  <p:embed/>
                </p:oleObj>
              </mc:Choice>
              <mc:Fallback>
                <p:oleObj name="Equation" r:id="rId16" imgW="1282700" imgH="203200" progId="Equation.3">
                  <p:embed/>
                  <p:pic>
                    <p:nvPicPr>
                      <p:cNvPr id="3278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4267200"/>
                        <a:ext cx="213836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Text Box 41"/>
          <p:cNvSpPr txBox="1">
            <a:spLocks noChangeArrowheads="1"/>
          </p:cNvSpPr>
          <p:nvPr/>
        </p:nvSpPr>
        <p:spPr bwMode="auto">
          <a:xfrm>
            <a:off x="2133600" y="3810000"/>
            <a:ext cx="579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Therefore,</a:t>
            </a:r>
          </a:p>
        </p:txBody>
      </p:sp>
      <p:sp>
        <p:nvSpPr>
          <p:cNvPr id="32783" name="Text Box 41"/>
          <p:cNvSpPr txBox="1">
            <a:spLocks noChangeArrowheads="1"/>
          </p:cNvSpPr>
          <p:nvPr/>
        </p:nvSpPr>
        <p:spPr bwMode="auto">
          <a:xfrm>
            <a:off x="2133600" y="48006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</a:p>
        </p:txBody>
      </p:sp>
      <p:graphicFrame>
        <p:nvGraphicFramePr>
          <p:cNvPr id="32784" name="Object 12"/>
          <p:cNvGraphicFramePr>
            <a:graphicFrameLocks noChangeAspect="1"/>
          </p:cNvGraphicFramePr>
          <p:nvPr/>
        </p:nvGraphicFramePr>
        <p:xfrm>
          <a:off x="2971800" y="4800600"/>
          <a:ext cx="25622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18" imgW="1536700" imgH="228600" progId="Equation.3">
                  <p:embed/>
                </p:oleObj>
              </mc:Choice>
              <mc:Fallback>
                <p:oleObj name="Equation" r:id="rId18" imgW="1536700" imgH="228600" progId="Equation.3">
                  <p:embed/>
                  <p:pic>
                    <p:nvPicPr>
                      <p:cNvPr id="327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00600"/>
                        <a:ext cx="256222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3"/>
          <p:cNvGraphicFramePr>
            <a:graphicFrameLocks noChangeAspect="1"/>
          </p:cNvGraphicFramePr>
          <p:nvPr/>
        </p:nvGraphicFramePr>
        <p:xfrm>
          <a:off x="6083300" y="4821238"/>
          <a:ext cx="24352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20" imgW="1459866" imgH="203112" progId="Equation.3">
                  <p:embed/>
                </p:oleObj>
              </mc:Choice>
              <mc:Fallback>
                <p:oleObj name="Equation" r:id="rId20" imgW="1459866" imgH="203112" progId="Equation.3">
                  <p:embed/>
                  <p:pic>
                    <p:nvPicPr>
                      <p:cNvPr id="3278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4821238"/>
                        <a:ext cx="24352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4"/>
          <p:cNvGraphicFramePr>
            <a:graphicFrameLocks noChangeAspect="1"/>
          </p:cNvGraphicFramePr>
          <p:nvPr/>
        </p:nvGraphicFramePr>
        <p:xfrm>
          <a:off x="2057400" y="5410200"/>
          <a:ext cx="20955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22" imgW="1256755" imgH="393529" progId="Equation.3">
                  <p:embed/>
                </p:oleObj>
              </mc:Choice>
              <mc:Fallback>
                <p:oleObj name="Equation" r:id="rId22" imgW="1256755" imgH="393529" progId="Equation.3">
                  <p:embed/>
                  <p:pic>
                    <p:nvPicPr>
                      <p:cNvPr id="327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410200"/>
                        <a:ext cx="20955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Coaxial Line - TEM</a:t>
            </a:r>
            <a:endParaRPr lang="en-US" sz="3200" b="1" kern="0" baseline="-250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33795" name="Picture 2" descr="http://www.ittc.ku.edu/~jstiles/220/handouts/Example%20The%20Electorostatic%20Fields%20of%20a%20Coaxial%20Line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2" t="38673" r="17647" b="40852"/>
          <a:stretch>
            <a:fillRect/>
          </a:stretch>
        </p:blipFill>
        <p:spPr bwMode="auto">
          <a:xfrm>
            <a:off x="228600" y="1447800"/>
            <a:ext cx="15557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796" name="Object 12"/>
          <p:cNvGraphicFramePr>
            <a:graphicFrameLocks noChangeAspect="1"/>
          </p:cNvGraphicFramePr>
          <p:nvPr/>
        </p:nvGraphicFramePr>
        <p:xfrm>
          <a:off x="3124200" y="1600200"/>
          <a:ext cx="28575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4" imgW="1714500" imgH="419100" progId="Equation.3">
                  <p:embed/>
                </p:oleObj>
              </mc:Choice>
              <mc:Fallback>
                <p:oleObj name="Equation" r:id="rId4" imgW="1714500" imgH="419100" progId="Equation.3">
                  <p:embed/>
                  <p:pic>
                    <p:nvPicPr>
                      <p:cNvPr id="337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00200"/>
                        <a:ext cx="28575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13"/>
          <p:cNvGraphicFramePr>
            <a:graphicFrameLocks noChangeAspect="1"/>
          </p:cNvGraphicFramePr>
          <p:nvPr/>
        </p:nvGraphicFramePr>
        <p:xfrm>
          <a:off x="3048000" y="2438400"/>
          <a:ext cx="3556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6" imgW="2133600" imgH="431800" progId="Equation.3">
                  <p:embed/>
                </p:oleObj>
              </mc:Choice>
              <mc:Fallback>
                <p:oleObj name="Equation" r:id="rId6" imgW="2133600" imgH="431800" progId="Equation.3">
                  <p:embed/>
                  <p:pic>
                    <p:nvPicPr>
                      <p:cNvPr id="337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438400"/>
                        <a:ext cx="3556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14"/>
          <p:cNvGraphicFramePr>
            <a:graphicFrameLocks noChangeAspect="1"/>
          </p:cNvGraphicFramePr>
          <p:nvPr/>
        </p:nvGraphicFramePr>
        <p:xfrm>
          <a:off x="304800" y="3200400"/>
          <a:ext cx="1673225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8" imgW="1003300" imgH="1676400" progId="Equation.3">
                  <p:embed/>
                </p:oleObj>
              </mc:Choice>
              <mc:Fallback>
                <p:oleObj name="Equation" r:id="rId8" imgW="1003300" imgH="1676400" progId="Equation.3">
                  <p:embed/>
                  <p:pic>
                    <p:nvPicPr>
                      <p:cNvPr id="337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00400"/>
                        <a:ext cx="1673225" cy="28067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15"/>
          <p:cNvGraphicFramePr>
            <a:graphicFrameLocks noChangeAspect="1"/>
          </p:cNvGraphicFramePr>
          <p:nvPr/>
        </p:nvGraphicFramePr>
        <p:xfrm>
          <a:off x="3733800" y="3581400"/>
          <a:ext cx="21383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10" imgW="1282700" imgH="254000" progId="Equation.3">
                  <p:embed/>
                </p:oleObj>
              </mc:Choice>
              <mc:Fallback>
                <p:oleObj name="Equation" r:id="rId10" imgW="1282700" imgH="254000" progId="Equation.3">
                  <p:embed/>
                  <p:pic>
                    <p:nvPicPr>
                      <p:cNvPr id="337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581400"/>
                        <a:ext cx="21383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16"/>
          <p:cNvGraphicFramePr>
            <a:graphicFrameLocks noChangeAspect="1"/>
          </p:cNvGraphicFramePr>
          <p:nvPr/>
        </p:nvGraphicFramePr>
        <p:xfrm>
          <a:off x="3962400" y="4495800"/>
          <a:ext cx="17145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12" imgW="1028254" imgH="444307" progId="Equation.3">
                  <p:embed/>
                </p:oleObj>
              </mc:Choice>
              <mc:Fallback>
                <p:oleObj name="Equation" r:id="rId12" imgW="1028254" imgH="444307" progId="Equation.3">
                  <p:embed/>
                  <p:pic>
                    <p:nvPicPr>
                      <p:cNvPr id="338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495800"/>
                        <a:ext cx="17145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Coaxial Line – Higher-Order Modes</a:t>
            </a:r>
            <a:endParaRPr lang="en-US" sz="3200" b="1" kern="0" baseline="-250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34819" name="Picture 2" descr="http://www.ittc.ku.edu/~jstiles/220/handouts/Example%20The%20Electorostatic%20Fields%20of%20a%20Coaxial%20Line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2" t="38673" r="17647" b="40852"/>
          <a:stretch>
            <a:fillRect/>
          </a:stretch>
        </p:blipFill>
        <p:spPr bwMode="auto">
          <a:xfrm>
            <a:off x="228600" y="1447800"/>
            <a:ext cx="15557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 Box 41"/>
          <p:cNvSpPr txBox="1">
            <a:spLocks noChangeArrowheads="1"/>
          </p:cNvSpPr>
          <p:nvPr/>
        </p:nvSpPr>
        <p:spPr bwMode="auto">
          <a:xfrm>
            <a:off x="1981200" y="1295400"/>
            <a:ext cx="67056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Coaxial lines support TEM, TE, and TM modes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Usually coaxial lines operate in single mode condition TEM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It is important to know the cutoff frequencies of higher-order modes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TE</a:t>
            </a:r>
            <a:r>
              <a:rPr lang="en-US" altLang="en-US" sz="1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the first higher-order mode</a:t>
            </a:r>
          </a:p>
        </p:txBody>
      </p:sp>
      <p:graphicFrame>
        <p:nvGraphicFramePr>
          <p:cNvPr id="34821" name="Object 3"/>
          <p:cNvGraphicFramePr>
            <a:graphicFrameLocks noChangeAspect="1"/>
          </p:cNvGraphicFramePr>
          <p:nvPr/>
        </p:nvGraphicFramePr>
        <p:xfrm>
          <a:off x="917575" y="3560763"/>
          <a:ext cx="4208463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4" imgW="2527300" imgH="482600" progId="Equation.3">
                  <p:embed/>
                </p:oleObj>
              </mc:Choice>
              <mc:Fallback>
                <p:oleObj name="Equation" r:id="rId4" imgW="2527300" imgH="482600" progId="Equation.3">
                  <p:embed/>
                  <p:pic>
                    <p:nvPicPr>
                      <p:cNvPr id="348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3560763"/>
                        <a:ext cx="4208463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41"/>
          <p:cNvSpPr txBox="1">
            <a:spLocks noChangeArrowheads="1"/>
          </p:cNvSpPr>
          <p:nvPr/>
        </p:nvSpPr>
        <p:spPr bwMode="auto">
          <a:xfrm>
            <a:off x="838200" y="3124200"/>
            <a:ext cx="579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For TE modes,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</p:txBody>
      </p:sp>
      <p:graphicFrame>
        <p:nvGraphicFramePr>
          <p:cNvPr id="34823" name="Object 8"/>
          <p:cNvGraphicFramePr>
            <a:graphicFrameLocks noChangeAspect="1"/>
          </p:cNvGraphicFramePr>
          <p:nvPr/>
        </p:nvGraphicFramePr>
        <p:xfrm>
          <a:off x="914400" y="4800600"/>
          <a:ext cx="55197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6" imgW="3314700" imgH="228600" progId="Equation.3">
                  <p:embed/>
                </p:oleObj>
              </mc:Choice>
              <mc:Fallback>
                <p:oleObj name="Equation" r:id="rId6" imgW="3314700" imgH="228600" progId="Equation.3">
                  <p:embed/>
                  <p:pic>
                    <p:nvPicPr>
                      <p:cNvPr id="3482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00600"/>
                        <a:ext cx="55197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Down Arrow 12"/>
          <p:cNvSpPr/>
          <p:nvPr/>
        </p:nvSpPr>
        <p:spPr>
          <a:xfrm>
            <a:off x="2590800" y="4495800"/>
            <a:ext cx="228600" cy="304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25" name="Text Box 41"/>
          <p:cNvSpPr txBox="1">
            <a:spLocks noChangeArrowheads="1"/>
          </p:cNvSpPr>
          <p:nvPr/>
        </p:nvSpPr>
        <p:spPr bwMode="auto">
          <a:xfrm>
            <a:off x="457200" y="55626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B.C.</a:t>
            </a:r>
          </a:p>
        </p:txBody>
      </p:sp>
      <p:graphicFrame>
        <p:nvGraphicFramePr>
          <p:cNvPr id="34826" name="Object 9"/>
          <p:cNvGraphicFramePr>
            <a:graphicFrameLocks noChangeAspect="1"/>
          </p:cNvGraphicFramePr>
          <p:nvPr/>
        </p:nvGraphicFramePr>
        <p:xfrm>
          <a:off x="1676400" y="5562600"/>
          <a:ext cx="27479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8" imgW="1651000" imgH="241300" progId="Equation.3">
                  <p:embed/>
                </p:oleObj>
              </mc:Choice>
              <mc:Fallback>
                <p:oleObj name="Equation" r:id="rId8" imgW="1651000" imgH="241300" progId="Equation.3">
                  <p:embed/>
                  <p:pic>
                    <p:nvPicPr>
                      <p:cNvPr id="3482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562600"/>
                        <a:ext cx="274796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Coaxial Line – Higher-Order Modes</a:t>
            </a:r>
            <a:endParaRPr lang="en-US" sz="3200" b="1" kern="0" baseline="-250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35843" name="Picture 2" descr="http://www.ittc.ku.edu/~jstiles/220/handouts/Example%20The%20Electorostatic%20Fields%20of%20a%20Coaxial%20Line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2" t="38673" r="17647" b="40852"/>
          <a:stretch>
            <a:fillRect/>
          </a:stretch>
        </p:blipFill>
        <p:spPr bwMode="auto">
          <a:xfrm>
            <a:off x="228600" y="1447800"/>
            <a:ext cx="15557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844" name="Object 3"/>
          <p:cNvGraphicFramePr>
            <a:graphicFrameLocks noChangeAspect="1"/>
          </p:cNvGraphicFramePr>
          <p:nvPr/>
        </p:nvGraphicFramePr>
        <p:xfrm>
          <a:off x="2057400" y="1905000"/>
          <a:ext cx="598328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4" imgW="3594100" imgH="431800" progId="Equation.3">
                  <p:embed/>
                </p:oleObj>
              </mc:Choice>
              <mc:Fallback>
                <p:oleObj name="Equation" r:id="rId4" imgW="3594100" imgH="431800" progId="Equation.3">
                  <p:embed/>
                  <p:pic>
                    <p:nvPicPr>
                      <p:cNvPr id="3584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5983288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6"/>
          <p:cNvGraphicFramePr>
            <a:graphicFrameLocks noChangeAspect="1"/>
          </p:cNvGraphicFramePr>
          <p:nvPr/>
        </p:nvGraphicFramePr>
        <p:xfrm>
          <a:off x="3352800" y="1371600"/>
          <a:ext cx="27479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6" imgW="1651000" imgH="241300" progId="Equation.3">
                  <p:embed/>
                </p:oleObj>
              </mc:Choice>
              <mc:Fallback>
                <p:oleObj name="Equation" r:id="rId6" imgW="1651000" imgH="241300" progId="Equation.3">
                  <p:embed/>
                  <p:pic>
                    <p:nvPicPr>
                      <p:cNvPr id="3584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371600"/>
                        <a:ext cx="274796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Down Arrow 14"/>
          <p:cNvSpPr/>
          <p:nvPr/>
        </p:nvSpPr>
        <p:spPr>
          <a:xfrm>
            <a:off x="4572000" y="2590800"/>
            <a:ext cx="457200" cy="381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35847" name="Object 4"/>
          <p:cNvGraphicFramePr>
            <a:graphicFrameLocks noChangeAspect="1"/>
          </p:cNvGraphicFramePr>
          <p:nvPr/>
        </p:nvGraphicFramePr>
        <p:xfrm>
          <a:off x="3657600" y="3124200"/>
          <a:ext cx="25368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8" imgW="1524000" imgH="482600" progId="Equation.3">
                  <p:embed/>
                </p:oleObj>
              </mc:Choice>
              <mc:Fallback>
                <p:oleObj name="Equation" r:id="rId8" imgW="1524000" imgH="482600" progId="Equation.3">
                  <p:embed/>
                  <p:pic>
                    <p:nvPicPr>
                      <p:cNvPr id="3584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124200"/>
                        <a:ext cx="25368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Down Arrow 16"/>
          <p:cNvSpPr/>
          <p:nvPr/>
        </p:nvSpPr>
        <p:spPr>
          <a:xfrm>
            <a:off x="4572000" y="4038600"/>
            <a:ext cx="457200" cy="381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35849" name="Object 5"/>
          <p:cNvGraphicFramePr>
            <a:graphicFrameLocks noChangeAspect="1"/>
          </p:cNvGraphicFramePr>
          <p:nvPr/>
        </p:nvGraphicFramePr>
        <p:xfrm>
          <a:off x="3276600" y="4572000"/>
          <a:ext cx="32766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10" imgW="1968500" imgH="241300" progId="Equation.3">
                  <p:embed/>
                </p:oleObj>
              </mc:Choice>
              <mc:Fallback>
                <p:oleObj name="Equation" r:id="rId10" imgW="1968500" imgH="241300" progId="Equation.3">
                  <p:embed/>
                  <p:pic>
                    <p:nvPicPr>
                      <p:cNvPr id="358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0"/>
                        <a:ext cx="32766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Text Box 41"/>
          <p:cNvSpPr txBox="1">
            <a:spLocks noChangeArrowheads="1"/>
          </p:cNvSpPr>
          <p:nvPr/>
        </p:nvSpPr>
        <p:spPr bwMode="auto">
          <a:xfrm>
            <a:off x="6705600" y="45720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Transcendental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4648200" y="5105400"/>
            <a:ext cx="457200" cy="381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852" name="Text Box 41"/>
          <p:cNvSpPr txBox="1">
            <a:spLocks noChangeArrowheads="1"/>
          </p:cNvSpPr>
          <p:nvPr/>
        </p:nvSpPr>
        <p:spPr bwMode="auto">
          <a:xfrm>
            <a:off x="5257800" y="51054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</p:txBody>
      </p:sp>
      <p:graphicFrame>
        <p:nvGraphicFramePr>
          <p:cNvPr id="35853" name="Object 6"/>
          <p:cNvGraphicFramePr>
            <a:graphicFrameLocks noChangeAspect="1"/>
          </p:cNvGraphicFramePr>
          <p:nvPr/>
        </p:nvGraphicFramePr>
        <p:xfrm>
          <a:off x="4419600" y="5486400"/>
          <a:ext cx="107791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12" imgW="647419" imgH="393529" progId="Equation.3">
                  <p:embed/>
                </p:oleObj>
              </mc:Choice>
              <mc:Fallback>
                <p:oleObj name="Equation" r:id="rId12" imgW="647419" imgH="393529" progId="Equation.3">
                  <p:embed/>
                  <p:pic>
                    <p:nvPicPr>
                      <p:cNvPr id="3585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486400"/>
                        <a:ext cx="1077913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Microstrip Line</a:t>
            </a:r>
            <a:endParaRPr lang="en-US" sz="3200" b="1" kern="0" baseline="-250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7891" name="Rectangle 21"/>
          <p:cNvSpPr>
            <a:spLocks noChangeArrowheads="1"/>
          </p:cNvSpPr>
          <p:nvPr/>
        </p:nvSpPr>
        <p:spPr bwMode="auto">
          <a:xfrm>
            <a:off x="723900" y="1219200"/>
            <a:ext cx="27813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7892" name="Object 22"/>
          <p:cNvGraphicFramePr>
            <a:graphicFrameLocks noChangeAspect="1"/>
          </p:cNvGraphicFramePr>
          <p:nvPr/>
        </p:nvGraphicFramePr>
        <p:xfrm>
          <a:off x="762000" y="1447800"/>
          <a:ext cx="264001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574800" imgH="736600" progId="Equation.3">
                  <p:embed/>
                </p:oleObj>
              </mc:Choice>
              <mc:Fallback>
                <p:oleObj name="Equation" r:id="rId3" imgW="1574800" imgH="736600" progId="Equation.3">
                  <p:embed/>
                  <p:pic>
                    <p:nvPicPr>
                      <p:cNvPr id="3789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64001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3" name="Picture 23" descr="Microstrip Cross-sec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43000"/>
            <a:ext cx="34861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24"/>
          <p:cNvSpPr txBox="1">
            <a:spLocks noChangeArrowheads="1"/>
          </p:cNvSpPr>
          <p:nvPr/>
        </p:nvSpPr>
        <p:spPr bwMode="auto">
          <a:xfrm>
            <a:off x="457200" y="3048000"/>
            <a:ext cx="7696200" cy="369332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 &lt; </a:t>
            </a:r>
            <a:r>
              <a:rPr lang="el-GR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1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/15 before radiation occurs in the substrate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Typical H  (</a:t>
            </a:r>
            <a:r>
              <a:rPr lang="el-GR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1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/30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1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/15)</a:t>
            </a:r>
            <a:endParaRPr lang="el-GR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895" name="Text Box 25"/>
          <p:cNvSpPr txBox="1">
            <a:spLocks noChangeArrowheads="1"/>
          </p:cNvSpPr>
          <p:nvPr/>
        </p:nvSpPr>
        <p:spPr bwMode="auto">
          <a:xfrm>
            <a:off x="457200" y="3617674"/>
            <a:ext cx="7696200" cy="12001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Less H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less W for the same Z</a:t>
            </a:r>
            <a:r>
              <a:rPr lang="en-US" altLang="zh-CN" sz="1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circuit size but induce more loss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RF applications, H ~ </a:t>
            </a:r>
            <a:r>
              <a:rPr lang="el-GR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1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/100 to result in compact circuits </a:t>
            </a:r>
            <a:endParaRPr lang="en-US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5A2170B6-D8EA-4404-8FE2-016A652E6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830094"/>
            <a:ext cx="6553200" cy="3381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ADS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LineCal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/HFSS to calculate all the properties of Microstrip line </a:t>
            </a:r>
            <a:endParaRPr lang="el-GR" altLang="zh-CN" sz="1600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20BCCFAB-91E9-42F6-8E51-4B3E3C83C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491956"/>
            <a:ext cx="6553200" cy="3381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Analytic formulas for calculating </a:t>
            </a:r>
            <a:r>
              <a:rPr lang="el-GR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lang="en-US" altLang="zh-CN" sz="16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eff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Z</a:t>
            </a:r>
            <a:r>
              <a:rPr lang="en-US" altLang="zh-CN" sz="16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are in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Pozar’s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book </a:t>
            </a:r>
            <a:endParaRPr lang="el-GR" altLang="zh-CN" sz="1600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56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Coplanar Waveguide (CPW)</a:t>
            </a:r>
            <a:endParaRPr lang="en-US" sz="3200" b="1" kern="0" baseline="-250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4036" name="Picture 4" descr="Nine Dot Connects » Supplier CPW (Coplanar Waveguide) Planner Nine Dot  Connects, 9dot, NDC, NineDot, 9dotconnects">
            <a:extLst>
              <a:ext uri="{FF2B5EF4-FFF2-40B4-BE49-F238E27FC236}">
                <a16:creationId xmlns:a16="http://schemas.microsoft.com/office/drawing/2014/main" id="{404C95F0-484E-4CC9-96C5-DB414A341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5029200" cy="313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9DEE5A-B318-4DEB-BE1E-AFC28CF84275}"/>
              </a:ext>
            </a:extLst>
          </p:cNvPr>
          <p:cNvSpPr/>
          <p:nvPr/>
        </p:nvSpPr>
        <p:spPr>
          <a:xfrm>
            <a:off x="114300" y="5478449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rgbClr val="000000"/>
                </a:solidFill>
                <a:latin typeface="Arial-BoldItalic_b_9"/>
              </a:rPr>
              <a:t>Cheng P. Wen </a:t>
            </a:r>
            <a:r>
              <a:rPr lang="en-US" sz="1200" dirty="0">
                <a:solidFill>
                  <a:srgbClr val="000000"/>
                </a:solidFill>
                <a:latin typeface="Arial_9_9"/>
              </a:rPr>
              <a:t>is the inventor of Coplanar Waveguide in 1969, when working at RCA's Sarnoff Laboratories. The initial paper he published was: "Coplanar Waveguide: a surface strip transmission line suitable for nonreciprocal gyromagnetic device applications".</a:t>
            </a:r>
            <a:endParaRPr lang="en-US" sz="1200" dirty="0"/>
          </a:p>
        </p:txBody>
      </p:sp>
      <p:pic>
        <p:nvPicPr>
          <p:cNvPr id="44038" name="Picture 6" descr="Compact low-loss high-performance single-pole six-throw RF MEMS switch  design and modeling for DC to 6 GHz | SpringerLink">
            <a:extLst>
              <a:ext uri="{FF2B5EF4-FFF2-40B4-BE49-F238E27FC236}">
                <a16:creationId xmlns:a16="http://schemas.microsoft.com/office/drawing/2014/main" id="{DA96C1E9-C349-483D-9B76-4610DBFBF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59387"/>
            <a:ext cx="2886455" cy="189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5D074D10-3F20-43EF-AA85-3D225E0F0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362" y="3145690"/>
            <a:ext cx="19981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SP6T MEMS Switch</a:t>
            </a:r>
          </a:p>
        </p:txBody>
      </p:sp>
    </p:spTree>
    <p:extLst>
      <p:ext uri="{BB962C8B-B14F-4D97-AF65-F5344CB8AC3E}">
        <p14:creationId xmlns:p14="http://schemas.microsoft.com/office/powerpoint/2010/main" val="168551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Coplanar Waveguide (CPW)</a:t>
            </a:r>
            <a:endParaRPr lang="en-US" sz="3200" b="1" kern="0" baseline="-250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38915" name="Picture 51" descr="2093Fig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5400"/>
            <a:ext cx="26670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57"/>
          <p:cNvSpPr>
            <a:spLocks noChangeArrowheads="1"/>
          </p:cNvSpPr>
          <p:nvPr/>
        </p:nvSpPr>
        <p:spPr bwMode="auto">
          <a:xfrm>
            <a:off x="1028700" y="1447800"/>
            <a:ext cx="27813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8917" name="Object 58"/>
          <p:cNvGraphicFramePr>
            <a:graphicFrameLocks noChangeAspect="1"/>
          </p:cNvGraphicFramePr>
          <p:nvPr/>
        </p:nvGraphicFramePr>
        <p:xfrm>
          <a:off x="1066800" y="1676400"/>
          <a:ext cx="264001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574800" imgH="736600" progId="Equation.3">
                  <p:embed/>
                </p:oleObj>
              </mc:Choice>
              <mc:Fallback>
                <p:oleObj name="Equation" r:id="rId4" imgW="1574800" imgH="736600" progId="Equation.3">
                  <p:embed/>
                  <p:pic>
                    <p:nvPicPr>
                      <p:cNvPr id="38917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264001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60"/>
          <p:cNvSpPr txBox="1">
            <a:spLocks noChangeArrowheads="1"/>
          </p:cNvSpPr>
          <p:nvPr/>
        </p:nvSpPr>
        <p:spPr bwMode="auto">
          <a:xfrm>
            <a:off x="762000" y="3276600"/>
            <a:ext cx="7696200" cy="7842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Larger 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Lower impedance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Larger 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(larger gap)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Higher impedance</a:t>
            </a:r>
            <a:endParaRPr lang="en-US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19" name="Text Box 61"/>
          <p:cNvSpPr txBox="1">
            <a:spLocks noChangeArrowheads="1"/>
          </p:cNvSpPr>
          <p:nvPr/>
        </p:nvSpPr>
        <p:spPr bwMode="auto">
          <a:xfrm>
            <a:off x="762000" y="4267200"/>
            <a:ext cx="7696200" cy="7842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Larger 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Less dependence of 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on 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Larger </a:t>
            </a:r>
            <a:r>
              <a:rPr lang="el-GR" altLang="zh-CN" sz="1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Lower impedance</a:t>
            </a:r>
            <a:endParaRPr lang="en-US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2" descr="Controlling Conductor Losses In Coplanar Transmission Lines - ROG Blog">
            <a:extLst>
              <a:ext uri="{FF2B5EF4-FFF2-40B4-BE49-F238E27FC236}">
                <a16:creationId xmlns:a16="http://schemas.microsoft.com/office/drawing/2014/main" id="{F305540F-7B06-46BF-B30A-795A41CA2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317" y="4757889"/>
            <a:ext cx="358588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88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General Solutions for TE, TM, and TEM</a:t>
            </a:r>
          </a:p>
        </p:txBody>
      </p:sp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2362200" y="1524000"/>
          <a:ext cx="38862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235200" imgH="482600" progId="Equation.3">
                  <p:embed/>
                </p:oleObj>
              </mc:Choice>
              <mc:Fallback>
                <p:oleObj name="Equation" r:id="rId3" imgW="2235200" imgH="482600" progId="Equation.3">
                  <p:embed/>
                  <p:pic>
                    <p:nvPicPr>
                      <p:cNvPr id="307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24000"/>
                        <a:ext cx="38862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2133600" y="1143000"/>
            <a:ext cx="4876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Assume the wave is propagating in +z direction.</a:t>
            </a:r>
          </a:p>
        </p:txBody>
      </p:sp>
      <p:graphicFrame>
        <p:nvGraphicFramePr>
          <p:cNvPr id="3077" name="Object 6"/>
          <p:cNvGraphicFramePr>
            <a:graphicFrameLocks noChangeAspect="1"/>
          </p:cNvGraphicFramePr>
          <p:nvPr/>
        </p:nvGraphicFramePr>
        <p:xfrm>
          <a:off x="1143000" y="3886200"/>
          <a:ext cx="194945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028254" imgH="482391" progId="Equation.3">
                  <p:embed/>
                </p:oleObj>
              </mc:Choice>
              <mc:Fallback>
                <p:oleObj name="Equation" r:id="rId5" imgW="1028254" imgH="482391" progId="Equation.3">
                  <p:embed/>
                  <p:pic>
                    <p:nvPicPr>
                      <p:cNvPr id="307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86200"/>
                        <a:ext cx="194945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Box 4"/>
          <p:cNvSpPr txBox="1">
            <a:spLocks noChangeArrowheads="1"/>
          </p:cNvSpPr>
          <p:nvPr/>
        </p:nvSpPr>
        <p:spPr bwMode="auto">
          <a:xfrm>
            <a:off x="762000" y="2514600"/>
            <a:ext cx="792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Assume the wave is propagating in source-free regions (no charge, no current)</a:t>
            </a: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4038600" y="3505200"/>
          <a:ext cx="2601913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371600" imgH="863280" progId="Equation.3">
                  <p:embed/>
                </p:oleObj>
              </mc:Choice>
              <mc:Fallback>
                <p:oleObj name="Equation" r:id="rId7" imgW="1371600" imgH="863280" progId="Equation.3">
                  <p:embed/>
                  <p:pic>
                    <p:nvPicPr>
                      <p:cNvPr id="3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505200"/>
                        <a:ext cx="2601913" cy="163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 txBox="1">
            <a:spLocks noChangeArrowheads="1"/>
          </p:cNvSpPr>
          <p:nvPr/>
        </p:nvSpPr>
        <p:spPr bwMode="auto">
          <a:xfrm>
            <a:off x="460375" y="381000"/>
            <a:ext cx="8226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/>
              <a:t>General Solutions for TE, TM, and TEM</a:t>
            </a:r>
          </a:p>
        </p:txBody>
      </p:sp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381000" y="1143000"/>
          <a:ext cx="2936875" cy="494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549400" imgH="2616200" progId="Equation.3">
                  <p:embed/>
                </p:oleObj>
              </mc:Choice>
              <mc:Fallback>
                <p:oleObj name="Equation" r:id="rId3" imgW="1549400" imgH="2616200" progId="Equation.3">
                  <p:embed/>
                  <p:pic>
                    <p:nvPicPr>
                      <p:cNvPr id="40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2936875" cy="49482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8"/>
          <p:cNvGraphicFramePr>
            <a:graphicFrameLocks noChangeAspect="1"/>
          </p:cNvGraphicFramePr>
          <p:nvPr/>
        </p:nvGraphicFramePr>
        <p:xfrm>
          <a:off x="5105400" y="1371600"/>
          <a:ext cx="3443288" cy="408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816100" imgH="2159000" progId="Equation.3">
                  <p:embed/>
                </p:oleObj>
              </mc:Choice>
              <mc:Fallback>
                <p:oleObj name="Equation" r:id="rId5" imgW="1816100" imgH="2159000" progId="Equation.3">
                  <p:embed/>
                  <p:pic>
                    <p:nvPicPr>
                      <p:cNvPr id="410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371600"/>
                        <a:ext cx="3443288" cy="40814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ight Arrow 17"/>
          <p:cNvSpPr/>
          <p:nvPr/>
        </p:nvSpPr>
        <p:spPr>
          <a:xfrm>
            <a:off x="3810000" y="3048000"/>
            <a:ext cx="762000" cy="609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1143000"/>
            <a:ext cx="2895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4495800"/>
            <a:ext cx="2895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3276600" y="1524000"/>
            <a:ext cx="1828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3276600" y="1828800"/>
            <a:ext cx="1828800" cy="3048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0375" y="3810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TEM Waves (</a:t>
            </a:r>
            <a:r>
              <a:rPr lang="en-US" sz="3200" b="1" i="1" kern="0" dirty="0" err="1">
                <a:latin typeface="Arial" charset="0"/>
                <a:ea typeface="ＭＳ Ｐゴシック" charset="-128"/>
                <a:cs typeface="ＭＳ Ｐゴシック" charset="-128"/>
              </a:rPr>
              <a:t>E</a:t>
            </a:r>
            <a:r>
              <a:rPr lang="en-US" sz="3200" b="1" i="1" kern="0" baseline="-25000" dirty="0" err="1">
                <a:latin typeface="Arial" charset="0"/>
                <a:ea typeface="ＭＳ Ｐゴシック" charset="-128"/>
                <a:cs typeface="ＭＳ Ｐゴシック" charset="-128"/>
              </a:rPr>
              <a:t>z</a:t>
            </a: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 = </a:t>
            </a:r>
            <a:r>
              <a:rPr lang="en-US" sz="3200" b="1" i="1" kern="0" dirty="0">
                <a:latin typeface="Arial" charset="0"/>
                <a:ea typeface="ＭＳ Ｐゴシック" charset="-128"/>
                <a:cs typeface="ＭＳ Ｐゴシック" charset="-128"/>
              </a:rPr>
              <a:t>H</a:t>
            </a:r>
            <a:r>
              <a:rPr lang="en-US" sz="3200" b="1" i="1" kern="0" baseline="-25000" dirty="0">
                <a:latin typeface="Arial" charset="0"/>
                <a:ea typeface="ＭＳ Ｐゴシック" charset="-128"/>
                <a:cs typeface="ＭＳ Ｐゴシック" charset="-128"/>
              </a:rPr>
              <a:t>z</a:t>
            </a: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 = 0)</a:t>
            </a:r>
          </a:p>
        </p:txBody>
      </p:sp>
      <p:graphicFrame>
        <p:nvGraphicFramePr>
          <p:cNvPr id="5123" name="Object 18"/>
          <p:cNvGraphicFramePr>
            <a:graphicFrameLocks noChangeAspect="1"/>
          </p:cNvGraphicFramePr>
          <p:nvPr/>
        </p:nvGraphicFramePr>
        <p:xfrm>
          <a:off x="1143000" y="1524000"/>
          <a:ext cx="19510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028700" imgH="457200" progId="Equation.3">
                  <p:embed/>
                </p:oleObj>
              </mc:Choice>
              <mc:Fallback>
                <p:oleObj name="Equation" r:id="rId3" imgW="1028700" imgH="457200" progId="Equation.3">
                  <p:embed/>
                  <p:pic>
                    <p:nvPicPr>
                      <p:cNvPr id="512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1951038" cy="863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228600" y="17526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Only if</a:t>
            </a: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3429000" y="1752600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TEM waves can exist</a:t>
            </a:r>
          </a:p>
        </p:txBody>
      </p:sp>
      <p:graphicFrame>
        <p:nvGraphicFramePr>
          <p:cNvPr id="5126" name="Object 5"/>
          <p:cNvGraphicFramePr>
            <a:graphicFrameLocks noChangeAspect="1"/>
          </p:cNvGraphicFramePr>
          <p:nvPr/>
        </p:nvGraphicFramePr>
        <p:xfrm>
          <a:off x="762000" y="2590800"/>
          <a:ext cx="16367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863225" imgH="482391" progId="Equation.3">
                  <p:embed/>
                </p:oleObj>
              </mc:Choice>
              <mc:Fallback>
                <p:oleObj name="Equation" r:id="rId5" imgW="863225" imgH="482391" progId="Equation.3">
                  <p:embed/>
                  <p:pic>
                    <p:nvPicPr>
                      <p:cNvPr id="51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1636713" cy="9112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Box 4"/>
          <p:cNvSpPr txBox="1">
            <a:spLocks noChangeArrowheads="1"/>
          </p:cNvSpPr>
          <p:nvPr/>
        </p:nvSpPr>
        <p:spPr bwMode="auto">
          <a:xfrm>
            <a:off x="2590800" y="2743200"/>
            <a:ext cx="5791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transverse fields of a TEM wave are identical to the static fields that can exist between conductors.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ilsson_desig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nilsson_design</Template>
  <TotalTime>7600</TotalTime>
  <Words>930</Words>
  <Application>Microsoft Office PowerPoint</Application>
  <PresentationFormat>On-screen Show (4:3)</PresentationFormat>
  <Paragraphs>213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Arial_9_9</vt:lpstr>
      <vt:lpstr>Arial-BoldItalic_b_9</vt:lpstr>
      <vt:lpstr>Arial</vt:lpstr>
      <vt:lpstr>Times</vt:lpstr>
      <vt:lpstr>Times New Roman</vt:lpstr>
      <vt:lpstr>Wingdings</vt:lpstr>
      <vt:lpstr>nilsson_design</vt:lpstr>
      <vt:lpstr>Equation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Solutions for TE, TM, and 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2–1   The circuit symbols for (a) an ideal independent voltage source and (b) an ideal independent current source.</dc:title>
  <dc:creator>Bill Montgomery</dc:creator>
  <cp:lastModifiedBy>Xun Gong</cp:lastModifiedBy>
  <cp:revision>793</cp:revision>
  <dcterms:created xsi:type="dcterms:W3CDTF">2009-12-23T15:07:20Z</dcterms:created>
  <dcterms:modified xsi:type="dcterms:W3CDTF">2021-09-21T14:22:12Z</dcterms:modified>
</cp:coreProperties>
</file>