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6" r:id="rId13"/>
    <p:sldId id="354" r:id="rId14"/>
    <p:sldId id="358" r:id="rId15"/>
    <p:sldId id="359" r:id="rId16"/>
    <p:sldId id="360" r:id="rId17"/>
    <p:sldId id="355" r:id="rId18"/>
    <p:sldId id="357" r:id="rId19"/>
    <p:sldId id="362" r:id="rId20"/>
    <p:sldId id="361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C3D"/>
    <a:srgbClr val="6A2D36"/>
    <a:srgbClr val="A34F1B"/>
    <a:srgbClr val="41789C"/>
    <a:srgbClr val="00CC66"/>
    <a:srgbClr val="437A9F"/>
    <a:srgbClr val="791F23"/>
    <a:srgbClr val="8D3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Gong" userId="0ff8c509-1087-48ec-bf60-e4c00b098044" providerId="ADAL" clId="{4549287D-2572-468E-97AD-261D985C95DB}"/>
    <pc:docChg chg="modSld sldOrd">
      <pc:chgData name="Xun Gong" userId="0ff8c509-1087-48ec-bf60-e4c00b098044" providerId="ADAL" clId="{4549287D-2572-468E-97AD-261D985C95DB}" dt="2021-12-05T19:07:18.625" v="1"/>
      <pc:docMkLst>
        <pc:docMk/>
      </pc:docMkLst>
      <pc:sldChg chg="ord">
        <pc:chgData name="Xun Gong" userId="0ff8c509-1087-48ec-bf60-e4c00b098044" providerId="ADAL" clId="{4549287D-2572-468E-97AD-261D985C95DB}" dt="2021-12-05T19:07:18.625" v="1"/>
        <pc:sldMkLst>
          <pc:docMk/>
          <pc:sldMk cId="0" sldId="3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6947AB-7297-4BAE-8047-3E93460DB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85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A0FF03-9DAF-4CEB-8A39-F513169BB9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34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175" y="0"/>
            <a:ext cx="91408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175" y="6248400"/>
            <a:ext cx="9140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0" y="0"/>
            <a:ext cx="6096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sz="1000" b="1" i="1" dirty="0">
                <a:solidFill>
                  <a:srgbClr val="000000"/>
                </a:solidFill>
                <a:cs typeface="Arial" charset="0"/>
              </a:rPr>
              <a:t>Xun Gong, University of Central Florida, EEL4436C/5437C – </a:t>
            </a:r>
            <a:r>
              <a:rPr lang="en-US" sz="1000" b="1" i="1">
                <a:solidFill>
                  <a:srgbClr val="000000"/>
                </a:solidFill>
                <a:cs typeface="Arial" charset="0"/>
              </a:rPr>
              <a:t>Microwave Engineering</a:t>
            </a:r>
            <a:endParaRPr lang="en-US" sz="10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886200" y="64008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Page </a:t>
            </a:r>
            <a:fld id="{BA34F732-FA02-45FF-ABC9-A90D7E1DBC61}" type="slidenum">
              <a:rPr lang="en-US" altLang="en-US" sz="1400"/>
              <a:pPr eaLnBrk="1" hangingPunct="1"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6947"/>
        </a:buClr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2C6947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8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7.w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38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44.w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27.bin"/><Relationship Id="rId3" Type="http://schemas.openxmlformats.org/officeDocument/2006/relationships/image" Target="../media/image57.e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62.w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64.emf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6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jpeg"/><Relationship Id="rId5" Type="http://schemas.openxmlformats.org/officeDocument/2006/relationships/image" Target="../media/image75.emf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066800" y="1295400"/>
            <a:ext cx="7162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Motivation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Filter Type and Topologies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Insertion Loss Method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Filtering Functions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Low-Pass Prototype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Filter Transformations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Low Pass Filter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Bandpass Filter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K and J Inverters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Coupled Resonator Filter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Low Pass Prototype - Chebyshev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95471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0" y="5410200"/>
            <a:ext cx="906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100" b="1" kern="0" dirty="0">
                <a:latin typeface="Arial"/>
                <a:ea typeface="ＭＳ Ｐゴシック" charset="-128"/>
                <a:cs typeface="ＭＳ Ｐゴシック" charset="-128"/>
              </a:rPr>
              <a:t>Figure 8.27a  (p. 397)</a:t>
            </a:r>
            <a:br>
              <a:rPr lang="en-US" sz="1100" b="1" kern="0" dirty="0">
                <a:latin typeface="Arial"/>
                <a:ea typeface="ＭＳ Ｐゴシック" charset="-128"/>
                <a:cs typeface="ＭＳ Ｐゴシック" charset="-128"/>
              </a:rPr>
            </a:br>
            <a:r>
              <a:rPr lang="en-US" sz="1600" kern="0" dirty="0">
                <a:latin typeface="Arial"/>
                <a:ea typeface="ＭＳ Ｐゴシック" charset="-128"/>
                <a:cs typeface="ＭＳ Ｐゴシック" charset="-128"/>
              </a:rPr>
              <a:t>Attenuation versus normalized frequency for equal-ripple filter prototypes. (</a:t>
            </a:r>
            <a:r>
              <a:rPr lang="en-US" sz="1600" i="1" kern="0" dirty="0">
                <a:latin typeface="Arial"/>
                <a:ea typeface="ＭＳ Ｐゴシック" charset="-128"/>
                <a:cs typeface="ＭＳ Ｐゴシック" charset="-128"/>
              </a:rPr>
              <a:t>a</a:t>
            </a:r>
            <a:r>
              <a:rPr lang="en-US" sz="1600" kern="0" dirty="0">
                <a:latin typeface="Arial"/>
                <a:ea typeface="ＭＳ Ｐゴシック" charset="-128"/>
                <a:cs typeface="ＭＳ Ｐゴシック" charset="-128"/>
              </a:rPr>
              <a:t>) 0.5 dB ripple level. </a:t>
            </a:r>
            <a:br>
              <a:rPr lang="en-US" sz="1600" kern="0" dirty="0">
                <a:latin typeface="Arial"/>
                <a:ea typeface="ＭＳ Ｐゴシック" charset="-128"/>
                <a:cs typeface="ＭＳ Ｐゴシック" charset="-128"/>
              </a:rPr>
            </a:b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Adapted from G.L. </a:t>
            </a:r>
            <a:r>
              <a:rPr lang="en-US" sz="1100" kern="0" dirty="0" err="1">
                <a:latin typeface="Arial"/>
                <a:ea typeface="ＭＳ Ｐゴシック" charset="-128"/>
                <a:cs typeface="ＭＳ Ｐゴシック" charset="-128"/>
              </a:rPr>
              <a:t>Mattaei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 et al., </a:t>
            </a:r>
            <a:r>
              <a:rPr lang="en-US" sz="1100" i="1" kern="0" dirty="0">
                <a:latin typeface="Arial"/>
                <a:ea typeface="ＭＳ Ｐゴシック" charset="-128"/>
                <a:cs typeface="ＭＳ Ｐゴシック" charset="-128"/>
              </a:rPr>
              <a:t>Microwave Filters, Impedance-Matching Networks, and Coupling Structures 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(</a:t>
            </a:r>
            <a:r>
              <a:rPr lang="en-US" sz="1100" kern="0" dirty="0" err="1">
                <a:latin typeface="Arial"/>
                <a:ea typeface="ＭＳ Ｐゴシック" charset="-128"/>
                <a:cs typeface="ＭＳ Ｐゴシック" charset="-128"/>
              </a:rPr>
              <a:t>Artech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 House, 1980)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Low Pass Prototype Chebyshev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948363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0" y="5410200"/>
            <a:ext cx="906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100" b="1" kern="0" dirty="0">
                <a:latin typeface="Arial"/>
                <a:ea typeface="ＭＳ Ｐゴシック" charset="-128"/>
                <a:cs typeface="ＭＳ Ｐゴシック" charset="-128"/>
              </a:rPr>
              <a:t>Figure 8.27b  (p. 397)</a:t>
            </a:r>
            <a:br>
              <a:rPr lang="en-US" sz="1100" b="1" kern="0" dirty="0">
                <a:latin typeface="Arial"/>
                <a:ea typeface="ＭＳ Ｐゴシック" charset="-128"/>
                <a:cs typeface="ＭＳ Ｐゴシック" charset="-128"/>
              </a:rPr>
            </a:br>
            <a:r>
              <a:rPr lang="en-US" sz="1600" kern="0" dirty="0">
                <a:latin typeface="Arial"/>
                <a:ea typeface="ＭＳ Ｐゴシック" charset="-128"/>
                <a:cs typeface="ＭＳ Ｐゴシック" charset="-128"/>
              </a:rPr>
              <a:t>Attenuation versus normalized frequency for equal-ripple filter prototypes. (</a:t>
            </a:r>
            <a:r>
              <a:rPr lang="en-US" sz="1600" i="1" kern="0" dirty="0">
                <a:latin typeface="Arial"/>
                <a:ea typeface="ＭＳ Ｐゴシック" charset="-128"/>
                <a:cs typeface="ＭＳ Ｐゴシック" charset="-128"/>
              </a:rPr>
              <a:t>b</a:t>
            </a:r>
            <a:r>
              <a:rPr lang="en-US" sz="1600" kern="0" dirty="0">
                <a:latin typeface="Arial"/>
                <a:ea typeface="ＭＳ Ｐゴシック" charset="-128"/>
                <a:cs typeface="ＭＳ Ｐゴシック" charset="-128"/>
              </a:rPr>
              <a:t>) 3.0 dB ripple level. </a:t>
            </a:r>
            <a:br>
              <a:rPr lang="en-US" sz="1600" kern="0" dirty="0">
                <a:latin typeface="Arial"/>
                <a:ea typeface="ＭＳ Ｐゴシック" charset="-128"/>
                <a:cs typeface="ＭＳ Ｐゴシック" charset="-128"/>
              </a:rPr>
            </a:b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Adapted from G.L. </a:t>
            </a:r>
            <a:r>
              <a:rPr lang="en-US" sz="1100" kern="0" dirty="0" err="1">
                <a:latin typeface="Arial"/>
                <a:ea typeface="ＭＳ Ｐゴシック" charset="-128"/>
                <a:cs typeface="ＭＳ Ｐゴシック" charset="-128"/>
              </a:rPr>
              <a:t>Mattaei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 et al., </a:t>
            </a:r>
            <a:r>
              <a:rPr lang="en-US" sz="1100" i="1" kern="0" dirty="0">
                <a:latin typeface="Arial"/>
                <a:ea typeface="ＭＳ Ｐゴシック" charset="-128"/>
                <a:cs typeface="ＭＳ Ｐゴシック" charset="-128"/>
              </a:rPr>
              <a:t>Microwave Filters, Impedance-Matching Networks, and Coupling Structures 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(</a:t>
            </a:r>
            <a:r>
              <a:rPr lang="en-US" sz="1100" kern="0" dirty="0" err="1">
                <a:latin typeface="Arial"/>
                <a:ea typeface="ＭＳ Ｐゴシック" charset="-128"/>
                <a:cs typeface="ＭＳ Ｐゴシック" charset="-128"/>
              </a:rPr>
              <a:t>Artech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 House, 1980)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Low Pass Prototype Comparison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90600"/>
            <a:ext cx="3351213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Filter Transformations</a:t>
            </a:r>
          </a:p>
        </p:txBody>
      </p:sp>
      <p:pic>
        <p:nvPicPr>
          <p:cNvPr id="20483" name="Picture 1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r="3362" b="16565"/>
          <a:stretch>
            <a:fillRect/>
          </a:stretch>
        </p:blipFill>
        <p:spPr bwMode="auto">
          <a:xfrm>
            <a:off x="0" y="914400"/>
            <a:ext cx="89916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126"/>
          <p:cNvSpPr txBox="1">
            <a:spLocks noChangeArrowheads="1"/>
          </p:cNvSpPr>
          <p:nvPr/>
        </p:nvSpPr>
        <p:spPr bwMode="auto">
          <a:xfrm>
            <a:off x="2286000" y="9906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You can scale on impedance as well</a:t>
            </a:r>
            <a:endParaRPr lang="en-US" altLang="en-US" sz="2000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5" b="14880"/>
          <a:stretch>
            <a:fillRect/>
          </a:stretch>
        </p:blipFill>
        <p:spPr bwMode="auto">
          <a:xfrm>
            <a:off x="5029200" y="4724400"/>
            <a:ext cx="3124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65" b="18750"/>
          <a:stretch>
            <a:fillRect/>
          </a:stretch>
        </p:blipFill>
        <p:spPr bwMode="auto">
          <a:xfrm>
            <a:off x="152400" y="47244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6" r="2786" b="18596"/>
          <a:stretch>
            <a:fillRect/>
          </a:stretch>
        </p:blipFill>
        <p:spPr bwMode="auto">
          <a:xfrm>
            <a:off x="2743200" y="4876800"/>
            <a:ext cx="139065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9" r="37457" b="15788"/>
          <a:stretch>
            <a:fillRect/>
          </a:stretch>
        </p:blipFill>
        <p:spPr bwMode="auto">
          <a:xfrm>
            <a:off x="1447800" y="4953000"/>
            <a:ext cx="1254125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Richard’s Transformation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9342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Kuroda’s Identities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096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Kuroda’s Identities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439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Low Pass Filter</a:t>
            </a:r>
          </a:p>
        </p:txBody>
      </p:sp>
      <p:pic>
        <p:nvPicPr>
          <p:cNvPr id="245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037013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124325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0"/>
            <a:ext cx="16033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Bandpass Filter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53387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990600"/>
            <a:ext cx="54451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5791200" y="54102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Impractical to realize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Stepped Impedance Low Pass Filter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4981575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1295400"/>
            <a:ext cx="42306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019800" y="4648200"/>
          <a:ext cx="21336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888840" progId="Equation.3">
                  <p:embed/>
                </p:oleObj>
              </mc:Choice>
              <mc:Fallback>
                <p:oleObj name="Equation" r:id="rId4" imgW="1320480" imgH="88884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48200"/>
                        <a:ext cx="213360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Why Need Filter?</a:t>
            </a:r>
          </a:p>
        </p:txBody>
      </p:sp>
      <p:sp>
        <p:nvSpPr>
          <p:cNvPr id="9219" name="Line 122"/>
          <p:cNvSpPr>
            <a:spLocks noChangeShapeType="1"/>
          </p:cNvSpPr>
          <p:nvPr/>
        </p:nvSpPr>
        <p:spPr bwMode="auto">
          <a:xfrm>
            <a:off x="1295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123"/>
          <p:cNvSpPr>
            <a:spLocks noChangeShapeType="1"/>
          </p:cNvSpPr>
          <p:nvPr/>
        </p:nvSpPr>
        <p:spPr bwMode="auto">
          <a:xfrm>
            <a:off x="19812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124"/>
          <p:cNvSpPr>
            <a:spLocks noChangeShapeType="1"/>
          </p:cNvSpPr>
          <p:nvPr/>
        </p:nvSpPr>
        <p:spPr bwMode="auto">
          <a:xfrm>
            <a:off x="1981200" y="2057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125"/>
          <p:cNvSpPr>
            <a:spLocks noChangeShapeType="1"/>
          </p:cNvSpPr>
          <p:nvPr/>
        </p:nvSpPr>
        <p:spPr bwMode="auto">
          <a:xfrm flipV="1">
            <a:off x="1981200" y="2362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126"/>
          <p:cNvSpPr>
            <a:spLocks noChangeShapeType="1"/>
          </p:cNvSpPr>
          <p:nvPr/>
        </p:nvSpPr>
        <p:spPr bwMode="auto">
          <a:xfrm>
            <a:off x="25146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127"/>
          <p:cNvSpPr txBox="1">
            <a:spLocks noChangeArrowheads="1"/>
          </p:cNvSpPr>
          <p:nvPr/>
        </p:nvSpPr>
        <p:spPr bwMode="auto">
          <a:xfrm>
            <a:off x="1676400" y="1066800"/>
            <a:ext cx="1371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Power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Amp</a:t>
            </a:r>
            <a:endParaRPr lang="en-US" altLang="en-US"/>
          </a:p>
        </p:txBody>
      </p:sp>
      <p:sp>
        <p:nvSpPr>
          <p:cNvPr id="9225" name="Rectangle 128"/>
          <p:cNvSpPr>
            <a:spLocks noChangeArrowheads="1"/>
          </p:cNvSpPr>
          <p:nvPr/>
        </p:nvSpPr>
        <p:spPr bwMode="auto">
          <a:xfrm>
            <a:off x="3733800" y="2133600"/>
            <a:ext cx="1066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6" name="Text Box 129"/>
          <p:cNvSpPr txBox="1">
            <a:spLocks noChangeArrowheads="1"/>
          </p:cNvSpPr>
          <p:nvPr/>
        </p:nvSpPr>
        <p:spPr bwMode="auto">
          <a:xfrm>
            <a:off x="3886200" y="2209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Filter</a:t>
            </a:r>
            <a:endParaRPr lang="en-US" altLang="en-US"/>
          </a:p>
        </p:txBody>
      </p:sp>
      <p:sp>
        <p:nvSpPr>
          <p:cNvPr id="9227" name="Line 130"/>
          <p:cNvSpPr>
            <a:spLocks noChangeShapeType="1"/>
          </p:cNvSpPr>
          <p:nvPr/>
        </p:nvSpPr>
        <p:spPr bwMode="auto">
          <a:xfrm flipV="1">
            <a:off x="3810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31"/>
          <p:cNvSpPr>
            <a:spLocks noChangeShapeType="1"/>
          </p:cNvSpPr>
          <p:nvPr/>
        </p:nvSpPr>
        <p:spPr bwMode="auto">
          <a:xfrm flipV="1">
            <a:off x="41148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2"/>
          <p:cNvSpPr>
            <a:spLocks noChangeShapeType="1"/>
          </p:cNvSpPr>
          <p:nvPr/>
        </p:nvSpPr>
        <p:spPr bwMode="auto">
          <a:xfrm flipV="1">
            <a:off x="4419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Freeform 134"/>
          <p:cNvSpPr>
            <a:spLocks/>
          </p:cNvSpPr>
          <p:nvPr/>
        </p:nvSpPr>
        <p:spPr bwMode="auto">
          <a:xfrm>
            <a:off x="3429000" y="1219200"/>
            <a:ext cx="590550" cy="830263"/>
          </a:xfrm>
          <a:custGeom>
            <a:avLst/>
            <a:gdLst>
              <a:gd name="T0" fmla="*/ 241935020 w 372"/>
              <a:gd name="T1" fmla="*/ 1318043088 h 523"/>
              <a:gd name="T2" fmla="*/ 284776868 w 372"/>
              <a:gd name="T3" fmla="*/ 1275199632 h 523"/>
              <a:gd name="T4" fmla="*/ 342741237 w 372"/>
              <a:gd name="T5" fmla="*/ 1189514308 h 523"/>
              <a:gd name="T6" fmla="*/ 806449934 w 372"/>
              <a:gd name="T7" fmla="*/ 27722529 h 523"/>
              <a:gd name="T8" fmla="*/ 851812930 w 372"/>
              <a:gd name="T9" fmla="*/ 1260078693 h 523"/>
              <a:gd name="T10" fmla="*/ 937498214 w 372"/>
              <a:gd name="T11" fmla="*/ 1305441511 h 5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2"/>
              <a:gd name="T19" fmla="*/ 0 h 523"/>
              <a:gd name="T20" fmla="*/ 372 w 372"/>
              <a:gd name="T21" fmla="*/ 523 h 5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2" h="523">
                <a:moveTo>
                  <a:pt x="96" y="523"/>
                </a:moveTo>
                <a:cubicBezTo>
                  <a:pt x="102" y="517"/>
                  <a:pt x="108" y="512"/>
                  <a:pt x="113" y="506"/>
                </a:cubicBezTo>
                <a:cubicBezTo>
                  <a:pt x="121" y="495"/>
                  <a:pt x="136" y="472"/>
                  <a:pt x="136" y="472"/>
                </a:cubicBezTo>
                <a:cubicBezTo>
                  <a:pt x="142" y="0"/>
                  <a:pt x="0" y="0"/>
                  <a:pt x="320" y="11"/>
                </a:cubicBezTo>
                <a:cubicBezTo>
                  <a:pt x="368" y="195"/>
                  <a:pt x="314" y="13"/>
                  <a:pt x="338" y="500"/>
                </a:cubicBezTo>
                <a:cubicBezTo>
                  <a:pt x="339" y="513"/>
                  <a:pt x="372" y="518"/>
                  <a:pt x="372" y="51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35"/>
          <p:cNvSpPr>
            <a:spLocks noChangeShapeType="1"/>
          </p:cNvSpPr>
          <p:nvPr/>
        </p:nvSpPr>
        <p:spPr bwMode="auto">
          <a:xfrm flipH="1">
            <a:off x="4572000" y="1447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36"/>
          <p:cNvSpPr>
            <a:spLocks noChangeShapeType="1"/>
          </p:cNvSpPr>
          <p:nvPr/>
        </p:nvSpPr>
        <p:spPr bwMode="auto">
          <a:xfrm flipH="1">
            <a:off x="4267200" y="1447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Text Box 137"/>
          <p:cNvSpPr txBox="1">
            <a:spLocks noChangeArrowheads="1"/>
          </p:cNvSpPr>
          <p:nvPr/>
        </p:nvSpPr>
        <p:spPr bwMode="auto">
          <a:xfrm>
            <a:off x="5105400" y="12192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Harmonics</a:t>
            </a:r>
            <a:endParaRPr lang="en-US" altLang="en-US"/>
          </a:p>
        </p:txBody>
      </p:sp>
      <p:sp>
        <p:nvSpPr>
          <p:cNvPr id="9234" name="Line 138"/>
          <p:cNvSpPr>
            <a:spLocks noChangeShapeType="1"/>
          </p:cNvSpPr>
          <p:nvPr/>
        </p:nvSpPr>
        <p:spPr bwMode="auto">
          <a:xfrm>
            <a:off x="4800600" y="2362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139"/>
          <p:cNvSpPr>
            <a:spLocks noChangeShapeType="1"/>
          </p:cNvSpPr>
          <p:nvPr/>
        </p:nvSpPr>
        <p:spPr bwMode="auto">
          <a:xfrm>
            <a:off x="7010400" y="1600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140"/>
          <p:cNvSpPr>
            <a:spLocks noChangeShapeType="1"/>
          </p:cNvSpPr>
          <p:nvPr/>
        </p:nvSpPr>
        <p:spPr bwMode="auto">
          <a:xfrm flipH="1">
            <a:off x="7239000" y="1600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141"/>
          <p:cNvSpPr>
            <a:spLocks noChangeShapeType="1"/>
          </p:cNvSpPr>
          <p:nvPr/>
        </p:nvSpPr>
        <p:spPr bwMode="auto">
          <a:xfrm>
            <a:off x="72390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Text Box 142"/>
          <p:cNvSpPr txBox="1">
            <a:spLocks noChangeArrowheads="1"/>
          </p:cNvSpPr>
          <p:nvPr/>
        </p:nvSpPr>
        <p:spPr bwMode="auto">
          <a:xfrm>
            <a:off x="2590800" y="2819400"/>
            <a:ext cx="426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Harmonics Suppression</a:t>
            </a:r>
            <a:endParaRPr lang="en-US" altLang="en-US"/>
          </a:p>
        </p:txBody>
      </p:sp>
      <p:sp>
        <p:nvSpPr>
          <p:cNvPr id="9239" name="Line 143"/>
          <p:cNvSpPr>
            <a:spLocks noChangeShapeType="1"/>
          </p:cNvSpPr>
          <p:nvPr/>
        </p:nvSpPr>
        <p:spPr bwMode="auto">
          <a:xfrm>
            <a:off x="1600200" y="4343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144"/>
          <p:cNvSpPr>
            <a:spLocks noChangeShapeType="1"/>
          </p:cNvSpPr>
          <p:nvPr/>
        </p:nvSpPr>
        <p:spPr bwMode="auto">
          <a:xfrm flipH="1">
            <a:off x="1828800" y="4343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145"/>
          <p:cNvSpPr>
            <a:spLocks noChangeShapeType="1"/>
          </p:cNvSpPr>
          <p:nvPr/>
        </p:nvSpPr>
        <p:spPr bwMode="auto">
          <a:xfrm>
            <a:off x="1828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146"/>
          <p:cNvSpPr>
            <a:spLocks noChangeShapeType="1"/>
          </p:cNvSpPr>
          <p:nvPr/>
        </p:nvSpPr>
        <p:spPr bwMode="auto">
          <a:xfrm>
            <a:off x="1828800" y="5181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Rectangle 147"/>
          <p:cNvSpPr>
            <a:spLocks noChangeArrowheads="1"/>
          </p:cNvSpPr>
          <p:nvPr/>
        </p:nvSpPr>
        <p:spPr bwMode="auto">
          <a:xfrm>
            <a:off x="3429000" y="4953000"/>
            <a:ext cx="1066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4" name="Text Box 148"/>
          <p:cNvSpPr txBox="1">
            <a:spLocks noChangeArrowheads="1"/>
          </p:cNvSpPr>
          <p:nvPr/>
        </p:nvSpPr>
        <p:spPr bwMode="auto">
          <a:xfrm>
            <a:off x="3581400" y="5029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Filter</a:t>
            </a:r>
            <a:endParaRPr lang="en-US" altLang="en-US"/>
          </a:p>
        </p:txBody>
      </p:sp>
      <p:sp>
        <p:nvSpPr>
          <p:cNvPr id="9245" name="Line 149"/>
          <p:cNvSpPr>
            <a:spLocks noChangeShapeType="1"/>
          </p:cNvSpPr>
          <p:nvPr/>
        </p:nvSpPr>
        <p:spPr bwMode="auto">
          <a:xfrm>
            <a:off x="44958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150"/>
          <p:cNvSpPr>
            <a:spLocks noChangeShapeType="1"/>
          </p:cNvSpPr>
          <p:nvPr/>
        </p:nvSpPr>
        <p:spPr bwMode="auto">
          <a:xfrm>
            <a:off x="5562600" y="487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151"/>
          <p:cNvSpPr>
            <a:spLocks noChangeShapeType="1"/>
          </p:cNvSpPr>
          <p:nvPr/>
        </p:nvSpPr>
        <p:spPr bwMode="auto">
          <a:xfrm>
            <a:off x="5562600" y="487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152"/>
          <p:cNvSpPr>
            <a:spLocks noChangeShapeType="1"/>
          </p:cNvSpPr>
          <p:nvPr/>
        </p:nvSpPr>
        <p:spPr bwMode="auto">
          <a:xfrm flipV="1">
            <a:off x="5562600" y="5181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Text Box 154"/>
          <p:cNvSpPr txBox="1">
            <a:spLocks noChangeArrowheads="1"/>
          </p:cNvSpPr>
          <p:nvPr/>
        </p:nvSpPr>
        <p:spPr bwMode="auto">
          <a:xfrm>
            <a:off x="5410200" y="3886200"/>
            <a:ext cx="190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Low-Noise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Amp</a:t>
            </a:r>
            <a:endParaRPr lang="en-US" altLang="en-US"/>
          </a:p>
        </p:txBody>
      </p:sp>
      <p:sp>
        <p:nvSpPr>
          <p:cNvPr id="9250" name="Line 155"/>
          <p:cNvSpPr>
            <a:spLocks noChangeShapeType="1"/>
          </p:cNvSpPr>
          <p:nvPr/>
        </p:nvSpPr>
        <p:spPr bwMode="auto">
          <a:xfrm>
            <a:off x="6096000" y="5181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Line 157"/>
          <p:cNvSpPr>
            <a:spLocks noChangeShapeType="1"/>
          </p:cNvSpPr>
          <p:nvPr/>
        </p:nvSpPr>
        <p:spPr bwMode="auto">
          <a:xfrm flipV="1">
            <a:off x="3749675" y="4068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2" name="Freeform 158"/>
          <p:cNvSpPr>
            <a:spLocks/>
          </p:cNvSpPr>
          <p:nvPr/>
        </p:nvSpPr>
        <p:spPr bwMode="auto">
          <a:xfrm>
            <a:off x="3276600" y="4419600"/>
            <a:ext cx="1179513" cy="201613"/>
          </a:xfrm>
          <a:custGeom>
            <a:avLst/>
            <a:gdLst>
              <a:gd name="T0" fmla="*/ 0 w 743"/>
              <a:gd name="T1" fmla="*/ 320061454 h 127"/>
              <a:gd name="T2" fmla="*/ 115927248 w 743"/>
              <a:gd name="T3" fmla="*/ 115927497 h 127"/>
              <a:gd name="T4" fmla="*/ 362902634 w 743"/>
              <a:gd name="T5" fmla="*/ 216734022 h 127"/>
              <a:gd name="T6" fmla="*/ 713205279 w 743"/>
              <a:gd name="T7" fmla="*/ 73085513 h 127"/>
              <a:gd name="T8" fmla="*/ 1118949879 w 743"/>
              <a:gd name="T9" fmla="*/ 85685529 h 127"/>
              <a:gd name="T10" fmla="*/ 1323083348 w 743"/>
              <a:gd name="T11" fmla="*/ 57964542 h 127"/>
              <a:gd name="T12" fmla="*/ 1466731474 w 743"/>
              <a:gd name="T13" fmla="*/ 231854994 h 127"/>
              <a:gd name="T14" fmla="*/ 1872477860 w 743"/>
              <a:gd name="T15" fmla="*/ 189012985 h 1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43"/>
              <a:gd name="T25" fmla="*/ 0 h 127"/>
              <a:gd name="T26" fmla="*/ 743 w 743"/>
              <a:gd name="T27" fmla="*/ 127 h 12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43" h="127">
                <a:moveTo>
                  <a:pt x="0" y="127"/>
                </a:moveTo>
                <a:cubicBezTo>
                  <a:pt x="8" y="89"/>
                  <a:pt x="26" y="77"/>
                  <a:pt x="46" y="46"/>
                </a:cubicBezTo>
                <a:cubicBezTo>
                  <a:pt x="151" y="54"/>
                  <a:pt x="99" y="41"/>
                  <a:pt x="144" y="86"/>
                </a:cubicBezTo>
                <a:cubicBezTo>
                  <a:pt x="197" y="78"/>
                  <a:pt x="233" y="48"/>
                  <a:pt x="283" y="29"/>
                </a:cubicBezTo>
                <a:cubicBezTo>
                  <a:pt x="343" y="37"/>
                  <a:pt x="379" y="39"/>
                  <a:pt x="444" y="34"/>
                </a:cubicBezTo>
                <a:cubicBezTo>
                  <a:pt x="466" y="0"/>
                  <a:pt x="489" y="17"/>
                  <a:pt x="525" y="23"/>
                </a:cubicBezTo>
                <a:cubicBezTo>
                  <a:pt x="532" y="69"/>
                  <a:pt x="525" y="92"/>
                  <a:pt x="582" y="92"/>
                </a:cubicBezTo>
                <a:cubicBezTo>
                  <a:pt x="735" y="66"/>
                  <a:pt x="687" y="41"/>
                  <a:pt x="743" y="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Freeform 159"/>
          <p:cNvSpPr>
            <a:spLocks/>
          </p:cNvSpPr>
          <p:nvPr/>
        </p:nvSpPr>
        <p:spPr bwMode="auto">
          <a:xfrm>
            <a:off x="3381375" y="3998913"/>
            <a:ext cx="590550" cy="830262"/>
          </a:xfrm>
          <a:custGeom>
            <a:avLst/>
            <a:gdLst>
              <a:gd name="T0" fmla="*/ 241935020 w 372"/>
              <a:gd name="T1" fmla="*/ 1318039913 h 523"/>
              <a:gd name="T2" fmla="*/ 284776868 w 372"/>
              <a:gd name="T3" fmla="*/ 1275196509 h 523"/>
              <a:gd name="T4" fmla="*/ 342741237 w 372"/>
              <a:gd name="T5" fmla="*/ 1189511288 h 523"/>
              <a:gd name="T6" fmla="*/ 806449934 w 372"/>
              <a:gd name="T7" fmla="*/ 27720908 h 523"/>
              <a:gd name="T8" fmla="*/ 851812930 w 372"/>
              <a:gd name="T9" fmla="*/ 1260075587 h 523"/>
              <a:gd name="T10" fmla="*/ 937498214 w 372"/>
              <a:gd name="T11" fmla="*/ 1305439939 h 5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2"/>
              <a:gd name="T19" fmla="*/ 0 h 523"/>
              <a:gd name="T20" fmla="*/ 372 w 372"/>
              <a:gd name="T21" fmla="*/ 523 h 5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2" h="523">
                <a:moveTo>
                  <a:pt x="96" y="523"/>
                </a:moveTo>
                <a:cubicBezTo>
                  <a:pt x="102" y="517"/>
                  <a:pt x="108" y="512"/>
                  <a:pt x="113" y="506"/>
                </a:cubicBezTo>
                <a:cubicBezTo>
                  <a:pt x="121" y="495"/>
                  <a:pt x="136" y="472"/>
                  <a:pt x="136" y="472"/>
                </a:cubicBezTo>
                <a:cubicBezTo>
                  <a:pt x="142" y="0"/>
                  <a:pt x="0" y="0"/>
                  <a:pt x="320" y="11"/>
                </a:cubicBezTo>
                <a:cubicBezTo>
                  <a:pt x="368" y="195"/>
                  <a:pt x="314" y="13"/>
                  <a:pt x="338" y="500"/>
                </a:cubicBezTo>
                <a:cubicBezTo>
                  <a:pt x="339" y="513"/>
                  <a:pt x="372" y="518"/>
                  <a:pt x="372" y="51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Text Box 160"/>
          <p:cNvSpPr txBox="1">
            <a:spLocks noChangeArrowheads="1"/>
          </p:cNvSpPr>
          <p:nvPr/>
        </p:nvSpPr>
        <p:spPr bwMode="auto">
          <a:xfrm>
            <a:off x="3124200" y="556260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Signal Selection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Impedance Inverter</a:t>
            </a:r>
          </a:p>
        </p:txBody>
      </p:sp>
      <p:pic>
        <p:nvPicPr>
          <p:cNvPr id="20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1179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419600" y="1219200"/>
          <a:ext cx="1501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02865" imgH="482391" progId="Equation.DSMT4">
                  <p:embed/>
                </p:oleObj>
              </mc:Choice>
              <mc:Fallback>
                <p:oleObj r:id="rId3" imgW="1002865" imgH="482391" progId="Equation.DSMT4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1501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6400800" y="1219200"/>
          <a:ext cx="1828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95400" imgH="508000" progId="Equation.DSMT4">
                  <p:embed/>
                </p:oleObj>
              </mc:Choice>
              <mc:Fallback>
                <p:oleObj r:id="rId5" imgW="1295400" imgH="508000" progId="Equation.DSMT4">
                  <p:embed/>
                  <p:pic>
                    <p:nvPicPr>
                      <p:cNvPr id="20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19200"/>
                        <a:ext cx="18288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2" name="Object 11"/>
          <p:cNvGraphicFramePr>
            <a:graphicFrameLocks noChangeAspect="1"/>
          </p:cNvGraphicFramePr>
          <p:nvPr/>
        </p:nvGraphicFramePr>
        <p:xfrm>
          <a:off x="4267200" y="2133600"/>
          <a:ext cx="1927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31366" imgH="482391" progId="Equation.DSMT4">
                  <p:embed/>
                </p:oleObj>
              </mc:Choice>
              <mc:Fallback>
                <p:oleObj r:id="rId7" imgW="1231366" imgH="482391" progId="Equation.DSMT4">
                  <p:embed/>
                  <p:pic>
                    <p:nvPicPr>
                      <p:cNvPr id="205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33600"/>
                        <a:ext cx="19272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3" name="Object 13"/>
          <p:cNvGraphicFramePr>
            <a:graphicFrameLocks noChangeAspect="1"/>
          </p:cNvGraphicFramePr>
          <p:nvPr/>
        </p:nvGraphicFramePr>
        <p:xfrm>
          <a:off x="6705600" y="2133600"/>
          <a:ext cx="1725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52087" imgH="507780" progId="Equation.DSMT4">
                  <p:embed/>
                </p:oleObj>
              </mc:Choice>
              <mc:Fallback>
                <p:oleObj r:id="rId9" imgW="952087" imgH="507780" progId="Equation.DSMT4">
                  <p:embed/>
                  <p:pic>
                    <p:nvPicPr>
                      <p:cNvPr id="20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133600"/>
                        <a:ext cx="1725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4" name="Object 15"/>
          <p:cNvGraphicFramePr>
            <a:graphicFrameLocks noChangeAspect="1"/>
          </p:cNvGraphicFramePr>
          <p:nvPr/>
        </p:nvGraphicFramePr>
        <p:xfrm>
          <a:off x="6629400" y="3581400"/>
          <a:ext cx="1928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29810" imgH="444307" progId="Equation.DSMT4">
                  <p:embed/>
                </p:oleObj>
              </mc:Choice>
              <mc:Fallback>
                <p:oleObj r:id="rId11" imgW="1129810" imgH="444307" progId="Equation.DSMT4">
                  <p:embed/>
                  <p:pic>
                    <p:nvPicPr>
                      <p:cNvPr id="205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81400"/>
                        <a:ext cx="19288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Box 20"/>
          <p:cNvSpPr txBox="1">
            <a:spLocks noChangeArrowheads="1"/>
          </p:cNvSpPr>
          <p:nvPr/>
        </p:nvSpPr>
        <p:spPr bwMode="auto">
          <a:xfrm>
            <a:off x="6553200" y="32004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For series RLC</a:t>
            </a:r>
          </a:p>
        </p:txBody>
      </p:sp>
      <p:pic>
        <p:nvPicPr>
          <p:cNvPr id="2064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02"/>
          <a:stretch>
            <a:fillRect/>
          </a:stretch>
        </p:blipFill>
        <p:spPr bwMode="auto">
          <a:xfrm>
            <a:off x="609600" y="4495800"/>
            <a:ext cx="6858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Admittance Inverter</a:t>
            </a:r>
          </a:p>
        </p:txBody>
      </p:sp>
      <p:sp>
        <p:nvSpPr>
          <p:cNvPr id="30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37369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419600" y="1295400"/>
          <a:ext cx="1509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65200" imgH="482600" progId="Equation.DSMT4">
                  <p:embed/>
                </p:oleObj>
              </mc:Choice>
              <mc:Fallback>
                <p:oleObj r:id="rId3" imgW="965200" imgH="482600" progId="Equation.DSMT4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15097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6705600" y="1295400"/>
          <a:ext cx="1708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57300" imgH="508000" progId="Equation.DSMT4">
                  <p:embed/>
                </p:oleObj>
              </mc:Choice>
              <mc:Fallback>
                <p:oleObj r:id="rId5" imgW="1257300" imgH="508000" progId="Equation.DSMT4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295400"/>
                        <a:ext cx="1708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4419600" y="2362200"/>
          <a:ext cx="1708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06500" imgH="482600" progId="Equation.DSMT4">
                  <p:embed/>
                </p:oleObj>
              </mc:Choice>
              <mc:Fallback>
                <p:oleObj r:id="rId7" imgW="1206500" imgH="482600" progId="Equation.DSMT4">
                  <p:embed/>
                  <p:pic>
                    <p:nvPicPr>
                      <p:cNvPr id="307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1708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7391400" y="2362200"/>
          <a:ext cx="1295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01700" imgH="508000" progId="Equation.DSMT4">
                  <p:embed/>
                </p:oleObj>
              </mc:Choice>
              <mc:Fallback>
                <p:oleObj r:id="rId9" imgW="901700" imgH="508000" progId="Equation.DSMT4">
                  <p:embed/>
                  <p:pic>
                    <p:nvPicPr>
                      <p:cNvPr id="30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362200"/>
                        <a:ext cx="12954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8" name="Object 11"/>
          <p:cNvGraphicFramePr>
            <a:graphicFrameLocks noChangeAspect="1"/>
          </p:cNvGraphicFramePr>
          <p:nvPr/>
        </p:nvGraphicFramePr>
        <p:xfrm>
          <a:off x="7010400" y="3733800"/>
          <a:ext cx="1504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04900" imgH="444500" progId="Equation.DSMT4">
                  <p:embed/>
                </p:oleObj>
              </mc:Choice>
              <mc:Fallback>
                <p:oleObj r:id="rId11" imgW="1104900" imgH="444500" progId="Equation.DSMT4">
                  <p:embed/>
                  <p:pic>
                    <p:nvPicPr>
                      <p:cNvPr id="307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733800"/>
                        <a:ext cx="15049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Box 15"/>
          <p:cNvSpPr txBox="1">
            <a:spLocks noChangeArrowheads="1"/>
          </p:cNvSpPr>
          <p:nvPr/>
        </p:nvSpPr>
        <p:spPr bwMode="auto">
          <a:xfrm>
            <a:off x="6553200" y="32004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For shunt RLC</a:t>
            </a:r>
          </a:p>
        </p:txBody>
      </p:sp>
      <p:pic>
        <p:nvPicPr>
          <p:cNvPr id="308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37" b="12273"/>
          <a:stretch>
            <a:fillRect/>
          </a:stretch>
        </p:blipFill>
        <p:spPr bwMode="auto">
          <a:xfrm>
            <a:off x="152400" y="4648200"/>
            <a:ext cx="77152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Internal Coupling Coefficient </a:t>
            </a:r>
            <a:r>
              <a:rPr lang="en-US" altLang="en-US" sz="32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k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1981200" y="1295400"/>
          <a:ext cx="1479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4781" imgH="495085" progId="Equation.DSMT4">
                  <p:embed/>
                </p:oleObj>
              </mc:Choice>
              <mc:Fallback>
                <p:oleObj r:id="rId2" imgW="964781" imgH="495085" progId="Equation.DSMT4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14795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5486400" y="1295400"/>
          <a:ext cx="15827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28254" imgH="495085" progId="Equation.DSMT4">
                  <p:embed/>
                </p:oleObj>
              </mc:Choice>
              <mc:Fallback>
                <p:oleObj r:id="rId4" imgW="1028254" imgH="495085" progId="Equation.DSMT4">
                  <p:embed/>
                  <p:pic>
                    <p:nvPicPr>
                      <p:cNvPr id="409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95400"/>
                        <a:ext cx="15827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3276600" y="2667000"/>
          <a:ext cx="224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44600" imgH="469900" progId="Equation.DSMT4">
                  <p:embed/>
                </p:oleObj>
              </mc:Choice>
              <mc:Fallback>
                <p:oleObj r:id="rId6" imgW="1244600" imgH="469900" progId="Equation.DSMT4">
                  <p:embed/>
                  <p:pic>
                    <p:nvPicPr>
                      <p:cNvPr id="410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2415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3276600" y="22098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5257800" y="2133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101" name="Object 13"/>
          <p:cNvGraphicFramePr>
            <a:graphicFrameLocks noChangeAspect="1"/>
          </p:cNvGraphicFramePr>
          <p:nvPr/>
        </p:nvGraphicFramePr>
        <p:xfrm>
          <a:off x="3429000" y="4267200"/>
          <a:ext cx="21669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02865" imgH="457002" progId="Equation.DSMT4">
                  <p:embed/>
                </p:oleObj>
              </mc:Choice>
              <mc:Fallback>
                <p:oleObj r:id="rId8" imgW="1002865" imgH="457002" progId="Equation.DSMT4">
                  <p:embed/>
                  <p:pic>
                    <p:nvPicPr>
                      <p:cNvPr id="4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21669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Up-Down Arrow 28"/>
          <p:cNvSpPr/>
          <p:nvPr/>
        </p:nvSpPr>
        <p:spPr>
          <a:xfrm>
            <a:off x="4419600" y="3657600"/>
            <a:ext cx="304800" cy="3810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16" name="TextBox 29"/>
          <p:cNvSpPr txBox="1">
            <a:spLocks noChangeArrowheads="1"/>
          </p:cNvSpPr>
          <p:nvPr/>
        </p:nvSpPr>
        <p:spPr bwMode="auto">
          <a:xfrm>
            <a:off x="6324600" y="28956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Circuit Model</a:t>
            </a:r>
          </a:p>
        </p:txBody>
      </p:sp>
      <p:sp>
        <p:nvSpPr>
          <p:cNvPr id="4117" name="TextBox 30"/>
          <p:cNvSpPr txBox="1">
            <a:spLocks noChangeArrowheads="1"/>
          </p:cNvSpPr>
          <p:nvPr/>
        </p:nvSpPr>
        <p:spPr bwMode="auto">
          <a:xfrm>
            <a:off x="6400800" y="4495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Physics Model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External Coupling Coefficient </a:t>
            </a:r>
            <a:r>
              <a:rPr lang="en-US" altLang="en-US" sz="32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Q</a:t>
            </a:r>
            <a:r>
              <a:rPr lang="en-US" altLang="en-US" sz="3200" b="1" i="1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ext</a:t>
            </a:r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76600" y="22098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5257800" y="2133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Up-Down Arrow 28"/>
          <p:cNvSpPr/>
          <p:nvPr/>
        </p:nvSpPr>
        <p:spPr>
          <a:xfrm>
            <a:off x="4419600" y="3657600"/>
            <a:ext cx="304800" cy="3810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43" name="TextBox 29"/>
          <p:cNvSpPr txBox="1">
            <a:spLocks noChangeArrowheads="1"/>
          </p:cNvSpPr>
          <p:nvPr/>
        </p:nvSpPr>
        <p:spPr bwMode="auto">
          <a:xfrm>
            <a:off x="6705600" y="2971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Circuit Model</a:t>
            </a:r>
          </a:p>
        </p:txBody>
      </p:sp>
      <p:sp>
        <p:nvSpPr>
          <p:cNvPr id="5144" name="TextBox 30"/>
          <p:cNvSpPr txBox="1">
            <a:spLocks noChangeArrowheads="1"/>
          </p:cNvSpPr>
          <p:nvPr/>
        </p:nvSpPr>
        <p:spPr bwMode="auto">
          <a:xfrm>
            <a:off x="6400800" y="4495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Physics Model</a:t>
            </a:r>
          </a:p>
        </p:txBody>
      </p:sp>
      <p:sp>
        <p:nvSpPr>
          <p:cNvPr id="514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295400" y="1371600"/>
          <a:ext cx="11509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447" imgH="431613" progId="Equation.DSMT4">
                  <p:embed/>
                </p:oleObj>
              </mc:Choice>
              <mc:Fallback>
                <p:oleObj r:id="rId2" imgW="812447" imgH="431613" progId="Equation.DSMT4">
                  <p:embed/>
                  <p:pic>
                    <p:nvPicPr>
                      <p:cNvPr id="51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11509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2667000" y="1371600"/>
          <a:ext cx="1298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0531" imgH="444307" progId="Equation.DSMT4">
                  <p:embed/>
                </p:oleObj>
              </mc:Choice>
              <mc:Fallback>
                <p:oleObj r:id="rId4" imgW="850531" imgH="444307" progId="Equation.DSMT4">
                  <p:embed/>
                  <p:pic>
                    <p:nvPicPr>
                      <p:cNvPr id="51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12985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5791200" y="1524000"/>
          <a:ext cx="1042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7836" imgH="431613" progId="Equation.DSMT4">
                  <p:embed/>
                </p:oleObj>
              </mc:Choice>
              <mc:Fallback>
                <p:oleObj r:id="rId6" imgW="837836" imgH="431613" progId="Equation.DSMT4">
                  <p:embed/>
                  <p:pic>
                    <p:nvPicPr>
                      <p:cNvPr id="51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0"/>
                        <a:ext cx="10429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7239000" y="1447800"/>
          <a:ext cx="1044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75920" imgH="444307" progId="Equation.DSMT4">
                  <p:embed/>
                </p:oleObj>
              </mc:Choice>
              <mc:Fallback>
                <p:oleObj r:id="rId8" imgW="875920" imgH="444307" progId="Equation.DSMT4">
                  <p:embed/>
                  <p:pic>
                    <p:nvPicPr>
                      <p:cNvPr id="51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447800"/>
                        <a:ext cx="1044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6" name="Object 14"/>
          <p:cNvGraphicFramePr>
            <a:graphicFrameLocks noChangeAspect="1"/>
          </p:cNvGraphicFramePr>
          <p:nvPr/>
        </p:nvGraphicFramePr>
        <p:xfrm>
          <a:off x="3124200" y="2895600"/>
          <a:ext cx="1392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16000" imgH="393700" progId="Equation.DSMT4">
                  <p:embed/>
                </p:oleObj>
              </mc:Choice>
              <mc:Fallback>
                <p:oleObj r:id="rId10" imgW="1016000" imgH="393700" progId="Equation.DSMT4">
                  <p:embed/>
                  <p:pic>
                    <p:nvPicPr>
                      <p:cNvPr id="51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3922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7" name="Object 16"/>
          <p:cNvGraphicFramePr>
            <a:graphicFrameLocks noChangeAspect="1"/>
          </p:cNvGraphicFramePr>
          <p:nvPr/>
        </p:nvGraphicFramePr>
        <p:xfrm>
          <a:off x="4953000" y="2895600"/>
          <a:ext cx="1522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17115" imgH="393529" progId="Equation.DSMT4">
                  <p:embed/>
                </p:oleObj>
              </mc:Choice>
              <mc:Fallback>
                <p:oleObj r:id="rId12" imgW="1117115" imgH="393529" progId="Equation.DSMT4">
                  <p:embed/>
                  <p:pic>
                    <p:nvPicPr>
                      <p:cNvPr id="512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15224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8" name="Object 18"/>
          <p:cNvGraphicFramePr>
            <a:graphicFrameLocks noChangeAspect="1"/>
          </p:cNvGraphicFramePr>
          <p:nvPr/>
        </p:nvGraphicFramePr>
        <p:xfrm>
          <a:off x="3886200" y="4419600"/>
          <a:ext cx="15700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77900" imgH="431800" progId="Equation.DSMT4">
                  <p:embed/>
                </p:oleObj>
              </mc:Choice>
              <mc:Fallback>
                <p:oleObj r:id="rId14" imgW="977900" imgH="431800" progId="Equation.DSMT4">
                  <p:embed/>
                  <p:pic>
                    <p:nvPicPr>
                      <p:cNvPr id="512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0"/>
                        <a:ext cx="15700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Coupled Resonator Filter</a:t>
            </a:r>
            <a:endParaRPr lang="en-US" altLang="en-US" sz="3200" b="1" i="1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16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37338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1066800"/>
            <a:ext cx="4002087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1" name="TextBox 33"/>
          <p:cNvSpPr txBox="1">
            <a:spLocks noChangeArrowheads="1"/>
          </p:cNvSpPr>
          <p:nvPr/>
        </p:nvSpPr>
        <p:spPr bwMode="auto">
          <a:xfrm>
            <a:off x="1371600" y="38862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Ideal Inverter</a:t>
            </a:r>
          </a:p>
        </p:txBody>
      </p:sp>
      <p:pic>
        <p:nvPicPr>
          <p:cNvPr id="617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2971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6" name="Object 14"/>
          <p:cNvGraphicFramePr>
            <a:graphicFrameLocks noChangeAspect="1"/>
          </p:cNvGraphicFramePr>
          <p:nvPr/>
        </p:nvGraphicFramePr>
        <p:xfrm>
          <a:off x="304800" y="5105400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47800" imgH="457200" progId="Equation.DSMT4">
                  <p:embed/>
                </p:oleObj>
              </mc:Choice>
              <mc:Fallback>
                <p:oleObj r:id="rId5" imgW="1447800" imgH="457200" progId="Equation.DSMT4">
                  <p:embed/>
                  <p:pic>
                    <p:nvPicPr>
                      <p:cNvPr id="61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05400"/>
                        <a:ext cx="144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2286000" y="5105400"/>
          <a:ext cx="1476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73200" imgH="457200" progId="Equation.DSMT4">
                  <p:embed/>
                </p:oleObj>
              </mc:Choice>
              <mc:Fallback>
                <p:oleObj r:id="rId7" imgW="1473200" imgH="457200" progId="Equation.DSMT4">
                  <p:embed/>
                  <p:pic>
                    <p:nvPicPr>
                      <p:cNvPr id="614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1476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8" name="Object 18"/>
          <p:cNvGraphicFramePr>
            <a:graphicFrameLocks noChangeAspect="1"/>
          </p:cNvGraphicFramePr>
          <p:nvPr/>
        </p:nvGraphicFramePr>
        <p:xfrm>
          <a:off x="1447800" y="5715000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104900" imgH="457200" progId="Equation.DSMT4">
                  <p:embed/>
                </p:oleObj>
              </mc:Choice>
              <mc:Fallback>
                <p:oleObj r:id="rId9" imgW="1104900" imgH="457200" progId="Equation.DSMT4">
                  <p:embed/>
                  <p:pic>
                    <p:nvPicPr>
                      <p:cNvPr id="614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5000"/>
                        <a:ext cx="110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6" name="TextBox 43"/>
          <p:cNvSpPr txBox="1">
            <a:spLocks noChangeArrowheads="1"/>
          </p:cNvSpPr>
          <p:nvPr/>
        </p:nvSpPr>
        <p:spPr bwMode="auto">
          <a:xfrm>
            <a:off x="5867400" y="38862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Modified Inverter</a:t>
            </a:r>
          </a:p>
        </p:txBody>
      </p:sp>
      <p:sp>
        <p:nvSpPr>
          <p:cNvPr id="61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9" name="Object 20"/>
          <p:cNvGraphicFramePr>
            <a:graphicFrameLocks noChangeAspect="1"/>
          </p:cNvGraphicFramePr>
          <p:nvPr/>
        </p:nvGraphicFramePr>
        <p:xfrm>
          <a:off x="4953000" y="5105400"/>
          <a:ext cx="3152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149600" imgH="508000" progId="Equation.DSMT4">
                  <p:embed/>
                </p:oleObj>
              </mc:Choice>
              <mc:Fallback>
                <p:oleObj r:id="rId11" imgW="3149600" imgH="508000" progId="Equation.DSMT4">
                  <p:embed/>
                  <p:pic>
                    <p:nvPicPr>
                      <p:cNvPr id="614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05400"/>
                        <a:ext cx="31527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50" name="Object 22"/>
          <p:cNvGraphicFramePr>
            <a:graphicFrameLocks noChangeAspect="1"/>
          </p:cNvGraphicFramePr>
          <p:nvPr/>
        </p:nvGraphicFramePr>
        <p:xfrm>
          <a:off x="4953000" y="5715000"/>
          <a:ext cx="2886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882900" imgH="457200" progId="Equation.DSMT4">
                  <p:embed/>
                </p:oleObj>
              </mc:Choice>
              <mc:Fallback>
                <p:oleObj r:id="rId13" imgW="2882900" imgH="457200" progId="Equation.DSMT4">
                  <p:embed/>
                  <p:pic>
                    <p:nvPicPr>
                      <p:cNvPr id="61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2886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79" name="Picture 3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67200"/>
            <a:ext cx="3505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Coupled Resonator Filter</a:t>
            </a:r>
            <a:endParaRPr lang="en-US" altLang="en-US" sz="3200" b="1" i="1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664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2530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Coupled Resonator Filter</a:t>
            </a:r>
            <a:endParaRPr lang="en-US" altLang="en-US" sz="3200" b="1" i="1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76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148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7" r="26472" b="16425"/>
          <a:stretch>
            <a:fillRect/>
          </a:stretch>
        </p:blipFill>
        <p:spPr bwMode="auto">
          <a:xfrm>
            <a:off x="6248400" y="2438400"/>
            <a:ext cx="274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Coupled Resonator Filter</a:t>
            </a:r>
            <a:endParaRPr lang="en-US" altLang="en-US" sz="3200" b="1" i="1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86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470525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Coupled Resonator Filter</a:t>
            </a:r>
            <a:endParaRPr lang="en-US" altLang="en-US" sz="3200" b="1" i="1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97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20858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Coupled Resonator Filter</a:t>
            </a:r>
            <a:endParaRPr lang="en-US" altLang="en-US" sz="3200" b="1" i="1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74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44000" r="60208" b="22000"/>
          <a:stretch>
            <a:fillRect/>
          </a:stretch>
        </p:blipFill>
        <p:spPr bwMode="auto">
          <a:xfrm>
            <a:off x="533400" y="3124200"/>
            <a:ext cx="78486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497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Filter Type</a:t>
            </a:r>
          </a:p>
        </p:txBody>
      </p:sp>
      <p:pic>
        <p:nvPicPr>
          <p:cNvPr id="10243" name="Picture 133" descr="what_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344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Coupled Resonator Filter</a:t>
            </a:r>
            <a:endParaRPr lang="en-US" altLang="en-US" sz="3200" b="1" i="1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17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4290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2471" r="8333" b="10292"/>
          <a:stretch>
            <a:fillRect/>
          </a:stretch>
        </p:blipFill>
        <p:spPr bwMode="auto">
          <a:xfrm>
            <a:off x="5029200" y="1219200"/>
            <a:ext cx="35052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12791" r="15776" b="6462"/>
          <a:stretch>
            <a:fillRect/>
          </a:stretch>
        </p:blipFill>
        <p:spPr bwMode="auto">
          <a:xfrm>
            <a:off x="5257800" y="3886200"/>
            <a:ext cx="3429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44862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3" name="Picture 6" descr="cheb4po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990600"/>
            <a:ext cx="178117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Filter Topologies</a:t>
            </a:r>
          </a:p>
        </p:txBody>
      </p:sp>
      <p:pic>
        <p:nvPicPr>
          <p:cNvPr id="11267" name="Picture 105" descr="rme053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5814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106"/>
          <p:cNvSpPr txBox="1">
            <a:spLocks noChangeArrowheads="1"/>
          </p:cNvSpPr>
          <p:nvPr/>
        </p:nvSpPr>
        <p:spPr bwMode="auto">
          <a:xfrm>
            <a:off x="609600" y="289560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2.4 GHz Cavity Filter</a:t>
            </a:r>
            <a:endParaRPr lang="en-US" altLang="en-US" sz="2000"/>
          </a:p>
        </p:txBody>
      </p:sp>
      <p:pic>
        <p:nvPicPr>
          <p:cNvPr id="11269" name="Picture 108" descr="COAX%20FILTER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0600"/>
            <a:ext cx="25146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109"/>
          <p:cNvSpPr txBox="1">
            <a:spLocks noChangeArrowheads="1"/>
          </p:cNvSpPr>
          <p:nvPr/>
        </p:nvSpPr>
        <p:spPr bwMode="auto">
          <a:xfrm>
            <a:off x="5867400" y="28956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Coax Filter</a:t>
            </a:r>
            <a:endParaRPr lang="en-US" altLang="en-US" sz="2000"/>
          </a:p>
        </p:txBody>
      </p:sp>
      <p:pic>
        <p:nvPicPr>
          <p:cNvPr id="11271" name="Picture 111" descr="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3276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112"/>
          <p:cNvSpPr txBox="1">
            <a:spLocks noChangeArrowheads="1"/>
          </p:cNvSpPr>
          <p:nvPr/>
        </p:nvSpPr>
        <p:spPr bwMode="auto">
          <a:xfrm>
            <a:off x="609600" y="586740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Microstrip Line Filter</a:t>
            </a:r>
            <a:endParaRPr lang="en-US" altLang="en-US" sz="2000"/>
          </a:p>
        </p:txBody>
      </p:sp>
      <p:pic>
        <p:nvPicPr>
          <p:cNvPr id="11273" name="Picture 114" descr="60%20GHz%20fil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4196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Text Box 115"/>
          <p:cNvSpPr txBox="1">
            <a:spLocks noChangeArrowheads="1"/>
          </p:cNvSpPr>
          <p:nvPr/>
        </p:nvSpPr>
        <p:spPr bwMode="auto">
          <a:xfrm>
            <a:off x="5181600" y="579120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Micromachined Filter</a:t>
            </a: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1" descr="fix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387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Insertion Loss Method</a:t>
            </a:r>
          </a:p>
        </p:txBody>
      </p:sp>
      <p:sp>
        <p:nvSpPr>
          <p:cNvPr id="12292" name="Rectangle 85"/>
          <p:cNvSpPr>
            <a:spLocks noChangeArrowheads="1"/>
          </p:cNvSpPr>
          <p:nvPr/>
        </p:nvSpPr>
        <p:spPr bwMode="auto">
          <a:xfrm>
            <a:off x="1295400" y="1143000"/>
            <a:ext cx="2362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Line 86"/>
          <p:cNvSpPr>
            <a:spLocks noChangeShapeType="1"/>
          </p:cNvSpPr>
          <p:nvPr/>
        </p:nvSpPr>
        <p:spPr bwMode="auto">
          <a:xfrm>
            <a:off x="457200" y="175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Text Box 87"/>
          <p:cNvSpPr txBox="1">
            <a:spLocks noChangeArrowheads="1"/>
          </p:cNvSpPr>
          <p:nvPr/>
        </p:nvSpPr>
        <p:spPr bwMode="auto">
          <a:xfrm>
            <a:off x="381000" y="1219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in</a:t>
            </a:r>
            <a:endParaRPr lang="en-US" altLang="en-US" baseline="-25000"/>
          </a:p>
        </p:txBody>
      </p:sp>
      <p:sp>
        <p:nvSpPr>
          <p:cNvPr id="12295" name="Line 88"/>
          <p:cNvSpPr>
            <a:spLocks noChangeShapeType="1"/>
          </p:cNvSpPr>
          <p:nvPr/>
        </p:nvSpPr>
        <p:spPr bwMode="auto">
          <a:xfrm>
            <a:off x="3657600" y="167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89"/>
          <p:cNvSpPr txBox="1">
            <a:spLocks noChangeArrowheads="1"/>
          </p:cNvSpPr>
          <p:nvPr/>
        </p:nvSpPr>
        <p:spPr bwMode="auto">
          <a:xfrm>
            <a:off x="4267200" y="1219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Load</a:t>
            </a:r>
            <a:endParaRPr lang="en-US" altLang="en-US" baseline="-25000"/>
          </a:p>
        </p:txBody>
      </p:sp>
      <p:sp>
        <p:nvSpPr>
          <p:cNvPr id="12297" name="Line 92"/>
          <p:cNvSpPr>
            <a:spLocks noChangeShapeType="1"/>
          </p:cNvSpPr>
          <p:nvPr/>
        </p:nvSpPr>
        <p:spPr bwMode="auto">
          <a:xfrm>
            <a:off x="44958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93"/>
          <p:cNvSpPr>
            <a:spLocks noChangeShapeType="1"/>
          </p:cNvSpPr>
          <p:nvPr/>
        </p:nvSpPr>
        <p:spPr bwMode="auto">
          <a:xfrm>
            <a:off x="4572000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94"/>
          <p:cNvSpPr>
            <a:spLocks noChangeShapeType="1"/>
          </p:cNvSpPr>
          <p:nvPr/>
        </p:nvSpPr>
        <p:spPr bwMode="auto">
          <a:xfrm>
            <a:off x="4591050" y="2819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Text Box 95"/>
          <p:cNvSpPr txBox="1">
            <a:spLocks noChangeArrowheads="1"/>
          </p:cNvSpPr>
          <p:nvPr/>
        </p:nvSpPr>
        <p:spPr bwMode="auto">
          <a:xfrm>
            <a:off x="381000" y="3733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LR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en-US" baseline="-25000"/>
          </a:p>
        </p:txBody>
      </p:sp>
      <p:sp>
        <p:nvSpPr>
          <p:cNvPr id="12301" name="Line 96"/>
          <p:cNvSpPr>
            <a:spLocks noChangeShapeType="1"/>
          </p:cNvSpPr>
          <p:nvPr/>
        </p:nvSpPr>
        <p:spPr bwMode="auto">
          <a:xfrm>
            <a:off x="1174750" y="3914775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Text Box 97"/>
          <p:cNvSpPr txBox="1">
            <a:spLocks noChangeArrowheads="1"/>
          </p:cNvSpPr>
          <p:nvPr/>
        </p:nvSpPr>
        <p:spPr bwMode="auto">
          <a:xfrm>
            <a:off x="1219200" y="3429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in</a:t>
            </a:r>
            <a:endParaRPr lang="en-US" altLang="en-US" baseline="-25000"/>
          </a:p>
        </p:txBody>
      </p:sp>
      <p:sp>
        <p:nvSpPr>
          <p:cNvPr id="12303" name="Text Box 98"/>
          <p:cNvSpPr txBox="1">
            <a:spLocks noChangeArrowheads="1"/>
          </p:cNvSpPr>
          <p:nvPr/>
        </p:nvSpPr>
        <p:spPr bwMode="auto">
          <a:xfrm>
            <a:off x="1143000" y="3962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Load</a:t>
            </a:r>
            <a:endParaRPr lang="en-US" altLang="en-US" baseline="-25000"/>
          </a:p>
        </p:txBody>
      </p:sp>
      <p:sp>
        <p:nvSpPr>
          <p:cNvPr id="12304" name="Line 99"/>
          <p:cNvSpPr>
            <a:spLocks noChangeShapeType="1"/>
          </p:cNvSpPr>
          <p:nvPr/>
        </p:nvSpPr>
        <p:spPr bwMode="auto">
          <a:xfrm>
            <a:off x="9144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Text Box 100"/>
          <p:cNvSpPr txBox="1">
            <a:spLocks noChangeArrowheads="1"/>
          </p:cNvSpPr>
          <p:nvPr/>
        </p:nvSpPr>
        <p:spPr bwMode="auto">
          <a:xfrm>
            <a:off x="228600" y="1905000"/>
            <a:ext cx="914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Z(</a:t>
            </a:r>
            <a:r>
              <a:rPr lang="el-GR" altLang="zh-CN"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l-GR" altLang="en-US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06" name="Rectangle 101"/>
          <p:cNvSpPr>
            <a:spLocks noChangeArrowheads="1"/>
          </p:cNvSpPr>
          <p:nvPr/>
        </p:nvSpPr>
        <p:spPr bwMode="auto">
          <a:xfrm>
            <a:off x="1905000" y="373380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en-US"/>
          </a:p>
        </p:txBody>
      </p:sp>
      <p:sp>
        <p:nvSpPr>
          <p:cNvPr id="12307" name="Line 102"/>
          <p:cNvSpPr>
            <a:spLocks noChangeShapeType="1"/>
          </p:cNvSpPr>
          <p:nvPr/>
        </p:nvSpPr>
        <p:spPr bwMode="auto">
          <a:xfrm>
            <a:off x="2362200" y="39433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Rectangle 103"/>
          <p:cNvSpPr>
            <a:spLocks noChangeArrowheads="1"/>
          </p:cNvSpPr>
          <p:nvPr/>
        </p:nvSpPr>
        <p:spPr bwMode="auto">
          <a:xfrm>
            <a:off x="2514600" y="35052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en-US"/>
          </a:p>
        </p:txBody>
      </p:sp>
      <p:sp>
        <p:nvSpPr>
          <p:cNvPr id="12309" name="Text Box 104"/>
          <p:cNvSpPr txBox="1">
            <a:spLocks noChangeArrowheads="1"/>
          </p:cNvSpPr>
          <p:nvPr/>
        </p:nvSpPr>
        <p:spPr bwMode="auto">
          <a:xfrm>
            <a:off x="2286000" y="4038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1-|</a:t>
            </a:r>
            <a:r>
              <a:rPr lang="el-GR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)|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l-GR" altLang="en-US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10" name="Text Box 105"/>
          <p:cNvSpPr txBox="1">
            <a:spLocks noChangeArrowheads="1"/>
          </p:cNvSpPr>
          <p:nvPr/>
        </p:nvSpPr>
        <p:spPr bwMode="auto">
          <a:xfrm>
            <a:off x="4343400" y="3810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l-GR" altLang="en-US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11" name="Rectangle 106"/>
          <p:cNvSpPr>
            <a:spLocks noChangeArrowheads="1"/>
          </p:cNvSpPr>
          <p:nvPr/>
        </p:nvSpPr>
        <p:spPr bwMode="auto">
          <a:xfrm>
            <a:off x="4953000" y="381000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en-US"/>
          </a:p>
        </p:txBody>
      </p:sp>
      <p:sp>
        <p:nvSpPr>
          <p:cNvPr id="12312" name="Text Box 107"/>
          <p:cNvSpPr txBox="1">
            <a:spLocks noChangeArrowheads="1"/>
          </p:cNvSpPr>
          <p:nvPr/>
        </p:nvSpPr>
        <p:spPr bwMode="auto">
          <a:xfrm>
            <a:off x="5715000" y="5181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M(</a:t>
            </a:r>
            <a:r>
              <a:rPr lang="el-GR" altLang="zh-CN"/>
              <a:t>ω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l-GR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2313" name="Line 108"/>
          <p:cNvSpPr>
            <a:spLocks noChangeShapeType="1"/>
          </p:cNvSpPr>
          <p:nvPr/>
        </p:nvSpPr>
        <p:spPr bwMode="auto">
          <a:xfrm>
            <a:off x="54102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Text Box 109"/>
          <p:cNvSpPr txBox="1">
            <a:spLocks noChangeArrowheads="1"/>
          </p:cNvSpPr>
          <p:nvPr/>
        </p:nvSpPr>
        <p:spPr bwMode="auto">
          <a:xfrm>
            <a:off x="5410200" y="4114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Z(</a:t>
            </a:r>
            <a:r>
              <a:rPr lang="el-GR" altLang="zh-CN"/>
              <a:t>ω</a:t>
            </a:r>
            <a:r>
              <a:rPr lang="en-US" altLang="zh-CN">
                <a:ea typeface="宋体" panose="02010600030101010101" pitchFamily="2" charset="-122"/>
              </a:rPr>
              <a:t>)+Z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endParaRPr lang="el-GR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2315" name="Text Box 110"/>
          <p:cNvSpPr txBox="1">
            <a:spLocks noChangeArrowheads="1"/>
          </p:cNvSpPr>
          <p:nvPr/>
        </p:nvSpPr>
        <p:spPr bwMode="auto">
          <a:xfrm>
            <a:off x="6858000" y="38100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Even Function</a:t>
            </a:r>
            <a:endParaRPr lang="en-US" altLang="en-US" sz="2000"/>
          </a:p>
        </p:txBody>
      </p:sp>
      <p:sp>
        <p:nvSpPr>
          <p:cNvPr id="12316" name="AutoShape 112"/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7" name="Text Box 113"/>
          <p:cNvSpPr txBox="1">
            <a:spLocks noChangeArrowheads="1"/>
          </p:cNvSpPr>
          <p:nvPr/>
        </p:nvSpPr>
        <p:spPr bwMode="auto">
          <a:xfrm>
            <a:off x="417195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l-GR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)|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l-GR" altLang="en-US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18" name="Rectangle 114"/>
          <p:cNvSpPr>
            <a:spLocks noChangeArrowheads="1"/>
          </p:cNvSpPr>
          <p:nvPr/>
        </p:nvSpPr>
        <p:spPr bwMode="auto">
          <a:xfrm>
            <a:off x="4953000" y="5486400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en-US"/>
          </a:p>
        </p:txBody>
      </p:sp>
      <p:sp>
        <p:nvSpPr>
          <p:cNvPr id="12319" name="Line 115"/>
          <p:cNvSpPr>
            <a:spLocks noChangeShapeType="1"/>
          </p:cNvSpPr>
          <p:nvPr/>
        </p:nvSpPr>
        <p:spPr bwMode="auto">
          <a:xfrm>
            <a:off x="54864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Text Box 116"/>
          <p:cNvSpPr txBox="1">
            <a:spLocks noChangeArrowheads="1"/>
          </p:cNvSpPr>
          <p:nvPr/>
        </p:nvSpPr>
        <p:spPr bwMode="auto">
          <a:xfrm>
            <a:off x="5410200" y="3657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Z(</a:t>
            </a:r>
            <a:r>
              <a:rPr lang="el-GR" altLang="zh-CN"/>
              <a:t>ω</a:t>
            </a:r>
            <a:r>
              <a:rPr lang="en-US" altLang="zh-CN">
                <a:ea typeface="宋体" panose="02010600030101010101" pitchFamily="2" charset="-122"/>
              </a:rPr>
              <a:t>)-Z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endParaRPr lang="el-GR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2321" name="Rectangle 117"/>
          <p:cNvSpPr>
            <a:spLocks noChangeArrowheads="1"/>
          </p:cNvSpPr>
          <p:nvPr/>
        </p:nvSpPr>
        <p:spPr bwMode="auto">
          <a:xfrm>
            <a:off x="5410200" y="56388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M(</a:t>
            </a:r>
            <a:r>
              <a:rPr lang="el-GR" altLang="zh-CN"/>
              <a:t>ω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)+N(</a:t>
            </a:r>
            <a:r>
              <a:rPr lang="el-GR" altLang="zh-CN"/>
              <a:t>ω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en-US"/>
          </a:p>
        </p:txBody>
      </p:sp>
      <p:sp>
        <p:nvSpPr>
          <p:cNvPr id="12322" name="AutoShape 118"/>
          <p:cNvSpPr>
            <a:spLocks noChangeArrowheads="1"/>
          </p:cNvSpPr>
          <p:nvPr/>
        </p:nvSpPr>
        <p:spPr bwMode="auto">
          <a:xfrm>
            <a:off x="3581400" y="54864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3" name="Text Box 119"/>
          <p:cNvSpPr txBox="1">
            <a:spLocks noChangeArrowheads="1"/>
          </p:cNvSpPr>
          <p:nvPr/>
        </p:nvSpPr>
        <p:spPr bwMode="auto">
          <a:xfrm>
            <a:off x="1066800" y="5562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LR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en-US" baseline="-25000"/>
          </a:p>
        </p:txBody>
      </p:sp>
      <p:sp>
        <p:nvSpPr>
          <p:cNvPr id="12324" name="Text Box 120"/>
          <p:cNvSpPr txBox="1">
            <a:spLocks noChangeArrowheads="1"/>
          </p:cNvSpPr>
          <p:nvPr/>
        </p:nvSpPr>
        <p:spPr bwMode="auto">
          <a:xfrm>
            <a:off x="1981200" y="5181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M(</a:t>
            </a:r>
            <a:r>
              <a:rPr lang="el-GR" altLang="zh-CN"/>
              <a:t>ω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l-GR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2325" name="Line 122"/>
          <p:cNvSpPr>
            <a:spLocks noChangeShapeType="1"/>
          </p:cNvSpPr>
          <p:nvPr/>
        </p:nvSpPr>
        <p:spPr bwMode="auto">
          <a:xfrm>
            <a:off x="17526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Rectangle 123"/>
          <p:cNvSpPr>
            <a:spLocks noChangeArrowheads="1"/>
          </p:cNvSpPr>
          <p:nvPr/>
        </p:nvSpPr>
        <p:spPr bwMode="auto">
          <a:xfrm>
            <a:off x="2057400" y="5715000"/>
            <a:ext cx="836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N(</a:t>
            </a:r>
            <a:r>
              <a:rPr lang="el-GR" altLang="zh-CN"/>
              <a:t>ω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en-US"/>
          </a:p>
        </p:txBody>
      </p:sp>
      <p:sp>
        <p:nvSpPr>
          <p:cNvPr id="12327" name="Rectangle 124"/>
          <p:cNvSpPr>
            <a:spLocks noChangeArrowheads="1"/>
          </p:cNvSpPr>
          <p:nvPr/>
        </p:nvSpPr>
        <p:spPr bwMode="auto">
          <a:xfrm>
            <a:off x="2895600" y="54864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+1</a:t>
            </a:r>
            <a:endParaRPr lang="en-US" altLang="en-US"/>
          </a:p>
        </p:txBody>
      </p:sp>
      <p:sp>
        <p:nvSpPr>
          <p:cNvPr id="12328" name="Rectangle 125"/>
          <p:cNvSpPr>
            <a:spLocks noChangeArrowheads="1"/>
          </p:cNvSpPr>
          <p:nvPr/>
        </p:nvSpPr>
        <p:spPr bwMode="auto">
          <a:xfrm>
            <a:off x="0" y="3276600"/>
            <a:ext cx="8915400" cy="1295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23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1676400"/>
            <a:ext cx="389096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Filtering Functions</a:t>
            </a:r>
          </a:p>
        </p:txBody>
      </p:sp>
      <p:sp>
        <p:nvSpPr>
          <p:cNvPr id="13315" name="Text Box 71"/>
          <p:cNvSpPr txBox="1">
            <a:spLocks noChangeArrowheads="1"/>
          </p:cNvSpPr>
          <p:nvPr/>
        </p:nvSpPr>
        <p:spPr bwMode="auto">
          <a:xfrm>
            <a:off x="228600" y="2057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LR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en-US" baseline="-25000"/>
          </a:p>
        </p:txBody>
      </p:sp>
      <p:sp>
        <p:nvSpPr>
          <p:cNvPr id="13316" name="Text Box 72"/>
          <p:cNvSpPr txBox="1">
            <a:spLocks noChangeArrowheads="1"/>
          </p:cNvSpPr>
          <p:nvPr/>
        </p:nvSpPr>
        <p:spPr bwMode="auto">
          <a:xfrm>
            <a:off x="1600200" y="914400"/>
            <a:ext cx="1905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1+k</a:t>
            </a:r>
            <a:r>
              <a:rPr lang="en-US" altLang="zh-CN" sz="2000" baseline="30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l-GR" altLang="zh-CN" sz="2000"/>
              <a:t>ω</a:t>
            </a:r>
            <a:r>
              <a:rPr lang="en-US" altLang="zh-CN" sz="2000">
                <a:ea typeface="宋体" panose="02010600030101010101" pitchFamily="2" charset="-122"/>
              </a:rPr>
              <a:t>/ </a:t>
            </a:r>
            <a:r>
              <a:rPr lang="el-GR" altLang="zh-CN" sz="2000"/>
              <a:t>ω</a:t>
            </a:r>
            <a:r>
              <a:rPr lang="en-US" altLang="zh-CN" sz="2000" baseline="-25000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en-US" altLang="zh-CN" sz="2000" baseline="30000">
                <a:ea typeface="宋体" panose="02010600030101010101" pitchFamily="2" charset="-122"/>
              </a:rPr>
              <a:t>2N</a:t>
            </a:r>
            <a:endParaRPr lang="el-GR" altLang="en-US" sz="2000"/>
          </a:p>
        </p:txBody>
      </p:sp>
      <p:sp>
        <p:nvSpPr>
          <p:cNvPr id="13317" name="AutoShape 76"/>
          <p:cNvSpPr>
            <a:spLocks/>
          </p:cNvSpPr>
          <p:nvPr/>
        </p:nvSpPr>
        <p:spPr bwMode="auto">
          <a:xfrm>
            <a:off x="1066800" y="1371600"/>
            <a:ext cx="457200" cy="18288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Text Box 77"/>
          <p:cNvSpPr txBox="1">
            <a:spLocks noChangeArrowheads="1"/>
          </p:cNvSpPr>
          <p:nvPr/>
        </p:nvSpPr>
        <p:spPr bwMode="auto">
          <a:xfrm>
            <a:off x="3810000" y="99060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Maximally-Flat, N section, </a:t>
            </a:r>
            <a:r>
              <a:rPr lang="el-GR" altLang="zh-CN" sz="2000"/>
              <a:t>ω</a:t>
            </a:r>
            <a:r>
              <a:rPr lang="en-US" altLang="zh-CN" sz="2000" baseline="-25000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 Cuttoff Frequency – Slow skirt, very Smooth</a:t>
            </a:r>
            <a:endParaRPr lang="en-US" altLang="en-US" sz="2000"/>
          </a:p>
        </p:txBody>
      </p:sp>
      <p:sp>
        <p:nvSpPr>
          <p:cNvPr id="13319" name="Text Box 78"/>
          <p:cNvSpPr txBox="1">
            <a:spLocks noChangeArrowheads="1"/>
          </p:cNvSpPr>
          <p:nvPr/>
        </p:nvSpPr>
        <p:spPr bwMode="auto">
          <a:xfrm>
            <a:off x="1676400" y="1828800"/>
            <a:ext cx="2209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1+k</a:t>
            </a:r>
            <a:r>
              <a:rPr lang="en-US" altLang="zh-CN" sz="2000" baseline="30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T</a:t>
            </a:r>
            <a:r>
              <a:rPr lang="en-US" altLang="zh-CN" sz="2000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30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l-GR" altLang="zh-CN" sz="2000"/>
              <a:t>ω</a:t>
            </a:r>
            <a:r>
              <a:rPr lang="en-US" altLang="zh-CN" sz="2000">
                <a:ea typeface="宋体" panose="02010600030101010101" pitchFamily="2" charset="-122"/>
              </a:rPr>
              <a:t>/ </a:t>
            </a:r>
            <a:r>
              <a:rPr lang="el-GR" altLang="zh-CN" sz="2000"/>
              <a:t>ω</a:t>
            </a:r>
            <a:r>
              <a:rPr lang="en-US" altLang="zh-CN" sz="2000" baseline="-25000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l-GR" altLang="en-US" sz="2000"/>
          </a:p>
        </p:txBody>
      </p:sp>
      <p:sp>
        <p:nvSpPr>
          <p:cNvPr id="13320" name="Text Box 79"/>
          <p:cNvSpPr txBox="1">
            <a:spLocks noChangeArrowheads="1"/>
          </p:cNvSpPr>
          <p:nvPr/>
        </p:nvSpPr>
        <p:spPr bwMode="auto">
          <a:xfrm>
            <a:off x="3810000" y="1828800"/>
            <a:ext cx="411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ea typeface="宋体" panose="02010600030101010101" pitchFamily="2" charset="-122"/>
              </a:rPr>
              <a:t>Chebyshev – sharp response in the rejection band and has a smooth rejection skirt</a:t>
            </a:r>
            <a:endParaRPr lang="en-US" altLang="en-US" sz="2000">
              <a:solidFill>
                <a:schemeClr val="folHlink"/>
              </a:solidFill>
            </a:endParaRPr>
          </a:p>
        </p:txBody>
      </p:sp>
      <p:sp>
        <p:nvSpPr>
          <p:cNvPr id="13321" name="Text Box 80"/>
          <p:cNvSpPr txBox="1">
            <a:spLocks noChangeArrowheads="1"/>
          </p:cNvSpPr>
          <p:nvPr/>
        </p:nvSpPr>
        <p:spPr bwMode="auto">
          <a:xfrm>
            <a:off x="1600200" y="2743200"/>
            <a:ext cx="2209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28600" bIns="2286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…. (Use Table)</a:t>
            </a:r>
            <a:endParaRPr lang="el-GR" altLang="en-US" sz="2000"/>
          </a:p>
        </p:txBody>
      </p:sp>
      <p:sp>
        <p:nvSpPr>
          <p:cNvPr id="13322" name="Text Box 81"/>
          <p:cNvSpPr txBox="1">
            <a:spLocks noChangeArrowheads="1"/>
          </p:cNvSpPr>
          <p:nvPr/>
        </p:nvSpPr>
        <p:spPr bwMode="auto">
          <a:xfrm>
            <a:off x="3810000" y="2895600"/>
            <a:ext cx="411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660066"/>
                </a:solidFill>
                <a:ea typeface="宋体" panose="02010600030101010101" pitchFamily="2" charset="-122"/>
              </a:rPr>
              <a:t>Elliptic – Sharpest response in the rejection band, but has some ripper in the rejection response</a:t>
            </a:r>
            <a:endParaRPr lang="en-US" altLang="en-US" sz="2000">
              <a:solidFill>
                <a:srgbClr val="660066"/>
              </a:solidFill>
            </a:endParaRPr>
          </a:p>
        </p:txBody>
      </p:sp>
      <p:pic>
        <p:nvPicPr>
          <p:cNvPr id="13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3303588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56870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Low Pass Prototype – Maximally Flat</a:t>
            </a:r>
          </a:p>
        </p:txBody>
      </p:sp>
      <p:pic>
        <p:nvPicPr>
          <p:cNvPr id="14339" name="Picture 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705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92"/>
          <p:cNvSpPr>
            <a:spLocks noChangeArrowheads="1"/>
          </p:cNvSpPr>
          <p:nvPr/>
        </p:nvSpPr>
        <p:spPr bwMode="auto">
          <a:xfrm>
            <a:off x="4419600" y="5181600"/>
            <a:ext cx="2076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l-GR" altLang="zh-CN">
                <a:ea typeface="宋体" panose="02010600030101010101" pitchFamily="2" charset="-122"/>
              </a:rPr>
              <a:t>ω</a:t>
            </a:r>
            <a:r>
              <a:rPr lang="el-GR" altLang="zh-CN" baseline="-25000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=1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Z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=1</a:t>
            </a:r>
            <a:endParaRPr lang="en-US" altLang="en-US"/>
          </a:p>
        </p:txBody>
      </p:sp>
      <p:pic>
        <p:nvPicPr>
          <p:cNvPr id="14341" name="Picture 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334803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Low Pass Prototype – Maximally Flat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0388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6200" y="5486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100" b="1" kern="0" dirty="0">
                <a:latin typeface="Arial"/>
                <a:ea typeface="ＭＳ Ｐゴシック" charset="-128"/>
                <a:cs typeface="ＭＳ Ｐゴシック" charset="-128"/>
              </a:rPr>
              <a:t>Figure 8.26  (p. 395)</a:t>
            </a:r>
            <a:br>
              <a:rPr lang="en-US" sz="1100" b="1" kern="0" dirty="0">
                <a:latin typeface="Arial"/>
                <a:ea typeface="ＭＳ Ｐゴシック" charset="-128"/>
                <a:cs typeface="ＭＳ Ｐゴシック" charset="-128"/>
              </a:rPr>
            </a:br>
            <a:r>
              <a:rPr lang="en-US" sz="1600" kern="0" dirty="0">
                <a:latin typeface="Arial"/>
                <a:ea typeface="ＭＳ Ｐゴシック" charset="-128"/>
                <a:cs typeface="ＭＳ Ｐゴシック" charset="-128"/>
              </a:rPr>
              <a:t>Attenuation versus normalized frequency for maximally flat filter prototypes. 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Adapted from G.L. </a:t>
            </a:r>
            <a:r>
              <a:rPr lang="en-US" sz="1100" kern="0" dirty="0" err="1">
                <a:latin typeface="Arial"/>
                <a:ea typeface="ＭＳ Ｐゴシック" charset="-128"/>
                <a:cs typeface="ＭＳ Ｐゴシック" charset="-128"/>
              </a:rPr>
              <a:t>Mattaei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 et al., </a:t>
            </a:r>
            <a:r>
              <a:rPr lang="en-US" sz="1100" i="1" kern="0" dirty="0">
                <a:latin typeface="Arial"/>
                <a:ea typeface="ＭＳ Ｐゴシック" charset="-128"/>
                <a:cs typeface="ＭＳ Ｐゴシック" charset="-128"/>
              </a:rPr>
              <a:t>Microwave Filters, Impedance-Matching Networks, and Coupling Structures 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(</a:t>
            </a:r>
            <a:r>
              <a:rPr lang="en-US" sz="1100" kern="0" dirty="0" err="1">
                <a:latin typeface="Arial"/>
                <a:ea typeface="ＭＳ Ｐゴシック" charset="-128"/>
                <a:cs typeface="ＭＳ Ｐゴシック" charset="-128"/>
              </a:rPr>
              <a:t>Artech</a:t>
            </a:r>
            <a:r>
              <a:rPr lang="en-US" sz="1100" kern="0" dirty="0">
                <a:latin typeface="Arial"/>
                <a:ea typeface="ＭＳ Ｐゴシック" charset="-128"/>
                <a:cs typeface="ＭＳ Ｐゴシック" charset="-128"/>
              </a:rPr>
              <a:t> House, 1980)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Low Pass Prototype - Chebyshev</a:t>
            </a:r>
          </a:p>
        </p:txBody>
      </p:sp>
      <p:pic>
        <p:nvPicPr>
          <p:cNvPr id="16387" name="Picture 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086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132"/>
          <p:cNvSpPr txBox="1">
            <a:spLocks noChangeArrowheads="1"/>
          </p:cNvSpPr>
          <p:nvPr/>
        </p:nvSpPr>
        <p:spPr bwMode="auto">
          <a:xfrm>
            <a:off x="2514600" y="2133600"/>
            <a:ext cx="7620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g1</a:t>
            </a:r>
          </a:p>
        </p:txBody>
      </p:sp>
      <p:sp>
        <p:nvSpPr>
          <p:cNvPr id="16389" name="Text Box 133"/>
          <p:cNvSpPr txBox="1">
            <a:spLocks noChangeArrowheads="1"/>
          </p:cNvSpPr>
          <p:nvPr/>
        </p:nvSpPr>
        <p:spPr bwMode="auto">
          <a:xfrm>
            <a:off x="3352800" y="3124200"/>
            <a:ext cx="5334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g2</a:t>
            </a:r>
          </a:p>
        </p:txBody>
      </p:sp>
      <p:sp>
        <p:nvSpPr>
          <p:cNvPr id="16390" name="Text Box 134"/>
          <p:cNvSpPr txBox="1">
            <a:spLocks noChangeArrowheads="1"/>
          </p:cNvSpPr>
          <p:nvPr/>
        </p:nvSpPr>
        <p:spPr bwMode="auto">
          <a:xfrm>
            <a:off x="3505200" y="2209800"/>
            <a:ext cx="5334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g3</a:t>
            </a:r>
          </a:p>
        </p:txBody>
      </p:sp>
      <p:sp>
        <p:nvSpPr>
          <p:cNvPr id="16391" name="Text Box 135"/>
          <p:cNvSpPr txBox="1">
            <a:spLocks noChangeArrowheads="1"/>
          </p:cNvSpPr>
          <p:nvPr/>
        </p:nvSpPr>
        <p:spPr bwMode="auto">
          <a:xfrm>
            <a:off x="4267200" y="3124200"/>
            <a:ext cx="5334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g4</a:t>
            </a:r>
          </a:p>
        </p:txBody>
      </p:sp>
      <p:sp>
        <p:nvSpPr>
          <p:cNvPr id="16392" name="Text Box 136"/>
          <p:cNvSpPr txBox="1">
            <a:spLocks noChangeArrowheads="1"/>
          </p:cNvSpPr>
          <p:nvPr/>
        </p:nvSpPr>
        <p:spPr bwMode="auto">
          <a:xfrm>
            <a:off x="4343400" y="2209800"/>
            <a:ext cx="5334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g5</a:t>
            </a:r>
          </a:p>
        </p:txBody>
      </p:sp>
      <p:sp>
        <p:nvSpPr>
          <p:cNvPr id="16393" name="Text Box 137"/>
          <p:cNvSpPr txBox="1">
            <a:spLocks noChangeArrowheads="1"/>
          </p:cNvSpPr>
          <p:nvPr/>
        </p:nvSpPr>
        <p:spPr bwMode="auto">
          <a:xfrm>
            <a:off x="5181600" y="3124200"/>
            <a:ext cx="5334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g6</a:t>
            </a:r>
          </a:p>
        </p:txBody>
      </p:sp>
      <p:sp>
        <p:nvSpPr>
          <p:cNvPr id="16394" name="Text Box 138"/>
          <p:cNvSpPr txBox="1">
            <a:spLocks noChangeArrowheads="1"/>
          </p:cNvSpPr>
          <p:nvPr/>
        </p:nvSpPr>
        <p:spPr bwMode="auto">
          <a:xfrm>
            <a:off x="5257800" y="2209800"/>
            <a:ext cx="5334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g7</a:t>
            </a:r>
          </a:p>
        </p:txBody>
      </p:sp>
      <p:sp>
        <p:nvSpPr>
          <p:cNvPr id="16395" name="Text Box 139"/>
          <p:cNvSpPr txBox="1">
            <a:spLocks noChangeArrowheads="1"/>
          </p:cNvSpPr>
          <p:nvPr/>
        </p:nvSpPr>
        <p:spPr bwMode="auto">
          <a:xfrm>
            <a:off x="6019800" y="3048000"/>
            <a:ext cx="5334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g8</a:t>
            </a:r>
          </a:p>
        </p:txBody>
      </p:sp>
      <p:sp>
        <p:nvSpPr>
          <p:cNvPr id="16396" name="Text Box 140"/>
          <p:cNvSpPr txBox="1">
            <a:spLocks noChangeArrowheads="1"/>
          </p:cNvSpPr>
          <p:nvPr/>
        </p:nvSpPr>
        <p:spPr bwMode="auto">
          <a:xfrm>
            <a:off x="1447800" y="2895600"/>
            <a:ext cx="7620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g0</a:t>
            </a:r>
          </a:p>
        </p:txBody>
      </p:sp>
      <p:sp>
        <p:nvSpPr>
          <p:cNvPr id="16397" name="Text Box 141"/>
          <p:cNvSpPr txBox="1">
            <a:spLocks noChangeArrowheads="1"/>
          </p:cNvSpPr>
          <p:nvPr/>
        </p:nvSpPr>
        <p:spPr bwMode="auto">
          <a:xfrm>
            <a:off x="6553200" y="2819400"/>
            <a:ext cx="762000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g9</a:t>
            </a:r>
          </a:p>
        </p:txBody>
      </p:sp>
      <p:sp>
        <p:nvSpPr>
          <p:cNvPr id="16398" name="Text Box 142"/>
          <p:cNvSpPr txBox="1">
            <a:spLocks noChangeArrowheads="1"/>
          </p:cNvSpPr>
          <p:nvPr/>
        </p:nvSpPr>
        <p:spPr bwMode="auto">
          <a:xfrm>
            <a:off x="2667000" y="4648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N= 8 example</a:t>
            </a:r>
          </a:p>
        </p:txBody>
      </p:sp>
      <p:pic>
        <p:nvPicPr>
          <p:cNvPr id="16399" name="Picture 1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5057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Oval 145"/>
          <p:cNvSpPr>
            <a:spLocks noChangeArrowheads="1"/>
          </p:cNvSpPr>
          <p:nvPr/>
        </p:nvSpPr>
        <p:spPr bwMode="auto">
          <a:xfrm>
            <a:off x="2209800" y="2819400"/>
            <a:ext cx="7620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1" name="Oval 146"/>
          <p:cNvSpPr>
            <a:spLocks noChangeArrowheads="1"/>
          </p:cNvSpPr>
          <p:nvPr/>
        </p:nvSpPr>
        <p:spPr bwMode="auto">
          <a:xfrm>
            <a:off x="3429000" y="3429000"/>
            <a:ext cx="7620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2" name="Oval 147"/>
          <p:cNvSpPr>
            <a:spLocks noChangeArrowheads="1"/>
          </p:cNvSpPr>
          <p:nvPr/>
        </p:nvSpPr>
        <p:spPr bwMode="auto">
          <a:xfrm>
            <a:off x="4572000" y="4038600"/>
            <a:ext cx="7620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3" name="Oval 148"/>
          <p:cNvSpPr>
            <a:spLocks noChangeArrowheads="1"/>
          </p:cNvSpPr>
          <p:nvPr/>
        </p:nvSpPr>
        <p:spPr bwMode="auto">
          <a:xfrm>
            <a:off x="5867400" y="4648200"/>
            <a:ext cx="7620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4" name="Oval 149"/>
          <p:cNvSpPr>
            <a:spLocks noChangeArrowheads="1"/>
          </p:cNvSpPr>
          <p:nvPr/>
        </p:nvSpPr>
        <p:spPr bwMode="auto">
          <a:xfrm>
            <a:off x="7086600" y="5257800"/>
            <a:ext cx="7620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5" name="Text Box 150"/>
          <p:cNvSpPr txBox="1">
            <a:spLocks noChangeArrowheads="1"/>
          </p:cNvSpPr>
          <p:nvPr/>
        </p:nvSpPr>
        <p:spPr bwMode="auto">
          <a:xfrm>
            <a:off x="5181600" y="3200400"/>
            <a:ext cx="2971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302371"/>
                </a:solidFill>
              </a:rPr>
              <a:t>Implies different port impedances for even order filter</a:t>
            </a:r>
          </a:p>
        </p:txBody>
      </p:sp>
      <p:sp>
        <p:nvSpPr>
          <p:cNvPr id="16406" name="Line 151"/>
          <p:cNvSpPr>
            <a:spLocks noChangeShapeType="1"/>
          </p:cNvSpPr>
          <p:nvPr/>
        </p:nvSpPr>
        <p:spPr bwMode="auto">
          <a:xfrm flipH="1" flipV="1">
            <a:off x="3048000" y="3124200"/>
            <a:ext cx="2209800" cy="228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152"/>
          <p:cNvSpPr>
            <a:spLocks noChangeShapeType="1"/>
          </p:cNvSpPr>
          <p:nvPr/>
        </p:nvSpPr>
        <p:spPr bwMode="auto">
          <a:xfrm flipH="1">
            <a:off x="4267200" y="3352800"/>
            <a:ext cx="990600" cy="228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153"/>
          <p:cNvSpPr>
            <a:spLocks noChangeShapeType="1"/>
          </p:cNvSpPr>
          <p:nvPr/>
        </p:nvSpPr>
        <p:spPr bwMode="auto">
          <a:xfrm flipH="1">
            <a:off x="4953000" y="3352800"/>
            <a:ext cx="304800" cy="609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lsson_desig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nilsson_design</Template>
  <TotalTime>11198</TotalTime>
  <Words>501</Words>
  <Application>Microsoft Office PowerPoint</Application>
  <PresentationFormat>On-screen Show (4:3)</PresentationFormat>
  <Paragraphs>110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Times</vt:lpstr>
      <vt:lpstr>Times New Roman</vt:lpstr>
      <vt:lpstr>Wingdings</vt:lpstr>
      <vt:lpstr>nilsson_design</vt:lpstr>
      <vt:lpstr>Equation</vt:lpstr>
      <vt:lpstr>Equation.DSMT4</vt:lpstr>
      <vt:lpstr>Outline</vt:lpstr>
      <vt:lpstr>Why Need Filter?</vt:lpstr>
      <vt:lpstr>Filter Type</vt:lpstr>
      <vt:lpstr>Filter Topologies</vt:lpstr>
      <vt:lpstr>Insertion Loss Method</vt:lpstr>
      <vt:lpstr>Filtering Functions</vt:lpstr>
      <vt:lpstr>Low Pass Prototype – Maximally Flat</vt:lpstr>
      <vt:lpstr>Low Pass Prototype – Maximally Flat</vt:lpstr>
      <vt:lpstr>Low Pass Prototype - Chebyshev</vt:lpstr>
      <vt:lpstr>Low Pass Prototype - Chebyshev</vt:lpstr>
      <vt:lpstr>Low Pass Prototype Chebyshev</vt:lpstr>
      <vt:lpstr>Low Pass Prototype Comparison</vt:lpstr>
      <vt:lpstr>Filter Transformations</vt:lpstr>
      <vt:lpstr>Richard’s Transformation</vt:lpstr>
      <vt:lpstr>Kuroda’s Identities</vt:lpstr>
      <vt:lpstr>Kuroda’s Identities</vt:lpstr>
      <vt:lpstr>Low Pass Filter</vt:lpstr>
      <vt:lpstr>Bandpass Filter</vt:lpstr>
      <vt:lpstr>Stepped Impedance Low Pass Filter</vt:lpstr>
      <vt:lpstr>Impedance Inverter</vt:lpstr>
      <vt:lpstr>Admittance Inverter</vt:lpstr>
      <vt:lpstr>Internal Coupling Coefficient k</vt:lpstr>
      <vt:lpstr>External Coupling Coefficient Qext</vt:lpstr>
      <vt:lpstr>Coupled Resonator Filter</vt:lpstr>
      <vt:lpstr>Coupled Resonator Filter</vt:lpstr>
      <vt:lpstr>Coupled Resonator Filter</vt:lpstr>
      <vt:lpstr>Coupled Resonator Filter</vt:lpstr>
      <vt:lpstr>Coupled Resonator Filter</vt:lpstr>
      <vt:lpstr>Coupled Resonator Filter</vt:lpstr>
      <vt:lpstr>Coupled Resonator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2–1   The circuit symbols for (a) an ideal independent voltage source and (b) an ideal independent current source.</dc:title>
  <dc:creator>Bill Montgomery</dc:creator>
  <cp:lastModifiedBy>Xun Gong</cp:lastModifiedBy>
  <cp:revision>1008</cp:revision>
  <dcterms:created xsi:type="dcterms:W3CDTF">2009-12-23T15:07:20Z</dcterms:created>
  <dcterms:modified xsi:type="dcterms:W3CDTF">2021-12-05T19:07:51Z</dcterms:modified>
</cp:coreProperties>
</file>