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1"/>
  </p:notesMasterIdLst>
  <p:sldIdLst>
    <p:sldId id="256" r:id="rId2"/>
    <p:sldId id="281" r:id="rId3"/>
    <p:sldId id="258" r:id="rId4"/>
    <p:sldId id="260" r:id="rId5"/>
    <p:sldId id="261" r:id="rId6"/>
    <p:sldId id="259" r:id="rId7"/>
    <p:sldId id="316" r:id="rId8"/>
    <p:sldId id="317" r:id="rId9"/>
    <p:sldId id="312" r:id="rId10"/>
    <p:sldId id="319" r:id="rId11"/>
    <p:sldId id="341" r:id="rId12"/>
    <p:sldId id="340" r:id="rId13"/>
    <p:sldId id="343" r:id="rId14"/>
    <p:sldId id="363" r:id="rId15"/>
    <p:sldId id="362" r:id="rId16"/>
    <p:sldId id="345" r:id="rId17"/>
    <p:sldId id="346" r:id="rId18"/>
    <p:sldId id="347" r:id="rId19"/>
    <p:sldId id="348" r:id="rId20"/>
    <p:sldId id="344" r:id="rId21"/>
    <p:sldId id="313" r:id="rId22"/>
    <p:sldId id="263" r:id="rId23"/>
    <p:sldId id="356" r:id="rId24"/>
    <p:sldId id="357" r:id="rId25"/>
    <p:sldId id="358" r:id="rId26"/>
    <p:sldId id="359" r:id="rId27"/>
    <p:sldId id="360" r:id="rId28"/>
    <p:sldId id="354" r:id="rId29"/>
    <p:sldId id="355" r:id="rId30"/>
    <p:sldId id="361" r:id="rId31"/>
    <p:sldId id="314" r:id="rId32"/>
    <p:sldId id="349" r:id="rId33"/>
    <p:sldId id="366" r:id="rId34"/>
    <p:sldId id="264" r:id="rId35"/>
    <p:sldId id="350" r:id="rId36"/>
    <p:sldId id="315" r:id="rId37"/>
    <p:sldId id="367" r:id="rId38"/>
    <p:sldId id="368" r:id="rId39"/>
    <p:sldId id="369"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4F75B6-4DA1-4DC2-B7EE-272197E2E326}">
  <a:tblStyle styleId="{7C4F75B6-4DA1-4DC2-B7EE-272197E2E3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7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086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47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994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616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989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515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776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752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385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137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97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908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122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630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352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947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588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8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28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275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9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1" r:id="rId8"/>
    <p:sldLayoutId id="2147483662" r:id="rId9"/>
    <p:sldLayoutId id="2147483665" r:id="rId10"/>
    <p:sldLayoutId id="2147483670" r:id="rId11"/>
    <p:sldLayoutId id="2147483671" r:id="rId12"/>
    <p:sldLayoutId id="2147483672" r:id="rId13"/>
    <p:sldLayoutId id="2147483675" r:id="rId14"/>
    <p:sldLayoutId id="2147483676" r:id="rId15"/>
    <p:sldLayoutId id="2147483677" r:id="rId16"/>
    <p:sldLayoutId id="214748367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969393"/>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300" dirty="0"/>
              <a:t>Taxi Fare Analysis</a:t>
            </a:r>
            <a:br>
              <a:rPr lang="en" b="1" dirty="0"/>
            </a:br>
            <a:r>
              <a:rPr lang="en-US" sz="2200" dirty="0"/>
              <a:t>Exploring Influences of Location, Time, and Conditions </a:t>
            </a:r>
            <a:endParaRPr sz="4800"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1DB136-9B8C-C855-C464-703237E11970}"/>
              </a:ext>
            </a:extLst>
          </p:cNvPr>
          <p:cNvPicPr>
            <a:picLocks noChangeAspect="1"/>
          </p:cNvPicPr>
          <p:nvPr/>
        </p:nvPicPr>
        <p:blipFill>
          <a:blip r:embed="rId2"/>
          <a:stretch>
            <a:fillRect/>
          </a:stretch>
        </p:blipFill>
        <p:spPr>
          <a:xfrm>
            <a:off x="100718" y="1839995"/>
            <a:ext cx="4113390" cy="1811153"/>
          </a:xfrm>
          <a:prstGeom prst="rect">
            <a:avLst/>
          </a:prstGeom>
        </p:spPr>
      </p:pic>
      <p:pic>
        <p:nvPicPr>
          <p:cNvPr id="9" name="Picture 8">
            <a:extLst>
              <a:ext uri="{FF2B5EF4-FFF2-40B4-BE49-F238E27FC236}">
                <a16:creationId xmlns:a16="http://schemas.microsoft.com/office/drawing/2014/main" id="{0318EDBC-87B9-17DD-C5E7-D3A66B097F0E}"/>
              </a:ext>
            </a:extLst>
          </p:cNvPr>
          <p:cNvPicPr>
            <a:picLocks noChangeAspect="1"/>
          </p:cNvPicPr>
          <p:nvPr/>
        </p:nvPicPr>
        <p:blipFill>
          <a:blip r:embed="rId3"/>
          <a:stretch>
            <a:fillRect/>
          </a:stretch>
        </p:blipFill>
        <p:spPr>
          <a:xfrm>
            <a:off x="4214108" y="1839995"/>
            <a:ext cx="4742745" cy="1669081"/>
          </a:xfrm>
          <a:prstGeom prst="rect">
            <a:avLst/>
          </a:prstGeom>
        </p:spPr>
      </p:pic>
      <p:sp>
        <p:nvSpPr>
          <p:cNvPr id="11" name="TextBox 10">
            <a:extLst>
              <a:ext uri="{FF2B5EF4-FFF2-40B4-BE49-F238E27FC236}">
                <a16:creationId xmlns:a16="http://schemas.microsoft.com/office/drawing/2014/main" id="{E0BF2084-544E-AF01-A2EE-D145571F9E4E}"/>
              </a:ext>
            </a:extLst>
          </p:cNvPr>
          <p:cNvSpPr txBox="1"/>
          <p:nvPr/>
        </p:nvSpPr>
        <p:spPr>
          <a:xfrm>
            <a:off x="2157413" y="458887"/>
            <a:ext cx="4829174" cy="646331"/>
          </a:xfrm>
          <a:prstGeom prst="rect">
            <a:avLst/>
          </a:prstGeom>
          <a:noFill/>
        </p:spPr>
        <p:txBody>
          <a:bodyPr wrap="square">
            <a:spAutoFit/>
          </a:bodyPr>
          <a:lstStyle/>
          <a:p>
            <a:pPr algn="ctr">
              <a:buClr>
                <a:schemeClr val="dk1"/>
              </a:buClr>
              <a:buSzPts val="3500"/>
            </a:pPr>
            <a:r>
              <a:rPr lang="en-US" sz="3600" b="1" dirty="0">
                <a:solidFill>
                  <a:schemeClr val="dk1"/>
                </a:solidFill>
                <a:latin typeface="Outfit"/>
                <a:sym typeface="Outfit"/>
              </a:rPr>
              <a:t>Data Features</a:t>
            </a:r>
          </a:p>
        </p:txBody>
      </p:sp>
    </p:spTree>
    <p:extLst>
      <p:ext uri="{BB962C8B-B14F-4D97-AF65-F5344CB8AC3E}">
        <p14:creationId xmlns:p14="http://schemas.microsoft.com/office/powerpoint/2010/main" val="332714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BF2084-544E-AF01-A2EE-D145571F9E4E}"/>
              </a:ext>
            </a:extLst>
          </p:cNvPr>
          <p:cNvSpPr txBox="1"/>
          <p:nvPr/>
        </p:nvSpPr>
        <p:spPr>
          <a:xfrm>
            <a:off x="1260475" y="744637"/>
            <a:ext cx="6623050" cy="646331"/>
          </a:xfrm>
          <a:prstGeom prst="rect">
            <a:avLst/>
          </a:prstGeom>
          <a:noFill/>
        </p:spPr>
        <p:txBody>
          <a:bodyPr wrap="square">
            <a:spAutoFit/>
          </a:bodyPr>
          <a:lstStyle/>
          <a:p>
            <a:pPr>
              <a:buClr>
                <a:schemeClr val="dk1"/>
              </a:buClr>
              <a:buSzPts val="3500"/>
            </a:pPr>
            <a:r>
              <a:rPr lang="en-US" sz="3600" b="1" dirty="0">
                <a:solidFill>
                  <a:schemeClr val="dk1"/>
                </a:solidFill>
                <a:latin typeface="Outfit"/>
              </a:rPr>
              <a:t>Statistics of Taxi Fare Dataset</a:t>
            </a:r>
            <a:endParaRPr lang="en-US" sz="3600" b="1" dirty="0">
              <a:solidFill>
                <a:schemeClr val="dk1"/>
              </a:solidFill>
              <a:latin typeface="Outfit"/>
              <a:sym typeface="Outfit"/>
            </a:endParaRPr>
          </a:p>
        </p:txBody>
      </p:sp>
      <p:pic>
        <p:nvPicPr>
          <p:cNvPr id="3" name="Picture 2">
            <a:extLst>
              <a:ext uri="{FF2B5EF4-FFF2-40B4-BE49-F238E27FC236}">
                <a16:creationId xmlns:a16="http://schemas.microsoft.com/office/drawing/2014/main" id="{5B87CD4A-A1D6-AD78-9AE9-7E89A7CAFA1C}"/>
              </a:ext>
            </a:extLst>
          </p:cNvPr>
          <p:cNvPicPr>
            <a:picLocks noChangeAspect="1"/>
          </p:cNvPicPr>
          <p:nvPr/>
        </p:nvPicPr>
        <p:blipFill>
          <a:blip r:embed="rId2"/>
          <a:stretch>
            <a:fillRect/>
          </a:stretch>
        </p:blipFill>
        <p:spPr>
          <a:xfrm>
            <a:off x="294444" y="1556287"/>
            <a:ext cx="8555111" cy="2171348"/>
          </a:xfrm>
          <a:prstGeom prst="rect">
            <a:avLst/>
          </a:prstGeom>
        </p:spPr>
      </p:pic>
    </p:spTree>
    <p:extLst>
      <p:ext uri="{BB962C8B-B14F-4D97-AF65-F5344CB8AC3E}">
        <p14:creationId xmlns:p14="http://schemas.microsoft.com/office/powerpoint/2010/main" val="18321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5DE5-E3D2-9E46-DE88-1D3352F91703}"/>
              </a:ext>
            </a:extLst>
          </p:cNvPr>
          <p:cNvSpPr>
            <a:spLocks noGrp="1"/>
          </p:cNvSpPr>
          <p:nvPr>
            <p:ph type="title"/>
          </p:nvPr>
        </p:nvSpPr>
        <p:spPr>
          <a:xfrm>
            <a:off x="1776992" y="491050"/>
            <a:ext cx="1540600" cy="572700"/>
          </a:xfrm>
        </p:spPr>
        <p:txBody>
          <a:bodyPr/>
          <a:lstStyle/>
          <a:p>
            <a:r>
              <a:rPr lang="en-US" sz="2400" dirty="0"/>
              <a:t>Data Info</a:t>
            </a:r>
          </a:p>
        </p:txBody>
      </p:sp>
      <p:sp>
        <p:nvSpPr>
          <p:cNvPr id="3" name="Title 1">
            <a:extLst>
              <a:ext uri="{FF2B5EF4-FFF2-40B4-BE49-F238E27FC236}">
                <a16:creationId xmlns:a16="http://schemas.microsoft.com/office/drawing/2014/main" id="{76EC14B2-A62B-8999-8BA9-D4F0100C111D}"/>
              </a:ext>
            </a:extLst>
          </p:cNvPr>
          <p:cNvSpPr txBox="1">
            <a:spLocks/>
          </p:cNvSpPr>
          <p:nvPr/>
        </p:nvSpPr>
        <p:spPr>
          <a:xfrm>
            <a:off x="5087358" y="477300"/>
            <a:ext cx="22796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2400" dirty="0"/>
              <a:t>Missing Values</a:t>
            </a:r>
          </a:p>
        </p:txBody>
      </p:sp>
      <p:pic>
        <p:nvPicPr>
          <p:cNvPr id="7" name="Picture 6">
            <a:extLst>
              <a:ext uri="{FF2B5EF4-FFF2-40B4-BE49-F238E27FC236}">
                <a16:creationId xmlns:a16="http://schemas.microsoft.com/office/drawing/2014/main" id="{C6B6D30D-1803-154B-72C2-B27130C0150A}"/>
              </a:ext>
            </a:extLst>
          </p:cNvPr>
          <p:cNvPicPr>
            <a:picLocks noChangeAspect="1"/>
          </p:cNvPicPr>
          <p:nvPr/>
        </p:nvPicPr>
        <p:blipFill>
          <a:blip r:embed="rId2"/>
          <a:stretch>
            <a:fillRect/>
          </a:stretch>
        </p:blipFill>
        <p:spPr>
          <a:xfrm>
            <a:off x="1246378" y="1290068"/>
            <a:ext cx="2601827" cy="3102800"/>
          </a:xfrm>
          <a:prstGeom prst="rect">
            <a:avLst/>
          </a:prstGeom>
        </p:spPr>
      </p:pic>
      <p:pic>
        <p:nvPicPr>
          <p:cNvPr id="9" name="Picture 8">
            <a:extLst>
              <a:ext uri="{FF2B5EF4-FFF2-40B4-BE49-F238E27FC236}">
                <a16:creationId xmlns:a16="http://schemas.microsoft.com/office/drawing/2014/main" id="{8E165B6F-80F5-2DD3-4EAC-32A354DD730B}"/>
              </a:ext>
            </a:extLst>
          </p:cNvPr>
          <p:cNvPicPr>
            <a:picLocks noChangeAspect="1"/>
          </p:cNvPicPr>
          <p:nvPr/>
        </p:nvPicPr>
        <p:blipFill>
          <a:blip r:embed="rId3"/>
          <a:stretch>
            <a:fillRect/>
          </a:stretch>
        </p:blipFill>
        <p:spPr>
          <a:xfrm>
            <a:off x="5538325" y="1290068"/>
            <a:ext cx="1377715" cy="3102800"/>
          </a:xfrm>
          <a:prstGeom prst="rect">
            <a:avLst/>
          </a:prstGeom>
        </p:spPr>
      </p:pic>
    </p:spTree>
    <p:extLst>
      <p:ext uri="{BB962C8B-B14F-4D97-AF65-F5344CB8AC3E}">
        <p14:creationId xmlns:p14="http://schemas.microsoft.com/office/powerpoint/2010/main" val="619704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EC14B2-A62B-8999-8BA9-D4F0100C111D}"/>
              </a:ext>
            </a:extLst>
          </p:cNvPr>
          <p:cNvSpPr txBox="1">
            <a:spLocks/>
          </p:cNvSpPr>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Handling Missing Values</a:t>
            </a:r>
          </a:p>
        </p:txBody>
      </p:sp>
      <p:sp>
        <p:nvSpPr>
          <p:cNvPr id="8" name="TextBox 7">
            <a:extLst>
              <a:ext uri="{FF2B5EF4-FFF2-40B4-BE49-F238E27FC236}">
                <a16:creationId xmlns:a16="http://schemas.microsoft.com/office/drawing/2014/main" id="{6E9A338C-87DD-A4F2-6BFE-9F856E59C0C1}"/>
              </a:ext>
            </a:extLst>
          </p:cNvPr>
          <p:cNvSpPr txBox="1"/>
          <p:nvPr/>
        </p:nvSpPr>
        <p:spPr>
          <a:xfrm>
            <a:off x="1220788" y="1678087"/>
            <a:ext cx="4500562" cy="923330"/>
          </a:xfrm>
          <a:prstGeom prst="rect">
            <a:avLst/>
          </a:prstGeom>
          <a:noFill/>
        </p:spPr>
        <p:txBody>
          <a:bodyPr wrap="square">
            <a:spAutoFit/>
          </a:bodyPr>
          <a:lstStyle/>
          <a:p>
            <a:pPr marL="285750" lvl="0" indent="-285750" rtl="0">
              <a:spcBef>
                <a:spcPts val="0"/>
              </a:spcBef>
              <a:spcAft>
                <a:spcPts val="0"/>
              </a:spcAft>
              <a:buFont typeface="Arial" panose="020B0604020202020204" pitchFamily="34" charset="0"/>
              <a:buChar char="•"/>
            </a:pPr>
            <a:r>
              <a:rPr lang="en-US" sz="1800" dirty="0">
                <a:solidFill>
                  <a:schemeClr val="dk1"/>
                </a:solidFill>
                <a:latin typeface="DM Sans"/>
              </a:rPr>
              <a:t>Since there are only five null values in the dataset, we can safely remove them without impacting our analysis.</a:t>
            </a:r>
            <a:endParaRPr lang="en-US" sz="1800" dirty="0">
              <a:solidFill>
                <a:schemeClr val="dk1"/>
              </a:solidFill>
              <a:latin typeface="DM Sans"/>
              <a:sym typeface="DM Sans"/>
            </a:endParaRPr>
          </a:p>
        </p:txBody>
      </p:sp>
      <p:pic>
        <p:nvPicPr>
          <p:cNvPr id="13" name="Picture 12">
            <a:extLst>
              <a:ext uri="{FF2B5EF4-FFF2-40B4-BE49-F238E27FC236}">
                <a16:creationId xmlns:a16="http://schemas.microsoft.com/office/drawing/2014/main" id="{A2CE1153-1FF7-FA4C-2134-8329ED8BAB34}"/>
              </a:ext>
            </a:extLst>
          </p:cNvPr>
          <p:cNvPicPr>
            <a:picLocks noChangeAspect="1"/>
          </p:cNvPicPr>
          <p:nvPr/>
        </p:nvPicPr>
        <p:blipFill>
          <a:blip r:embed="rId2"/>
          <a:stretch>
            <a:fillRect/>
          </a:stretch>
        </p:blipFill>
        <p:spPr>
          <a:xfrm>
            <a:off x="6439569" y="1125600"/>
            <a:ext cx="1606730" cy="3476482"/>
          </a:xfrm>
          <a:prstGeom prst="rect">
            <a:avLst/>
          </a:prstGeom>
        </p:spPr>
      </p:pic>
    </p:spTree>
    <p:extLst>
      <p:ext uri="{BB962C8B-B14F-4D97-AF65-F5344CB8AC3E}">
        <p14:creationId xmlns:p14="http://schemas.microsoft.com/office/powerpoint/2010/main" val="368464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EC14B2-A62B-8999-8BA9-D4F0100C111D}"/>
              </a:ext>
            </a:extLst>
          </p:cNvPr>
          <p:cNvSpPr txBox="1">
            <a:spLocks/>
          </p:cNvSpPr>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Data Quality Issues </a:t>
            </a:r>
          </a:p>
        </p:txBody>
      </p:sp>
      <p:sp>
        <p:nvSpPr>
          <p:cNvPr id="2" name="Title 1">
            <a:extLst>
              <a:ext uri="{FF2B5EF4-FFF2-40B4-BE49-F238E27FC236}">
                <a16:creationId xmlns:a16="http://schemas.microsoft.com/office/drawing/2014/main" id="{4F7B68CF-3B4D-7FF7-B2EF-52DF500AED42}"/>
              </a:ext>
            </a:extLst>
          </p:cNvPr>
          <p:cNvSpPr txBox="1">
            <a:spLocks/>
          </p:cNvSpPr>
          <p:nvPr/>
        </p:nvSpPr>
        <p:spPr>
          <a:xfrm>
            <a:off x="926520" y="1552094"/>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1. Fare Amount :</a:t>
            </a:r>
          </a:p>
        </p:txBody>
      </p:sp>
      <p:sp>
        <p:nvSpPr>
          <p:cNvPr id="6" name="Rectangle 3">
            <a:extLst>
              <a:ext uri="{FF2B5EF4-FFF2-40B4-BE49-F238E27FC236}">
                <a16:creationId xmlns:a16="http://schemas.microsoft.com/office/drawing/2014/main" id="{C07F09A7-BDF0-AF92-0CAC-5A728705C7C9}"/>
              </a:ext>
            </a:extLst>
          </p:cNvPr>
          <p:cNvSpPr>
            <a:spLocks noChangeArrowheads="1"/>
          </p:cNvSpPr>
          <p:nvPr/>
        </p:nvSpPr>
        <p:spPr bwMode="auto">
          <a:xfrm>
            <a:off x="1236028" y="1962930"/>
            <a:ext cx="67192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err="1">
                <a:ln>
                  <a:noFill/>
                </a:ln>
                <a:solidFill>
                  <a:schemeClr val="tx1"/>
                </a:solidFill>
                <a:effectLst/>
                <a:latin typeface="Arial Unicode MS"/>
              </a:rPr>
              <a:t>fare_amount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column includes negative values, with a minimum of </a:t>
            </a:r>
            <a:r>
              <a:rPr kumimoji="0" lang="en-US" altLang="en-US" b="0" i="0" u="none" strike="noStrike" cap="none" normalizeH="0" baseline="0" dirty="0">
                <a:ln>
                  <a:noFill/>
                </a:ln>
                <a:solidFill>
                  <a:schemeClr val="tx1"/>
                </a:solidFill>
                <a:effectLst/>
                <a:latin typeface="Arial" panose="020B0604020202020204" pitchFamily="34" charset="0"/>
              </a:rPr>
              <a:t>−44.90. This is not feasible for real-world taxi fares and indicates potential data entry errors or invalid transactions </a:t>
            </a:r>
          </a:p>
        </p:txBody>
      </p:sp>
      <p:sp>
        <p:nvSpPr>
          <p:cNvPr id="7" name="Title 1">
            <a:extLst>
              <a:ext uri="{FF2B5EF4-FFF2-40B4-BE49-F238E27FC236}">
                <a16:creationId xmlns:a16="http://schemas.microsoft.com/office/drawing/2014/main" id="{D91599C7-8250-1C43-411F-4171E9EA2491}"/>
              </a:ext>
            </a:extLst>
          </p:cNvPr>
          <p:cNvSpPr txBox="1">
            <a:spLocks/>
          </p:cNvSpPr>
          <p:nvPr/>
        </p:nvSpPr>
        <p:spPr>
          <a:xfrm>
            <a:off x="926520" y="2848748"/>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2. Unusually High Fare Amounts :</a:t>
            </a:r>
          </a:p>
        </p:txBody>
      </p:sp>
      <p:sp>
        <p:nvSpPr>
          <p:cNvPr id="10" name="Rectangle 4">
            <a:extLst>
              <a:ext uri="{FF2B5EF4-FFF2-40B4-BE49-F238E27FC236}">
                <a16:creationId xmlns:a16="http://schemas.microsoft.com/office/drawing/2014/main" id="{718F2ED4-13C3-F86A-2E70-745171CA3980}"/>
              </a:ext>
            </a:extLst>
          </p:cNvPr>
          <p:cNvSpPr>
            <a:spLocks noChangeArrowheads="1"/>
          </p:cNvSpPr>
          <p:nvPr/>
        </p:nvSpPr>
        <p:spPr bwMode="auto">
          <a:xfrm>
            <a:off x="1236028" y="3399728"/>
            <a:ext cx="69494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The maximum fare amount is 500, which could represent legitimate long-distance trips or high-demand periods, but might also indicate outliers that need further investigation.</a:t>
            </a:r>
            <a:endParaRPr lang="en-US" altLang="en-US" dirty="0">
              <a:solidFill>
                <a:schemeClr val="tx1"/>
              </a:solidFill>
            </a:endParaRPr>
          </a:p>
        </p:txBody>
      </p:sp>
      <p:pic>
        <p:nvPicPr>
          <p:cNvPr id="5" name="Picture 4">
            <a:extLst>
              <a:ext uri="{FF2B5EF4-FFF2-40B4-BE49-F238E27FC236}">
                <a16:creationId xmlns:a16="http://schemas.microsoft.com/office/drawing/2014/main" id="{38363FFF-BCA0-441F-32DB-15848316BD5F}"/>
              </a:ext>
            </a:extLst>
          </p:cNvPr>
          <p:cNvPicPr>
            <a:picLocks noChangeAspect="1"/>
          </p:cNvPicPr>
          <p:nvPr/>
        </p:nvPicPr>
        <p:blipFill>
          <a:blip r:embed="rId2"/>
          <a:stretch>
            <a:fillRect/>
          </a:stretch>
        </p:blipFill>
        <p:spPr>
          <a:xfrm>
            <a:off x="5084288" y="2498036"/>
            <a:ext cx="2823684" cy="701424"/>
          </a:xfrm>
          <a:prstGeom prst="rect">
            <a:avLst/>
          </a:prstGeom>
        </p:spPr>
      </p:pic>
      <p:pic>
        <p:nvPicPr>
          <p:cNvPr id="9" name="Picture 8">
            <a:extLst>
              <a:ext uri="{FF2B5EF4-FFF2-40B4-BE49-F238E27FC236}">
                <a16:creationId xmlns:a16="http://schemas.microsoft.com/office/drawing/2014/main" id="{7690CC4A-A1AD-5162-5689-3D5936E07BC9}"/>
              </a:ext>
            </a:extLst>
          </p:cNvPr>
          <p:cNvPicPr>
            <a:picLocks noChangeAspect="1"/>
          </p:cNvPicPr>
          <p:nvPr/>
        </p:nvPicPr>
        <p:blipFill>
          <a:blip r:embed="rId3"/>
          <a:stretch>
            <a:fillRect/>
          </a:stretch>
        </p:blipFill>
        <p:spPr>
          <a:xfrm>
            <a:off x="5084288" y="4001370"/>
            <a:ext cx="2823684" cy="674580"/>
          </a:xfrm>
          <a:prstGeom prst="rect">
            <a:avLst/>
          </a:prstGeom>
        </p:spPr>
      </p:pic>
    </p:spTree>
    <p:extLst>
      <p:ext uri="{BB962C8B-B14F-4D97-AF65-F5344CB8AC3E}">
        <p14:creationId xmlns:p14="http://schemas.microsoft.com/office/powerpoint/2010/main" val="341861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EC14B2-A62B-8999-8BA9-D4F0100C111D}"/>
              </a:ext>
            </a:extLst>
          </p:cNvPr>
          <p:cNvSpPr txBox="1">
            <a:spLocks/>
          </p:cNvSpPr>
          <p:nvPr/>
        </p:nvSpPr>
        <p:spPr>
          <a:xfrm>
            <a:off x="926520" y="839250"/>
            <a:ext cx="497104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3200" dirty="0"/>
              <a:t>Data Quality Issues </a:t>
            </a:r>
          </a:p>
        </p:txBody>
      </p:sp>
      <p:sp>
        <p:nvSpPr>
          <p:cNvPr id="7" name="Title 1">
            <a:extLst>
              <a:ext uri="{FF2B5EF4-FFF2-40B4-BE49-F238E27FC236}">
                <a16:creationId xmlns:a16="http://schemas.microsoft.com/office/drawing/2014/main" id="{D91599C7-8250-1C43-411F-4171E9EA2491}"/>
              </a:ext>
            </a:extLst>
          </p:cNvPr>
          <p:cNvSpPr txBox="1">
            <a:spLocks/>
          </p:cNvSpPr>
          <p:nvPr/>
        </p:nvSpPr>
        <p:spPr>
          <a:xfrm>
            <a:off x="926520" y="3094891"/>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4. Passenger Count Discrepancies :</a:t>
            </a:r>
          </a:p>
        </p:txBody>
      </p:sp>
      <p:sp>
        <p:nvSpPr>
          <p:cNvPr id="10" name="Rectangle 4">
            <a:extLst>
              <a:ext uri="{FF2B5EF4-FFF2-40B4-BE49-F238E27FC236}">
                <a16:creationId xmlns:a16="http://schemas.microsoft.com/office/drawing/2014/main" id="{718F2ED4-13C3-F86A-2E70-745171CA3980}"/>
              </a:ext>
            </a:extLst>
          </p:cNvPr>
          <p:cNvSpPr>
            <a:spLocks noChangeArrowheads="1"/>
          </p:cNvSpPr>
          <p:nvPr/>
        </p:nvSpPr>
        <p:spPr bwMode="auto">
          <a:xfrm>
            <a:off x="1236028" y="3683751"/>
            <a:ext cx="6949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rPr>
              <a:t>The ‘</a:t>
            </a:r>
            <a:r>
              <a:rPr lang="en-US" altLang="en-US" dirty="0" err="1">
                <a:solidFill>
                  <a:schemeClr val="tx1"/>
                </a:solidFill>
              </a:rPr>
              <a:t>passenger_count</a:t>
            </a:r>
            <a:r>
              <a:rPr lang="en-US" altLang="en-US" dirty="0">
                <a:solidFill>
                  <a:schemeClr val="tx1"/>
                </a:solidFill>
              </a:rPr>
              <a:t>’ column ranges from 0 to 6, with zero passengers being an obvious anomaly, as every taxi trip should have at least one passenger.  </a:t>
            </a:r>
          </a:p>
        </p:txBody>
      </p:sp>
      <p:sp>
        <p:nvSpPr>
          <p:cNvPr id="14" name="Title 1">
            <a:extLst>
              <a:ext uri="{FF2B5EF4-FFF2-40B4-BE49-F238E27FC236}">
                <a16:creationId xmlns:a16="http://schemas.microsoft.com/office/drawing/2014/main" id="{AF20E979-5D2E-E50C-1FDB-D303C9A6E2F2}"/>
              </a:ext>
            </a:extLst>
          </p:cNvPr>
          <p:cNvSpPr txBox="1">
            <a:spLocks/>
          </p:cNvSpPr>
          <p:nvPr/>
        </p:nvSpPr>
        <p:spPr>
          <a:xfrm>
            <a:off x="926520" y="1606646"/>
            <a:ext cx="5586549"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algn="l"/>
            <a:r>
              <a:rPr lang="en-US" sz="1800" b="0" dirty="0"/>
              <a:t>3. Zero and Unreasonably High Distances :</a:t>
            </a:r>
          </a:p>
        </p:txBody>
      </p:sp>
      <p:sp>
        <p:nvSpPr>
          <p:cNvPr id="15" name="Rectangle 4">
            <a:extLst>
              <a:ext uri="{FF2B5EF4-FFF2-40B4-BE49-F238E27FC236}">
                <a16:creationId xmlns:a16="http://schemas.microsoft.com/office/drawing/2014/main" id="{5402F9D3-B69F-1D82-9123-2E8B17DE0AFA}"/>
              </a:ext>
            </a:extLst>
          </p:cNvPr>
          <p:cNvSpPr>
            <a:spLocks noChangeArrowheads="1"/>
          </p:cNvSpPr>
          <p:nvPr/>
        </p:nvSpPr>
        <p:spPr bwMode="auto">
          <a:xfrm>
            <a:off x="1236028" y="2075628"/>
            <a:ext cx="69494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rPr>
              <a:t>The ‘distance‘ column includes zero values, which may suggest trips that were canceled, incorrectly logged, or very short. Additionally, the maximum distance of 12,399 km. suggests potential data entry errors or outliers that are not representative of typical taxi trips. </a:t>
            </a:r>
          </a:p>
        </p:txBody>
      </p:sp>
      <p:pic>
        <p:nvPicPr>
          <p:cNvPr id="18" name="Picture 17">
            <a:extLst>
              <a:ext uri="{FF2B5EF4-FFF2-40B4-BE49-F238E27FC236}">
                <a16:creationId xmlns:a16="http://schemas.microsoft.com/office/drawing/2014/main" id="{50484DE2-7C49-516D-073D-FCA89AB3534B}"/>
              </a:ext>
            </a:extLst>
          </p:cNvPr>
          <p:cNvPicPr>
            <a:picLocks noChangeAspect="1"/>
          </p:cNvPicPr>
          <p:nvPr/>
        </p:nvPicPr>
        <p:blipFill>
          <a:blip r:embed="rId2"/>
          <a:stretch>
            <a:fillRect/>
          </a:stretch>
        </p:blipFill>
        <p:spPr>
          <a:xfrm>
            <a:off x="5312829" y="4345310"/>
            <a:ext cx="2400479" cy="475651"/>
          </a:xfrm>
          <a:prstGeom prst="rect">
            <a:avLst/>
          </a:prstGeom>
        </p:spPr>
      </p:pic>
      <p:pic>
        <p:nvPicPr>
          <p:cNvPr id="20" name="Picture 19">
            <a:extLst>
              <a:ext uri="{FF2B5EF4-FFF2-40B4-BE49-F238E27FC236}">
                <a16:creationId xmlns:a16="http://schemas.microsoft.com/office/drawing/2014/main" id="{ADCAF9FC-8D3E-15D5-A82F-94399295F6AE}"/>
              </a:ext>
            </a:extLst>
          </p:cNvPr>
          <p:cNvPicPr>
            <a:picLocks noChangeAspect="1"/>
          </p:cNvPicPr>
          <p:nvPr/>
        </p:nvPicPr>
        <p:blipFill>
          <a:blip r:embed="rId3"/>
          <a:stretch>
            <a:fillRect/>
          </a:stretch>
        </p:blipFill>
        <p:spPr>
          <a:xfrm>
            <a:off x="4901372" y="2867713"/>
            <a:ext cx="1880428" cy="466123"/>
          </a:xfrm>
          <a:prstGeom prst="rect">
            <a:avLst/>
          </a:prstGeom>
        </p:spPr>
      </p:pic>
      <p:pic>
        <p:nvPicPr>
          <p:cNvPr id="22" name="Picture 21">
            <a:extLst>
              <a:ext uri="{FF2B5EF4-FFF2-40B4-BE49-F238E27FC236}">
                <a16:creationId xmlns:a16="http://schemas.microsoft.com/office/drawing/2014/main" id="{BB58FCAB-9210-A79D-F9C6-9928FC172BDF}"/>
              </a:ext>
            </a:extLst>
          </p:cNvPr>
          <p:cNvPicPr>
            <a:picLocks noChangeAspect="1"/>
          </p:cNvPicPr>
          <p:nvPr/>
        </p:nvPicPr>
        <p:blipFill>
          <a:blip r:embed="rId4"/>
          <a:stretch>
            <a:fillRect/>
          </a:stretch>
        </p:blipFill>
        <p:spPr>
          <a:xfrm>
            <a:off x="6781800" y="2860950"/>
            <a:ext cx="1941399" cy="450681"/>
          </a:xfrm>
          <a:prstGeom prst="rect">
            <a:avLst/>
          </a:prstGeom>
        </p:spPr>
      </p:pic>
    </p:spTree>
    <p:extLst>
      <p:ext uri="{BB962C8B-B14F-4D97-AF65-F5344CB8AC3E}">
        <p14:creationId xmlns:p14="http://schemas.microsoft.com/office/powerpoint/2010/main" val="7412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4212-D895-DB51-0D6E-9CEB6F858965}"/>
              </a:ext>
            </a:extLst>
          </p:cNvPr>
          <p:cNvSpPr>
            <a:spLocks noGrp="1"/>
          </p:cNvSpPr>
          <p:nvPr>
            <p:ph type="title"/>
          </p:nvPr>
        </p:nvSpPr>
        <p:spPr/>
        <p:txBody>
          <a:bodyPr/>
          <a:lstStyle/>
          <a:p>
            <a:r>
              <a:rPr lang="en-US" dirty="0"/>
              <a:t>Outliers Visualization</a:t>
            </a:r>
          </a:p>
        </p:txBody>
      </p:sp>
      <p:sp>
        <p:nvSpPr>
          <p:cNvPr id="3" name="Title 1">
            <a:extLst>
              <a:ext uri="{FF2B5EF4-FFF2-40B4-BE49-F238E27FC236}">
                <a16:creationId xmlns:a16="http://schemas.microsoft.com/office/drawing/2014/main" id="{4CCD5E36-24F3-FB13-69E8-763D8BE50D4F}"/>
              </a:ext>
            </a:extLst>
          </p:cNvPr>
          <p:cNvSpPr txBox="1">
            <a:spLocks/>
          </p:cNvSpPr>
          <p:nvPr/>
        </p:nvSpPr>
        <p:spPr>
          <a:xfrm>
            <a:off x="623751" y="1272340"/>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fare_amount</a:t>
            </a:r>
          </a:p>
        </p:txBody>
      </p:sp>
      <p:sp>
        <p:nvSpPr>
          <p:cNvPr id="4" name="Title 1">
            <a:extLst>
              <a:ext uri="{FF2B5EF4-FFF2-40B4-BE49-F238E27FC236}">
                <a16:creationId xmlns:a16="http://schemas.microsoft.com/office/drawing/2014/main" id="{AB4B6AFC-133F-D878-F11B-3F28A0E33954}"/>
              </a:ext>
            </a:extLst>
          </p:cNvPr>
          <p:cNvSpPr txBox="1">
            <a:spLocks/>
          </p:cNvSpPr>
          <p:nvPr/>
        </p:nvSpPr>
        <p:spPr>
          <a:xfrm>
            <a:off x="6451938" y="1241536"/>
            <a:ext cx="2133644" cy="34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Pickup_longitude</a:t>
            </a:r>
          </a:p>
        </p:txBody>
      </p:sp>
      <p:pic>
        <p:nvPicPr>
          <p:cNvPr id="5" name="Picture 4">
            <a:extLst>
              <a:ext uri="{FF2B5EF4-FFF2-40B4-BE49-F238E27FC236}">
                <a16:creationId xmlns:a16="http://schemas.microsoft.com/office/drawing/2014/main" id="{2501D593-B548-0B1B-61BD-6F7944BD5953}"/>
              </a:ext>
            </a:extLst>
          </p:cNvPr>
          <p:cNvPicPr>
            <a:picLocks noChangeAspect="1"/>
          </p:cNvPicPr>
          <p:nvPr/>
        </p:nvPicPr>
        <p:blipFill>
          <a:blip r:embed="rId2"/>
          <a:stretch>
            <a:fillRect/>
          </a:stretch>
        </p:blipFill>
        <p:spPr>
          <a:xfrm>
            <a:off x="78935" y="1647371"/>
            <a:ext cx="2758624" cy="1902814"/>
          </a:xfrm>
          <a:prstGeom prst="rect">
            <a:avLst/>
          </a:prstGeom>
        </p:spPr>
      </p:pic>
      <p:pic>
        <p:nvPicPr>
          <p:cNvPr id="6" name="Picture 5">
            <a:extLst>
              <a:ext uri="{FF2B5EF4-FFF2-40B4-BE49-F238E27FC236}">
                <a16:creationId xmlns:a16="http://schemas.microsoft.com/office/drawing/2014/main" id="{B1A9D004-9BE0-BBD8-1D44-6C812EC64627}"/>
              </a:ext>
            </a:extLst>
          </p:cNvPr>
          <p:cNvPicPr>
            <a:picLocks noChangeAspect="1"/>
          </p:cNvPicPr>
          <p:nvPr/>
        </p:nvPicPr>
        <p:blipFill rotWithShape="1">
          <a:blip r:embed="rId3"/>
          <a:srcRect t="1610"/>
          <a:stretch/>
        </p:blipFill>
        <p:spPr>
          <a:xfrm>
            <a:off x="5915236" y="1652369"/>
            <a:ext cx="2891724" cy="1902814"/>
          </a:xfrm>
          <a:prstGeom prst="rect">
            <a:avLst/>
          </a:prstGeom>
        </p:spPr>
      </p:pic>
      <p:sp>
        <p:nvSpPr>
          <p:cNvPr id="7" name="Title 1">
            <a:extLst>
              <a:ext uri="{FF2B5EF4-FFF2-40B4-BE49-F238E27FC236}">
                <a16:creationId xmlns:a16="http://schemas.microsoft.com/office/drawing/2014/main" id="{0B9BA6DB-EC6C-7395-186B-2F328B021147}"/>
              </a:ext>
            </a:extLst>
          </p:cNvPr>
          <p:cNvSpPr txBox="1">
            <a:spLocks/>
          </p:cNvSpPr>
          <p:nvPr/>
        </p:nvSpPr>
        <p:spPr>
          <a:xfrm>
            <a:off x="3499488" y="1241536"/>
            <a:ext cx="2145024" cy="4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Pickup_latitude</a:t>
            </a:r>
          </a:p>
        </p:txBody>
      </p:sp>
      <p:pic>
        <p:nvPicPr>
          <p:cNvPr id="8" name="Picture 7">
            <a:extLst>
              <a:ext uri="{FF2B5EF4-FFF2-40B4-BE49-F238E27FC236}">
                <a16:creationId xmlns:a16="http://schemas.microsoft.com/office/drawing/2014/main" id="{78284566-8889-2D02-5D10-F00DD647649F}"/>
              </a:ext>
            </a:extLst>
          </p:cNvPr>
          <p:cNvPicPr>
            <a:picLocks noChangeAspect="1"/>
          </p:cNvPicPr>
          <p:nvPr/>
        </p:nvPicPr>
        <p:blipFill>
          <a:blip r:embed="rId4"/>
          <a:stretch>
            <a:fillRect/>
          </a:stretch>
        </p:blipFill>
        <p:spPr>
          <a:xfrm>
            <a:off x="2962922" y="1677392"/>
            <a:ext cx="2826951" cy="1902814"/>
          </a:xfrm>
          <a:prstGeom prst="rect">
            <a:avLst/>
          </a:prstGeom>
        </p:spPr>
      </p:pic>
    </p:spTree>
    <p:extLst>
      <p:ext uri="{BB962C8B-B14F-4D97-AF65-F5344CB8AC3E}">
        <p14:creationId xmlns:p14="http://schemas.microsoft.com/office/powerpoint/2010/main" val="201412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4212-D895-DB51-0D6E-9CEB6F858965}"/>
              </a:ext>
            </a:extLst>
          </p:cNvPr>
          <p:cNvSpPr>
            <a:spLocks noGrp="1"/>
          </p:cNvSpPr>
          <p:nvPr>
            <p:ph type="title"/>
          </p:nvPr>
        </p:nvSpPr>
        <p:spPr/>
        <p:txBody>
          <a:bodyPr/>
          <a:lstStyle/>
          <a:p>
            <a:r>
              <a:rPr lang="en-US" dirty="0"/>
              <a:t>Outliers Visualization</a:t>
            </a:r>
          </a:p>
        </p:txBody>
      </p:sp>
      <p:sp>
        <p:nvSpPr>
          <p:cNvPr id="3" name="Title 1">
            <a:extLst>
              <a:ext uri="{FF2B5EF4-FFF2-40B4-BE49-F238E27FC236}">
                <a16:creationId xmlns:a16="http://schemas.microsoft.com/office/drawing/2014/main" id="{4CCD5E36-24F3-FB13-69E8-763D8BE50D4F}"/>
              </a:ext>
            </a:extLst>
          </p:cNvPr>
          <p:cNvSpPr txBox="1">
            <a:spLocks/>
          </p:cNvSpPr>
          <p:nvPr/>
        </p:nvSpPr>
        <p:spPr>
          <a:xfrm>
            <a:off x="396868" y="1272338"/>
            <a:ext cx="2625543"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Dropoff_latitude</a:t>
            </a:r>
          </a:p>
        </p:txBody>
      </p:sp>
      <p:sp>
        <p:nvSpPr>
          <p:cNvPr id="4" name="Title 1">
            <a:extLst>
              <a:ext uri="{FF2B5EF4-FFF2-40B4-BE49-F238E27FC236}">
                <a16:creationId xmlns:a16="http://schemas.microsoft.com/office/drawing/2014/main" id="{AB4B6AFC-133F-D878-F11B-3F28A0E33954}"/>
              </a:ext>
            </a:extLst>
          </p:cNvPr>
          <p:cNvSpPr txBox="1">
            <a:spLocks/>
          </p:cNvSpPr>
          <p:nvPr/>
        </p:nvSpPr>
        <p:spPr>
          <a:xfrm>
            <a:off x="6155966" y="1291053"/>
            <a:ext cx="2116030"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Passenger_count</a:t>
            </a:r>
          </a:p>
        </p:txBody>
      </p:sp>
      <p:pic>
        <p:nvPicPr>
          <p:cNvPr id="6" name="Picture 5">
            <a:extLst>
              <a:ext uri="{FF2B5EF4-FFF2-40B4-BE49-F238E27FC236}">
                <a16:creationId xmlns:a16="http://schemas.microsoft.com/office/drawing/2014/main" id="{A9949854-9DB9-CC0A-95E8-E8C16F8CD688}"/>
              </a:ext>
            </a:extLst>
          </p:cNvPr>
          <p:cNvPicPr>
            <a:picLocks noChangeAspect="1"/>
          </p:cNvPicPr>
          <p:nvPr/>
        </p:nvPicPr>
        <p:blipFill>
          <a:blip r:embed="rId2"/>
          <a:stretch>
            <a:fillRect/>
          </a:stretch>
        </p:blipFill>
        <p:spPr>
          <a:xfrm>
            <a:off x="5836033" y="1746712"/>
            <a:ext cx="2836044" cy="1867712"/>
          </a:xfrm>
          <a:prstGeom prst="rect">
            <a:avLst/>
          </a:prstGeom>
        </p:spPr>
      </p:pic>
      <p:sp>
        <p:nvSpPr>
          <p:cNvPr id="7" name="Title 1">
            <a:extLst>
              <a:ext uri="{FF2B5EF4-FFF2-40B4-BE49-F238E27FC236}">
                <a16:creationId xmlns:a16="http://schemas.microsoft.com/office/drawing/2014/main" id="{C213C16A-3F03-7C28-46B5-0C14C1966BCF}"/>
              </a:ext>
            </a:extLst>
          </p:cNvPr>
          <p:cNvSpPr txBox="1">
            <a:spLocks/>
          </p:cNvSpPr>
          <p:nvPr/>
        </p:nvSpPr>
        <p:spPr>
          <a:xfrm>
            <a:off x="3154482" y="1272338"/>
            <a:ext cx="2412473" cy="474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distance</a:t>
            </a:r>
          </a:p>
        </p:txBody>
      </p:sp>
      <p:pic>
        <p:nvPicPr>
          <p:cNvPr id="8" name="Picture 7">
            <a:extLst>
              <a:ext uri="{FF2B5EF4-FFF2-40B4-BE49-F238E27FC236}">
                <a16:creationId xmlns:a16="http://schemas.microsoft.com/office/drawing/2014/main" id="{265BBAC0-F2A8-2A54-01B1-4BBE16F4CF41}"/>
              </a:ext>
            </a:extLst>
          </p:cNvPr>
          <p:cNvPicPr>
            <a:picLocks noChangeAspect="1"/>
          </p:cNvPicPr>
          <p:nvPr/>
        </p:nvPicPr>
        <p:blipFill>
          <a:blip r:embed="rId3"/>
          <a:stretch>
            <a:fillRect/>
          </a:stretch>
        </p:blipFill>
        <p:spPr>
          <a:xfrm>
            <a:off x="2921478" y="1701195"/>
            <a:ext cx="2696333" cy="1913229"/>
          </a:xfrm>
          <a:prstGeom prst="rect">
            <a:avLst/>
          </a:prstGeom>
        </p:spPr>
      </p:pic>
      <p:pic>
        <p:nvPicPr>
          <p:cNvPr id="10" name="Picture 9">
            <a:extLst>
              <a:ext uri="{FF2B5EF4-FFF2-40B4-BE49-F238E27FC236}">
                <a16:creationId xmlns:a16="http://schemas.microsoft.com/office/drawing/2014/main" id="{CC05AE9E-E585-5762-A2DE-BBFE69582FC8}"/>
              </a:ext>
            </a:extLst>
          </p:cNvPr>
          <p:cNvPicPr>
            <a:picLocks noChangeAspect="1"/>
          </p:cNvPicPr>
          <p:nvPr/>
        </p:nvPicPr>
        <p:blipFill>
          <a:blip r:embed="rId4"/>
          <a:stretch>
            <a:fillRect/>
          </a:stretch>
        </p:blipFill>
        <p:spPr>
          <a:xfrm>
            <a:off x="-6133" y="1721821"/>
            <a:ext cx="2839790" cy="1874019"/>
          </a:xfrm>
          <a:prstGeom prst="rect">
            <a:avLst/>
          </a:prstGeom>
        </p:spPr>
      </p:pic>
    </p:spTree>
    <p:extLst>
      <p:ext uri="{BB962C8B-B14F-4D97-AF65-F5344CB8AC3E}">
        <p14:creationId xmlns:p14="http://schemas.microsoft.com/office/powerpoint/2010/main" val="65147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Title 1">
            <a:extLst>
              <a:ext uri="{FF2B5EF4-FFF2-40B4-BE49-F238E27FC236}">
                <a16:creationId xmlns:a16="http://schemas.microsoft.com/office/drawing/2014/main" id="{BF315657-F6A6-FEFC-3F8B-23E1C3F79EA1}"/>
              </a:ext>
            </a:extLst>
          </p:cNvPr>
          <p:cNvSpPr>
            <a:spLocks noGrp="1"/>
          </p:cNvSpPr>
          <p:nvPr>
            <p:ph type="title"/>
          </p:nvPr>
        </p:nvSpPr>
        <p:spPr>
          <a:xfrm>
            <a:off x="720000" y="515639"/>
            <a:ext cx="7704000" cy="570838"/>
          </a:xfrm>
        </p:spPr>
        <p:txBody>
          <a:bodyPr/>
          <a:lstStyle/>
          <a:p>
            <a:pPr algn="ctr"/>
            <a:r>
              <a:rPr lang="en-US" dirty="0"/>
              <a:t>Post-Outliers Handling</a:t>
            </a:r>
          </a:p>
        </p:txBody>
      </p:sp>
      <p:sp>
        <p:nvSpPr>
          <p:cNvPr id="9" name="Title 1">
            <a:extLst>
              <a:ext uri="{FF2B5EF4-FFF2-40B4-BE49-F238E27FC236}">
                <a16:creationId xmlns:a16="http://schemas.microsoft.com/office/drawing/2014/main" id="{167062E0-EA94-D9BE-594D-C1757848574C}"/>
              </a:ext>
            </a:extLst>
          </p:cNvPr>
          <p:cNvSpPr txBox="1">
            <a:spLocks/>
          </p:cNvSpPr>
          <p:nvPr/>
        </p:nvSpPr>
        <p:spPr>
          <a:xfrm>
            <a:off x="623751" y="1272340"/>
            <a:ext cx="2021710" cy="403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fare_amount</a:t>
            </a:r>
          </a:p>
        </p:txBody>
      </p:sp>
      <p:sp>
        <p:nvSpPr>
          <p:cNvPr id="10" name="Title 1">
            <a:extLst>
              <a:ext uri="{FF2B5EF4-FFF2-40B4-BE49-F238E27FC236}">
                <a16:creationId xmlns:a16="http://schemas.microsoft.com/office/drawing/2014/main" id="{0A42538E-AF02-5A7A-C4F5-B2E0D34BA8CC}"/>
              </a:ext>
            </a:extLst>
          </p:cNvPr>
          <p:cNvSpPr txBox="1">
            <a:spLocks/>
          </p:cNvSpPr>
          <p:nvPr/>
        </p:nvSpPr>
        <p:spPr>
          <a:xfrm>
            <a:off x="6451938" y="1241536"/>
            <a:ext cx="2133644" cy="342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Pickup_longitude</a:t>
            </a:r>
          </a:p>
        </p:txBody>
      </p:sp>
      <p:pic>
        <p:nvPicPr>
          <p:cNvPr id="11" name="Picture 10">
            <a:extLst>
              <a:ext uri="{FF2B5EF4-FFF2-40B4-BE49-F238E27FC236}">
                <a16:creationId xmlns:a16="http://schemas.microsoft.com/office/drawing/2014/main" id="{28FD67D5-6A7C-E94A-1969-4FCEAE9FC163}"/>
              </a:ext>
            </a:extLst>
          </p:cNvPr>
          <p:cNvPicPr>
            <a:picLocks noChangeAspect="1"/>
          </p:cNvPicPr>
          <p:nvPr/>
        </p:nvPicPr>
        <p:blipFill>
          <a:blip r:embed="rId3"/>
          <a:stretch>
            <a:fillRect/>
          </a:stretch>
        </p:blipFill>
        <p:spPr>
          <a:xfrm>
            <a:off x="78935" y="1647371"/>
            <a:ext cx="2758624" cy="1902814"/>
          </a:xfrm>
          <a:prstGeom prst="rect">
            <a:avLst/>
          </a:prstGeom>
        </p:spPr>
      </p:pic>
      <p:pic>
        <p:nvPicPr>
          <p:cNvPr id="12" name="Picture 11">
            <a:extLst>
              <a:ext uri="{FF2B5EF4-FFF2-40B4-BE49-F238E27FC236}">
                <a16:creationId xmlns:a16="http://schemas.microsoft.com/office/drawing/2014/main" id="{B66F7921-35F4-942B-30CE-BCABC942739E}"/>
              </a:ext>
            </a:extLst>
          </p:cNvPr>
          <p:cNvPicPr>
            <a:picLocks noChangeAspect="1"/>
          </p:cNvPicPr>
          <p:nvPr/>
        </p:nvPicPr>
        <p:blipFill rotWithShape="1">
          <a:blip r:embed="rId4"/>
          <a:srcRect t="1610"/>
          <a:stretch/>
        </p:blipFill>
        <p:spPr>
          <a:xfrm>
            <a:off x="5915236" y="1652369"/>
            <a:ext cx="2891724" cy="1902814"/>
          </a:xfrm>
          <a:prstGeom prst="rect">
            <a:avLst/>
          </a:prstGeom>
        </p:spPr>
      </p:pic>
      <p:sp>
        <p:nvSpPr>
          <p:cNvPr id="13" name="Title 1">
            <a:extLst>
              <a:ext uri="{FF2B5EF4-FFF2-40B4-BE49-F238E27FC236}">
                <a16:creationId xmlns:a16="http://schemas.microsoft.com/office/drawing/2014/main" id="{7484E25A-2BF6-C761-EB99-24705EFDA875}"/>
              </a:ext>
            </a:extLst>
          </p:cNvPr>
          <p:cNvSpPr txBox="1">
            <a:spLocks/>
          </p:cNvSpPr>
          <p:nvPr/>
        </p:nvSpPr>
        <p:spPr>
          <a:xfrm>
            <a:off x="3499488" y="1241536"/>
            <a:ext cx="2145024" cy="403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Pickup_latitude</a:t>
            </a:r>
          </a:p>
        </p:txBody>
      </p:sp>
      <p:pic>
        <p:nvPicPr>
          <p:cNvPr id="14" name="Picture 13">
            <a:extLst>
              <a:ext uri="{FF2B5EF4-FFF2-40B4-BE49-F238E27FC236}">
                <a16:creationId xmlns:a16="http://schemas.microsoft.com/office/drawing/2014/main" id="{9E56A033-7463-1F36-C3C8-0B0E9D1C3762}"/>
              </a:ext>
            </a:extLst>
          </p:cNvPr>
          <p:cNvPicPr>
            <a:picLocks noChangeAspect="1"/>
          </p:cNvPicPr>
          <p:nvPr/>
        </p:nvPicPr>
        <p:blipFill>
          <a:blip r:embed="rId5"/>
          <a:stretch>
            <a:fillRect/>
          </a:stretch>
        </p:blipFill>
        <p:spPr>
          <a:xfrm>
            <a:off x="2962922" y="1677392"/>
            <a:ext cx="2826951" cy="1902814"/>
          </a:xfrm>
          <a:prstGeom prst="rect">
            <a:avLst/>
          </a:prstGeom>
        </p:spPr>
      </p:pic>
      <p:pic>
        <p:nvPicPr>
          <p:cNvPr id="1026" name="Picture 2">
            <a:extLst>
              <a:ext uri="{FF2B5EF4-FFF2-40B4-BE49-F238E27FC236}">
                <a16:creationId xmlns:a16="http://schemas.microsoft.com/office/drawing/2014/main" id="{E7A64818-B068-9D43-8B9F-B60BEB9E5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35" y="1676166"/>
            <a:ext cx="2826951" cy="1933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671E4-F370-6C93-3F00-AA662C3606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236" y="1676166"/>
            <a:ext cx="2895751" cy="1902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01F423-772A-EDC6-3881-D8A1F14C2D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9236" y="1692487"/>
            <a:ext cx="2891723" cy="193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07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Title 1">
            <a:extLst>
              <a:ext uri="{FF2B5EF4-FFF2-40B4-BE49-F238E27FC236}">
                <a16:creationId xmlns:a16="http://schemas.microsoft.com/office/drawing/2014/main" id="{BF315657-F6A6-FEFC-3F8B-23E1C3F79EA1}"/>
              </a:ext>
            </a:extLst>
          </p:cNvPr>
          <p:cNvSpPr>
            <a:spLocks noGrp="1"/>
          </p:cNvSpPr>
          <p:nvPr>
            <p:ph type="title"/>
          </p:nvPr>
        </p:nvSpPr>
        <p:spPr>
          <a:xfrm>
            <a:off x="720000" y="515639"/>
            <a:ext cx="7704000" cy="570838"/>
          </a:xfrm>
        </p:spPr>
        <p:txBody>
          <a:bodyPr/>
          <a:lstStyle/>
          <a:p>
            <a:pPr algn="ctr"/>
            <a:r>
              <a:rPr lang="en-US" dirty="0"/>
              <a:t>Post-Outliers Handling</a:t>
            </a:r>
          </a:p>
        </p:txBody>
      </p:sp>
      <p:sp>
        <p:nvSpPr>
          <p:cNvPr id="2" name="Title 1">
            <a:extLst>
              <a:ext uri="{FF2B5EF4-FFF2-40B4-BE49-F238E27FC236}">
                <a16:creationId xmlns:a16="http://schemas.microsoft.com/office/drawing/2014/main" id="{0EB751B3-1994-9330-9BED-F71478811E7A}"/>
              </a:ext>
            </a:extLst>
          </p:cNvPr>
          <p:cNvSpPr txBox="1">
            <a:spLocks/>
          </p:cNvSpPr>
          <p:nvPr/>
        </p:nvSpPr>
        <p:spPr>
          <a:xfrm>
            <a:off x="396868" y="1272338"/>
            <a:ext cx="2625543"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Dropoff_latitude</a:t>
            </a:r>
          </a:p>
        </p:txBody>
      </p:sp>
      <p:sp>
        <p:nvSpPr>
          <p:cNvPr id="3" name="Title 1">
            <a:extLst>
              <a:ext uri="{FF2B5EF4-FFF2-40B4-BE49-F238E27FC236}">
                <a16:creationId xmlns:a16="http://schemas.microsoft.com/office/drawing/2014/main" id="{06A429BD-2944-F366-FB77-15F77CEA4594}"/>
              </a:ext>
            </a:extLst>
          </p:cNvPr>
          <p:cNvSpPr txBox="1">
            <a:spLocks/>
          </p:cNvSpPr>
          <p:nvPr/>
        </p:nvSpPr>
        <p:spPr>
          <a:xfrm>
            <a:off x="6155966" y="1291053"/>
            <a:ext cx="2116030" cy="520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Passenger_count</a:t>
            </a:r>
          </a:p>
        </p:txBody>
      </p:sp>
      <p:pic>
        <p:nvPicPr>
          <p:cNvPr id="4" name="Picture 3">
            <a:extLst>
              <a:ext uri="{FF2B5EF4-FFF2-40B4-BE49-F238E27FC236}">
                <a16:creationId xmlns:a16="http://schemas.microsoft.com/office/drawing/2014/main" id="{A3C1FEB7-23C2-40CF-A150-2DE496374F99}"/>
              </a:ext>
            </a:extLst>
          </p:cNvPr>
          <p:cNvPicPr>
            <a:picLocks noChangeAspect="1"/>
          </p:cNvPicPr>
          <p:nvPr/>
        </p:nvPicPr>
        <p:blipFill>
          <a:blip r:embed="rId3"/>
          <a:stretch>
            <a:fillRect/>
          </a:stretch>
        </p:blipFill>
        <p:spPr>
          <a:xfrm>
            <a:off x="5836033" y="1746712"/>
            <a:ext cx="2836044" cy="1867712"/>
          </a:xfrm>
          <a:prstGeom prst="rect">
            <a:avLst/>
          </a:prstGeom>
        </p:spPr>
      </p:pic>
      <p:sp>
        <p:nvSpPr>
          <p:cNvPr id="5" name="Title 1">
            <a:extLst>
              <a:ext uri="{FF2B5EF4-FFF2-40B4-BE49-F238E27FC236}">
                <a16:creationId xmlns:a16="http://schemas.microsoft.com/office/drawing/2014/main" id="{8BEE468E-3604-E53F-EB3C-649CC7C2BC3D}"/>
              </a:ext>
            </a:extLst>
          </p:cNvPr>
          <p:cNvSpPr txBox="1">
            <a:spLocks/>
          </p:cNvSpPr>
          <p:nvPr/>
        </p:nvSpPr>
        <p:spPr>
          <a:xfrm>
            <a:off x="3154482" y="1272338"/>
            <a:ext cx="2412473" cy="474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1800" dirty="0"/>
              <a:t>distance</a:t>
            </a:r>
          </a:p>
        </p:txBody>
      </p:sp>
      <p:pic>
        <p:nvPicPr>
          <p:cNvPr id="6" name="Picture 5">
            <a:extLst>
              <a:ext uri="{FF2B5EF4-FFF2-40B4-BE49-F238E27FC236}">
                <a16:creationId xmlns:a16="http://schemas.microsoft.com/office/drawing/2014/main" id="{9DF7BF72-5A98-3157-110D-3D3E190B4FBD}"/>
              </a:ext>
            </a:extLst>
          </p:cNvPr>
          <p:cNvPicPr>
            <a:picLocks noChangeAspect="1"/>
          </p:cNvPicPr>
          <p:nvPr/>
        </p:nvPicPr>
        <p:blipFill>
          <a:blip r:embed="rId4"/>
          <a:stretch>
            <a:fillRect/>
          </a:stretch>
        </p:blipFill>
        <p:spPr>
          <a:xfrm>
            <a:off x="2950946" y="1682611"/>
            <a:ext cx="2696333" cy="1913229"/>
          </a:xfrm>
          <a:prstGeom prst="rect">
            <a:avLst/>
          </a:prstGeom>
        </p:spPr>
      </p:pic>
      <p:pic>
        <p:nvPicPr>
          <p:cNvPr id="7" name="Picture 6">
            <a:extLst>
              <a:ext uri="{FF2B5EF4-FFF2-40B4-BE49-F238E27FC236}">
                <a16:creationId xmlns:a16="http://schemas.microsoft.com/office/drawing/2014/main" id="{F3788CE6-BB07-B2B2-33A6-A049947BC698}"/>
              </a:ext>
            </a:extLst>
          </p:cNvPr>
          <p:cNvPicPr>
            <a:picLocks noChangeAspect="1"/>
          </p:cNvPicPr>
          <p:nvPr/>
        </p:nvPicPr>
        <p:blipFill>
          <a:blip r:embed="rId5"/>
          <a:stretch>
            <a:fillRect/>
          </a:stretch>
        </p:blipFill>
        <p:spPr>
          <a:xfrm>
            <a:off x="-6133" y="1721821"/>
            <a:ext cx="2839790" cy="1874019"/>
          </a:xfrm>
          <a:prstGeom prst="rect">
            <a:avLst/>
          </a:prstGeom>
        </p:spPr>
      </p:pic>
      <p:pic>
        <p:nvPicPr>
          <p:cNvPr id="2052" name="Picture 4">
            <a:extLst>
              <a:ext uri="{FF2B5EF4-FFF2-40B4-BE49-F238E27FC236}">
                <a16:creationId xmlns:a16="http://schemas.microsoft.com/office/drawing/2014/main" id="{43D85406-EEBE-B672-AC0D-202F1D721B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701194"/>
            <a:ext cx="2885028" cy="19132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0ED31BA-BD87-164E-A21B-D05B61E8B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6032" y="1707434"/>
            <a:ext cx="2885027" cy="18957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AA716C9-F831-8068-FCC0-0EC51FE384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7987" y="1713771"/>
            <a:ext cx="2696333" cy="191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4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61"/>
          <p:cNvSpPr txBox="1">
            <a:spLocks noGrp="1"/>
          </p:cNvSpPr>
          <p:nvPr>
            <p:ph type="subTitle" idx="3"/>
          </p:nvPr>
        </p:nvSpPr>
        <p:spPr>
          <a:xfrm>
            <a:off x="1062684" y="1999050"/>
            <a:ext cx="314458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Outfit"/>
                <a:ea typeface="Outfit"/>
                <a:cs typeface="Outfit"/>
                <a:sym typeface="Outfit"/>
              </a:rPr>
              <a:t>Youssef Mohammed</a:t>
            </a:r>
            <a:endParaRPr dirty="0">
              <a:latin typeface="Outfit"/>
              <a:ea typeface="Outfit"/>
              <a:cs typeface="Outfit"/>
              <a:sym typeface="Outfit"/>
            </a:endParaRPr>
          </a:p>
        </p:txBody>
      </p:sp>
      <p:sp>
        <p:nvSpPr>
          <p:cNvPr id="948" name="Google Shape;948;p61"/>
          <p:cNvSpPr txBox="1">
            <a:spLocks noGrp="1"/>
          </p:cNvSpPr>
          <p:nvPr>
            <p:ph type="subTitle" idx="4"/>
          </p:nvPr>
        </p:nvSpPr>
        <p:spPr>
          <a:xfrm>
            <a:off x="1062684" y="1294576"/>
            <a:ext cx="2505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Outfit"/>
                <a:ea typeface="Outfit"/>
                <a:cs typeface="Outfit"/>
                <a:sym typeface="Outfit"/>
              </a:rPr>
              <a:t>Ahmed Masood</a:t>
            </a:r>
            <a:endParaRPr dirty="0">
              <a:latin typeface="Outfit"/>
              <a:ea typeface="Outfit"/>
              <a:cs typeface="Outfit"/>
              <a:sym typeface="Outfit"/>
            </a:endParaRPr>
          </a:p>
        </p:txBody>
      </p:sp>
      <p:sp>
        <p:nvSpPr>
          <p:cNvPr id="951" name="Google Shape;951;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6" name="Google Shape;948;p61">
            <a:extLst>
              <a:ext uri="{FF2B5EF4-FFF2-40B4-BE49-F238E27FC236}">
                <a16:creationId xmlns:a16="http://schemas.microsoft.com/office/drawing/2014/main" id="{CCC843F2-C97C-705A-1AF1-7F20D547897F}"/>
              </a:ext>
            </a:extLst>
          </p:cNvPr>
          <p:cNvSpPr txBox="1">
            <a:spLocks/>
          </p:cNvSpPr>
          <p:nvPr/>
        </p:nvSpPr>
        <p:spPr>
          <a:xfrm>
            <a:off x="5575718" y="1294576"/>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Ahmed </a:t>
            </a:r>
            <a:r>
              <a:rPr lang="en-US" dirty="0" err="1">
                <a:latin typeface="Outfit"/>
                <a:ea typeface="Outfit"/>
                <a:cs typeface="Outfit"/>
                <a:sym typeface="Outfit"/>
              </a:rPr>
              <a:t>Antar</a:t>
            </a:r>
            <a:endParaRPr lang="en-US" dirty="0">
              <a:latin typeface="Outfit"/>
              <a:ea typeface="Outfit"/>
              <a:cs typeface="Outfit"/>
              <a:sym typeface="Outfit"/>
            </a:endParaRPr>
          </a:p>
        </p:txBody>
      </p:sp>
      <p:sp>
        <p:nvSpPr>
          <p:cNvPr id="7" name="Google Shape;948;p61">
            <a:extLst>
              <a:ext uri="{FF2B5EF4-FFF2-40B4-BE49-F238E27FC236}">
                <a16:creationId xmlns:a16="http://schemas.microsoft.com/office/drawing/2014/main" id="{4C329A7B-BF80-B417-7C9E-FB4FD428A57D}"/>
              </a:ext>
            </a:extLst>
          </p:cNvPr>
          <p:cNvSpPr txBox="1">
            <a:spLocks/>
          </p:cNvSpPr>
          <p:nvPr/>
        </p:nvSpPr>
        <p:spPr>
          <a:xfrm>
            <a:off x="1062682" y="2703524"/>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Hesham Omar</a:t>
            </a:r>
          </a:p>
        </p:txBody>
      </p:sp>
      <p:sp>
        <p:nvSpPr>
          <p:cNvPr id="8" name="Google Shape;948;p61">
            <a:extLst>
              <a:ext uri="{FF2B5EF4-FFF2-40B4-BE49-F238E27FC236}">
                <a16:creationId xmlns:a16="http://schemas.microsoft.com/office/drawing/2014/main" id="{3CA8D6C1-EC69-A172-1BB6-36DBFCEF1A78}"/>
              </a:ext>
            </a:extLst>
          </p:cNvPr>
          <p:cNvSpPr txBox="1">
            <a:spLocks/>
          </p:cNvSpPr>
          <p:nvPr/>
        </p:nvSpPr>
        <p:spPr>
          <a:xfrm>
            <a:off x="5575718" y="1999050"/>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Raneem </a:t>
            </a:r>
            <a:r>
              <a:rPr lang="en-US" dirty="0" err="1">
                <a:latin typeface="Outfit"/>
                <a:ea typeface="Outfit"/>
                <a:cs typeface="Outfit"/>
                <a:sym typeface="Outfit"/>
              </a:rPr>
              <a:t>Bakkar</a:t>
            </a:r>
            <a:endParaRPr lang="en-US" dirty="0">
              <a:latin typeface="Outfit"/>
              <a:ea typeface="Outfit"/>
              <a:cs typeface="Outfit"/>
              <a:sym typeface="Outfit"/>
            </a:endParaRPr>
          </a:p>
        </p:txBody>
      </p:sp>
      <p:sp>
        <p:nvSpPr>
          <p:cNvPr id="9" name="Google Shape;948;p61">
            <a:extLst>
              <a:ext uri="{FF2B5EF4-FFF2-40B4-BE49-F238E27FC236}">
                <a16:creationId xmlns:a16="http://schemas.microsoft.com/office/drawing/2014/main" id="{052B6595-49BD-EA0F-C514-EEE3EB4B095A}"/>
              </a:ext>
            </a:extLst>
          </p:cNvPr>
          <p:cNvSpPr txBox="1">
            <a:spLocks/>
          </p:cNvSpPr>
          <p:nvPr/>
        </p:nvSpPr>
        <p:spPr>
          <a:xfrm>
            <a:off x="1062682" y="3407998"/>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Ali Taha</a:t>
            </a:r>
          </a:p>
        </p:txBody>
      </p:sp>
      <p:sp>
        <p:nvSpPr>
          <p:cNvPr id="10" name="Google Shape;948;p61">
            <a:extLst>
              <a:ext uri="{FF2B5EF4-FFF2-40B4-BE49-F238E27FC236}">
                <a16:creationId xmlns:a16="http://schemas.microsoft.com/office/drawing/2014/main" id="{6EAC6B75-DCC7-AA07-0A5B-C34C076F91FE}"/>
              </a:ext>
            </a:extLst>
          </p:cNvPr>
          <p:cNvSpPr txBox="1">
            <a:spLocks/>
          </p:cNvSpPr>
          <p:nvPr/>
        </p:nvSpPr>
        <p:spPr>
          <a:xfrm>
            <a:off x="5575718" y="2703524"/>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a:latin typeface="Outfit"/>
                <a:ea typeface="Outfit"/>
                <a:cs typeface="Outfit"/>
                <a:sym typeface="Outfit"/>
              </a:rPr>
              <a:t>Amr </a:t>
            </a:r>
            <a:r>
              <a:rPr lang="en-US" dirty="0" err="1">
                <a:latin typeface="Outfit"/>
                <a:ea typeface="Outfit"/>
                <a:cs typeface="Outfit"/>
                <a:sym typeface="Outfit"/>
              </a:rPr>
              <a:t>Akl</a:t>
            </a:r>
            <a:endParaRPr lang="en-US" dirty="0">
              <a:latin typeface="Outfit"/>
              <a:ea typeface="Outfit"/>
              <a:cs typeface="Outfit"/>
              <a:sym typeface="Outfit"/>
            </a:endParaRPr>
          </a:p>
        </p:txBody>
      </p:sp>
      <p:sp>
        <p:nvSpPr>
          <p:cNvPr id="11" name="Google Shape;948;p61">
            <a:extLst>
              <a:ext uri="{FF2B5EF4-FFF2-40B4-BE49-F238E27FC236}">
                <a16:creationId xmlns:a16="http://schemas.microsoft.com/office/drawing/2014/main" id="{857FE96E-3D96-A551-A160-FCA083135530}"/>
              </a:ext>
            </a:extLst>
          </p:cNvPr>
          <p:cNvSpPr txBox="1">
            <a:spLocks/>
          </p:cNvSpPr>
          <p:nvPr/>
        </p:nvSpPr>
        <p:spPr>
          <a:xfrm>
            <a:off x="5575718" y="3407998"/>
            <a:ext cx="25056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en-US" dirty="0" err="1">
                <a:latin typeface="Outfit"/>
                <a:ea typeface="Outfit"/>
                <a:cs typeface="Outfit"/>
                <a:sym typeface="Outfit"/>
              </a:rPr>
              <a:t>Sondos</a:t>
            </a:r>
            <a:endParaRPr lang="en-US" dirty="0">
              <a:latin typeface="Outfit"/>
              <a:ea typeface="Outfit"/>
              <a:cs typeface="Outfit"/>
              <a:sym typeface="Outfi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EC99-0266-AA03-8A60-1D5FAF17C448}"/>
              </a:ext>
            </a:extLst>
          </p:cNvPr>
          <p:cNvSpPr>
            <a:spLocks noGrp="1"/>
          </p:cNvSpPr>
          <p:nvPr>
            <p:ph type="title"/>
          </p:nvPr>
        </p:nvSpPr>
        <p:spPr/>
        <p:txBody>
          <a:bodyPr/>
          <a:lstStyle/>
          <a:p>
            <a:r>
              <a:rPr lang="en-US" dirty="0"/>
              <a:t>Outlier Percentages</a:t>
            </a:r>
          </a:p>
        </p:txBody>
      </p:sp>
      <p:pic>
        <p:nvPicPr>
          <p:cNvPr id="5" name="Picture 4">
            <a:extLst>
              <a:ext uri="{FF2B5EF4-FFF2-40B4-BE49-F238E27FC236}">
                <a16:creationId xmlns:a16="http://schemas.microsoft.com/office/drawing/2014/main" id="{E0F9F9FD-E929-C77D-D410-07F750B60A5B}"/>
              </a:ext>
            </a:extLst>
          </p:cNvPr>
          <p:cNvPicPr>
            <a:picLocks noChangeAspect="1"/>
          </p:cNvPicPr>
          <p:nvPr/>
        </p:nvPicPr>
        <p:blipFill>
          <a:blip r:embed="rId2"/>
          <a:stretch>
            <a:fillRect/>
          </a:stretch>
        </p:blipFill>
        <p:spPr>
          <a:xfrm>
            <a:off x="5068388" y="1521929"/>
            <a:ext cx="3204121" cy="2331614"/>
          </a:xfrm>
          <a:prstGeom prst="rect">
            <a:avLst/>
          </a:prstGeom>
        </p:spPr>
      </p:pic>
      <p:pic>
        <p:nvPicPr>
          <p:cNvPr id="10242" name="Picture 2">
            <a:extLst>
              <a:ext uri="{FF2B5EF4-FFF2-40B4-BE49-F238E27FC236}">
                <a16:creationId xmlns:a16="http://schemas.microsoft.com/office/drawing/2014/main" id="{CF692816-9722-1D1E-EA5A-C125378F3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85" y="1779316"/>
            <a:ext cx="4180388" cy="207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5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Data Analysis</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Understand, Analyze, Explain</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5110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Drivers Performance </a:t>
            </a:r>
            <a:endParaRPr dirty="0"/>
          </a:p>
        </p:txBody>
      </p:sp>
      <p:pic>
        <p:nvPicPr>
          <p:cNvPr id="13" name="Picture 12" descr="A graph of drivers with names&#10;&#10;Description automatically generated">
            <a:extLst>
              <a:ext uri="{FF2B5EF4-FFF2-40B4-BE49-F238E27FC236}">
                <a16:creationId xmlns:a16="http://schemas.microsoft.com/office/drawing/2014/main" id="{ACE70CAA-E330-76C2-3BC6-ED78FC78956B}"/>
              </a:ext>
            </a:extLst>
          </p:cNvPr>
          <p:cNvPicPr>
            <a:picLocks noChangeAspect="1"/>
          </p:cNvPicPr>
          <p:nvPr/>
        </p:nvPicPr>
        <p:blipFill>
          <a:blip r:embed="rId3"/>
          <a:stretch>
            <a:fillRect/>
          </a:stretch>
        </p:blipFill>
        <p:spPr>
          <a:xfrm>
            <a:off x="4846734" y="1573338"/>
            <a:ext cx="3847709" cy="2660650"/>
          </a:xfrm>
          <a:prstGeom prst="rect">
            <a:avLst/>
          </a:prstGeom>
        </p:spPr>
      </p:pic>
      <p:pic>
        <p:nvPicPr>
          <p:cNvPr id="1034" name="Picture 10">
            <a:extLst>
              <a:ext uri="{FF2B5EF4-FFF2-40B4-BE49-F238E27FC236}">
                <a16:creationId xmlns:a16="http://schemas.microsoft.com/office/drawing/2014/main" id="{E4B92CEB-4283-C5C6-AFFB-978E987EF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00" y="1573338"/>
            <a:ext cx="3581710" cy="244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Car Conditions</a:t>
            </a:r>
            <a:endParaRPr dirty="0"/>
          </a:p>
        </p:txBody>
      </p:sp>
      <p:pic>
        <p:nvPicPr>
          <p:cNvPr id="3" name="Picture 2" descr="A graph of a number of drivers&#10;&#10;Description automatically generated">
            <a:extLst>
              <a:ext uri="{FF2B5EF4-FFF2-40B4-BE49-F238E27FC236}">
                <a16:creationId xmlns:a16="http://schemas.microsoft.com/office/drawing/2014/main" id="{BF4B8FC4-2263-C94A-7339-AE6333E940DB}"/>
              </a:ext>
            </a:extLst>
          </p:cNvPr>
          <p:cNvPicPr>
            <a:picLocks noChangeAspect="1"/>
          </p:cNvPicPr>
          <p:nvPr/>
        </p:nvPicPr>
        <p:blipFill>
          <a:blip r:embed="rId3"/>
          <a:stretch>
            <a:fillRect/>
          </a:stretch>
        </p:blipFill>
        <p:spPr>
          <a:xfrm>
            <a:off x="1771426" y="1270000"/>
            <a:ext cx="5601148" cy="3203728"/>
          </a:xfrm>
          <a:prstGeom prst="rect">
            <a:avLst/>
          </a:prstGeom>
        </p:spPr>
      </p:pic>
    </p:spTree>
    <p:extLst>
      <p:ext uri="{BB962C8B-B14F-4D97-AF65-F5344CB8AC3E}">
        <p14:creationId xmlns:p14="http://schemas.microsoft.com/office/powerpoint/2010/main" val="398199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Years</a:t>
            </a:r>
            <a:endParaRPr dirty="0"/>
          </a:p>
        </p:txBody>
      </p:sp>
      <p:pic>
        <p:nvPicPr>
          <p:cNvPr id="6146" name="Picture 2">
            <a:extLst>
              <a:ext uri="{FF2B5EF4-FFF2-40B4-BE49-F238E27FC236}">
                <a16:creationId xmlns:a16="http://schemas.microsoft.com/office/drawing/2014/main" id="{133CF10B-AE2F-F28A-9FEB-FF80824C6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3351"/>
            <a:ext cx="3534500" cy="22275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D1DD968-6331-0FD2-6B63-50022D9C49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03351"/>
            <a:ext cx="3392186" cy="2227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3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Months</a:t>
            </a:r>
            <a:endParaRPr dirty="0"/>
          </a:p>
        </p:txBody>
      </p:sp>
      <p:pic>
        <p:nvPicPr>
          <p:cNvPr id="5122" name="Picture 2">
            <a:extLst>
              <a:ext uri="{FF2B5EF4-FFF2-40B4-BE49-F238E27FC236}">
                <a16:creationId xmlns:a16="http://schemas.microsoft.com/office/drawing/2014/main" id="{7E1D95E0-4C95-0497-3F9D-EE5A63AB6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90" y="1390650"/>
            <a:ext cx="3788472"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3D2DE3D-B530-35C9-0F33-3D8F6204D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39" y="1390650"/>
            <a:ext cx="3635932"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78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Days of Week</a:t>
            </a:r>
            <a:endParaRPr dirty="0"/>
          </a:p>
        </p:txBody>
      </p:sp>
      <p:pic>
        <p:nvPicPr>
          <p:cNvPr id="1026" name="Picture 2">
            <a:extLst>
              <a:ext uri="{FF2B5EF4-FFF2-40B4-BE49-F238E27FC236}">
                <a16:creationId xmlns:a16="http://schemas.microsoft.com/office/drawing/2014/main" id="{23218C09-FFFB-9B12-6FFB-80DBF0A79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9" y="1393825"/>
            <a:ext cx="3738094" cy="2355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6D9002C-3A38-B0AD-E625-4C880BF436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019" y="1393825"/>
            <a:ext cx="3587581" cy="235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Days of Month</a:t>
            </a:r>
            <a:endParaRPr dirty="0"/>
          </a:p>
        </p:txBody>
      </p:sp>
      <p:pic>
        <p:nvPicPr>
          <p:cNvPr id="8196" name="Picture 4">
            <a:extLst>
              <a:ext uri="{FF2B5EF4-FFF2-40B4-BE49-F238E27FC236}">
                <a16:creationId xmlns:a16="http://schemas.microsoft.com/office/drawing/2014/main" id="{B6D026DF-A27A-F2AA-E458-F1EFD4034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9" y="1393826"/>
            <a:ext cx="3738093" cy="235584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54CB049-48EE-8340-4B86-CF649B0B2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93826"/>
            <a:ext cx="3611561" cy="2371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03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in Hours of The Day</a:t>
            </a:r>
            <a:endParaRPr dirty="0"/>
          </a:p>
        </p:txBody>
      </p:sp>
      <p:pic>
        <p:nvPicPr>
          <p:cNvPr id="3076" name="Picture 4">
            <a:extLst>
              <a:ext uri="{FF2B5EF4-FFF2-40B4-BE49-F238E27FC236}">
                <a16:creationId xmlns:a16="http://schemas.microsoft.com/office/drawing/2014/main" id="{EBD02416-E77B-77FC-5183-C85E08C4B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7" y="1292225"/>
            <a:ext cx="3899305" cy="2457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4034EAB-9B14-5925-4BC3-784845499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92225"/>
            <a:ext cx="3727797"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9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Affect of Traffic Condition</a:t>
            </a:r>
            <a:endParaRPr dirty="0"/>
          </a:p>
        </p:txBody>
      </p:sp>
      <p:pic>
        <p:nvPicPr>
          <p:cNvPr id="2050" name="Picture 2">
            <a:extLst>
              <a:ext uri="{FF2B5EF4-FFF2-40B4-BE49-F238E27FC236}">
                <a16:creationId xmlns:a16="http://schemas.microsoft.com/office/drawing/2014/main" id="{59C8708B-46C3-59E9-7466-3FAB4311D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92" y="1393825"/>
            <a:ext cx="3897896" cy="24338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9A854EE-950B-73E4-8FB2-E33B1F166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14" y="1393825"/>
            <a:ext cx="3706344" cy="243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4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8" name="Google Shape;388;p38"/>
          <p:cNvSpPr txBox="1">
            <a:spLocks noGrp="1"/>
          </p:cNvSpPr>
          <p:nvPr>
            <p:ph type="title" idx="7"/>
          </p:nvPr>
        </p:nvSpPr>
        <p:spPr>
          <a:xfrm>
            <a:off x="1505351"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2746853" y="3318669"/>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4204622"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5625350" y="3318669"/>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03901" y="158606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4" name="Google Shape;394;p38"/>
          <p:cNvSpPr txBox="1">
            <a:spLocks noGrp="1"/>
          </p:cNvSpPr>
          <p:nvPr>
            <p:ph type="subTitle" idx="16"/>
          </p:nvPr>
        </p:nvSpPr>
        <p:spPr>
          <a:xfrm>
            <a:off x="719951" y="218025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95" name="Google Shape;395;p38"/>
          <p:cNvSpPr txBox="1">
            <a:spLocks noGrp="1"/>
          </p:cNvSpPr>
          <p:nvPr>
            <p:ph type="subTitle" idx="17"/>
          </p:nvPr>
        </p:nvSpPr>
        <p:spPr>
          <a:xfrm>
            <a:off x="3419222" y="2180254"/>
            <a:ext cx="2401666"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Cleaning</a:t>
            </a:r>
            <a:endParaRPr dirty="0"/>
          </a:p>
        </p:txBody>
      </p:sp>
      <p:sp>
        <p:nvSpPr>
          <p:cNvPr id="396" name="Google Shape;396;p38"/>
          <p:cNvSpPr txBox="1">
            <a:spLocks noGrp="1"/>
          </p:cNvSpPr>
          <p:nvPr>
            <p:ph type="subTitle" idx="18"/>
          </p:nvPr>
        </p:nvSpPr>
        <p:spPr>
          <a:xfrm>
            <a:off x="6118500" y="218025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Analysis</a:t>
            </a:r>
            <a:endParaRPr dirty="0"/>
          </a:p>
        </p:txBody>
      </p:sp>
      <p:sp>
        <p:nvSpPr>
          <p:cNvPr id="397" name="Google Shape;397;p38"/>
          <p:cNvSpPr txBox="1">
            <a:spLocks noGrp="1"/>
          </p:cNvSpPr>
          <p:nvPr>
            <p:ph type="subTitle" idx="19"/>
          </p:nvPr>
        </p:nvSpPr>
        <p:spPr>
          <a:xfrm>
            <a:off x="1961453" y="391291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398" name="Google Shape;398;p38"/>
          <p:cNvSpPr txBox="1">
            <a:spLocks noGrp="1"/>
          </p:cNvSpPr>
          <p:nvPr>
            <p:ph type="subTitle" idx="20"/>
          </p:nvPr>
        </p:nvSpPr>
        <p:spPr>
          <a:xfrm>
            <a:off x="4839950" y="391291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Outro</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Affect of Weather Condition</a:t>
            </a:r>
            <a:endParaRPr dirty="0"/>
          </a:p>
        </p:txBody>
      </p:sp>
      <p:pic>
        <p:nvPicPr>
          <p:cNvPr id="9220" name="Picture 4">
            <a:extLst>
              <a:ext uri="{FF2B5EF4-FFF2-40B4-BE49-F238E27FC236}">
                <a16:creationId xmlns:a16="http://schemas.microsoft.com/office/drawing/2014/main" id="{B8CAB6A1-DA68-A5CF-8EBC-734F2BEE5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47" y="1393825"/>
            <a:ext cx="3861840" cy="24338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353CCCE-F147-10D6-22FE-CF63EF6BC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15" y="1393826"/>
            <a:ext cx="3706344" cy="24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375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Conclusion</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31" name="Google Shape;431;p40"/>
          <p:cNvSpPr txBox="1">
            <a:spLocks noGrp="1"/>
          </p:cNvSpPr>
          <p:nvPr>
            <p:ph type="subTitle" idx="1"/>
          </p:nvPr>
        </p:nvSpPr>
        <p:spPr>
          <a:xfrm>
            <a:off x="837864" y="3314407"/>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What did we learn?</a:t>
            </a:r>
            <a:endParaRPr lang="en-US" sz="2400" dirty="0">
              <a:solidFill>
                <a:srgbClr val="666666"/>
              </a:solidFill>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2088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did we learn?</a:t>
            </a:r>
            <a:endParaRPr dirty="0"/>
          </a:p>
        </p:txBody>
      </p:sp>
      <p:pic>
        <p:nvPicPr>
          <p:cNvPr id="2" name="Picture 4">
            <a:extLst>
              <a:ext uri="{FF2B5EF4-FFF2-40B4-BE49-F238E27FC236}">
                <a16:creationId xmlns:a16="http://schemas.microsoft.com/office/drawing/2014/main" id="{FEC4FAC1-0DFB-7E90-2D2E-04B8A30D0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695" y="1546225"/>
            <a:ext cx="3899305" cy="2457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A2800C-3BD8-00D2-98DD-5DB53582648B}"/>
              </a:ext>
            </a:extLst>
          </p:cNvPr>
          <p:cNvSpPr txBox="1"/>
          <p:nvPr/>
        </p:nvSpPr>
        <p:spPr>
          <a:xfrm>
            <a:off x="720000" y="1974731"/>
            <a:ext cx="5094514"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solidFill>
              </a:rPr>
              <a:t>Late Night and Early Morning Rides .</a:t>
            </a:r>
          </a:p>
          <a:p>
            <a:pPr marL="285750" indent="-285750">
              <a:buFont typeface="Arial" panose="020B0604020202020204" pitchFamily="34" charset="0"/>
              <a:buChar char="•"/>
            </a:pPr>
            <a:r>
              <a:rPr lang="en-US" dirty="0">
                <a:solidFill>
                  <a:schemeClr val="tx1"/>
                </a:solidFill>
              </a:rPr>
              <a:t>Early Morning Low .</a:t>
            </a:r>
          </a:p>
          <a:p>
            <a:pPr marL="285750" indent="-285750">
              <a:buFont typeface="Arial" panose="020B0604020202020204" pitchFamily="34" charset="0"/>
              <a:buChar char="•"/>
            </a:pPr>
            <a:r>
              <a:rPr lang="en-US" dirty="0">
                <a:solidFill>
                  <a:schemeClr val="tx1"/>
                </a:solidFill>
              </a:rPr>
              <a:t>Morning Increase .</a:t>
            </a:r>
          </a:p>
          <a:p>
            <a:pPr marL="285750" indent="-285750">
              <a:buFont typeface="Arial" panose="020B0604020202020204" pitchFamily="34" charset="0"/>
              <a:buChar char="•"/>
            </a:pPr>
            <a:r>
              <a:rPr lang="en-US" dirty="0">
                <a:solidFill>
                  <a:schemeClr val="tx1"/>
                </a:solidFill>
              </a:rPr>
              <a:t>Stable Daytime Rides .</a:t>
            </a:r>
          </a:p>
          <a:p>
            <a:pPr marL="285750" indent="-285750">
              <a:buFont typeface="Arial" panose="020B0604020202020204" pitchFamily="34" charset="0"/>
              <a:buChar char="•"/>
            </a:pPr>
            <a:r>
              <a:rPr lang="en-US" dirty="0">
                <a:solidFill>
                  <a:schemeClr val="tx1"/>
                </a:solidFill>
              </a:rPr>
              <a:t>Evening Peak .</a:t>
            </a:r>
          </a:p>
          <a:p>
            <a:pPr marL="285750" indent="-285750">
              <a:buFont typeface="Arial" panose="020B0604020202020204" pitchFamily="34" charset="0"/>
              <a:buChar char="•"/>
            </a:pPr>
            <a:r>
              <a:rPr lang="en-US" dirty="0">
                <a:solidFill>
                  <a:schemeClr val="tx1"/>
                </a:solidFill>
              </a:rPr>
              <a:t>Late Evening High .</a:t>
            </a:r>
          </a:p>
          <a:p>
            <a:endParaRPr lang="en-US" dirty="0"/>
          </a:p>
        </p:txBody>
      </p:sp>
    </p:spTree>
    <p:extLst>
      <p:ext uri="{BB962C8B-B14F-4D97-AF65-F5344CB8AC3E}">
        <p14:creationId xmlns:p14="http://schemas.microsoft.com/office/powerpoint/2010/main" val="3018527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did we learn?</a:t>
            </a:r>
            <a:endParaRPr dirty="0"/>
          </a:p>
        </p:txBody>
      </p:sp>
      <p:pic>
        <p:nvPicPr>
          <p:cNvPr id="3" name="Picture 4">
            <a:extLst>
              <a:ext uri="{FF2B5EF4-FFF2-40B4-BE49-F238E27FC236}">
                <a16:creationId xmlns:a16="http://schemas.microsoft.com/office/drawing/2014/main" id="{ABDAD4A6-C980-B335-E3FC-6C5373A1E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56" y="1558031"/>
            <a:ext cx="3706344" cy="24338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EF5AB8F1-3695-C4CC-5FB5-D20A24CE3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59" y="1558031"/>
            <a:ext cx="3706344" cy="243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26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 name="Subtitle 2">
            <a:extLst>
              <a:ext uri="{FF2B5EF4-FFF2-40B4-BE49-F238E27FC236}">
                <a16:creationId xmlns:a16="http://schemas.microsoft.com/office/drawing/2014/main" id="{5901919B-C1E0-3F4F-9F53-0A862D9B094F}"/>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4E2914E9-8690-3246-EF42-42CD376EAECA}"/>
              </a:ext>
            </a:extLst>
          </p:cNvPr>
          <p:cNvSpPr>
            <a:spLocks noGrp="1"/>
          </p:cNvSpPr>
          <p:nvPr>
            <p:ph type="subTitle" idx="2"/>
          </p:nvPr>
        </p:nvSpPr>
        <p:spPr/>
        <p:txBody>
          <a:bodyPr/>
          <a:lstStyle/>
          <a:p>
            <a:endParaRPr lang="en-US"/>
          </a:p>
        </p:txBody>
      </p:sp>
      <p:sp>
        <p:nvSpPr>
          <p:cNvPr id="7" name="Subtitle 6">
            <a:extLst>
              <a:ext uri="{FF2B5EF4-FFF2-40B4-BE49-F238E27FC236}">
                <a16:creationId xmlns:a16="http://schemas.microsoft.com/office/drawing/2014/main" id="{DAA79A9E-A7A2-D176-79D1-2D2DDE766F48}"/>
              </a:ext>
            </a:extLst>
          </p:cNvPr>
          <p:cNvSpPr>
            <a:spLocks noGrp="1"/>
          </p:cNvSpPr>
          <p:nvPr>
            <p:ph type="subTitle" idx="3"/>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 name="Subtitle 2">
            <a:extLst>
              <a:ext uri="{FF2B5EF4-FFF2-40B4-BE49-F238E27FC236}">
                <a16:creationId xmlns:a16="http://schemas.microsoft.com/office/drawing/2014/main" id="{5901919B-C1E0-3F4F-9F53-0A862D9B094F}"/>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4E2914E9-8690-3246-EF42-42CD376EAECA}"/>
              </a:ext>
            </a:extLst>
          </p:cNvPr>
          <p:cNvSpPr>
            <a:spLocks noGrp="1"/>
          </p:cNvSpPr>
          <p:nvPr>
            <p:ph type="subTitle" idx="2"/>
          </p:nvPr>
        </p:nvSpPr>
        <p:spPr/>
        <p:txBody>
          <a:bodyPr/>
          <a:lstStyle/>
          <a:p>
            <a:endParaRPr lang="en-US"/>
          </a:p>
        </p:txBody>
      </p:sp>
      <p:sp>
        <p:nvSpPr>
          <p:cNvPr id="7" name="Subtitle 6">
            <a:extLst>
              <a:ext uri="{FF2B5EF4-FFF2-40B4-BE49-F238E27FC236}">
                <a16:creationId xmlns:a16="http://schemas.microsoft.com/office/drawing/2014/main" id="{DAA79A9E-A7A2-D176-79D1-2D2DDE766F48}"/>
              </a:ext>
            </a:extLst>
          </p:cNvPr>
          <p:cNvSpPr>
            <a:spLocks noGrp="1"/>
          </p:cNvSpPr>
          <p:nvPr>
            <p:ph type="subTitle" idx="3"/>
          </p:nvPr>
        </p:nvSpPr>
        <p:spPr/>
        <p:txBody>
          <a:bodyPr/>
          <a:lstStyle/>
          <a:p>
            <a:endParaRPr lang="en-US"/>
          </a:p>
        </p:txBody>
      </p:sp>
    </p:spTree>
    <p:extLst>
      <p:ext uri="{BB962C8B-B14F-4D97-AF65-F5344CB8AC3E}">
        <p14:creationId xmlns:p14="http://schemas.microsoft.com/office/powerpoint/2010/main" val="297418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Outro</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31" name="Google Shape;431;p40"/>
          <p:cNvSpPr txBox="1">
            <a:spLocks noGrp="1"/>
          </p:cNvSpPr>
          <p:nvPr>
            <p:ph type="subTitle" idx="1"/>
          </p:nvPr>
        </p:nvSpPr>
        <p:spPr>
          <a:xfrm>
            <a:off x="837864"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Next steps forward</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90343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 name="Subtitle 2">
            <a:extLst>
              <a:ext uri="{FF2B5EF4-FFF2-40B4-BE49-F238E27FC236}">
                <a16:creationId xmlns:a16="http://schemas.microsoft.com/office/drawing/2014/main" id="{5901919B-C1E0-3F4F-9F53-0A862D9B094F}"/>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4E2914E9-8690-3246-EF42-42CD376EAECA}"/>
              </a:ext>
            </a:extLst>
          </p:cNvPr>
          <p:cNvSpPr>
            <a:spLocks noGrp="1"/>
          </p:cNvSpPr>
          <p:nvPr>
            <p:ph type="subTitle" idx="2"/>
          </p:nvPr>
        </p:nvSpPr>
        <p:spPr/>
        <p:txBody>
          <a:bodyPr/>
          <a:lstStyle/>
          <a:p>
            <a:endParaRPr lang="en-US"/>
          </a:p>
        </p:txBody>
      </p:sp>
      <p:sp>
        <p:nvSpPr>
          <p:cNvPr id="7" name="Subtitle 6">
            <a:extLst>
              <a:ext uri="{FF2B5EF4-FFF2-40B4-BE49-F238E27FC236}">
                <a16:creationId xmlns:a16="http://schemas.microsoft.com/office/drawing/2014/main" id="{DAA79A9E-A7A2-D176-79D1-2D2DDE766F48}"/>
              </a:ext>
            </a:extLst>
          </p:cNvPr>
          <p:cNvSpPr>
            <a:spLocks noGrp="1"/>
          </p:cNvSpPr>
          <p:nvPr>
            <p:ph type="subTitle" idx="3"/>
          </p:nvPr>
        </p:nvSpPr>
        <p:spPr/>
        <p:txBody>
          <a:bodyPr/>
          <a:lstStyle/>
          <a:p>
            <a:endParaRPr lang="en-US"/>
          </a:p>
        </p:txBody>
      </p:sp>
    </p:spTree>
    <p:extLst>
      <p:ext uri="{BB962C8B-B14F-4D97-AF65-F5344CB8AC3E}">
        <p14:creationId xmlns:p14="http://schemas.microsoft.com/office/powerpoint/2010/main" val="4103503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 name="Subtitle 2">
            <a:extLst>
              <a:ext uri="{FF2B5EF4-FFF2-40B4-BE49-F238E27FC236}">
                <a16:creationId xmlns:a16="http://schemas.microsoft.com/office/drawing/2014/main" id="{5901919B-C1E0-3F4F-9F53-0A862D9B094F}"/>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4E2914E9-8690-3246-EF42-42CD376EAECA}"/>
              </a:ext>
            </a:extLst>
          </p:cNvPr>
          <p:cNvSpPr>
            <a:spLocks noGrp="1"/>
          </p:cNvSpPr>
          <p:nvPr>
            <p:ph type="subTitle" idx="2"/>
          </p:nvPr>
        </p:nvSpPr>
        <p:spPr/>
        <p:txBody>
          <a:bodyPr/>
          <a:lstStyle/>
          <a:p>
            <a:endParaRPr lang="en-US"/>
          </a:p>
        </p:txBody>
      </p:sp>
      <p:sp>
        <p:nvSpPr>
          <p:cNvPr id="7" name="Subtitle 6">
            <a:extLst>
              <a:ext uri="{FF2B5EF4-FFF2-40B4-BE49-F238E27FC236}">
                <a16:creationId xmlns:a16="http://schemas.microsoft.com/office/drawing/2014/main" id="{DAA79A9E-A7A2-D176-79D1-2D2DDE766F48}"/>
              </a:ext>
            </a:extLst>
          </p:cNvPr>
          <p:cNvSpPr>
            <a:spLocks noGrp="1"/>
          </p:cNvSpPr>
          <p:nvPr>
            <p:ph type="subTitle" idx="3"/>
          </p:nvPr>
        </p:nvSpPr>
        <p:spPr/>
        <p:txBody>
          <a:bodyPr/>
          <a:lstStyle/>
          <a:p>
            <a:endParaRPr lang="en-US"/>
          </a:p>
        </p:txBody>
      </p:sp>
    </p:spTree>
    <p:extLst>
      <p:ext uri="{BB962C8B-B14F-4D97-AF65-F5344CB8AC3E}">
        <p14:creationId xmlns:p14="http://schemas.microsoft.com/office/powerpoint/2010/main" val="138623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713225" y="677525"/>
            <a:ext cx="5094600" cy="1058700"/>
          </a:xfrm>
          <a:prstGeom prst="rect">
            <a:avLst/>
          </a:prstGeom>
        </p:spPr>
        <p:txBody>
          <a:bodyPr spcFirstLastPara="1" vert="horz" wrap="square" lIns="91425" tIns="91425" rIns="91425" bIns="91425" rtlCol="0" anchor="t" anchorCtr="0">
            <a:noAutofit/>
          </a:bodyPr>
          <a:lstStyle/>
          <a:p>
            <a:r>
              <a:rPr lang="en"/>
              <a:t>Thanks!</a:t>
            </a:r>
            <a:endParaRPr/>
          </a:p>
        </p:txBody>
      </p:sp>
      <p:sp>
        <p:nvSpPr>
          <p:cNvPr id="1079" name="Google Shape;1079;p70"/>
          <p:cNvSpPr txBox="1">
            <a:spLocks noGrp="1"/>
          </p:cNvSpPr>
          <p:nvPr>
            <p:ph type="subTitle" idx="1"/>
          </p:nvPr>
        </p:nvSpPr>
        <p:spPr>
          <a:xfrm>
            <a:off x="713218" y="1587405"/>
            <a:ext cx="5094600" cy="1058700"/>
          </a:xfrm>
          <a:prstGeom prst="rect">
            <a:avLst/>
          </a:prstGeom>
        </p:spPr>
        <p:txBody>
          <a:bodyPr spcFirstLastPara="1" vert="horz" wrap="square" lIns="91425" tIns="91425" rIns="91425" bIns="91425" rtlCol="0" anchor="ctr" anchorCtr="0">
            <a:noAutofit/>
          </a:bodyPr>
          <a:lstStyle/>
          <a:p>
            <a:pPr marL="0" indent="0"/>
            <a:r>
              <a:rPr lang="en" sz="2000" dirty="0">
                <a:latin typeface="DM Sans Medium"/>
                <a:ea typeface="DM Sans Medium"/>
                <a:cs typeface="DM Sans Medium"/>
                <a:sym typeface="DM Sans Medium"/>
              </a:rPr>
              <a:t>Do you have any questions?</a:t>
            </a:r>
            <a:endParaRPr sz="2000" dirty="0">
              <a:latin typeface="DM Sans Medium"/>
              <a:ea typeface="DM Sans Medium"/>
              <a:cs typeface="DM Sans Medium"/>
              <a:sym typeface="DM Sans Medium"/>
            </a:endParaRPr>
          </a:p>
        </p:txBody>
      </p:sp>
      <p:sp>
        <p:nvSpPr>
          <p:cNvPr id="1080" name="Google Shape;1080;p70"/>
          <p:cNvSpPr txBox="1"/>
          <p:nvPr/>
        </p:nvSpPr>
        <p:spPr>
          <a:xfrm>
            <a:off x="713225" y="4125850"/>
            <a:ext cx="5094600" cy="353400"/>
          </a:xfrm>
          <a:prstGeom prst="rect">
            <a:avLst/>
          </a:prstGeom>
          <a:noFill/>
          <a:ln>
            <a:noFill/>
          </a:ln>
        </p:spPr>
        <p:txBody>
          <a:bodyPr spcFirstLastPara="1" wrap="square" lIns="91425" tIns="91425" rIns="91425" bIns="91425" anchor="t" anchorCtr="0">
            <a:noAutofit/>
          </a:bodyPr>
          <a:lstStyle/>
          <a:p>
            <a:r>
              <a:rPr lang="en"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sp>
        <p:nvSpPr>
          <p:cNvPr id="1081" name="Google Shape;1081;p70"/>
          <p:cNvSpPr/>
          <p:nvPr/>
        </p:nvSpPr>
        <p:spPr>
          <a:xfrm rot="10800000" flipH="1">
            <a:off x="7185836" y="18382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2" name="Google Shape;1082;p70"/>
          <p:cNvSpPr/>
          <p:nvPr/>
        </p:nvSpPr>
        <p:spPr>
          <a:xfrm rot="10800000" flipH="1">
            <a:off x="7137014" y="453898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5" name="Google Shape;1085;p70"/>
          <p:cNvSpPr/>
          <p:nvPr/>
        </p:nvSpPr>
        <p:spPr>
          <a:xfrm rot="10800000" flipH="1">
            <a:off x="5843383" y="3511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7" name="Google Shape;1087;p70"/>
          <p:cNvSpPr/>
          <p:nvPr/>
        </p:nvSpPr>
        <p:spPr>
          <a:xfrm rot="10800000" flipH="1">
            <a:off x="7185829" y="23105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8" name="Google Shape;1088;p70"/>
          <p:cNvSpPr/>
          <p:nvPr/>
        </p:nvSpPr>
        <p:spPr>
          <a:xfrm rot="10800000" flipH="1">
            <a:off x="8073366" y="29815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89" name="Google Shape;1089;p70"/>
          <p:cNvSpPr/>
          <p:nvPr/>
        </p:nvSpPr>
        <p:spPr>
          <a:xfrm>
            <a:off x="6147012" y="12606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0" name="Google Shape;1090;p70"/>
          <p:cNvSpPr/>
          <p:nvPr/>
        </p:nvSpPr>
        <p:spPr>
          <a:xfrm>
            <a:off x="6466130" y="2835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2" name="Google Shape;1092;p70"/>
          <p:cNvSpPr/>
          <p:nvPr/>
        </p:nvSpPr>
        <p:spPr>
          <a:xfrm>
            <a:off x="6794122" y="8701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3" name="Google Shape;1093;p70"/>
          <p:cNvSpPr/>
          <p:nvPr/>
        </p:nvSpPr>
        <p:spPr>
          <a:xfrm>
            <a:off x="5215805" y="-489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5" name="Google Shape;1095;p70"/>
          <p:cNvSpPr/>
          <p:nvPr/>
        </p:nvSpPr>
        <p:spPr>
          <a:xfrm rot="10800000" flipH="1">
            <a:off x="8149185" y="14643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6" name="Google Shape;1096;p70"/>
          <p:cNvSpPr/>
          <p:nvPr/>
        </p:nvSpPr>
        <p:spPr>
          <a:xfrm>
            <a:off x="7964287" y="4234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097" name="Google Shape;1097;p70"/>
          <p:cNvSpPr/>
          <p:nvPr/>
        </p:nvSpPr>
        <p:spPr>
          <a:xfrm>
            <a:off x="8372430" y="-489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endParaRPr sz="1800"/>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p:sp>
        <p:nvSpPr>
          <p:cNvPr id="3" name="TextBox 2">
            <a:extLst>
              <a:ext uri="{FF2B5EF4-FFF2-40B4-BE49-F238E27FC236}">
                <a16:creationId xmlns:a16="http://schemas.microsoft.com/office/drawing/2014/main" id="{D63E4AB2-8306-F867-C0ED-9D749532B8EE}"/>
              </a:ext>
            </a:extLst>
          </p:cNvPr>
          <p:cNvSpPr txBox="1"/>
          <p:nvPr/>
        </p:nvSpPr>
        <p:spPr>
          <a:xfrm>
            <a:off x="1235992" y="3120091"/>
            <a:ext cx="2111012" cy="400110"/>
          </a:xfrm>
          <a:prstGeom prst="rect">
            <a:avLst/>
          </a:prstGeom>
          <a:noFill/>
        </p:spPr>
        <p:txBody>
          <a:bodyPr wrap="square" rtlCol="0">
            <a:spAutoFit/>
          </a:bodyPr>
          <a:lstStyle/>
          <a:p>
            <a:r>
              <a:rPr lang="en-US" sz="2000" dirty="0">
                <a:latin typeface="DM Sans Medium"/>
              </a:rPr>
              <a:t>Team 1 Group 2</a:t>
            </a:r>
          </a:p>
        </p:txBody>
      </p:sp>
      <p:sp>
        <p:nvSpPr>
          <p:cNvPr id="4" name="Rectangle 3">
            <a:extLst>
              <a:ext uri="{FF2B5EF4-FFF2-40B4-BE49-F238E27FC236}">
                <a16:creationId xmlns:a16="http://schemas.microsoft.com/office/drawing/2014/main" id="{CF676484-47CF-4B14-C876-2911116D5D51}"/>
              </a:ext>
            </a:extLst>
          </p:cNvPr>
          <p:cNvSpPr/>
          <p:nvPr/>
        </p:nvSpPr>
        <p:spPr>
          <a:xfrm>
            <a:off x="713218" y="3511085"/>
            <a:ext cx="4887482" cy="1058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How the story begin?!</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456" name="Google Shape;456;p41"/>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0" indent="0"/>
            <a:r>
              <a:rPr lang="en-US" dirty="0"/>
              <a:t>In this presentation, we’ll translate these insights into actionable recommendations to optimize fare structures and enhance the customer experience. Join us as we turn complex data into valuable narratives and practical strategies for improving the taxi industry.</a:t>
            </a:r>
          </a:p>
          <a:p>
            <a:pPr marL="0" lvl="0" indent="0" algn="l" rtl="0">
              <a:spcBef>
                <a:spcPts val="0"/>
              </a:spcBef>
              <a:spcAft>
                <a:spcPts val="0"/>
              </a:spcAft>
              <a:buNone/>
            </a:pPr>
            <a:endParaRPr dirty="0"/>
          </a:p>
        </p:txBody>
      </p:sp>
      <p:sp>
        <p:nvSpPr>
          <p:cNvPr id="457" name="Google Shape;457;p41"/>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p>
            <a:r>
              <a:rPr lang="en-US" dirty="0"/>
              <a:t>Welcome to our exploration of taxi</a:t>
            </a:r>
          </a:p>
          <a:p>
            <a:r>
              <a:rPr lang="en-US" dirty="0"/>
              <a:t>fare dynamics. Using a rich dataset</a:t>
            </a:r>
          </a:p>
          <a:p>
            <a:r>
              <a:rPr lang="en-US" dirty="0"/>
              <a:t>that includes passenger and driver</a:t>
            </a:r>
          </a:p>
          <a:p>
            <a:r>
              <a:rPr lang="en-US" dirty="0"/>
              <a:t>details, weather conditions, traffic</a:t>
            </a:r>
          </a:p>
          <a:p>
            <a:r>
              <a:rPr lang="en-US" dirty="0"/>
              <a:t>states, and geographical data, we’ll</a:t>
            </a:r>
          </a:p>
          <a:p>
            <a:r>
              <a:rPr lang="en-US" dirty="0"/>
              <a:t>uncover key insights into how fares</a:t>
            </a:r>
          </a:p>
          <a:p>
            <a:r>
              <a:rPr lang="en-US" dirty="0"/>
              <a:t>are determined. Our analysis aims to</a:t>
            </a:r>
          </a:p>
          <a:p>
            <a:r>
              <a:rPr lang="en-US" dirty="0"/>
              <a:t>reveal hidden patterns and factors</a:t>
            </a:r>
          </a:p>
          <a:p>
            <a:r>
              <a:rPr lang="en-US" dirty="0"/>
              <a:t>influencing pricing.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4" y="1655500"/>
            <a:ext cx="5281025" cy="1741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a:t>General Numbers</a:t>
            </a:r>
            <a:endParaRPr sz="50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2"/>
          <p:cNvSpPr txBox="1">
            <a:spLocks noGrp="1"/>
          </p:cNvSpPr>
          <p:nvPr>
            <p:ph type="subTitle" idx="1"/>
          </p:nvPr>
        </p:nvSpPr>
        <p:spPr>
          <a:xfrm>
            <a:off x="4351975" y="1327275"/>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Dataset</a:t>
            </a:r>
            <a:endParaRPr dirty="0"/>
          </a:p>
        </p:txBody>
      </p:sp>
      <p:sp>
        <p:nvSpPr>
          <p:cNvPr id="698" name="Google Shape;698;p52"/>
          <p:cNvSpPr txBox="1">
            <a:spLocks noGrp="1"/>
          </p:cNvSpPr>
          <p:nvPr>
            <p:ph type="title"/>
          </p:nvPr>
        </p:nvSpPr>
        <p:spPr>
          <a:xfrm>
            <a:off x="4351975" y="638350"/>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500,000</a:t>
            </a:r>
            <a:endParaRPr dirty="0"/>
          </a:p>
        </p:txBody>
      </p:sp>
      <p:sp>
        <p:nvSpPr>
          <p:cNvPr id="699" name="Google Shape;699;p52"/>
          <p:cNvSpPr txBox="1">
            <a:spLocks noGrp="1"/>
          </p:cNvSpPr>
          <p:nvPr>
            <p:ph type="title" idx="2"/>
          </p:nvPr>
        </p:nvSpPr>
        <p:spPr>
          <a:xfrm>
            <a:off x="4351975" y="1990612"/>
            <a:ext cx="4078800" cy="768900"/>
          </a:xfrm>
          <a:prstGeom prst="rect">
            <a:avLst/>
          </a:prstGeom>
        </p:spPr>
        <p:txBody>
          <a:bodyPr spcFirstLastPara="1" wrap="square" lIns="91425" tIns="91425" rIns="91425" bIns="91425" anchor="b" anchorCtr="0">
            <a:noAutofit/>
          </a:bodyPr>
          <a:lstStyle/>
          <a:p>
            <a:r>
              <a:rPr lang="en-US" dirty="0"/>
              <a:t>221,675</a:t>
            </a:r>
            <a:endParaRPr dirty="0"/>
          </a:p>
        </p:txBody>
      </p:sp>
      <p:sp>
        <p:nvSpPr>
          <p:cNvPr id="700" name="Google Shape;700;p52"/>
          <p:cNvSpPr txBox="1">
            <a:spLocks noGrp="1"/>
          </p:cNvSpPr>
          <p:nvPr>
            <p:ph type="subTitle" idx="3"/>
          </p:nvPr>
        </p:nvSpPr>
        <p:spPr>
          <a:xfrm>
            <a:off x="4351975" y="2679529"/>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Users</a:t>
            </a:r>
            <a:endParaRPr dirty="0"/>
          </a:p>
        </p:txBody>
      </p:sp>
      <p:sp>
        <p:nvSpPr>
          <p:cNvPr id="701" name="Google Shape;701;p52"/>
          <p:cNvSpPr txBox="1">
            <a:spLocks noGrp="1"/>
          </p:cNvSpPr>
          <p:nvPr>
            <p:ph type="title" idx="4"/>
          </p:nvPr>
        </p:nvSpPr>
        <p:spPr>
          <a:xfrm>
            <a:off x="4351975" y="3342874"/>
            <a:ext cx="40788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221,700</a:t>
            </a:r>
            <a:endParaRPr dirty="0"/>
          </a:p>
        </p:txBody>
      </p:sp>
      <p:sp>
        <p:nvSpPr>
          <p:cNvPr id="702" name="Google Shape;702;p52"/>
          <p:cNvSpPr txBox="1">
            <a:spLocks noGrp="1"/>
          </p:cNvSpPr>
          <p:nvPr>
            <p:ph type="subTitle" idx="5"/>
          </p:nvPr>
        </p:nvSpPr>
        <p:spPr>
          <a:xfrm>
            <a:off x="4351975" y="4031799"/>
            <a:ext cx="4078800" cy="4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Drivers</a:t>
            </a:r>
            <a:endParaRPr dirty="0"/>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5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967400" y="2193117"/>
            <a:ext cx="5281025" cy="9162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t>Our Goal</a:t>
            </a:r>
            <a:endParaRPr sz="66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3741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4" y="2384250"/>
            <a:ext cx="4751717" cy="91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Data Cleaning</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1" name="Google Shape;431;p40"/>
          <p:cNvSpPr txBox="1">
            <a:spLocks noGrp="1"/>
          </p:cNvSpPr>
          <p:nvPr>
            <p:ph type="subTitle" idx="1"/>
          </p:nvPr>
        </p:nvSpPr>
        <p:spPr>
          <a:xfrm>
            <a:off x="841250" y="3300150"/>
            <a:ext cx="4344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t>Investigate, Evaluate, Enhance</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56574574"/>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523</Words>
  <Application>Microsoft Office PowerPoint</Application>
  <PresentationFormat>On-screen Show (16:9)</PresentationFormat>
  <Paragraphs>109</Paragraphs>
  <Slides>39</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Unicode MS</vt:lpstr>
      <vt:lpstr>DM Sans</vt:lpstr>
      <vt:lpstr>DM Sans Medium</vt:lpstr>
      <vt:lpstr>Outfit</vt:lpstr>
      <vt:lpstr>Data Collection and Analysis - Master of Science in Community Health and Prevention Research by Slidesgo</vt:lpstr>
      <vt:lpstr>Taxi Fare Analysis Exploring Influences of Location, Time, and Conditions </vt:lpstr>
      <vt:lpstr>Our team</vt:lpstr>
      <vt:lpstr>Table of contents</vt:lpstr>
      <vt:lpstr>Introduction</vt:lpstr>
      <vt:lpstr>Introduction</vt:lpstr>
      <vt:lpstr>General Numbers</vt:lpstr>
      <vt:lpstr>500,000</vt:lpstr>
      <vt:lpstr>Our Goal</vt:lpstr>
      <vt:lpstr>Data Cleaning</vt:lpstr>
      <vt:lpstr>PowerPoint Presentation</vt:lpstr>
      <vt:lpstr>PowerPoint Presentation</vt:lpstr>
      <vt:lpstr>Data Info</vt:lpstr>
      <vt:lpstr>PowerPoint Presentation</vt:lpstr>
      <vt:lpstr>PowerPoint Presentation</vt:lpstr>
      <vt:lpstr>PowerPoint Presentation</vt:lpstr>
      <vt:lpstr>Outliers Visualization</vt:lpstr>
      <vt:lpstr>Outliers Visualization</vt:lpstr>
      <vt:lpstr>Post-Outliers Handling</vt:lpstr>
      <vt:lpstr>Post-Outliers Handling</vt:lpstr>
      <vt:lpstr>Outlier Percentages</vt:lpstr>
      <vt:lpstr>Data Analysis</vt:lpstr>
      <vt:lpstr>Drivers Performance </vt:lpstr>
      <vt:lpstr>Car Conditions</vt:lpstr>
      <vt:lpstr>Difference in Years</vt:lpstr>
      <vt:lpstr>Difference in Months</vt:lpstr>
      <vt:lpstr>Difference in Days of Week</vt:lpstr>
      <vt:lpstr>Difference in Days of Month</vt:lpstr>
      <vt:lpstr>Difference in Hours of The Day</vt:lpstr>
      <vt:lpstr>Affect of Traffic Condition</vt:lpstr>
      <vt:lpstr>Affect of Weather Condition</vt:lpstr>
      <vt:lpstr>Conclusion</vt:lpstr>
      <vt:lpstr>What did we learn?</vt:lpstr>
      <vt:lpstr>What did we learn?</vt:lpstr>
      <vt:lpstr>PowerPoint Presentation</vt:lpstr>
      <vt:lpstr>PowerPoint Presentation</vt:lpstr>
      <vt:lpstr>Outro</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Ahmed Masood</dc:creator>
  <cp:lastModifiedBy>youssef mohammed</cp:lastModifiedBy>
  <cp:revision>4</cp:revision>
  <dcterms:modified xsi:type="dcterms:W3CDTF">2024-07-27T08:50:57Z</dcterms:modified>
</cp:coreProperties>
</file>