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0" r:id="rId2"/>
    <p:sldId id="267" r:id="rId3"/>
    <p:sldId id="256" r:id="rId4"/>
    <p:sldId id="264" r:id="rId5"/>
    <p:sldId id="257" r:id="rId6"/>
    <p:sldId id="260" r:id="rId7"/>
    <p:sldId id="268" r:id="rId8"/>
    <p:sldId id="258" r:id="rId9"/>
    <p:sldId id="261" r:id="rId10"/>
    <p:sldId id="262" r:id="rId11"/>
    <p:sldId id="263"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7FE92A-D83C-8B17-8A03-48B8D8424AA8}" v="439" dt="2024-07-11T18:29:50.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64434-EE41-47A9-8534-36201A1DF5C6}" type="datetimeFigureOut">
              <a:rPr lang="en-US" smtClean="0"/>
              <a:t>7/13/2024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79C60-F8A9-4985-BF64-B30C8CFBF288}" type="slidenum">
              <a:rPr lang="en-US" smtClean="0"/>
              <a:t>‹#›</a:t>
            </a:fld>
            <a:endParaRPr lang="en-US"/>
          </a:p>
        </p:txBody>
      </p:sp>
    </p:spTree>
    <p:extLst>
      <p:ext uri="{BB962C8B-B14F-4D97-AF65-F5344CB8AC3E}">
        <p14:creationId xmlns:p14="http://schemas.microsoft.com/office/powerpoint/2010/main" val="139017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79C60-F8A9-4985-BF64-B30C8CFBF288}" type="slidenum">
              <a:rPr lang="en-US" smtClean="0"/>
              <a:t>5</a:t>
            </a:fld>
            <a:endParaRPr lang="en-US"/>
          </a:p>
        </p:txBody>
      </p:sp>
    </p:spTree>
    <p:extLst>
      <p:ext uri="{BB962C8B-B14F-4D97-AF65-F5344CB8AC3E}">
        <p14:creationId xmlns:p14="http://schemas.microsoft.com/office/powerpoint/2010/main" val="292035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F79C60-F8A9-4985-BF64-B30C8CFBF288}" type="slidenum">
              <a:rPr lang="en-US" smtClean="0"/>
              <a:t>12</a:t>
            </a:fld>
            <a:endParaRPr lang="en-US"/>
          </a:p>
        </p:txBody>
      </p:sp>
    </p:spTree>
    <p:extLst>
      <p:ext uri="{BB962C8B-B14F-4D97-AF65-F5344CB8AC3E}">
        <p14:creationId xmlns:p14="http://schemas.microsoft.com/office/powerpoint/2010/main" val="68031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492E86-897C-40EB-82B5-1CDC169D98FD}"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425B7-BB07-492A-8DBC-EDB0982809EA}" type="slidenum">
              <a:rPr lang="en-US" smtClean="0"/>
              <a:t>‹#›</a:t>
            </a:fld>
            <a:endParaRPr lang="en-US"/>
          </a:p>
        </p:txBody>
      </p:sp>
    </p:spTree>
    <p:extLst>
      <p:ext uri="{BB962C8B-B14F-4D97-AF65-F5344CB8AC3E}">
        <p14:creationId xmlns:p14="http://schemas.microsoft.com/office/powerpoint/2010/main" val="279851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492E86-897C-40EB-82B5-1CDC169D98FD}"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425B7-BB07-492A-8DBC-EDB0982809EA}" type="slidenum">
              <a:rPr lang="en-US" smtClean="0"/>
              <a:t>‹#›</a:t>
            </a:fld>
            <a:endParaRPr lang="en-US"/>
          </a:p>
        </p:txBody>
      </p:sp>
    </p:spTree>
    <p:extLst>
      <p:ext uri="{BB962C8B-B14F-4D97-AF65-F5344CB8AC3E}">
        <p14:creationId xmlns:p14="http://schemas.microsoft.com/office/powerpoint/2010/main" val="135547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492E86-897C-40EB-82B5-1CDC169D98FD}"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425B7-BB07-492A-8DBC-EDB0982809EA}" type="slidenum">
              <a:rPr lang="en-US" smtClean="0"/>
              <a:t>‹#›</a:t>
            </a:fld>
            <a:endParaRPr lang="en-US"/>
          </a:p>
        </p:txBody>
      </p:sp>
    </p:spTree>
    <p:extLst>
      <p:ext uri="{BB962C8B-B14F-4D97-AF65-F5344CB8AC3E}">
        <p14:creationId xmlns:p14="http://schemas.microsoft.com/office/powerpoint/2010/main" val="35953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492E86-897C-40EB-82B5-1CDC169D98FD}"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425B7-BB07-492A-8DBC-EDB0982809EA}" type="slidenum">
              <a:rPr lang="en-US" smtClean="0"/>
              <a:t>‹#›</a:t>
            </a:fld>
            <a:endParaRPr lang="en-US"/>
          </a:p>
        </p:txBody>
      </p:sp>
    </p:spTree>
    <p:extLst>
      <p:ext uri="{BB962C8B-B14F-4D97-AF65-F5344CB8AC3E}">
        <p14:creationId xmlns:p14="http://schemas.microsoft.com/office/powerpoint/2010/main" val="205296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492E86-897C-40EB-82B5-1CDC169D98FD}"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425B7-BB07-492A-8DBC-EDB0982809EA}" type="slidenum">
              <a:rPr lang="en-US" smtClean="0"/>
              <a:t>‹#›</a:t>
            </a:fld>
            <a:endParaRPr lang="en-US"/>
          </a:p>
        </p:txBody>
      </p:sp>
    </p:spTree>
    <p:extLst>
      <p:ext uri="{BB962C8B-B14F-4D97-AF65-F5344CB8AC3E}">
        <p14:creationId xmlns:p14="http://schemas.microsoft.com/office/powerpoint/2010/main" val="86464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492E86-897C-40EB-82B5-1CDC169D98FD}"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425B7-BB07-492A-8DBC-EDB0982809EA}" type="slidenum">
              <a:rPr lang="en-US" smtClean="0"/>
              <a:t>‹#›</a:t>
            </a:fld>
            <a:endParaRPr lang="en-US"/>
          </a:p>
        </p:txBody>
      </p:sp>
    </p:spTree>
    <p:extLst>
      <p:ext uri="{BB962C8B-B14F-4D97-AF65-F5344CB8AC3E}">
        <p14:creationId xmlns:p14="http://schemas.microsoft.com/office/powerpoint/2010/main" val="209221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492E86-897C-40EB-82B5-1CDC169D98FD}"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425B7-BB07-492A-8DBC-EDB0982809EA}" type="slidenum">
              <a:rPr lang="en-US" smtClean="0"/>
              <a:t>‹#›</a:t>
            </a:fld>
            <a:endParaRPr lang="en-US"/>
          </a:p>
        </p:txBody>
      </p:sp>
    </p:spTree>
    <p:extLst>
      <p:ext uri="{BB962C8B-B14F-4D97-AF65-F5344CB8AC3E}">
        <p14:creationId xmlns:p14="http://schemas.microsoft.com/office/powerpoint/2010/main" val="330071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492E86-897C-40EB-82B5-1CDC169D98FD}"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425B7-BB07-492A-8DBC-EDB0982809EA}" type="slidenum">
              <a:rPr lang="en-US" smtClean="0"/>
              <a:t>‹#›</a:t>
            </a:fld>
            <a:endParaRPr lang="en-US"/>
          </a:p>
        </p:txBody>
      </p:sp>
    </p:spTree>
    <p:extLst>
      <p:ext uri="{BB962C8B-B14F-4D97-AF65-F5344CB8AC3E}">
        <p14:creationId xmlns:p14="http://schemas.microsoft.com/office/powerpoint/2010/main" val="235789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92E86-897C-40EB-82B5-1CDC169D98FD}"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425B7-BB07-492A-8DBC-EDB0982809EA}" type="slidenum">
              <a:rPr lang="en-US" smtClean="0"/>
              <a:t>‹#›</a:t>
            </a:fld>
            <a:endParaRPr lang="en-US"/>
          </a:p>
        </p:txBody>
      </p:sp>
    </p:spTree>
    <p:extLst>
      <p:ext uri="{BB962C8B-B14F-4D97-AF65-F5344CB8AC3E}">
        <p14:creationId xmlns:p14="http://schemas.microsoft.com/office/powerpoint/2010/main" val="131304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492E86-897C-40EB-82B5-1CDC169D98FD}"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425B7-BB07-492A-8DBC-EDB0982809EA}" type="slidenum">
              <a:rPr lang="en-US" smtClean="0"/>
              <a:t>‹#›</a:t>
            </a:fld>
            <a:endParaRPr lang="en-US"/>
          </a:p>
        </p:txBody>
      </p:sp>
    </p:spTree>
    <p:extLst>
      <p:ext uri="{BB962C8B-B14F-4D97-AF65-F5344CB8AC3E}">
        <p14:creationId xmlns:p14="http://schemas.microsoft.com/office/powerpoint/2010/main" val="321382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492E86-897C-40EB-82B5-1CDC169D98FD}"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425B7-BB07-492A-8DBC-EDB0982809EA}" type="slidenum">
              <a:rPr lang="en-US" smtClean="0"/>
              <a:t>‹#›</a:t>
            </a:fld>
            <a:endParaRPr lang="en-US"/>
          </a:p>
        </p:txBody>
      </p:sp>
    </p:spTree>
    <p:extLst>
      <p:ext uri="{BB962C8B-B14F-4D97-AF65-F5344CB8AC3E}">
        <p14:creationId xmlns:p14="http://schemas.microsoft.com/office/powerpoint/2010/main" val="260996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92E86-897C-40EB-82B5-1CDC169D98FD}" type="datetimeFigureOut">
              <a:rPr lang="en-US" smtClean="0"/>
              <a:t>7/13/2024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425B7-BB07-492A-8DBC-EDB0982809EA}" type="slidenum">
              <a:rPr lang="en-US" smtClean="0"/>
              <a:t>‹#›</a:t>
            </a:fld>
            <a:endParaRPr lang="en-US"/>
          </a:p>
        </p:txBody>
      </p:sp>
    </p:spTree>
    <p:extLst>
      <p:ext uri="{BB962C8B-B14F-4D97-AF65-F5344CB8AC3E}">
        <p14:creationId xmlns:p14="http://schemas.microsoft.com/office/powerpoint/2010/main" val="1729253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9/11/how-your-staff-can-avoid-phishing-email-scams/" TargetMode="External"/><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hyperlink" Target="http://www.i-tecnico.pt/phishing-o-que-e-tenha-cuidado/"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cisco.com/c/en/us/products/security/email-security/what-is-phishing.html"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s://www.bbc.co.uk/news/uk-england-kent-55909448" TargetMode="External"/><Relationship Id="rId4" Type="http://schemas.openxmlformats.org/officeDocument/2006/relationships/hyperlink" Target="https://www.microsoft.com/en-us/security/business/security-101/what-is-phishing#dangers-of-phishing-email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edrosaurus.com/safety/phishing/"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i-tecnico.pt/phishing-o-que-e-tenha-cuidado/"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itchenandresidentialdesign.com/2010/08/public-service-announcement-this-is.html" TargetMode="External"/><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privateinternetaccess.com/blog/what-is-phishing-and-how-do-i-prevent-it/" TargetMode="External"/><Relationship Id="rId5" Type="http://schemas.openxmlformats.org/officeDocument/2006/relationships/image" Target="../media/image6.jpeg"/><Relationship Id="rId4" Type="http://schemas.openxmlformats.org/officeDocument/2006/relationships/hyperlink" Target="https://www.hackerwebsecurity.com/differenza-tra-phishing-spear-phishing-e-watering-hole/spear-phish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stackpointer.io/security/nginx-disable-version-header/404/attachment/security/" TargetMode="External"/><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hyperlink" Target="http://www.pngall.com/click-here-button-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D4677D2-D5AC-4CF9-9EED-2B89D0A1C2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F695F69-7001-421E-98A8-E74156934A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standing in front of a computer&#10;&#10;Description automatically generated">
            <a:extLst>
              <a:ext uri="{FF2B5EF4-FFF2-40B4-BE49-F238E27FC236}">
                <a16:creationId xmlns:a16="http://schemas.microsoft.com/office/drawing/2014/main" id="{80AFF183-49F2-5E65-6C5B-D2D5DAF320A0}"/>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l="26910" r="23090"/>
          <a:stretch/>
        </p:blipFill>
        <p:spPr>
          <a:xfrm>
            <a:off x="6096010" y="10"/>
            <a:ext cx="6095999" cy="6857990"/>
          </a:xfrm>
          <a:custGeom>
            <a:avLst/>
            <a:gdLst/>
            <a:ahLst/>
            <a:cxnLst/>
            <a:rect l="l" t="t" r="r" b="b"/>
            <a:pathLst>
              <a:path w="6095999" h="6858000">
                <a:moveTo>
                  <a:pt x="0" y="0"/>
                </a:moveTo>
                <a:lnTo>
                  <a:pt x="6095999" y="0"/>
                </a:lnTo>
                <a:lnTo>
                  <a:pt x="6095999" y="6858000"/>
                </a:lnTo>
                <a:lnTo>
                  <a:pt x="0" y="6858000"/>
                </a:lnTo>
                <a:lnTo>
                  <a:pt x="0" y="6857999"/>
                </a:lnTo>
                <a:lnTo>
                  <a:pt x="4220980" y="6857999"/>
                </a:lnTo>
                <a:lnTo>
                  <a:pt x="4213164" y="6851010"/>
                </a:lnTo>
                <a:cubicBezTo>
                  <a:pt x="4181666" y="6825777"/>
                  <a:pt x="4066661" y="6744343"/>
                  <a:pt x="4062999" y="6737842"/>
                </a:cubicBezTo>
                <a:cubicBezTo>
                  <a:pt x="4024279" y="6693220"/>
                  <a:pt x="4060463" y="6731339"/>
                  <a:pt x="3994350" y="6686435"/>
                </a:cubicBezTo>
                <a:cubicBezTo>
                  <a:pt x="3947033" y="6670674"/>
                  <a:pt x="3899856" y="6566625"/>
                  <a:pt x="3859426" y="6512643"/>
                </a:cubicBezTo>
                <a:cubicBezTo>
                  <a:pt x="3843619" y="6494605"/>
                  <a:pt x="3819111" y="6476220"/>
                  <a:pt x="3795266" y="6469055"/>
                </a:cubicBezTo>
                <a:cubicBezTo>
                  <a:pt x="3772240" y="6479507"/>
                  <a:pt x="3769424" y="6446115"/>
                  <a:pt x="3752228" y="6440526"/>
                </a:cubicBezTo>
                <a:cubicBezTo>
                  <a:pt x="3742060" y="6447641"/>
                  <a:pt x="3719048" y="6424775"/>
                  <a:pt x="3716355" y="6414007"/>
                </a:cubicBezTo>
                <a:cubicBezTo>
                  <a:pt x="3729286" y="6392352"/>
                  <a:pt x="3629924" y="6387100"/>
                  <a:pt x="3629916" y="6370687"/>
                </a:cubicBezTo>
                <a:cubicBezTo>
                  <a:pt x="3600280" y="6362353"/>
                  <a:pt x="3495200" y="6368444"/>
                  <a:pt x="3479034" y="6339494"/>
                </a:cubicBezTo>
                <a:cubicBezTo>
                  <a:pt x="3420435" y="6317314"/>
                  <a:pt x="3345614" y="6290932"/>
                  <a:pt x="3319627" y="6285893"/>
                </a:cubicBezTo>
                <a:cubicBezTo>
                  <a:pt x="3282294" y="6327705"/>
                  <a:pt x="3185936" y="6185255"/>
                  <a:pt x="3075494" y="6164273"/>
                </a:cubicBezTo>
                <a:cubicBezTo>
                  <a:pt x="3059427" y="6166243"/>
                  <a:pt x="3051440" y="6164859"/>
                  <a:pt x="3050019" y="6153683"/>
                </a:cubicBezTo>
                <a:cubicBezTo>
                  <a:pt x="3016030" y="6146243"/>
                  <a:pt x="2991340" y="6114870"/>
                  <a:pt x="2963636" y="6123708"/>
                </a:cubicBezTo>
                <a:cubicBezTo>
                  <a:pt x="2928425" y="6105855"/>
                  <a:pt x="2947049" y="6092097"/>
                  <a:pt x="2914912" y="6078439"/>
                </a:cubicBezTo>
                <a:lnTo>
                  <a:pt x="2770812" y="6041758"/>
                </a:lnTo>
                <a:cubicBezTo>
                  <a:pt x="2750466" y="6034724"/>
                  <a:pt x="2729222" y="6014032"/>
                  <a:pt x="2708585" y="6007728"/>
                </a:cubicBezTo>
                <a:lnTo>
                  <a:pt x="2687072" y="6003931"/>
                </a:lnTo>
                <a:lnTo>
                  <a:pt x="2674457" y="5991515"/>
                </a:lnTo>
                <a:cubicBezTo>
                  <a:pt x="2668773" y="5988707"/>
                  <a:pt x="2661696" y="5988167"/>
                  <a:pt x="2652298" y="5991525"/>
                </a:cubicBezTo>
                <a:cubicBezTo>
                  <a:pt x="2634345" y="5986939"/>
                  <a:pt x="2583809" y="5969299"/>
                  <a:pt x="2566743" y="5963996"/>
                </a:cubicBezTo>
                <a:lnTo>
                  <a:pt x="2549903" y="5959709"/>
                </a:lnTo>
                <a:lnTo>
                  <a:pt x="2542177" y="5951723"/>
                </a:lnTo>
                <a:cubicBezTo>
                  <a:pt x="2529898" y="5945994"/>
                  <a:pt x="2498812" y="5935402"/>
                  <a:pt x="2476225" y="5925338"/>
                </a:cubicBezTo>
                <a:cubicBezTo>
                  <a:pt x="2457810" y="5911056"/>
                  <a:pt x="2433846" y="5899348"/>
                  <a:pt x="2406656" y="5891344"/>
                </a:cubicBezTo>
                <a:cubicBezTo>
                  <a:pt x="2400991" y="5896275"/>
                  <a:pt x="2393612" y="5885783"/>
                  <a:pt x="2389160" y="5883030"/>
                </a:cubicBezTo>
                <a:cubicBezTo>
                  <a:pt x="2387458" y="5886701"/>
                  <a:pt x="2375233" y="5885881"/>
                  <a:pt x="2372540" y="5881920"/>
                </a:cubicBezTo>
                <a:cubicBezTo>
                  <a:pt x="2293168" y="5849488"/>
                  <a:pt x="2325743" y="5894734"/>
                  <a:pt x="2283811" y="5862541"/>
                </a:cubicBezTo>
                <a:cubicBezTo>
                  <a:pt x="2275730" y="5859531"/>
                  <a:pt x="2268484" y="5859925"/>
                  <a:pt x="2261759" y="5861764"/>
                </a:cubicBezTo>
                <a:lnTo>
                  <a:pt x="2219265" y="5849327"/>
                </a:lnTo>
                <a:cubicBezTo>
                  <a:pt x="2203078" y="5842651"/>
                  <a:pt x="2185672" y="5837119"/>
                  <a:pt x="2167456" y="5832891"/>
                </a:cubicBezTo>
                <a:cubicBezTo>
                  <a:pt x="2161387" y="5839963"/>
                  <a:pt x="2149583" y="5826532"/>
                  <a:pt x="2143288" y="5823218"/>
                </a:cubicBezTo>
                <a:cubicBezTo>
                  <a:pt x="2141966" y="5828274"/>
                  <a:pt x="2126227" y="5828196"/>
                  <a:pt x="2121889" y="5823116"/>
                </a:cubicBezTo>
                <a:cubicBezTo>
                  <a:pt x="2013448" y="5786297"/>
                  <a:pt x="2065303" y="5844161"/>
                  <a:pt x="2004548" y="5804552"/>
                </a:cubicBezTo>
                <a:cubicBezTo>
                  <a:pt x="1993575" y="5801194"/>
                  <a:pt x="1984449" y="5802325"/>
                  <a:pt x="1976317" y="5805346"/>
                </a:cubicBezTo>
                <a:lnTo>
                  <a:pt x="1960968" y="5813703"/>
                </a:lnTo>
                <a:lnTo>
                  <a:pt x="1951886" y="5808313"/>
                </a:lnTo>
                <a:cubicBezTo>
                  <a:pt x="1914205" y="5801767"/>
                  <a:pt x="1900427" y="5810657"/>
                  <a:pt x="1881129" y="5796205"/>
                </a:cubicBezTo>
                <a:cubicBezTo>
                  <a:pt x="1847467" y="5788576"/>
                  <a:pt x="1808824" y="5783942"/>
                  <a:pt x="1778393" y="5776687"/>
                </a:cubicBezTo>
                <a:cubicBezTo>
                  <a:pt x="1764338" y="5756704"/>
                  <a:pt x="1721542" y="5761928"/>
                  <a:pt x="1698544" y="5752677"/>
                </a:cubicBezTo>
                <a:cubicBezTo>
                  <a:pt x="1688689" y="5744367"/>
                  <a:pt x="1680710" y="5741898"/>
                  <a:pt x="1667763" y="5746936"/>
                </a:cubicBezTo>
                <a:cubicBezTo>
                  <a:pt x="1622782" y="5706970"/>
                  <a:pt x="1636232" y="5740258"/>
                  <a:pt x="1589890" y="5720079"/>
                </a:cubicBezTo>
                <a:cubicBezTo>
                  <a:pt x="1550522" y="5700408"/>
                  <a:pt x="1504390" y="5684235"/>
                  <a:pt x="1470745" y="5647268"/>
                </a:cubicBezTo>
                <a:cubicBezTo>
                  <a:pt x="1465307" y="5637473"/>
                  <a:pt x="1447590" y="5631171"/>
                  <a:pt x="1431171" y="5633192"/>
                </a:cubicBezTo>
                <a:cubicBezTo>
                  <a:pt x="1428344" y="5633540"/>
                  <a:pt x="1425665" y="5634127"/>
                  <a:pt x="1423215" y="5634934"/>
                </a:cubicBezTo>
                <a:cubicBezTo>
                  <a:pt x="1404063" y="5609561"/>
                  <a:pt x="1384477" y="5616951"/>
                  <a:pt x="1377158" y="5600720"/>
                </a:cubicBezTo>
                <a:cubicBezTo>
                  <a:pt x="1337416" y="5587406"/>
                  <a:pt x="1299119" y="5594952"/>
                  <a:pt x="1292001" y="5580595"/>
                </a:cubicBezTo>
                <a:cubicBezTo>
                  <a:pt x="1270404" y="5577445"/>
                  <a:pt x="1236263" y="5586393"/>
                  <a:pt x="1224877" y="5570207"/>
                </a:cubicBezTo>
                <a:cubicBezTo>
                  <a:pt x="1218892" y="5580643"/>
                  <a:pt x="1203320" y="5557444"/>
                  <a:pt x="1188481" y="5562311"/>
                </a:cubicBezTo>
                <a:cubicBezTo>
                  <a:pt x="1177571" y="5566931"/>
                  <a:pt x="1170302" y="5560971"/>
                  <a:pt x="1160620" y="5558862"/>
                </a:cubicBezTo>
                <a:cubicBezTo>
                  <a:pt x="1146504" y="5561577"/>
                  <a:pt x="1106544" y="5545833"/>
                  <a:pt x="1097113" y="5537725"/>
                </a:cubicBezTo>
                <a:cubicBezTo>
                  <a:pt x="1076260" y="5511528"/>
                  <a:pt x="1012618" y="5517876"/>
                  <a:pt x="994944" y="5497522"/>
                </a:cubicBezTo>
                <a:cubicBezTo>
                  <a:pt x="987638" y="5493756"/>
                  <a:pt x="980141" y="5491480"/>
                  <a:pt x="972567" y="5490138"/>
                </a:cubicBezTo>
                <a:lnTo>
                  <a:pt x="927036" y="5488921"/>
                </a:lnTo>
                <a:lnTo>
                  <a:pt x="905198" y="5488488"/>
                </a:lnTo>
                <a:cubicBezTo>
                  <a:pt x="920127" y="5466532"/>
                  <a:pt x="847550" y="5479119"/>
                  <a:pt x="871473" y="5463326"/>
                </a:cubicBezTo>
                <a:cubicBezTo>
                  <a:pt x="835241" y="5455796"/>
                  <a:pt x="824844" y="5441869"/>
                  <a:pt x="787335" y="5431076"/>
                </a:cubicBezTo>
                <a:lnTo>
                  <a:pt x="646418" y="5398569"/>
                </a:lnTo>
                <a:cubicBezTo>
                  <a:pt x="594533" y="5378172"/>
                  <a:pt x="569175" y="5376706"/>
                  <a:pt x="522316" y="5365133"/>
                </a:cubicBezTo>
                <a:cubicBezTo>
                  <a:pt x="485699" y="5316148"/>
                  <a:pt x="451396" y="5327743"/>
                  <a:pt x="425051" y="5295085"/>
                </a:cubicBezTo>
                <a:cubicBezTo>
                  <a:pt x="373115" y="5280721"/>
                  <a:pt x="376598" y="5265782"/>
                  <a:pt x="318461" y="5265657"/>
                </a:cubicBezTo>
                <a:lnTo>
                  <a:pt x="266536" y="5232252"/>
                </a:lnTo>
                <a:cubicBezTo>
                  <a:pt x="254867" y="5225616"/>
                  <a:pt x="251642" y="5227516"/>
                  <a:pt x="248444" y="5225838"/>
                </a:cubicBezTo>
                <a:lnTo>
                  <a:pt x="247345" y="5222181"/>
                </a:lnTo>
                <a:lnTo>
                  <a:pt x="237345" y="5217023"/>
                </a:lnTo>
                <a:lnTo>
                  <a:pt x="219603" y="5204977"/>
                </a:lnTo>
                <a:lnTo>
                  <a:pt x="214443" y="5204489"/>
                </a:lnTo>
                <a:lnTo>
                  <a:pt x="184816" y="5189073"/>
                </a:lnTo>
                <a:lnTo>
                  <a:pt x="183534" y="5189699"/>
                </a:lnTo>
                <a:cubicBezTo>
                  <a:pt x="179981" y="5190754"/>
                  <a:pt x="176085" y="5190869"/>
                  <a:pt x="171363" y="5189023"/>
                </a:cubicBezTo>
                <a:cubicBezTo>
                  <a:pt x="165797" y="5204157"/>
                  <a:pt x="163531" y="5192594"/>
                  <a:pt x="150096" y="5185813"/>
                </a:cubicBezTo>
                <a:lnTo>
                  <a:pt x="59253" y="5172817"/>
                </a:lnTo>
                <a:lnTo>
                  <a:pt x="52526" y="5170052"/>
                </a:lnTo>
                <a:lnTo>
                  <a:pt x="52188" y="5170183"/>
                </a:lnTo>
                <a:cubicBezTo>
                  <a:pt x="50293" y="5169980"/>
                  <a:pt x="47917" y="5169219"/>
                  <a:pt x="44687" y="5167637"/>
                </a:cubicBezTo>
                <a:lnTo>
                  <a:pt x="40261" y="5165012"/>
                </a:lnTo>
                <a:lnTo>
                  <a:pt x="27209" y="5159648"/>
                </a:lnTo>
                <a:lnTo>
                  <a:pt x="21368" y="5159036"/>
                </a:lnTo>
                <a:lnTo>
                  <a:pt x="0" y="5158850"/>
                </a:lnTo>
                <a:close/>
              </a:path>
            </a:pathLst>
          </a:custGeom>
        </p:spPr>
      </p:pic>
      <p:sp>
        <p:nvSpPr>
          <p:cNvPr id="2" name="Title 1">
            <a:extLst>
              <a:ext uri="{FF2B5EF4-FFF2-40B4-BE49-F238E27FC236}">
                <a16:creationId xmlns:a16="http://schemas.microsoft.com/office/drawing/2014/main" id="{45067B19-DD18-882D-C659-3B74B702E362}"/>
              </a:ext>
            </a:extLst>
          </p:cNvPr>
          <p:cNvSpPr>
            <a:spLocks noGrp="1"/>
          </p:cNvSpPr>
          <p:nvPr>
            <p:ph type="title"/>
          </p:nvPr>
        </p:nvSpPr>
        <p:spPr>
          <a:xfrm>
            <a:off x="599818" y="5234320"/>
            <a:ext cx="6931319" cy="752217"/>
          </a:xfrm>
        </p:spPr>
        <p:txBody>
          <a:bodyPr vert="horz" lIns="91440" tIns="45720" rIns="91440" bIns="45720" rtlCol="0" anchor="b">
            <a:normAutofit/>
          </a:bodyPr>
          <a:lstStyle/>
          <a:p>
            <a:r>
              <a:rPr lang="en-US" sz="4000" kern="1200" dirty="0" smtClean="0">
                <a:solidFill>
                  <a:schemeClr val="tx1">
                    <a:lumMod val="85000"/>
                    <a:lumOff val="15000"/>
                  </a:schemeClr>
                </a:solidFill>
                <a:latin typeface="Georgia Pro"/>
              </a:rPr>
              <a:t>PHISHING </a:t>
            </a:r>
            <a:r>
              <a:rPr lang="en-US" sz="4000" kern="1200" dirty="0">
                <a:solidFill>
                  <a:schemeClr val="tx1">
                    <a:lumMod val="85000"/>
                    <a:lumOff val="15000"/>
                  </a:schemeClr>
                </a:solidFill>
                <a:latin typeface="Georgia Pro"/>
              </a:rPr>
              <a:t>ATTACKS</a:t>
            </a:r>
          </a:p>
        </p:txBody>
      </p:sp>
      <p:sp>
        <p:nvSpPr>
          <p:cNvPr id="10" name="TextBox 9">
            <a:extLst>
              <a:ext uri="{FF2B5EF4-FFF2-40B4-BE49-F238E27FC236}">
                <a16:creationId xmlns:a16="http://schemas.microsoft.com/office/drawing/2014/main" id="{F10D875C-22B3-CD89-6F98-AB4978FB0187}"/>
              </a:ext>
            </a:extLst>
          </p:cNvPr>
          <p:cNvSpPr txBox="1"/>
          <p:nvPr/>
        </p:nvSpPr>
        <p:spPr>
          <a:xfrm>
            <a:off x="599819" y="6059086"/>
            <a:ext cx="6931319" cy="349725"/>
          </a:xfrm>
          <a:prstGeom prst="rect">
            <a:avLst/>
          </a:prstGeom>
        </p:spPr>
        <p:txBody>
          <a:bodyPr vert="horz" lIns="91440" tIns="45720" rIns="91440" bIns="45720" rtlCol="0" anchor="t">
            <a:normAutofit/>
          </a:bodyPr>
          <a:lstStyle/>
          <a:p>
            <a:pPr>
              <a:lnSpc>
                <a:spcPct val="90000"/>
              </a:lnSpc>
              <a:spcBef>
                <a:spcPts val="1000"/>
              </a:spcBef>
            </a:pPr>
            <a:r>
              <a:rPr lang="en-US" sz="1600" kern="1200" dirty="0">
                <a:solidFill>
                  <a:schemeClr val="tx1">
                    <a:lumMod val="85000"/>
                    <a:lumOff val="15000"/>
                  </a:schemeClr>
                </a:solidFill>
                <a:latin typeface="+mn-lt"/>
                <a:ea typeface="+mn-ea"/>
                <a:cs typeface="+mn-cs"/>
              </a:rPr>
              <a:t>.</a:t>
            </a:r>
          </a:p>
        </p:txBody>
      </p:sp>
      <p:pic>
        <p:nvPicPr>
          <p:cNvPr id="6" name="Picture 5" descr="A computer screen with a person in a mask&#10;&#10;Description automatically generated">
            <a:extLst>
              <a:ext uri="{FF2B5EF4-FFF2-40B4-BE49-F238E27FC236}">
                <a16:creationId xmlns:a16="http://schemas.microsoft.com/office/drawing/2014/main" id="{52DDB5A3-C15C-EB8B-58DC-1EC9D05E9BBD}"/>
              </a:ext>
            </a:extLst>
          </p:cNvPr>
          <p:cNvPicPr>
            <a:picLocks noChangeAspect="1"/>
          </p:cNvPicPr>
          <p:nvPr/>
        </p:nvPicPr>
        <p:blipFill rotWithShape="1">
          <a:blip r:embed="rId4">
            <a:extLst>
              <a:ext uri="{837473B0-CC2E-450A-ABE3-18F120FF3D39}">
                <a1611:picAttrSrcUrl xmlns="" xmlns:a1611="http://schemas.microsoft.com/office/drawing/2016/11/main" r:id="rId5"/>
              </a:ext>
            </a:extLst>
          </a:blip>
          <a:srcRect l="14508" r="8588" b="-2"/>
          <a:stretch/>
        </p:blipFill>
        <p:spPr>
          <a:xfrm>
            <a:off x="-5388" y="10"/>
            <a:ext cx="6169518" cy="5158840"/>
          </a:xfrm>
          <a:custGeom>
            <a:avLst/>
            <a:gdLst/>
            <a:ahLst/>
            <a:cxnLst/>
            <a:rect l="l" t="t" r="r" b="b"/>
            <a:pathLst>
              <a:path w="6096000" h="5158850">
                <a:moveTo>
                  <a:pt x="0" y="0"/>
                </a:moveTo>
                <a:lnTo>
                  <a:pt x="6096000" y="0"/>
                </a:lnTo>
                <a:lnTo>
                  <a:pt x="6096000" y="5158850"/>
                </a:lnTo>
                <a:lnTo>
                  <a:pt x="5957305" y="5157644"/>
                </a:lnTo>
                <a:cubicBezTo>
                  <a:pt x="5920540" y="5151975"/>
                  <a:pt x="5887096" y="5153588"/>
                  <a:pt x="5857259" y="5143603"/>
                </a:cubicBezTo>
                <a:cubicBezTo>
                  <a:pt x="5843335" y="5146861"/>
                  <a:pt x="5830921" y="5147051"/>
                  <a:pt x="5821375" y="5137142"/>
                </a:cubicBezTo>
                <a:cubicBezTo>
                  <a:pt x="5786501" y="5134144"/>
                  <a:pt x="5775399" y="5144200"/>
                  <a:pt x="5755916" y="5131695"/>
                </a:cubicBezTo>
                <a:cubicBezTo>
                  <a:pt x="5732132" y="5146996"/>
                  <a:pt x="5732735" y="5139753"/>
                  <a:pt x="5725007" y="5132964"/>
                </a:cubicBezTo>
                <a:lnTo>
                  <a:pt x="5723810" y="5132374"/>
                </a:lnTo>
                <a:lnTo>
                  <a:pt x="5720531" y="5134578"/>
                </a:lnTo>
                <a:lnTo>
                  <a:pt x="5714795" y="5134902"/>
                </a:lnTo>
                <a:lnTo>
                  <a:pt x="5700142" y="5131655"/>
                </a:lnTo>
                <a:lnTo>
                  <a:pt x="5694799" y="5129754"/>
                </a:lnTo>
                <a:cubicBezTo>
                  <a:pt x="5691058" y="5128696"/>
                  <a:pt x="5688491" y="5128320"/>
                  <a:pt x="5686627" y="5128420"/>
                </a:cubicBezTo>
                <a:lnTo>
                  <a:pt x="5686371" y="5128603"/>
                </a:lnTo>
                <a:lnTo>
                  <a:pt x="5678819" y="5126929"/>
                </a:lnTo>
                <a:cubicBezTo>
                  <a:pt x="5666199" y="5123608"/>
                  <a:pt x="5654035" y="5119908"/>
                  <a:pt x="5642547" y="5116000"/>
                </a:cubicBezTo>
                <a:cubicBezTo>
                  <a:pt x="5629445" y="5126457"/>
                  <a:pt x="5588783" y="5104807"/>
                  <a:pt x="5587979" y="5128480"/>
                </a:cubicBezTo>
                <a:cubicBezTo>
                  <a:pt x="5572317" y="5123886"/>
                  <a:pt x="5564904" y="5112774"/>
                  <a:pt x="5566635" y="5128675"/>
                </a:cubicBezTo>
                <a:cubicBezTo>
                  <a:pt x="5561375" y="5127594"/>
                  <a:pt x="5557787" y="5128327"/>
                  <a:pt x="5554953" y="5129937"/>
                </a:cubicBezTo>
                <a:lnTo>
                  <a:pt x="5554039" y="5130763"/>
                </a:lnTo>
                <a:lnTo>
                  <a:pt x="5514254" y="5120517"/>
                </a:lnTo>
                <a:lnTo>
                  <a:pt x="5492156" y="5111382"/>
                </a:lnTo>
                <a:lnTo>
                  <a:pt x="5480446" y="5107855"/>
                </a:lnTo>
                <a:lnTo>
                  <a:pt x="5477744" y="5104402"/>
                </a:lnTo>
                <a:cubicBezTo>
                  <a:pt x="5474490" y="5102038"/>
                  <a:pt x="5469391" y="5100405"/>
                  <a:pt x="5460150" y="5100442"/>
                </a:cubicBezTo>
                <a:lnTo>
                  <a:pt x="5457901" y="5100914"/>
                </a:lnTo>
                <a:lnTo>
                  <a:pt x="5444243" y="5094201"/>
                </a:lnTo>
                <a:cubicBezTo>
                  <a:pt x="5439994" y="5091441"/>
                  <a:pt x="5436419" y="5088231"/>
                  <a:pt x="5433825" y="5084410"/>
                </a:cubicBezTo>
                <a:cubicBezTo>
                  <a:pt x="5379443" y="5093528"/>
                  <a:pt x="5336110" y="5069767"/>
                  <a:pt x="5280996" y="5063773"/>
                </a:cubicBezTo>
                <a:cubicBezTo>
                  <a:pt x="5250806" y="5055129"/>
                  <a:pt x="5168599" y="5059471"/>
                  <a:pt x="5161582" y="5030966"/>
                </a:cubicBezTo>
                <a:cubicBezTo>
                  <a:pt x="5121870" y="5022662"/>
                  <a:pt x="5095637" y="5020496"/>
                  <a:pt x="5042717" y="5013952"/>
                </a:cubicBezTo>
                <a:cubicBezTo>
                  <a:pt x="4991136" y="4983679"/>
                  <a:pt x="4902283" y="4990567"/>
                  <a:pt x="4840514" y="4970468"/>
                </a:cubicBezTo>
                <a:cubicBezTo>
                  <a:pt x="4799904" y="4987615"/>
                  <a:pt x="4824087" y="4969531"/>
                  <a:pt x="4786778" y="4967817"/>
                </a:cubicBezTo>
                <a:cubicBezTo>
                  <a:pt x="4801901" y="4948343"/>
                  <a:pt x="4739845" y="4972374"/>
                  <a:pt x="4743741" y="4948216"/>
                </a:cubicBezTo>
                <a:cubicBezTo>
                  <a:pt x="4736829" y="4948670"/>
                  <a:pt x="4730010" y="4949869"/>
                  <a:pt x="4723136" y="4951257"/>
                </a:cubicBezTo>
                <a:lnTo>
                  <a:pt x="4719535" y="4951970"/>
                </a:lnTo>
                <a:lnTo>
                  <a:pt x="4706143" y="4950704"/>
                </a:lnTo>
                <a:lnTo>
                  <a:pt x="4701098" y="4955500"/>
                </a:lnTo>
                <a:lnTo>
                  <a:pt x="4680034" y="4957289"/>
                </a:lnTo>
                <a:cubicBezTo>
                  <a:pt x="4672339" y="4957161"/>
                  <a:pt x="4664292" y="4956094"/>
                  <a:pt x="4655741" y="4953520"/>
                </a:cubicBezTo>
                <a:cubicBezTo>
                  <a:pt x="4636359" y="4940479"/>
                  <a:pt x="4599701" y="4946454"/>
                  <a:pt x="4569298" y="4940691"/>
                </a:cubicBezTo>
                <a:lnTo>
                  <a:pt x="4555978" y="4935439"/>
                </a:lnTo>
                <a:lnTo>
                  <a:pt x="4508950" y="4932725"/>
                </a:lnTo>
                <a:cubicBezTo>
                  <a:pt x="4495669" y="4931511"/>
                  <a:pt x="4482007" y="4929765"/>
                  <a:pt x="4467838" y="4927057"/>
                </a:cubicBezTo>
                <a:lnTo>
                  <a:pt x="4441949" y="4920349"/>
                </a:lnTo>
                <a:lnTo>
                  <a:pt x="4394719" y="4912853"/>
                </a:lnTo>
                <a:lnTo>
                  <a:pt x="4356810" y="4916186"/>
                </a:lnTo>
                <a:lnTo>
                  <a:pt x="4222145" y="4920166"/>
                </a:lnTo>
                <a:cubicBezTo>
                  <a:pt x="4202488" y="4924963"/>
                  <a:pt x="4184742" y="4944595"/>
                  <a:pt x="4160481" y="4934555"/>
                </a:cubicBezTo>
                <a:cubicBezTo>
                  <a:pt x="4165854" y="4945670"/>
                  <a:pt x="4131661" y="4931019"/>
                  <a:pt x="4124879" y="4940397"/>
                </a:cubicBezTo>
                <a:cubicBezTo>
                  <a:pt x="4120895" y="4948198"/>
                  <a:pt x="4109593" y="4945570"/>
                  <a:pt x="4100114" y="4947117"/>
                </a:cubicBezTo>
                <a:cubicBezTo>
                  <a:pt x="4091835" y="4954382"/>
                  <a:pt x="4045978" y="4954676"/>
                  <a:pt x="4030957" y="4950944"/>
                </a:cubicBezTo>
                <a:cubicBezTo>
                  <a:pt x="3989825" y="4935537"/>
                  <a:pt x="3946860" y="4963196"/>
                  <a:pt x="3913764" y="4951738"/>
                </a:cubicBezTo>
                <a:cubicBezTo>
                  <a:pt x="3904534" y="4951024"/>
                  <a:pt x="3896577" y="4951663"/>
                  <a:pt x="3889457" y="4953140"/>
                </a:cubicBezTo>
                <a:lnTo>
                  <a:pt x="3871115" y="4959252"/>
                </a:lnTo>
                <a:lnTo>
                  <a:pt x="3869086" y="4964946"/>
                </a:lnTo>
                <a:lnTo>
                  <a:pt x="3856124" y="4966504"/>
                </a:lnTo>
                <a:lnTo>
                  <a:pt x="3835967" y="4975175"/>
                </a:lnTo>
                <a:cubicBezTo>
                  <a:pt x="3826465" y="4950975"/>
                  <a:pt x="3782586" y="4987146"/>
                  <a:pt x="3785910" y="4965148"/>
                </a:cubicBezTo>
                <a:cubicBezTo>
                  <a:pt x="3750785" y="4971249"/>
                  <a:pt x="3699033" y="4952693"/>
                  <a:pt x="3671085" y="4977741"/>
                </a:cubicBezTo>
                <a:cubicBezTo>
                  <a:pt x="3621255" y="4982620"/>
                  <a:pt x="3562637" y="4994206"/>
                  <a:pt x="3486928" y="4994420"/>
                </a:cubicBezTo>
                <a:cubicBezTo>
                  <a:pt x="3446030" y="4994640"/>
                  <a:pt x="3343460" y="4976299"/>
                  <a:pt x="3280956" y="4975036"/>
                </a:cubicBezTo>
                <a:cubicBezTo>
                  <a:pt x="3227193" y="4980695"/>
                  <a:pt x="3256481" y="4973778"/>
                  <a:pt x="3211563" y="4993919"/>
                </a:cubicBezTo>
                <a:cubicBezTo>
                  <a:pt x="3207119" y="4990757"/>
                  <a:pt x="3170070" y="4988394"/>
                  <a:pt x="3164681" y="4986606"/>
                </a:cubicBezTo>
                <a:lnTo>
                  <a:pt x="3127171" y="4979411"/>
                </a:lnTo>
                <a:lnTo>
                  <a:pt x="3096889" y="4976795"/>
                </a:lnTo>
                <a:cubicBezTo>
                  <a:pt x="3088441" y="4978753"/>
                  <a:pt x="3082883" y="4978233"/>
                  <a:pt x="3078620" y="4976620"/>
                </a:cubicBezTo>
                <a:lnTo>
                  <a:pt x="3074275" y="4973840"/>
                </a:lnTo>
                <a:lnTo>
                  <a:pt x="3036436" y="4968613"/>
                </a:lnTo>
                <a:lnTo>
                  <a:pt x="3031995" y="4969990"/>
                </a:lnTo>
                <a:lnTo>
                  <a:pt x="2994028" y="4967956"/>
                </a:lnTo>
                <a:cubicBezTo>
                  <a:pt x="2992299" y="4970105"/>
                  <a:pt x="2989407" y="4971561"/>
                  <a:pt x="2984001" y="4971609"/>
                </a:cubicBezTo>
                <a:cubicBezTo>
                  <a:pt x="2994191" y="4986644"/>
                  <a:pt x="2981386" y="4977427"/>
                  <a:pt x="2964542" y="4976237"/>
                </a:cubicBezTo>
                <a:cubicBezTo>
                  <a:pt x="2976613" y="4999323"/>
                  <a:pt x="2927627" y="4986817"/>
                  <a:pt x="2921274" y="4999668"/>
                </a:cubicBezTo>
                <a:cubicBezTo>
                  <a:pt x="2908629" y="4998274"/>
                  <a:pt x="2895476" y="4997220"/>
                  <a:pt x="2882111" y="4996632"/>
                </a:cubicBezTo>
                <a:lnTo>
                  <a:pt x="2874282" y="4996582"/>
                </a:lnTo>
                <a:cubicBezTo>
                  <a:pt x="2874237" y="4996658"/>
                  <a:pt x="2874193" y="4996735"/>
                  <a:pt x="2874147" y="4996812"/>
                </a:cubicBezTo>
                <a:cubicBezTo>
                  <a:pt x="2872492" y="4997296"/>
                  <a:pt x="2869935" y="4997466"/>
                  <a:pt x="2865932" y="4997221"/>
                </a:cubicBezTo>
                <a:lnTo>
                  <a:pt x="2860008" y="4996489"/>
                </a:lnTo>
                <a:lnTo>
                  <a:pt x="2844819" y="4996392"/>
                </a:lnTo>
                <a:lnTo>
                  <a:pt x="2839735" y="4997900"/>
                </a:lnTo>
                <a:lnTo>
                  <a:pt x="2837922" y="5000718"/>
                </a:lnTo>
                <a:lnTo>
                  <a:pt x="2836507" y="5000394"/>
                </a:lnTo>
                <a:cubicBezTo>
                  <a:pt x="2825749" y="4995427"/>
                  <a:pt x="2822382" y="4988291"/>
                  <a:pt x="2808859" y="5008050"/>
                </a:cubicBezTo>
                <a:cubicBezTo>
                  <a:pt x="2784233" y="4999995"/>
                  <a:pt x="2779499" y="5012041"/>
                  <a:pt x="2745907" y="5016391"/>
                </a:cubicBezTo>
                <a:cubicBezTo>
                  <a:pt x="2731796" y="5008784"/>
                  <a:pt x="2720518" y="5011549"/>
                  <a:pt x="2709519" y="5017601"/>
                </a:cubicBezTo>
                <a:cubicBezTo>
                  <a:pt x="2676766" y="5014138"/>
                  <a:pt x="2646981" y="5022656"/>
                  <a:pt x="2610212" y="5024813"/>
                </a:cubicBezTo>
                <a:cubicBezTo>
                  <a:pt x="2570359" y="5014992"/>
                  <a:pt x="2550109" y="5032793"/>
                  <a:pt x="2510814" y="5035020"/>
                </a:cubicBezTo>
                <a:cubicBezTo>
                  <a:pt x="2476639" y="5017991"/>
                  <a:pt x="2482834" y="5049980"/>
                  <a:pt x="2462736" y="5056754"/>
                </a:cubicBezTo>
                <a:lnTo>
                  <a:pt x="2457050" y="5057379"/>
                </a:lnTo>
                <a:lnTo>
                  <a:pt x="2442184" y="5054901"/>
                </a:lnTo>
                <a:lnTo>
                  <a:pt x="2436703" y="5053277"/>
                </a:lnTo>
                <a:cubicBezTo>
                  <a:pt x="2432888" y="5052418"/>
                  <a:pt x="2430299" y="5052175"/>
                  <a:pt x="2428451" y="5052373"/>
                </a:cubicBezTo>
                <a:lnTo>
                  <a:pt x="2420551" y="5051292"/>
                </a:lnTo>
                <a:cubicBezTo>
                  <a:pt x="2407700" y="5048633"/>
                  <a:pt x="2395274" y="5045570"/>
                  <a:pt x="2383501" y="5042264"/>
                </a:cubicBezTo>
                <a:cubicBezTo>
                  <a:pt x="2362992" y="5043848"/>
                  <a:pt x="2317884" y="5059023"/>
                  <a:pt x="2297493" y="5060796"/>
                </a:cubicBezTo>
                <a:lnTo>
                  <a:pt x="2261156" y="5052905"/>
                </a:lnTo>
                <a:lnTo>
                  <a:pt x="2200581" y="5036274"/>
                </a:lnTo>
                <a:lnTo>
                  <a:pt x="2198380" y="5036861"/>
                </a:lnTo>
                <a:lnTo>
                  <a:pt x="2116066" y="5030866"/>
                </a:lnTo>
                <a:cubicBezTo>
                  <a:pt x="2111600" y="5028328"/>
                  <a:pt x="2059664" y="5017338"/>
                  <a:pt x="2056754" y="5013653"/>
                </a:cubicBezTo>
                <a:cubicBezTo>
                  <a:pt x="2003393" y="5025622"/>
                  <a:pt x="1998298" y="5020073"/>
                  <a:pt x="1942916" y="5016969"/>
                </a:cubicBezTo>
                <a:cubicBezTo>
                  <a:pt x="1882138" y="5005950"/>
                  <a:pt x="1836966" y="4987831"/>
                  <a:pt x="1796717" y="4981610"/>
                </a:cubicBezTo>
                <a:cubicBezTo>
                  <a:pt x="1724075" y="4970499"/>
                  <a:pt x="1636218" y="4947449"/>
                  <a:pt x="1583222" y="4942334"/>
                </a:cubicBezTo>
                <a:cubicBezTo>
                  <a:pt x="1544265" y="4961611"/>
                  <a:pt x="1556109" y="4938719"/>
                  <a:pt x="1518821" y="4938963"/>
                </a:cubicBezTo>
                <a:cubicBezTo>
                  <a:pt x="1497291" y="4936197"/>
                  <a:pt x="1483221" y="4927794"/>
                  <a:pt x="1471837" y="4925740"/>
                </a:cubicBezTo>
                <a:lnTo>
                  <a:pt x="1450515" y="4926642"/>
                </a:lnTo>
                <a:lnTo>
                  <a:pt x="1437078" y="4926078"/>
                </a:lnTo>
                <a:lnTo>
                  <a:pt x="1432462" y="4931139"/>
                </a:lnTo>
                <a:lnTo>
                  <a:pt x="1411645" y="4934032"/>
                </a:lnTo>
                <a:cubicBezTo>
                  <a:pt x="1384856" y="4931153"/>
                  <a:pt x="1306656" y="4918434"/>
                  <a:pt x="1271729" y="4913863"/>
                </a:cubicBezTo>
                <a:cubicBezTo>
                  <a:pt x="1258697" y="4907976"/>
                  <a:pt x="1213546" y="4901042"/>
                  <a:pt x="1202076" y="4906608"/>
                </a:cubicBezTo>
                <a:cubicBezTo>
                  <a:pt x="1192059" y="4906580"/>
                  <a:pt x="1182171" y="4902320"/>
                  <a:pt x="1174670" y="4909064"/>
                </a:cubicBezTo>
                <a:cubicBezTo>
                  <a:pt x="1163701" y="4916862"/>
                  <a:pt x="1136874" y="4897641"/>
                  <a:pt x="1137035" y="4908989"/>
                </a:cubicBezTo>
                <a:cubicBezTo>
                  <a:pt x="1117838" y="4895687"/>
                  <a:pt x="1091386" y="4911450"/>
                  <a:pt x="1069882" y="4912892"/>
                </a:cubicBezTo>
                <a:cubicBezTo>
                  <a:pt x="1055589" y="4900472"/>
                  <a:pt x="1024570" y="4915744"/>
                  <a:pt x="980935" y="4911119"/>
                </a:cubicBezTo>
                <a:cubicBezTo>
                  <a:pt x="947614" y="4906556"/>
                  <a:pt x="913224" y="4897403"/>
                  <a:pt x="869960" y="4885518"/>
                </a:cubicBezTo>
                <a:cubicBezTo>
                  <a:pt x="819114" y="4856727"/>
                  <a:pt x="768074" y="4850663"/>
                  <a:pt x="721345" y="4839806"/>
                </a:cubicBezTo>
                <a:cubicBezTo>
                  <a:pt x="667944" y="4829906"/>
                  <a:pt x="698286" y="4859338"/>
                  <a:pt x="635428" y="4830000"/>
                </a:cubicBezTo>
                <a:cubicBezTo>
                  <a:pt x="626286" y="4837571"/>
                  <a:pt x="617638" y="4836842"/>
                  <a:pt x="604106" y="4830842"/>
                </a:cubicBezTo>
                <a:cubicBezTo>
                  <a:pt x="583276" y="4833091"/>
                  <a:pt x="539859" y="4845979"/>
                  <a:pt x="510451" y="4843485"/>
                </a:cubicBezTo>
                <a:cubicBezTo>
                  <a:pt x="489781" y="4840800"/>
                  <a:pt x="443867" y="4818678"/>
                  <a:pt x="427656" y="4815877"/>
                </a:cubicBezTo>
                <a:cubicBezTo>
                  <a:pt x="424088" y="4817297"/>
                  <a:pt x="419580" y="4820561"/>
                  <a:pt x="413184" y="4826676"/>
                </a:cubicBezTo>
                <a:cubicBezTo>
                  <a:pt x="387673" y="4816699"/>
                  <a:pt x="379855" y="4828170"/>
                  <a:pt x="341772" y="4829671"/>
                </a:cubicBezTo>
                <a:cubicBezTo>
                  <a:pt x="327795" y="4821005"/>
                  <a:pt x="314729" y="4822794"/>
                  <a:pt x="301266" y="4827842"/>
                </a:cubicBezTo>
                <a:cubicBezTo>
                  <a:pt x="265781" y="4821714"/>
                  <a:pt x="231017" y="4827635"/>
                  <a:pt x="189886" y="4826710"/>
                </a:cubicBezTo>
                <a:cubicBezTo>
                  <a:pt x="147910" y="4813727"/>
                  <a:pt x="121702" y="4829584"/>
                  <a:pt x="77762" y="4828518"/>
                </a:cubicBezTo>
                <a:cubicBezTo>
                  <a:pt x="38733" y="4806108"/>
                  <a:pt x="44308" y="4851138"/>
                  <a:pt x="8164" y="4846203"/>
                </a:cubicBezTo>
                <a:lnTo>
                  <a:pt x="0" y="4843648"/>
                </a:lnTo>
                <a:lnTo>
                  <a:pt x="0" y="4080681"/>
                </a:lnTo>
                <a:close/>
              </a:path>
            </a:pathLst>
          </a:custGeom>
        </p:spPr>
      </p:pic>
    </p:spTree>
    <p:extLst>
      <p:ext uri="{BB962C8B-B14F-4D97-AF65-F5344CB8AC3E}">
        <p14:creationId xmlns:p14="http://schemas.microsoft.com/office/powerpoint/2010/main" val="1239826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75"/>
            <a:ext cx="9144000" cy="2387600"/>
          </a:xfrm>
        </p:spPr>
        <p:txBody>
          <a:bodyPr/>
          <a:lstStyle/>
          <a:p>
            <a:r>
              <a:rPr lang="en-US" dirty="0">
                <a:highlight>
                  <a:srgbClr val="FFFFFF"/>
                </a:highlight>
              </a:rPr>
              <a:t>Best Practices to Avoid Phishing</a:t>
            </a:r>
            <a:endParaRPr lang="en-US">
              <a:highlight>
                <a:srgbClr val="FFFFFF"/>
              </a:highlight>
              <a:cs typeface="Calibri Light"/>
            </a:endParaRPr>
          </a:p>
        </p:txBody>
      </p:sp>
      <p:sp>
        <p:nvSpPr>
          <p:cNvPr id="3" name="Subtitle 2"/>
          <p:cNvSpPr>
            <a:spLocks noGrp="1"/>
          </p:cNvSpPr>
          <p:nvPr>
            <p:ph type="subTitle" idx="1"/>
          </p:nvPr>
        </p:nvSpPr>
        <p:spPr>
          <a:xfrm>
            <a:off x="414618" y="2526274"/>
            <a:ext cx="10253382" cy="2731526"/>
          </a:xfrm>
        </p:spPr>
        <p:txBody>
          <a:bodyPr>
            <a:normAutofit/>
          </a:bodyPr>
          <a:lstStyle/>
          <a:p>
            <a:pPr marL="457200" indent="-457200" algn="l">
              <a:buAutoNum type="arabicPeriod"/>
            </a:pPr>
            <a:r>
              <a:rPr lang="en-US" dirty="0"/>
              <a:t>Use strong, unique passwords.</a:t>
            </a:r>
          </a:p>
          <a:p>
            <a:pPr marL="457200" indent="-457200" algn="l">
              <a:buAutoNum type="arabicPeriod"/>
            </a:pPr>
            <a:r>
              <a:rPr lang="en-US" dirty="0"/>
              <a:t> Enable multi-factor authentication.</a:t>
            </a:r>
          </a:p>
          <a:p>
            <a:pPr marL="457200" indent="-457200" algn="l">
              <a:buAutoNum type="arabicPeriod"/>
            </a:pPr>
            <a:r>
              <a:rPr lang="en-US" dirty="0"/>
              <a:t> Regularly update software and security patches.</a:t>
            </a:r>
          </a:p>
          <a:p>
            <a:pPr marL="457200" indent="-457200" algn="l">
              <a:buAutoNum type="arabicPeriod"/>
            </a:pPr>
            <a:r>
              <a:rPr lang="en-US" dirty="0"/>
              <a:t>Be cautious with unsolicited emails.</a:t>
            </a:r>
          </a:p>
          <a:p>
            <a:pPr marL="457200" indent="-457200" algn="l">
              <a:buAutoNum type="arabicPeriod"/>
            </a:pPr>
            <a:r>
              <a:rPr lang="en-US" b="1" dirty="0"/>
              <a:t>Check for SSL Certificates</a:t>
            </a:r>
            <a:r>
              <a:rPr lang="en-US" dirty="0"/>
              <a:t>: Ensure the website you are </a:t>
            </a:r>
            <a:r>
              <a:rPr lang="en-US" dirty="0" smtClean="0"/>
              <a:t>visiting</a:t>
            </a:r>
          </a:p>
          <a:p>
            <a:pPr algn="l"/>
            <a:r>
              <a:rPr lang="en-US" dirty="0" smtClean="0"/>
              <a:t> </a:t>
            </a:r>
            <a:r>
              <a:rPr lang="en-US" dirty="0"/>
              <a:t>uses HTTPS, which indicates it has a secure connection.</a:t>
            </a:r>
          </a:p>
        </p:txBody>
      </p:sp>
      <p:pic>
        <p:nvPicPr>
          <p:cNvPr id="4" name="Picture 3" descr="A close-up of several hands&#10;&#10;Description automatically generated">
            <a:extLst>
              <a:ext uri="{FF2B5EF4-FFF2-40B4-BE49-F238E27FC236}">
                <a16:creationId xmlns:a16="http://schemas.microsoft.com/office/drawing/2014/main" id="{93E141D2-D5B8-EA41-F235-3B9FB0267452}"/>
              </a:ext>
            </a:extLst>
          </p:cNvPr>
          <p:cNvPicPr>
            <a:picLocks noChangeAspect="1"/>
          </p:cNvPicPr>
          <p:nvPr/>
        </p:nvPicPr>
        <p:blipFill>
          <a:blip r:embed="rId2"/>
          <a:stretch>
            <a:fillRect/>
          </a:stretch>
        </p:blipFill>
        <p:spPr>
          <a:xfrm>
            <a:off x="8781535" y="4483"/>
            <a:ext cx="3414779" cy="6742306"/>
          </a:xfrm>
          <a:prstGeom prst="rect">
            <a:avLst/>
          </a:prstGeom>
        </p:spPr>
      </p:pic>
    </p:spTree>
    <p:extLst>
      <p:ext uri="{BB962C8B-B14F-4D97-AF65-F5344CB8AC3E}">
        <p14:creationId xmlns:p14="http://schemas.microsoft.com/office/powerpoint/2010/main" val="1281238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itting at a desk&#10;&#10;Description automatically generated">
            <a:extLst>
              <a:ext uri="{FF2B5EF4-FFF2-40B4-BE49-F238E27FC236}">
                <a16:creationId xmlns:a16="http://schemas.microsoft.com/office/drawing/2014/main" id="{43B769DE-476B-EEC6-5FE6-F7B4B9950409}"/>
              </a:ext>
            </a:extLst>
          </p:cNvPr>
          <p:cNvPicPr>
            <a:picLocks noChangeAspect="1"/>
          </p:cNvPicPr>
          <p:nvPr/>
        </p:nvPicPr>
        <p:blipFill rotWithShape="1">
          <a:blip r:embed="rId2">
            <a:alphaModFix amt="50000"/>
          </a:blip>
          <a:srcRect r="1359"/>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2671035"/>
          </a:xfrm>
        </p:spPr>
        <p:txBody>
          <a:bodyPr>
            <a:normAutofit/>
          </a:bodyPr>
          <a:lstStyle/>
          <a:p>
            <a:r>
              <a:rPr lang="en-US" sz="6600">
                <a:solidFill>
                  <a:schemeClr val="bg1"/>
                </a:solidFill>
              </a:rPr>
              <a:t>Conclusion</a:t>
            </a:r>
          </a:p>
        </p:txBody>
      </p:sp>
      <p:sp>
        <p:nvSpPr>
          <p:cNvPr id="3" name="Subtitle 2"/>
          <p:cNvSpPr>
            <a:spLocks noGrp="1"/>
          </p:cNvSpPr>
          <p:nvPr>
            <p:ph type="subTitle" idx="1"/>
          </p:nvPr>
        </p:nvSpPr>
        <p:spPr>
          <a:xfrm>
            <a:off x="1527048" y="4599432"/>
            <a:ext cx="9144000" cy="1536192"/>
          </a:xfrm>
        </p:spPr>
        <p:txBody>
          <a:bodyPr vert="horz" lIns="91440" tIns="45720" rIns="91440" bIns="45720" rtlCol="0" anchor="t">
            <a:noAutofit/>
          </a:bodyPr>
          <a:lstStyle/>
          <a:p>
            <a:r>
              <a:rPr lang="en-US" sz="2800" dirty="0">
                <a:solidFill>
                  <a:schemeClr val="bg1"/>
                </a:solidFill>
                <a:latin typeface="Bahnschrift"/>
              </a:rPr>
              <a:t>Stay vigilant and educate yourself about phishing tactics. Awareness is key to preventing these types of cyber attacks.</a:t>
            </a:r>
          </a:p>
          <a:p>
            <a:r>
              <a:rPr lang="en-US" sz="2800" dirty="0">
                <a:solidFill>
                  <a:schemeClr val="bg1"/>
                </a:solidFill>
                <a:latin typeface="Bahnschrift"/>
              </a:rPr>
              <a:t>you can better protect yourself and others from falling victim to these cyber threats.</a:t>
            </a:r>
          </a:p>
        </p:txBody>
      </p:sp>
      <p:sp>
        <p:nvSpPr>
          <p:cNvPr id="11" name="sketchy line">
            <a:extLst>
              <a:ext uri="{FF2B5EF4-FFF2-40B4-BE49-F238E27FC236}">
                <a16:creationId xmlns:a16="http://schemas.microsoft.com/office/drawing/2014/main" id="{9F6380B4-6A1C-481E-8408-B4E6C75B9B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512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DBCC-D2E3-20A8-2246-4901718860A2}"/>
              </a:ext>
            </a:extLst>
          </p:cNvPr>
          <p:cNvSpPr>
            <a:spLocks noGrp="1"/>
          </p:cNvSpPr>
          <p:nvPr>
            <p:ph type="title"/>
          </p:nvPr>
        </p:nvSpPr>
        <p:spPr>
          <a:xfrm>
            <a:off x="1" y="0"/>
            <a:ext cx="6746788" cy="2335427"/>
          </a:xfrm>
          <a:solidFill>
            <a:schemeClr val="bg2">
              <a:lumMod val="25000"/>
            </a:schemeClr>
          </a:solidFill>
        </p:spPr>
        <p:txBody>
          <a:bodyPr>
            <a:noAutofit/>
          </a:bodyPr>
          <a:lstStyle/>
          <a:p>
            <a:r>
              <a:rPr lang="en-US" sz="6000" dirty="0" smtClean="0">
                <a:solidFill>
                  <a:srgbClr val="FF0000"/>
                </a:solidFill>
                <a:latin typeface="Andalus" panose="02020603050405020304" pitchFamily="18" charset="-78"/>
                <a:cs typeface="Andalus" panose="02020603050405020304" pitchFamily="18" charset="-78"/>
              </a:rPr>
              <a:t>Some references </a:t>
            </a:r>
            <a:endParaRPr lang="en-US" sz="6000" dirty="0">
              <a:solidFill>
                <a:srgbClr val="FF0000"/>
              </a:solidFill>
              <a:latin typeface="Andalus" panose="02020603050405020304" pitchFamily="18" charset="-78"/>
              <a:cs typeface="Andalus" panose="02020603050405020304" pitchFamily="18" charset="-78"/>
            </a:endParaRPr>
          </a:p>
        </p:txBody>
      </p:sp>
      <p:sp>
        <p:nvSpPr>
          <p:cNvPr id="3" name="Content Placeholder 2">
            <a:extLst>
              <a:ext uri="{FF2B5EF4-FFF2-40B4-BE49-F238E27FC236}">
                <a16:creationId xmlns:a16="http://schemas.microsoft.com/office/drawing/2014/main" id="{CBD639A8-6D02-52B2-A054-6C79A8A34CE9}"/>
              </a:ext>
            </a:extLst>
          </p:cNvPr>
          <p:cNvSpPr>
            <a:spLocks noGrp="1"/>
          </p:cNvSpPr>
          <p:nvPr>
            <p:ph idx="1"/>
          </p:nvPr>
        </p:nvSpPr>
        <p:spPr>
          <a:xfrm>
            <a:off x="6746788" y="0"/>
            <a:ext cx="5445211" cy="6858000"/>
          </a:xfrm>
          <a:solidFill>
            <a:srgbClr val="0070C0"/>
          </a:solidFill>
        </p:spPr>
        <p:txBody>
          <a:bodyPr>
            <a:normAutofit/>
          </a:bodyPr>
          <a:lstStyle/>
          <a:p>
            <a:pPr marL="0" indent="0" algn="ctr">
              <a:buNone/>
            </a:pPr>
            <a:endParaRPr lang="en-US" sz="5400" dirty="0" smtClean="0"/>
          </a:p>
          <a:p>
            <a:pPr marL="0" indent="0" algn="ctr">
              <a:buNone/>
            </a:pPr>
            <a:endParaRPr lang="en-US" sz="5400" dirty="0"/>
          </a:p>
          <a:p>
            <a:pPr marL="0" indent="0" algn="ctr">
              <a:buNone/>
            </a:pPr>
            <a:endParaRPr lang="en-US" sz="5400" dirty="0" smtClean="0"/>
          </a:p>
          <a:p>
            <a:pPr marL="0" indent="0" algn="ctr">
              <a:buNone/>
            </a:pPr>
            <a:r>
              <a:rPr lang="en-US" sz="5400" dirty="0" smtClean="0"/>
              <a:t>THANK YOU </a:t>
            </a:r>
          </a:p>
          <a:p>
            <a:pPr marL="0" indent="0" algn="ctr">
              <a:buNone/>
            </a:pPr>
            <a:r>
              <a:rPr lang="en-US" sz="5400" dirty="0" smtClean="0"/>
              <a:t>I HOPE TO LIKE IT</a:t>
            </a:r>
          </a:p>
          <a:p>
            <a:pPr marL="0" indent="0" algn="ctr">
              <a:buNone/>
            </a:pPr>
            <a:endParaRPr lang="en-US" sz="5400" dirty="0" smtClean="0"/>
          </a:p>
          <a:p>
            <a:pPr marL="0" indent="0" algn="ctr">
              <a:buNone/>
            </a:pPr>
            <a:endParaRPr lang="en-US" sz="5400" dirty="0"/>
          </a:p>
          <a:p>
            <a:pPr marL="0" indent="0" algn="ctr">
              <a:buNone/>
            </a:pPr>
            <a:r>
              <a:rPr lang="en-US" sz="2400" dirty="0" smtClean="0"/>
              <a:t>Written and designed by Youssef </a:t>
            </a:r>
            <a:r>
              <a:rPr lang="en-US" sz="2400" dirty="0"/>
              <a:t>A</a:t>
            </a:r>
            <a:r>
              <a:rPr lang="en-US" sz="2400" dirty="0" smtClean="0"/>
              <a:t>hmed </a:t>
            </a:r>
            <a:r>
              <a:rPr lang="en-US" sz="2400" dirty="0"/>
              <a:t>M</a:t>
            </a:r>
            <a:r>
              <a:rPr lang="en-US" sz="2400" dirty="0" smtClean="0"/>
              <a:t>oneir</a:t>
            </a:r>
            <a:endParaRPr lang="en-US" sz="2400" dirty="0"/>
          </a:p>
        </p:txBody>
      </p:sp>
      <p:sp>
        <p:nvSpPr>
          <p:cNvPr id="5" name="Text Placeholder 4"/>
          <p:cNvSpPr>
            <a:spLocks noGrp="1"/>
          </p:cNvSpPr>
          <p:nvPr>
            <p:ph type="body" sz="half" idx="2"/>
          </p:nvPr>
        </p:nvSpPr>
        <p:spPr>
          <a:xfrm>
            <a:off x="0" y="2335427"/>
            <a:ext cx="6746788" cy="4522573"/>
          </a:xfrm>
          <a:solidFill>
            <a:schemeClr val="accent6">
              <a:lumMod val="60000"/>
              <a:lumOff val="40000"/>
            </a:schemeClr>
          </a:solidFill>
        </p:spPr>
        <p:txBody>
          <a:bodyPr/>
          <a:lstStyle/>
          <a:p>
            <a:r>
              <a:rPr lang="en-US" dirty="0" smtClean="0">
                <a:hlinkClick r:id="rId3"/>
              </a:rPr>
              <a:t> https://www.cisco.com/c/en/us/products/security/email-security/what-is-phishing.html</a:t>
            </a:r>
            <a:r>
              <a:rPr lang="en-US" dirty="0" smtClean="0"/>
              <a:t> cisco</a:t>
            </a:r>
          </a:p>
          <a:p>
            <a:r>
              <a:rPr lang="en-US" dirty="0" smtClean="0">
                <a:hlinkClick r:id="rId4"/>
              </a:rPr>
              <a:t>https://www.microsoft.com/en-us/security/business/security-101/what-is-phishing#dangers-of-phishing-emails</a:t>
            </a:r>
            <a:r>
              <a:rPr lang="en-US" dirty="0" smtClean="0"/>
              <a:t> </a:t>
            </a:r>
            <a:r>
              <a:rPr lang="en-US" dirty="0" err="1" smtClean="0"/>
              <a:t>microsoft</a:t>
            </a:r>
            <a:endParaRPr lang="en-US" dirty="0" smtClean="0"/>
          </a:p>
          <a:p>
            <a:r>
              <a:rPr lang="en-US" dirty="0" smtClean="0">
                <a:hlinkClick r:id="rId5"/>
              </a:rPr>
              <a:t>https://www.bbc.co.uk/news/uk-england-kent-55909448</a:t>
            </a:r>
            <a:r>
              <a:rPr lang="en-US" dirty="0" smtClean="0"/>
              <a:t> BBC News</a:t>
            </a:r>
          </a:p>
          <a:p>
            <a:endParaRPr lang="en-US" dirty="0"/>
          </a:p>
        </p:txBody>
      </p:sp>
    </p:spTree>
    <p:extLst>
      <p:ext uri="{BB962C8B-B14F-4D97-AF65-F5344CB8AC3E}">
        <p14:creationId xmlns:p14="http://schemas.microsoft.com/office/powerpoint/2010/main" val="1042133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1DD1A8A-57D5-4A81-AD04-532B043C56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spider web&#10;&#10;Description automatically generated">
            <a:extLst>
              <a:ext uri="{FF2B5EF4-FFF2-40B4-BE49-F238E27FC236}">
                <a16:creationId xmlns:a16="http://schemas.microsoft.com/office/drawing/2014/main" id="{9119184B-327D-DCF9-0687-97FA3A4ABAE0}"/>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l="5226" r="9886" b="1"/>
          <a:stretch/>
        </p:blipFill>
        <p:spPr>
          <a:xfrm>
            <a:off x="-3047" y="10"/>
            <a:ext cx="12191999" cy="6857990"/>
          </a:xfrm>
          <a:prstGeom prst="rect">
            <a:avLst/>
          </a:prstGeom>
        </p:spPr>
      </p:pic>
      <p:sp>
        <p:nvSpPr>
          <p:cNvPr id="20" name="Rectangle 19">
            <a:extLst>
              <a:ext uri="{FF2B5EF4-FFF2-40B4-BE49-F238E27FC236}">
                <a16:creationId xmlns:a16="http://schemas.microsoft.com/office/drawing/2014/main" id="{007891EC-4501-44ED-A8C8-B11B6DB767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325550"/>
            <a:ext cx="10058400" cy="3115491"/>
          </a:xfrm>
          <a:effectLst>
            <a:outerShdw blurRad="50800" dist="38100" dir="2700000" algn="tl" rotWithShape="0">
              <a:prstClr val="black">
                <a:alpha val="40000"/>
              </a:prstClr>
            </a:outerShdw>
          </a:effectLst>
        </p:spPr>
        <p:txBody>
          <a:bodyPr>
            <a:normAutofit/>
          </a:bodyPr>
          <a:lstStyle/>
          <a:p>
            <a:r>
              <a:rPr lang="en-US" sz="5200" dirty="0">
                <a:solidFill>
                  <a:srgbClr val="FFFFFF"/>
                </a:solidFill>
                <a:latin typeface="Consolas"/>
              </a:rPr>
              <a:t>"Caught in the Net: How Phishing Attacks Are Hooking Victims Worldwide"</a:t>
            </a:r>
            <a:r>
              <a:rPr lang="en-US" sz="5200" dirty="0">
                <a:latin typeface="Consolas"/>
              </a:rPr>
              <a:t/>
            </a:r>
            <a:br>
              <a:rPr lang="en-US" sz="5200" dirty="0">
                <a:latin typeface="Consolas"/>
              </a:rPr>
            </a:br>
            <a:endParaRPr lang="en-US" sz="5200">
              <a:solidFill>
                <a:srgbClr val="FFFFFF"/>
              </a:solidFill>
              <a:latin typeface="Consolas"/>
            </a:endParaRPr>
          </a:p>
        </p:txBody>
      </p:sp>
      <p:sp>
        <p:nvSpPr>
          <p:cNvPr id="3" name="Subtitle 2"/>
          <p:cNvSpPr>
            <a:spLocks noGrp="1"/>
          </p:cNvSpPr>
          <p:nvPr>
            <p:ph type="subTitle" idx="1"/>
          </p:nvPr>
        </p:nvSpPr>
        <p:spPr>
          <a:xfrm>
            <a:off x="1100051" y="4072043"/>
            <a:ext cx="10058400" cy="2013391"/>
          </a:xfrm>
          <a:effectLst>
            <a:outerShdw blurRad="50800" dist="38100" dir="2700000" algn="tl" rotWithShape="0">
              <a:prstClr val="black">
                <a:alpha val="40000"/>
              </a:prstClr>
            </a:outerShdw>
          </a:effectLst>
        </p:spPr>
        <p:txBody>
          <a:bodyPr vert="horz" lIns="91440" tIns="45720" rIns="91440" bIns="45720" rtlCol="0" anchor="t">
            <a:noAutofit/>
          </a:bodyPr>
          <a:lstStyle/>
          <a:p>
            <a:r>
              <a:rPr lang="en-US" sz="3200" dirty="0">
                <a:solidFill>
                  <a:srgbClr val="FFFFFF"/>
                </a:solidFill>
              </a:rPr>
              <a:t>In today’s digital age, phishing attacks have become a prevalent and sophisticated threat, ensnaring individuals and organizations in their deceptive web. These cybercrimes involve fraudulently obtaining sensitive information by masquerading as trustworthy entities, leading to significant financial and personal data losses. </a:t>
            </a:r>
            <a:endParaRPr lang="en-US" sz="3200">
              <a:solidFill>
                <a:srgbClr val="FFFFFF"/>
              </a:solidFill>
              <a:cs typeface="Calibri"/>
            </a:endParaRPr>
          </a:p>
        </p:txBody>
      </p:sp>
    </p:spTree>
    <p:extLst>
      <p:ext uri="{BB962C8B-B14F-4D97-AF65-F5344CB8AC3E}">
        <p14:creationId xmlns:p14="http://schemas.microsoft.com/office/powerpoint/2010/main" val="3181599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2A397E7-BF60-45B2-84C7-B074B76C37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omputer screen with a person in a mask&#10;&#10;Description automatically generated">
            <a:extLst>
              <a:ext uri="{FF2B5EF4-FFF2-40B4-BE49-F238E27FC236}">
                <a16:creationId xmlns:a16="http://schemas.microsoft.com/office/drawing/2014/main" id="{3C535E5E-860B-B557-B1F7-CCB3258616C7}"/>
              </a:ext>
            </a:extLst>
          </p:cNvPr>
          <p:cNvPicPr>
            <a:picLocks noChangeAspect="1"/>
          </p:cNvPicPr>
          <p:nvPr/>
        </p:nvPicPr>
        <p:blipFill rotWithShape="1">
          <a:blip r:embed="rId2">
            <a:alphaModFix/>
            <a:extLst>
              <a:ext uri="{837473B0-CC2E-450A-ABE3-18F120FF3D39}">
                <a1611:picAttrSrcUrl xmlns="" xmlns:a1611="http://schemas.microsoft.com/office/drawing/2016/11/main" r:id="rId3"/>
              </a:ext>
            </a:extLst>
          </a:blip>
          <a:srcRect l="15883" r="9966" b="1"/>
          <a:stretch/>
        </p:blipFill>
        <p:spPr>
          <a:xfrm>
            <a:off x="4283902" y="10"/>
            <a:ext cx="7908098" cy="6857992"/>
          </a:xfrm>
          <a:prstGeom prst="rect">
            <a:avLst/>
          </a:prstGeom>
        </p:spPr>
      </p:pic>
      <p:sp>
        <p:nvSpPr>
          <p:cNvPr id="34" name="Rectangle 33">
            <a:extLst>
              <a:ext uri="{FF2B5EF4-FFF2-40B4-BE49-F238E27FC236}">
                <a16:creationId xmlns:a16="http://schemas.microsoft.com/office/drawing/2014/main" id="{890DEF05-784E-4B61-89E4-04C4ECF4E5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8663" y="1115219"/>
            <a:ext cx="5505449" cy="2387600"/>
          </a:xfrm>
        </p:spPr>
        <p:txBody>
          <a:bodyPr>
            <a:normAutofit/>
          </a:bodyPr>
          <a:lstStyle/>
          <a:p>
            <a:pPr algn="l"/>
            <a:r>
              <a:rPr lang="en-US" sz="5000" dirty="0">
                <a:solidFill>
                  <a:schemeClr val="bg1"/>
                </a:solidFill>
              </a:rPr>
              <a:t>Definition Of Phishing</a:t>
            </a:r>
          </a:p>
        </p:txBody>
      </p:sp>
      <p:sp>
        <p:nvSpPr>
          <p:cNvPr id="3" name="Subtitle 2"/>
          <p:cNvSpPr>
            <a:spLocks noGrp="1"/>
          </p:cNvSpPr>
          <p:nvPr>
            <p:ph type="subTitle" idx="1"/>
          </p:nvPr>
        </p:nvSpPr>
        <p:spPr>
          <a:xfrm>
            <a:off x="728663" y="3902075"/>
            <a:ext cx="5505449" cy="1655762"/>
          </a:xfrm>
        </p:spPr>
        <p:txBody>
          <a:bodyPr>
            <a:normAutofit/>
          </a:bodyPr>
          <a:lstStyle/>
          <a:p>
            <a:pPr algn="l"/>
            <a:r>
              <a:rPr lang="en-US" sz="1900" dirty="0">
                <a:solidFill>
                  <a:schemeClr val="bg1"/>
                </a:solidFill>
              </a:rPr>
              <a:t>Phishing attacks are a type of cybercrime where attackers impersonate legitimate institutions or individuals to deceive people into providing sensitive information, such as passwords, credit card numbers, and personal details. These attacks can occur through emails, websites, social media, or even phone calls.</a:t>
            </a:r>
          </a:p>
        </p:txBody>
      </p:sp>
      <p:cxnSp>
        <p:nvCxnSpPr>
          <p:cNvPr id="36" name="Straight Connector 35">
            <a:extLst>
              <a:ext uri="{FF2B5EF4-FFF2-40B4-BE49-F238E27FC236}">
                <a16:creationId xmlns:a16="http://schemas.microsoft.com/office/drawing/2014/main" id="{C41BAEC7-F7B0-4224-8B18-8F74B7D87F0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3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B5B0058-AF13-4859-B429-4EDDE2A26F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08454" y="1360481"/>
            <a:ext cx="4605340" cy="1143748"/>
          </a:xfrm>
        </p:spPr>
        <p:txBody>
          <a:bodyPr vert="horz" lIns="91440" tIns="45720" rIns="91440" bIns="45720" rtlCol="0">
            <a:normAutofit/>
          </a:bodyPr>
          <a:lstStyle/>
          <a:p>
            <a:pPr algn="l"/>
            <a:r>
              <a:rPr lang="en-US" sz="5000" b="1">
                <a:solidFill>
                  <a:schemeClr val="bg1"/>
                </a:solidFill>
              </a:rPr>
              <a:t>Email Phishing</a:t>
            </a:r>
            <a:endParaRPr lang="en-US" sz="5000">
              <a:solidFill>
                <a:schemeClr val="bg1"/>
              </a:solidFill>
            </a:endParaRPr>
          </a:p>
        </p:txBody>
      </p:sp>
      <p:sp>
        <p:nvSpPr>
          <p:cNvPr id="3" name="Subtitle 2"/>
          <p:cNvSpPr>
            <a:spLocks noGrp="1"/>
          </p:cNvSpPr>
          <p:nvPr>
            <p:ph type="subTitle" idx="1"/>
          </p:nvPr>
        </p:nvSpPr>
        <p:spPr>
          <a:xfrm>
            <a:off x="908454" y="2854039"/>
            <a:ext cx="4963928" cy="3471114"/>
          </a:xfrm>
        </p:spPr>
        <p:txBody>
          <a:bodyPr vert="horz" lIns="91440" tIns="45720" rIns="91440" bIns="45720" rtlCol="0" anchor="t">
            <a:noAutofit/>
          </a:bodyPr>
          <a:lstStyle/>
          <a:p>
            <a:pPr algn="l"/>
            <a:r>
              <a:rPr lang="en-US" sz="3200" dirty="0">
                <a:solidFill>
                  <a:schemeClr val="bg1"/>
                </a:solidFill>
              </a:rPr>
              <a:t>The most common form, where attackers send fraudulent emails that appear to come from a reputable source, such as a bank or an online service.</a:t>
            </a:r>
            <a:endParaRPr lang="en-US" sz="3200" dirty="0">
              <a:solidFill>
                <a:schemeClr val="bg1"/>
              </a:solidFill>
              <a:cs typeface="Calibri"/>
            </a:endParaRPr>
          </a:p>
        </p:txBody>
      </p:sp>
      <p:pic>
        <p:nvPicPr>
          <p:cNvPr id="4" name="Picture 3" descr="A person wearing a mask holding a fishing rod&#10;&#10;Description automatically generated">
            <a:extLst>
              <a:ext uri="{FF2B5EF4-FFF2-40B4-BE49-F238E27FC236}">
                <a16:creationId xmlns:a16="http://schemas.microsoft.com/office/drawing/2014/main" id="{D1673EE4-0790-9AA2-BA18-D55E81CC018D}"/>
              </a:ext>
            </a:extLst>
          </p:cNvPr>
          <p:cNvPicPr>
            <a:picLocks noChangeAspect="1"/>
          </p:cNvPicPr>
          <p:nvPr/>
        </p:nvPicPr>
        <p:blipFill rotWithShape="1">
          <a:blip r:embed="rId2">
            <a:alphaModFix/>
            <a:extLst>
              <a:ext uri="{837473B0-CC2E-450A-ABE3-18F120FF3D39}">
                <a1611:picAttrSrcUrl xmlns="" xmlns:a1611="http://schemas.microsoft.com/office/drawing/2016/11/main" r:id="rId3"/>
              </a:ext>
            </a:extLst>
          </a:blip>
          <a:srcRect r="404"/>
          <a:stretch/>
        </p:blipFill>
        <p:spPr>
          <a:xfrm>
            <a:off x="7115177" y="115193"/>
            <a:ext cx="4950618" cy="6627614"/>
          </a:xfrm>
          <a:prstGeom prst="rect">
            <a:avLst/>
          </a:prstGeom>
        </p:spPr>
      </p:pic>
      <p:cxnSp>
        <p:nvCxnSpPr>
          <p:cNvPr id="33" name="Straight Connector 32">
            <a:extLst>
              <a:ext uri="{FF2B5EF4-FFF2-40B4-BE49-F238E27FC236}">
                <a16:creationId xmlns:a16="http://schemas.microsoft.com/office/drawing/2014/main" id="{AC65C03C-3F17-45DC-A1B9-35ACA43397D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15176" y="115193"/>
            <a:ext cx="0" cy="662761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4A161CC-6DC5-4863-B213-94529D6E06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B71AD38-77F9-D0E0-BF88-791C87BE809E}"/>
              </a:ext>
            </a:extLst>
          </p:cNvPr>
          <p:cNvSpPr txBox="1"/>
          <p:nvPr/>
        </p:nvSpPr>
        <p:spPr>
          <a:xfrm>
            <a:off x="4667250" y="5334000"/>
            <a:ext cx="2857500" cy="317500"/>
          </a:xfrm>
          <a:prstGeom prst="rect">
            <a:avLst/>
          </a:prstGeom>
        </p:spPr>
        <p:txBody>
          <a:bodyPr lIns="91440" tIns="45720" rIns="91440" bIns="45720" anchor="t">
            <a:normAutofit/>
          </a:bodyPr>
          <a:lstStyle/>
          <a:p>
            <a:pPr>
              <a:lnSpc>
                <a:spcPct val="90000"/>
              </a:lnSpc>
              <a:spcAft>
                <a:spcPts val="600"/>
              </a:spcAft>
            </a:pPr>
            <a:r>
              <a:rPr lang="en-US" sz="900" dirty="0"/>
              <a:t>T</a:t>
            </a:r>
            <a:endParaRPr lang="en-US" sz="900" dirty="0">
              <a:cs typeface="Calibri"/>
            </a:endParaRPr>
          </a:p>
        </p:txBody>
      </p:sp>
    </p:spTree>
    <p:extLst>
      <p:ext uri="{BB962C8B-B14F-4D97-AF65-F5344CB8AC3E}">
        <p14:creationId xmlns:p14="http://schemas.microsoft.com/office/powerpoint/2010/main" val="1816869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7BDFED6-6E33-4606-AFE2-886ADB1C01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omputer with a hook and envelope&#10;&#10;Description automatically generated">
            <a:extLst>
              <a:ext uri="{FF2B5EF4-FFF2-40B4-BE49-F238E27FC236}">
                <a16:creationId xmlns:a16="http://schemas.microsoft.com/office/drawing/2014/main" id="{176146C9-7D0C-15C6-AC5F-014E6B9873FA}"/>
              </a:ext>
            </a:extLst>
          </p:cNvPr>
          <p:cNvPicPr>
            <a:picLocks noChangeAspect="1"/>
          </p:cNvPicPr>
          <p:nvPr/>
        </p:nvPicPr>
        <p:blipFill rotWithShape="1">
          <a:blip r:embed="rId3">
            <a:alphaModFix/>
            <a:extLst>
              <a:ext uri="{837473B0-CC2E-450A-ABE3-18F120FF3D39}">
                <a1611:picAttrSrcUrl xmlns="" xmlns:a1611="http://schemas.microsoft.com/office/drawing/2016/11/main" r:id="rId4"/>
              </a:ext>
            </a:extLst>
          </a:blip>
          <a:srcRect t="21573" r="2" b="33397"/>
          <a:stretch/>
        </p:blipFill>
        <p:spPr>
          <a:xfrm>
            <a:off x="4547937" y="-5"/>
            <a:ext cx="7644062" cy="3681406"/>
          </a:xfrm>
          <a:prstGeom prst="rect">
            <a:avLst/>
          </a:prstGeom>
        </p:spPr>
      </p:pic>
      <p:pic>
        <p:nvPicPr>
          <p:cNvPr id="7" name="Picture 6" descr="A fishing hook with a login form&#10;&#10;Description automatically generated">
            <a:extLst>
              <a:ext uri="{FF2B5EF4-FFF2-40B4-BE49-F238E27FC236}">
                <a16:creationId xmlns:a16="http://schemas.microsoft.com/office/drawing/2014/main" id="{81DFA2A2-4A9B-0B1D-C0DA-BCDB4F0C8406}"/>
              </a:ext>
            </a:extLst>
          </p:cNvPr>
          <p:cNvPicPr>
            <a:picLocks noChangeAspect="1"/>
          </p:cNvPicPr>
          <p:nvPr/>
        </p:nvPicPr>
        <p:blipFill rotWithShape="1">
          <a:blip r:embed="rId5">
            <a:extLst>
              <a:ext uri="{837473B0-CC2E-450A-ABE3-18F120FF3D39}">
                <a1611:picAttrSrcUrl xmlns="" xmlns:a1611="http://schemas.microsoft.com/office/drawing/2016/11/main" r:id="rId6"/>
              </a:ext>
            </a:extLst>
          </a:blip>
          <a:srcRect t="17855" r="-1" b="2989"/>
          <a:stretch/>
        </p:blipFill>
        <p:spPr>
          <a:xfrm>
            <a:off x="4547938" y="3681409"/>
            <a:ext cx="7644062" cy="3176595"/>
          </a:xfrm>
          <a:prstGeom prst="rect">
            <a:avLst/>
          </a:prstGeom>
        </p:spPr>
      </p:pic>
      <p:sp>
        <p:nvSpPr>
          <p:cNvPr id="26" name="Rectangle 25">
            <a:extLst>
              <a:ext uri="{FF2B5EF4-FFF2-40B4-BE49-F238E27FC236}">
                <a16:creationId xmlns:a16="http://schemas.microsoft.com/office/drawing/2014/main" id="{890DEF05-784E-4B61-89E4-04C4ECF4E5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115219"/>
            <a:ext cx="5395912" cy="2387600"/>
          </a:xfrm>
        </p:spPr>
        <p:txBody>
          <a:bodyPr vert="horz" lIns="91440" tIns="45720" rIns="91440" bIns="45720" rtlCol="0">
            <a:normAutofit/>
          </a:bodyPr>
          <a:lstStyle/>
          <a:p>
            <a:pPr algn="l"/>
            <a:r>
              <a:rPr lang="en-US" sz="5000">
                <a:solidFill>
                  <a:schemeClr val="bg1"/>
                </a:solidFill>
              </a:rPr>
              <a:t>Recognizing Phishing Emails</a:t>
            </a:r>
          </a:p>
        </p:txBody>
      </p:sp>
      <p:sp>
        <p:nvSpPr>
          <p:cNvPr id="3" name="Subtitle 2"/>
          <p:cNvSpPr>
            <a:spLocks noGrp="1"/>
          </p:cNvSpPr>
          <p:nvPr>
            <p:ph type="subTitle" idx="1"/>
          </p:nvPr>
        </p:nvSpPr>
        <p:spPr>
          <a:xfrm>
            <a:off x="838200" y="3902075"/>
            <a:ext cx="5395912" cy="1655762"/>
          </a:xfrm>
        </p:spPr>
        <p:txBody>
          <a:bodyPr vert="horz" lIns="91440" tIns="45720" rIns="91440" bIns="45720" rtlCol="0">
            <a:normAutofit/>
          </a:bodyPr>
          <a:lstStyle/>
          <a:p>
            <a:pPr marL="457200" indent="-228600" algn="l">
              <a:buFont typeface="Arial" panose="020B0604020202020204" pitchFamily="34" charset="0"/>
              <a:buChar char="•"/>
            </a:pPr>
            <a:r>
              <a:rPr lang="en-US" sz="1900">
                <a:solidFill>
                  <a:schemeClr val="bg1"/>
                </a:solidFill>
              </a:rPr>
              <a:t>Check the sender's email address.</a:t>
            </a:r>
          </a:p>
          <a:p>
            <a:pPr marL="457200" indent="-228600" algn="l">
              <a:buFont typeface="Arial" panose="020B0604020202020204" pitchFamily="34" charset="0"/>
              <a:buChar char="•"/>
            </a:pPr>
            <a:r>
              <a:rPr lang="en-US" sz="1900">
                <a:solidFill>
                  <a:schemeClr val="bg1"/>
                </a:solidFill>
              </a:rPr>
              <a:t>Look for generic greetings.</a:t>
            </a:r>
          </a:p>
          <a:p>
            <a:pPr marL="457200" indent="-228600" algn="l">
              <a:buFont typeface="Arial" panose="020B0604020202020204" pitchFamily="34" charset="0"/>
              <a:buChar char="•"/>
            </a:pPr>
            <a:r>
              <a:rPr lang="en-US" sz="1900">
                <a:solidFill>
                  <a:schemeClr val="bg1"/>
                </a:solidFill>
              </a:rPr>
              <a:t> Be cautious of urgent or threatening language.</a:t>
            </a:r>
          </a:p>
          <a:p>
            <a:pPr marL="457200" indent="-228600" algn="l">
              <a:buFont typeface="Arial" panose="020B0604020202020204" pitchFamily="34" charset="0"/>
              <a:buChar char="•"/>
            </a:pPr>
            <a:r>
              <a:rPr lang="en-US" sz="1900">
                <a:solidFill>
                  <a:schemeClr val="bg1"/>
                </a:solidFill>
              </a:rPr>
              <a:t> Inspect links before clicking.</a:t>
            </a:r>
          </a:p>
        </p:txBody>
      </p:sp>
      <p:cxnSp>
        <p:nvCxnSpPr>
          <p:cNvPr id="24" name="Straight Connector 23">
            <a:extLst>
              <a:ext uri="{FF2B5EF4-FFF2-40B4-BE49-F238E27FC236}">
                <a16:creationId xmlns:a16="http://schemas.microsoft.com/office/drawing/2014/main" id="{C41BAEC7-F7B0-4224-8B18-8F74B7D87F0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8D2C2D0-5BF9-515D-6EDB-00708F722FDA}"/>
              </a:ext>
            </a:extLst>
          </p:cNvPr>
          <p:cNvSpPr txBox="1"/>
          <p:nvPr/>
        </p:nvSpPr>
        <p:spPr>
          <a:xfrm>
            <a:off x="1524000" y="5829300"/>
            <a:ext cx="9144000" cy="317500"/>
          </a:xfrm>
          <a:prstGeom prst="rect">
            <a:avLst/>
          </a:prstGeom>
        </p:spPr>
        <p:txBody>
          <a:bodyPr>
            <a:normAutofit lnSpcReduction="10000"/>
          </a:bodyPr>
          <a:lstStyle/>
          <a:p>
            <a:pPr>
              <a:lnSpc>
                <a:spcPct val="90000"/>
              </a:lnSpc>
              <a:spcAft>
                <a:spcPts val="600"/>
              </a:spcAft>
            </a:pPr>
            <a:r>
              <a:rPr lang="en-US" sz="1700" dirty="0" smtClean="0"/>
              <a:t>.</a:t>
            </a:r>
            <a:endParaRPr lang="en-US" sz="1700" dirty="0"/>
          </a:p>
        </p:txBody>
      </p:sp>
    </p:spTree>
    <p:extLst>
      <p:ext uri="{BB962C8B-B14F-4D97-AF65-F5344CB8AC3E}">
        <p14:creationId xmlns:p14="http://schemas.microsoft.com/office/powerpoint/2010/main" val="1302251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mputer with a person in a mask fishing from a computer&#10;&#10;Description automatically generated">
            <a:extLst>
              <a:ext uri="{FF2B5EF4-FFF2-40B4-BE49-F238E27FC236}">
                <a16:creationId xmlns:a16="http://schemas.microsoft.com/office/drawing/2014/main" id="{39D16C5D-75B4-87CB-531F-377FBC6418E0}"/>
              </a:ext>
            </a:extLst>
          </p:cNvPr>
          <p:cNvPicPr>
            <a:picLocks noChangeAspect="1"/>
          </p:cNvPicPr>
          <p:nvPr/>
        </p:nvPicPr>
        <p:blipFill rotWithShape="1">
          <a:blip r:embed="rId2">
            <a:alphaModFix amt="50000"/>
          </a:blip>
          <a:srcRect t="12791"/>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317813"/>
          </a:xfrm>
        </p:spPr>
        <p:txBody>
          <a:bodyPr>
            <a:normAutofit/>
          </a:bodyPr>
          <a:lstStyle/>
          <a:p>
            <a:r>
              <a:rPr lang="en-US">
                <a:solidFill>
                  <a:srgbClr val="FFFFFF"/>
                </a:solidFill>
              </a:rPr>
              <a:t>Examples of Phishing Emails</a:t>
            </a:r>
          </a:p>
        </p:txBody>
      </p:sp>
      <p:sp>
        <p:nvSpPr>
          <p:cNvPr id="3" name="Subtitle 2"/>
          <p:cNvSpPr>
            <a:spLocks noGrp="1"/>
          </p:cNvSpPr>
          <p:nvPr>
            <p:ph type="subTitle" idx="1"/>
          </p:nvPr>
        </p:nvSpPr>
        <p:spPr>
          <a:xfrm>
            <a:off x="1524000" y="3587904"/>
            <a:ext cx="9144000" cy="2454306"/>
          </a:xfrm>
        </p:spPr>
        <p:txBody>
          <a:bodyPr vert="horz" lIns="91440" tIns="45720" rIns="91440" bIns="45720" rtlCol="0" anchor="t">
            <a:noAutofit/>
          </a:bodyPr>
          <a:lstStyle/>
          <a:p>
            <a:pPr marL="457200" indent="-457200" algn="l">
              <a:buAutoNum type="arabicPeriod"/>
            </a:pPr>
            <a:r>
              <a:rPr lang="en-US" sz="3200" dirty="0">
                <a:solidFill>
                  <a:srgbClr val="FFFFFF"/>
                </a:solidFill>
              </a:rPr>
              <a:t>Email from a fake financial institution.</a:t>
            </a:r>
            <a:endParaRPr lang="en-US" sz="3200" dirty="0">
              <a:solidFill>
                <a:srgbClr val="FFFFFF"/>
              </a:solidFill>
              <a:cs typeface="Calibri"/>
            </a:endParaRPr>
          </a:p>
          <a:p>
            <a:pPr marL="457200" indent="-457200" algn="l">
              <a:buAutoNum type="arabicPeriod"/>
            </a:pPr>
            <a:r>
              <a:rPr lang="en-US" sz="3200" dirty="0">
                <a:solidFill>
                  <a:srgbClr val="FFFFFF"/>
                </a:solidFill>
              </a:rPr>
              <a:t>Fake invoice or order confirmation.</a:t>
            </a:r>
            <a:endParaRPr lang="en-US" sz="3200" dirty="0">
              <a:solidFill>
                <a:srgbClr val="FFFFFF"/>
              </a:solidFill>
              <a:cs typeface="Calibri"/>
            </a:endParaRPr>
          </a:p>
          <a:p>
            <a:pPr marL="457200" indent="-457200" algn="l">
              <a:buAutoNum type="arabicPeriod"/>
            </a:pPr>
            <a:r>
              <a:rPr lang="en-US" sz="3200" dirty="0">
                <a:solidFill>
                  <a:srgbClr val="FFFFFF"/>
                </a:solidFill>
              </a:rPr>
              <a:t>Emails with malicious attachments or links.</a:t>
            </a:r>
            <a:endParaRPr lang="en-US" sz="3200" dirty="0">
              <a:solidFill>
                <a:srgbClr val="FFFFFF"/>
              </a:solidFill>
              <a:cs typeface="Calibri"/>
            </a:endParaRPr>
          </a:p>
        </p:txBody>
      </p:sp>
    </p:spTree>
    <p:extLst>
      <p:ext uri="{BB962C8B-B14F-4D97-AF65-F5344CB8AC3E}">
        <p14:creationId xmlns:p14="http://schemas.microsoft.com/office/powerpoint/2010/main" val="40131188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5C432EA-1733-4C82-92B5-197838B3EB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11254" y="439563"/>
            <a:ext cx="5847781" cy="307083"/>
          </a:xfrm>
        </p:spPr>
        <p:txBody>
          <a:bodyPr vert="horz" lIns="91440" tIns="45720" rIns="91440" bIns="45720" rtlCol="0" anchor="ctr">
            <a:normAutofit fontScale="90000"/>
          </a:bodyPr>
          <a:lstStyle/>
          <a:p>
            <a:pPr algn="l"/>
            <a:r>
              <a:rPr lang="en-US" sz="2800" b="1" dirty="0">
                <a:highlight>
                  <a:srgbClr val="FF0000"/>
                </a:highlight>
              </a:rPr>
              <a:t>Recent High-Profile Phishing Attacks</a:t>
            </a:r>
            <a:br>
              <a:rPr lang="en-US" sz="2800" b="1" dirty="0">
                <a:highlight>
                  <a:srgbClr val="FF0000"/>
                </a:highlight>
              </a:rPr>
            </a:br>
            <a:r>
              <a:rPr lang="en-US" sz="2200" dirty="0"/>
              <a:t/>
            </a:r>
            <a:br>
              <a:rPr lang="en-US" sz="2200" dirty="0"/>
            </a:br>
            <a:endParaRPr lang="en-US" sz="2200"/>
          </a:p>
        </p:txBody>
      </p:sp>
      <p:sp>
        <p:nvSpPr>
          <p:cNvPr id="42" name="Rectangle 41">
            <a:extLst>
              <a:ext uri="{FF2B5EF4-FFF2-40B4-BE49-F238E27FC236}">
                <a16:creationId xmlns:a16="http://schemas.microsoft.com/office/drawing/2014/main" id="{97B03642-7722-4B15-897F-76918F86B8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068EAC2-2623-4156-A990-D776FF9BF4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4" name="Picture 3" descr="A cellphone with a scammer on it&#10;&#10;Description automatically generated">
            <a:extLst>
              <a:ext uri="{FF2B5EF4-FFF2-40B4-BE49-F238E27FC236}">
                <a16:creationId xmlns:a16="http://schemas.microsoft.com/office/drawing/2014/main" id="{844F1985-586E-2D82-01F8-349FFCD6CCF9}"/>
              </a:ext>
            </a:extLst>
          </p:cNvPr>
          <p:cNvPicPr>
            <a:picLocks noChangeAspect="1"/>
          </p:cNvPicPr>
          <p:nvPr/>
        </p:nvPicPr>
        <p:blipFill>
          <a:blip r:embed="rId2"/>
          <a:stretch>
            <a:fillRect/>
          </a:stretch>
        </p:blipFill>
        <p:spPr>
          <a:xfrm>
            <a:off x="333604" y="749200"/>
            <a:ext cx="3672345" cy="1891112"/>
          </a:xfrm>
          <a:prstGeom prst="rect">
            <a:avLst/>
          </a:prstGeom>
        </p:spPr>
      </p:pic>
      <p:pic>
        <p:nvPicPr>
          <p:cNvPr id="6" name="Picture 5" descr="A fishing hook with a sign on it&#10;&#10;Description automatically generated">
            <a:extLst>
              <a:ext uri="{FF2B5EF4-FFF2-40B4-BE49-F238E27FC236}">
                <a16:creationId xmlns:a16="http://schemas.microsoft.com/office/drawing/2014/main" id="{04FF313F-080A-454F-EBA9-136E504DE6E8}"/>
              </a:ext>
            </a:extLst>
          </p:cNvPr>
          <p:cNvPicPr>
            <a:picLocks noChangeAspect="1"/>
          </p:cNvPicPr>
          <p:nvPr/>
        </p:nvPicPr>
        <p:blipFill>
          <a:blip r:embed="rId3"/>
          <a:stretch>
            <a:fillRect/>
          </a:stretch>
        </p:blipFill>
        <p:spPr>
          <a:xfrm>
            <a:off x="333604" y="2770389"/>
            <a:ext cx="3672345" cy="1447299"/>
          </a:xfrm>
          <a:prstGeom prst="rect">
            <a:avLst/>
          </a:prstGeom>
        </p:spPr>
      </p:pic>
      <p:pic>
        <p:nvPicPr>
          <p:cNvPr id="5" name="Picture 4" descr="A screenshot of a message&#10;&#10;Description automatically generated">
            <a:extLst>
              <a:ext uri="{FF2B5EF4-FFF2-40B4-BE49-F238E27FC236}">
                <a16:creationId xmlns:a16="http://schemas.microsoft.com/office/drawing/2014/main" id="{FCA739E0-3220-A3E9-A0DE-CFF293DD65B2}"/>
              </a:ext>
            </a:extLst>
          </p:cNvPr>
          <p:cNvPicPr>
            <a:picLocks noChangeAspect="1"/>
          </p:cNvPicPr>
          <p:nvPr/>
        </p:nvPicPr>
        <p:blipFill>
          <a:blip r:embed="rId4"/>
          <a:stretch>
            <a:fillRect/>
          </a:stretch>
        </p:blipFill>
        <p:spPr>
          <a:xfrm>
            <a:off x="333604" y="4344342"/>
            <a:ext cx="3672345" cy="1909711"/>
          </a:xfrm>
          <a:prstGeom prst="rect">
            <a:avLst/>
          </a:prstGeom>
        </p:spPr>
      </p:pic>
      <p:sp>
        <p:nvSpPr>
          <p:cNvPr id="3" name="Subtitle 2"/>
          <p:cNvSpPr>
            <a:spLocks noGrp="1"/>
          </p:cNvSpPr>
          <p:nvPr>
            <p:ph type="subTitle" idx="1"/>
          </p:nvPr>
        </p:nvSpPr>
        <p:spPr>
          <a:xfrm>
            <a:off x="4811256" y="1075036"/>
            <a:ext cx="7382985" cy="4828747"/>
          </a:xfrm>
        </p:spPr>
        <p:txBody>
          <a:bodyPr vert="horz" lIns="91440" tIns="45720" rIns="91440" bIns="45720" rtlCol="0" anchor="ctr">
            <a:noAutofit/>
          </a:bodyPr>
          <a:lstStyle/>
          <a:p>
            <a:pPr indent="-228600" algn="l">
              <a:buFont typeface="Arial" panose="020B0604020202020204" pitchFamily="34" charset="0"/>
              <a:buChar char="•"/>
            </a:pPr>
            <a:endParaRPr lang="en-US" sz="1100" b="1"/>
          </a:p>
          <a:p>
            <a:pPr indent="-228600" algn="l">
              <a:buFont typeface="Arial" panose="020B0604020202020204" pitchFamily="34" charset="0"/>
              <a:buChar char="•"/>
            </a:pPr>
            <a:r>
              <a:rPr lang="en-US" sz="2000" b="1" dirty="0"/>
              <a:t>COVID-19 Vaccine Scams:</a:t>
            </a:r>
            <a:endParaRPr lang="en-US" sz="2000" dirty="0">
              <a:cs typeface="Calibri"/>
            </a:endParaRPr>
          </a:p>
          <a:p>
            <a:pPr lvl="1" indent="-228600" algn="l">
              <a:buFont typeface="Arial" panose="020B0604020202020204" pitchFamily="34" charset="0"/>
              <a:buChar char="•"/>
            </a:pPr>
            <a:r>
              <a:rPr lang="en-US" dirty="0"/>
              <a:t>With the global focus on vaccination, phishing emails posing as health authorities have surged.</a:t>
            </a:r>
            <a:endParaRPr lang="en-US" dirty="0">
              <a:cs typeface="Calibri"/>
            </a:endParaRPr>
          </a:p>
          <a:p>
            <a:pPr lvl="1" indent="-228600" algn="l">
              <a:buFont typeface="Arial" panose="020B0604020202020204" pitchFamily="34" charset="0"/>
              <a:buChar char="•"/>
            </a:pPr>
            <a:r>
              <a:rPr lang="en-US" dirty="0"/>
              <a:t>These emails offer fake vaccination appointments or incentives, leading to data theft.</a:t>
            </a:r>
            <a:endParaRPr lang="en-US" dirty="0">
              <a:cs typeface="Calibri"/>
            </a:endParaRPr>
          </a:p>
          <a:p>
            <a:pPr indent="-228600" algn="l">
              <a:buFont typeface="Arial" panose="020B0604020202020204" pitchFamily="34" charset="0"/>
              <a:buChar char="•"/>
            </a:pPr>
            <a:r>
              <a:rPr lang="en-US" sz="2000" b="1" dirty="0"/>
              <a:t>Remote Work Exploits:</a:t>
            </a:r>
            <a:endParaRPr lang="en-US" sz="2000" dirty="0">
              <a:cs typeface="Calibri"/>
            </a:endParaRPr>
          </a:p>
          <a:p>
            <a:pPr lvl="1" indent="-228600" algn="l">
              <a:buFont typeface="Arial" panose="020B0604020202020204" pitchFamily="34" charset="0"/>
              <a:buChar char="•"/>
            </a:pPr>
            <a:r>
              <a:rPr lang="en-US" dirty="0"/>
              <a:t>As remote work becomes the norm, phishing attacks targeting remote workers have increased.</a:t>
            </a:r>
            <a:endParaRPr lang="en-US" dirty="0">
              <a:cs typeface="Calibri"/>
            </a:endParaRPr>
          </a:p>
          <a:p>
            <a:pPr lvl="1" indent="-228600" algn="l">
              <a:buFont typeface="Arial" panose="020B0604020202020204" pitchFamily="34" charset="0"/>
              <a:buChar char="•"/>
            </a:pPr>
            <a:r>
              <a:rPr lang="en-US" dirty="0"/>
              <a:t>Fake emails from collaboration tools like Zoom and Microsoft Teams attempt to steal login credentials.</a:t>
            </a:r>
            <a:endParaRPr lang="en-US" dirty="0">
              <a:cs typeface="Calibri"/>
            </a:endParaRPr>
          </a:p>
          <a:p>
            <a:pPr indent="-228600" algn="l">
              <a:buFont typeface="Arial" panose="020B0604020202020204" pitchFamily="34" charset="0"/>
              <a:buChar char="•"/>
            </a:pPr>
            <a:r>
              <a:rPr lang="en-US" sz="2000" b="1" dirty="0"/>
              <a:t>Tax Season Scams:</a:t>
            </a:r>
            <a:endParaRPr lang="en-US" sz="2000" dirty="0">
              <a:cs typeface="Calibri"/>
            </a:endParaRPr>
          </a:p>
          <a:p>
            <a:pPr lvl="1" indent="-228600" algn="l">
              <a:buFont typeface="Arial" panose="020B0604020202020204" pitchFamily="34" charset="0"/>
              <a:buChar char="•"/>
            </a:pPr>
            <a:r>
              <a:rPr lang="en-US" dirty="0"/>
              <a:t>During tax season, phishing emails claiming to be from tax authorities like the IRS are common.</a:t>
            </a:r>
            <a:endParaRPr lang="en-US" dirty="0">
              <a:cs typeface="Calibri"/>
            </a:endParaRPr>
          </a:p>
          <a:p>
            <a:pPr lvl="1" indent="-228600" algn="l">
              <a:buFont typeface="Arial" panose="020B0604020202020204" pitchFamily="34" charset="0"/>
              <a:buChar char="•"/>
            </a:pPr>
            <a:r>
              <a:rPr lang="en-US" dirty="0"/>
              <a:t>These emails inform recipients of tax refunds or audits, leading them to malicious websites.</a:t>
            </a:r>
            <a:endParaRPr lang="en-US" dirty="0">
              <a:cs typeface="Calibri"/>
            </a:endParaRPr>
          </a:p>
          <a:p>
            <a:pPr indent="-228600" algn="l">
              <a:buFont typeface="Arial" panose="020B0604020202020204" pitchFamily="34" charset="0"/>
              <a:buChar char="•"/>
            </a:pPr>
            <a:endParaRPr lang="en-US" sz="2000" dirty="0">
              <a:cs typeface="Calibri"/>
            </a:endParaRPr>
          </a:p>
        </p:txBody>
      </p:sp>
      <p:sp>
        <p:nvSpPr>
          <p:cNvPr id="41" name="Rectangle 40">
            <a:extLst>
              <a:ext uri="{FF2B5EF4-FFF2-40B4-BE49-F238E27FC236}">
                <a16:creationId xmlns:a16="http://schemas.microsoft.com/office/drawing/2014/main" id="{4C707BC9-731A-490A-AF25-6F349FD9B0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43" name="Rectangle 42">
            <a:extLst>
              <a:ext uri="{FF2B5EF4-FFF2-40B4-BE49-F238E27FC236}">
                <a16:creationId xmlns:a16="http://schemas.microsoft.com/office/drawing/2014/main" id="{3FD7C480-AC7D-4FEE-BB95-EEE23BB3E6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60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612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7BDFED6-6E33-4606-AFE2-886ADB1C01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blue lock with a circuit board&#10;&#10;Description automatically generated">
            <a:extLst>
              <a:ext uri="{FF2B5EF4-FFF2-40B4-BE49-F238E27FC236}">
                <a16:creationId xmlns:a16="http://schemas.microsoft.com/office/drawing/2014/main" id="{AD63F242-3F01-7953-CE75-47221AEA607F}"/>
              </a:ext>
            </a:extLst>
          </p:cNvPr>
          <p:cNvPicPr>
            <a:picLocks noChangeAspect="1"/>
          </p:cNvPicPr>
          <p:nvPr/>
        </p:nvPicPr>
        <p:blipFill rotWithShape="1">
          <a:blip r:embed="rId2">
            <a:alphaModFix/>
            <a:extLst>
              <a:ext uri="{837473B0-CC2E-450A-ABE3-18F120FF3D39}">
                <a1611:picAttrSrcUrl xmlns="" xmlns:a1611="http://schemas.microsoft.com/office/drawing/2016/11/main" r:id="rId3"/>
              </a:ext>
            </a:extLst>
          </a:blip>
          <a:srcRect t="30503" r="-1" b="21336"/>
          <a:stretch/>
        </p:blipFill>
        <p:spPr>
          <a:xfrm>
            <a:off x="4547937" y="-5"/>
            <a:ext cx="7644062" cy="3681406"/>
          </a:xfrm>
          <a:prstGeom prst="rect">
            <a:avLst/>
          </a:prstGeom>
        </p:spPr>
      </p:pic>
      <p:pic>
        <p:nvPicPr>
          <p:cNvPr id="16" name="Picture 15" descr="A computer with a key and a shield&#10;&#10;Description automatically generated">
            <a:extLst>
              <a:ext uri="{FF2B5EF4-FFF2-40B4-BE49-F238E27FC236}">
                <a16:creationId xmlns:a16="http://schemas.microsoft.com/office/drawing/2014/main" id="{C629D3FE-943C-9724-9E0A-9281014FEB30}"/>
              </a:ext>
            </a:extLst>
          </p:cNvPr>
          <p:cNvPicPr>
            <a:picLocks noChangeAspect="1"/>
          </p:cNvPicPr>
          <p:nvPr/>
        </p:nvPicPr>
        <p:blipFill rotWithShape="1">
          <a:blip r:embed="rId4"/>
          <a:srcRect t="9642" r="-1" b="16149"/>
          <a:stretch/>
        </p:blipFill>
        <p:spPr>
          <a:xfrm>
            <a:off x="4547938" y="3681409"/>
            <a:ext cx="7644062" cy="3176595"/>
          </a:xfrm>
          <a:prstGeom prst="rect">
            <a:avLst/>
          </a:prstGeom>
        </p:spPr>
      </p:pic>
      <p:sp>
        <p:nvSpPr>
          <p:cNvPr id="35" name="Rectangle 34">
            <a:extLst>
              <a:ext uri="{FF2B5EF4-FFF2-40B4-BE49-F238E27FC236}">
                <a16:creationId xmlns:a16="http://schemas.microsoft.com/office/drawing/2014/main" id="{890DEF05-784E-4B61-89E4-04C4ECF4E5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115219"/>
            <a:ext cx="5395912" cy="2387600"/>
          </a:xfrm>
        </p:spPr>
        <p:txBody>
          <a:bodyPr>
            <a:normAutofit/>
          </a:bodyPr>
          <a:lstStyle/>
          <a:p>
            <a:pPr algn="l"/>
            <a:r>
              <a:rPr lang="en-US" sz="5000">
                <a:solidFill>
                  <a:schemeClr val="bg1"/>
                </a:solidFill>
              </a:rPr>
              <a:t>Identifying Phishing Websites</a:t>
            </a:r>
          </a:p>
        </p:txBody>
      </p:sp>
      <p:sp>
        <p:nvSpPr>
          <p:cNvPr id="3" name="Subtitle 2"/>
          <p:cNvSpPr>
            <a:spLocks noGrp="1"/>
          </p:cNvSpPr>
          <p:nvPr>
            <p:ph type="subTitle" idx="1"/>
          </p:nvPr>
        </p:nvSpPr>
        <p:spPr>
          <a:xfrm>
            <a:off x="838200" y="3902075"/>
            <a:ext cx="5395912" cy="1655762"/>
          </a:xfrm>
        </p:spPr>
        <p:txBody>
          <a:bodyPr vert="horz" lIns="91440" tIns="45720" rIns="91440" bIns="45720" rtlCol="0">
            <a:normAutofit/>
          </a:bodyPr>
          <a:lstStyle/>
          <a:p>
            <a:pPr marL="457200" indent="-457200" algn="l">
              <a:buAutoNum type="arabicPeriod"/>
            </a:pPr>
            <a:r>
              <a:rPr lang="en-US" sz="1900" dirty="0">
                <a:solidFill>
                  <a:schemeClr val="bg1"/>
                </a:solidFill>
              </a:rPr>
              <a:t>Check the URL for misspellings or extra characters.</a:t>
            </a:r>
            <a:endParaRPr lang="en-US" sz="1900" dirty="0">
              <a:solidFill>
                <a:schemeClr val="bg1"/>
              </a:solidFill>
              <a:cs typeface="Calibri"/>
            </a:endParaRPr>
          </a:p>
          <a:p>
            <a:pPr marL="457200" indent="-457200" algn="l">
              <a:buAutoNum type="arabicPeriod"/>
            </a:pPr>
            <a:r>
              <a:rPr lang="en-US" sz="1900" dirty="0">
                <a:solidFill>
                  <a:schemeClr val="bg1"/>
                </a:solidFill>
              </a:rPr>
              <a:t>Look for HTTPS in the URL.</a:t>
            </a:r>
            <a:endParaRPr lang="en-US" sz="1900">
              <a:solidFill>
                <a:schemeClr val="bg1"/>
              </a:solidFill>
              <a:cs typeface="Calibri"/>
            </a:endParaRPr>
          </a:p>
          <a:p>
            <a:pPr marL="457200" indent="-457200" algn="l">
              <a:buAutoNum type="arabicPeriod"/>
            </a:pPr>
            <a:r>
              <a:rPr lang="en-US" sz="1900" dirty="0">
                <a:solidFill>
                  <a:schemeClr val="bg1"/>
                </a:solidFill>
              </a:rPr>
              <a:t>Be cautious of pop-ups asking for personal information.</a:t>
            </a:r>
            <a:endParaRPr lang="en-US" sz="1900" dirty="0">
              <a:solidFill>
                <a:schemeClr val="bg1"/>
              </a:solidFill>
              <a:cs typeface="Calibri"/>
            </a:endParaRPr>
          </a:p>
        </p:txBody>
      </p:sp>
      <p:cxnSp>
        <p:nvCxnSpPr>
          <p:cNvPr id="41" name="Straight Connector 40">
            <a:extLst>
              <a:ext uri="{FF2B5EF4-FFF2-40B4-BE49-F238E27FC236}">
                <a16:creationId xmlns:a16="http://schemas.microsoft.com/office/drawing/2014/main" id="{C41BAEC7-F7B0-4224-8B18-8F74B7D87F0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45D5FA-34EC-2E5D-A518-16D5F64CB372}"/>
              </a:ext>
            </a:extLst>
          </p:cNvPr>
          <p:cNvSpPr txBox="1"/>
          <p:nvPr/>
        </p:nvSpPr>
        <p:spPr>
          <a:xfrm>
            <a:off x="6225997" y="6169742"/>
            <a:ext cx="5962785" cy="685800"/>
          </a:xfrm>
          <a:prstGeom prst="rect">
            <a:avLst/>
          </a:prstGeom>
          <a:solidFill>
            <a:srgbClr val="000000">
              <a:alpha val="50000"/>
            </a:srgbClr>
          </a:solidFill>
          <a:ln>
            <a:noFill/>
          </a:ln>
        </p:spPr>
        <p:txBody>
          <a:bodyPr wrap="square" lIns="91440" tIns="45720" rIns="91440" bIns="45720" anchor="t">
            <a:noAutofit/>
          </a:bodyPr>
          <a:lstStyle/>
          <a:p>
            <a:pPr algn="ctr">
              <a:spcAft>
                <a:spcPts val="600"/>
              </a:spcAft>
            </a:pPr>
            <a:endParaRPr lang="en-US" sz="1300">
              <a:solidFill>
                <a:srgbClr val="FFFFFF"/>
              </a:solidFill>
              <a:cs typeface="Calibri"/>
            </a:endParaRPr>
          </a:p>
        </p:txBody>
      </p:sp>
    </p:spTree>
    <p:extLst>
      <p:ext uri="{BB962C8B-B14F-4D97-AF65-F5344CB8AC3E}">
        <p14:creationId xmlns:p14="http://schemas.microsoft.com/office/powerpoint/2010/main" val="2092859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7BDFED6-6E33-4606-AFE2-886ADB1C01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close-up of a computer virus&#10;&#10;Description automatically generated">
            <a:extLst>
              <a:ext uri="{FF2B5EF4-FFF2-40B4-BE49-F238E27FC236}">
                <a16:creationId xmlns:a16="http://schemas.microsoft.com/office/drawing/2014/main" id="{8D85BDB1-F6E1-7231-4F8B-633563F17FB3}"/>
              </a:ext>
            </a:extLst>
          </p:cNvPr>
          <p:cNvPicPr>
            <a:picLocks noChangeAspect="1"/>
          </p:cNvPicPr>
          <p:nvPr/>
        </p:nvPicPr>
        <p:blipFill rotWithShape="1">
          <a:blip r:embed="rId2">
            <a:alphaModFix/>
          </a:blip>
          <a:srcRect l="2844" r="86" b="2"/>
          <a:stretch/>
        </p:blipFill>
        <p:spPr>
          <a:xfrm>
            <a:off x="4547937" y="-5"/>
            <a:ext cx="7644062" cy="3681406"/>
          </a:xfrm>
          <a:prstGeom prst="rect">
            <a:avLst/>
          </a:prstGeom>
        </p:spPr>
      </p:pic>
      <p:pic>
        <p:nvPicPr>
          <p:cNvPr id="7" name="Picture 6" descr="A blue rectangle with white text&#10;&#10;Description automatically generated">
            <a:extLst>
              <a:ext uri="{FF2B5EF4-FFF2-40B4-BE49-F238E27FC236}">
                <a16:creationId xmlns:a16="http://schemas.microsoft.com/office/drawing/2014/main" id="{3961C222-2D4C-4E51-8E34-3BCA0BC31D9D}"/>
              </a:ext>
            </a:extLst>
          </p:cNvPr>
          <p:cNvPicPr>
            <a:picLocks noChangeAspect="1"/>
          </p:cNvPicPr>
          <p:nvPr/>
        </p:nvPicPr>
        <p:blipFill rotWithShape="1">
          <a:blip r:embed="rId3">
            <a:extLst>
              <a:ext uri="{837473B0-CC2E-450A-ABE3-18F120FF3D39}">
                <a1611:picAttrSrcUrl xmlns="" xmlns:a1611="http://schemas.microsoft.com/office/drawing/2016/11/main" r:id="rId4"/>
              </a:ext>
            </a:extLst>
          </a:blip>
          <a:srcRect t="7014" r="-1" b="7302"/>
          <a:stretch/>
        </p:blipFill>
        <p:spPr>
          <a:xfrm>
            <a:off x="4547938" y="3681409"/>
            <a:ext cx="7644062" cy="3176595"/>
          </a:xfrm>
          <a:prstGeom prst="rect">
            <a:avLst/>
          </a:prstGeom>
        </p:spPr>
      </p:pic>
      <p:sp>
        <p:nvSpPr>
          <p:cNvPr id="17" name="Rectangle 16">
            <a:extLst>
              <a:ext uri="{FF2B5EF4-FFF2-40B4-BE49-F238E27FC236}">
                <a16:creationId xmlns:a16="http://schemas.microsoft.com/office/drawing/2014/main" id="{890DEF05-784E-4B61-89E4-04C4ECF4E5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115219"/>
            <a:ext cx="5395912" cy="2387600"/>
          </a:xfrm>
        </p:spPr>
        <p:txBody>
          <a:bodyPr>
            <a:normAutofit/>
          </a:bodyPr>
          <a:lstStyle/>
          <a:p>
            <a:pPr algn="l"/>
            <a:r>
              <a:rPr lang="en-US" sz="5000">
                <a:solidFill>
                  <a:schemeClr val="bg1"/>
                </a:solidFill>
              </a:rPr>
              <a:t>Steps to Take if Phished</a:t>
            </a:r>
          </a:p>
        </p:txBody>
      </p:sp>
      <p:sp>
        <p:nvSpPr>
          <p:cNvPr id="3" name="Subtitle 2"/>
          <p:cNvSpPr>
            <a:spLocks noGrp="1"/>
          </p:cNvSpPr>
          <p:nvPr>
            <p:ph type="subTitle" idx="1"/>
          </p:nvPr>
        </p:nvSpPr>
        <p:spPr>
          <a:xfrm>
            <a:off x="838200" y="3902075"/>
            <a:ext cx="7536235" cy="2316909"/>
          </a:xfrm>
        </p:spPr>
        <p:txBody>
          <a:bodyPr vert="horz" lIns="91440" tIns="45720" rIns="91440" bIns="45720" rtlCol="0" anchor="t">
            <a:normAutofit lnSpcReduction="10000"/>
          </a:bodyPr>
          <a:lstStyle/>
          <a:p>
            <a:pPr marL="457200" indent="-457200" algn="l">
              <a:buFont typeface="+mj-lt"/>
              <a:buAutoNum type="arabicPeriod"/>
            </a:pPr>
            <a:r>
              <a:rPr lang="en-US" dirty="0">
                <a:solidFill>
                  <a:schemeClr val="bg1"/>
                </a:solidFill>
              </a:rPr>
              <a:t>Do not click any links or download attachments.</a:t>
            </a:r>
            <a:endParaRPr lang="en-US" dirty="0">
              <a:solidFill>
                <a:schemeClr val="bg1"/>
              </a:solidFill>
              <a:cs typeface="Calibri"/>
            </a:endParaRPr>
          </a:p>
          <a:p>
            <a:pPr marL="457200" indent="-457200" algn="l">
              <a:buFont typeface="+mj-lt"/>
              <a:buAutoNum type="arabicPeriod"/>
            </a:pPr>
            <a:r>
              <a:rPr lang="en-US" dirty="0">
                <a:solidFill>
                  <a:schemeClr val="bg1"/>
                </a:solidFill>
              </a:rPr>
              <a:t> Report the email to your IT department.</a:t>
            </a:r>
            <a:endParaRPr lang="en-US" dirty="0">
              <a:solidFill>
                <a:schemeClr val="bg1"/>
              </a:solidFill>
              <a:cs typeface="Calibri"/>
            </a:endParaRPr>
          </a:p>
          <a:p>
            <a:pPr marL="457200" indent="-457200" algn="l">
              <a:buFont typeface="+mj-lt"/>
              <a:buAutoNum type="arabicPeriod"/>
            </a:pPr>
            <a:r>
              <a:rPr lang="en-US" b="1" dirty="0">
                <a:solidFill>
                  <a:schemeClr val="bg1"/>
                </a:solidFill>
              </a:rPr>
              <a:t>Notify Relevant Parties</a:t>
            </a:r>
            <a:r>
              <a:rPr lang="en-US" dirty="0">
                <a:solidFill>
                  <a:schemeClr val="bg1"/>
                </a:solidFill>
              </a:rPr>
              <a:t>: Inform your bank, email provider, or any other relevant organization about the breach.</a:t>
            </a:r>
            <a:endParaRPr lang="en-US" dirty="0">
              <a:solidFill>
                <a:schemeClr val="bg1"/>
              </a:solidFill>
              <a:cs typeface="Calibri"/>
            </a:endParaRPr>
          </a:p>
          <a:p>
            <a:pPr marL="457200" indent="-457200" algn="l">
              <a:buFont typeface="+mj-lt"/>
              <a:buAutoNum type="arabicPeriod"/>
            </a:pPr>
            <a:r>
              <a:rPr lang="en-US" dirty="0">
                <a:solidFill>
                  <a:schemeClr val="bg1"/>
                </a:solidFill>
              </a:rPr>
              <a:t> Change any compromised passwords immediately.</a:t>
            </a:r>
            <a:endParaRPr lang="en-US" dirty="0">
              <a:solidFill>
                <a:schemeClr val="bg1"/>
              </a:solidFill>
              <a:cs typeface="Calibri"/>
            </a:endParaRPr>
          </a:p>
        </p:txBody>
      </p:sp>
      <p:cxnSp>
        <p:nvCxnSpPr>
          <p:cNvPr id="19" name="Straight Connector 18">
            <a:extLst>
              <a:ext uri="{FF2B5EF4-FFF2-40B4-BE49-F238E27FC236}">
                <a16:creationId xmlns:a16="http://schemas.microsoft.com/office/drawing/2014/main" id="{C41BAEC7-F7B0-4224-8B18-8F74B7D87F0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69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92</TotalTime>
  <Words>476</Words>
  <Application>Microsoft Office PowerPoint</Application>
  <PresentationFormat>Widescreen</PresentationFormat>
  <Paragraphs>63</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Andalus</vt:lpstr>
      <vt:lpstr>Arial</vt:lpstr>
      <vt:lpstr>Bahnschrift</vt:lpstr>
      <vt:lpstr>Calibri</vt:lpstr>
      <vt:lpstr>Calibri Light</vt:lpstr>
      <vt:lpstr>Consolas</vt:lpstr>
      <vt:lpstr>Georgia Pro</vt:lpstr>
      <vt:lpstr>Office Theme</vt:lpstr>
      <vt:lpstr>PHISHING ATTACKS</vt:lpstr>
      <vt:lpstr>"Caught in the Net: How Phishing Attacks Are Hooking Victims Worldwide" </vt:lpstr>
      <vt:lpstr>Definition Of Phishing</vt:lpstr>
      <vt:lpstr>Email Phishing</vt:lpstr>
      <vt:lpstr>Recognizing Phishing Emails</vt:lpstr>
      <vt:lpstr>Examples of Phishing Emails</vt:lpstr>
      <vt:lpstr>Recent High-Profile Phishing Attacks  </vt:lpstr>
      <vt:lpstr>Identifying Phishing Websites</vt:lpstr>
      <vt:lpstr>Steps to Take if Phished</vt:lpstr>
      <vt:lpstr>Best Practices to Avoid Phishing</vt:lpstr>
      <vt:lpstr>Conclusion</vt:lpstr>
      <vt:lpstr>Some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Phishing</dc:title>
  <dc:creator>moneir</dc:creator>
  <cp:lastModifiedBy>moneir</cp:lastModifiedBy>
  <cp:revision>260</cp:revision>
  <dcterms:created xsi:type="dcterms:W3CDTF">2024-07-11T14:29:00Z</dcterms:created>
  <dcterms:modified xsi:type="dcterms:W3CDTF">2024-07-13T04:18:00Z</dcterms:modified>
</cp:coreProperties>
</file>