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2" r:id="rId12"/>
    <p:sldId id="264" r:id="rId13"/>
    <p:sldId id="271" r:id="rId14"/>
    <p:sldId id="272" r:id="rId15"/>
    <p:sldId id="273" r:id="rId16"/>
    <p:sldId id="265" r:id="rId17"/>
    <p:sldId id="266" r:id="rId18"/>
    <p:sldId id="275" r:id="rId19"/>
    <p:sldId id="267" r:id="rId20"/>
    <p:sldId id="274" r:id="rId21"/>
    <p:sldId id="268" r:id="rId22"/>
    <p:sldId id="269" r:id="rId23"/>
    <p:sldId id="27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35C21B-B87B-4D5A-BAFD-8663437B00CE}" v="27" dt="2020-12-14T22:02:51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>
        <p:scale>
          <a:sx n="66" d="100"/>
          <a:sy n="66" d="100"/>
        </p:scale>
        <p:origin x="-222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44AD60-7E27-4DCD-9FF0-A25113676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1122363"/>
            <a:ext cx="9397165" cy="2306637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fr-FR" sz="4800" b="1" dirty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tx1">
                      <a:alpha val="40000"/>
                    </a:schemeClr>
                  </a:glow>
                  <a:outerShdw blurRad="50800" dist="38100" dir="5400000" algn="t">
                    <a:srgbClr val="000000">
                      <a:alpha val="40000"/>
                    </a:srgbClr>
                  </a:outerShdw>
                </a:effectLst>
                <a:highlight>
                  <a:srgbClr val="C0C0C0"/>
                </a:highlight>
              </a:rPr>
            </a:br>
            <a:r>
              <a:rPr lang="fr-FR" sz="4800" b="1" dirty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chemeClr val="tx1">
                      <a:alpha val="40000"/>
                    </a:schemeClr>
                  </a:glow>
                  <a:outerShdw blurRad="50800" dist="38100" dir="5400000" algn="t">
                    <a:srgbClr val="000000">
                      <a:alpha val="40000"/>
                    </a:srgbClr>
                  </a:outerShdw>
                </a:effectLst>
                <a:highlight>
                  <a:srgbClr val="C0C0C0"/>
                </a:highlight>
              </a:rPr>
              <a:t>Mise en œuvre d’un système de contrôle de barre franche</a:t>
            </a:r>
            <a:br>
              <a:rPr lang="fr-FR" sz="4800" dirty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chemeClr val="tx1">
                      <a:alpha val="40000"/>
                    </a:schemeClr>
                  </a:glow>
                  <a:outerShdw blurRad="50800" dist="38100" dir="5400000" algn="t">
                    <a:srgbClr val="000000">
                      <a:alpha val="40000"/>
                    </a:srgbClr>
                  </a:outerShdw>
                </a:effectLst>
                <a:highlight>
                  <a:srgbClr val="C0C0C0"/>
                </a:highlight>
              </a:rPr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770DDB-A819-418D-A77B-05CA9D587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2504507" cy="1655762"/>
          </a:xfrm>
        </p:spPr>
        <p:txBody>
          <a:bodyPr/>
          <a:lstStyle/>
          <a:p>
            <a:r>
              <a:rPr lang="fr-FR" dirty="0"/>
              <a:t>Réaliser par :</a:t>
            </a:r>
          </a:p>
          <a:p>
            <a:r>
              <a:rPr lang="fr-FR" dirty="0">
                <a:solidFill>
                  <a:schemeClr val="bg1"/>
                </a:solidFill>
              </a:rPr>
              <a:t>Madouni farouk</a:t>
            </a:r>
          </a:p>
          <a:p>
            <a:r>
              <a:rPr lang="fr-FR" dirty="0">
                <a:solidFill>
                  <a:schemeClr val="bg1"/>
                </a:solidFill>
              </a:rPr>
              <a:t>Abbih Youssef </a:t>
            </a:r>
          </a:p>
          <a:p>
            <a:endParaRPr lang="fr-FR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DAF30BD0-9050-4654-B9F7-22FDD147E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150" y="198601"/>
            <a:ext cx="1603406" cy="637513"/>
          </a:xfrm>
          <a:prstGeom prst="rect">
            <a:avLst/>
          </a:prstGeom>
        </p:spPr>
      </p:pic>
      <p:pic>
        <p:nvPicPr>
          <p:cNvPr id="5" name="image1.jpeg">
            <a:extLst>
              <a:ext uri="{FF2B5EF4-FFF2-40B4-BE49-F238E27FC236}">
                <a16:creationId xmlns:a16="http://schemas.microsoft.com/office/drawing/2014/main" id="{1BAC9883-EACF-496D-924B-C721446233C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44" y="198600"/>
            <a:ext cx="1628775" cy="63751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BED9E41-FB38-4EA0-B460-271D610B1497}"/>
              </a:ext>
            </a:extLst>
          </p:cNvPr>
          <p:cNvSpPr txBox="1"/>
          <p:nvPr/>
        </p:nvSpPr>
        <p:spPr>
          <a:xfrm>
            <a:off x="7615989" y="3715249"/>
            <a:ext cx="2225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FC000"/>
                </a:solidFill>
              </a:rPr>
              <a:t>Encadré par </a:t>
            </a:r>
          </a:p>
          <a:p>
            <a:r>
              <a:rPr lang="fr-FR" sz="2000" dirty="0">
                <a:solidFill>
                  <a:schemeClr val="bg1"/>
                </a:solidFill>
              </a:rPr>
              <a:t>M. PERISSE Thierry</a:t>
            </a:r>
          </a:p>
        </p:txBody>
      </p:sp>
    </p:spTree>
    <p:extLst>
      <p:ext uri="{BB962C8B-B14F-4D97-AF65-F5344CB8AC3E}">
        <p14:creationId xmlns:p14="http://schemas.microsoft.com/office/powerpoint/2010/main" val="1939950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4FF93F-B91B-4D0F-9DAD-34BF6567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fr-FR" b="1" u="sng" dirty="0"/>
              <a:t>IV- </a:t>
            </a:r>
            <a:r>
              <a:rPr lang="fr-FR" b="1" u="sng" dirty="0" err="1"/>
              <a:t>Boussol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0814D1-CE66-41E3-8F72-8E98B97DC425}"/>
              </a:ext>
            </a:extLst>
          </p:cNvPr>
          <p:cNvPicPr/>
          <p:nvPr/>
        </p:nvPicPr>
        <p:blipFill>
          <a:blip r:embed="rId2"/>
          <a:srcRect/>
          <a:stretch/>
        </p:blipFill>
        <p:spPr bwMode="auto">
          <a:xfrm>
            <a:off x="814578" y="1161143"/>
            <a:ext cx="4314065" cy="4368800"/>
          </a:xfrm>
          <a:prstGeom prst="rect">
            <a:avLst/>
          </a:prstGeom>
          <a:noFill/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447C95-BEFB-4EF9-A49F-D84D9A0F1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1900" dirty="0"/>
              <a:t>Le schéma bloc d’anémomètre est composé de 4 fonctions :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fr-FR" sz="1900" dirty="0"/>
              <a:t> Diviseur de Fréquence : ce bloc permet de générer une </a:t>
            </a:r>
            <a:r>
              <a:rPr lang="fr-FR" sz="1900" dirty="0" err="1"/>
              <a:t>clock</a:t>
            </a:r>
            <a:r>
              <a:rPr lang="fr-FR" sz="1900" dirty="0"/>
              <a:t> de10hz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fr-FR" sz="1900" dirty="0"/>
              <a:t> Compteur durée état haut: ce bloc permet de compter la dure de l’état haut du signal in_pwm_compas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fr-FR" sz="1900" dirty="0"/>
              <a:t> Machine à états : ce bloc présente la machine a état des modes de fonctionnement.</a:t>
            </a:r>
          </a:p>
          <a:p>
            <a:pPr>
              <a:lnSpc>
                <a:spcPct val="110000"/>
              </a:lnSpc>
            </a:pPr>
            <a:endParaRPr lang="fr-FR" sz="1900" dirty="0"/>
          </a:p>
        </p:txBody>
      </p:sp>
    </p:spTree>
    <p:extLst>
      <p:ext uri="{BB962C8B-B14F-4D97-AF65-F5344CB8AC3E}">
        <p14:creationId xmlns:p14="http://schemas.microsoft.com/office/powerpoint/2010/main" val="1935044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4EF8D4-9BD7-48B0-8082-2D3619715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b="1" u="sng" dirty="0"/>
              <a:t>IV- </a:t>
            </a:r>
            <a:r>
              <a:rPr lang="fr-FR" b="1" u="sng" dirty="0" err="1"/>
              <a:t>Boussol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32C4A9-D618-455D-ABBE-A18DC0B47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479" y="2249487"/>
            <a:ext cx="4844521" cy="354171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1900" dirty="0">
                <a:latin typeface="Calibri" panose="020F0502020204030204" pitchFamily="34" charset="0"/>
              </a:rPr>
              <a:t>L’anémomètre est un instrument de mesure permettant de mesurer la vitesse du vent. </a:t>
            </a:r>
          </a:p>
          <a:p>
            <a:pPr marL="0" indent="0">
              <a:lnSpc>
                <a:spcPct val="110000"/>
              </a:lnSpc>
              <a:buNone/>
            </a:pPr>
            <a:endParaRPr lang="fr-FR" sz="1900" dirty="0"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fr-FR" sz="1900" dirty="0">
                <a:latin typeface="Calibri" panose="020F0502020204030204" pitchFamily="34" charset="0"/>
              </a:rPr>
              <a:t>Ce sous système a deux modes de fonctionnement :</a:t>
            </a:r>
          </a:p>
          <a:p>
            <a:pPr>
              <a:lnSpc>
                <a:spcPct val="110000"/>
              </a:lnSpc>
              <a:buFont typeface="+mj-lt"/>
              <a:buAutoNum type="arabicParenR"/>
            </a:pPr>
            <a:r>
              <a:rPr lang="fr-FR" sz="1900" dirty="0">
                <a:latin typeface="Calibri" panose="020F0502020204030204" pitchFamily="34" charset="0"/>
              </a:rPr>
              <a:t>Mode Continu : la mesure s’</a:t>
            </a:r>
            <a:r>
              <a:rPr lang="fr-FR" sz="1900" dirty="0" err="1">
                <a:latin typeface="Calibri" panose="020F0502020204030204" pitchFamily="34" charset="0"/>
              </a:rPr>
              <a:t>éffectue</a:t>
            </a:r>
            <a:r>
              <a:rPr lang="fr-FR" sz="1900" dirty="0">
                <a:latin typeface="Calibri" panose="020F0502020204030204" pitchFamily="34" charset="0"/>
              </a:rPr>
              <a:t> en continue</a:t>
            </a:r>
          </a:p>
          <a:p>
            <a:pPr>
              <a:lnSpc>
                <a:spcPct val="110000"/>
              </a:lnSpc>
              <a:buFont typeface="+mj-lt"/>
              <a:buAutoNum type="arabicParenR"/>
            </a:pPr>
            <a:r>
              <a:rPr lang="fr-FR" sz="1900" dirty="0">
                <a:latin typeface="Calibri" panose="020F0502020204030204" pitchFamily="34" charset="0"/>
              </a:rPr>
              <a:t>Mode Monocoup : le signal start_stop contrôle l’acquisition de la fréquence </a:t>
            </a:r>
          </a:p>
          <a:p>
            <a:pPr>
              <a:lnSpc>
                <a:spcPct val="110000"/>
              </a:lnSpc>
              <a:buFont typeface="+mj-lt"/>
              <a:buAutoNum type="arabicParenR"/>
            </a:pPr>
            <a:endParaRPr lang="fr-FR" sz="1900" dirty="0">
              <a:latin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1900" dirty="0"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endParaRPr lang="fr-FR" sz="19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53A394-D5BE-408E-BE48-65CC23DAAD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4" y="1582057"/>
            <a:ext cx="5063065" cy="389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91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9F4D8D-72C3-4B66-A9EB-83DD374B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b="1" u="sng" dirty="0"/>
              <a:t>IV- </a:t>
            </a:r>
            <a:r>
              <a:rPr lang="fr-FR" b="1" u="sng" dirty="0" err="1"/>
              <a:t>Boussol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EE5860-7AE2-41D8-928D-7D44D688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fr-FR"/>
              <a:t>La simulation sur MODELSIM nous donner le résulta suivante 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1AD2CF-80ED-4FF0-ACA1-C290545534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5400000">
            <a:off x="6360769" y="1375118"/>
            <a:ext cx="4608516" cy="566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39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789CC4-370D-4BCE-9E44-985BE5C44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b="1" u="sng" dirty="0"/>
              <a:t>V- Gestion des boutons poussoirs</a:t>
            </a:r>
            <a:endParaRPr lang="fr-FR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7C03F34B-2D6D-4381-977B-04609B19B32F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9" r="866" b="-2"/>
          <a:stretch/>
        </p:blipFill>
        <p:spPr>
          <a:xfrm>
            <a:off x="959031" y="1828799"/>
            <a:ext cx="4844521" cy="3962401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90E35D-394C-4BDC-A172-24479986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479" y="2249487"/>
            <a:ext cx="4844521" cy="354171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fr-FR"/>
              <a:t>Dans cette partie nous allons traiter la gestion des boutons. On a décomposé cette partie en 7 différents processus ; la machine à états, le bip sonore, l’intensité des </a:t>
            </a:r>
            <a:r>
              <a:rPr lang="fr-FR" err="1"/>
              <a:t>Leds</a:t>
            </a:r>
            <a:r>
              <a:rPr lang="fr-FR"/>
              <a:t>, la temporisation, l’horloge de 100MHz, l’horloge de 50Hz et l’horloge de 1Hz</a:t>
            </a:r>
          </a:p>
          <a:p>
            <a:pPr>
              <a:lnSpc>
                <a:spcPct val="110000"/>
              </a:lnSpc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043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79F1FE-38F1-4968-9D01-873DF5F81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fr-FR" sz="2800" b="1" u="sng"/>
              <a:t>V- Gestion des boutons poussoirs</a:t>
            </a:r>
            <a:endParaRPr lang="fr-FR" sz="2800"/>
          </a:p>
        </p:txBody>
      </p:sp>
      <p:sp>
        <p:nvSpPr>
          <p:cNvPr id="11" name="Round Diagonal Corner Rectangle 11">
            <a:extLst>
              <a:ext uri="{FF2B5EF4-FFF2-40B4-BE49-F238E27FC236}">
                <a16:creationId xmlns:a16="http://schemas.microsoft.com/office/drawing/2014/main" id="{15649ABD-2423-4C83-8F1D-CDC70264C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F7D0F34-6D17-45CE-93AA-41EFDFEA88E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607836"/>
            <a:ext cx="6112382" cy="3636866"/>
          </a:xfrm>
          <a:prstGeom prst="rect">
            <a:avLst/>
          </a:prstGeom>
          <a:noFill/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77383E-5D01-4715-9B98-9A42F887F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1700"/>
              <a:t>L’appareil fonctionne selon deux modes principaux : 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fr-FR" sz="1700"/>
              <a:t>Mode manuel : dans ce Tillerpilot est utilisé comme système de “barre motorisée”.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fr-FR" sz="1700"/>
              <a:t>Le réglage du cap de ,1° ou de 10°, est réalisé grâce au mouvement de la barre vers Bâbord (gauche) ou tribord (droite) et s’effectue à l’aide des boutons poussoirs </a:t>
            </a:r>
          </a:p>
          <a:p>
            <a:pPr>
              <a:lnSpc>
                <a:spcPct val="110000"/>
              </a:lnSpc>
            </a:pPr>
            <a:endParaRPr lang="fr-FR" sz="1700"/>
          </a:p>
          <a:p>
            <a:pPr>
              <a:lnSpc>
                <a:spcPct val="110000"/>
              </a:lnSpc>
            </a:pPr>
            <a:endParaRPr lang="fr-FR" sz="1700"/>
          </a:p>
          <a:p>
            <a:pPr>
              <a:lnSpc>
                <a:spcPct val="110000"/>
              </a:lnSpc>
            </a:pPr>
            <a:endParaRPr lang="fr-FR" sz="1700"/>
          </a:p>
        </p:txBody>
      </p:sp>
    </p:spTree>
    <p:extLst>
      <p:ext uri="{BB962C8B-B14F-4D97-AF65-F5344CB8AC3E}">
        <p14:creationId xmlns:p14="http://schemas.microsoft.com/office/powerpoint/2010/main" val="3167613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9F4D8D-72C3-4B66-A9EB-83DD374B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 b="1" u="sng"/>
              <a:t>V- Gestion des boutons poussoirs</a:t>
            </a:r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C4CC4BA-078F-4392-A92B-B75B883CF5B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41411" y="2594096"/>
            <a:ext cx="4689234" cy="286043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EE5860-7AE2-41D8-928D-7D44D688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fr-FR"/>
              <a:t>La simulation sur MODELSIM nous donner le résulta suivante :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9399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FF4B26-B4EF-4036-A9A9-8CDFCC4A2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5507328"/>
          </a:xfrm>
        </p:spPr>
        <p:txBody>
          <a:bodyPr>
            <a:normAutofit/>
          </a:bodyPr>
          <a:lstStyle/>
          <a:p>
            <a:r>
              <a:rPr lang="fr-FR" b="1" u="sng" dirty="0"/>
              <a:t>IV- Les interfaces Avalon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EB0C9E-D2AA-4E03-884F-EDBCEE54F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743" y="638650"/>
            <a:ext cx="7034485" cy="3782778"/>
          </a:xfrm>
        </p:spPr>
        <p:txBody>
          <a:bodyPr>
            <a:normAutofit/>
          </a:bodyPr>
          <a:lstStyle/>
          <a:p>
            <a:r>
              <a:rPr lang="fr-FR"/>
              <a:t>Interface Avalon de gestion de l’anémomètre</a:t>
            </a:r>
          </a:p>
          <a:p>
            <a:endParaRPr lang="fr-FR"/>
          </a:p>
          <a:p>
            <a:endParaRPr lang="fr-FR"/>
          </a:p>
          <a:p>
            <a:endParaRPr lang="fr-F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3F9C285-32E8-4240-B353-E1F6DA1F6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18749" y="3429000"/>
            <a:ext cx="8076111" cy="1850923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8120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EEEF7-C951-41A5-8C3C-77F8B924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5507328"/>
          </a:xfrm>
        </p:spPr>
        <p:txBody>
          <a:bodyPr>
            <a:normAutofit/>
          </a:bodyPr>
          <a:lstStyle/>
          <a:p>
            <a:r>
              <a:rPr lang="fr-FR" b="1" u="sng" dirty="0"/>
              <a:t>IV- Les interfaces Avalon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FDDDCC-99EE-4AE5-AEC6-4F9920249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743" y="638650"/>
            <a:ext cx="7034485" cy="3782778"/>
          </a:xfrm>
        </p:spPr>
        <p:txBody>
          <a:bodyPr>
            <a:normAutofit/>
          </a:bodyPr>
          <a:lstStyle/>
          <a:p>
            <a:r>
              <a:rPr lang="fr-FR"/>
              <a:t>Interface Avalon de gestion de la gestion des boutons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2EE7B01-2246-4D47-9C21-0E2295130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804" y="3671725"/>
            <a:ext cx="8006424" cy="191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25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EEEF7-C951-41A5-8C3C-77F8B924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5507328"/>
          </a:xfrm>
        </p:spPr>
        <p:txBody>
          <a:bodyPr>
            <a:normAutofit/>
          </a:bodyPr>
          <a:lstStyle/>
          <a:p>
            <a:r>
              <a:rPr lang="fr-FR" b="1" u="sng" dirty="0"/>
              <a:t>IV- Les interfaces Avalon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FDDDCC-99EE-4AE5-AEC6-4F9920249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743" y="638650"/>
            <a:ext cx="7034485" cy="3782778"/>
          </a:xfrm>
        </p:spPr>
        <p:txBody>
          <a:bodyPr>
            <a:normAutofit/>
          </a:bodyPr>
          <a:lstStyle/>
          <a:p>
            <a:r>
              <a:rPr lang="fr-FR"/>
              <a:t>Interface Avalon de gestion de la gestion des boutons</a:t>
            </a:r>
          </a:p>
          <a:p>
            <a:endParaRPr lang="fr-F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B3CE78A-BC48-4FF7-854B-CA62CC180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93233" y="2684206"/>
            <a:ext cx="7034485" cy="2625213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7169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1C1E80-1751-441E-B1E4-07DB774D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1727200"/>
            <a:ext cx="3281004" cy="36988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fr-FR" sz="2800" b="1" dirty="0"/>
              <a:t>Qsys</a:t>
            </a:r>
          </a:p>
        </p:txBody>
      </p:sp>
      <p:sp>
        <p:nvSpPr>
          <p:cNvPr id="10" name="Round Diagonal Corner Rectangle 11">
            <a:extLst>
              <a:ext uri="{FF2B5EF4-FFF2-40B4-BE49-F238E27FC236}">
                <a16:creationId xmlns:a16="http://schemas.microsoft.com/office/drawing/2014/main" id="{15649ABD-2423-4C83-8F1D-CDC70264C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F746C9-88A9-487A-BEBB-5C7F588D7F1A}"/>
              </a:ext>
            </a:extLst>
          </p:cNvPr>
          <p:cNvPicPr/>
          <p:nvPr/>
        </p:nvPicPr>
        <p:blipFill rotWithShape="1">
          <a:blip r:embed="rId3"/>
          <a:srcRect r="3" b="6467"/>
          <a:stretch/>
        </p:blipFill>
        <p:spPr>
          <a:xfrm>
            <a:off x="874955" y="1032387"/>
            <a:ext cx="6676455" cy="501755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C03E86-2CC0-48ED-872A-B2ADF7670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fr-FR" sz="1800"/>
              <a:t>Nous avons utilisé l’outil QSYS de Quartus 13, pour créer un système implémentant toutes les fonctionnalités qu’on a réalisé après l’ajout des processus de lecture et d’écriture du bus Avalon au codes préalablement écrits en VHDL sous quartus. </a:t>
            </a:r>
          </a:p>
          <a:p>
            <a:endParaRPr lang="fr-FR" sz="1800"/>
          </a:p>
        </p:txBody>
      </p:sp>
    </p:spTree>
    <p:extLst>
      <p:ext uri="{BB962C8B-B14F-4D97-AF65-F5344CB8AC3E}">
        <p14:creationId xmlns:p14="http://schemas.microsoft.com/office/powerpoint/2010/main" val="147766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81D2E2-8DA0-450E-9B84-9AA7D3412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240" y="10696"/>
            <a:ext cx="4954587" cy="1226907"/>
          </a:xfrm>
        </p:spPr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4ED3E7-28F8-4EC5-B866-C0B4EDA0F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60157"/>
            <a:ext cx="1169525" cy="348433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4" name="AutoShape 49">
            <a:extLst>
              <a:ext uri="{FF2B5EF4-FFF2-40B4-BE49-F238E27FC236}">
                <a16:creationId xmlns:a16="http://schemas.microsoft.com/office/drawing/2014/main" id="{FBD574E8-5053-4B86-A3C5-D5C847191E45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4545" y="3952864"/>
            <a:ext cx="595192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fr-FR" sz="2600" b="1" dirty="0">
                <a:latin typeface="Perpetua" pitchFamily="18" charset="0"/>
                <a:cs typeface="Times New Roman" pitchFamily="18" charset="0"/>
              </a:rPr>
              <a:t>Boutons</a:t>
            </a:r>
            <a:r>
              <a:rPr lang="fr-FR" sz="2600" b="1" dirty="0">
                <a:solidFill>
                  <a:schemeClr val="bg1"/>
                </a:solidFill>
                <a:latin typeface="Perpetua" pitchFamily="18" charset="0"/>
                <a:cs typeface="Times New Roman" pitchFamily="18" charset="0"/>
              </a:rPr>
              <a:t> </a:t>
            </a:r>
            <a:r>
              <a:rPr lang="fr-FR" sz="2600" b="1" dirty="0">
                <a:latin typeface="Perpetua" pitchFamily="18" charset="0"/>
                <a:cs typeface="Times New Roman" pitchFamily="18" charset="0"/>
              </a:rPr>
              <a:t>Poussoirs</a:t>
            </a:r>
          </a:p>
        </p:txBody>
      </p:sp>
      <p:sp>
        <p:nvSpPr>
          <p:cNvPr id="8" name="AutoShape 51">
            <a:extLst>
              <a:ext uri="{FF2B5EF4-FFF2-40B4-BE49-F238E27FC236}">
                <a16:creationId xmlns:a16="http://schemas.microsoft.com/office/drawing/2014/main" id="{65CAD90F-C82B-47D8-A280-8752E337ABF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4545" y="1047848"/>
            <a:ext cx="6007693" cy="504937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2600" b="1" dirty="0">
                <a:latin typeface="Perpetua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AutoShape 51">
            <a:extLst>
              <a:ext uri="{FF2B5EF4-FFF2-40B4-BE49-F238E27FC236}">
                <a16:creationId xmlns:a16="http://schemas.microsoft.com/office/drawing/2014/main" id="{C42928EA-3440-4182-A2FD-454A77BC842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37024" y="1714249"/>
            <a:ext cx="6010176" cy="53077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buNone/>
            </a:pPr>
            <a:r>
              <a:rPr lang="fr-FR" sz="2600" b="1" dirty="0">
                <a:latin typeface="Perpetua" pitchFamily="18" charset="0"/>
                <a:cs typeface="Times New Roman" pitchFamily="18" charset="0"/>
              </a:rPr>
              <a:t>Barre Franche</a:t>
            </a:r>
          </a:p>
        </p:txBody>
      </p:sp>
      <p:sp>
        <p:nvSpPr>
          <p:cNvPr id="19" name="AutoShape 50">
            <a:extLst>
              <a:ext uri="{FF2B5EF4-FFF2-40B4-BE49-F238E27FC236}">
                <a16:creationId xmlns:a16="http://schemas.microsoft.com/office/drawing/2014/main" id="{FD6F8834-252A-41BB-AF7F-BC360AEA21A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74958" y="3175000"/>
            <a:ext cx="5951921" cy="506983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fr-FR" sz="2600" b="1" dirty="0" err="1">
                <a:latin typeface="Perpetua" pitchFamily="18" charset="0"/>
                <a:cs typeface="Times New Roman" pitchFamily="18" charset="0"/>
              </a:rPr>
              <a:t>Boussol</a:t>
            </a:r>
            <a:endParaRPr lang="fr-FR" sz="2600" b="1" dirty="0">
              <a:latin typeface="Perpetua" pitchFamily="18" charset="0"/>
              <a:cs typeface="Times New Roman" pitchFamily="18" charset="0"/>
            </a:endParaRPr>
          </a:p>
        </p:txBody>
      </p:sp>
      <p:sp>
        <p:nvSpPr>
          <p:cNvPr id="36" name="AutoShape 49">
            <a:extLst>
              <a:ext uri="{FF2B5EF4-FFF2-40B4-BE49-F238E27FC236}">
                <a16:creationId xmlns:a16="http://schemas.microsoft.com/office/drawing/2014/main" id="{7DB71207-FFD1-4431-BFE3-23FEE0B77CC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37024" y="4731745"/>
            <a:ext cx="5959442" cy="506983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fr-FR" sz="2600" b="1" dirty="0">
                <a:latin typeface="Perpetua" pitchFamily="18" charset="0"/>
                <a:cs typeface="Times New Roman" pitchFamily="18" charset="0"/>
              </a:rPr>
              <a:t>QSYS-NIOS</a:t>
            </a:r>
          </a:p>
        </p:txBody>
      </p:sp>
      <p:sp>
        <p:nvSpPr>
          <p:cNvPr id="38" name="AutoShape 50">
            <a:extLst>
              <a:ext uri="{FF2B5EF4-FFF2-40B4-BE49-F238E27FC236}">
                <a16:creationId xmlns:a16="http://schemas.microsoft.com/office/drawing/2014/main" id="{150C7A0F-3966-435D-8B2A-7605A8B0F5C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31415" y="5509609"/>
            <a:ext cx="5982334" cy="506982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fr-FR" sz="2600" b="1" dirty="0">
                <a:latin typeface="Perpetua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45" name="AutoShape 50">
            <a:extLst>
              <a:ext uri="{FF2B5EF4-FFF2-40B4-BE49-F238E27FC236}">
                <a16:creationId xmlns:a16="http://schemas.microsoft.com/office/drawing/2014/main" id="{39F1E389-9DA3-46BA-9E44-98B5ADDA4AF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37024" y="2482766"/>
            <a:ext cx="6010176" cy="506983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fr-FR" sz="2600" b="1" dirty="0">
                <a:latin typeface="Perpetua" pitchFamily="18" charset="0"/>
                <a:cs typeface="Times New Roman" pitchFamily="18" charset="0"/>
              </a:rPr>
              <a:t>Anémomètre</a:t>
            </a:r>
          </a:p>
        </p:txBody>
      </p:sp>
    </p:spTree>
    <p:extLst>
      <p:ext uri="{BB962C8B-B14F-4D97-AF65-F5344CB8AC3E}">
        <p14:creationId xmlns:p14="http://schemas.microsoft.com/office/powerpoint/2010/main" val="262622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13430-6E94-4B1A-98E8-7C7D63AE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FC99B0-F8CC-4B70-A3B9-A9EF67891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972" y="2249487"/>
            <a:ext cx="10060440" cy="4281942"/>
          </a:xfrm>
        </p:spPr>
        <p:txBody>
          <a:bodyPr>
            <a:normAutofit/>
          </a:bodyPr>
          <a:lstStyle/>
          <a:p>
            <a:r>
              <a:rPr lang="fr-FR" sz="2400" dirty="0"/>
              <a:t>Ce bureau d’étude nous a permis de :</a:t>
            </a:r>
          </a:p>
          <a:p>
            <a:pPr marL="0" indent="0">
              <a:buNone/>
            </a:pPr>
            <a:r>
              <a:rPr lang="fr-FR" sz="2400" dirty="0"/>
              <a:t>                     - Implémentation de systèmes sur FPGA selon le modèle Top Down</a:t>
            </a:r>
          </a:p>
          <a:p>
            <a:pPr marL="0" indent="0">
              <a:buNone/>
            </a:pPr>
            <a:r>
              <a:rPr lang="fr-FR" sz="2400" dirty="0"/>
              <a:t>                      - utiliser de nouveaux outils comme Qsys </a:t>
            </a:r>
            <a:r>
              <a:rPr lang="fr-FR" sz="2400" dirty="0" err="1"/>
              <a:t>etModelsim</a:t>
            </a:r>
            <a:endParaRPr lang="fr-FR" sz="2400" dirty="0"/>
          </a:p>
          <a:p>
            <a:pPr marL="0" indent="0">
              <a:buNone/>
            </a:pPr>
            <a:r>
              <a:rPr lang="fr-FR" sz="2400" dirty="0"/>
              <a:t>                      - apprendre a gérer notre temps du mieux qu’on pouvait </a:t>
            </a:r>
          </a:p>
          <a:p>
            <a:pPr marL="0" indent="0">
              <a:buNone/>
            </a:pPr>
            <a:r>
              <a:rPr lang="fr-FR" sz="2400" dirty="0"/>
              <a:t>                      - s’attendre a des contraintes nouvelles qui pourrait empêcher le 		  bon avancement du projet 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sz="2400" dirty="0"/>
              <a:t>        	- Renforcer le travail en équipe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056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DDF483-B338-4E28-8D86-1CD3CAD75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fr-FR" b="1"/>
              <a:t>I- Introduction</a:t>
            </a:r>
            <a:br>
              <a:rPr lang="fr-FR"/>
            </a:br>
            <a:endParaRPr lang="fr-FR" dirty="0"/>
          </a:p>
        </p:txBody>
      </p:sp>
      <p:sp>
        <p:nvSpPr>
          <p:cNvPr id="6" name="Round Diagonal Corner Rectangle 6">
            <a:extLst>
              <a:ext uri="{FF2B5EF4-FFF2-40B4-BE49-F238E27FC236}">
                <a16:creationId xmlns:a16="http://schemas.microsoft.com/office/drawing/2014/main" id="{6D8ECC43-9A4E-4821-89B6-90B7F4EAE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84EC7073-33E4-461A-8ADC-6C2C1419D2FA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17" y="2047535"/>
            <a:ext cx="3178638" cy="275746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7A0211-CDEB-473A-819A-52F507272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Calibri" panose="020F0502020204030204" pitchFamily="34" charset="0"/>
              </a:rPr>
              <a:t> les différentes parties en lesquelles se déclinent  les circuits logiques qui constituent la base  de tout circuit embarqué.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2689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4DE09C-BA0D-43D4-B453-C52BD98A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b="1" dirty="0"/>
              <a:t>II- Pilote Barre Franche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77BBB8-AC84-478F-BEF1-37EE6D124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endParaRPr lang="fr-FR" sz="2800" dirty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fr-FR" sz="2400" dirty="0">
                <a:latin typeface="Calibri" panose="020F0502020204030204" pitchFamily="34" charset="0"/>
              </a:rPr>
              <a:t>C’est Un pilote automatique pour voilier est un équipement électrique ou hydraulique destiné à maintenir le cap d'un voilier à la place d'un équipier.</a:t>
            </a:r>
          </a:p>
          <a:p>
            <a:pPr marL="0" indent="0">
              <a:lnSpc>
                <a:spcPct val="90000"/>
              </a:lnSpc>
              <a:buNone/>
            </a:pPr>
            <a:endParaRPr lang="fr-FR" sz="2400" dirty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fr-FR" sz="2400" dirty="0">
                <a:latin typeface="Calibri" panose="020F0502020204030204" pitchFamily="34" charset="0"/>
              </a:rPr>
              <a:t>Il est constitué de trois éléments principaux :</a:t>
            </a:r>
          </a:p>
          <a:p>
            <a:pPr marL="0" indent="0">
              <a:lnSpc>
                <a:spcPct val="90000"/>
              </a:lnSpc>
              <a:buNone/>
            </a:pPr>
            <a:endParaRPr lang="fr-FR" sz="2400" dirty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buFont typeface="+mj-lt"/>
              <a:buAutoNum type="alphaLcParenR"/>
            </a:pPr>
            <a:r>
              <a:rPr lang="fr-FR" sz="2400" dirty="0">
                <a:latin typeface="Calibri" panose="020F0502020204030204" pitchFamily="34" charset="0"/>
              </a:rPr>
              <a:t>Un Compas</a:t>
            </a:r>
          </a:p>
          <a:p>
            <a:pPr>
              <a:lnSpc>
                <a:spcPct val="90000"/>
              </a:lnSpc>
              <a:buFont typeface="+mj-lt"/>
              <a:buAutoNum type="alphaLcParenR"/>
            </a:pPr>
            <a:r>
              <a:rPr lang="fr-FR" sz="2400" dirty="0">
                <a:latin typeface="Calibri" panose="020F0502020204030204" pitchFamily="34" charset="0"/>
              </a:rPr>
              <a:t>Une unité électronique</a:t>
            </a:r>
          </a:p>
          <a:p>
            <a:pPr>
              <a:lnSpc>
                <a:spcPct val="90000"/>
              </a:lnSpc>
              <a:buFont typeface="+mj-lt"/>
              <a:buAutoNum type="alphaLcParenR"/>
            </a:pPr>
            <a:r>
              <a:rPr lang="fr-FR" sz="2400" dirty="0">
                <a:latin typeface="Calibri" panose="020F0502020204030204" pitchFamily="34" charset="0"/>
              </a:rPr>
              <a:t>Une unité de puissance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755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28A3A3B9-997D-4A03-90FD-7BAB2C8E4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FC32202-9DB3-4AA3-84CF-1815EE5B6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610571FD-687E-4644-8056-769F83C33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6F88B2CF-ADC0-4A56-892C-000F69B18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E45960F-3218-447D-883A-C08178DE9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1F453801-3FA6-4C22-A60E-BD42060BE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BF7A3FDF-EF1E-4416-93D8-BEEC2D272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A0262584-CA5B-40E4-9E09-F706814FB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2040526A-3336-4659-98D5-8081420A1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6F4D67-AE70-4F26-936F-33B1EECE1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D0286AA7-8949-4283-A576-761C498ED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18191F3A-48A8-494E-9F62-D51AFC156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768EF614-CED7-4DD9-953A-597F461A6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606F1DE5-83D5-4039-9A6D-EB25D3252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C06020DA-FF9F-4FB8-BB32-B9D8EFA39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2795D7C4-DFEE-4662-86B5-CFB805A7B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81808701-AC94-4B89-BEF0-9ADD3C3EE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73B7EF27-3D88-4BBC-B168-39790455B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DB6DF57F-9E1D-4C2B-8018-505EED19D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3A927F03-78D5-4416-926D-45A7B7048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ADD58AFB-FAF7-4121-B559-BEB987523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68EE3C08-B83B-46C8-9D96-E7FB7EA41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FD021DD5-2C00-4FF3-8DD9-1B39F3C06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348C6317-3127-400A-B4A7-48F1DB5DF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3172227C-EC8B-4221-88C4-1D3B4401D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5511E763-C729-4F3F-8F23-BA0C2490B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561F5B46-071F-45A5-B5CC-F46EDB1AC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ED43814-B7B1-4BB4-950C-590667FB1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C415CA85-B951-4B2F-9EEA-22EE10728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53558B9E-293E-41A2-83C3-9D850825E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33">
              <a:extLst>
                <a:ext uri="{FF2B5EF4-FFF2-40B4-BE49-F238E27FC236}">
                  <a16:creationId xmlns:a16="http://schemas.microsoft.com/office/drawing/2014/main" id="{88ACCEEA-CE41-4CC3-8DCD-E50BD48D4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5E0C103C-AE76-4E6D-BC01-38DE5C5C3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64E447C7-C1C5-499C-BFCF-4267C4022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11D27CBD-D97C-4C8A-8B9F-12039830E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0277E892-FF91-4A92-B6E8-56CD11678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754DA1E7-F0A0-493A-853E-948B8381F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00F63C47-C769-464A-AA57-B7AEE8CD5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7EFBD469-737A-434F-B848-A89333AD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4396DA9A-8E7D-445A-B7E0-92D16F1F0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B3702C58-7DD4-4725-95BD-DF151FF2D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089E3BA3-84FA-412A-8EC1-2C2B57572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A6630E8E-3552-44DC-819B-0E2FD0854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45">
              <a:extLst>
                <a:ext uri="{FF2B5EF4-FFF2-40B4-BE49-F238E27FC236}">
                  <a16:creationId xmlns:a16="http://schemas.microsoft.com/office/drawing/2014/main" id="{2705026F-757A-46C6-8C54-39E3487B0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124A7C73-AEF0-4334-8873-E7789302A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329C97BB-5852-4D46-8DA8-1C087CD3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335FCF3A-450B-47A5-BE9D-AE3D309BF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9E9E6BCB-71C3-4ED2-B1F4-539AF8FB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C016E9A5-3CFD-4181-BE3C-B2ED7C8A4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472B18E9-A7CC-4AFE-9270-034E35211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7E034710-8BA8-4821-8424-C2C42477A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AA9C27DD-0841-41D8-88B9-1E20E498B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7AC72B37-137C-43B1-B632-F250FD4F1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41100148-06A9-4714-8114-BCEAB1E25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7732C5A7-3350-4B61-9B93-42692B1FD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A3ADE33B-8A92-4478-800D-8E1A731AB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AA064BDA-F472-40E5-91F0-CC69B60E6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47B10D0-F10C-463A-B333-455E3C07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II- Pilote Barre Franche</a:t>
            </a:r>
            <a:endParaRPr lang="en-US" sz="48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305268-215D-4FF4-8B08-A8DF7E8BD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425" y="3602038"/>
            <a:ext cx="3734942" cy="20527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cap="all" dirty="0"/>
              <a:t>Le </a:t>
            </a:r>
            <a:r>
              <a:rPr lang="en-US" sz="2000" cap="all" dirty="0" err="1"/>
              <a:t>système</a:t>
            </a:r>
            <a:r>
              <a:rPr lang="en-US" sz="2000" cap="all" dirty="0"/>
              <a:t> de </a:t>
            </a:r>
            <a:r>
              <a:rPr lang="en-US" sz="2000" cap="all" dirty="0" err="1"/>
              <a:t>Pilote</a:t>
            </a:r>
            <a:r>
              <a:rPr lang="en-US" sz="2000" cap="all" dirty="0"/>
              <a:t> Barre </a:t>
            </a:r>
            <a:r>
              <a:rPr lang="en-US" sz="2000" cap="all" dirty="0" err="1"/>
              <a:t>franche</a:t>
            </a:r>
            <a:r>
              <a:rPr lang="en-US" sz="2000" cap="all" dirty="0"/>
              <a:t> aura un </a:t>
            </a:r>
            <a:r>
              <a:rPr lang="en-US" sz="2000" cap="all" dirty="0" err="1"/>
              <a:t>diagramme</a:t>
            </a:r>
            <a:r>
              <a:rPr lang="en-US" sz="2000" cap="all" dirty="0"/>
              <a:t> </a:t>
            </a:r>
            <a:r>
              <a:rPr lang="en-US" sz="2000" cap="all" dirty="0" err="1"/>
              <a:t>fonctionnel</a:t>
            </a:r>
            <a:r>
              <a:rPr lang="en-US" sz="2000" cap="all" dirty="0"/>
              <a:t> </a:t>
            </a:r>
            <a:r>
              <a:rPr lang="en-US" sz="2000" cap="all" dirty="0" err="1"/>
              <a:t>comme</a:t>
            </a:r>
            <a:r>
              <a:rPr lang="en-US" sz="2000" cap="all" dirty="0"/>
              <a:t> suit</a:t>
            </a:r>
          </a:p>
        </p:txBody>
      </p:sp>
      <p:sp>
        <p:nvSpPr>
          <p:cNvPr id="72" name="Round Diagonal Corner Rectangle 6">
            <a:extLst>
              <a:ext uri="{FF2B5EF4-FFF2-40B4-BE49-F238E27FC236}">
                <a16:creationId xmlns:a16="http://schemas.microsoft.com/office/drawing/2014/main" id="{C57A4E97-8F4E-4C7C-8F3E-0B795BB1E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1689835-49CD-46E9-9965-1A2498FAE35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2" r="10604" b="-7"/>
          <a:stretch/>
        </p:blipFill>
        <p:spPr>
          <a:xfrm>
            <a:off x="6421396" y="1136606"/>
            <a:ext cx="4635583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6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D8D056F-9513-4DBD-84BB-C347E11E7022}"/>
              </a:ext>
            </a:extLst>
          </p:cNvPr>
          <p:cNvSpPr txBox="1"/>
          <p:nvPr/>
        </p:nvSpPr>
        <p:spPr>
          <a:xfrm>
            <a:off x="2806727" y="2151727"/>
            <a:ext cx="657536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fr-FR" sz="8000" dirty="0">
                <a:latin typeface="Algerian" pitchFamily="82" charset="0"/>
              </a:rPr>
              <a:t>Travaille Réalisé</a:t>
            </a:r>
          </a:p>
        </p:txBody>
      </p:sp>
    </p:spTree>
    <p:extLst>
      <p:ext uri="{BB962C8B-B14F-4D97-AF65-F5344CB8AC3E}">
        <p14:creationId xmlns:p14="http://schemas.microsoft.com/office/powerpoint/2010/main" val="27612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4FF93F-B91B-4D0F-9DAD-34BF6567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fr-FR" b="1" u="sng" dirty="0"/>
              <a:t>III- Anémomètre</a:t>
            </a:r>
            <a:endParaRPr lang="fr-FR" dirty="0"/>
          </a:p>
        </p:txBody>
      </p:sp>
      <p:sp>
        <p:nvSpPr>
          <p:cNvPr id="9" name="Round Diagonal Corner Rectangle 6">
            <a:extLst>
              <a:ext uri="{FF2B5EF4-FFF2-40B4-BE49-F238E27FC236}">
                <a16:creationId xmlns:a16="http://schemas.microsoft.com/office/drawing/2014/main" id="{6D8ECC43-9A4E-4821-89B6-90B7F4EAE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0814D1-CE66-41E3-8F72-8E98B97DC42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578" y="815549"/>
            <a:ext cx="4314065" cy="5106280"/>
          </a:xfrm>
          <a:prstGeom prst="rect">
            <a:avLst/>
          </a:prstGeom>
          <a:noFill/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447C95-BEFB-4EF9-A49F-D84D9A0F1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1900" dirty="0"/>
              <a:t>Le schéma bloc d’anémomètre est composé de 4 fonctions :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fr-FR" sz="1900" dirty="0"/>
              <a:t> Diviseur de Fréquence : ce bloc permet de générer une </a:t>
            </a:r>
            <a:r>
              <a:rPr lang="fr-FR" sz="1900" dirty="0" err="1"/>
              <a:t>clock</a:t>
            </a:r>
            <a:r>
              <a:rPr lang="fr-FR" sz="1900" dirty="0"/>
              <a:t> d’1hz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fr-FR" sz="1900" dirty="0"/>
              <a:t> Compteur nombre de front : ce bloc permet de compter le nombre des fronts montant durant une seconde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fr-FR" sz="1900" dirty="0"/>
              <a:t> Machine à états : ce bloc présente la machine a état des modes de fonctionnement.</a:t>
            </a:r>
          </a:p>
          <a:p>
            <a:pPr>
              <a:lnSpc>
                <a:spcPct val="110000"/>
              </a:lnSpc>
            </a:pPr>
            <a:endParaRPr lang="fr-FR" sz="1900" dirty="0"/>
          </a:p>
        </p:txBody>
      </p:sp>
    </p:spTree>
    <p:extLst>
      <p:ext uri="{BB962C8B-B14F-4D97-AF65-F5344CB8AC3E}">
        <p14:creationId xmlns:p14="http://schemas.microsoft.com/office/powerpoint/2010/main" val="399332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4EF8D4-9BD7-48B0-8082-2D3619715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b="1" u="sng" dirty="0"/>
              <a:t>III- Anémomètre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32C4A9-D618-455D-ABBE-A18DC0B47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479" y="2249487"/>
            <a:ext cx="4844521" cy="354171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1900" dirty="0">
                <a:latin typeface="Calibri" panose="020F0502020204030204" pitchFamily="34" charset="0"/>
              </a:rPr>
              <a:t>L’anémomètre est un instrument de mesure permettant de mesurer la vitesse du vent. </a:t>
            </a:r>
          </a:p>
          <a:p>
            <a:pPr marL="0" indent="0">
              <a:lnSpc>
                <a:spcPct val="110000"/>
              </a:lnSpc>
              <a:buNone/>
            </a:pPr>
            <a:endParaRPr lang="fr-FR" sz="1900" dirty="0"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fr-FR" sz="1900" dirty="0">
                <a:latin typeface="Calibri" panose="020F0502020204030204" pitchFamily="34" charset="0"/>
              </a:rPr>
              <a:t>Ce sous système a deux modes de fonctionnement :</a:t>
            </a:r>
          </a:p>
          <a:p>
            <a:pPr>
              <a:lnSpc>
                <a:spcPct val="110000"/>
              </a:lnSpc>
              <a:buFont typeface="+mj-lt"/>
              <a:buAutoNum type="arabicParenR"/>
            </a:pPr>
            <a:r>
              <a:rPr lang="fr-FR" sz="1900" dirty="0">
                <a:latin typeface="Calibri" panose="020F0502020204030204" pitchFamily="34" charset="0"/>
              </a:rPr>
              <a:t>Mode Continu : la mesure s’</a:t>
            </a:r>
            <a:r>
              <a:rPr lang="fr-FR" sz="1900" dirty="0" err="1">
                <a:latin typeface="Calibri" panose="020F0502020204030204" pitchFamily="34" charset="0"/>
              </a:rPr>
              <a:t>éffectue</a:t>
            </a:r>
            <a:r>
              <a:rPr lang="fr-FR" sz="1900" dirty="0">
                <a:latin typeface="Calibri" panose="020F0502020204030204" pitchFamily="34" charset="0"/>
              </a:rPr>
              <a:t> en continue</a:t>
            </a:r>
          </a:p>
          <a:p>
            <a:pPr>
              <a:lnSpc>
                <a:spcPct val="110000"/>
              </a:lnSpc>
              <a:buFont typeface="+mj-lt"/>
              <a:buAutoNum type="arabicParenR"/>
            </a:pPr>
            <a:r>
              <a:rPr lang="fr-FR" sz="1900" dirty="0">
                <a:latin typeface="Calibri" panose="020F0502020204030204" pitchFamily="34" charset="0"/>
              </a:rPr>
              <a:t>Mode Monocoup : le signal start_stop contrôle l’acquisition de la fréquence </a:t>
            </a:r>
          </a:p>
          <a:p>
            <a:pPr>
              <a:lnSpc>
                <a:spcPct val="110000"/>
              </a:lnSpc>
              <a:buFont typeface="+mj-lt"/>
              <a:buAutoNum type="arabicParenR"/>
            </a:pPr>
            <a:endParaRPr lang="fr-FR" sz="1900" dirty="0">
              <a:latin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1900" dirty="0"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endParaRPr lang="fr-FR" sz="19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C17CB52-0C4F-4686-96D4-4829E8D821C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41414" y="1596571"/>
            <a:ext cx="5063066" cy="42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25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9F4D8D-72C3-4B66-A9EB-83DD374B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b="1" u="sng"/>
              <a:t>III- Anémomètre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EE5860-7AE2-41D8-928D-7D44D688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fr-FR"/>
              <a:t>La simulation sur MODELSIM nous donner le résulta suivante 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AF1D58E-8957-4A31-A727-37FF11F6FEB8}"/>
              </a:ext>
            </a:extLst>
          </p:cNvPr>
          <p:cNvPicPr/>
          <p:nvPr/>
        </p:nvPicPr>
        <p:blipFill rotWithShape="1">
          <a:blip r:embed="rId3"/>
          <a:srcRect l="32720" r="41698"/>
          <a:stretch/>
        </p:blipFill>
        <p:spPr>
          <a:xfrm>
            <a:off x="5985933" y="2097087"/>
            <a:ext cx="5061477" cy="3694113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7839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F5164C304A6E42B0F3E16F437694E5" ma:contentTypeVersion="0" ma:contentTypeDescription="Create a new document." ma:contentTypeScope="" ma:versionID="015896a2ccb9077ed3b6650cba59d49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2120b303d0c80804dacabc4afa8bfa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BD07A6-322A-4C8A-89D0-0DC01BCD77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7F3FD97-1043-435D-84E7-7728A2BF6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7911CE-812C-4652-89D1-931676FD00A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641</Words>
  <Application>Microsoft Office PowerPoint</Application>
  <PresentationFormat>Grand écran</PresentationFormat>
  <Paragraphs>83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Algerian</vt:lpstr>
      <vt:lpstr>Arial</vt:lpstr>
      <vt:lpstr>Calibri</vt:lpstr>
      <vt:lpstr>Perpetua</vt:lpstr>
      <vt:lpstr>Tw Cen MT</vt:lpstr>
      <vt:lpstr>Circuit</vt:lpstr>
      <vt:lpstr> Mise en œuvre d’un système de contrôle de barre franche </vt:lpstr>
      <vt:lpstr>Plan</vt:lpstr>
      <vt:lpstr>I- Introduction </vt:lpstr>
      <vt:lpstr>II- Pilote Barre Franche</vt:lpstr>
      <vt:lpstr>II- Pilote Barre Franche</vt:lpstr>
      <vt:lpstr>Présentation PowerPoint</vt:lpstr>
      <vt:lpstr>III- Anémomètre</vt:lpstr>
      <vt:lpstr>III- Anémomètre</vt:lpstr>
      <vt:lpstr>III- Anémomètre</vt:lpstr>
      <vt:lpstr>IV- Boussol</vt:lpstr>
      <vt:lpstr>IV- Boussol</vt:lpstr>
      <vt:lpstr>IV- Boussol</vt:lpstr>
      <vt:lpstr>V- Gestion des boutons poussoirs</vt:lpstr>
      <vt:lpstr>V- Gestion des boutons poussoirs</vt:lpstr>
      <vt:lpstr>V- Gestion des boutons poussoirs</vt:lpstr>
      <vt:lpstr>IV- Les interfaces Avalon</vt:lpstr>
      <vt:lpstr>IV- Les interfaces Avalon</vt:lpstr>
      <vt:lpstr>IV- Les interfaces Avalon</vt:lpstr>
      <vt:lpstr>Qsys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Mise en œuvre d’un système de contrôle de barre franche </dc:title>
  <dc:creator>user bc</dc:creator>
  <cp:lastModifiedBy>user bc</cp:lastModifiedBy>
  <cp:revision>1</cp:revision>
  <dcterms:created xsi:type="dcterms:W3CDTF">2020-12-14T21:56:04Z</dcterms:created>
  <dcterms:modified xsi:type="dcterms:W3CDTF">2020-12-14T22:05:40Z</dcterms:modified>
</cp:coreProperties>
</file>