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2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https://www.buzzsprout.com/1962886/13187453-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buzzsprout.com/1962886/13187453-" TargetMode="External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506FA-C310-4682-AF51-AB2F3A2AF4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8488EE58-3C18-4A80-9D84-C4E8F453A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Exploration:</a:t>
          </a:r>
          <a:r>
            <a:rPr lang="en-US" b="0" i="0"/>
            <a:t> Dive into the dataset to uncover patterns, correlations, and anomalies related to broadcast channel performance.</a:t>
          </a:r>
          <a:endParaRPr lang="en-US"/>
        </a:p>
      </dgm:t>
    </dgm:pt>
    <dgm:pt modelId="{9B25A8E2-87C8-4710-B714-1D477065BEC3}" type="parTrans" cxnId="{4FDF13BA-B341-4E73-AD17-51A1A05EFFAE}">
      <dgm:prSet/>
      <dgm:spPr/>
      <dgm:t>
        <a:bodyPr/>
        <a:lstStyle/>
        <a:p>
          <a:endParaRPr lang="en-US"/>
        </a:p>
      </dgm:t>
    </dgm:pt>
    <dgm:pt modelId="{16B05D2C-F58A-408E-B6E8-E9D7CEB06675}" type="sibTrans" cxnId="{4FDF13BA-B341-4E73-AD17-51A1A05EFF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9E8BFC-FEBD-4236-B878-50148B8AE1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Audience Insights:</a:t>
          </a:r>
          <a:r>
            <a:rPr lang="en-US" b="0" i="0"/>
            <a:t> Gain a deeper understanding of the audience demographics, viewership patterns, and preferences.</a:t>
          </a:r>
          <a:endParaRPr lang="en-US"/>
        </a:p>
      </dgm:t>
    </dgm:pt>
    <dgm:pt modelId="{90817F0D-1B3A-4795-A83E-A1C527C3235C}" type="parTrans" cxnId="{DABD08D2-8C34-4DD8-A2B7-177C2587727D}">
      <dgm:prSet/>
      <dgm:spPr/>
      <dgm:t>
        <a:bodyPr/>
        <a:lstStyle/>
        <a:p>
          <a:endParaRPr lang="en-US"/>
        </a:p>
      </dgm:t>
    </dgm:pt>
    <dgm:pt modelId="{408EA870-7304-45CD-A717-3550E02BDBC2}" type="sibTrans" cxnId="{DABD08D2-8C34-4DD8-A2B7-177C258772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2353D7-A0D6-4A2F-A819-E3512444B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Content Analysis:</a:t>
          </a:r>
          <a:r>
            <a:rPr lang="en-US" b="0" i="0"/>
            <a:t> Evaluate the impact of different content types on viewership and engagement.</a:t>
          </a:r>
          <a:endParaRPr lang="en-US"/>
        </a:p>
      </dgm:t>
    </dgm:pt>
    <dgm:pt modelId="{EBFC3A4D-5E5B-46B3-99BD-EB05D95A91C8}" type="parTrans" cxnId="{9C5EA105-3ECD-4315-8021-0EC62C8498A5}">
      <dgm:prSet/>
      <dgm:spPr/>
      <dgm:t>
        <a:bodyPr/>
        <a:lstStyle/>
        <a:p>
          <a:endParaRPr lang="en-US"/>
        </a:p>
      </dgm:t>
    </dgm:pt>
    <dgm:pt modelId="{A3AC92FC-E5DA-471D-ABDF-4A26C095E40F}" type="sibTrans" cxnId="{9C5EA105-3ECD-4315-8021-0EC62C8498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A55DB-B263-44AF-9E09-D6B6521665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Temporal Trends:</a:t>
          </a:r>
          <a:r>
            <a:rPr lang="en-US" b="0" i="0"/>
            <a:t> Analyze the temporal trends, including peak viewing times, seasonal variations, and any notable events affecting viewership.</a:t>
          </a:r>
          <a:endParaRPr lang="en-US"/>
        </a:p>
      </dgm:t>
    </dgm:pt>
    <dgm:pt modelId="{679DCF4B-6E77-4A6E-B006-DBD5ED607D9A}" type="parTrans" cxnId="{55EB49DE-52C6-4626-A7C2-4EC42F1DF470}">
      <dgm:prSet/>
      <dgm:spPr/>
      <dgm:t>
        <a:bodyPr/>
        <a:lstStyle/>
        <a:p>
          <a:endParaRPr lang="en-US"/>
        </a:p>
      </dgm:t>
    </dgm:pt>
    <dgm:pt modelId="{078B3BDE-974F-402F-B9D2-FAFA140C8779}" type="sibTrans" cxnId="{55EB49DE-52C6-4626-A7C2-4EC42F1DF4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470335-C6E7-4290-839D-71A62CFB4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Interactive Visualization:</a:t>
          </a:r>
          <a:r>
            <a:rPr lang="en-US" b="0" i="0"/>
            <a:t> Build a user-friendly dashboard that allows stakeholders to interactively explore and analyze the data.</a:t>
          </a:r>
          <a:endParaRPr lang="en-US"/>
        </a:p>
      </dgm:t>
    </dgm:pt>
    <dgm:pt modelId="{6F3A578D-0990-41B8-A438-12EEC1490334}" type="parTrans" cxnId="{552B1894-B58C-4620-A024-6D43B1F4FA87}">
      <dgm:prSet/>
      <dgm:spPr/>
      <dgm:t>
        <a:bodyPr/>
        <a:lstStyle/>
        <a:p>
          <a:endParaRPr lang="en-US"/>
        </a:p>
      </dgm:t>
    </dgm:pt>
    <dgm:pt modelId="{31422F1D-A610-4BE0-ADEB-675A972261C9}" type="sibTrans" cxnId="{552B1894-B58C-4620-A024-6D43B1F4FA87}">
      <dgm:prSet/>
      <dgm:spPr/>
      <dgm:t>
        <a:bodyPr/>
        <a:lstStyle/>
        <a:p>
          <a:endParaRPr lang="en-US"/>
        </a:p>
      </dgm:t>
    </dgm:pt>
    <dgm:pt modelId="{9293B403-8E4B-4195-AEC4-8822924AAF5C}" type="pres">
      <dgm:prSet presAssocID="{946506FA-C310-4682-AF51-AB2F3A2AF4A2}" presName="root" presStyleCnt="0">
        <dgm:presLayoutVars>
          <dgm:dir/>
          <dgm:resizeHandles val="exact"/>
        </dgm:presLayoutVars>
      </dgm:prSet>
      <dgm:spPr/>
    </dgm:pt>
    <dgm:pt modelId="{15C53139-E7F3-48AA-AD1E-DCC0F9AA44FD}" type="pres">
      <dgm:prSet presAssocID="{8488EE58-3C18-4A80-9D84-C4E8F453AAFF}" presName="compNode" presStyleCnt="0"/>
      <dgm:spPr/>
    </dgm:pt>
    <dgm:pt modelId="{D58DED76-7F08-4707-9894-E9261CF8C388}" type="pres">
      <dgm:prSet presAssocID="{8488EE58-3C18-4A80-9D84-C4E8F453AA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101038-E21A-441E-B666-9C73F5102CA6}" type="pres">
      <dgm:prSet presAssocID="{8488EE58-3C18-4A80-9D84-C4E8F453AAFF}" presName="spaceRect" presStyleCnt="0"/>
      <dgm:spPr/>
    </dgm:pt>
    <dgm:pt modelId="{2230A0CA-BBF6-4E12-93E6-CCC1F9476468}" type="pres">
      <dgm:prSet presAssocID="{8488EE58-3C18-4A80-9D84-C4E8F453AAFF}" presName="textRect" presStyleLbl="revTx" presStyleIdx="0" presStyleCnt="5">
        <dgm:presLayoutVars>
          <dgm:chMax val="1"/>
          <dgm:chPref val="1"/>
        </dgm:presLayoutVars>
      </dgm:prSet>
      <dgm:spPr/>
    </dgm:pt>
    <dgm:pt modelId="{CFA5E01D-F9ED-498D-A60E-FFBE69C8CAA2}" type="pres">
      <dgm:prSet presAssocID="{16B05D2C-F58A-408E-B6E8-E9D7CEB06675}" presName="sibTrans" presStyleCnt="0"/>
      <dgm:spPr/>
    </dgm:pt>
    <dgm:pt modelId="{91D1D1D9-D752-4F7D-A47A-6E58EC7D4706}" type="pres">
      <dgm:prSet presAssocID="{499E8BFC-FEBD-4236-B878-50148B8AE15E}" presName="compNode" presStyleCnt="0"/>
      <dgm:spPr/>
    </dgm:pt>
    <dgm:pt modelId="{F68BE8FA-BC07-4F08-BBB9-9E4D10C4E8F0}" type="pres">
      <dgm:prSet presAssocID="{499E8BFC-FEBD-4236-B878-50148B8AE1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5DFD4D4-30B7-46F0-92FD-884EC4BE31D3}" type="pres">
      <dgm:prSet presAssocID="{499E8BFC-FEBD-4236-B878-50148B8AE15E}" presName="spaceRect" presStyleCnt="0"/>
      <dgm:spPr/>
    </dgm:pt>
    <dgm:pt modelId="{CED56B77-0305-4B57-88A5-5F7C21A37F01}" type="pres">
      <dgm:prSet presAssocID="{499E8BFC-FEBD-4236-B878-50148B8AE15E}" presName="textRect" presStyleLbl="revTx" presStyleIdx="1" presStyleCnt="5">
        <dgm:presLayoutVars>
          <dgm:chMax val="1"/>
          <dgm:chPref val="1"/>
        </dgm:presLayoutVars>
      </dgm:prSet>
      <dgm:spPr/>
    </dgm:pt>
    <dgm:pt modelId="{15F98FAE-D582-40FA-B11D-D6AC909C8901}" type="pres">
      <dgm:prSet presAssocID="{408EA870-7304-45CD-A717-3550E02BDBC2}" presName="sibTrans" presStyleCnt="0"/>
      <dgm:spPr/>
    </dgm:pt>
    <dgm:pt modelId="{668C844C-7C1B-4F6E-8365-08ACBD733842}" type="pres">
      <dgm:prSet presAssocID="{912353D7-A0D6-4A2F-A819-E3512444B340}" presName="compNode" presStyleCnt="0"/>
      <dgm:spPr/>
    </dgm:pt>
    <dgm:pt modelId="{36D10B2E-29F6-4222-A2F3-12235AFA5CF2}" type="pres">
      <dgm:prSet presAssocID="{912353D7-A0D6-4A2F-A819-E3512444B3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A924C58-6087-4561-A67B-E7E5A2916961}" type="pres">
      <dgm:prSet presAssocID="{912353D7-A0D6-4A2F-A819-E3512444B340}" presName="spaceRect" presStyleCnt="0"/>
      <dgm:spPr/>
    </dgm:pt>
    <dgm:pt modelId="{E8DCAD82-DF31-4B90-93B5-A4C0CBFD7B58}" type="pres">
      <dgm:prSet presAssocID="{912353D7-A0D6-4A2F-A819-E3512444B340}" presName="textRect" presStyleLbl="revTx" presStyleIdx="2" presStyleCnt="5">
        <dgm:presLayoutVars>
          <dgm:chMax val="1"/>
          <dgm:chPref val="1"/>
        </dgm:presLayoutVars>
      </dgm:prSet>
      <dgm:spPr/>
    </dgm:pt>
    <dgm:pt modelId="{85C998C3-C5CA-47EB-BC92-57AFD1253346}" type="pres">
      <dgm:prSet presAssocID="{A3AC92FC-E5DA-471D-ABDF-4A26C095E40F}" presName="sibTrans" presStyleCnt="0"/>
      <dgm:spPr/>
    </dgm:pt>
    <dgm:pt modelId="{3967C840-700A-4083-9051-E2A618F4EA77}" type="pres">
      <dgm:prSet presAssocID="{54CA55DB-B263-44AF-9E09-D6B65216653E}" presName="compNode" presStyleCnt="0"/>
      <dgm:spPr/>
    </dgm:pt>
    <dgm:pt modelId="{CD0A801B-7C75-4E55-B9B7-EC00E340BFDE}" type="pres">
      <dgm:prSet presAssocID="{54CA55DB-B263-44AF-9E09-D6B6521665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5BEE7FD0-CEAF-4815-AB52-663B0BE339AD}" type="pres">
      <dgm:prSet presAssocID="{54CA55DB-B263-44AF-9E09-D6B65216653E}" presName="spaceRect" presStyleCnt="0"/>
      <dgm:spPr/>
    </dgm:pt>
    <dgm:pt modelId="{E67D574A-D61F-4D7D-AC58-53A18835299D}" type="pres">
      <dgm:prSet presAssocID="{54CA55DB-B263-44AF-9E09-D6B65216653E}" presName="textRect" presStyleLbl="revTx" presStyleIdx="3" presStyleCnt="5">
        <dgm:presLayoutVars>
          <dgm:chMax val="1"/>
          <dgm:chPref val="1"/>
        </dgm:presLayoutVars>
      </dgm:prSet>
      <dgm:spPr/>
    </dgm:pt>
    <dgm:pt modelId="{F01B0D87-5343-4F2C-B02E-9E6E1D753502}" type="pres">
      <dgm:prSet presAssocID="{078B3BDE-974F-402F-B9D2-FAFA140C8779}" presName="sibTrans" presStyleCnt="0"/>
      <dgm:spPr/>
    </dgm:pt>
    <dgm:pt modelId="{CAB19821-7F9B-4592-9814-EB74BDF459EE}" type="pres">
      <dgm:prSet presAssocID="{33470335-C6E7-4290-839D-71A62CFB4632}" presName="compNode" presStyleCnt="0"/>
      <dgm:spPr/>
    </dgm:pt>
    <dgm:pt modelId="{B2313EA3-AA01-4C17-ADFC-15F2F8A9B5A2}" type="pres">
      <dgm:prSet presAssocID="{33470335-C6E7-4290-839D-71A62CFB46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B9EE81-6503-4125-8D79-37B411852AA9}" type="pres">
      <dgm:prSet presAssocID="{33470335-C6E7-4290-839D-71A62CFB4632}" presName="spaceRect" presStyleCnt="0"/>
      <dgm:spPr/>
    </dgm:pt>
    <dgm:pt modelId="{7D82350D-71C1-4461-837C-6A63F4C61C60}" type="pres">
      <dgm:prSet presAssocID="{33470335-C6E7-4290-839D-71A62CFB46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C5EA105-3ECD-4315-8021-0EC62C8498A5}" srcId="{946506FA-C310-4682-AF51-AB2F3A2AF4A2}" destId="{912353D7-A0D6-4A2F-A819-E3512444B340}" srcOrd="2" destOrd="0" parTransId="{EBFC3A4D-5E5B-46B3-99BD-EB05D95A91C8}" sibTransId="{A3AC92FC-E5DA-471D-ABDF-4A26C095E40F}"/>
    <dgm:cxn modelId="{EE93F105-5EB6-404C-97D6-97116D9C2232}" type="presOf" srcId="{499E8BFC-FEBD-4236-B878-50148B8AE15E}" destId="{CED56B77-0305-4B57-88A5-5F7C21A37F01}" srcOrd="0" destOrd="0" presId="urn:microsoft.com/office/officeart/2018/2/layout/IconLabelList"/>
    <dgm:cxn modelId="{FC1AB813-55AA-40DF-A43D-4C302B22CD20}" type="presOf" srcId="{33470335-C6E7-4290-839D-71A62CFB4632}" destId="{7D82350D-71C1-4461-837C-6A63F4C61C60}" srcOrd="0" destOrd="0" presId="urn:microsoft.com/office/officeart/2018/2/layout/IconLabelList"/>
    <dgm:cxn modelId="{18E0632B-0E89-4669-9EE9-4F2E6DC5FA2E}" type="presOf" srcId="{54CA55DB-B263-44AF-9E09-D6B65216653E}" destId="{E67D574A-D61F-4D7D-AC58-53A18835299D}" srcOrd="0" destOrd="0" presId="urn:microsoft.com/office/officeart/2018/2/layout/IconLabelList"/>
    <dgm:cxn modelId="{7CB6AE62-2B55-477B-B78E-1ACC836AF55F}" type="presOf" srcId="{912353D7-A0D6-4A2F-A819-E3512444B340}" destId="{E8DCAD82-DF31-4B90-93B5-A4C0CBFD7B58}" srcOrd="0" destOrd="0" presId="urn:microsoft.com/office/officeart/2018/2/layout/IconLabelList"/>
    <dgm:cxn modelId="{22CE3F58-B289-4A19-8723-D1B6EA95E717}" type="presOf" srcId="{8488EE58-3C18-4A80-9D84-C4E8F453AAFF}" destId="{2230A0CA-BBF6-4E12-93E6-CCC1F9476468}" srcOrd="0" destOrd="0" presId="urn:microsoft.com/office/officeart/2018/2/layout/IconLabelList"/>
    <dgm:cxn modelId="{552B1894-B58C-4620-A024-6D43B1F4FA87}" srcId="{946506FA-C310-4682-AF51-AB2F3A2AF4A2}" destId="{33470335-C6E7-4290-839D-71A62CFB4632}" srcOrd="4" destOrd="0" parTransId="{6F3A578D-0990-41B8-A438-12EEC1490334}" sibTransId="{31422F1D-A610-4BE0-ADEB-675A972261C9}"/>
    <dgm:cxn modelId="{C1F51DA5-2F0B-4049-B62D-BD4B09E16511}" type="presOf" srcId="{946506FA-C310-4682-AF51-AB2F3A2AF4A2}" destId="{9293B403-8E4B-4195-AEC4-8822924AAF5C}" srcOrd="0" destOrd="0" presId="urn:microsoft.com/office/officeart/2018/2/layout/IconLabelList"/>
    <dgm:cxn modelId="{4FDF13BA-B341-4E73-AD17-51A1A05EFFAE}" srcId="{946506FA-C310-4682-AF51-AB2F3A2AF4A2}" destId="{8488EE58-3C18-4A80-9D84-C4E8F453AAFF}" srcOrd="0" destOrd="0" parTransId="{9B25A8E2-87C8-4710-B714-1D477065BEC3}" sibTransId="{16B05D2C-F58A-408E-B6E8-E9D7CEB06675}"/>
    <dgm:cxn modelId="{DABD08D2-8C34-4DD8-A2B7-177C2587727D}" srcId="{946506FA-C310-4682-AF51-AB2F3A2AF4A2}" destId="{499E8BFC-FEBD-4236-B878-50148B8AE15E}" srcOrd="1" destOrd="0" parTransId="{90817F0D-1B3A-4795-A83E-A1C527C3235C}" sibTransId="{408EA870-7304-45CD-A717-3550E02BDBC2}"/>
    <dgm:cxn modelId="{55EB49DE-52C6-4626-A7C2-4EC42F1DF470}" srcId="{946506FA-C310-4682-AF51-AB2F3A2AF4A2}" destId="{54CA55DB-B263-44AF-9E09-D6B65216653E}" srcOrd="3" destOrd="0" parTransId="{679DCF4B-6E77-4A6E-B006-DBD5ED607D9A}" sibTransId="{078B3BDE-974F-402F-B9D2-FAFA140C8779}"/>
    <dgm:cxn modelId="{6351667A-1418-4F5F-8E8C-7865D6746DA4}" type="presParOf" srcId="{9293B403-8E4B-4195-AEC4-8822924AAF5C}" destId="{15C53139-E7F3-48AA-AD1E-DCC0F9AA44FD}" srcOrd="0" destOrd="0" presId="urn:microsoft.com/office/officeart/2018/2/layout/IconLabelList"/>
    <dgm:cxn modelId="{000BEFCE-B83F-4AC5-BB99-CD9F632BFD6E}" type="presParOf" srcId="{15C53139-E7F3-48AA-AD1E-DCC0F9AA44FD}" destId="{D58DED76-7F08-4707-9894-E9261CF8C388}" srcOrd="0" destOrd="0" presId="urn:microsoft.com/office/officeart/2018/2/layout/IconLabelList"/>
    <dgm:cxn modelId="{EF1F9AB8-274E-425C-92D0-552D88EF53E1}" type="presParOf" srcId="{15C53139-E7F3-48AA-AD1E-DCC0F9AA44FD}" destId="{09101038-E21A-441E-B666-9C73F5102CA6}" srcOrd="1" destOrd="0" presId="urn:microsoft.com/office/officeart/2018/2/layout/IconLabelList"/>
    <dgm:cxn modelId="{1C46D661-8833-4AB8-BC8D-D1636A9B7C9C}" type="presParOf" srcId="{15C53139-E7F3-48AA-AD1E-DCC0F9AA44FD}" destId="{2230A0CA-BBF6-4E12-93E6-CCC1F9476468}" srcOrd="2" destOrd="0" presId="urn:microsoft.com/office/officeart/2018/2/layout/IconLabelList"/>
    <dgm:cxn modelId="{C6C67D33-BAD7-473E-85F7-DD22B6FDFAA8}" type="presParOf" srcId="{9293B403-8E4B-4195-AEC4-8822924AAF5C}" destId="{CFA5E01D-F9ED-498D-A60E-FFBE69C8CAA2}" srcOrd="1" destOrd="0" presId="urn:microsoft.com/office/officeart/2018/2/layout/IconLabelList"/>
    <dgm:cxn modelId="{1E84245E-61CC-48D8-ACE0-810FCA77A734}" type="presParOf" srcId="{9293B403-8E4B-4195-AEC4-8822924AAF5C}" destId="{91D1D1D9-D752-4F7D-A47A-6E58EC7D4706}" srcOrd="2" destOrd="0" presId="urn:microsoft.com/office/officeart/2018/2/layout/IconLabelList"/>
    <dgm:cxn modelId="{FA9EF4B3-1177-4EEA-90D0-163FB698078A}" type="presParOf" srcId="{91D1D1D9-D752-4F7D-A47A-6E58EC7D4706}" destId="{F68BE8FA-BC07-4F08-BBB9-9E4D10C4E8F0}" srcOrd="0" destOrd="0" presId="urn:microsoft.com/office/officeart/2018/2/layout/IconLabelList"/>
    <dgm:cxn modelId="{ADA4DD9E-2C55-4DFC-8BAC-DD402EE1F9F2}" type="presParOf" srcId="{91D1D1D9-D752-4F7D-A47A-6E58EC7D4706}" destId="{85DFD4D4-30B7-46F0-92FD-884EC4BE31D3}" srcOrd="1" destOrd="0" presId="urn:microsoft.com/office/officeart/2018/2/layout/IconLabelList"/>
    <dgm:cxn modelId="{71F07911-EAE2-415C-A2F7-E7C1B9F2A334}" type="presParOf" srcId="{91D1D1D9-D752-4F7D-A47A-6E58EC7D4706}" destId="{CED56B77-0305-4B57-88A5-5F7C21A37F01}" srcOrd="2" destOrd="0" presId="urn:microsoft.com/office/officeart/2018/2/layout/IconLabelList"/>
    <dgm:cxn modelId="{4A33703F-1C7E-4FC4-80F9-DD2A7E67C4BB}" type="presParOf" srcId="{9293B403-8E4B-4195-AEC4-8822924AAF5C}" destId="{15F98FAE-D582-40FA-B11D-D6AC909C8901}" srcOrd="3" destOrd="0" presId="urn:microsoft.com/office/officeart/2018/2/layout/IconLabelList"/>
    <dgm:cxn modelId="{6C1C5CD6-C65C-462F-96E3-D15276C2DA18}" type="presParOf" srcId="{9293B403-8E4B-4195-AEC4-8822924AAF5C}" destId="{668C844C-7C1B-4F6E-8365-08ACBD733842}" srcOrd="4" destOrd="0" presId="urn:microsoft.com/office/officeart/2018/2/layout/IconLabelList"/>
    <dgm:cxn modelId="{16753B2D-EF81-419A-BA69-D462CF46333F}" type="presParOf" srcId="{668C844C-7C1B-4F6E-8365-08ACBD733842}" destId="{36D10B2E-29F6-4222-A2F3-12235AFA5CF2}" srcOrd="0" destOrd="0" presId="urn:microsoft.com/office/officeart/2018/2/layout/IconLabelList"/>
    <dgm:cxn modelId="{9827B99F-8248-4C3D-BB3A-9FE477E8ED6E}" type="presParOf" srcId="{668C844C-7C1B-4F6E-8365-08ACBD733842}" destId="{CA924C58-6087-4561-A67B-E7E5A2916961}" srcOrd="1" destOrd="0" presId="urn:microsoft.com/office/officeart/2018/2/layout/IconLabelList"/>
    <dgm:cxn modelId="{2833EB1B-8BDF-44E0-BFEF-6ABC9F54F11E}" type="presParOf" srcId="{668C844C-7C1B-4F6E-8365-08ACBD733842}" destId="{E8DCAD82-DF31-4B90-93B5-A4C0CBFD7B58}" srcOrd="2" destOrd="0" presId="urn:microsoft.com/office/officeart/2018/2/layout/IconLabelList"/>
    <dgm:cxn modelId="{2C0A516D-86C4-4689-8123-5DA9EEF92FC7}" type="presParOf" srcId="{9293B403-8E4B-4195-AEC4-8822924AAF5C}" destId="{85C998C3-C5CA-47EB-BC92-57AFD1253346}" srcOrd="5" destOrd="0" presId="urn:microsoft.com/office/officeart/2018/2/layout/IconLabelList"/>
    <dgm:cxn modelId="{66B2CCC0-1F9A-4357-AE0E-3D9B32D75E36}" type="presParOf" srcId="{9293B403-8E4B-4195-AEC4-8822924AAF5C}" destId="{3967C840-700A-4083-9051-E2A618F4EA77}" srcOrd="6" destOrd="0" presId="urn:microsoft.com/office/officeart/2018/2/layout/IconLabelList"/>
    <dgm:cxn modelId="{2D953C08-6411-4A8E-83B5-20B2134B5937}" type="presParOf" srcId="{3967C840-700A-4083-9051-E2A618F4EA77}" destId="{CD0A801B-7C75-4E55-B9B7-EC00E340BFDE}" srcOrd="0" destOrd="0" presId="urn:microsoft.com/office/officeart/2018/2/layout/IconLabelList"/>
    <dgm:cxn modelId="{1731C90B-DF04-491B-9B94-7774F320CD65}" type="presParOf" srcId="{3967C840-700A-4083-9051-E2A618F4EA77}" destId="{5BEE7FD0-CEAF-4815-AB52-663B0BE339AD}" srcOrd="1" destOrd="0" presId="urn:microsoft.com/office/officeart/2018/2/layout/IconLabelList"/>
    <dgm:cxn modelId="{0C821CEE-B157-48E9-B381-374DC09CC936}" type="presParOf" srcId="{3967C840-700A-4083-9051-E2A618F4EA77}" destId="{E67D574A-D61F-4D7D-AC58-53A18835299D}" srcOrd="2" destOrd="0" presId="urn:microsoft.com/office/officeart/2018/2/layout/IconLabelList"/>
    <dgm:cxn modelId="{CBFD1EF6-1C6F-4973-B86D-AE4E7727D972}" type="presParOf" srcId="{9293B403-8E4B-4195-AEC4-8822924AAF5C}" destId="{F01B0D87-5343-4F2C-B02E-9E6E1D753502}" srcOrd="7" destOrd="0" presId="urn:microsoft.com/office/officeart/2018/2/layout/IconLabelList"/>
    <dgm:cxn modelId="{9ED9176C-22B6-4FAE-A341-5C247528351C}" type="presParOf" srcId="{9293B403-8E4B-4195-AEC4-8822924AAF5C}" destId="{CAB19821-7F9B-4592-9814-EB74BDF459EE}" srcOrd="8" destOrd="0" presId="urn:microsoft.com/office/officeart/2018/2/layout/IconLabelList"/>
    <dgm:cxn modelId="{52C5E9DB-6564-4BF8-8919-7F1090C6DD78}" type="presParOf" srcId="{CAB19821-7F9B-4592-9814-EB74BDF459EE}" destId="{B2313EA3-AA01-4C17-ADFC-15F2F8A9B5A2}" srcOrd="0" destOrd="0" presId="urn:microsoft.com/office/officeart/2018/2/layout/IconLabelList"/>
    <dgm:cxn modelId="{1086912F-77DA-423B-B744-B345B68BF143}" type="presParOf" srcId="{CAB19821-7F9B-4592-9814-EB74BDF459EE}" destId="{DCB9EE81-6503-4125-8D79-37B411852AA9}" srcOrd="1" destOrd="0" presId="urn:microsoft.com/office/officeart/2018/2/layout/IconLabelList"/>
    <dgm:cxn modelId="{8AA1A46D-0DDB-4C5A-B206-5403D095E30B}" type="presParOf" srcId="{CAB19821-7F9B-4592-9814-EB74BDF459EE}" destId="{7D82350D-71C1-4461-837C-6A63F4C61C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D51A33-7948-43B1-993B-4AACEBD845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970F28-8C9C-4E8F-AC39-A78BE2E78910}">
      <dgm:prSet/>
      <dgm:spPr/>
      <dgm:t>
        <a:bodyPr/>
        <a:lstStyle/>
        <a:p>
          <a:r>
            <a:rPr lang="en-US"/>
            <a:t>We will try to answer the following Questions:</a:t>
          </a:r>
        </a:p>
      </dgm:t>
    </dgm:pt>
    <dgm:pt modelId="{A39E237F-E3FE-48DD-9E23-AD93C9D98CE3}" type="parTrans" cxnId="{5D704960-696E-4F1C-BCAF-DCD9F2B22B40}">
      <dgm:prSet/>
      <dgm:spPr/>
      <dgm:t>
        <a:bodyPr/>
        <a:lstStyle/>
        <a:p>
          <a:endParaRPr lang="en-US"/>
        </a:p>
      </dgm:t>
    </dgm:pt>
    <dgm:pt modelId="{D2A76450-5B24-4A90-9406-D6A67011C7F3}" type="sibTrans" cxnId="{5D704960-696E-4F1C-BCAF-DCD9F2B22B40}">
      <dgm:prSet/>
      <dgm:spPr/>
      <dgm:t>
        <a:bodyPr/>
        <a:lstStyle/>
        <a:p>
          <a:endParaRPr lang="en-US"/>
        </a:p>
      </dgm:t>
    </dgm:pt>
    <dgm:pt modelId="{3EB7DB0F-03EC-4042-8294-7C14F287CA7D}">
      <dgm:prSet/>
      <dgm:spPr/>
      <dgm:t>
        <a:bodyPr/>
        <a:lstStyle/>
        <a:p>
          <a:r>
            <a:rPr lang="en-US"/>
            <a:t>What is Top 10 Episode Downloads ?</a:t>
          </a:r>
        </a:p>
      </dgm:t>
    </dgm:pt>
    <dgm:pt modelId="{1E3AB216-C473-4893-8E9D-27E5EF4888B8}" type="parTrans" cxnId="{74A38003-F01A-446A-B6A4-B5DD464CA1E4}">
      <dgm:prSet/>
      <dgm:spPr/>
      <dgm:t>
        <a:bodyPr/>
        <a:lstStyle/>
        <a:p>
          <a:endParaRPr lang="en-US"/>
        </a:p>
      </dgm:t>
    </dgm:pt>
    <dgm:pt modelId="{42B6A25F-0717-42DB-9F6F-D407BC2F22B8}" type="sibTrans" cxnId="{74A38003-F01A-446A-B6A4-B5DD464CA1E4}">
      <dgm:prSet/>
      <dgm:spPr/>
      <dgm:t>
        <a:bodyPr/>
        <a:lstStyle/>
        <a:p>
          <a:endParaRPr lang="en-US"/>
        </a:p>
      </dgm:t>
    </dgm:pt>
    <dgm:pt modelId="{EC9480DA-1B28-4128-B801-DF4266AF9C37}">
      <dgm:prSet/>
      <dgm:spPr/>
      <dgm:t>
        <a:bodyPr/>
        <a:lstStyle/>
        <a:p>
          <a:r>
            <a:rPr lang="en-US"/>
            <a:t>What is Top 5 APP used by User ?</a:t>
          </a:r>
        </a:p>
      </dgm:t>
    </dgm:pt>
    <dgm:pt modelId="{0FB9A3EE-E017-46A7-9988-8D6978FE8B2E}" type="parTrans" cxnId="{460D3869-57BD-4517-B1E7-9100109E9E45}">
      <dgm:prSet/>
      <dgm:spPr/>
      <dgm:t>
        <a:bodyPr/>
        <a:lstStyle/>
        <a:p>
          <a:endParaRPr lang="en-US"/>
        </a:p>
      </dgm:t>
    </dgm:pt>
    <dgm:pt modelId="{E2AC6142-286A-4220-B48E-670D9465BA58}" type="sibTrans" cxnId="{460D3869-57BD-4517-B1E7-9100109E9E45}">
      <dgm:prSet/>
      <dgm:spPr/>
      <dgm:t>
        <a:bodyPr/>
        <a:lstStyle/>
        <a:p>
          <a:endParaRPr lang="en-US"/>
        </a:p>
      </dgm:t>
    </dgm:pt>
    <dgm:pt modelId="{ABD0956D-7851-4938-90CF-B72A0431932B}">
      <dgm:prSet/>
      <dgm:spPr/>
      <dgm:t>
        <a:bodyPr/>
        <a:lstStyle/>
        <a:p>
          <a:r>
            <a:rPr lang="en-US"/>
            <a:t>What is Downloads Episode Last (All time,90 Days,30Days,7Days)?</a:t>
          </a:r>
        </a:p>
      </dgm:t>
    </dgm:pt>
    <dgm:pt modelId="{F64EA5C4-4F75-4CC8-ABDD-2A72E69AFFB6}" type="parTrans" cxnId="{5B81ACFF-5CAA-4A27-A907-53DDCC13CCAB}">
      <dgm:prSet/>
      <dgm:spPr/>
      <dgm:t>
        <a:bodyPr/>
        <a:lstStyle/>
        <a:p>
          <a:endParaRPr lang="en-US"/>
        </a:p>
      </dgm:t>
    </dgm:pt>
    <dgm:pt modelId="{572D79F1-68A4-4A8B-B95C-DB65002928F4}" type="sibTrans" cxnId="{5B81ACFF-5CAA-4A27-A907-53DDCC13CCAB}">
      <dgm:prSet/>
      <dgm:spPr/>
      <dgm:t>
        <a:bodyPr/>
        <a:lstStyle/>
        <a:p>
          <a:endParaRPr lang="en-US"/>
        </a:p>
      </dgm:t>
    </dgm:pt>
    <dgm:pt modelId="{F8477991-4EBF-4915-A9B6-91B71201AD56}">
      <dgm:prSet/>
      <dgm:spPr/>
      <dgm:t>
        <a:bodyPr/>
        <a:lstStyle/>
        <a:p>
          <a:r>
            <a:rPr lang="en-US"/>
            <a:t>What is Sum of Downloads by Country (I need Map and sum of country’s)?</a:t>
          </a:r>
        </a:p>
      </dgm:t>
    </dgm:pt>
    <dgm:pt modelId="{4A6A2CFE-AF2C-414A-A481-380F2F14E422}" type="parTrans" cxnId="{DA23380E-FB39-4F41-99D2-50DFBA7E0AC8}">
      <dgm:prSet/>
      <dgm:spPr/>
      <dgm:t>
        <a:bodyPr/>
        <a:lstStyle/>
        <a:p>
          <a:endParaRPr lang="en-US"/>
        </a:p>
      </dgm:t>
    </dgm:pt>
    <dgm:pt modelId="{7FCC2B06-B145-4E36-9804-757BE849A6B8}" type="sibTrans" cxnId="{DA23380E-FB39-4F41-99D2-50DFBA7E0AC8}">
      <dgm:prSet/>
      <dgm:spPr/>
      <dgm:t>
        <a:bodyPr/>
        <a:lstStyle/>
        <a:p>
          <a:endParaRPr lang="en-US"/>
        </a:p>
      </dgm:t>
    </dgm:pt>
    <dgm:pt modelId="{97A4CE28-2B10-45E0-B51B-13D1E0C93643}">
      <dgm:prSet/>
      <dgm:spPr/>
      <dgm:t>
        <a:bodyPr/>
        <a:lstStyle/>
        <a:p>
          <a:r>
            <a:rPr lang="en-US"/>
            <a:t>What is Downloads By “Month” Through Four year ?</a:t>
          </a:r>
        </a:p>
      </dgm:t>
    </dgm:pt>
    <dgm:pt modelId="{646BA9DC-5937-418B-B32E-4EAED133526F}" type="parTrans" cxnId="{F4A970D5-E0F5-4886-8094-9EDA8122B5E7}">
      <dgm:prSet/>
      <dgm:spPr/>
      <dgm:t>
        <a:bodyPr/>
        <a:lstStyle/>
        <a:p>
          <a:endParaRPr lang="en-US"/>
        </a:p>
      </dgm:t>
    </dgm:pt>
    <dgm:pt modelId="{FB2F6911-5E79-4542-9990-C4FC3DCCB65F}" type="sibTrans" cxnId="{F4A970D5-E0F5-4886-8094-9EDA8122B5E7}">
      <dgm:prSet/>
      <dgm:spPr/>
      <dgm:t>
        <a:bodyPr/>
        <a:lstStyle/>
        <a:p>
          <a:endParaRPr lang="en-US"/>
        </a:p>
      </dgm:t>
    </dgm:pt>
    <dgm:pt modelId="{7C609508-7B72-4703-B7CC-A7F9E389A247}">
      <dgm:prSet/>
      <dgm:spPr/>
      <dgm:t>
        <a:bodyPr/>
        <a:lstStyle/>
        <a:p>
          <a:r>
            <a:rPr lang="en-US"/>
            <a:t>What is Downloads By “Year” And Forecasting it for 4 years above ?</a:t>
          </a:r>
        </a:p>
      </dgm:t>
    </dgm:pt>
    <dgm:pt modelId="{72D4998F-B314-4C59-AF09-5AF1DCB9BDE8}" type="parTrans" cxnId="{60C130F4-AEF5-46F1-8BE0-5EFBE63C9A72}">
      <dgm:prSet/>
      <dgm:spPr/>
      <dgm:t>
        <a:bodyPr/>
        <a:lstStyle/>
        <a:p>
          <a:endParaRPr lang="en-US"/>
        </a:p>
      </dgm:t>
    </dgm:pt>
    <dgm:pt modelId="{41A812B0-E442-47DF-A907-D74D9C9C32A3}" type="sibTrans" cxnId="{60C130F4-AEF5-46F1-8BE0-5EFBE63C9A72}">
      <dgm:prSet/>
      <dgm:spPr/>
      <dgm:t>
        <a:bodyPr/>
        <a:lstStyle/>
        <a:p>
          <a:endParaRPr lang="en-US"/>
        </a:p>
      </dgm:t>
    </dgm:pt>
    <dgm:pt modelId="{F0AD8B8A-7FBF-4413-BB2D-B22ECC4B8CFF}">
      <dgm:prSet/>
      <dgm:spPr/>
      <dgm:t>
        <a:bodyPr/>
        <a:lstStyle/>
        <a:p>
          <a:r>
            <a:rPr lang="en-US"/>
            <a:t>What is Top 5 Country listen ?</a:t>
          </a:r>
        </a:p>
      </dgm:t>
    </dgm:pt>
    <dgm:pt modelId="{0067B9C4-325E-499D-B733-5ECDB9CB9354}" type="parTrans" cxnId="{665A91AB-60A0-4372-AF6F-6C297A5A3321}">
      <dgm:prSet/>
      <dgm:spPr/>
      <dgm:t>
        <a:bodyPr/>
        <a:lstStyle/>
        <a:p>
          <a:endParaRPr lang="en-US"/>
        </a:p>
      </dgm:t>
    </dgm:pt>
    <dgm:pt modelId="{514CE571-8199-4009-934B-7BB447231C2A}" type="sibTrans" cxnId="{665A91AB-60A0-4372-AF6F-6C297A5A3321}">
      <dgm:prSet/>
      <dgm:spPr/>
      <dgm:t>
        <a:bodyPr/>
        <a:lstStyle/>
        <a:p>
          <a:endParaRPr lang="en-US"/>
        </a:p>
      </dgm:t>
    </dgm:pt>
    <dgm:pt modelId="{91B96107-A377-4D86-8442-935DA23BCCD8}">
      <dgm:prSet/>
      <dgm:spPr/>
      <dgm:t>
        <a:bodyPr/>
        <a:lstStyle/>
        <a:p>
          <a:r>
            <a:rPr lang="en-US"/>
            <a:t>What  is percentage of Episode published ?</a:t>
          </a:r>
        </a:p>
      </dgm:t>
    </dgm:pt>
    <dgm:pt modelId="{90A16E5E-DA9B-4FD6-881F-2F8FD1C223A5}" type="parTrans" cxnId="{B873E15D-52EB-493C-80EF-4CB4044164A5}">
      <dgm:prSet/>
      <dgm:spPr/>
      <dgm:t>
        <a:bodyPr/>
        <a:lstStyle/>
        <a:p>
          <a:endParaRPr lang="en-US"/>
        </a:p>
      </dgm:t>
    </dgm:pt>
    <dgm:pt modelId="{5BBF9550-4FED-4847-9192-DCFD42C6D213}" type="sibTrans" cxnId="{B873E15D-52EB-493C-80EF-4CB4044164A5}">
      <dgm:prSet/>
      <dgm:spPr/>
      <dgm:t>
        <a:bodyPr/>
        <a:lstStyle/>
        <a:p>
          <a:endParaRPr lang="en-US"/>
        </a:p>
      </dgm:t>
    </dgm:pt>
    <dgm:pt modelId="{CC336213-89DB-4CBD-AB07-C49D9C3EB60A}">
      <dgm:prSet/>
      <dgm:spPr/>
      <dgm:t>
        <a:bodyPr/>
        <a:lstStyle/>
        <a:p>
          <a:r>
            <a:rPr lang="en-US"/>
            <a:t>what is percentage of Continent ?</a:t>
          </a:r>
        </a:p>
      </dgm:t>
    </dgm:pt>
    <dgm:pt modelId="{1BBA4FB7-32FA-447D-A566-A0A016496F2B}" type="parTrans" cxnId="{DF952B6F-EF64-4E48-9FD8-69210E58DF79}">
      <dgm:prSet/>
      <dgm:spPr/>
      <dgm:t>
        <a:bodyPr/>
        <a:lstStyle/>
        <a:p>
          <a:endParaRPr lang="en-US"/>
        </a:p>
      </dgm:t>
    </dgm:pt>
    <dgm:pt modelId="{05A907A7-5FF7-4BEF-8E86-66D37F419489}" type="sibTrans" cxnId="{DF952B6F-EF64-4E48-9FD8-69210E58DF79}">
      <dgm:prSet/>
      <dgm:spPr/>
      <dgm:t>
        <a:bodyPr/>
        <a:lstStyle/>
        <a:p>
          <a:endParaRPr lang="en-US"/>
        </a:p>
      </dgm:t>
    </dgm:pt>
    <dgm:pt modelId="{C4F84B46-C683-4A3D-8AAF-62363DB05F14}" type="pres">
      <dgm:prSet presAssocID="{5ED51A33-7948-43B1-993B-4AACEBD8459F}" presName="linear" presStyleCnt="0">
        <dgm:presLayoutVars>
          <dgm:animLvl val="lvl"/>
          <dgm:resizeHandles val="exact"/>
        </dgm:presLayoutVars>
      </dgm:prSet>
      <dgm:spPr/>
    </dgm:pt>
    <dgm:pt modelId="{12B7C74D-E905-4CB7-8AC7-B1ED921669C3}" type="pres">
      <dgm:prSet presAssocID="{21970F28-8C9C-4E8F-AC39-A78BE2E789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615D153-0AB8-4F50-8CBA-87D48FA38BBE}" type="pres">
      <dgm:prSet presAssocID="{21970F28-8C9C-4E8F-AC39-A78BE2E789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A38003-F01A-446A-B6A4-B5DD464CA1E4}" srcId="{21970F28-8C9C-4E8F-AC39-A78BE2E78910}" destId="{3EB7DB0F-03EC-4042-8294-7C14F287CA7D}" srcOrd="0" destOrd="0" parTransId="{1E3AB216-C473-4893-8E9D-27E5EF4888B8}" sibTransId="{42B6A25F-0717-42DB-9F6F-D407BC2F22B8}"/>
    <dgm:cxn modelId="{DA23380E-FB39-4F41-99D2-50DFBA7E0AC8}" srcId="{21970F28-8C9C-4E8F-AC39-A78BE2E78910}" destId="{F8477991-4EBF-4915-A9B6-91B71201AD56}" srcOrd="3" destOrd="0" parTransId="{4A6A2CFE-AF2C-414A-A481-380F2F14E422}" sibTransId="{7FCC2B06-B145-4E36-9804-757BE849A6B8}"/>
    <dgm:cxn modelId="{9063A134-AB05-4EFF-9A93-6FD53FF7D95C}" type="presOf" srcId="{5ED51A33-7948-43B1-993B-4AACEBD8459F}" destId="{C4F84B46-C683-4A3D-8AAF-62363DB05F14}" srcOrd="0" destOrd="0" presId="urn:microsoft.com/office/officeart/2005/8/layout/vList2"/>
    <dgm:cxn modelId="{B873E15D-52EB-493C-80EF-4CB4044164A5}" srcId="{21970F28-8C9C-4E8F-AC39-A78BE2E78910}" destId="{91B96107-A377-4D86-8442-935DA23BCCD8}" srcOrd="7" destOrd="0" parTransId="{90A16E5E-DA9B-4FD6-881F-2F8FD1C223A5}" sibTransId="{5BBF9550-4FED-4847-9192-DCFD42C6D213}"/>
    <dgm:cxn modelId="{5D704960-696E-4F1C-BCAF-DCD9F2B22B40}" srcId="{5ED51A33-7948-43B1-993B-4AACEBD8459F}" destId="{21970F28-8C9C-4E8F-AC39-A78BE2E78910}" srcOrd="0" destOrd="0" parTransId="{A39E237F-E3FE-48DD-9E23-AD93C9D98CE3}" sibTransId="{D2A76450-5B24-4A90-9406-D6A67011C7F3}"/>
    <dgm:cxn modelId="{B41A6544-C7F2-4F07-93BA-AC82F8C358D8}" type="presOf" srcId="{ABD0956D-7851-4938-90CF-B72A0431932B}" destId="{3615D153-0AB8-4F50-8CBA-87D48FA38BBE}" srcOrd="0" destOrd="2" presId="urn:microsoft.com/office/officeart/2005/8/layout/vList2"/>
    <dgm:cxn modelId="{8C2F6066-CBC7-4C7B-926C-979127E411C4}" type="presOf" srcId="{EC9480DA-1B28-4128-B801-DF4266AF9C37}" destId="{3615D153-0AB8-4F50-8CBA-87D48FA38BBE}" srcOrd="0" destOrd="1" presId="urn:microsoft.com/office/officeart/2005/8/layout/vList2"/>
    <dgm:cxn modelId="{460D3869-57BD-4517-B1E7-9100109E9E45}" srcId="{21970F28-8C9C-4E8F-AC39-A78BE2E78910}" destId="{EC9480DA-1B28-4128-B801-DF4266AF9C37}" srcOrd="1" destOrd="0" parTransId="{0FB9A3EE-E017-46A7-9988-8D6978FE8B2E}" sibTransId="{E2AC6142-286A-4220-B48E-670D9465BA58}"/>
    <dgm:cxn modelId="{DF952B6F-EF64-4E48-9FD8-69210E58DF79}" srcId="{21970F28-8C9C-4E8F-AC39-A78BE2E78910}" destId="{CC336213-89DB-4CBD-AB07-C49D9C3EB60A}" srcOrd="8" destOrd="0" parTransId="{1BBA4FB7-32FA-447D-A566-A0A016496F2B}" sibTransId="{05A907A7-5FF7-4BEF-8E86-66D37F419489}"/>
    <dgm:cxn modelId="{CD0EBA94-C24F-4AFD-964A-8211CE73E9A9}" type="presOf" srcId="{7C609508-7B72-4703-B7CC-A7F9E389A247}" destId="{3615D153-0AB8-4F50-8CBA-87D48FA38BBE}" srcOrd="0" destOrd="5" presId="urn:microsoft.com/office/officeart/2005/8/layout/vList2"/>
    <dgm:cxn modelId="{B720259F-FC9C-477D-908F-EFBC29B7980A}" type="presOf" srcId="{97A4CE28-2B10-45E0-B51B-13D1E0C93643}" destId="{3615D153-0AB8-4F50-8CBA-87D48FA38BBE}" srcOrd="0" destOrd="4" presId="urn:microsoft.com/office/officeart/2005/8/layout/vList2"/>
    <dgm:cxn modelId="{0963BF9F-80ED-496D-BCE1-55C3468CDCB3}" type="presOf" srcId="{3EB7DB0F-03EC-4042-8294-7C14F287CA7D}" destId="{3615D153-0AB8-4F50-8CBA-87D48FA38BBE}" srcOrd="0" destOrd="0" presId="urn:microsoft.com/office/officeart/2005/8/layout/vList2"/>
    <dgm:cxn modelId="{46469FA6-E0A0-4569-BA62-220DF65C19B1}" type="presOf" srcId="{91B96107-A377-4D86-8442-935DA23BCCD8}" destId="{3615D153-0AB8-4F50-8CBA-87D48FA38BBE}" srcOrd="0" destOrd="7" presId="urn:microsoft.com/office/officeart/2005/8/layout/vList2"/>
    <dgm:cxn modelId="{665A91AB-60A0-4372-AF6F-6C297A5A3321}" srcId="{21970F28-8C9C-4E8F-AC39-A78BE2E78910}" destId="{F0AD8B8A-7FBF-4413-BB2D-B22ECC4B8CFF}" srcOrd="6" destOrd="0" parTransId="{0067B9C4-325E-499D-B733-5ECDB9CB9354}" sibTransId="{514CE571-8199-4009-934B-7BB447231C2A}"/>
    <dgm:cxn modelId="{0E2DB6B7-976C-4E7E-ABD3-AC1F82CF636E}" type="presOf" srcId="{F8477991-4EBF-4915-A9B6-91B71201AD56}" destId="{3615D153-0AB8-4F50-8CBA-87D48FA38BBE}" srcOrd="0" destOrd="3" presId="urn:microsoft.com/office/officeart/2005/8/layout/vList2"/>
    <dgm:cxn modelId="{033EBEB9-21CF-406B-A281-F3C7C86A79E9}" type="presOf" srcId="{F0AD8B8A-7FBF-4413-BB2D-B22ECC4B8CFF}" destId="{3615D153-0AB8-4F50-8CBA-87D48FA38BBE}" srcOrd="0" destOrd="6" presId="urn:microsoft.com/office/officeart/2005/8/layout/vList2"/>
    <dgm:cxn modelId="{F92C34C0-9203-4EAC-8773-0084196775C9}" type="presOf" srcId="{CC336213-89DB-4CBD-AB07-C49D9C3EB60A}" destId="{3615D153-0AB8-4F50-8CBA-87D48FA38BBE}" srcOrd="0" destOrd="8" presId="urn:microsoft.com/office/officeart/2005/8/layout/vList2"/>
    <dgm:cxn modelId="{2763E1C9-1BF2-46AD-BD32-F31595D14563}" type="presOf" srcId="{21970F28-8C9C-4E8F-AC39-A78BE2E78910}" destId="{12B7C74D-E905-4CB7-8AC7-B1ED921669C3}" srcOrd="0" destOrd="0" presId="urn:microsoft.com/office/officeart/2005/8/layout/vList2"/>
    <dgm:cxn modelId="{F4A970D5-E0F5-4886-8094-9EDA8122B5E7}" srcId="{21970F28-8C9C-4E8F-AC39-A78BE2E78910}" destId="{97A4CE28-2B10-45E0-B51B-13D1E0C93643}" srcOrd="4" destOrd="0" parTransId="{646BA9DC-5937-418B-B32E-4EAED133526F}" sibTransId="{FB2F6911-5E79-4542-9990-C4FC3DCCB65F}"/>
    <dgm:cxn modelId="{60C130F4-AEF5-46F1-8BE0-5EFBE63C9A72}" srcId="{21970F28-8C9C-4E8F-AC39-A78BE2E78910}" destId="{7C609508-7B72-4703-B7CC-A7F9E389A247}" srcOrd="5" destOrd="0" parTransId="{72D4998F-B314-4C59-AF09-5AF1DCB9BDE8}" sibTransId="{41A812B0-E442-47DF-A907-D74D9C9C32A3}"/>
    <dgm:cxn modelId="{5B81ACFF-5CAA-4A27-A907-53DDCC13CCAB}" srcId="{21970F28-8C9C-4E8F-AC39-A78BE2E78910}" destId="{ABD0956D-7851-4938-90CF-B72A0431932B}" srcOrd="2" destOrd="0" parTransId="{F64EA5C4-4F75-4CC8-ABDD-2A72E69AFFB6}" sibTransId="{572D79F1-68A4-4A8B-B95C-DB65002928F4}"/>
    <dgm:cxn modelId="{06328616-9415-42C1-962A-90937137C76D}" type="presParOf" srcId="{C4F84B46-C683-4A3D-8AAF-62363DB05F14}" destId="{12B7C74D-E905-4CB7-8AC7-B1ED921669C3}" srcOrd="0" destOrd="0" presId="urn:microsoft.com/office/officeart/2005/8/layout/vList2"/>
    <dgm:cxn modelId="{2537C75B-6FBE-4DE0-9E6C-FF80DD218F30}" type="presParOf" srcId="{C4F84B46-C683-4A3D-8AAF-62363DB05F14}" destId="{3615D153-0AB8-4F50-8CBA-87D48FA38B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D9FF5-7CE3-438C-94B5-7339A6169F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E356FC-8F6C-46E9-A8F4-257C0F583B7E}">
      <dgm:prSet/>
      <dgm:spPr/>
      <dgm:t>
        <a:bodyPr/>
        <a:lstStyle/>
        <a:p>
          <a:r>
            <a:rPr lang="en-US"/>
            <a:t>Subject </a:t>
          </a:r>
          <a:r>
            <a:rPr lang="en-US" b="1" i="0"/>
            <a:t>: Broadcast Channel Analysis Dashboard</a:t>
          </a:r>
          <a:endParaRPr lang="en-US"/>
        </a:p>
      </dgm:t>
    </dgm:pt>
    <dgm:pt modelId="{01BB1177-887E-4942-BCDE-C77268AE30CC}" type="parTrans" cxnId="{217E4653-A87C-406A-81B2-5C6AF10E171E}">
      <dgm:prSet/>
      <dgm:spPr/>
      <dgm:t>
        <a:bodyPr/>
        <a:lstStyle/>
        <a:p>
          <a:endParaRPr lang="en-US"/>
        </a:p>
      </dgm:t>
    </dgm:pt>
    <dgm:pt modelId="{AB5D8C94-F5B2-4765-95E4-663B94814EA6}" type="sibTrans" cxnId="{217E4653-A87C-406A-81B2-5C6AF10E171E}">
      <dgm:prSet/>
      <dgm:spPr/>
      <dgm:t>
        <a:bodyPr/>
        <a:lstStyle/>
        <a:p>
          <a:endParaRPr lang="en-US"/>
        </a:p>
      </dgm:t>
    </dgm:pt>
    <dgm:pt modelId="{68DEBD0D-4124-445C-B76F-507D82D83B0C}">
      <dgm:prSet/>
      <dgm:spPr/>
      <dgm:t>
        <a:bodyPr/>
        <a:lstStyle/>
        <a:p>
          <a:r>
            <a:rPr lang="en-US"/>
            <a:t>Date from 2020 to 2023</a:t>
          </a:r>
        </a:p>
      </dgm:t>
    </dgm:pt>
    <dgm:pt modelId="{244518DE-1096-40E2-9412-80E9A19A3FC0}" type="parTrans" cxnId="{73ACE4D5-A4D5-4692-A5BC-517B7CFCABAB}">
      <dgm:prSet/>
      <dgm:spPr/>
      <dgm:t>
        <a:bodyPr/>
        <a:lstStyle/>
        <a:p>
          <a:endParaRPr lang="en-US"/>
        </a:p>
      </dgm:t>
    </dgm:pt>
    <dgm:pt modelId="{6B2B84F9-229D-415E-BC5B-083524387D68}" type="sibTrans" cxnId="{73ACE4D5-A4D5-4692-A5BC-517B7CFCABAB}">
      <dgm:prSet/>
      <dgm:spPr/>
      <dgm:t>
        <a:bodyPr/>
        <a:lstStyle/>
        <a:p>
          <a:endParaRPr lang="en-US"/>
        </a:p>
      </dgm:t>
    </dgm:pt>
    <dgm:pt modelId="{830B7072-0563-4070-9C9F-34207460F011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https://www.buzzsprout.com/1962886/13187453-</a:t>
          </a:r>
          <a:endParaRPr lang="en-US"/>
        </a:p>
      </dgm:t>
    </dgm:pt>
    <dgm:pt modelId="{C50BD98D-BAD3-4A13-8B79-D1D6201D7F0D}" type="parTrans" cxnId="{F750C6D6-47E8-4C5F-843D-8390E1730D05}">
      <dgm:prSet/>
      <dgm:spPr/>
      <dgm:t>
        <a:bodyPr/>
        <a:lstStyle/>
        <a:p>
          <a:endParaRPr lang="en-US"/>
        </a:p>
      </dgm:t>
    </dgm:pt>
    <dgm:pt modelId="{EEF97D79-225E-47F7-BA47-B09E775C1CB2}" type="sibTrans" cxnId="{F750C6D6-47E8-4C5F-843D-8390E1730D05}">
      <dgm:prSet/>
      <dgm:spPr/>
      <dgm:t>
        <a:bodyPr/>
        <a:lstStyle/>
        <a:p>
          <a:endParaRPr lang="en-US"/>
        </a:p>
      </dgm:t>
    </dgm:pt>
    <dgm:pt modelId="{36BAE501-4CD7-4348-BCA8-53CB8D31384E}" type="pres">
      <dgm:prSet presAssocID="{1FFD9FF5-7CE3-438C-94B5-7339A6169F8C}" presName="root" presStyleCnt="0">
        <dgm:presLayoutVars>
          <dgm:dir/>
          <dgm:resizeHandles val="exact"/>
        </dgm:presLayoutVars>
      </dgm:prSet>
      <dgm:spPr/>
    </dgm:pt>
    <dgm:pt modelId="{C034F0D7-AB11-4522-AC70-4D852AA547BE}" type="pres">
      <dgm:prSet presAssocID="{EAE356FC-8F6C-46E9-A8F4-257C0F583B7E}" presName="compNode" presStyleCnt="0"/>
      <dgm:spPr/>
    </dgm:pt>
    <dgm:pt modelId="{580FB26E-CEBF-4E12-9D10-3FE70BE60E84}" type="pres">
      <dgm:prSet presAssocID="{EAE356FC-8F6C-46E9-A8F4-257C0F583B7E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EF96FEF-9047-40CC-A489-4F93E7AF6198}" type="pres">
      <dgm:prSet presAssocID="{EAE356FC-8F6C-46E9-A8F4-257C0F583B7E}" presName="spaceRect" presStyleCnt="0"/>
      <dgm:spPr/>
    </dgm:pt>
    <dgm:pt modelId="{D2DDF815-8D86-47A0-998E-A9060DDBF9D9}" type="pres">
      <dgm:prSet presAssocID="{EAE356FC-8F6C-46E9-A8F4-257C0F583B7E}" presName="textRect" presStyleLbl="revTx" presStyleIdx="0" presStyleCnt="3">
        <dgm:presLayoutVars>
          <dgm:chMax val="1"/>
          <dgm:chPref val="1"/>
        </dgm:presLayoutVars>
      </dgm:prSet>
      <dgm:spPr/>
    </dgm:pt>
    <dgm:pt modelId="{8FAF57D8-6D8F-4829-A0FB-02764094CAD7}" type="pres">
      <dgm:prSet presAssocID="{AB5D8C94-F5B2-4765-95E4-663B94814EA6}" presName="sibTrans" presStyleCnt="0"/>
      <dgm:spPr/>
    </dgm:pt>
    <dgm:pt modelId="{F3AC11E7-C2F4-4D0C-AC7E-3BD73C081FA6}" type="pres">
      <dgm:prSet presAssocID="{68DEBD0D-4124-445C-B76F-507D82D83B0C}" presName="compNode" presStyleCnt="0"/>
      <dgm:spPr/>
    </dgm:pt>
    <dgm:pt modelId="{2003DA14-BC5C-4F98-BDD0-23DEBCC5B509}" type="pres">
      <dgm:prSet presAssocID="{68DEBD0D-4124-445C-B76F-507D82D83B0C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CDC891D-36AB-4716-A8C6-24DBC9CE479A}" type="pres">
      <dgm:prSet presAssocID="{68DEBD0D-4124-445C-B76F-507D82D83B0C}" presName="spaceRect" presStyleCnt="0"/>
      <dgm:spPr/>
    </dgm:pt>
    <dgm:pt modelId="{804666EC-29C7-467B-9A1D-9AE69BA4333F}" type="pres">
      <dgm:prSet presAssocID="{68DEBD0D-4124-445C-B76F-507D82D83B0C}" presName="textRect" presStyleLbl="revTx" presStyleIdx="1" presStyleCnt="3">
        <dgm:presLayoutVars>
          <dgm:chMax val="1"/>
          <dgm:chPref val="1"/>
        </dgm:presLayoutVars>
      </dgm:prSet>
      <dgm:spPr/>
    </dgm:pt>
    <dgm:pt modelId="{0E2C9E9E-464A-4DD8-9965-CD47C49F6AF3}" type="pres">
      <dgm:prSet presAssocID="{6B2B84F9-229D-415E-BC5B-083524387D68}" presName="sibTrans" presStyleCnt="0"/>
      <dgm:spPr/>
    </dgm:pt>
    <dgm:pt modelId="{8B8BF111-45F3-4340-BEB8-1A1B4FCDC500}" type="pres">
      <dgm:prSet presAssocID="{830B7072-0563-4070-9C9F-34207460F011}" presName="compNode" presStyleCnt="0"/>
      <dgm:spPr/>
    </dgm:pt>
    <dgm:pt modelId="{297C6F4E-1C81-49B8-B4D6-006A96AFDAE6}" type="pres">
      <dgm:prSet presAssocID="{830B7072-0563-4070-9C9F-34207460F01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11E5C09-01EB-43D8-84B6-504C41DD68A6}" type="pres">
      <dgm:prSet presAssocID="{830B7072-0563-4070-9C9F-34207460F011}" presName="spaceRect" presStyleCnt="0"/>
      <dgm:spPr/>
    </dgm:pt>
    <dgm:pt modelId="{72F38BE0-A3CF-4088-B9A4-B2B9ADCCA986}" type="pres">
      <dgm:prSet presAssocID="{830B7072-0563-4070-9C9F-34207460F0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7E4653-A87C-406A-81B2-5C6AF10E171E}" srcId="{1FFD9FF5-7CE3-438C-94B5-7339A6169F8C}" destId="{EAE356FC-8F6C-46E9-A8F4-257C0F583B7E}" srcOrd="0" destOrd="0" parTransId="{01BB1177-887E-4942-BCDE-C77268AE30CC}" sibTransId="{AB5D8C94-F5B2-4765-95E4-663B94814EA6}"/>
    <dgm:cxn modelId="{12A0DA58-BE84-4CB0-9911-39D625A19202}" type="presOf" srcId="{EAE356FC-8F6C-46E9-A8F4-257C0F583B7E}" destId="{D2DDF815-8D86-47A0-998E-A9060DDBF9D9}" srcOrd="0" destOrd="0" presId="urn:microsoft.com/office/officeart/2018/2/layout/IconLabelList"/>
    <dgm:cxn modelId="{9314819C-F8CD-4C39-85C6-7F1693B1919C}" type="presOf" srcId="{1FFD9FF5-7CE3-438C-94B5-7339A6169F8C}" destId="{36BAE501-4CD7-4348-BCA8-53CB8D31384E}" srcOrd="0" destOrd="0" presId="urn:microsoft.com/office/officeart/2018/2/layout/IconLabelList"/>
    <dgm:cxn modelId="{52D458C1-108D-4AA1-8039-53AE7610DBD7}" type="presOf" srcId="{830B7072-0563-4070-9C9F-34207460F011}" destId="{72F38BE0-A3CF-4088-B9A4-B2B9ADCCA986}" srcOrd="0" destOrd="0" presId="urn:microsoft.com/office/officeart/2018/2/layout/IconLabelList"/>
    <dgm:cxn modelId="{AF30D3D0-CC75-4993-ADDB-E71978549F3B}" type="presOf" srcId="{68DEBD0D-4124-445C-B76F-507D82D83B0C}" destId="{804666EC-29C7-467B-9A1D-9AE69BA4333F}" srcOrd="0" destOrd="0" presId="urn:microsoft.com/office/officeart/2018/2/layout/IconLabelList"/>
    <dgm:cxn modelId="{73ACE4D5-A4D5-4692-A5BC-517B7CFCABAB}" srcId="{1FFD9FF5-7CE3-438C-94B5-7339A6169F8C}" destId="{68DEBD0D-4124-445C-B76F-507D82D83B0C}" srcOrd="1" destOrd="0" parTransId="{244518DE-1096-40E2-9412-80E9A19A3FC0}" sibTransId="{6B2B84F9-229D-415E-BC5B-083524387D68}"/>
    <dgm:cxn modelId="{F750C6D6-47E8-4C5F-843D-8390E1730D05}" srcId="{1FFD9FF5-7CE3-438C-94B5-7339A6169F8C}" destId="{830B7072-0563-4070-9C9F-34207460F011}" srcOrd="2" destOrd="0" parTransId="{C50BD98D-BAD3-4A13-8B79-D1D6201D7F0D}" sibTransId="{EEF97D79-225E-47F7-BA47-B09E775C1CB2}"/>
    <dgm:cxn modelId="{96053331-4BC5-4D15-B6E1-1F7E64BC7DA6}" type="presParOf" srcId="{36BAE501-4CD7-4348-BCA8-53CB8D31384E}" destId="{C034F0D7-AB11-4522-AC70-4D852AA547BE}" srcOrd="0" destOrd="0" presId="urn:microsoft.com/office/officeart/2018/2/layout/IconLabelList"/>
    <dgm:cxn modelId="{E2E53182-7811-4A03-A665-4859808E12AE}" type="presParOf" srcId="{C034F0D7-AB11-4522-AC70-4D852AA547BE}" destId="{580FB26E-CEBF-4E12-9D10-3FE70BE60E84}" srcOrd="0" destOrd="0" presId="urn:microsoft.com/office/officeart/2018/2/layout/IconLabelList"/>
    <dgm:cxn modelId="{7109A571-9186-4462-99AE-2BF6C4A620E5}" type="presParOf" srcId="{C034F0D7-AB11-4522-AC70-4D852AA547BE}" destId="{2EF96FEF-9047-40CC-A489-4F93E7AF6198}" srcOrd="1" destOrd="0" presId="urn:microsoft.com/office/officeart/2018/2/layout/IconLabelList"/>
    <dgm:cxn modelId="{15DCC203-6009-4835-BF22-CFC6DCD9A5ED}" type="presParOf" srcId="{C034F0D7-AB11-4522-AC70-4D852AA547BE}" destId="{D2DDF815-8D86-47A0-998E-A9060DDBF9D9}" srcOrd="2" destOrd="0" presId="urn:microsoft.com/office/officeart/2018/2/layout/IconLabelList"/>
    <dgm:cxn modelId="{179DD601-BE8D-4189-A6D1-6203C6B5AF7D}" type="presParOf" srcId="{36BAE501-4CD7-4348-BCA8-53CB8D31384E}" destId="{8FAF57D8-6D8F-4829-A0FB-02764094CAD7}" srcOrd="1" destOrd="0" presId="urn:microsoft.com/office/officeart/2018/2/layout/IconLabelList"/>
    <dgm:cxn modelId="{1D8B6E3D-CDA2-4EE2-AE00-2C2846691849}" type="presParOf" srcId="{36BAE501-4CD7-4348-BCA8-53CB8D31384E}" destId="{F3AC11E7-C2F4-4D0C-AC7E-3BD73C081FA6}" srcOrd="2" destOrd="0" presId="urn:microsoft.com/office/officeart/2018/2/layout/IconLabelList"/>
    <dgm:cxn modelId="{E5D22A4E-6FB8-4BDF-B4CD-EB5A4F4C706A}" type="presParOf" srcId="{F3AC11E7-C2F4-4D0C-AC7E-3BD73C081FA6}" destId="{2003DA14-BC5C-4F98-BDD0-23DEBCC5B509}" srcOrd="0" destOrd="0" presId="urn:microsoft.com/office/officeart/2018/2/layout/IconLabelList"/>
    <dgm:cxn modelId="{78945707-B818-4802-8EC6-1822D13130E8}" type="presParOf" srcId="{F3AC11E7-C2F4-4D0C-AC7E-3BD73C081FA6}" destId="{FCDC891D-36AB-4716-A8C6-24DBC9CE479A}" srcOrd="1" destOrd="0" presId="urn:microsoft.com/office/officeart/2018/2/layout/IconLabelList"/>
    <dgm:cxn modelId="{5BEAA369-37B5-4981-8099-D47C750770E2}" type="presParOf" srcId="{F3AC11E7-C2F4-4D0C-AC7E-3BD73C081FA6}" destId="{804666EC-29C7-467B-9A1D-9AE69BA4333F}" srcOrd="2" destOrd="0" presId="urn:microsoft.com/office/officeart/2018/2/layout/IconLabelList"/>
    <dgm:cxn modelId="{3FA47937-A88A-40FC-BF3B-26973FE040FA}" type="presParOf" srcId="{36BAE501-4CD7-4348-BCA8-53CB8D31384E}" destId="{0E2C9E9E-464A-4DD8-9965-CD47C49F6AF3}" srcOrd="3" destOrd="0" presId="urn:microsoft.com/office/officeart/2018/2/layout/IconLabelList"/>
    <dgm:cxn modelId="{2E6ED818-6375-4985-B78E-C650539D8696}" type="presParOf" srcId="{36BAE501-4CD7-4348-BCA8-53CB8D31384E}" destId="{8B8BF111-45F3-4340-BEB8-1A1B4FCDC500}" srcOrd="4" destOrd="0" presId="urn:microsoft.com/office/officeart/2018/2/layout/IconLabelList"/>
    <dgm:cxn modelId="{1705A377-9152-4892-8222-769BA973CDB3}" type="presParOf" srcId="{8B8BF111-45F3-4340-BEB8-1A1B4FCDC500}" destId="{297C6F4E-1C81-49B8-B4D6-006A96AFDAE6}" srcOrd="0" destOrd="0" presId="urn:microsoft.com/office/officeart/2018/2/layout/IconLabelList"/>
    <dgm:cxn modelId="{42B7C5C5-DB4F-4C11-9DBF-8BF0191A1F33}" type="presParOf" srcId="{8B8BF111-45F3-4340-BEB8-1A1B4FCDC500}" destId="{711E5C09-01EB-43D8-84B6-504C41DD68A6}" srcOrd="1" destOrd="0" presId="urn:microsoft.com/office/officeart/2018/2/layout/IconLabelList"/>
    <dgm:cxn modelId="{41E3BEC2-B381-44DF-9C40-F6F11915F8F0}" type="presParOf" srcId="{8B8BF111-45F3-4340-BEB8-1A1B4FCDC500}" destId="{72F38BE0-A3CF-4088-B9A4-B2B9ADCCA9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DED76-7F08-4707-9894-E9261CF8C388}">
      <dsp:nvSpPr>
        <dsp:cNvPr id="0" name=""/>
        <dsp:cNvSpPr/>
      </dsp:nvSpPr>
      <dsp:spPr>
        <a:xfrm>
          <a:off x="1036080" y="178784"/>
          <a:ext cx="607499" cy="607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0A0CA-BBF6-4E12-93E6-CCC1F9476468}">
      <dsp:nvSpPr>
        <dsp:cNvPr id="0" name=""/>
        <dsp:cNvSpPr/>
      </dsp:nvSpPr>
      <dsp:spPr>
        <a:xfrm>
          <a:off x="664830" y="1052773"/>
          <a:ext cx="1349999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Data Exploration:</a:t>
          </a:r>
          <a:r>
            <a:rPr lang="en-US" sz="1100" b="0" i="0" kern="1200"/>
            <a:t> Dive into the dataset to uncover patterns, correlations, and anomalies related to broadcast channel performance.</a:t>
          </a:r>
          <a:endParaRPr lang="en-US" sz="1100" kern="1200"/>
        </a:p>
      </dsp:txBody>
      <dsp:txXfrm>
        <a:off x="664830" y="1052773"/>
        <a:ext cx="1349999" cy="901757"/>
      </dsp:txXfrm>
    </dsp:sp>
    <dsp:sp modelId="{F68BE8FA-BC07-4F08-BBB9-9E4D10C4E8F0}">
      <dsp:nvSpPr>
        <dsp:cNvPr id="0" name=""/>
        <dsp:cNvSpPr/>
      </dsp:nvSpPr>
      <dsp:spPr>
        <a:xfrm>
          <a:off x="2622330" y="178784"/>
          <a:ext cx="607499" cy="607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6B77-0305-4B57-88A5-5F7C21A37F01}">
      <dsp:nvSpPr>
        <dsp:cNvPr id="0" name=""/>
        <dsp:cNvSpPr/>
      </dsp:nvSpPr>
      <dsp:spPr>
        <a:xfrm>
          <a:off x="2251080" y="1052773"/>
          <a:ext cx="1349999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Audience Insights:</a:t>
          </a:r>
          <a:r>
            <a:rPr lang="en-US" sz="1100" b="0" i="0" kern="1200"/>
            <a:t> Gain a deeper understanding of the audience demographics, viewership patterns, and preferences.</a:t>
          </a:r>
          <a:endParaRPr lang="en-US" sz="1100" kern="1200"/>
        </a:p>
      </dsp:txBody>
      <dsp:txXfrm>
        <a:off x="2251080" y="1052773"/>
        <a:ext cx="1349999" cy="901757"/>
      </dsp:txXfrm>
    </dsp:sp>
    <dsp:sp modelId="{36D10B2E-29F6-4222-A2F3-12235AFA5CF2}">
      <dsp:nvSpPr>
        <dsp:cNvPr id="0" name=""/>
        <dsp:cNvSpPr/>
      </dsp:nvSpPr>
      <dsp:spPr>
        <a:xfrm>
          <a:off x="4208580" y="178784"/>
          <a:ext cx="607499" cy="607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CAD82-DF31-4B90-93B5-A4C0CBFD7B58}">
      <dsp:nvSpPr>
        <dsp:cNvPr id="0" name=""/>
        <dsp:cNvSpPr/>
      </dsp:nvSpPr>
      <dsp:spPr>
        <a:xfrm>
          <a:off x="3837330" y="1052773"/>
          <a:ext cx="1349999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Content Analysis:</a:t>
          </a:r>
          <a:r>
            <a:rPr lang="en-US" sz="1100" b="0" i="0" kern="1200"/>
            <a:t> Evaluate the impact of different content types on viewership and engagement.</a:t>
          </a:r>
          <a:endParaRPr lang="en-US" sz="1100" kern="1200"/>
        </a:p>
      </dsp:txBody>
      <dsp:txXfrm>
        <a:off x="3837330" y="1052773"/>
        <a:ext cx="1349999" cy="901757"/>
      </dsp:txXfrm>
    </dsp:sp>
    <dsp:sp modelId="{CD0A801B-7C75-4E55-B9B7-EC00E340BFDE}">
      <dsp:nvSpPr>
        <dsp:cNvPr id="0" name=""/>
        <dsp:cNvSpPr/>
      </dsp:nvSpPr>
      <dsp:spPr>
        <a:xfrm>
          <a:off x="1829205" y="2292031"/>
          <a:ext cx="607499" cy="6074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D574A-D61F-4D7D-AC58-53A18835299D}">
      <dsp:nvSpPr>
        <dsp:cNvPr id="0" name=""/>
        <dsp:cNvSpPr/>
      </dsp:nvSpPr>
      <dsp:spPr>
        <a:xfrm>
          <a:off x="1457955" y="3166019"/>
          <a:ext cx="1349999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Temporal Trends:</a:t>
          </a:r>
          <a:r>
            <a:rPr lang="en-US" sz="1100" b="0" i="0" kern="1200"/>
            <a:t> Analyze the temporal trends, including peak viewing times, seasonal variations, and any notable events affecting viewership.</a:t>
          </a:r>
          <a:endParaRPr lang="en-US" sz="1100" kern="1200"/>
        </a:p>
      </dsp:txBody>
      <dsp:txXfrm>
        <a:off x="1457955" y="3166019"/>
        <a:ext cx="1349999" cy="901757"/>
      </dsp:txXfrm>
    </dsp:sp>
    <dsp:sp modelId="{B2313EA3-AA01-4C17-ADFC-15F2F8A9B5A2}">
      <dsp:nvSpPr>
        <dsp:cNvPr id="0" name=""/>
        <dsp:cNvSpPr/>
      </dsp:nvSpPr>
      <dsp:spPr>
        <a:xfrm>
          <a:off x="3415455" y="2292031"/>
          <a:ext cx="607499" cy="6074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2350D-71C1-4461-837C-6A63F4C61C60}">
      <dsp:nvSpPr>
        <dsp:cNvPr id="0" name=""/>
        <dsp:cNvSpPr/>
      </dsp:nvSpPr>
      <dsp:spPr>
        <a:xfrm>
          <a:off x="3044205" y="3166019"/>
          <a:ext cx="1349999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Interactive Visualization:</a:t>
          </a:r>
          <a:r>
            <a:rPr lang="en-US" sz="1100" b="0" i="0" kern="1200"/>
            <a:t> Build a user-friendly dashboard that allows stakeholders to interactively explore and analyze the data.</a:t>
          </a:r>
          <a:endParaRPr lang="en-US" sz="1100" kern="1200"/>
        </a:p>
      </dsp:txBody>
      <dsp:txXfrm>
        <a:off x="3044205" y="3166019"/>
        <a:ext cx="1349999" cy="901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7C74D-E905-4CB7-8AC7-B1ED921669C3}">
      <dsp:nvSpPr>
        <dsp:cNvPr id="0" name=""/>
        <dsp:cNvSpPr/>
      </dsp:nvSpPr>
      <dsp:spPr>
        <a:xfrm>
          <a:off x="0" y="87194"/>
          <a:ext cx="10773697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will try to answer the following Questions:</a:t>
          </a:r>
        </a:p>
      </dsp:txBody>
      <dsp:txXfrm>
        <a:off x="36296" y="123490"/>
        <a:ext cx="10701105" cy="670943"/>
      </dsp:txXfrm>
    </dsp:sp>
    <dsp:sp modelId="{3615D153-0AB8-4F50-8CBA-87D48FA38BBE}">
      <dsp:nvSpPr>
        <dsp:cNvPr id="0" name=""/>
        <dsp:cNvSpPr/>
      </dsp:nvSpPr>
      <dsp:spPr>
        <a:xfrm>
          <a:off x="0" y="830729"/>
          <a:ext cx="10773697" cy="397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06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Top 10 Episode Downloads 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Top 5 APP used by User 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Downloads Episode Last (All time,90 Days,30Days,7Days)?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Sum of Downloads by Country (I need Map and sum of country’s)?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Downloads By “Month” Through Four year 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Downloads By “Year” And Forecasting it for 4 years above 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Top 5 Country listen 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 is percentage of Episode published 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what is percentage of Continent ?</a:t>
          </a:r>
        </a:p>
      </dsp:txBody>
      <dsp:txXfrm>
        <a:off x="0" y="830729"/>
        <a:ext cx="10773697" cy="3978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B26E-CEBF-4E12-9D10-3FE70BE60E84}">
      <dsp:nvSpPr>
        <dsp:cNvPr id="0" name=""/>
        <dsp:cNvSpPr/>
      </dsp:nvSpPr>
      <dsp:spPr>
        <a:xfrm>
          <a:off x="952890" y="1027559"/>
          <a:ext cx="1104356" cy="1104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F815-8D86-47A0-998E-A9060DDBF9D9}">
      <dsp:nvSpPr>
        <dsp:cNvPr id="0" name=""/>
        <dsp:cNvSpPr/>
      </dsp:nvSpPr>
      <dsp:spPr>
        <a:xfrm>
          <a:off x="278005" y="2453919"/>
          <a:ext cx="24541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Subject </a:t>
          </a:r>
          <a:r>
            <a:rPr lang="en-US" sz="1100" b="1" i="0" kern="1200"/>
            <a:t>: Broadcast Channel Analysis Dashboard</a:t>
          </a:r>
          <a:endParaRPr lang="en-US" sz="1100" kern="1200"/>
        </a:p>
      </dsp:txBody>
      <dsp:txXfrm>
        <a:off x="278005" y="2453919"/>
        <a:ext cx="2454124" cy="720000"/>
      </dsp:txXfrm>
    </dsp:sp>
    <dsp:sp modelId="{2003DA14-BC5C-4F98-BDD0-23DEBCC5B509}">
      <dsp:nvSpPr>
        <dsp:cNvPr id="0" name=""/>
        <dsp:cNvSpPr/>
      </dsp:nvSpPr>
      <dsp:spPr>
        <a:xfrm>
          <a:off x="3836486" y="1027559"/>
          <a:ext cx="1104356" cy="1104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66EC-29C7-467B-9A1D-9AE69BA4333F}">
      <dsp:nvSpPr>
        <dsp:cNvPr id="0" name=""/>
        <dsp:cNvSpPr/>
      </dsp:nvSpPr>
      <dsp:spPr>
        <a:xfrm>
          <a:off x="3161602" y="2453919"/>
          <a:ext cx="24541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Date from 2020 to 2023</a:t>
          </a:r>
        </a:p>
      </dsp:txBody>
      <dsp:txXfrm>
        <a:off x="3161602" y="2453919"/>
        <a:ext cx="2454124" cy="720000"/>
      </dsp:txXfrm>
    </dsp:sp>
    <dsp:sp modelId="{297C6F4E-1C81-49B8-B4D6-006A96AFDAE6}">
      <dsp:nvSpPr>
        <dsp:cNvPr id="0" name=""/>
        <dsp:cNvSpPr/>
      </dsp:nvSpPr>
      <dsp:spPr>
        <a:xfrm>
          <a:off x="6720082" y="1027559"/>
          <a:ext cx="1104356" cy="1104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8BE0-A3CF-4088-B9A4-B2B9ADCCA986}">
      <dsp:nvSpPr>
        <dsp:cNvPr id="0" name=""/>
        <dsp:cNvSpPr/>
      </dsp:nvSpPr>
      <dsp:spPr>
        <a:xfrm>
          <a:off x="6045198" y="2453919"/>
          <a:ext cx="24541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Source: </a:t>
          </a:r>
          <a:r>
            <a:rPr lang="en-US" sz="1100" kern="1200">
              <a:hlinkClick xmlns:r="http://schemas.openxmlformats.org/officeDocument/2006/relationships" r:id="rId7"/>
            </a:rPr>
            <a:t>https://www.buzzsprout.com/1962886/13187453-</a:t>
          </a:r>
          <a:endParaRPr lang="en-US" sz="1100" kern="1200"/>
        </a:p>
      </dsp:txBody>
      <dsp:txXfrm>
        <a:off x="6045198" y="2453919"/>
        <a:ext cx="24541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39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5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E44CBA6-D6E2-422D-8F91-CEAD3A8FF38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EE7177-C761-4668-88F2-3E17E60D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973AD-5878-0172-2296-4055996E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40081"/>
            <a:ext cx="4954920" cy="16069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الفسحة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68E4-41C2-EDEE-0F42-BD8101A91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2560106"/>
            <a:ext cx="5709199" cy="365781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b="1" dirty="0"/>
              <a:t>• </a:t>
            </a:r>
            <a:r>
              <a:rPr lang="en-US" b="1" dirty="0" err="1"/>
              <a:t>Maram</a:t>
            </a:r>
            <a:r>
              <a:rPr lang="en-US" b="1" dirty="0"/>
              <a:t> </a:t>
            </a:r>
            <a:r>
              <a:rPr lang="en-US" b="1" dirty="0" err="1"/>
              <a:t>Alserhani</a:t>
            </a:r>
            <a:endParaRPr lang="en-US" b="1" dirty="0"/>
          </a:p>
          <a:p>
            <a:pPr indent="-182880"/>
            <a:r>
              <a:rPr lang="en-US" b="1" dirty="0"/>
              <a:t>• ID:2300681</a:t>
            </a:r>
          </a:p>
          <a:p>
            <a:pPr indent="-182880"/>
            <a:r>
              <a:rPr lang="en-US" b="1" dirty="0"/>
              <a:t>• Dr :Ines </a:t>
            </a:r>
            <a:r>
              <a:rPr lang="en-US" b="1" dirty="0" err="1"/>
              <a:t>Boufateh</a:t>
            </a:r>
            <a:r>
              <a:rPr lang="en-US" b="1" dirty="0"/>
              <a:t> </a:t>
            </a:r>
          </a:p>
          <a:p>
            <a:pPr indent="-182880"/>
            <a:r>
              <a:rPr lang="en-US" b="1" dirty="0"/>
              <a:t>• Data Visualization: Course Project </a:t>
            </a:r>
          </a:p>
        </p:txBody>
      </p:sp>
      <p:pic>
        <p:nvPicPr>
          <p:cNvPr id="7" name="Picture 6" descr="A logo with text and blue and white design&#10;&#10;Description automatically generated">
            <a:extLst>
              <a:ext uri="{FF2B5EF4-FFF2-40B4-BE49-F238E27FC236}">
                <a16:creationId xmlns:a16="http://schemas.microsoft.com/office/drawing/2014/main" id="{372B311A-9E56-A5B9-4442-D646141C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7419332" y="640081"/>
            <a:ext cx="2628899" cy="2628899"/>
          </a:xfrm>
          <a:prstGeom prst="rect">
            <a:avLst/>
          </a:prstGeom>
        </p:spPr>
      </p:pic>
      <p:pic>
        <p:nvPicPr>
          <p:cNvPr id="6" name="Picture 5" descr="A rectangular orange and white border with triangle shapes&#10;&#10;Description automatically generated with medium confidence">
            <a:extLst>
              <a:ext uri="{FF2B5EF4-FFF2-40B4-BE49-F238E27FC236}">
                <a16:creationId xmlns:a16="http://schemas.microsoft.com/office/drawing/2014/main" id="{6D4E9D83-324D-3DB8-ABDF-CB4229360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7419332" y="3589021"/>
            <a:ext cx="2628899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2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AE8F-8878-77E2-1AFF-B90A7062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Top 10 Episode Downloads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1B74-8A52-ECAB-DDEC-9C204478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26769"/>
            <a:ext cx="7188199" cy="30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73B9-1DAF-8A97-4676-8D31E919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Top 5 APP used by User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40C74-C30E-64F6-A372-1F840264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4038"/>
            <a:ext cx="7188199" cy="4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8348-D5EE-A627-8345-4A0EAC8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Downloads Episode Last (All time,90 Days,30Days,7Days)?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2F345-21E2-4F78-3F7C-BBF71304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03300"/>
            <a:ext cx="7188199" cy="3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F826-0D3A-B6DD-5AC8-76E2C68F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Sum of Downloads by Country (I need Map and sum of country’s)?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93CE2-980F-6877-3959-5C0A7CA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36916"/>
            <a:ext cx="7188199" cy="31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94E-078C-D100-8DA3-3B037A6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Downloads By “Month” Through Four year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31BF9-B4A6-C6BE-7928-34FBDDA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07637"/>
            <a:ext cx="7188199" cy="28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2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39E-8E85-89AC-A7EB-1C71A406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Downloads By “Year” And Forecasting it for 4 years above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F5793-F7D0-73F6-37E7-E0F946E9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54886"/>
            <a:ext cx="7188199" cy="31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852A-3B22-BA7F-6DB7-F6D316EE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Top 5 Country listen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7B354-F322-D875-3330-7CEB2D1C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39" y="529193"/>
            <a:ext cx="7398909" cy="51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3E33-F12D-7327-203D-33EF2359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 is percentage of Episode published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18CA8-B6DA-E464-7C2B-90161C78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33430"/>
            <a:ext cx="7188199" cy="25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3212-3581-3378-E3F7-3CD15327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percentage of Continent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FC5C1-6D73-3371-291A-C37509CF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21065"/>
            <a:ext cx="7188199" cy="30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9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35DDE-46FD-EBC8-BB3D-3D009125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Dashboard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381FF-20BE-8468-3C92-81F51F54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70" y="0"/>
            <a:ext cx="9079085" cy="50842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4EE6-CDF2-A951-684C-3030F208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Project Introduction</a:t>
            </a:r>
            <a:endParaRPr lang="en-US" b="1" i="0">
              <a:effectLst/>
              <a:latin typeface="Söhne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D9E8A597-B0E6-7ACC-6373-F2301098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4474"/>
            <a:ext cx="4019312" cy="4019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C361-15B6-B07F-8134-FD19C9D1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Overview</a:t>
            </a:r>
          </a:p>
          <a:p>
            <a:r>
              <a:rPr lang="en-US" b="0" i="0" dirty="0">
                <a:effectLst/>
                <a:latin typeface="Söhne"/>
              </a:rPr>
              <a:t>In the ever-evolving landscape of media and entertainment, understanding the performance and dynamics of broadcast channels is crucial for stakeholders in the industry. This project aims to provide a comprehensive analysis of broadcast channel data through the development of an interactive dashboard. The dashboard will serve as a centralized platform for visualizing key metrics, trends, and insights derived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345748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35DDE-46FD-EBC8-BB3D-3D009125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Dashboard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5BCEB-3411-A8A7-E682-AE0728D1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47" y="0"/>
            <a:ext cx="8840437" cy="497274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16B4-9D68-0853-D0FC-5C8EC9CF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2BFBEF12-5DCF-FA81-41C2-680465F4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5" r="49781" b="-1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A907AE-910B-699C-70CA-9D461CD3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6" y="2035277"/>
            <a:ext cx="7580670" cy="4748980"/>
          </a:xfrm>
        </p:spPr>
        <p:txBody>
          <a:bodyPr>
            <a:normAutofit/>
          </a:bodyPr>
          <a:lstStyle/>
          <a:p>
            <a:r>
              <a:rPr lang="en-US" sz="1300" b="1" i="0" dirty="0">
                <a:effectLst/>
                <a:latin typeface="Söhne"/>
              </a:rPr>
              <a:t> Top 4 Months for Downloads</a:t>
            </a:r>
          </a:p>
          <a:p>
            <a:pPr marL="0" indent="0">
              <a:buNone/>
            </a:pPr>
            <a:r>
              <a:rPr lang="ar-EG" sz="1300" b="1" i="0" dirty="0">
                <a:effectLst/>
                <a:latin typeface="Söhne"/>
              </a:rPr>
              <a:t> </a:t>
            </a:r>
            <a:r>
              <a:rPr lang="en-US" sz="1300" b="1" i="0" dirty="0">
                <a:effectLst/>
                <a:latin typeface="Söhne"/>
              </a:rPr>
              <a:t>&gt;&gt;February, July, September, December:</a:t>
            </a:r>
            <a:r>
              <a:rPr lang="en-US" sz="1300" b="0" i="0" dirty="0">
                <a:effectLst/>
                <a:latin typeface="Söhne"/>
              </a:rPr>
              <a:t> These months stand out as peak periods for podcast downloads. Content creators and advertisers can capitalize on these months to maximize audience engagement and reach.</a:t>
            </a:r>
          </a:p>
          <a:p>
            <a:r>
              <a:rPr lang="en-US" sz="1300" b="1" i="0" dirty="0">
                <a:effectLst/>
                <a:latin typeface="Söhne"/>
              </a:rPr>
              <a:t>Highest Year</a:t>
            </a:r>
          </a:p>
          <a:p>
            <a:pPr marL="0" indent="0">
              <a:buNone/>
            </a:pPr>
            <a:r>
              <a:rPr lang="en-US" sz="1300" b="1" i="0" dirty="0">
                <a:effectLst/>
                <a:latin typeface="Söhne"/>
              </a:rPr>
              <a:t> &gt;&gt;"2022":</a:t>
            </a:r>
            <a:r>
              <a:rPr lang="en-US" sz="1300" b="0" i="0" dirty="0">
                <a:effectLst/>
                <a:latin typeface="Söhne"/>
              </a:rPr>
              <a:t> The data indicates that 2022 is the highest-performing year for podcast downloads. Content creators should take note of this trend when planning and promoting new content.</a:t>
            </a:r>
          </a:p>
          <a:p>
            <a:r>
              <a:rPr lang="en-US" sz="1300" b="1" i="0" dirty="0">
                <a:effectLst/>
                <a:latin typeface="Söhne"/>
              </a:rPr>
              <a:t> Forecasting Downloads for the Next 4 Years</a:t>
            </a:r>
          </a:p>
          <a:p>
            <a:pPr marL="0" indent="0">
              <a:buNone/>
            </a:pPr>
            <a:r>
              <a:rPr lang="en-US" sz="1300" b="1" i="0" dirty="0">
                <a:effectLst/>
                <a:latin typeface="Söhne"/>
              </a:rPr>
              <a:t>  &gt;&gt;"42824":</a:t>
            </a:r>
            <a:r>
              <a:rPr lang="en-US" sz="1300" b="0" i="0" dirty="0">
                <a:effectLst/>
                <a:latin typeface="Söhne"/>
              </a:rPr>
              <a:t> Forecasting an estimated 42,824 downloads for the next four years. This projection can guide content planning and resource allocation for the upcoming years.</a:t>
            </a:r>
          </a:p>
          <a:p>
            <a:r>
              <a:rPr lang="en-US" sz="1300" b="1" i="0" dirty="0">
                <a:effectLst/>
                <a:latin typeface="Söhne"/>
              </a:rPr>
              <a:t>All Broadcasts Available on Website</a:t>
            </a:r>
          </a:p>
          <a:p>
            <a:pPr marL="0" indent="0">
              <a:buNone/>
            </a:pPr>
            <a:r>
              <a:rPr lang="en-US" sz="1300" b="1" i="0" dirty="0">
                <a:effectLst/>
                <a:latin typeface="Söhne"/>
              </a:rPr>
              <a:t>    &gt;&gt;"100%":</a:t>
            </a:r>
            <a:r>
              <a:rPr lang="en-US" sz="1300" b="0" i="0" dirty="0">
                <a:effectLst/>
                <a:latin typeface="Söhne"/>
              </a:rPr>
              <a:t> Confirming that all broadcasts are available on the website provides a centralized platform for users, ensuring accessibility and convenience.</a:t>
            </a:r>
          </a:p>
          <a:p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ar-EG" sz="1300" dirty="0"/>
          </a:p>
        </p:txBody>
      </p:sp>
    </p:spTree>
    <p:extLst>
      <p:ext uri="{BB962C8B-B14F-4D97-AF65-F5344CB8AC3E}">
        <p14:creationId xmlns:p14="http://schemas.microsoft.com/office/powerpoint/2010/main" val="418178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30839FE-53CD-2752-89B8-A2478C022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1" b="2743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24785-7E41-CB93-E2C1-C89F343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D6C1-B82E-87B9-34EC-FDC4F9CE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300" b="1" i="0" dirty="0">
                <a:effectLst/>
                <a:latin typeface="Söhne"/>
              </a:rPr>
              <a:t> Geographic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Asia:</a:t>
            </a:r>
            <a:r>
              <a:rPr lang="en-US" sz="1300" b="0" i="0" dirty="0">
                <a:effectLst/>
                <a:latin typeface="Söhne"/>
              </a:rPr>
              <a:t> With the majority of downloads in Asia (30,465), the focus should be on tailoring content to the preferences of the Arabic-speaking population in countries like Saudi Arabia and neighboring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Africa:</a:t>
            </a:r>
            <a:r>
              <a:rPr lang="en-US" sz="1300" b="0" i="0" dirty="0">
                <a:effectLst/>
                <a:latin typeface="Söhne"/>
              </a:rPr>
              <a:t> The significant number of downloads in Africa (6,122) highlights an existing interest in Arabic podcast content. Content creators can explore themes that resonate with African audiences.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Europe:</a:t>
            </a:r>
            <a:r>
              <a:rPr lang="en-US" sz="1300" b="0" i="0" dirty="0">
                <a:effectLst/>
                <a:latin typeface="Söhne"/>
              </a:rPr>
              <a:t> Although Europe has a lower number of downloads (579), it still represents interest. Understanding the specific interests of European listeners can inform content creation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North America:</a:t>
            </a:r>
            <a:r>
              <a:rPr lang="en-US" sz="1300" b="0" i="0" dirty="0">
                <a:effectLst/>
                <a:latin typeface="Söhne"/>
              </a:rPr>
              <a:t> A moderate number of downloads in North America (360) indicates the presence of Arabic-speaking audiences. Creators may explore topics that appeal to this demographic.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Australia and South America:</a:t>
            </a:r>
            <a:r>
              <a:rPr lang="en-US" sz="1300" b="0" i="0" dirty="0">
                <a:effectLst/>
                <a:latin typeface="Söhne"/>
              </a:rPr>
              <a:t> With lower numbers of downloads in Australia (31) and South America (8), content creators may consider targeted strategies to increase visibility and engagement in these regions.</a:t>
            </a:r>
          </a:p>
          <a:p>
            <a:r>
              <a:rPr lang="en-US" sz="1300" b="1" i="0" dirty="0">
                <a:effectLst/>
                <a:latin typeface="Söhne"/>
              </a:rPr>
              <a:t>Top 10 Episodes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Episodes such as "</a:t>
            </a:r>
            <a:r>
              <a:rPr lang="ar-EG" sz="1300" b="0" i="0" dirty="0">
                <a:effectLst/>
                <a:latin typeface="Söhne"/>
              </a:rPr>
              <a:t>الرِّدية," "صوت الحجاز في الخمسينات," "المجدُ شاعرة," </a:t>
            </a:r>
            <a:r>
              <a:rPr lang="en-US" sz="1300" b="0" i="0" dirty="0">
                <a:effectLst/>
                <a:latin typeface="Söhne"/>
              </a:rPr>
              <a:t>and others have garnered significant downloads. Analyzing the success factors of these episodes can inform future content creation.</a:t>
            </a:r>
          </a:p>
        </p:txBody>
      </p:sp>
    </p:spTree>
    <p:extLst>
      <p:ext uri="{BB962C8B-B14F-4D97-AF65-F5344CB8AC3E}">
        <p14:creationId xmlns:p14="http://schemas.microsoft.com/office/powerpoint/2010/main" val="256593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4785-7E41-CB93-E2C1-C89F343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28D6C1-B82E-87B9-34EC-FDC4F9CE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1" y="2458064"/>
            <a:ext cx="7616657" cy="4149213"/>
          </a:xfrm>
        </p:spPr>
        <p:txBody>
          <a:bodyPr>
            <a:normAutofit/>
          </a:bodyPr>
          <a:lstStyle/>
          <a:p>
            <a:r>
              <a:rPr lang="en-US" sz="1100" b="1" i="0">
                <a:effectLst/>
                <a:latin typeface="Söhne"/>
              </a:rPr>
              <a:t> Top 5 Apps for Downloads: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latin typeface="Söhne"/>
              </a:rPr>
              <a:t>&gt;&gt; The primary apps for downloads include Apple Podcasts, Unknown Apple Apps, Your Buzzsprout Site, Google Podcasts, and CastBox. Creators should optimize their content for these platforms to enhance accessibility.</a:t>
            </a:r>
          </a:p>
          <a:p>
            <a:r>
              <a:rPr lang="en-US" sz="1100" b="1" i="0">
                <a:effectLst/>
                <a:latin typeface="Söhne"/>
              </a:rPr>
              <a:t>Episode Download Statistics: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All Time:</a:t>
            </a:r>
            <a:r>
              <a:rPr lang="en-US" sz="1100" b="0" i="0">
                <a:effectLst/>
                <a:latin typeface="Söhne"/>
              </a:rPr>
              <a:t> 37,618 downloads indicate sustained interest in the podcast content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Last 7 Days:</a:t>
            </a:r>
            <a:r>
              <a:rPr lang="en-US" sz="1100" b="0" i="0">
                <a:effectLst/>
                <a:latin typeface="Söhne"/>
              </a:rPr>
              <a:t> 1,907 downloads suggest recent engagement and ongoing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Last 30 Days:</a:t>
            </a:r>
            <a:r>
              <a:rPr lang="en-US" sz="1100" b="0" i="0">
                <a:effectLst/>
                <a:latin typeface="Söhne"/>
              </a:rPr>
              <a:t> 5,906 downloads reflect a consistent level of interest in the past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Last 90 Days:</a:t>
            </a:r>
            <a:r>
              <a:rPr lang="en-US" sz="1100" b="0" i="0">
                <a:effectLst/>
                <a:latin typeface="Söhne"/>
              </a:rPr>
              <a:t> 8,856 downloads showcase a longer-term engagement trend.</a:t>
            </a:r>
          </a:p>
          <a:p>
            <a:r>
              <a:rPr lang="en-US" sz="1100" b="1" i="0">
                <a:effectLst/>
                <a:latin typeface="Söhne"/>
              </a:rPr>
              <a:t>Top 5 Countries for Downloads: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  <a:latin typeface="Söhne"/>
              </a:rPr>
              <a:t>Saudi Arabia, Egypt, Oman, Kuwait, Algeria:</a:t>
            </a:r>
            <a:r>
              <a:rPr lang="en-US" sz="1100" b="0" i="0">
                <a:effectLst/>
                <a:latin typeface="Söhne"/>
              </a:rPr>
              <a:t> These countries stand out as the top contributors to downloads. Creators can tailor content to align with the interests and preferences of audiences in these regions.</a:t>
            </a:r>
            <a:endParaRPr lang="en-US" sz="1100" b="0" i="0" dirty="0">
              <a:effectLst/>
              <a:latin typeface="Söhne"/>
            </a:endParaRPr>
          </a:p>
        </p:txBody>
      </p:sp>
      <p:pic>
        <p:nvPicPr>
          <p:cNvPr id="14" name="Graphic 13" descr="Podcast">
            <a:extLst>
              <a:ext uri="{FF2B5EF4-FFF2-40B4-BE49-F238E27FC236}">
                <a16:creationId xmlns:a16="http://schemas.microsoft.com/office/drawing/2014/main" id="{20DE1A8B-5505-F528-7EB3-28C55C5B6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90" y="2025445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13-8B32-19E3-AE9E-FBE07927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Objectives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71843-C91B-BC32-3E40-468ADD759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/>
          <a:stretch/>
        </p:blipFill>
        <p:spPr>
          <a:xfrm>
            <a:off x="7598664" y="2101200"/>
            <a:ext cx="3304622" cy="330462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0A55A-03AE-6535-0739-718395234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08364"/>
              </p:ext>
            </p:extLst>
          </p:nvPr>
        </p:nvGraphicFramePr>
        <p:xfrm>
          <a:off x="1261872" y="1933575"/>
          <a:ext cx="5852160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06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6B349-842F-B6A3-6E65-FF312CD4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E7D833-AA68-A0DC-9BFB-B4F287046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11403"/>
              </p:ext>
            </p:extLst>
          </p:nvPr>
        </p:nvGraphicFramePr>
        <p:xfrm>
          <a:off x="580103" y="1759974"/>
          <a:ext cx="10773697" cy="489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0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FCF-69CC-7A62-7028-3C896354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/>
              <a:t>Dataset Details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935B0BE-6C07-9615-C7FA-5CAC88714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7387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8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6419-F377-2583-D4ED-237036DD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Picture 4" descr="Microphone with stage lights">
            <a:extLst>
              <a:ext uri="{FF2B5EF4-FFF2-40B4-BE49-F238E27FC236}">
                <a16:creationId xmlns:a16="http://schemas.microsoft.com/office/drawing/2014/main" id="{57EBBEEF-8C33-8974-90AC-3C7DEFD87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87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B35C-B102-E4CE-066B-FD5856D5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b="1" dirty="0"/>
              <a:t>CSV File: stats_agent_report.csv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Podcast App: </a:t>
            </a:r>
            <a:r>
              <a:rPr lang="en-US" dirty="0"/>
              <a:t>Indicates the name or type of podcast application through which the podcast content is accessed or downloaded.</a:t>
            </a:r>
          </a:p>
          <a:p>
            <a:endParaRPr lang="en-US" b="1" dirty="0"/>
          </a:p>
          <a:p>
            <a:r>
              <a:rPr lang="en-US" b="1" dirty="0"/>
              <a:t>Downloads:</a:t>
            </a:r>
            <a:r>
              <a:rPr lang="en-US" dirty="0"/>
              <a:t> Represents the number of downloads of podcast episodes through the specified podcast app.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3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7E8A-65AC-77C0-5D4E-3486F31D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321-039E-962B-AF22-9CF0F4AB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6091428" cy="4174398"/>
          </a:xfrm>
        </p:spPr>
        <p:txBody>
          <a:bodyPr>
            <a:normAutofit/>
          </a:bodyPr>
          <a:lstStyle/>
          <a:p>
            <a:r>
              <a:rPr lang="en-US" sz="1700" b="1"/>
              <a:t>CSV File: stats_locations_report.csv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City: Specifies the city of the download location.</a:t>
            </a:r>
          </a:p>
          <a:p>
            <a:r>
              <a:rPr lang="en-US" sz="1700"/>
              <a:t>State: Identifies the state or region of the download location.</a:t>
            </a:r>
          </a:p>
          <a:p>
            <a:r>
              <a:rPr lang="en-US" sz="1700"/>
              <a:t>Country: Denotes the country of the download location.</a:t>
            </a:r>
          </a:p>
          <a:p>
            <a:r>
              <a:rPr lang="en-US" sz="1700"/>
              <a:t>Continent: Represents the continent of the download location.</a:t>
            </a:r>
          </a:p>
          <a:p>
            <a:r>
              <a:rPr lang="en-US" sz="1700"/>
              <a:t> Downloads: Indicates the number of downloads from the specified location.</a:t>
            </a:r>
          </a:p>
        </p:txBody>
      </p:sp>
    </p:spTree>
    <p:extLst>
      <p:ext uri="{BB962C8B-B14F-4D97-AF65-F5344CB8AC3E}">
        <p14:creationId xmlns:p14="http://schemas.microsoft.com/office/powerpoint/2010/main" val="120147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A86A-01F5-B216-A742-0C61C423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Picture 4" descr="Microphone against a white background">
            <a:extLst>
              <a:ext uri="{FF2B5EF4-FFF2-40B4-BE49-F238E27FC236}">
                <a16:creationId xmlns:a16="http://schemas.microsoft.com/office/drawing/2014/main" id="{20EE968F-42F4-2FA1-0B30-CA48FB9A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1" r="15187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3EFC-658B-0CAC-D12B-2592BE82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1100" b="1"/>
              <a:t>CSV File: stats_overview_report.csv</a:t>
            </a:r>
          </a:p>
          <a:p>
            <a:r>
              <a:rPr lang="en-US" sz="1100"/>
              <a:t>Episode Title: Refers to the title or name of a specific podcast episode.</a:t>
            </a:r>
          </a:p>
          <a:p>
            <a:r>
              <a:rPr lang="en-US" sz="1100"/>
              <a:t>Episode </a:t>
            </a:r>
            <a:r>
              <a:rPr lang="en-US" sz="1100" err="1"/>
              <a:t>ID:Provides</a:t>
            </a:r>
            <a:r>
              <a:rPr lang="en-US" sz="1100"/>
              <a:t> a unique identifier for each podcast episode.</a:t>
            </a:r>
          </a:p>
          <a:p>
            <a:r>
              <a:rPr lang="en-US" sz="1100"/>
              <a:t>Publish </a:t>
            </a:r>
            <a:r>
              <a:rPr lang="en-US" sz="1100" err="1"/>
              <a:t>Date:Signifies</a:t>
            </a:r>
            <a:r>
              <a:rPr lang="en-US" sz="1100"/>
              <a:t> the date on which the podcast episode was published or made available for download.</a:t>
            </a:r>
          </a:p>
          <a:p>
            <a:r>
              <a:rPr lang="en-US" sz="1100"/>
              <a:t>Publish </a:t>
            </a:r>
            <a:r>
              <a:rPr lang="en-US" sz="1100" err="1"/>
              <a:t>Status:Describes</a:t>
            </a:r>
            <a:r>
              <a:rPr lang="en-US" sz="1100"/>
              <a:t> the current status of the podcast episode</a:t>
            </a:r>
            <a:r>
              <a:rPr lang="ar-EG" sz="1100"/>
              <a:t>  </a:t>
            </a:r>
            <a:r>
              <a:rPr lang="en-US" sz="1100"/>
              <a:t>active or not.</a:t>
            </a:r>
          </a:p>
          <a:p>
            <a:r>
              <a:rPr lang="en-US" sz="1100"/>
              <a:t>Last 7 </a:t>
            </a:r>
            <a:r>
              <a:rPr lang="en-US" sz="1100" err="1"/>
              <a:t>Days:Represents</a:t>
            </a:r>
            <a:r>
              <a:rPr lang="en-US" sz="1100"/>
              <a:t> the number of downloads the episode has received in the last 7 days.</a:t>
            </a:r>
          </a:p>
          <a:p>
            <a:r>
              <a:rPr lang="en-US" sz="1100"/>
              <a:t>Last 30 Days: Indicates the number of downloads the episode has received in the last 30 days.</a:t>
            </a:r>
          </a:p>
          <a:p>
            <a:r>
              <a:rPr lang="en-US" sz="1100"/>
              <a:t>Last 90 Days: : Denotes the number of downloads the episode has received in the last 90 days.</a:t>
            </a:r>
          </a:p>
          <a:p>
            <a:r>
              <a:rPr lang="en-US" sz="1100"/>
              <a:t>All Time Downloads: Represents the total number of downloads for the episode since its publication.</a:t>
            </a:r>
          </a:p>
        </p:txBody>
      </p:sp>
    </p:spTree>
    <p:extLst>
      <p:ext uri="{BB962C8B-B14F-4D97-AF65-F5344CB8AC3E}">
        <p14:creationId xmlns:p14="http://schemas.microsoft.com/office/powerpoint/2010/main" val="4100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D92-9E55-73EB-60FB-39A082BD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21" y="15082"/>
            <a:ext cx="5876347" cy="800995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B677ED-2F50-A5C8-C0E4-B271BFE7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77" y="1543665"/>
            <a:ext cx="6724035" cy="517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1.Data Cleaning: We will start by cleaning the </a:t>
            </a:r>
          </a:p>
          <a:p>
            <a:pPr marL="0" indent="0">
              <a:buNone/>
            </a:pPr>
            <a:r>
              <a:rPr lang="en-US" sz="1600" b="1" dirty="0"/>
              <a:t>dataset, addressing any missing or erroneous </a:t>
            </a:r>
          </a:p>
          <a:p>
            <a:pPr marL="0" indent="0">
              <a:buNone/>
            </a:pPr>
            <a:r>
              <a:rPr lang="en-US" sz="1600" b="1" dirty="0"/>
              <a:t>entries but my data it cleaned .</a:t>
            </a:r>
          </a:p>
          <a:p>
            <a:pPr marL="0" indent="0">
              <a:buNone/>
            </a:pPr>
            <a:r>
              <a:rPr lang="en-US" sz="1600" b="1" dirty="0"/>
              <a:t>2. Exploratory Data Analysis (EDA): Conduct a </a:t>
            </a:r>
          </a:p>
          <a:p>
            <a:pPr marL="0" indent="0">
              <a:buNone/>
            </a:pPr>
            <a:r>
              <a:rPr lang="en-US" sz="1600" b="1" dirty="0"/>
              <a:t>thorough exploration of the data to identify </a:t>
            </a:r>
          </a:p>
          <a:p>
            <a:pPr marL="0" indent="0">
              <a:buNone/>
            </a:pPr>
            <a:r>
              <a:rPr lang="en-US" sz="1600" b="1" dirty="0"/>
              <a:t>patterns, outliers, and trends.</a:t>
            </a:r>
          </a:p>
          <a:p>
            <a:pPr marL="0" indent="0">
              <a:buNone/>
            </a:pPr>
            <a:r>
              <a:rPr lang="en-US" sz="1600" b="1" dirty="0"/>
              <a:t>3.Descriptive Statistics: Compute key statistical </a:t>
            </a:r>
          </a:p>
          <a:p>
            <a:pPr marL="0" indent="0">
              <a:buNone/>
            </a:pPr>
            <a:r>
              <a:rPr lang="en-US" sz="1600" b="1" dirty="0"/>
              <a:t>measures to gain insights into the central </a:t>
            </a:r>
          </a:p>
          <a:p>
            <a:pPr marL="0" indent="0">
              <a:buNone/>
            </a:pPr>
            <a:r>
              <a:rPr lang="en-US" sz="1600" b="1" dirty="0"/>
              <a:t>tendencies and distributions of the data.</a:t>
            </a:r>
          </a:p>
          <a:p>
            <a:pPr marL="0" indent="0">
              <a:buNone/>
            </a:pPr>
            <a:r>
              <a:rPr lang="en-US" sz="1600" b="1" dirty="0"/>
              <a:t>4.Visualization: Utilize charts and graphs to visually </a:t>
            </a:r>
          </a:p>
          <a:p>
            <a:pPr marL="0" indent="0">
              <a:buNone/>
            </a:pPr>
            <a:r>
              <a:rPr lang="en-US" sz="1600" b="1" dirty="0"/>
              <a:t>represent the findings and make the analysis </a:t>
            </a:r>
          </a:p>
          <a:p>
            <a:pPr marL="0" indent="0">
              <a:buNone/>
            </a:pPr>
            <a:r>
              <a:rPr lang="en-US" sz="1600" b="1" dirty="0"/>
              <a:t>more accessible using power bi 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4DF4846-179E-F473-0BBB-C7029CDFC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6" r="47980" b="-1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52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146</TotalTime>
  <Words>1271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Schoolbook</vt:lpstr>
      <vt:lpstr>Söhne</vt:lpstr>
      <vt:lpstr>Wingdings 2</vt:lpstr>
      <vt:lpstr>View</vt:lpstr>
      <vt:lpstr>الفسحة</vt:lpstr>
      <vt:lpstr>Project Introduction</vt:lpstr>
      <vt:lpstr>Objectives</vt:lpstr>
      <vt:lpstr>Goal</vt:lpstr>
      <vt:lpstr>Dataset Details</vt:lpstr>
      <vt:lpstr>Dataset Overview</vt:lpstr>
      <vt:lpstr>Dataset Overview</vt:lpstr>
      <vt:lpstr>Dataset Overview</vt:lpstr>
      <vt:lpstr>Data preparation</vt:lpstr>
      <vt:lpstr>What is Top 10 Episode Downloads ?</vt:lpstr>
      <vt:lpstr>What is Top 5 APP used by User ?</vt:lpstr>
      <vt:lpstr>What is Downloads Episode Last (All time,90 Days,30Days,7Days)?</vt:lpstr>
      <vt:lpstr>What is Sum of Downloads by Country (I need Map and sum of country’s)?</vt:lpstr>
      <vt:lpstr>What is Downloads By “Month” Through Four year ?</vt:lpstr>
      <vt:lpstr>What is Downloads By “Year” And Forecasting it for 4 years above ?</vt:lpstr>
      <vt:lpstr>What is Top 5 Country listen ?</vt:lpstr>
      <vt:lpstr>What  is percentage of Episode published ?</vt:lpstr>
      <vt:lpstr>what is percentage of Continent ?</vt:lpstr>
      <vt:lpstr>Dashboard </vt:lpstr>
      <vt:lpstr>Dashboard 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الفسحة</dc:title>
  <dc:creator>a</dc:creator>
  <cp:lastModifiedBy>a</cp:lastModifiedBy>
  <cp:revision>5</cp:revision>
  <dcterms:created xsi:type="dcterms:W3CDTF">2023-11-26T09:41:11Z</dcterms:created>
  <dcterms:modified xsi:type="dcterms:W3CDTF">2023-11-26T15:16:40Z</dcterms:modified>
</cp:coreProperties>
</file>