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57" r:id="rId6"/>
    <p:sldId id="258" r:id="rId7"/>
    <p:sldId id="264" r:id="rId8"/>
    <p:sldId id="265" r:id="rId9"/>
    <p:sldId id="266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4C301-9A40-4CB5-A62D-C9098796DCB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D96B4F-ACC1-4C88-8C31-CF1962C2D6A8}">
      <dgm:prSet/>
      <dgm:spPr/>
      <dgm:t>
        <a:bodyPr/>
        <a:lstStyle/>
        <a:p>
          <a:r>
            <a:rPr lang="en-US" b="1" i="1" baseline="0"/>
            <a:t>“RFM is a method used for analyzing customer value”.</a:t>
          </a:r>
          <a:endParaRPr lang="en-US"/>
        </a:p>
      </dgm:t>
    </dgm:pt>
    <dgm:pt modelId="{C4A36AAF-9D77-41B1-916D-F6373CD79840}" type="parTrans" cxnId="{4E50307D-61A9-41CC-853D-B1132E8FF973}">
      <dgm:prSet/>
      <dgm:spPr/>
      <dgm:t>
        <a:bodyPr/>
        <a:lstStyle/>
        <a:p>
          <a:endParaRPr lang="en-US"/>
        </a:p>
      </dgm:t>
    </dgm:pt>
    <dgm:pt modelId="{09E91EF3-207F-4FA7-BDF0-3CCA66A13A61}" type="sibTrans" cxnId="{4E50307D-61A9-41CC-853D-B1132E8FF973}">
      <dgm:prSet/>
      <dgm:spPr/>
      <dgm:t>
        <a:bodyPr/>
        <a:lstStyle/>
        <a:p>
          <a:endParaRPr lang="en-US"/>
        </a:p>
      </dgm:t>
    </dgm:pt>
    <dgm:pt modelId="{44DD7C36-590D-459C-9B1F-2169104B5DCE}">
      <dgm:prSet/>
      <dgm:spPr/>
      <dgm:t>
        <a:bodyPr/>
        <a:lstStyle/>
        <a:p>
          <a:r>
            <a:rPr lang="en-US" b="1" i="0" baseline="0"/>
            <a:t>It groups customers based on their transaction history :</a:t>
          </a:r>
          <a:endParaRPr lang="en-US"/>
        </a:p>
      </dgm:t>
    </dgm:pt>
    <dgm:pt modelId="{F50325A2-6F90-46F5-9789-FE5A7FA703C6}" type="parTrans" cxnId="{1934CEA5-04EC-4EF5-BDC6-9B4B2334DDA9}">
      <dgm:prSet/>
      <dgm:spPr/>
      <dgm:t>
        <a:bodyPr/>
        <a:lstStyle/>
        <a:p>
          <a:endParaRPr lang="en-US"/>
        </a:p>
      </dgm:t>
    </dgm:pt>
    <dgm:pt modelId="{5A9F8D96-731D-4095-A8F4-679E1326F28B}" type="sibTrans" cxnId="{1934CEA5-04EC-4EF5-BDC6-9B4B2334DDA9}">
      <dgm:prSet/>
      <dgm:spPr/>
      <dgm:t>
        <a:bodyPr/>
        <a:lstStyle/>
        <a:p>
          <a:endParaRPr lang="en-US"/>
        </a:p>
      </dgm:t>
    </dgm:pt>
    <dgm:pt modelId="{ADB6678E-59F6-4AA1-95DE-AAFBCC3B6C75}">
      <dgm:prSet/>
      <dgm:spPr/>
      <dgm:t>
        <a:bodyPr/>
        <a:lstStyle/>
        <a:p>
          <a:r>
            <a:rPr lang="en-US" b="1" i="0" baseline="0"/>
            <a:t>Recency — How recently did the customer purchase?</a:t>
          </a:r>
          <a:endParaRPr lang="en-US"/>
        </a:p>
      </dgm:t>
    </dgm:pt>
    <dgm:pt modelId="{893B6797-4ABF-4884-B7B7-C7DF60896EE2}" type="parTrans" cxnId="{196E594D-44CA-4E83-97CC-8661FBFC0AA1}">
      <dgm:prSet/>
      <dgm:spPr/>
      <dgm:t>
        <a:bodyPr/>
        <a:lstStyle/>
        <a:p>
          <a:endParaRPr lang="en-US"/>
        </a:p>
      </dgm:t>
    </dgm:pt>
    <dgm:pt modelId="{5547133E-6863-4645-B3EA-8DB77DEB2002}" type="sibTrans" cxnId="{196E594D-44CA-4E83-97CC-8661FBFC0AA1}">
      <dgm:prSet/>
      <dgm:spPr/>
      <dgm:t>
        <a:bodyPr/>
        <a:lstStyle/>
        <a:p>
          <a:endParaRPr lang="en-US"/>
        </a:p>
      </dgm:t>
    </dgm:pt>
    <dgm:pt modelId="{0ECC9D4A-4E72-40E4-A4BF-DE975635780E}">
      <dgm:prSet/>
      <dgm:spPr/>
      <dgm:t>
        <a:bodyPr/>
        <a:lstStyle/>
        <a:p>
          <a:r>
            <a:rPr lang="en-US" b="1" i="0" baseline="0"/>
            <a:t>Frequency — How often do they purchase?</a:t>
          </a:r>
          <a:endParaRPr lang="en-US"/>
        </a:p>
      </dgm:t>
    </dgm:pt>
    <dgm:pt modelId="{3E8B204E-6E6D-47F9-A640-BE9152C2FC27}" type="parTrans" cxnId="{D8960690-C637-4E0C-BBCC-6FCC0FAD9E5C}">
      <dgm:prSet/>
      <dgm:spPr/>
      <dgm:t>
        <a:bodyPr/>
        <a:lstStyle/>
        <a:p>
          <a:endParaRPr lang="en-US"/>
        </a:p>
      </dgm:t>
    </dgm:pt>
    <dgm:pt modelId="{7451F858-9A96-4F60-A80C-3323F1E522D5}" type="sibTrans" cxnId="{D8960690-C637-4E0C-BBCC-6FCC0FAD9E5C}">
      <dgm:prSet/>
      <dgm:spPr/>
      <dgm:t>
        <a:bodyPr/>
        <a:lstStyle/>
        <a:p>
          <a:endParaRPr lang="en-US"/>
        </a:p>
      </dgm:t>
    </dgm:pt>
    <dgm:pt modelId="{594BCC64-BDFD-4BCC-A4F1-DA8A1971B235}">
      <dgm:prSet/>
      <dgm:spPr/>
      <dgm:t>
        <a:bodyPr/>
        <a:lstStyle/>
        <a:p>
          <a:r>
            <a:rPr lang="en-US" b="1" i="0" baseline="0"/>
            <a:t>Monetary Value — How much do they spend?</a:t>
          </a:r>
          <a:endParaRPr lang="en-US"/>
        </a:p>
      </dgm:t>
    </dgm:pt>
    <dgm:pt modelId="{D3150B2F-B8DC-4032-8925-69097B41FB65}" type="parTrans" cxnId="{6B02BA7E-754F-488A-9137-84F75F5B0B6B}">
      <dgm:prSet/>
      <dgm:spPr/>
      <dgm:t>
        <a:bodyPr/>
        <a:lstStyle/>
        <a:p>
          <a:endParaRPr lang="en-US"/>
        </a:p>
      </dgm:t>
    </dgm:pt>
    <dgm:pt modelId="{00DA530C-5442-43A3-B06E-5504BD255964}" type="sibTrans" cxnId="{6B02BA7E-754F-488A-9137-84F75F5B0B6B}">
      <dgm:prSet/>
      <dgm:spPr/>
      <dgm:t>
        <a:bodyPr/>
        <a:lstStyle/>
        <a:p>
          <a:endParaRPr lang="en-US"/>
        </a:p>
      </dgm:t>
    </dgm:pt>
    <dgm:pt modelId="{BE9ACA99-2203-4A31-A1AD-325C016E21BE}" type="pres">
      <dgm:prSet presAssocID="{C1E4C301-9A40-4CB5-A62D-C9098796DCBE}" presName="outerComposite" presStyleCnt="0">
        <dgm:presLayoutVars>
          <dgm:chMax val="5"/>
          <dgm:dir/>
          <dgm:resizeHandles val="exact"/>
        </dgm:presLayoutVars>
      </dgm:prSet>
      <dgm:spPr/>
    </dgm:pt>
    <dgm:pt modelId="{9092E9A8-C61C-4D07-AD36-E700DAB839C1}" type="pres">
      <dgm:prSet presAssocID="{C1E4C301-9A40-4CB5-A62D-C9098796DCBE}" presName="dummyMaxCanvas" presStyleCnt="0">
        <dgm:presLayoutVars/>
      </dgm:prSet>
      <dgm:spPr/>
    </dgm:pt>
    <dgm:pt modelId="{C3FEF353-D7E3-4B13-8503-C89D2AD21169}" type="pres">
      <dgm:prSet presAssocID="{C1E4C301-9A40-4CB5-A62D-C9098796DCBE}" presName="FiveNodes_1" presStyleLbl="node1" presStyleIdx="0" presStyleCnt="5">
        <dgm:presLayoutVars>
          <dgm:bulletEnabled val="1"/>
        </dgm:presLayoutVars>
      </dgm:prSet>
      <dgm:spPr/>
    </dgm:pt>
    <dgm:pt modelId="{E686EBE5-2044-497B-84B0-9EB993D3E715}" type="pres">
      <dgm:prSet presAssocID="{C1E4C301-9A40-4CB5-A62D-C9098796DCBE}" presName="FiveNodes_2" presStyleLbl="node1" presStyleIdx="1" presStyleCnt="5">
        <dgm:presLayoutVars>
          <dgm:bulletEnabled val="1"/>
        </dgm:presLayoutVars>
      </dgm:prSet>
      <dgm:spPr/>
    </dgm:pt>
    <dgm:pt modelId="{98CA0FBC-06CC-4B6A-95E7-514ECCEC457E}" type="pres">
      <dgm:prSet presAssocID="{C1E4C301-9A40-4CB5-A62D-C9098796DCBE}" presName="FiveNodes_3" presStyleLbl="node1" presStyleIdx="2" presStyleCnt="5">
        <dgm:presLayoutVars>
          <dgm:bulletEnabled val="1"/>
        </dgm:presLayoutVars>
      </dgm:prSet>
      <dgm:spPr/>
    </dgm:pt>
    <dgm:pt modelId="{069EBAF7-A667-4050-A5F1-172975E81800}" type="pres">
      <dgm:prSet presAssocID="{C1E4C301-9A40-4CB5-A62D-C9098796DCBE}" presName="FiveNodes_4" presStyleLbl="node1" presStyleIdx="3" presStyleCnt="5">
        <dgm:presLayoutVars>
          <dgm:bulletEnabled val="1"/>
        </dgm:presLayoutVars>
      </dgm:prSet>
      <dgm:spPr/>
    </dgm:pt>
    <dgm:pt modelId="{DB388478-05D7-4E83-B3E2-4073E45D8039}" type="pres">
      <dgm:prSet presAssocID="{C1E4C301-9A40-4CB5-A62D-C9098796DCBE}" presName="FiveNodes_5" presStyleLbl="node1" presStyleIdx="4" presStyleCnt="5">
        <dgm:presLayoutVars>
          <dgm:bulletEnabled val="1"/>
        </dgm:presLayoutVars>
      </dgm:prSet>
      <dgm:spPr/>
    </dgm:pt>
    <dgm:pt modelId="{2C515480-FAE1-4298-83C1-D125204781A2}" type="pres">
      <dgm:prSet presAssocID="{C1E4C301-9A40-4CB5-A62D-C9098796DCBE}" presName="FiveConn_1-2" presStyleLbl="fgAccFollowNode1" presStyleIdx="0" presStyleCnt="4">
        <dgm:presLayoutVars>
          <dgm:bulletEnabled val="1"/>
        </dgm:presLayoutVars>
      </dgm:prSet>
      <dgm:spPr/>
    </dgm:pt>
    <dgm:pt modelId="{14984D59-7B1F-4944-AFD8-0FA153C68737}" type="pres">
      <dgm:prSet presAssocID="{C1E4C301-9A40-4CB5-A62D-C9098796DCBE}" presName="FiveConn_2-3" presStyleLbl="fgAccFollowNode1" presStyleIdx="1" presStyleCnt="4">
        <dgm:presLayoutVars>
          <dgm:bulletEnabled val="1"/>
        </dgm:presLayoutVars>
      </dgm:prSet>
      <dgm:spPr/>
    </dgm:pt>
    <dgm:pt modelId="{6C4F4CB8-35B3-484C-B510-942C3058F7A1}" type="pres">
      <dgm:prSet presAssocID="{C1E4C301-9A40-4CB5-A62D-C9098796DCBE}" presName="FiveConn_3-4" presStyleLbl="fgAccFollowNode1" presStyleIdx="2" presStyleCnt="4">
        <dgm:presLayoutVars>
          <dgm:bulletEnabled val="1"/>
        </dgm:presLayoutVars>
      </dgm:prSet>
      <dgm:spPr/>
    </dgm:pt>
    <dgm:pt modelId="{DB0F4DA2-022D-4E0B-B167-BA5EC7E89028}" type="pres">
      <dgm:prSet presAssocID="{C1E4C301-9A40-4CB5-A62D-C9098796DCBE}" presName="FiveConn_4-5" presStyleLbl="fgAccFollowNode1" presStyleIdx="3" presStyleCnt="4">
        <dgm:presLayoutVars>
          <dgm:bulletEnabled val="1"/>
        </dgm:presLayoutVars>
      </dgm:prSet>
      <dgm:spPr/>
    </dgm:pt>
    <dgm:pt modelId="{D335BA26-781B-4196-98B2-BAE1B6BE2377}" type="pres">
      <dgm:prSet presAssocID="{C1E4C301-9A40-4CB5-A62D-C9098796DCBE}" presName="FiveNodes_1_text" presStyleLbl="node1" presStyleIdx="4" presStyleCnt="5">
        <dgm:presLayoutVars>
          <dgm:bulletEnabled val="1"/>
        </dgm:presLayoutVars>
      </dgm:prSet>
      <dgm:spPr/>
    </dgm:pt>
    <dgm:pt modelId="{F76C1E89-8689-4C24-8E1E-E924CFC11338}" type="pres">
      <dgm:prSet presAssocID="{C1E4C301-9A40-4CB5-A62D-C9098796DCBE}" presName="FiveNodes_2_text" presStyleLbl="node1" presStyleIdx="4" presStyleCnt="5">
        <dgm:presLayoutVars>
          <dgm:bulletEnabled val="1"/>
        </dgm:presLayoutVars>
      </dgm:prSet>
      <dgm:spPr/>
    </dgm:pt>
    <dgm:pt modelId="{1F53B1B0-6534-4C5E-842F-37A07C515880}" type="pres">
      <dgm:prSet presAssocID="{C1E4C301-9A40-4CB5-A62D-C9098796DCBE}" presName="FiveNodes_3_text" presStyleLbl="node1" presStyleIdx="4" presStyleCnt="5">
        <dgm:presLayoutVars>
          <dgm:bulletEnabled val="1"/>
        </dgm:presLayoutVars>
      </dgm:prSet>
      <dgm:spPr/>
    </dgm:pt>
    <dgm:pt modelId="{E5506EDF-D11E-4B57-961F-DDBC5BFFD6BF}" type="pres">
      <dgm:prSet presAssocID="{C1E4C301-9A40-4CB5-A62D-C9098796DCBE}" presName="FiveNodes_4_text" presStyleLbl="node1" presStyleIdx="4" presStyleCnt="5">
        <dgm:presLayoutVars>
          <dgm:bulletEnabled val="1"/>
        </dgm:presLayoutVars>
      </dgm:prSet>
      <dgm:spPr/>
    </dgm:pt>
    <dgm:pt modelId="{5AA4C9C5-FE5A-45A2-8037-34FCBFE8C329}" type="pres">
      <dgm:prSet presAssocID="{C1E4C301-9A40-4CB5-A62D-C9098796DCB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8AE3B1A-3281-417B-82DA-39D6574FDD4F}" type="presOf" srcId="{7451F858-9A96-4F60-A80C-3323F1E522D5}" destId="{DB0F4DA2-022D-4E0B-B167-BA5EC7E89028}" srcOrd="0" destOrd="0" presId="urn:microsoft.com/office/officeart/2005/8/layout/vProcess5"/>
    <dgm:cxn modelId="{364CCF1A-44C5-407A-A18D-FC299FB0F4EF}" type="presOf" srcId="{FFD96B4F-ACC1-4C88-8C31-CF1962C2D6A8}" destId="{D335BA26-781B-4196-98B2-BAE1B6BE2377}" srcOrd="1" destOrd="0" presId="urn:microsoft.com/office/officeart/2005/8/layout/vProcess5"/>
    <dgm:cxn modelId="{6998542D-100E-4B76-969D-A62BACE58E12}" type="presOf" srcId="{594BCC64-BDFD-4BCC-A4F1-DA8A1971B235}" destId="{DB388478-05D7-4E83-B3E2-4073E45D8039}" srcOrd="0" destOrd="0" presId="urn:microsoft.com/office/officeart/2005/8/layout/vProcess5"/>
    <dgm:cxn modelId="{8C4FE92F-7968-46A4-92BC-A51259E1935B}" type="presOf" srcId="{09E91EF3-207F-4FA7-BDF0-3CCA66A13A61}" destId="{2C515480-FAE1-4298-83C1-D125204781A2}" srcOrd="0" destOrd="0" presId="urn:microsoft.com/office/officeart/2005/8/layout/vProcess5"/>
    <dgm:cxn modelId="{E9159D3C-2F5D-46A9-9DB8-9292A018AEE1}" type="presOf" srcId="{C1E4C301-9A40-4CB5-A62D-C9098796DCBE}" destId="{BE9ACA99-2203-4A31-A1AD-325C016E21BE}" srcOrd="0" destOrd="0" presId="urn:microsoft.com/office/officeart/2005/8/layout/vProcess5"/>
    <dgm:cxn modelId="{5EBF8965-4013-4B67-9CF1-6CCC9F2C1450}" type="presOf" srcId="{5A9F8D96-731D-4095-A8F4-679E1326F28B}" destId="{14984D59-7B1F-4944-AFD8-0FA153C68737}" srcOrd="0" destOrd="0" presId="urn:microsoft.com/office/officeart/2005/8/layout/vProcess5"/>
    <dgm:cxn modelId="{196E594D-44CA-4E83-97CC-8661FBFC0AA1}" srcId="{C1E4C301-9A40-4CB5-A62D-C9098796DCBE}" destId="{ADB6678E-59F6-4AA1-95DE-AAFBCC3B6C75}" srcOrd="2" destOrd="0" parTransId="{893B6797-4ABF-4884-B7B7-C7DF60896EE2}" sibTransId="{5547133E-6863-4645-B3EA-8DB77DEB2002}"/>
    <dgm:cxn modelId="{3E660E53-4B62-4070-B40E-87F8944619A6}" type="presOf" srcId="{ADB6678E-59F6-4AA1-95DE-AAFBCC3B6C75}" destId="{98CA0FBC-06CC-4B6A-95E7-514ECCEC457E}" srcOrd="0" destOrd="0" presId="urn:microsoft.com/office/officeart/2005/8/layout/vProcess5"/>
    <dgm:cxn modelId="{1AEBC476-CAF5-4344-8406-9D07E6B37A23}" type="presOf" srcId="{0ECC9D4A-4E72-40E4-A4BF-DE975635780E}" destId="{069EBAF7-A667-4050-A5F1-172975E81800}" srcOrd="0" destOrd="0" presId="urn:microsoft.com/office/officeart/2005/8/layout/vProcess5"/>
    <dgm:cxn modelId="{A08DC778-7291-4193-A908-495234CC3C30}" type="presOf" srcId="{ADB6678E-59F6-4AA1-95DE-AAFBCC3B6C75}" destId="{1F53B1B0-6534-4C5E-842F-37A07C515880}" srcOrd="1" destOrd="0" presId="urn:microsoft.com/office/officeart/2005/8/layout/vProcess5"/>
    <dgm:cxn modelId="{17503F79-5B98-4593-AF6E-B3D9DD5839E2}" type="presOf" srcId="{594BCC64-BDFD-4BCC-A4F1-DA8A1971B235}" destId="{5AA4C9C5-FE5A-45A2-8037-34FCBFE8C329}" srcOrd="1" destOrd="0" presId="urn:microsoft.com/office/officeart/2005/8/layout/vProcess5"/>
    <dgm:cxn modelId="{4E50307D-61A9-41CC-853D-B1132E8FF973}" srcId="{C1E4C301-9A40-4CB5-A62D-C9098796DCBE}" destId="{FFD96B4F-ACC1-4C88-8C31-CF1962C2D6A8}" srcOrd="0" destOrd="0" parTransId="{C4A36AAF-9D77-41B1-916D-F6373CD79840}" sibTransId="{09E91EF3-207F-4FA7-BDF0-3CCA66A13A61}"/>
    <dgm:cxn modelId="{6B02BA7E-754F-488A-9137-84F75F5B0B6B}" srcId="{C1E4C301-9A40-4CB5-A62D-C9098796DCBE}" destId="{594BCC64-BDFD-4BCC-A4F1-DA8A1971B235}" srcOrd="4" destOrd="0" parTransId="{D3150B2F-B8DC-4032-8925-69097B41FB65}" sibTransId="{00DA530C-5442-43A3-B06E-5504BD255964}"/>
    <dgm:cxn modelId="{D8960690-C637-4E0C-BBCC-6FCC0FAD9E5C}" srcId="{C1E4C301-9A40-4CB5-A62D-C9098796DCBE}" destId="{0ECC9D4A-4E72-40E4-A4BF-DE975635780E}" srcOrd="3" destOrd="0" parTransId="{3E8B204E-6E6D-47F9-A640-BE9152C2FC27}" sibTransId="{7451F858-9A96-4F60-A80C-3323F1E522D5}"/>
    <dgm:cxn modelId="{489A51A3-EB4C-4BA2-9C7E-0A11D763A93C}" type="presOf" srcId="{44DD7C36-590D-459C-9B1F-2169104B5DCE}" destId="{E686EBE5-2044-497B-84B0-9EB993D3E715}" srcOrd="0" destOrd="0" presId="urn:microsoft.com/office/officeart/2005/8/layout/vProcess5"/>
    <dgm:cxn modelId="{1934CEA5-04EC-4EF5-BDC6-9B4B2334DDA9}" srcId="{C1E4C301-9A40-4CB5-A62D-C9098796DCBE}" destId="{44DD7C36-590D-459C-9B1F-2169104B5DCE}" srcOrd="1" destOrd="0" parTransId="{F50325A2-6F90-46F5-9789-FE5A7FA703C6}" sibTransId="{5A9F8D96-731D-4095-A8F4-679E1326F28B}"/>
    <dgm:cxn modelId="{93F4A2A9-0EF0-49EF-BBDC-4A8A8E51FBC2}" type="presOf" srcId="{FFD96B4F-ACC1-4C88-8C31-CF1962C2D6A8}" destId="{C3FEF353-D7E3-4B13-8503-C89D2AD21169}" srcOrd="0" destOrd="0" presId="urn:microsoft.com/office/officeart/2005/8/layout/vProcess5"/>
    <dgm:cxn modelId="{363C66CB-386B-4A76-AD0C-CC1DAAD4E330}" type="presOf" srcId="{0ECC9D4A-4E72-40E4-A4BF-DE975635780E}" destId="{E5506EDF-D11E-4B57-961F-DDBC5BFFD6BF}" srcOrd="1" destOrd="0" presId="urn:microsoft.com/office/officeart/2005/8/layout/vProcess5"/>
    <dgm:cxn modelId="{AD0299E0-DE00-4709-919D-CBCD3D73696C}" type="presOf" srcId="{5547133E-6863-4645-B3EA-8DB77DEB2002}" destId="{6C4F4CB8-35B3-484C-B510-942C3058F7A1}" srcOrd="0" destOrd="0" presId="urn:microsoft.com/office/officeart/2005/8/layout/vProcess5"/>
    <dgm:cxn modelId="{77426FE1-ADB8-4AB9-B5BC-81CD9F99AC85}" type="presOf" srcId="{44DD7C36-590D-459C-9B1F-2169104B5DCE}" destId="{F76C1E89-8689-4C24-8E1E-E924CFC11338}" srcOrd="1" destOrd="0" presId="urn:microsoft.com/office/officeart/2005/8/layout/vProcess5"/>
    <dgm:cxn modelId="{58D52261-085B-4BAE-AC32-A7B2D16CFBBB}" type="presParOf" srcId="{BE9ACA99-2203-4A31-A1AD-325C016E21BE}" destId="{9092E9A8-C61C-4D07-AD36-E700DAB839C1}" srcOrd="0" destOrd="0" presId="urn:microsoft.com/office/officeart/2005/8/layout/vProcess5"/>
    <dgm:cxn modelId="{EB40F16F-C1C0-43DC-90ED-6413A0AB3044}" type="presParOf" srcId="{BE9ACA99-2203-4A31-A1AD-325C016E21BE}" destId="{C3FEF353-D7E3-4B13-8503-C89D2AD21169}" srcOrd="1" destOrd="0" presId="urn:microsoft.com/office/officeart/2005/8/layout/vProcess5"/>
    <dgm:cxn modelId="{8DF5DC45-1670-4814-AE1E-D22126DD0379}" type="presParOf" srcId="{BE9ACA99-2203-4A31-A1AD-325C016E21BE}" destId="{E686EBE5-2044-497B-84B0-9EB993D3E715}" srcOrd="2" destOrd="0" presId="urn:microsoft.com/office/officeart/2005/8/layout/vProcess5"/>
    <dgm:cxn modelId="{67932E25-06F3-4440-902E-814EEB5B902C}" type="presParOf" srcId="{BE9ACA99-2203-4A31-A1AD-325C016E21BE}" destId="{98CA0FBC-06CC-4B6A-95E7-514ECCEC457E}" srcOrd="3" destOrd="0" presId="urn:microsoft.com/office/officeart/2005/8/layout/vProcess5"/>
    <dgm:cxn modelId="{9AE5AB4A-5DCB-465B-B0CE-9316D7E44494}" type="presParOf" srcId="{BE9ACA99-2203-4A31-A1AD-325C016E21BE}" destId="{069EBAF7-A667-4050-A5F1-172975E81800}" srcOrd="4" destOrd="0" presId="urn:microsoft.com/office/officeart/2005/8/layout/vProcess5"/>
    <dgm:cxn modelId="{57777FCC-B56F-4F47-91F2-E1CC2BF61920}" type="presParOf" srcId="{BE9ACA99-2203-4A31-A1AD-325C016E21BE}" destId="{DB388478-05D7-4E83-B3E2-4073E45D8039}" srcOrd="5" destOrd="0" presId="urn:microsoft.com/office/officeart/2005/8/layout/vProcess5"/>
    <dgm:cxn modelId="{097B44D7-9D7D-4FCC-88BF-F38CB8429651}" type="presParOf" srcId="{BE9ACA99-2203-4A31-A1AD-325C016E21BE}" destId="{2C515480-FAE1-4298-83C1-D125204781A2}" srcOrd="6" destOrd="0" presId="urn:microsoft.com/office/officeart/2005/8/layout/vProcess5"/>
    <dgm:cxn modelId="{25FCDDF6-693D-4223-B0E0-B6AE69876856}" type="presParOf" srcId="{BE9ACA99-2203-4A31-A1AD-325C016E21BE}" destId="{14984D59-7B1F-4944-AFD8-0FA153C68737}" srcOrd="7" destOrd="0" presId="urn:microsoft.com/office/officeart/2005/8/layout/vProcess5"/>
    <dgm:cxn modelId="{C89768FD-C3C5-490B-B8F7-FED67F5FBD7B}" type="presParOf" srcId="{BE9ACA99-2203-4A31-A1AD-325C016E21BE}" destId="{6C4F4CB8-35B3-484C-B510-942C3058F7A1}" srcOrd="8" destOrd="0" presId="urn:microsoft.com/office/officeart/2005/8/layout/vProcess5"/>
    <dgm:cxn modelId="{0A2F3F23-152E-49C1-AE2B-08C7A3CD455A}" type="presParOf" srcId="{BE9ACA99-2203-4A31-A1AD-325C016E21BE}" destId="{DB0F4DA2-022D-4E0B-B167-BA5EC7E89028}" srcOrd="9" destOrd="0" presId="urn:microsoft.com/office/officeart/2005/8/layout/vProcess5"/>
    <dgm:cxn modelId="{45D18E14-D7B1-42A4-BB20-A26A1D091B1C}" type="presParOf" srcId="{BE9ACA99-2203-4A31-A1AD-325C016E21BE}" destId="{D335BA26-781B-4196-98B2-BAE1B6BE2377}" srcOrd="10" destOrd="0" presId="urn:microsoft.com/office/officeart/2005/8/layout/vProcess5"/>
    <dgm:cxn modelId="{74C51C10-F9C4-46FC-ACB2-1BCFF0645EFE}" type="presParOf" srcId="{BE9ACA99-2203-4A31-A1AD-325C016E21BE}" destId="{F76C1E89-8689-4C24-8E1E-E924CFC11338}" srcOrd="11" destOrd="0" presId="urn:microsoft.com/office/officeart/2005/8/layout/vProcess5"/>
    <dgm:cxn modelId="{F3143863-00C1-4D4A-B9CA-34177A62EE9B}" type="presParOf" srcId="{BE9ACA99-2203-4A31-A1AD-325C016E21BE}" destId="{1F53B1B0-6534-4C5E-842F-37A07C515880}" srcOrd="12" destOrd="0" presId="urn:microsoft.com/office/officeart/2005/8/layout/vProcess5"/>
    <dgm:cxn modelId="{A91C11FB-92BA-4700-A3F8-7145C925FCDB}" type="presParOf" srcId="{BE9ACA99-2203-4A31-A1AD-325C016E21BE}" destId="{E5506EDF-D11E-4B57-961F-DDBC5BFFD6BF}" srcOrd="13" destOrd="0" presId="urn:microsoft.com/office/officeart/2005/8/layout/vProcess5"/>
    <dgm:cxn modelId="{C70ACAC9-025A-4E74-AF0E-FEFEDAFEE931}" type="presParOf" srcId="{BE9ACA99-2203-4A31-A1AD-325C016E21BE}" destId="{5AA4C9C5-FE5A-45A2-8037-34FCBFE8C32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8A47F-0578-4919-89EA-6BA2C418280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0D7D8E-C9D0-4775-8F20-32C056AB1A24}">
      <dgm:prSet/>
      <dgm:spPr/>
      <dgm:t>
        <a:bodyPr/>
        <a:lstStyle/>
        <a:p>
          <a:r>
            <a:rPr lang="en-US" b="1" dirty="0"/>
            <a:t>Objective: </a:t>
          </a:r>
          <a:r>
            <a:rPr lang="en-US" dirty="0"/>
            <a:t>The main objective of the RFM-based customer segmentation model is to group customers with similar behavior and characteristics together, enabling businesses to:</a:t>
          </a:r>
        </a:p>
      </dgm:t>
    </dgm:pt>
    <dgm:pt modelId="{D71A7707-3E4F-4DFF-B90F-071B5C4FD909}" type="parTrans" cxnId="{B16465DD-3F1E-4B04-92DE-C9E1E9D987F1}">
      <dgm:prSet/>
      <dgm:spPr/>
      <dgm:t>
        <a:bodyPr/>
        <a:lstStyle/>
        <a:p>
          <a:endParaRPr lang="en-US"/>
        </a:p>
      </dgm:t>
    </dgm:pt>
    <dgm:pt modelId="{E3891D8A-D26E-4026-8D9D-426E07A1726A}" type="sibTrans" cxnId="{B16465DD-3F1E-4B04-92DE-C9E1E9D987F1}">
      <dgm:prSet/>
      <dgm:spPr/>
      <dgm:t>
        <a:bodyPr/>
        <a:lstStyle/>
        <a:p>
          <a:endParaRPr lang="en-US"/>
        </a:p>
      </dgm:t>
    </dgm:pt>
    <dgm:pt modelId="{B35C3104-F4A9-439F-B356-873781EDE85C}">
      <dgm:prSet/>
      <dgm:spPr/>
      <dgm:t>
        <a:bodyPr/>
        <a:lstStyle/>
        <a:p>
          <a:r>
            <a:rPr lang="en-US" dirty="0"/>
            <a:t>Customer Understanding: Gain insights into different customer segments and their purchasing patterns. This understanding can help identify high-value and loyal customers, as well as those who might need extra attention to increase their engagement and loyalty.</a:t>
          </a:r>
        </a:p>
      </dgm:t>
    </dgm:pt>
    <dgm:pt modelId="{AFAD5CBC-C854-40D8-A9C7-9D9AEDC1A91A}" type="parTrans" cxnId="{F100D966-7753-4655-99BF-7FB981DDC908}">
      <dgm:prSet/>
      <dgm:spPr/>
      <dgm:t>
        <a:bodyPr/>
        <a:lstStyle/>
        <a:p>
          <a:endParaRPr lang="en-US"/>
        </a:p>
      </dgm:t>
    </dgm:pt>
    <dgm:pt modelId="{46176C22-9246-4A83-A378-47E42001A0D6}" type="sibTrans" cxnId="{F100D966-7753-4655-99BF-7FB981DDC908}">
      <dgm:prSet/>
      <dgm:spPr/>
      <dgm:t>
        <a:bodyPr/>
        <a:lstStyle/>
        <a:p>
          <a:endParaRPr lang="en-US"/>
        </a:p>
      </dgm:t>
    </dgm:pt>
    <dgm:pt modelId="{9AF53E54-DDD2-41CE-9F58-633779C6A77A}">
      <dgm:prSet/>
      <dgm:spPr/>
      <dgm:t>
        <a:bodyPr/>
        <a:lstStyle/>
        <a:p>
          <a:r>
            <a:rPr lang="en-US"/>
            <a:t>Personalized Marketing: Customize marketing strategies for each segment, addressing their unique needs, preferences, and behaviors. This leads to more effective campaigns and better customer engagement.</a:t>
          </a:r>
        </a:p>
      </dgm:t>
    </dgm:pt>
    <dgm:pt modelId="{E84CDC43-8DFA-4A42-8E6C-E20240A8EB47}" type="parTrans" cxnId="{80BC9DE5-03AC-424B-907C-5295CC8F1F3B}">
      <dgm:prSet/>
      <dgm:spPr/>
      <dgm:t>
        <a:bodyPr/>
        <a:lstStyle/>
        <a:p>
          <a:endParaRPr lang="en-US"/>
        </a:p>
      </dgm:t>
    </dgm:pt>
    <dgm:pt modelId="{381358E2-6C70-4574-92B8-3BCF4A2226F1}" type="sibTrans" cxnId="{80BC9DE5-03AC-424B-907C-5295CC8F1F3B}">
      <dgm:prSet/>
      <dgm:spPr/>
      <dgm:t>
        <a:bodyPr/>
        <a:lstStyle/>
        <a:p>
          <a:endParaRPr lang="en-US"/>
        </a:p>
      </dgm:t>
    </dgm:pt>
    <dgm:pt modelId="{A907544D-92A1-4DB6-88F2-BC40450392F6}">
      <dgm:prSet/>
      <dgm:spPr/>
      <dgm:t>
        <a:bodyPr/>
        <a:lstStyle/>
        <a:p>
          <a:r>
            <a:rPr lang="en-US"/>
            <a:t>Retention and Loyalty: Develop targeted retention strategies by identifying at-risk customers and devising approaches to retain them. Loyal customers can also be rewarded and encouraged to make repeat purchases.</a:t>
          </a:r>
        </a:p>
      </dgm:t>
    </dgm:pt>
    <dgm:pt modelId="{2D2DC472-0E27-47AC-A603-3830ED03401B}" type="parTrans" cxnId="{929FF09C-93C6-43AA-BC01-C4FAF86F0451}">
      <dgm:prSet/>
      <dgm:spPr/>
      <dgm:t>
        <a:bodyPr/>
        <a:lstStyle/>
        <a:p>
          <a:endParaRPr lang="en-US"/>
        </a:p>
      </dgm:t>
    </dgm:pt>
    <dgm:pt modelId="{6CC3E448-8B8D-457C-ABC8-90964ACFB906}" type="sibTrans" cxnId="{929FF09C-93C6-43AA-BC01-C4FAF86F0451}">
      <dgm:prSet/>
      <dgm:spPr/>
      <dgm:t>
        <a:bodyPr/>
        <a:lstStyle/>
        <a:p>
          <a:endParaRPr lang="en-US"/>
        </a:p>
      </dgm:t>
    </dgm:pt>
    <dgm:pt modelId="{B5B7A218-6F3E-420A-BD71-ECB3290D4E40}">
      <dgm:prSet/>
      <dgm:spPr/>
      <dgm:t>
        <a:bodyPr/>
        <a:lstStyle/>
        <a:p>
          <a:r>
            <a:rPr lang="en-US"/>
            <a:t>Cross-Selling and Upselling: Identify opportunities for cross-selling and upselling by analyzing the purchasing habits of different customer segments. This can lead to increased revenue and customer lifetime value.</a:t>
          </a:r>
        </a:p>
      </dgm:t>
    </dgm:pt>
    <dgm:pt modelId="{6988CFB2-7ED7-4F84-9346-5443CFDDBBD0}" type="parTrans" cxnId="{840522FE-E06C-45AA-B082-ED1F45B080B4}">
      <dgm:prSet/>
      <dgm:spPr/>
      <dgm:t>
        <a:bodyPr/>
        <a:lstStyle/>
        <a:p>
          <a:endParaRPr lang="en-US"/>
        </a:p>
      </dgm:t>
    </dgm:pt>
    <dgm:pt modelId="{AF07459E-D8DD-409C-8149-CC58AA194374}" type="sibTrans" cxnId="{840522FE-E06C-45AA-B082-ED1F45B080B4}">
      <dgm:prSet/>
      <dgm:spPr/>
      <dgm:t>
        <a:bodyPr/>
        <a:lstStyle/>
        <a:p>
          <a:endParaRPr lang="en-US"/>
        </a:p>
      </dgm:t>
    </dgm:pt>
    <dgm:pt modelId="{3A14D891-1935-4F9E-9430-0C97FBCCE975}">
      <dgm:prSet/>
      <dgm:spPr/>
      <dgm:t>
        <a:bodyPr/>
        <a:lstStyle/>
        <a:p>
          <a:r>
            <a:rPr lang="en-US" dirty="0"/>
            <a:t>Resource Allocation: Allocate resources more efficiently by focusing marketing efforts on segments that offer the highest potential for growth and profitability.</a:t>
          </a:r>
        </a:p>
      </dgm:t>
    </dgm:pt>
    <dgm:pt modelId="{8E38B12D-6F0A-4D4D-BC97-0D7B04FA1072}" type="parTrans" cxnId="{BA075448-BDCA-4702-AA84-1950C01571B3}">
      <dgm:prSet/>
      <dgm:spPr/>
      <dgm:t>
        <a:bodyPr/>
        <a:lstStyle/>
        <a:p>
          <a:endParaRPr lang="en-US"/>
        </a:p>
      </dgm:t>
    </dgm:pt>
    <dgm:pt modelId="{AAADFB71-C012-4D07-A0F9-728172EFFE7D}" type="sibTrans" cxnId="{BA075448-BDCA-4702-AA84-1950C01571B3}">
      <dgm:prSet/>
      <dgm:spPr/>
      <dgm:t>
        <a:bodyPr/>
        <a:lstStyle/>
        <a:p>
          <a:endParaRPr lang="en-US"/>
        </a:p>
      </dgm:t>
    </dgm:pt>
    <dgm:pt modelId="{A59A189B-9D92-471D-BEA7-54495B066E5C}" type="pres">
      <dgm:prSet presAssocID="{3768A47F-0578-4919-89EA-6BA2C4182805}" presName="Name0" presStyleCnt="0">
        <dgm:presLayoutVars>
          <dgm:dir/>
          <dgm:resizeHandles val="exact"/>
        </dgm:presLayoutVars>
      </dgm:prSet>
      <dgm:spPr/>
    </dgm:pt>
    <dgm:pt modelId="{D15F7ABE-2D8D-45F7-A6EE-90D3E8764B8E}" type="pres">
      <dgm:prSet presAssocID="{360D7D8E-C9D0-4775-8F20-32C056AB1A24}" presName="node" presStyleLbl="node1" presStyleIdx="0" presStyleCnt="6">
        <dgm:presLayoutVars>
          <dgm:bulletEnabled val="1"/>
        </dgm:presLayoutVars>
      </dgm:prSet>
      <dgm:spPr/>
    </dgm:pt>
    <dgm:pt modelId="{9A70A808-B8A9-405E-9C92-81E1FD7DB6AC}" type="pres">
      <dgm:prSet presAssocID="{E3891D8A-D26E-4026-8D9D-426E07A1726A}" presName="sibTrans" presStyleLbl="sibTrans1D1" presStyleIdx="0" presStyleCnt="5"/>
      <dgm:spPr/>
    </dgm:pt>
    <dgm:pt modelId="{351E3821-A317-4F68-B2CE-31574B1A4283}" type="pres">
      <dgm:prSet presAssocID="{E3891D8A-D26E-4026-8D9D-426E07A1726A}" presName="connectorText" presStyleLbl="sibTrans1D1" presStyleIdx="0" presStyleCnt="5"/>
      <dgm:spPr/>
    </dgm:pt>
    <dgm:pt modelId="{B3A00E09-BEC8-4835-9955-E84CC6B0EB1F}" type="pres">
      <dgm:prSet presAssocID="{B35C3104-F4A9-439F-B356-873781EDE85C}" presName="node" presStyleLbl="node1" presStyleIdx="1" presStyleCnt="6">
        <dgm:presLayoutVars>
          <dgm:bulletEnabled val="1"/>
        </dgm:presLayoutVars>
      </dgm:prSet>
      <dgm:spPr/>
    </dgm:pt>
    <dgm:pt modelId="{A38EC7BE-BE6F-46E7-B002-9F4FB6E7BD66}" type="pres">
      <dgm:prSet presAssocID="{46176C22-9246-4A83-A378-47E42001A0D6}" presName="sibTrans" presStyleLbl="sibTrans1D1" presStyleIdx="1" presStyleCnt="5"/>
      <dgm:spPr/>
    </dgm:pt>
    <dgm:pt modelId="{D6106B4F-05FC-45B3-8510-F1A917F7365E}" type="pres">
      <dgm:prSet presAssocID="{46176C22-9246-4A83-A378-47E42001A0D6}" presName="connectorText" presStyleLbl="sibTrans1D1" presStyleIdx="1" presStyleCnt="5"/>
      <dgm:spPr/>
    </dgm:pt>
    <dgm:pt modelId="{BC4556F0-2B13-4CF2-BA8F-D52C115C257C}" type="pres">
      <dgm:prSet presAssocID="{9AF53E54-DDD2-41CE-9F58-633779C6A77A}" presName="node" presStyleLbl="node1" presStyleIdx="2" presStyleCnt="6">
        <dgm:presLayoutVars>
          <dgm:bulletEnabled val="1"/>
        </dgm:presLayoutVars>
      </dgm:prSet>
      <dgm:spPr/>
    </dgm:pt>
    <dgm:pt modelId="{7E160798-B562-4EB0-A0CF-945BBD949837}" type="pres">
      <dgm:prSet presAssocID="{381358E2-6C70-4574-92B8-3BCF4A2226F1}" presName="sibTrans" presStyleLbl="sibTrans1D1" presStyleIdx="2" presStyleCnt="5"/>
      <dgm:spPr/>
    </dgm:pt>
    <dgm:pt modelId="{69DAC5C4-5F7C-4EF1-975E-A4F9E788710A}" type="pres">
      <dgm:prSet presAssocID="{381358E2-6C70-4574-92B8-3BCF4A2226F1}" presName="connectorText" presStyleLbl="sibTrans1D1" presStyleIdx="2" presStyleCnt="5"/>
      <dgm:spPr/>
    </dgm:pt>
    <dgm:pt modelId="{8033F90E-9895-4ED7-B5B0-71F5EEBF85BB}" type="pres">
      <dgm:prSet presAssocID="{A907544D-92A1-4DB6-88F2-BC40450392F6}" presName="node" presStyleLbl="node1" presStyleIdx="3" presStyleCnt="6">
        <dgm:presLayoutVars>
          <dgm:bulletEnabled val="1"/>
        </dgm:presLayoutVars>
      </dgm:prSet>
      <dgm:spPr/>
    </dgm:pt>
    <dgm:pt modelId="{1F365F16-7D30-4786-B129-B627CE040990}" type="pres">
      <dgm:prSet presAssocID="{6CC3E448-8B8D-457C-ABC8-90964ACFB906}" presName="sibTrans" presStyleLbl="sibTrans1D1" presStyleIdx="3" presStyleCnt="5"/>
      <dgm:spPr/>
    </dgm:pt>
    <dgm:pt modelId="{2F432D75-3F83-4C8F-84AD-75158185599F}" type="pres">
      <dgm:prSet presAssocID="{6CC3E448-8B8D-457C-ABC8-90964ACFB906}" presName="connectorText" presStyleLbl="sibTrans1D1" presStyleIdx="3" presStyleCnt="5"/>
      <dgm:spPr/>
    </dgm:pt>
    <dgm:pt modelId="{76B5500C-E904-4495-AB9D-ED6BF4516C89}" type="pres">
      <dgm:prSet presAssocID="{B5B7A218-6F3E-420A-BD71-ECB3290D4E40}" presName="node" presStyleLbl="node1" presStyleIdx="4" presStyleCnt="6">
        <dgm:presLayoutVars>
          <dgm:bulletEnabled val="1"/>
        </dgm:presLayoutVars>
      </dgm:prSet>
      <dgm:spPr/>
    </dgm:pt>
    <dgm:pt modelId="{4A2DA349-963F-45B2-B1E1-500AB73ECBF4}" type="pres">
      <dgm:prSet presAssocID="{AF07459E-D8DD-409C-8149-CC58AA194374}" presName="sibTrans" presStyleLbl="sibTrans1D1" presStyleIdx="4" presStyleCnt="5"/>
      <dgm:spPr/>
    </dgm:pt>
    <dgm:pt modelId="{377D3AA0-22D1-4C06-BCBD-DCF83E6B979E}" type="pres">
      <dgm:prSet presAssocID="{AF07459E-D8DD-409C-8149-CC58AA194374}" presName="connectorText" presStyleLbl="sibTrans1D1" presStyleIdx="4" presStyleCnt="5"/>
      <dgm:spPr/>
    </dgm:pt>
    <dgm:pt modelId="{68C04BB3-0CF6-4DE8-9799-B9976F6C5142}" type="pres">
      <dgm:prSet presAssocID="{3A14D891-1935-4F9E-9430-0C97FBCCE975}" presName="node" presStyleLbl="node1" presStyleIdx="5" presStyleCnt="6">
        <dgm:presLayoutVars>
          <dgm:bulletEnabled val="1"/>
        </dgm:presLayoutVars>
      </dgm:prSet>
      <dgm:spPr/>
    </dgm:pt>
  </dgm:ptLst>
  <dgm:cxnLst>
    <dgm:cxn modelId="{2440CA10-A42C-41F5-AF80-D2C02ED95E56}" type="presOf" srcId="{9AF53E54-DDD2-41CE-9F58-633779C6A77A}" destId="{BC4556F0-2B13-4CF2-BA8F-D52C115C257C}" srcOrd="0" destOrd="0" presId="urn:microsoft.com/office/officeart/2016/7/layout/RepeatingBendingProcessNew"/>
    <dgm:cxn modelId="{F481CF1B-F985-4FBF-8D78-B75B02908008}" type="presOf" srcId="{B35C3104-F4A9-439F-B356-873781EDE85C}" destId="{B3A00E09-BEC8-4835-9955-E84CC6B0EB1F}" srcOrd="0" destOrd="0" presId="urn:microsoft.com/office/officeart/2016/7/layout/RepeatingBendingProcessNew"/>
    <dgm:cxn modelId="{82F9EE1C-7853-4483-A63E-E5D312D1DF3F}" type="presOf" srcId="{360D7D8E-C9D0-4775-8F20-32C056AB1A24}" destId="{D15F7ABE-2D8D-45F7-A6EE-90D3E8764B8E}" srcOrd="0" destOrd="0" presId="urn:microsoft.com/office/officeart/2016/7/layout/RepeatingBendingProcessNew"/>
    <dgm:cxn modelId="{0EA26D26-4106-409A-8588-808164181F75}" type="presOf" srcId="{46176C22-9246-4A83-A378-47E42001A0D6}" destId="{D6106B4F-05FC-45B3-8510-F1A917F7365E}" srcOrd="1" destOrd="0" presId="urn:microsoft.com/office/officeart/2016/7/layout/RepeatingBendingProcessNew"/>
    <dgm:cxn modelId="{D7EF7A2E-11BB-4AE2-97BB-20873CE6B153}" type="presOf" srcId="{3768A47F-0578-4919-89EA-6BA2C4182805}" destId="{A59A189B-9D92-471D-BEA7-54495B066E5C}" srcOrd="0" destOrd="0" presId="urn:microsoft.com/office/officeart/2016/7/layout/RepeatingBendingProcessNew"/>
    <dgm:cxn modelId="{D1306233-A1E9-4BD9-A539-311E8ED299B1}" type="presOf" srcId="{6CC3E448-8B8D-457C-ABC8-90964ACFB906}" destId="{1F365F16-7D30-4786-B129-B627CE040990}" srcOrd="0" destOrd="0" presId="urn:microsoft.com/office/officeart/2016/7/layout/RepeatingBendingProcessNew"/>
    <dgm:cxn modelId="{049D2439-C4FD-4B54-A92B-8D9A72343A64}" type="presOf" srcId="{A907544D-92A1-4DB6-88F2-BC40450392F6}" destId="{8033F90E-9895-4ED7-B5B0-71F5EEBF85BB}" srcOrd="0" destOrd="0" presId="urn:microsoft.com/office/officeart/2016/7/layout/RepeatingBendingProcessNew"/>
    <dgm:cxn modelId="{0D62D741-D065-4EED-9F8B-53BDEF16A7B5}" type="presOf" srcId="{E3891D8A-D26E-4026-8D9D-426E07A1726A}" destId="{351E3821-A317-4F68-B2CE-31574B1A4283}" srcOrd="1" destOrd="0" presId="urn:microsoft.com/office/officeart/2016/7/layout/RepeatingBendingProcessNew"/>
    <dgm:cxn modelId="{F100D966-7753-4655-99BF-7FB981DDC908}" srcId="{3768A47F-0578-4919-89EA-6BA2C4182805}" destId="{B35C3104-F4A9-439F-B356-873781EDE85C}" srcOrd="1" destOrd="0" parTransId="{AFAD5CBC-C854-40D8-A9C7-9D9AEDC1A91A}" sibTransId="{46176C22-9246-4A83-A378-47E42001A0D6}"/>
    <dgm:cxn modelId="{BA075448-BDCA-4702-AA84-1950C01571B3}" srcId="{3768A47F-0578-4919-89EA-6BA2C4182805}" destId="{3A14D891-1935-4F9E-9430-0C97FBCCE975}" srcOrd="5" destOrd="0" parTransId="{8E38B12D-6F0A-4D4D-BC97-0D7B04FA1072}" sibTransId="{AAADFB71-C012-4D07-A0F9-728172EFFE7D}"/>
    <dgm:cxn modelId="{CDD6276B-E31E-4750-ACDE-31A57E3B0D4C}" type="presOf" srcId="{381358E2-6C70-4574-92B8-3BCF4A2226F1}" destId="{7E160798-B562-4EB0-A0CF-945BBD949837}" srcOrd="0" destOrd="0" presId="urn:microsoft.com/office/officeart/2016/7/layout/RepeatingBendingProcessNew"/>
    <dgm:cxn modelId="{152E4476-8AF3-4E90-A114-D82CC8D75E49}" type="presOf" srcId="{AF07459E-D8DD-409C-8149-CC58AA194374}" destId="{377D3AA0-22D1-4C06-BCBD-DCF83E6B979E}" srcOrd="1" destOrd="0" presId="urn:microsoft.com/office/officeart/2016/7/layout/RepeatingBendingProcessNew"/>
    <dgm:cxn modelId="{C1417B7B-1641-4646-AC1D-E62A49180C36}" type="presOf" srcId="{3A14D891-1935-4F9E-9430-0C97FBCCE975}" destId="{68C04BB3-0CF6-4DE8-9799-B9976F6C5142}" srcOrd="0" destOrd="0" presId="urn:microsoft.com/office/officeart/2016/7/layout/RepeatingBendingProcessNew"/>
    <dgm:cxn modelId="{E68AE797-D459-4FCE-94A5-C364ACFB06F4}" type="presOf" srcId="{46176C22-9246-4A83-A378-47E42001A0D6}" destId="{A38EC7BE-BE6F-46E7-B002-9F4FB6E7BD66}" srcOrd="0" destOrd="0" presId="urn:microsoft.com/office/officeart/2016/7/layout/RepeatingBendingProcessNew"/>
    <dgm:cxn modelId="{929FF09C-93C6-43AA-BC01-C4FAF86F0451}" srcId="{3768A47F-0578-4919-89EA-6BA2C4182805}" destId="{A907544D-92A1-4DB6-88F2-BC40450392F6}" srcOrd="3" destOrd="0" parTransId="{2D2DC472-0E27-47AC-A603-3830ED03401B}" sibTransId="{6CC3E448-8B8D-457C-ABC8-90964ACFB906}"/>
    <dgm:cxn modelId="{2A515CA1-44FE-417C-BD96-BCB4E0D86B8A}" type="presOf" srcId="{AF07459E-D8DD-409C-8149-CC58AA194374}" destId="{4A2DA349-963F-45B2-B1E1-500AB73ECBF4}" srcOrd="0" destOrd="0" presId="urn:microsoft.com/office/officeart/2016/7/layout/RepeatingBendingProcessNew"/>
    <dgm:cxn modelId="{1A55CCBE-B4BC-4531-8FF3-EEF18F1483E5}" type="presOf" srcId="{E3891D8A-D26E-4026-8D9D-426E07A1726A}" destId="{9A70A808-B8A9-405E-9C92-81E1FD7DB6AC}" srcOrd="0" destOrd="0" presId="urn:microsoft.com/office/officeart/2016/7/layout/RepeatingBendingProcessNew"/>
    <dgm:cxn modelId="{B48174C3-BBA9-42C7-B803-8A8EBFED9946}" type="presOf" srcId="{B5B7A218-6F3E-420A-BD71-ECB3290D4E40}" destId="{76B5500C-E904-4495-AB9D-ED6BF4516C89}" srcOrd="0" destOrd="0" presId="urn:microsoft.com/office/officeart/2016/7/layout/RepeatingBendingProcessNew"/>
    <dgm:cxn modelId="{B16465DD-3F1E-4B04-92DE-C9E1E9D987F1}" srcId="{3768A47F-0578-4919-89EA-6BA2C4182805}" destId="{360D7D8E-C9D0-4775-8F20-32C056AB1A24}" srcOrd="0" destOrd="0" parTransId="{D71A7707-3E4F-4DFF-B90F-071B5C4FD909}" sibTransId="{E3891D8A-D26E-4026-8D9D-426E07A1726A}"/>
    <dgm:cxn modelId="{80BC9DE5-03AC-424B-907C-5295CC8F1F3B}" srcId="{3768A47F-0578-4919-89EA-6BA2C4182805}" destId="{9AF53E54-DDD2-41CE-9F58-633779C6A77A}" srcOrd="2" destOrd="0" parTransId="{E84CDC43-8DFA-4A42-8E6C-E20240A8EB47}" sibTransId="{381358E2-6C70-4574-92B8-3BCF4A2226F1}"/>
    <dgm:cxn modelId="{513B71E6-8257-40A4-9F71-D74F6F89964E}" type="presOf" srcId="{381358E2-6C70-4574-92B8-3BCF4A2226F1}" destId="{69DAC5C4-5F7C-4EF1-975E-A4F9E788710A}" srcOrd="1" destOrd="0" presId="urn:microsoft.com/office/officeart/2016/7/layout/RepeatingBendingProcessNew"/>
    <dgm:cxn modelId="{CB66E5E7-BF44-4A10-9BEE-A66661B6E21B}" type="presOf" srcId="{6CC3E448-8B8D-457C-ABC8-90964ACFB906}" destId="{2F432D75-3F83-4C8F-84AD-75158185599F}" srcOrd="1" destOrd="0" presId="urn:microsoft.com/office/officeart/2016/7/layout/RepeatingBendingProcessNew"/>
    <dgm:cxn modelId="{840522FE-E06C-45AA-B082-ED1F45B080B4}" srcId="{3768A47F-0578-4919-89EA-6BA2C4182805}" destId="{B5B7A218-6F3E-420A-BD71-ECB3290D4E40}" srcOrd="4" destOrd="0" parTransId="{6988CFB2-7ED7-4F84-9346-5443CFDDBBD0}" sibTransId="{AF07459E-D8DD-409C-8149-CC58AA194374}"/>
    <dgm:cxn modelId="{F0E7EDD1-BD14-4FFD-9F21-2FC49CEDEB43}" type="presParOf" srcId="{A59A189B-9D92-471D-BEA7-54495B066E5C}" destId="{D15F7ABE-2D8D-45F7-A6EE-90D3E8764B8E}" srcOrd="0" destOrd="0" presId="urn:microsoft.com/office/officeart/2016/7/layout/RepeatingBendingProcessNew"/>
    <dgm:cxn modelId="{724F0CCD-A9DD-477D-A644-3FFC91EA6FCB}" type="presParOf" srcId="{A59A189B-9D92-471D-BEA7-54495B066E5C}" destId="{9A70A808-B8A9-405E-9C92-81E1FD7DB6AC}" srcOrd="1" destOrd="0" presId="urn:microsoft.com/office/officeart/2016/7/layout/RepeatingBendingProcessNew"/>
    <dgm:cxn modelId="{35DE74AF-4D80-4DFA-B664-9FE2DA700AE4}" type="presParOf" srcId="{9A70A808-B8A9-405E-9C92-81E1FD7DB6AC}" destId="{351E3821-A317-4F68-B2CE-31574B1A4283}" srcOrd="0" destOrd="0" presId="urn:microsoft.com/office/officeart/2016/7/layout/RepeatingBendingProcessNew"/>
    <dgm:cxn modelId="{05D084FC-2928-476D-BF7F-B12997598E85}" type="presParOf" srcId="{A59A189B-9D92-471D-BEA7-54495B066E5C}" destId="{B3A00E09-BEC8-4835-9955-E84CC6B0EB1F}" srcOrd="2" destOrd="0" presId="urn:microsoft.com/office/officeart/2016/7/layout/RepeatingBendingProcessNew"/>
    <dgm:cxn modelId="{4A46FA41-1BC5-42FF-93AF-DCDE9D25ED82}" type="presParOf" srcId="{A59A189B-9D92-471D-BEA7-54495B066E5C}" destId="{A38EC7BE-BE6F-46E7-B002-9F4FB6E7BD66}" srcOrd="3" destOrd="0" presId="urn:microsoft.com/office/officeart/2016/7/layout/RepeatingBendingProcessNew"/>
    <dgm:cxn modelId="{7D8D4959-E83A-4BB7-884C-FC27762F58B4}" type="presParOf" srcId="{A38EC7BE-BE6F-46E7-B002-9F4FB6E7BD66}" destId="{D6106B4F-05FC-45B3-8510-F1A917F7365E}" srcOrd="0" destOrd="0" presId="urn:microsoft.com/office/officeart/2016/7/layout/RepeatingBendingProcessNew"/>
    <dgm:cxn modelId="{521DA6D7-97EA-4F6D-9622-F2B5A5D21503}" type="presParOf" srcId="{A59A189B-9D92-471D-BEA7-54495B066E5C}" destId="{BC4556F0-2B13-4CF2-BA8F-D52C115C257C}" srcOrd="4" destOrd="0" presId="urn:microsoft.com/office/officeart/2016/7/layout/RepeatingBendingProcessNew"/>
    <dgm:cxn modelId="{7D401DE1-D490-4159-A7A9-B44CAE5F6F27}" type="presParOf" srcId="{A59A189B-9D92-471D-BEA7-54495B066E5C}" destId="{7E160798-B562-4EB0-A0CF-945BBD949837}" srcOrd="5" destOrd="0" presId="urn:microsoft.com/office/officeart/2016/7/layout/RepeatingBendingProcessNew"/>
    <dgm:cxn modelId="{A266E807-6B74-4CC2-A6B8-8AF27BAC96DB}" type="presParOf" srcId="{7E160798-B562-4EB0-A0CF-945BBD949837}" destId="{69DAC5C4-5F7C-4EF1-975E-A4F9E788710A}" srcOrd="0" destOrd="0" presId="urn:microsoft.com/office/officeart/2016/7/layout/RepeatingBendingProcessNew"/>
    <dgm:cxn modelId="{29E62054-1F3F-43CD-A8A1-93C3F9121325}" type="presParOf" srcId="{A59A189B-9D92-471D-BEA7-54495B066E5C}" destId="{8033F90E-9895-4ED7-B5B0-71F5EEBF85BB}" srcOrd="6" destOrd="0" presId="urn:microsoft.com/office/officeart/2016/7/layout/RepeatingBendingProcessNew"/>
    <dgm:cxn modelId="{B1215BED-18B9-42D4-B325-56DE51CDD04A}" type="presParOf" srcId="{A59A189B-9D92-471D-BEA7-54495B066E5C}" destId="{1F365F16-7D30-4786-B129-B627CE040990}" srcOrd="7" destOrd="0" presId="urn:microsoft.com/office/officeart/2016/7/layout/RepeatingBendingProcessNew"/>
    <dgm:cxn modelId="{F0153CC7-3AC9-4175-B407-178591DC3B88}" type="presParOf" srcId="{1F365F16-7D30-4786-B129-B627CE040990}" destId="{2F432D75-3F83-4C8F-84AD-75158185599F}" srcOrd="0" destOrd="0" presId="urn:microsoft.com/office/officeart/2016/7/layout/RepeatingBendingProcessNew"/>
    <dgm:cxn modelId="{E2A2A05B-54B4-48B5-8E6C-9786AE02187E}" type="presParOf" srcId="{A59A189B-9D92-471D-BEA7-54495B066E5C}" destId="{76B5500C-E904-4495-AB9D-ED6BF4516C89}" srcOrd="8" destOrd="0" presId="urn:microsoft.com/office/officeart/2016/7/layout/RepeatingBendingProcessNew"/>
    <dgm:cxn modelId="{D9FFEBDC-01BC-45F2-A162-53FC882AC51B}" type="presParOf" srcId="{A59A189B-9D92-471D-BEA7-54495B066E5C}" destId="{4A2DA349-963F-45B2-B1E1-500AB73ECBF4}" srcOrd="9" destOrd="0" presId="urn:microsoft.com/office/officeart/2016/7/layout/RepeatingBendingProcessNew"/>
    <dgm:cxn modelId="{55A8AF6D-A895-41E4-A1FD-DDBAE957D1CE}" type="presParOf" srcId="{4A2DA349-963F-45B2-B1E1-500AB73ECBF4}" destId="{377D3AA0-22D1-4C06-BCBD-DCF83E6B979E}" srcOrd="0" destOrd="0" presId="urn:microsoft.com/office/officeart/2016/7/layout/RepeatingBendingProcessNew"/>
    <dgm:cxn modelId="{C898FAEC-39FB-4BB4-9F8B-8F31A29BE91F}" type="presParOf" srcId="{A59A189B-9D92-471D-BEA7-54495B066E5C}" destId="{68C04BB3-0CF6-4DE8-9799-B9976F6C514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EF353-D7E3-4B13-8503-C89D2AD21169}">
      <dsp:nvSpPr>
        <dsp:cNvPr id="0" name=""/>
        <dsp:cNvSpPr/>
      </dsp:nvSpPr>
      <dsp:spPr>
        <a:xfrm>
          <a:off x="0" y="0"/>
          <a:ext cx="8326030" cy="936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baseline="0"/>
            <a:t>“RFM is a method used for analyzing customer value”.</a:t>
          </a:r>
          <a:endParaRPr lang="en-US" sz="2400" kern="1200"/>
        </a:p>
      </dsp:txBody>
      <dsp:txXfrm>
        <a:off x="27422" y="27422"/>
        <a:ext cx="7206194" cy="881412"/>
      </dsp:txXfrm>
    </dsp:sp>
    <dsp:sp modelId="{E686EBE5-2044-497B-84B0-9EB993D3E715}">
      <dsp:nvSpPr>
        <dsp:cNvPr id="0" name=""/>
        <dsp:cNvSpPr/>
      </dsp:nvSpPr>
      <dsp:spPr>
        <a:xfrm>
          <a:off x="621748" y="1066291"/>
          <a:ext cx="8326030" cy="936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It groups customers based on their transaction history :</a:t>
          </a:r>
          <a:endParaRPr lang="en-US" sz="2400" kern="1200"/>
        </a:p>
      </dsp:txBody>
      <dsp:txXfrm>
        <a:off x="649170" y="1093713"/>
        <a:ext cx="7040870" cy="881412"/>
      </dsp:txXfrm>
    </dsp:sp>
    <dsp:sp modelId="{98CA0FBC-06CC-4B6A-95E7-514ECCEC457E}">
      <dsp:nvSpPr>
        <dsp:cNvPr id="0" name=""/>
        <dsp:cNvSpPr/>
      </dsp:nvSpPr>
      <dsp:spPr>
        <a:xfrm>
          <a:off x="1243497" y="2132583"/>
          <a:ext cx="8326030" cy="936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Recency — How recently did the customer purchase?</a:t>
          </a:r>
          <a:endParaRPr lang="en-US" sz="2400" kern="1200"/>
        </a:p>
      </dsp:txBody>
      <dsp:txXfrm>
        <a:off x="1270919" y="2160005"/>
        <a:ext cx="7040870" cy="881412"/>
      </dsp:txXfrm>
    </dsp:sp>
    <dsp:sp modelId="{069EBAF7-A667-4050-A5F1-172975E81800}">
      <dsp:nvSpPr>
        <dsp:cNvPr id="0" name=""/>
        <dsp:cNvSpPr/>
      </dsp:nvSpPr>
      <dsp:spPr>
        <a:xfrm>
          <a:off x="1865246" y="3198875"/>
          <a:ext cx="8326030" cy="936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Frequency — How often do they purchase?</a:t>
          </a:r>
          <a:endParaRPr lang="en-US" sz="2400" kern="1200"/>
        </a:p>
      </dsp:txBody>
      <dsp:txXfrm>
        <a:off x="1892668" y="3226297"/>
        <a:ext cx="7040870" cy="881412"/>
      </dsp:txXfrm>
    </dsp:sp>
    <dsp:sp modelId="{DB388478-05D7-4E83-B3E2-4073E45D8039}">
      <dsp:nvSpPr>
        <dsp:cNvPr id="0" name=""/>
        <dsp:cNvSpPr/>
      </dsp:nvSpPr>
      <dsp:spPr>
        <a:xfrm>
          <a:off x="2486995" y="4265167"/>
          <a:ext cx="8326030" cy="936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Monetary Value — How much do they spend?</a:t>
          </a:r>
          <a:endParaRPr lang="en-US" sz="2400" kern="1200"/>
        </a:p>
      </dsp:txBody>
      <dsp:txXfrm>
        <a:off x="2514417" y="4292589"/>
        <a:ext cx="7040870" cy="881412"/>
      </dsp:txXfrm>
    </dsp:sp>
    <dsp:sp modelId="{2C515480-FAE1-4298-83C1-D125204781A2}">
      <dsp:nvSpPr>
        <dsp:cNvPr id="0" name=""/>
        <dsp:cNvSpPr/>
      </dsp:nvSpPr>
      <dsp:spPr>
        <a:xfrm>
          <a:off x="7717463" y="683987"/>
          <a:ext cx="608566" cy="608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54390" y="683987"/>
        <a:ext cx="334712" cy="457946"/>
      </dsp:txXfrm>
    </dsp:sp>
    <dsp:sp modelId="{14984D59-7B1F-4944-AFD8-0FA153C68737}">
      <dsp:nvSpPr>
        <dsp:cNvPr id="0" name=""/>
        <dsp:cNvSpPr/>
      </dsp:nvSpPr>
      <dsp:spPr>
        <a:xfrm>
          <a:off x="8339212" y="1750279"/>
          <a:ext cx="608566" cy="608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76139" y="1750279"/>
        <a:ext cx="334712" cy="457946"/>
      </dsp:txXfrm>
    </dsp:sp>
    <dsp:sp modelId="{6C4F4CB8-35B3-484C-B510-942C3058F7A1}">
      <dsp:nvSpPr>
        <dsp:cNvPr id="0" name=""/>
        <dsp:cNvSpPr/>
      </dsp:nvSpPr>
      <dsp:spPr>
        <a:xfrm>
          <a:off x="8960961" y="2800966"/>
          <a:ext cx="608566" cy="608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97888" y="2800966"/>
        <a:ext cx="334712" cy="457946"/>
      </dsp:txXfrm>
    </dsp:sp>
    <dsp:sp modelId="{DB0F4DA2-022D-4E0B-B167-BA5EC7E89028}">
      <dsp:nvSpPr>
        <dsp:cNvPr id="0" name=""/>
        <dsp:cNvSpPr/>
      </dsp:nvSpPr>
      <dsp:spPr>
        <a:xfrm>
          <a:off x="9582710" y="3877661"/>
          <a:ext cx="608566" cy="608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19637" y="3877661"/>
        <a:ext cx="334712" cy="457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0A808-B8A9-405E-9C92-81E1FD7DB6AC}">
      <dsp:nvSpPr>
        <dsp:cNvPr id="0" name=""/>
        <dsp:cNvSpPr/>
      </dsp:nvSpPr>
      <dsp:spPr>
        <a:xfrm>
          <a:off x="3040792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3451"/>
        <a:ext cx="34897" cy="6979"/>
      </dsp:txXfrm>
    </dsp:sp>
    <dsp:sp modelId="{D15F7ABE-2D8D-45F7-A6EE-90D3E8764B8E}">
      <dsp:nvSpPr>
        <dsp:cNvPr id="0" name=""/>
        <dsp:cNvSpPr/>
      </dsp:nvSpPr>
      <dsp:spPr>
        <a:xfrm>
          <a:off x="8061" y="6582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Objective: </a:t>
          </a:r>
          <a:r>
            <a:rPr lang="en-US" sz="1300" kern="1200" dirty="0"/>
            <a:t>The main objective of the RFM-based customer segmentation model is to group customers with similar behavior and characteristics together, enabling businesses to:</a:t>
          </a:r>
        </a:p>
      </dsp:txBody>
      <dsp:txXfrm>
        <a:off x="8061" y="6582"/>
        <a:ext cx="3034531" cy="1820718"/>
      </dsp:txXfrm>
    </dsp:sp>
    <dsp:sp modelId="{A38EC7BE-BE6F-46E7-B002-9F4FB6E7BD66}">
      <dsp:nvSpPr>
        <dsp:cNvPr id="0" name=""/>
        <dsp:cNvSpPr/>
      </dsp:nvSpPr>
      <dsp:spPr>
        <a:xfrm>
          <a:off x="6773265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3451"/>
        <a:ext cx="34897" cy="6979"/>
      </dsp:txXfrm>
    </dsp:sp>
    <dsp:sp modelId="{B3A00E09-BEC8-4835-9955-E84CC6B0EB1F}">
      <dsp:nvSpPr>
        <dsp:cNvPr id="0" name=""/>
        <dsp:cNvSpPr/>
      </dsp:nvSpPr>
      <dsp:spPr>
        <a:xfrm>
          <a:off x="3740534" y="6582"/>
          <a:ext cx="3034531" cy="1820718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Understanding: Gain insights into different customer segments and their purchasing patterns. This understanding can help identify high-value and loyal customers, as well as those who might need extra attention to increase their engagement and loyalty.</a:t>
          </a:r>
        </a:p>
      </dsp:txBody>
      <dsp:txXfrm>
        <a:off x="3740534" y="6582"/>
        <a:ext cx="3034531" cy="1820718"/>
      </dsp:txXfrm>
    </dsp:sp>
    <dsp:sp modelId="{7E160798-B562-4EB0-A0CF-945BBD949837}">
      <dsp:nvSpPr>
        <dsp:cNvPr id="0" name=""/>
        <dsp:cNvSpPr/>
      </dsp:nvSpPr>
      <dsp:spPr>
        <a:xfrm>
          <a:off x="1525326" y="1825500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682"/>
        <a:ext cx="374875" cy="6979"/>
      </dsp:txXfrm>
    </dsp:sp>
    <dsp:sp modelId="{BC4556F0-2B13-4CF2-BA8F-D52C115C257C}">
      <dsp:nvSpPr>
        <dsp:cNvPr id="0" name=""/>
        <dsp:cNvSpPr/>
      </dsp:nvSpPr>
      <dsp:spPr>
        <a:xfrm>
          <a:off x="7473007" y="6582"/>
          <a:ext cx="3034531" cy="1820718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Personalized Marketing: Customize marketing strategies for each segment, addressing their unique needs, preferences, and behaviors. This leads to more effective campaigns and better customer engagement.</a:t>
          </a:r>
        </a:p>
      </dsp:txBody>
      <dsp:txXfrm>
        <a:off x="7473007" y="6582"/>
        <a:ext cx="3034531" cy="1820718"/>
      </dsp:txXfrm>
    </dsp:sp>
    <dsp:sp modelId="{1F365F16-7D30-4786-B129-B627CE040990}">
      <dsp:nvSpPr>
        <dsp:cNvPr id="0" name=""/>
        <dsp:cNvSpPr/>
      </dsp:nvSpPr>
      <dsp:spPr>
        <a:xfrm>
          <a:off x="3040792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2112"/>
        <a:ext cx="34897" cy="6979"/>
      </dsp:txXfrm>
    </dsp:sp>
    <dsp:sp modelId="{8033F90E-9895-4ED7-B5B0-71F5EEBF85BB}">
      <dsp:nvSpPr>
        <dsp:cNvPr id="0" name=""/>
        <dsp:cNvSpPr/>
      </dsp:nvSpPr>
      <dsp:spPr>
        <a:xfrm>
          <a:off x="8061" y="2525243"/>
          <a:ext cx="3034531" cy="1820718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Retention and Loyalty: Develop targeted retention strategies by identifying at-risk customers and devising approaches to retain them. Loyal customers can also be rewarded and encouraged to make repeat purchases.</a:t>
          </a:r>
        </a:p>
      </dsp:txBody>
      <dsp:txXfrm>
        <a:off x="8061" y="2525243"/>
        <a:ext cx="3034531" cy="1820718"/>
      </dsp:txXfrm>
    </dsp:sp>
    <dsp:sp modelId="{4A2DA349-963F-45B2-B1E1-500AB73ECBF4}">
      <dsp:nvSpPr>
        <dsp:cNvPr id="0" name=""/>
        <dsp:cNvSpPr/>
      </dsp:nvSpPr>
      <dsp:spPr>
        <a:xfrm>
          <a:off x="6773265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2112"/>
        <a:ext cx="34897" cy="6979"/>
      </dsp:txXfrm>
    </dsp:sp>
    <dsp:sp modelId="{76B5500C-E904-4495-AB9D-ED6BF4516C89}">
      <dsp:nvSpPr>
        <dsp:cNvPr id="0" name=""/>
        <dsp:cNvSpPr/>
      </dsp:nvSpPr>
      <dsp:spPr>
        <a:xfrm>
          <a:off x="3740534" y="2525243"/>
          <a:ext cx="3034531" cy="1820718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Cross-Selling and Upselling: Identify opportunities for cross-selling and upselling by analyzing the purchasing habits of different customer segments. This can lead to increased revenue and customer lifetime value.</a:t>
          </a:r>
        </a:p>
      </dsp:txBody>
      <dsp:txXfrm>
        <a:off x="3740534" y="2525243"/>
        <a:ext cx="3034531" cy="1820718"/>
      </dsp:txXfrm>
    </dsp:sp>
    <dsp:sp modelId="{68C04BB3-0CF6-4DE8-9799-B9976F6C5142}">
      <dsp:nvSpPr>
        <dsp:cNvPr id="0" name=""/>
        <dsp:cNvSpPr/>
      </dsp:nvSpPr>
      <dsp:spPr>
        <a:xfrm>
          <a:off x="7473007" y="2525243"/>
          <a:ext cx="3034531" cy="1820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Resource Allocation: Allocate resources more efficiently by focusing marketing efforts on segments that offer the highest potential for growth and profitability.</a:t>
          </a:r>
        </a:p>
      </dsp:txBody>
      <dsp:txXfrm>
        <a:off x="7473007" y="2525243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798F-96F6-0198-6CF1-588E5D555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61538-8FD3-DA4F-AA1D-E155E7581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EB3D-1779-B481-367A-459FD0C9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3B80-176C-5CF7-F79D-5DF9147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F5BF-4AF3-B944-45D0-A9F02595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E2A-3514-0DD5-3BEF-C1CF278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60359-FFAB-832D-5B30-657976B4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8A34-4D5B-16A7-C1AC-DD62EDA2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DAC2-23A7-4945-CA18-FD1C88FE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2A78-8962-AAB4-F5D6-6B474D57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473B6-8A06-6572-989E-C2CC41B4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DAA77-CF30-B910-FFFB-DB0CE5821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E11E-E442-F0DB-B304-B6BC4213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9060C-79F7-47B8-CAC6-C78F015E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8C0A-3A36-6AAD-DC11-9F60504A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C7E6-1E74-24E6-2FC1-E85314DC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4493-CD0C-454D-92DE-5580AE36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5612-6CCD-F720-94ED-14246A04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D533-F991-4532-B48C-C327FFF3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2013-8148-5709-BF85-1513C6C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97CA-8779-4DD4-DA3E-767082C1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EFCFE-4ACB-DA8A-DC5C-BF740641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F48-B268-F217-8E67-23FD015B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59F3-A08C-8790-F1A9-0845E65C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F2F0-465E-D90E-5599-61188AD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AE78-89FF-1FFD-6D70-081410C7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310F-7607-2F2B-2CAF-767959F4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B3F52-5EED-0957-38BD-D51B7BB0A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ACA1-0D05-5480-DF16-503DC17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4631F-50D0-7CEB-5FD5-10E50E60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49CE1-9C16-F022-58BB-B1F46860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26CE-8039-CCA2-40D1-1D4F88CC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FF849-4D25-01E0-2750-51A5563C4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1A6E2-6CEC-489F-4C00-FB2047B51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D6AAA-7331-6E88-43B3-5B2B4F712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646CE-B1C7-EE60-FA82-D63217E1F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069C1-32FE-6605-E132-A6AFB9FD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26836-D29A-0D97-6056-80A10292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B193E-5B85-CB5A-0CC6-22DA67F9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3128-CB51-051F-0A19-D6723DFF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F505F-8550-3C3E-2514-3D62D1F0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3CC42-6B60-8963-CCC6-E9036FBB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B5186-B327-B987-30AA-937E2E6C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57519-C98C-0A1D-ABC0-340E8D98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E24A6-D46F-D853-4673-498035ED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4D3D8-67C0-6E02-157C-59C4196D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9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9FF3-FA46-9AA1-46AF-408D0C0B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9E6E-AC00-C245-5617-80C1032A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99280-3D1C-9370-EAA8-DE70F057B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3A92A-F33C-03F1-7AE5-40F3711E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2CD5E-6473-B94C-B3D7-A28FB339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B896-3001-1680-0E38-EDB7B1E9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B19B-36C1-8873-3BC3-0FB1D7DE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ECB5D-2BCA-A27B-4A50-2F1E6BC5B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167A0-9A1F-EEBE-5DD8-F6FB1E2A9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E74-B2EF-A3A0-E223-49EE6C09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EB9F-5E98-3BC8-9724-73E05405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6A782-1950-1950-8720-2116CD86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AC99D-5EB2-2D5E-A498-4C624CA8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6575-509A-1376-7FE4-9277143E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639D-6C64-0177-5F72-C40A373C8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5AA5-3B9E-4419-8019-993FB147BCC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99AC-BF1A-8E88-83CB-680575C23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C956D-C9C8-A0FA-6581-83F57E97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4757-1F21-4776-B30C-45D3F389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9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logo of a credit agricole egypt&#10;&#10;Description automatically generated">
            <a:extLst>
              <a:ext uri="{FF2B5EF4-FFF2-40B4-BE49-F238E27FC236}">
                <a16:creationId xmlns:a16="http://schemas.microsoft.com/office/drawing/2014/main" id="{B529F517-0968-845D-AE93-6FF5B2593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754063"/>
            <a:ext cx="6599238" cy="4230688"/>
          </a:xfrm>
          <a:prstGeom prst="rect">
            <a:avLst/>
          </a:prstGeom>
        </p:spPr>
      </p:pic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6FFB8E4-77FB-29AB-7014-211CA29DD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6788" y="754063"/>
            <a:ext cx="4230688" cy="423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BBB03-EC31-61E9-B034-54215938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35903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37798-8D64-6364-30D1-6C3E46E5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Q. Who are the lost customers?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31FAE-012D-2167-47A9-168EF398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29" y="1518142"/>
            <a:ext cx="8386915" cy="50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112BE-A35C-7019-4A02-87E25689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Who are loyal customers?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7A4A6-849D-9A5E-765A-00024C88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576904"/>
            <a:ext cx="9004495" cy="51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2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C19F2-1734-6508-CF86-C8E3F0CAB17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Segmentation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8DFF0B0-D876-1BC1-DFDA-E1E32FF7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17307-1122-C82E-724D-566DC082F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 dirty="0"/>
              <a:t>THANKS YOU…</a:t>
            </a:r>
          </a:p>
        </p:txBody>
      </p:sp>
      <p:pic>
        <p:nvPicPr>
          <p:cNvPr id="4" name="Picture 3" descr="A logo with text on it&#10;&#10;Description automatically generated">
            <a:extLst>
              <a:ext uri="{FF2B5EF4-FFF2-40B4-BE49-F238E27FC236}">
                <a16:creationId xmlns:a16="http://schemas.microsoft.com/office/drawing/2014/main" id="{B25A26F9-0A5F-E998-6218-1C3D3BE7E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2" r="-1" b="8502"/>
          <a:stretch/>
        </p:blipFill>
        <p:spPr>
          <a:xfrm>
            <a:off x="3153435" y="591670"/>
            <a:ext cx="5880534" cy="2742004"/>
          </a:xfrm>
          <a:prstGeom prst="rect">
            <a:avLst/>
          </a:prstGeom>
        </p:spPr>
      </p:pic>
      <p:sp>
        <p:nvSpPr>
          <p:cNvPr id="86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pyramid&#10;&#10;Description automatically generated">
            <a:extLst>
              <a:ext uri="{FF2B5EF4-FFF2-40B4-BE49-F238E27FC236}">
                <a16:creationId xmlns:a16="http://schemas.microsoft.com/office/drawing/2014/main" id="{DCF113CB-3705-20C2-3867-53595164A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3408682D-70C7-8A24-5F1F-ED2FA8744D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9487" y="1156964"/>
          <a:ext cx="10813026" cy="5201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71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8E6F0-5B52-4542-2A2B-A28CFCFE4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segmentation(RFM)Model </a:t>
            </a: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53B33121-5C4C-E90E-CE4A-8EF2A375B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55494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14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E538F3-F19B-F1C6-E71B-0157E7C6C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RFM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1031B-D0EC-1B46-BCAF-3E8CD35C8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9019" y="508838"/>
            <a:ext cx="5474405" cy="55262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Recency (R): How recently a customer has made a purchase. More recent purchases might indicate higher engagement and activity.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Frequency (F): How often a customer makes purchases. Frequent buyers might represent loyal customers.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Monetary Value (M): The amount of money a customer has spent. Customers with higher monetary value are typically more valuable to the business</a:t>
            </a:r>
          </a:p>
        </p:txBody>
      </p:sp>
    </p:spTree>
    <p:extLst>
      <p:ext uri="{BB962C8B-B14F-4D97-AF65-F5344CB8AC3E}">
        <p14:creationId xmlns:p14="http://schemas.microsoft.com/office/powerpoint/2010/main" val="133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A9D0B1-E319-CCEF-03E0-1C32E353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1" y="1341336"/>
            <a:ext cx="5060484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Segmentation Process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F3BC7-E0A2-A75A-8CCC-43EED5437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710" y="577061"/>
            <a:ext cx="5690714" cy="545797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Preparation: Gather and clean customer transaction data, including purchase dates, purchase amounts, and customer IDs.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RFM Calculation: Calculate the RFM values for each customer based on their purchase history.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Segmentation: Use clustering algorithms (K-means, hierarchical clustering) or rule-based methods to group customers into segments based on their RFM values.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Interpretation: Interpret the segments to understand their characteristics, behaviors, and preferences. Assign meaningful labels to the segments.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Actionable Insights: Develop marketing strategies, campaigns, and initiatives tailored to each segment's needs and behaviors.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Monitoring and Refinement: Continuously monitor segment performance and refine the segmentation approach as customer behavior evolves.</a:t>
            </a:r>
          </a:p>
        </p:txBody>
      </p:sp>
    </p:spTree>
    <p:extLst>
      <p:ext uri="{BB962C8B-B14F-4D97-AF65-F5344CB8AC3E}">
        <p14:creationId xmlns:p14="http://schemas.microsoft.com/office/powerpoint/2010/main" val="40295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B125-CD91-0C78-E078-80656953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i="0" dirty="0">
                <a:effectLst/>
                <a:latin typeface="source-serif-pro"/>
              </a:rPr>
              <a:t>RFM segmentation readily answers these questions for your business…</a:t>
            </a:r>
            <a:endParaRPr lang="en-US" sz="2200" b="0" i="0" dirty="0">
              <a:effectLst/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Who are my best customers?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Which customers are at the verge of churning?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Who are lost customers that you don’t need to pay much attention to?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Who are your loyal customers?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Which customers you must retain?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Who has the potential to be converted into more profitable customers?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Which group of customers is most likely to respond to your current campaign?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015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342F3-6F35-3D23-FCD8-20030504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Who are my best customers?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C8F62-FCC8-79AF-466B-A0592096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44" y="1626066"/>
            <a:ext cx="10137198" cy="49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9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D35141C-3714-C496-2FAC-F3993A96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32983"/>
            <a:ext cx="65" cy="7898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BCE5E-10D7-76DB-DCBB-9CEA6201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50" y="1245849"/>
            <a:ext cx="9286875" cy="535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C018C2-8A55-3CB5-65EC-7A710AB164F7}"/>
              </a:ext>
            </a:extLst>
          </p:cNvPr>
          <p:cNvSpPr/>
          <p:nvPr/>
        </p:nvSpPr>
        <p:spPr>
          <a:xfrm>
            <a:off x="198015" y="167374"/>
            <a:ext cx="11795970" cy="7898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Which customers are at the verge of churning?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7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539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source-code-pro</vt:lpstr>
      <vt:lpstr>source-serif-pro</vt:lpstr>
      <vt:lpstr>Office Theme</vt:lpstr>
      <vt:lpstr>Welcome </vt:lpstr>
      <vt:lpstr>PowerPoint Presentation</vt:lpstr>
      <vt:lpstr>PowerPoint Presentation</vt:lpstr>
      <vt:lpstr>Customer segmentation(RFM)Model </vt:lpstr>
      <vt:lpstr>RFM Components</vt:lpstr>
      <vt:lpstr>Segmentation Process </vt:lpstr>
      <vt:lpstr>PowerPoint Presentation</vt:lpstr>
      <vt:lpstr>Who are my best customers?</vt:lpstr>
      <vt:lpstr> </vt:lpstr>
      <vt:lpstr>Q. Who are the lost customers?</vt:lpstr>
      <vt:lpstr>Who are loyal customers?</vt:lpstr>
      <vt:lpstr>PowerPoint Presentation</vt:lpstr>
      <vt:lpstr>THANKS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segmentation(RFM)Model </dc:title>
  <dc:creator>a</dc:creator>
  <cp:lastModifiedBy>a</cp:lastModifiedBy>
  <cp:revision>19</cp:revision>
  <dcterms:created xsi:type="dcterms:W3CDTF">2023-08-07T11:33:28Z</dcterms:created>
  <dcterms:modified xsi:type="dcterms:W3CDTF">2023-11-12T21:06:52Z</dcterms:modified>
</cp:coreProperties>
</file>