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f228abec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f228abec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e5852a9f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e5852a9f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e6ea0f92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e6ea0f92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e6ea0f92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e6ea0f92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e6ea0f92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de6ea0f92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e6ea0f92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de6ea0f92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e6ea0f9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de6ea0f9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eef1fc5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eef1fc5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eef1fc5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deef1fc5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eef1fc5d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eef1fc5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e01d96e9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e01d96e9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eef1fc5d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deef1fc5d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e6ea0f92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de6ea0f92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e01d96e9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e01d96e9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e01d96e9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e01d96e9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e01d96e9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e01d96e9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e01d96e9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e01d96e9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e01d96e9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e01d96e9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f228abe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f228abe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f228abe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f228abe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hyperlink" Target="https://i11www.iti.kit.edu/_media/teaching/sommer2004/networkdrawing/spring.pdf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hyperlink" Target="https://codeforces.com/group/ibNhxWfOek/contest/341362/problem/C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Facilitating Graph Exploration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Youssef Gerges Ramzy Mokhtar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626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Supervisor: Dr Marco Caminati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r>
              <a:rPr lang="en-GB"/>
              <a:t>. Demo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400"/>
              <a:t>Time for project demo :)</a:t>
            </a:r>
            <a:endParaRPr sz="3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6. High-Level Architecture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</a:t>
            </a:r>
            <a:r>
              <a:rPr b="1" lang="en-GB"/>
              <a:t>Frontend</a:t>
            </a:r>
            <a:r>
              <a:rPr lang="en-GB"/>
              <a:t> reads the graph from the user as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</a:t>
            </a:r>
            <a:r>
              <a:rPr b="1" lang="en-GB"/>
              <a:t>Frontend</a:t>
            </a:r>
            <a:r>
              <a:rPr lang="en-GB"/>
              <a:t> then converts this text into suitable graph representatio</a:t>
            </a:r>
            <a:r>
              <a:rPr lang="en-GB"/>
              <a:t>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graph is then passed to the </a:t>
            </a:r>
            <a:r>
              <a:rPr b="1" lang="en-GB"/>
              <a:t>Graph Drawing Engine</a:t>
            </a:r>
            <a:endParaRPr b="1"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050" y="2267600"/>
            <a:ext cx="5657902" cy="28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</a:t>
            </a:r>
            <a:r>
              <a:rPr lang="en-GB"/>
              <a:t>. High-Level Architecture contd.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</a:t>
            </a:r>
            <a:r>
              <a:rPr b="1" lang="en-GB"/>
              <a:t>Graph Drawing Engine </a:t>
            </a:r>
            <a:r>
              <a:rPr lang="en-GB"/>
              <a:t>draws the graph into the </a:t>
            </a:r>
            <a:r>
              <a:rPr b="1" lang="en-GB"/>
              <a:t>SVG </a:t>
            </a:r>
            <a:r>
              <a:rPr lang="en-GB"/>
              <a:t>container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</a:t>
            </a:r>
            <a:r>
              <a:rPr b="1" lang="en-GB"/>
              <a:t>SVG</a:t>
            </a:r>
            <a:r>
              <a:rPr lang="en-GB"/>
              <a:t> component offers multiple classes to create shapes without needing </a:t>
            </a:r>
            <a:r>
              <a:rPr lang="en-GB"/>
              <a:t>knowledge</a:t>
            </a:r>
            <a:r>
              <a:rPr lang="en-GB"/>
              <a:t> of the underlying technology (i.e. DOM API)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050" y="2267600"/>
            <a:ext cx="5657902" cy="28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</a:t>
            </a:r>
            <a:r>
              <a:rPr lang="en-GB"/>
              <a:t>. High-Level Architecture contd.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when a user wants to visualize an algorithm he clicks on a 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node is read by the </a:t>
            </a:r>
            <a:r>
              <a:rPr b="1" lang="en-GB"/>
              <a:t>Frontend </a:t>
            </a:r>
            <a:r>
              <a:rPr lang="en-GB"/>
              <a:t>and passed to the</a:t>
            </a:r>
            <a:r>
              <a:rPr b="1" lang="en-GB"/>
              <a:t> Graph Visualization</a:t>
            </a:r>
            <a:r>
              <a:rPr lang="en-GB"/>
              <a:t> Component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050" y="2267600"/>
            <a:ext cx="5657902" cy="28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</a:t>
            </a:r>
            <a:r>
              <a:rPr lang="en-GB"/>
              <a:t>. High-Level Architecture contd.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</a:t>
            </a:r>
            <a:r>
              <a:rPr b="1" lang="en-GB"/>
              <a:t>Graph Visualization</a:t>
            </a:r>
            <a:r>
              <a:rPr lang="en-GB"/>
              <a:t> component reads the graph stored in the </a:t>
            </a:r>
            <a:r>
              <a:rPr b="1" lang="en-GB"/>
              <a:t>Graph Drawing Engine</a:t>
            </a:r>
            <a:r>
              <a:rPr lang="en-GB"/>
              <a:t> and runs the algorithm on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graph stored in the </a:t>
            </a:r>
            <a:r>
              <a:rPr b="1" lang="en-GB"/>
              <a:t>Graph Drawing Engine</a:t>
            </a:r>
            <a:r>
              <a:rPr lang="en-GB"/>
              <a:t> is the one currently shown on the screen</a:t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050" y="2267600"/>
            <a:ext cx="5657902" cy="28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</a:t>
            </a:r>
            <a:r>
              <a:rPr lang="en-GB"/>
              <a:t>. High-Level Architecture contd.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</a:t>
            </a:r>
            <a:r>
              <a:rPr b="1" lang="en-GB"/>
              <a:t>Graph Visualization </a:t>
            </a:r>
            <a:r>
              <a:rPr lang="en-GB"/>
              <a:t>updates the visual properties of nodes and edges while the algorithm is running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recall </a:t>
            </a:r>
            <a:r>
              <a:rPr b="1" lang="en-GB"/>
              <a:t>SVG </a:t>
            </a:r>
            <a:r>
              <a:rPr lang="en-GB"/>
              <a:t>offers multiple high-level classes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050" y="2267600"/>
            <a:ext cx="5657902" cy="28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</a:t>
            </a:r>
            <a:r>
              <a:rPr lang="en-GB"/>
              <a:t>. High-Level Architecture contd.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could we have done better? </a:t>
            </a:r>
            <a:r>
              <a:rPr b="1" lang="en-GB"/>
              <a:t>YES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drawing process shouldn't have been the</a:t>
            </a:r>
            <a:r>
              <a:rPr b="1" lang="en-GB"/>
              <a:t> Graph Drawing Engine's</a:t>
            </a:r>
            <a:r>
              <a:rPr lang="en-GB"/>
              <a:t> responsibility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unnecessary coupling between the </a:t>
            </a:r>
            <a:r>
              <a:rPr b="1" lang="en-GB"/>
              <a:t>Frontend</a:t>
            </a:r>
            <a:r>
              <a:rPr lang="en-GB"/>
              <a:t> and the </a:t>
            </a:r>
            <a:r>
              <a:rPr b="1" lang="en-GB"/>
              <a:t>Graph Drawing Engine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drawing should have been delegated to the</a:t>
            </a:r>
            <a:r>
              <a:rPr b="1" lang="en-GB"/>
              <a:t> Frontend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would make it easier to test the </a:t>
            </a:r>
            <a:r>
              <a:rPr b="1" lang="en-GB"/>
              <a:t>Graph Drawing Engine</a:t>
            </a:r>
            <a:r>
              <a:rPr lang="en-GB"/>
              <a:t>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HOW?</a:t>
            </a:r>
            <a:r>
              <a:rPr lang="en-GB"/>
              <a:t> By returning the current frame values to the </a:t>
            </a:r>
            <a:r>
              <a:rPr b="1" lang="en-GB"/>
              <a:t>Frontend</a:t>
            </a:r>
            <a:r>
              <a:rPr lang="en-GB"/>
              <a:t> from the </a:t>
            </a:r>
            <a:r>
              <a:rPr b="1" lang="en-GB"/>
              <a:t>Graph Drawing Engine</a:t>
            </a:r>
            <a:endParaRPr b="1"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75" y="3780225"/>
            <a:ext cx="5719301" cy="94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 txBox="1"/>
          <p:nvPr/>
        </p:nvSpPr>
        <p:spPr>
          <a:xfrm>
            <a:off x="6428900" y="3731625"/>
            <a:ext cx="9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6325100" y="3512000"/>
            <a:ext cx="1919100" cy="147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2"/>
                </a:solidFill>
              </a:rPr>
              <a:t>nodeCoordinates = {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2"/>
                </a:solidFill>
              </a:rPr>
              <a:t>      node</a:t>
            </a:r>
            <a:r>
              <a:rPr baseline="-25000" lang="en-GB" sz="1200">
                <a:solidFill>
                  <a:schemeClr val="dk2"/>
                </a:solidFill>
              </a:rPr>
              <a:t>1</a:t>
            </a:r>
            <a:r>
              <a:rPr lang="en-GB" sz="1200">
                <a:solidFill>
                  <a:schemeClr val="dk2"/>
                </a:solidFill>
              </a:rPr>
              <a:t>: (x</a:t>
            </a:r>
            <a:r>
              <a:rPr baseline="-25000" lang="en-GB" sz="1200">
                <a:solidFill>
                  <a:schemeClr val="dk2"/>
                </a:solidFill>
              </a:rPr>
              <a:t>1</a:t>
            </a:r>
            <a:r>
              <a:rPr lang="en-GB" sz="1200">
                <a:solidFill>
                  <a:schemeClr val="dk2"/>
                </a:solidFill>
              </a:rPr>
              <a:t>, y</a:t>
            </a:r>
            <a:r>
              <a:rPr baseline="-25000" lang="en-GB" sz="1200">
                <a:solidFill>
                  <a:schemeClr val="dk2"/>
                </a:solidFill>
              </a:rPr>
              <a:t>1</a:t>
            </a:r>
            <a:r>
              <a:rPr lang="en-GB" sz="1200">
                <a:solidFill>
                  <a:schemeClr val="dk2"/>
                </a:solidFill>
              </a:rPr>
              <a:t>)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      node</a:t>
            </a:r>
            <a:r>
              <a:rPr baseline="-25000" lang="en-GB" sz="1200">
                <a:solidFill>
                  <a:schemeClr val="dk2"/>
                </a:solidFill>
              </a:rPr>
              <a:t>2</a:t>
            </a:r>
            <a:r>
              <a:rPr lang="en-GB" sz="1200">
                <a:solidFill>
                  <a:schemeClr val="dk2"/>
                </a:solidFill>
              </a:rPr>
              <a:t>: (x</a:t>
            </a:r>
            <a:r>
              <a:rPr baseline="-25000" lang="en-GB" sz="1200">
                <a:solidFill>
                  <a:schemeClr val="dk2"/>
                </a:solidFill>
              </a:rPr>
              <a:t>2</a:t>
            </a:r>
            <a:r>
              <a:rPr lang="en-GB" sz="1200">
                <a:solidFill>
                  <a:schemeClr val="dk2"/>
                </a:solidFill>
              </a:rPr>
              <a:t>, y</a:t>
            </a:r>
            <a:r>
              <a:rPr baseline="-25000" lang="en-GB" sz="1200">
                <a:solidFill>
                  <a:schemeClr val="dk2"/>
                </a:solidFill>
              </a:rPr>
              <a:t>2</a:t>
            </a:r>
            <a:r>
              <a:rPr lang="en-GB" sz="1200">
                <a:solidFill>
                  <a:schemeClr val="dk2"/>
                </a:solidFill>
              </a:rPr>
              <a:t>)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2"/>
                </a:solidFill>
              </a:rPr>
              <a:t>      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2"/>
                </a:solidFill>
              </a:rPr>
              <a:t>      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2"/>
                </a:solidFill>
              </a:rPr>
              <a:t>      nth_node: (x</a:t>
            </a:r>
            <a:r>
              <a:rPr baseline="-25000" lang="en-GB" sz="1200">
                <a:solidFill>
                  <a:schemeClr val="dk2"/>
                </a:solidFill>
              </a:rPr>
              <a:t>n</a:t>
            </a:r>
            <a:r>
              <a:rPr lang="en-GB" sz="1200">
                <a:solidFill>
                  <a:schemeClr val="dk2"/>
                </a:solidFill>
              </a:rPr>
              <a:t>, y</a:t>
            </a:r>
            <a:r>
              <a:rPr baseline="-25000" lang="en-GB" sz="1200">
                <a:solidFill>
                  <a:schemeClr val="dk2"/>
                </a:solidFill>
              </a:rPr>
              <a:t>n</a:t>
            </a:r>
            <a:r>
              <a:rPr lang="en-GB" sz="1200">
                <a:solidFill>
                  <a:schemeClr val="dk2"/>
                </a:solidFill>
              </a:rPr>
              <a:t>)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}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</a:t>
            </a:r>
            <a:r>
              <a:rPr lang="en-GB"/>
              <a:t>. Graph Drawing Algorithm Used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152475"/>
            <a:ext cx="8520600" cy="3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</a:t>
            </a:r>
            <a:r>
              <a:rPr b="1" lang="en-GB"/>
              <a:t>Spring Embedder</a:t>
            </a:r>
            <a:r>
              <a:rPr lang="en-GB"/>
              <a:t> algorithm is used for displaying the graph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algorithm belongs to the </a:t>
            </a:r>
            <a:r>
              <a:rPr b="1" lang="en-GB"/>
              <a:t>Force-Directed Algorithms</a:t>
            </a:r>
            <a:r>
              <a:rPr lang="en-GB"/>
              <a:t> family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force directed algorithms are algorithms that use physical simulations to display the graph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algorithm is generally easy to implement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algorithm generally yields good drawings with small graphs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</a:t>
            </a:r>
            <a:r>
              <a:rPr lang="en-GB"/>
              <a:t>. Graph Drawing Algorithm Used contd.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algorithm treats graph nodes as </a:t>
            </a:r>
            <a:r>
              <a:rPr b="1" lang="en-GB"/>
              <a:t>charged particles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nodes repel each other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Coulomb's law is used for calculating repulsive force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algorithm treats graph edges as </a:t>
            </a:r>
            <a:r>
              <a:rPr b="1" lang="en-GB"/>
              <a:t>springs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edges can compressed and stretched based on their length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Hooke's law is used for calculating spring force</a:t>
            </a:r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 rotWithShape="1">
          <a:blip r:embed="rId3">
            <a:alphaModFix/>
          </a:blip>
          <a:srcRect b="6325" l="10030" r="9854" t="7852"/>
          <a:stretch/>
        </p:blipFill>
        <p:spPr>
          <a:xfrm>
            <a:off x="782025" y="3033275"/>
            <a:ext cx="3789967" cy="20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0"/>
          <p:cNvSpPr txBox="1"/>
          <p:nvPr/>
        </p:nvSpPr>
        <p:spPr>
          <a:xfrm>
            <a:off x="4515375" y="4513675"/>
            <a:ext cx="27369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Source: </a:t>
            </a:r>
            <a:r>
              <a:rPr lang="en-GB" sz="1200" u="sng">
                <a:solidFill>
                  <a:schemeClr val="hlink"/>
                </a:solidFill>
                <a:hlinkClick r:id="rId4"/>
              </a:rPr>
              <a:t>KIT - ITI Algorithmik</a:t>
            </a:r>
            <a:r>
              <a:rPr lang="en-GB" sz="1200">
                <a:solidFill>
                  <a:schemeClr val="dk2"/>
                </a:solidFill>
              </a:rPr>
              <a:t> 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</a:t>
            </a:r>
            <a:r>
              <a:rPr lang="en-GB"/>
              <a:t>. Graph Drawing Algorithm Used contd.</a:t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force on a node is the sum of the following: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repulsive forces exerted by all neighbouring nodes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spring forces exerted on the 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algorithm computes the force on each node and moves it a small fraction in the direction of the force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GB"/>
              <a:t>n.b.</a:t>
            </a:r>
            <a:r>
              <a:rPr lang="en-GB"/>
              <a:t> force is a vector it has a magnitude and a direction</a:t>
            </a:r>
            <a:endParaRPr/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200" y="3027600"/>
            <a:ext cx="5194300" cy="194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1"/>
          <p:cNvSpPr txBox="1"/>
          <p:nvPr/>
        </p:nvSpPr>
        <p:spPr>
          <a:xfrm>
            <a:off x="5719500" y="4483925"/>
            <a:ext cx="27369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Source:</a:t>
            </a:r>
            <a:r>
              <a:rPr i="1" lang="en-GB" sz="1200">
                <a:solidFill>
                  <a:schemeClr val="dk2"/>
                </a:solidFill>
              </a:rPr>
              <a:t> </a:t>
            </a:r>
            <a:r>
              <a:rPr lang="en-GB" sz="1100" u="sng">
                <a:solidFill>
                  <a:schemeClr val="dk2"/>
                </a:solidFill>
              </a:rPr>
              <a:t>Graph Drawing: Algorithms for the Visualization of Graphs Book</a:t>
            </a:r>
            <a:endParaRPr sz="1200"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Project Description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Motivation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Technology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Project Influence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High-Level Architecture </a:t>
            </a:r>
            <a:r>
              <a:rPr b="1" lang="en-GB"/>
              <a:t>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Graph Drawing Algorithm Used </a:t>
            </a:r>
            <a:r>
              <a:rPr b="1" lang="en-GB"/>
              <a:t>*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* topics will be discussed if we still have time remaining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</a:t>
            </a:r>
            <a:r>
              <a:rPr lang="en-GB"/>
              <a:t>. Graph Drawing Algorithm Used contd.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algorithm can be terminated using 3 different scenarios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stop once all nodes reach equilibrium (F = 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stop when the force on all nodes falls below a certain threshold </a:t>
            </a:r>
            <a:r>
              <a:rPr b="1" lang="en-GB"/>
              <a:t>(∀ v∊V, f(v) ≤ ε)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stop if the number of iterations exceeded a predefined limit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combination of the above scenarios can be used 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3rd scenario is used for termination in the project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200"/>
              <a:t>Q&amp;A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Project Description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project has 2 main focuses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1st is displaying graphs in a visually appealing way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2nd is visualizing different graph algorithms (DFS, BFS, Dijkstra’s Shortest Path)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7550" y="2571750"/>
            <a:ext cx="4260300" cy="2250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Project Description contd.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148250" y="3445100"/>
            <a:ext cx="4507800" cy="17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Node Colors</a:t>
            </a:r>
            <a:r>
              <a:rPr lang="en-GB"/>
              <a:t> (not explained in report)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Green – node finished processing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Blue – node still being processed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Yellow – unvisited node </a:t>
            </a:r>
            <a:r>
              <a:rPr lang="en-GB" sz="1400"/>
              <a:t>will </a:t>
            </a:r>
            <a:r>
              <a:rPr lang="en-GB" sz="1400"/>
              <a:t>start to be processed</a:t>
            </a:r>
            <a:endParaRPr sz="1400"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148249" y="1076313"/>
            <a:ext cx="32718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-GB" sz="1218"/>
              <a:t>Execution of DFS on Binary Tree</a:t>
            </a:r>
            <a:endParaRPr sz="1218"/>
          </a:p>
        </p:txBody>
      </p:sp>
      <p:sp>
        <p:nvSpPr>
          <p:cNvPr id="77" name="Google Shape;77;p16"/>
          <p:cNvSpPr/>
          <p:nvPr/>
        </p:nvSpPr>
        <p:spPr>
          <a:xfrm rot="10800000">
            <a:off x="3158536" y="2113787"/>
            <a:ext cx="867000" cy="274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250" y="1401000"/>
            <a:ext cx="3391176" cy="196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177" y="1076327"/>
            <a:ext cx="2250800" cy="3141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Motivation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curiosity</a:t>
            </a:r>
            <a:r>
              <a:rPr lang="en-GB"/>
              <a:t> – (main reason)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used tools like CS Academy Graph Editor and CS USFA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useful tool for competitive programmers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graph inputs for problems on websites like codeforces are </a:t>
            </a:r>
            <a:r>
              <a:rPr lang="en-GB"/>
              <a:t>generally</a:t>
            </a:r>
            <a:r>
              <a:rPr lang="en-GB"/>
              <a:t> given as edge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useful tool for teachers and professors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975" y="2704425"/>
            <a:ext cx="4493624" cy="230197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5240600" y="4568875"/>
            <a:ext cx="27369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Source: </a:t>
            </a:r>
            <a:r>
              <a:rPr lang="en-GB" sz="1100" u="sng">
                <a:solidFill>
                  <a:schemeClr val="hlink"/>
                </a:solidFill>
                <a:hlinkClick r:id="rId4"/>
              </a:rPr>
              <a:t>Problem - C - Codeforces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Technology Used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Project developed as a website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HTML &amp; CSS – used for the User Interface (UI)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significant UI logic for the graph drawing and algorithm visualizations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Document Object Model (DOM) API is easy to use for </a:t>
            </a:r>
            <a:r>
              <a:rPr lang="en-GB"/>
              <a:t>managing</a:t>
            </a:r>
            <a:r>
              <a:rPr lang="en-GB"/>
              <a:t> the UI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CSS can quickly give nice-looking styling for the HTML elements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1200" y="3411736"/>
            <a:ext cx="5890675" cy="7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072350"/>
            <a:ext cx="2753475" cy="13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Technology Used contd.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JavaScript (JS) – programming language used for project logic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JS can run on web browsers and can manipulate HTML and CSS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JS was the first programming language I learnt although not my favorite :)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Scalable Vector Graphics (SVG) – technology used for displaying graph drawings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uses geometric shapes to render graphics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does not suffer pixelation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 found it easy to use, especially as it was my first time using SVG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566478"/>
            <a:ext cx="6792100" cy="1313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0999" y="3964476"/>
            <a:ext cx="1181325" cy="51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/>
          <p:nvPr/>
        </p:nvSpPr>
        <p:spPr>
          <a:xfrm>
            <a:off x="7183888" y="4105400"/>
            <a:ext cx="387000" cy="235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r>
              <a:rPr lang="en-GB"/>
              <a:t>. Project Influence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project will likely have little influence on others aside from myself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 am the main person influenced by the project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learned a lot during working on this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several other websites offer similar and more features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being more user-friendly compared to the current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working on the project beyond the module might make it influential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by influential I mean real users use the website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r>
              <a:rPr lang="en-GB"/>
              <a:t>. Project Influence contd.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project unique feature compared to other projects is the ability to visualize graph algorithms while the graph is being drawn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 personally have not found any projects that combine both simultaneously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3">
            <a:alphaModFix/>
          </a:blip>
          <a:srcRect b="0" l="19734" r="38465" t="23488"/>
          <a:stretch/>
        </p:blipFill>
        <p:spPr>
          <a:xfrm>
            <a:off x="804075" y="2571750"/>
            <a:ext cx="4267573" cy="2432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