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4" r:id="rId2"/>
    <p:sldId id="274" r:id="rId3"/>
    <p:sldId id="263" r:id="rId4"/>
    <p:sldId id="261" r:id="rId5"/>
    <p:sldId id="262" r:id="rId6"/>
    <p:sldId id="265" r:id="rId7"/>
    <p:sldId id="283" r:id="rId8"/>
    <p:sldId id="268" r:id="rId9"/>
    <p:sldId id="278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eu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07" autoAdjust="0"/>
  </p:normalViewPr>
  <p:slideViewPr>
    <p:cSldViewPr snapToGrid="0">
      <p:cViewPr>
        <p:scale>
          <a:sx n="100" d="100"/>
          <a:sy n="100" d="100"/>
        </p:scale>
        <p:origin x="-162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xmlns="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23CDA-6B60-4D71-9804-1AE405D9E14F}" type="datetime1">
              <a:rPr lang="fr-FR" smtClean="0"/>
              <a:t>24/11/2022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7F00B-A660-4DA5-B047-2842C8282664}" type="datetime1">
              <a:rPr lang="fr-FR" noProof="0" smtClean="0"/>
              <a:pPr/>
              <a:t>24/11/2022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373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334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03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65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368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9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631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43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xmlns="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xmlns="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xmlns="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xmlns="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xmlns="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xmlns="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En-tête de section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xmlns="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xmlns="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xmlns="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xmlns="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2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xmlns="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fr-FR" noProof="0"/>
              <a:t>3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xmlns="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xmlns="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8" name="Espace réservé du texte 9">
            <a:extLst>
              <a:ext uri="{FF2B5EF4-FFF2-40B4-BE49-F238E27FC236}">
                <a16:creationId xmlns:a16="http://schemas.microsoft.com/office/drawing/2014/main" xmlns="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xmlns="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e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xmlns="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xmlns="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xmlns="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xmlns="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xmlns="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xmlns="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xmlns="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12" name="Connecteur droit 11" title="Ligne de séparation">
            <a:extLst>
              <a:ext uri="{FF2B5EF4-FFF2-40B4-BE49-F238E27FC236}">
                <a16:creationId xmlns:a16="http://schemas.microsoft.com/office/drawing/2014/main" xmlns="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 title="Ligne de séparation">
            <a:extLst>
              <a:ext uri="{FF2B5EF4-FFF2-40B4-BE49-F238E27FC236}">
                <a16:creationId xmlns:a16="http://schemas.microsoft.com/office/drawing/2014/main" xmlns="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xmlns="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xmlns="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encad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xmlns="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xmlns="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Titre de section 1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Titre de section 2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Titre de la section 3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xmlns="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xmlns="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xmlns="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xmlns="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xmlns="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xmlns="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xmlns="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xmlns="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xmlns="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xmlns="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xmlns="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xmlns="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xmlns="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xmlns="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xmlns="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xmlns="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xmlns="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xmlns="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xmlns="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xmlns="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xmlns="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xmlns="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xmlns="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xmlns="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xmlns="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xmlns="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xmlns="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xmlns="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/>
              <a:t>Titre de l’élément</a:t>
            </a: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xmlns="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Mois, Année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altLang="zh-CN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  <a:endParaRPr lang="fr-FR" altLang="zh-CN" noProof="0" dirty="0"/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altLang="zh-CN" noProof="0" smtClean="0"/>
              <a:pPr rtl="0"/>
              <a:t>‹N°›</a:t>
            </a:fld>
            <a:endParaRPr lang="fr-FR" altLang="zh-CN" noProof="0" dirty="0"/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xmlns="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Insérez ou glissez-déplacez une image ici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xmlns="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  <a:endParaRPr lang="fr-FR" altLang="zh-CN" noProof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xmlns="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  <a:endParaRPr lang="fr-FR" altLang="zh-CN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  <a:endParaRPr lang="fr-FR" altLang="zh-CN" noProof="0"/>
          </a:p>
        </p:txBody>
      </p:sp>
      <p:sp>
        <p:nvSpPr>
          <p:cNvPr id="28" name="Espace réservé du texte 8">
            <a:extLst>
              <a:ext uri="{FF2B5EF4-FFF2-40B4-BE49-F238E27FC236}">
                <a16:creationId xmlns:a16="http://schemas.microsoft.com/office/drawing/2014/main" xmlns="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  <a:endParaRPr lang="fr-FR" altLang="zh-CN" noProof="0" dirty="0"/>
          </a:p>
        </p:txBody>
      </p:sp>
      <p:sp>
        <p:nvSpPr>
          <p:cNvPr id="41" name="Espace réservé d’image 4">
            <a:extLst>
              <a:ext uri="{FF2B5EF4-FFF2-40B4-BE49-F238E27FC236}">
                <a16:creationId xmlns:a16="http://schemas.microsoft.com/office/drawing/2014/main" xmlns="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Insérez ou glissez-déplacez une image ici</a:t>
            </a:r>
          </a:p>
        </p:txBody>
      </p:sp>
      <p:sp>
        <p:nvSpPr>
          <p:cNvPr id="42" name="Espace réservé du texte 8">
            <a:extLst>
              <a:ext uri="{FF2B5EF4-FFF2-40B4-BE49-F238E27FC236}">
                <a16:creationId xmlns:a16="http://schemas.microsoft.com/office/drawing/2014/main" xmlns="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  <a:endParaRPr lang="fr-FR" altLang="zh-CN" noProof="0"/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xmlns="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  <a:endParaRPr lang="fr-FR" altLang="zh-CN" noProof="0"/>
          </a:p>
        </p:txBody>
      </p:sp>
      <p:sp>
        <p:nvSpPr>
          <p:cNvPr id="44" name="Espace réservé du texte 8">
            <a:extLst>
              <a:ext uri="{FF2B5EF4-FFF2-40B4-BE49-F238E27FC236}">
                <a16:creationId xmlns:a16="http://schemas.microsoft.com/office/drawing/2014/main" xmlns="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  <a:endParaRPr lang="fr-FR" altLang="zh-CN" noProof="0" dirty="0"/>
          </a:p>
        </p:txBody>
      </p:sp>
      <p:sp>
        <p:nvSpPr>
          <p:cNvPr id="45" name="Espace réservé d’image 4">
            <a:extLst>
              <a:ext uri="{FF2B5EF4-FFF2-40B4-BE49-F238E27FC236}">
                <a16:creationId xmlns:a16="http://schemas.microsoft.com/office/drawing/2014/main" xmlns="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Insérez ou glissez-déplacez une image ici</a:t>
            </a:r>
          </a:p>
        </p:txBody>
      </p:sp>
      <p:sp>
        <p:nvSpPr>
          <p:cNvPr id="46" name="Espace réservé du texte 8">
            <a:extLst>
              <a:ext uri="{FF2B5EF4-FFF2-40B4-BE49-F238E27FC236}">
                <a16:creationId xmlns:a16="http://schemas.microsoft.com/office/drawing/2014/main" xmlns="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  <a:endParaRPr lang="fr-FR" altLang="zh-CN" noProof="0"/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xmlns="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  <a:endParaRPr lang="fr-FR" altLang="zh-CN" noProof="0"/>
          </a:p>
        </p:txBody>
      </p:sp>
      <p:sp>
        <p:nvSpPr>
          <p:cNvPr id="48" name="Espace réservé du texte 8">
            <a:extLst>
              <a:ext uri="{FF2B5EF4-FFF2-40B4-BE49-F238E27FC236}">
                <a16:creationId xmlns:a16="http://schemas.microsoft.com/office/drawing/2014/main" xmlns="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  <a:endParaRPr lang="fr-F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 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2" name="Espace réservé du texte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3" name="Espace réservé du texte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4" name="Espace réservé du texte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5" name="Espace réservé du texte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6" name="Espace réservé du texte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59" name="Espace réservé d’image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60" name="Espace réservé d’image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61" name="Espace réservé d’image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62" name="Espace réservé d’image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xmlns="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xmlns="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3" name="Espace réservé d’image 15">
            <a:extLst>
              <a:ext uri="{FF2B5EF4-FFF2-40B4-BE49-F238E27FC236}">
                <a16:creationId xmlns:a16="http://schemas.microsoft.com/office/drawing/2014/main" xmlns="" id="{FC64B5FD-0E87-4FAB-AFEA-D10DFED9F65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9">
            <a:extLst>
              <a:ext uri="{FF2B5EF4-FFF2-40B4-BE49-F238E27FC236}">
                <a16:creationId xmlns:a16="http://schemas.microsoft.com/office/drawing/2014/main" xmlns="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xmlns="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 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xmlns="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xmlns="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xmlns="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Nom complet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fr-FR" noProof="0"/>
              <a:t>Coordonnées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xmlns="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fr-FR" noProof="0"/>
              <a:t>Poignée E-mail ou 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rçus d’application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Écran d’un téléphone portable&#10;&#10;Description générée avec un niveau de confiance élevé">
            <a:extLst>
              <a:ext uri="{FF2B5EF4-FFF2-40B4-BE49-F238E27FC236}">
                <a16:creationId xmlns:a16="http://schemas.microsoft.com/office/drawing/2014/main" xmlns="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age 8" descr="Écran d’un téléphone portable&#10;&#10;Description générée avec un niveau de confiance élevé">
            <a:extLst>
              <a:ext uri="{FF2B5EF4-FFF2-40B4-BE49-F238E27FC236}">
                <a16:creationId xmlns:a16="http://schemas.microsoft.com/office/drawing/2014/main" xmlns="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age 9" descr="Écran d’un téléphone portable&#10;&#10;Description générée avec un niveau de confiance élevé">
            <a:extLst>
              <a:ext uri="{FF2B5EF4-FFF2-40B4-BE49-F238E27FC236}">
                <a16:creationId xmlns:a16="http://schemas.microsoft.com/office/drawing/2014/main" xmlns="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xmlns="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Informations de la maquette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xmlns="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de la maquette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xmlns="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Informations de la maquette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xmlns="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de la maquette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xmlns="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Informations de la maquette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xmlns="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de la maquette</a:t>
            </a:r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xmlns="" id="{4C4EB921-BD58-4C2E-BDD5-FC8D2629829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17" name="Espace réservé d’image 3">
            <a:extLst>
              <a:ext uri="{FF2B5EF4-FFF2-40B4-BE49-F238E27FC236}">
                <a16:creationId xmlns:a16="http://schemas.microsoft.com/office/drawing/2014/main" xmlns="" id="{3CB44DE3-C599-4EA7-BFDA-4E39AE89FC0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18" name="Espace réservé d’image 3">
            <a:extLst>
              <a:ext uri="{FF2B5EF4-FFF2-40B4-BE49-F238E27FC236}">
                <a16:creationId xmlns:a16="http://schemas.microsoft.com/office/drawing/2014/main" xmlns="" id="{A4392E45-2A0B-49BF-9952-79C42AF8DE9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oign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fr-FR" noProof="0"/>
              <a:t>Le témoignage vient ici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xmlns="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et fonction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xmlns="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fr-FR" noProof="0"/>
              <a:t>Le témoignage vient ici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xmlns="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et fonction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xmlns="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fr-FR" noProof="0"/>
              <a:t>Le témoignage vient ici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xmlns="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Nom et fonction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Titre 1">
            <a:extLst>
              <a:ext uri="{FF2B5EF4-FFF2-40B4-BE49-F238E27FC236}">
                <a16:creationId xmlns:a16="http://schemas.microsoft.com/office/drawing/2014/main" xmlns="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xmlns="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xmlns="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Titre 1">
            <a:extLst>
              <a:ext uri="{FF2B5EF4-FFF2-40B4-BE49-F238E27FC236}">
                <a16:creationId xmlns:a16="http://schemas.microsoft.com/office/drawing/2014/main" xmlns="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xmlns="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’image 2">
            <a:extLst>
              <a:ext uri="{FF2B5EF4-FFF2-40B4-BE49-F238E27FC236}">
                <a16:creationId xmlns:a16="http://schemas.microsoft.com/office/drawing/2014/main" xmlns="" id="{56321125-B861-4CD5-8023-6E403517657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9">
            <a:extLst>
              <a:ext uri="{FF2B5EF4-FFF2-40B4-BE49-F238E27FC236}">
                <a16:creationId xmlns:a16="http://schemas.microsoft.com/office/drawing/2014/main" xmlns="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, contenu e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xmlns="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xmlns="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Sous-titre, slogan ou descriptif à placer ici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2" name="Espace réservé du texte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3" name="Espace réservé du texte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4" name="Espace réservé du texte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5" name="Espace réservé du texte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6" name="Espace réservé du texte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59" name="Espace réservé d’image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60" name="Espace réservé d’image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61" name="Espace réservé d’image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62" name="Espace réservé d’image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ône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Sous-titre, slogan ou descriptif à placer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xmlns="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xmlns="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xmlns="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xmlns="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xmlns="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xmlns="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xmlns="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 puces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Sous-titre, slogan ou descriptif à placer ici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xmlns="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xmlns="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xmlns="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xmlns="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xmlns="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xmlns="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xmlns="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xmlns="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xmlns="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it numériq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xmlns="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Texte mis en relief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xmlns="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Insérez ou glissez-déplacez votre conception d’écran ici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Ligne de texte unique.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xmlns="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xmlns="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Section 1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xmlns="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Section 2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Section 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>
            <a:extLst>
              <a:ext uri="{FF2B5EF4-FFF2-40B4-BE49-F238E27FC236}">
                <a16:creationId xmlns:a16="http://schemas.microsoft.com/office/drawing/2014/main" xmlns="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rtl="0"/>
            <a:fld id="{4B73C415-D670-4716-A5EC-CC4D52CA2BA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xmlns="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fr-FR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NOM OU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0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svg"/><Relationship Id="rId3" Type="http://schemas.openxmlformats.org/officeDocument/2006/relationships/image" Target="../media/image13.jpg"/><Relationship Id="rId7" Type="http://schemas.openxmlformats.org/officeDocument/2006/relationships/image" Target="../media/image22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31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4" Type="http://schemas.openxmlformats.org/officeDocument/2006/relationships/image" Target="../media/image31.sv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36005" y="4511066"/>
            <a:ext cx="8991600" cy="1261295"/>
          </a:xfrm>
        </p:spPr>
        <p:txBody>
          <a:bodyPr tIns="216000" rtlCol="0"/>
          <a:lstStyle/>
          <a:p>
            <a:pPr algn="ctr"/>
            <a:r>
              <a:rPr lang="fr-FR" sz="7200" dirty="0" smtClean="0"/>
              <a:t>Self</a:t>
            </a:r>
            <a:endParaRPr lang="fr-FR" sz="7200" dirty="0"/>
          </a:p>
        </p:txBody>
      </p:sp>
      <p:sp>
        <p:nvSpPr>
          <p:cNvPr id="9" name="Rectangle 8"/>
          <p:cNvSpPr/>
          <p:nvPr/>
        </p:nvSpPr>
        <p:spPr>
          <a:xfrm>
            <a:off x="1141540" y="3266401"/>
            <a:ext cx="6498340" cy="1599612"/>
          </a:xfrm>
          <a:prstGeom prst="rect">
            <a:avLst/>
          </a:prstGeom>
        </p:spPr>
        <p:txBody>
          <a:bodyPr vert="horz" lIns="0" tIns="216000" rIns="0" bIns="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400" spc="-3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7583" y="5539372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err="1" smtClean="0">
                <a:latin typeface="Arial Rounded MT Bold" panose="020F0704030504030204" pitchFamily="34" charset="0"/>
              </a:rPr>
              <a:t>belmqadem</a:t>
            </a:r>
            <a:endParaRPr lang="en-CA" dirty="0">
              <a:latin typeface="Arial Rounded MT Bold" panose="020F07040305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15839" y="4844047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err="1" smtClean="0">
                <a:latin typeface="Arial Rounded MT Bold" panose="020F0704030504030204" pitchFamily="34" charset="0"/>
              </a:rPr>
              <a:t>Abde</a:t>
            </a:r>
            <a:r>
              <a:rPr lang="en-CA" dirty="0" smtClean="0">
                <a:latin typeface="Arial Rounded MT Bold" panose="020F0704030504030204" pitchFamily="34" charset="0"/>
              </a:rPr>
              <a:t> </a:t>
            </a:r>
            <a:r>
              <a:rPr lang="en-CA" dirty="0" err="1" smtClean="0">
                <a:latin typeface="Arial Rounded MT Bold" panose="020F0704030504030204" pitchFamily="34" charset="0"/>
              </a:rPr>
              <a:t>lali</a:t>
            </a:r>
            <a:endParaRPr lang="en-CA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D:\2022-2023\algorithme\تحفيز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3" b="8273"/>
          <a:stretch>
            <a:fillRect/>
          </a:stretch>
        </p:blipFill>
        <p:spPr bwMode="auto">
          <a:xfrm>
            <a:off x="0" y="66675"/>
            <a:ext cx="12192000" cy="678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114549" y="6061104"/>
            <a:ext cx="1971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dirty="0" err="1" smtClean="0">
                <a:latin typeface="Arial Rounded MT Bold" panose="020F0704030504030204" pitchFamily="34" charset="0"/>
              </a:rPr>
              <a:t>belmqadem</a:t>
            </a:r>
            <a:endParaRPr lang="en-CA" dirty="0">
              <a:latin typeface="Arial Rounded MT Bold" panose="020F07040305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2295" y="5114438"/>
            <a:ext cx="1799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 err="1" smtClean="0">
                <a:latin typeface="Arial Rounded MT Bold" panose="020F0704030504030204" pitchFamily="34" charset="0"/>
              </a:rPr>
              <a:t>Abde</a:t>
            </a:r>
            <a:r>
              <a:rPr lang="en-CA" sz="2800" dirty="0" smtClean="0">
                <a:latin typeface="Arial Rounded MT Bold" panose="020F0704030504030204" pitchFamily="34" charset="0"/>
              </a:rPr>
              <a:t> </a:t>
            </a:r>
            <a:r>
              <a:rPr lang="en-CA" sz="2800" dirty="0" err="1" smtClean="0">
                <a:latin typeface="Arial Rounded MT Bold" panose="020F0704030504030204" pitchFamily="34" charset="0"/>
              </a:rPr>
              <a:t>lali</a:t>
            </a:r>
            <a:endParaRPr lang="en-CA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3859486"/>
            <a:ext cx="1980000" cy="624737"/>
          </a:xfrm>
        </p:spPr>
        <p:txBody>
          <a:bodyPr rtlCol="0"/>
          <a:lstStyle/>
          <a:p>
            <a:r>
              <a:rPr lang="fr-FR" dirty="0" smtClean="0"/>
              <a:t>Definition </a:t>
            </a:r>
            <a:r>
              <a:rPr lang="fr-FR" dirty="0"/>
              <a:t>of self-development</a:t>
            </a:r>
          </a:p>
        </p:txBody>
      </p:sp>
      <p:cxnSp>
        <p:nvCxnSpPr>
          <p:cNvPr id="20" name="Connecteur droit 19" title="Ligne de séparation">
            <a:extLst>
              <a:ext uri="{FF2B5EF4-FFF2-40B4-BE49-F238E27FC236}">
                <a16:creationId xmlns:a16="http://schemas.microsoft.com/office/drawing/2014/main" xmlns="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Espace réservé d’image 38">
            <a:extLst>
              <a:ext uri="{FF2B5EF4-FFF2-40B4-BE49-F238E27FC236}">
                <a16:creationId xmlns:a16="http://schemas.microsoft.com/office/drawing/2014/main" xmlns="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34" y="1735138"/>
            <a:ext cx="1979613" cy="1981200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9234" y="3905973"/>
            <a:ext cx="1980000" cy="624737"/>
          </a:xfrm>
        </p:spPr>
        <p:txBody>
          <a:bodyPr rtlCol="0"/>
          <a:lstStyle/>
          <a:p>
            <a:r>
              <a:rPr lang="fr-FR" dirty="0" smtClean="0"/>
              <a:t>self-development</a:t>
            </a:r>
            <a:r>
              <a:rPr lang="fr-FR" dirty="0"/>
              <a:t> </a:t>
            </a:r>
            <a:r>
              <a:rPr lang="fr-FR" dirty="0" smtClean="0"/>
              <a:t>Tools/technique</a:t>
            </a:r>
            <a:endParaRPr lang="fr-FR" dirty="0"/>
          </a:p>
          <a:p>
            <a:pPr rtl="0"/>
            <a:endParaRPr lang="fr-FR" dirty="0"/>
          </a:p>
        </p:txBody>
      </p:sp>
      <p:cxnSp>
        <p:nvCxnSpPr>
          <p:cNvPr id="21" name="Connecteur droit 20" title="Ligne de séparation">
            <a:extLst>
              <a:ext uri="{FF2B5EF4-FFF2-40B4-BE49-F238E27FC236}">
                <a16:creationId xmlns:a16="http://schemas.microsoft.com/office/drawing/2014/main" xmlns="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Espace réservé d’image 42">
            <a:extLst>
              <a:ext uri="{FF2B5EF4-FFF2-40B4-BE49-F238E27FC236}">
                <a16:creationId xmlns:a16="http://schemas.microsoft.com/office/drawing/2014/main" xmlns="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75" y="1756313"/>
            <a:ext cx="1979613" cy="2123622"/>
          </a:xfrm>
        </p:spPr>
      </p:pic>
      <p:cxnSp>
        <p:nvCxnSpPr>
          <p:cNvPr id="22" name="Connecteur droit 21" title="Ligne de séparation">
            <a:extLst>
              <a:ext uri="{FF2B5EF4-FFF2-40B4-BE49-F238E27FC236}">
                <a16:creationId xmlns:a16="http://schemas.microsoft.com/office/drawing/2014/main" xmlns="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Espace réservé d’image 70">
            <a:extLst>
              <a:ext uri="{FF2B5EF4-FFF2-40B4-BE49-F238E27FC236}">
                <a16:creationId xmlns:a16="http://schemas.microsoft.com/office/drawing/2014/main" xmlns="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81" y="1735138"/>
            <a:ext cx="1895885" cy="1981200"/>
          </a:xfrm>
        </p:spPr>
      </p:pic>
      <p:cxnSp>
        <p:nvCxnSpPr>
          <p:cNvPr id="23" name="Connecteur droit 22" title="Ligne de séparation">
            <a:extLst>
              <a:ext uri="{FF2B5EF4-FFF2-40B4-BE49-F238E27FC236}">
                <a16:creationId xmlns:a16="http://schemas.microsoft.com/office/drawing/2014/main" xmlns="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Espace réservé d’image 62">
            <a:extLst>
              <a:ext uri="{FF2B5EF4-FFF2-40B4-BE49-F238E27FC236}">
                <a16:creationId xmlns:a16="http://schemas.microsoft.com/office/drawing/2014/main" xmlns="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87" y="1756312"/>
            <a:ext cx="1979613" cy="2159145"/>
          </a:xfrm>
        </p:spPr>
      </p:pic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xmlns="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823742" y="4038328"/>
            <a:ext cx="1980000" cy="624737"/>
          </a:xfrm>
        </p:spPr>
        <p:txBody>
          <a:bodyPr rtlCol="0"/>
          <a:lstStyle/>
          <a:p>
            <a:pPr rtl="0"/>
            <a:r>
              <a:rPr lang="fr-FR" dirty="0" smtClean="0"/>
              <a:t>conclusion</a:t>
            </a:r>
            <a:endParaRPr lang="fr-FR" dirty="0"/>
          </a:p>
        </p:txBody>
      </p:sp>
      <p:cxnSp>
        <p:nvCxnSpPr>
          <p:cNvPr id="24" name="Connecteur droit 23" title="Ligne de séparation">
            <a:extLst>
              <a:ext uri="{FF2B5EF4-FFF2-40B4-BE49-F238E27FC236}">
                <a16:creationId xmlns:a16="http://schemas.microsoft.com/office/drawing/2014/main" xmlns="" id="{75979D46-D664-4267-B673-E6B048C084A4}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 txBox="1">
            <a:spLocks/>
          </p:cNvSpPr>
          <p:nvPr/>
        </p:nvSpPr>
        <p:spPr>
          <a:xfrm>
            <a:off x="4156769" y="255690"/>
            <a:ext cx="3890261" cy="5109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600" dirty="0" smtClean="0"/>
              <a:t>PLAN</a:t>
            </a:r>
            <a:endParaRPr lang="fr-FR" sz="9600" dirty="0"/>
          </a:p>
        </p:txBody>
      </p:sp>
      <p:pic>
        <p:nvPicPr>
          <p:cNvPr id="16" name="Espace réservé pour une image  15"/>
          <p:cNvPicPr>
            <a:picLocks noGrp="1" noChangeAspect="1"/>
          </p:cNvPicPr>
          <p:nvPr>
            <p:ph type="pic" sz="quarter" idx="4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8" r="21898"/>
          <a:stretch>
            <a:fillRect/>
          </a:stretch>
        </p:blipFill>
        <p:spPr/>
      </p:pic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xmlns="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796518" y="3805887"/>
            <a:ext cx="1980000" cy="624737"/>
          </a:xfrm>
        </p:spPr>
        <p:txBody>
          <a:bodyPr rtlCol="0"/>
          <a:lstStyle/>
          <a:p>
            <a:r>
              <a:rPr lang="fr-FR" dirty="0" smtClean="0"/>
              <a:t>Goals of </a:t>
            </a:r>
            <a:r>
              <a:rPr lang="fr-FR" dirty="0"/>
              <a:t>self development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37"/>
          </p:nvPr>
        </p:nvSpPr>
        <p:spPr>
          <a:xfrm>
            <a:off x="7496488" y="3915458"/>
            <a:ext cx="1980000" cy="512791"/>
          </a:xfrm>
        </p:spPr>
        <p:txBody>
          <a:bodyPr/>
          <a:lstStyle/>
          <a:p>
            <a:r>
              <a:rPr lang="en-US" dirty="0"/>
              <a:t>steps of personal development.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955"/>
            <a:ext cx="11340000" cy="432000"/>
          </a:xfrm>
        </p:spPr>
        <p:txBody>
          <a:bodyPr rtlCol="0"/>
          <a:lstStyle/>
          <a:p>
            <a:pPr algn="ctr"/>
            <a:r>
              <a:rPr lang="fr-FR" sz="4000" dirty="0"/>
              <a:t>Definition of self-development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09" y="2559669"/>
            <a:ext cx="3974900" cy="2465913"/>
          </a:xfrm>
        </p:spPr>
        <p:txBody>
          <a:bodyPr rtlCol="0"/>
          <a:lstStyle/>
          <a:p>
            <a:pPr algn="ctr" rtl="0">
              <a:buFont typeface="Wingdings" panose="05000000000000000000" pitchFamily="2" charset="2"/>
              <a:buChar char="q"/>
            </a:pPr>
            <a:r>
              <a:rPr lang="fr-FR" sz="1600" b="1" dirty="0" smtClean="0">
                <a:solidFill>
                  <a:schemeClr val="tx1"/>
                </a:solidFill>
              </a:rPr>
              <a:t>Improve  Skills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maximise </a:t>
            </a:r>
            <a:r>
              <a:rPr lang="en-US" sz="1600" b="1" dirty="0" smtClean="0">
                <a:solidFill>
                  <a:schemeClr val="tx1"/>
                </a:solidFill>
              </a:rPr>
              <a:t> potential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take charge of your </a:t>
            </a:r>
            <a:r>
              <a:rPr lang="en-US" sz="1600" b="1" dirty="0" smtClean="0">
                <a:solidFill>
                  <a:schemeClr val="tx1"/>
                </a:solidFill>
              </a:rPr>
              <a:t>actions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tx1"/>
                </a:solidFill>
              </a:rPr>
              <a:t>fulfilling </a:t>
            </a:r>
            <a:r>
              <a:rPr lang="fr-FR" sz="1600" b="1" dirty="0" smtClean="0">
                <a:solidFill>
                  <a:schemeClr val="tx1"/>
                </a:solidFill>
              </a:rPr>
              <a:t>life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satisfaction and success in life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/>
            </a:r>
            <a:br>
              <a:rPr lang="en-US" sz="1600" b="1" dirty="0"/>
            </a:b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Espace réservé d’image 31">
            <a:extLst>
              <a:ext uri="{FF2B5EF4-FFF2-40B4-BE49-F238E27FC236}">
                <a16:creationId xmlns:a16="http://schemas.microsoft.com/office/drawing/2014/main" xmlns="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7"/>
          <a:stretch/>
        </p:blipFill>
        <p:spPr>
          <a:xfrm>
            <a:off x="5203489" y="1453949"/>
            <a:ext cx="7001390" cy="3929420"/>
          </a:xfrm>
          <a:prstGeom prst="round2Same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8" name="Espace réservé d’image 31">
            <a:extLst>
              <a:ext uri="{FF2B5EF4-FFF2-40B4-BE49-F238E27FC236}">
                <a16:creationId xmlns:a16="http://schemas.microsoft.com/office/drawing/2014/main" xmlns="" id="{9985C1E9-B7DC-4EFA-B466-64A4F2674F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27" b="85562"/>
          <a:stretch/>
        </p:blipFill>
        <p:spPr>
          <a:xfrm>
            <a:off x="5217114" y="1453949"/>
            <a:ext cx="2079793" cy="632428"/>
          </a:xfrm>
          <a:prstGeom prst="round2Same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9" name="Espace réservé d’image 31">
            <a:extLst>
              <a:ext uri="{FF2B5EF4-FFF2-40B4-BE49-F238E27FC236}">
                <a16:creationId xmlns:a16="http://schemas.microsoft.com/office/drawing/2014/main" xmlns="" id="{9985C1E9-B7DC-4EFA-B466-64A4F2674F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27" b="85562"/>
          <a:stretch/>
        </p:blipFill>
        <p:spPr>
          <a:xfrm flipH="1">
            <a:off x="10136699" y="1453949"/>
            <a:ext cx="2068180" cy="632428"/>
          </a:xfrm>
          <a:prstGeom prst="round2Same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xmlns="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70617" y="3926732"/>
            <a:ext cx="5950063" cy="1343025"/>
          </a:xfrm>
        </p:spPr>
        <p:txBody>
          <a:bodyPr rtlCol="0"/>
          <a:lstStyle/>
          <a:p>
            <a:r>
              <a:rPr lang="fr-FR" sz="3000" dirty="0" smtClean="0"/>
              <a:t>Goals of </a:t>
            </a:r>
            <a:r>
              <a:rPr lang="fr-FR" sz="3000" dirty="0"/>
              <a:t>self development</a:t>
            </a:r>
          </a:p>
        </p:txBody>
      </p:sp>
      <p:cxnSp>
        <p:nvCxnSpPr>
          <p:cNvPr id="12" name="Connecteur droit 11" title="Ligne de séparation">
            <a:extLst>
              <a:ext uri="{FF2B5EF4-FFF2-40B4-BE49-F238E27FC236}">
                <a16:creationId xmlns:a16="http://schemas.microsoft.com/office/drawing/2014/main" xmlns="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15" title="Arrière-plan d’icône">
            <a:extLst>
              <a:ext uri="{FF2B5EF4-FFF2-40B4-BE49-F238E27FC236}">
                <a16:creationId xmlns:a16="http://schemas.microsoft.com/office/drawing/2014/main" xmlns="" id="{05860339-31F7-4884-957E-5C40F818EBB8}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5" name="Graphisme 24" descr="Lingots d’or" title="Icône d’espace réservé">
            <a:extLst>
              <a:ext uri="{FF2B5EF4-FFF2-40B4-BE49-F238E27FC236}">
                <a16:creationId xmlns:a16="http://schemas.microsoft.com/office/drawing/2014/main" xmlns="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8051" y="4054765"/>
            <a:ext cx="2003869" cy="587783"/>
          </a:xfrm>
        </p:spPr>
        <p:txBody>
          <a:bodyPr vert="horz" lIns="0" tIns="0" rIns="0" bIns="0" rtlCol="0">
            <a:noAutofit/>
          </a:bodyPr>
          <a:lstStyle/>
          <a:p>
            <a:r>
              <a:rPr lang="en-CA" sz="1600" b="1" dirty="0"/>
              <a:t>Improve your time management.</a:t>
            </a:r>
          </a:p>
        </p:txBody>
      </p:sp>
      <p:cxnSp>
        <p:nvCxnSpPr>
          <p:cNvPr id="18" name="Connecteur droit 17" title="Ligne de séparation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14" title="Arrière-plan d’icône">
            <a:extLst>
              <a:ext uri="{FF2B5EF4-FFF2-40B4-BE49-F238E27FC236}">
                <a16:creationId xmlns:a16="http://schemas.microsoft.com/office/drawing/2014/main" xmlns="" id="{056960D0-0A22-4E28-82F3-B9AA805E96A4}"/>
              </a:ext>
            </a:extLst>
          </p:cNvPr>
          <p:cNvSpPr/>
          <p:nvPr/>
        </p:nvSpPr>
        <p:spPr>
          <a:xfrm>
            <a:off x="10283963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9" name="Graphisme 28" descr="Crayon" title="Icône d’espace réservé">
            <a:extLst>
              <a:ext uri="{FF2B5EF4-FFF2-40B4-BE49-F238E27FC236}">
                <a16:creationId xmlns:a16="http://schemas.microsoft.com/office/drawing/2014/main" xmlns="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583097" y="2614250"/>
            <a:ext cx="516155" cy="516155"/>
          </a:xfrm>
          <a:prstGeom prst="rect">
            <a:avLst/>
          </a:prstGeo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30209" y="4028270"/>
            <a:ext cx="1800000" cy="612198"/>
          </a:xfrm>
        </p:spPr>
        <p:txBody>
          <a:bodyPr vert="horz" lIns="0" tIns="0" rIns="0" bIns="0" rtlCol="0">
            <a:noAutofit/>
          </a:bodyPr>
          <a:lstStyle/>
          <a:p>
            <a:r>
              <a:rPr lang="en-CA" sz="1600" b="1" dirty="0"/>
              <a:t>Manage stress effectively</a:t>
            </a:r>
            <a:endParaRPr lang="fr-FR" sz="1600" b="1" dirty="0"/>
          </a:p>
        </p:txBody>
      </p:sp>
      <p:cxnSp>
        <p:nvCxnSpPr>
          <p:cNvPr id="19" name="Connecteur droit 18" title="Ligne de séparation">
            <a:extLst>
              <a:ext uri="{FF2B5EF4-FFF2-40B4-BE49-F238E27FC236}">
                <a16:creationId xmlns:a16="http://schemas.microsoft.com/office/drawing/2014/main" xmlns="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909819" y="4640468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24" name="Espace réservé pour une image  23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" b="9105"/>
          <a:stretch/>
        </p:blipFill>
        <p:spPr>
          <a:xfrm>
            <a:off x="432000" y="0"/>
            <a:ext cx="5472000" cy="4642548"/>
          </a:xfr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xmlns="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9"/>
          <a:stretch/>
        </p:blipFill>
        <p:spPr>
          <a:xfrm>
            <a:off x="413272" y="0"/>
            <a:ext cx="5472000" cy="4598244"/>
          </a:xfrm>
        </p:spPr>
      </p:pic>
      <p:cxnSp>
        <p:nvCxnSpPr>
          <p:cNvPr id="12" name="Connecteur droit 11" title="Ligne de séparation">
            <a:extLst>
              <a:ext uri="{FF2B5EF4-FFF2-40B4-BE49-F238E27FC236}">
                <a16:creationId xmlns:a16="http://schemas.microsoft.com/office/drawing/2014/main" xmlns="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15" title="Arrière-plan d’icône">
            <a:extLst>
              <a:ext uri="{FF2B5EF4-FFF2-40B4-BE49-F238E27FC236}">
                <a16:creationId xmlns:a16="http://schemas.microsoft.com/office/drawing/2014/main" xmlns="" id="{05860339-31F7-4884-957E-5C40F818EBB8}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34" name="Graphisme 33" descr="Cible" title="Icône d’espace réservé">
            <a:extLst>
              <a:ext uri="{FF2B5EF4-FFF2-40B4-BE49-F238E27FC236}">
                <a16:creationId xmlns:a16="http://schemas.microsoft.com/office/drawing/2014/main" xmlns="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xmlns="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430900"/>
            <a:ext cx="1800000" cy="360000"/>
          </a:xfrm>
        </p:spPr>
        <p:txBody>
          <a:bodyPr vert="horz" lIns="0" tIns="0" rIns="0" bIns="0" rtlCol="0">
            <a:noAutofit/>
          </a:bodyPr>
          <a:lstStyle/>
          <a:p>
            <a:r>
              <a:rPr lang="en-CA" sz="1600" b="1" dirty="0"/>
              <a:t>Confidence</a:t>
            </a:r>
            <a:endParaRPr lang="fr-FR" sz="1600" b="1" dirty="0"/>
          </a:p>
        </p:txBody>
      </p:sp>
      <p:cxnSp>
        <p:nvCxnSpPr>
          <p:cNvPr id="18" name="Connecteur droit 17" title="Ligne de séparation">
            <a:extLst>
              <a:ext uri="{FF2B5EF4-FFF2-40B4-BE49-F238E27FC236}">
                <a16:creationId xmlns:a16="http://schemas.microsoft.com/office/drawing/2014/main" xmlns="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14" title="Arrière-plan d’icône">
            <a:extLst>
              <a:ext uri="{FF2B5EF4-FFF2-40B4-BE49-F238E27FC236}">
                <a16:creationId xmlns:a16="http://schemas.microsoft.com/office/drawing/2014/main" xmlns="" id="{056960D0-0A22-4E28-82F3-B9AA805E96A4}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32" name="Graphisme 31" descr="Conférencier" title="Icône d’espace réservé">
            <a:extLst>
              <a:ext uri="{FF2B5EF4-FFF2-40B4-BE49-F238E27FC236}">
                <a16:creationId xmlns:a16="http://schemas.microsoft.com/office/drawing/2014/main" xmlns="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7645" y="2497547"/>
            <a:ext cx="1800000" cy="497199"/>
          </a:xfrm>
        </p:spPr>
        <p:txBody>
          <a:bodyPr rtlCol="0"/>
          <a:lstStyle/>
          <a:p>
            <a:r>
              <a:rPr lang="en-US" sz="1600" b="1" dirty="0" smtClean="0"/>
              <a:t>Forget the </a:t>
            </a:r>
            <a:r>
              <a:rPr lang="en-US" sz="1600" b="1" dirty="0"/>
              <a:t>past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Connecteur droit 18" title="Ligne de séparation">
            <a:extLst>
              <a:ext uri="{FF2B5EF4-FFF2-40B4-BE49-F238E27FC236}">
                <a16:creationId xmlns:a16="http://schemas.microsoft.com/office/drawing/2014/main" xmlns="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 title="Arrière-plan d’icône">
            <a:extLst>
              <a:ext uri="{FF2B5EF4-FFF2-40B4-BE49-F238E27FC236}">
                <a16:creationId xmlns:a16="http://schemas.microsoft.com/office/drawing/2014/main" xmlns="" id="{7AEBBE7F-98BB-4059-8F15-7198C7DAC337}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4354" y="4940881"/>
            <a:ext cx="2091181" cy="360000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sz="1600" b="1" dirty="0"/>
              <a:t>Improve your public speaking skills</a:t>
            </a:r>
            <a:endParaRPr lang="fr-FR" sz="1600" b="1" dirty="0"/>
          </a:p>
        </p:txBody>
      </p:sp>
      <p:cxnSp>
        <p:nvCxnSpPr>
          <p:cNvPr id="28" name="Connecteur droit 27" title="Ligne de séparation">
            <a:extLst>
              <a:ext uri="{FF2B5EF4-FFF2-40B4-BE49-F238E27FC236}">
                <a16:creationId xmlns:a16="http://schemas.microsoft.com/office/drawing/2014/main" xmlns="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 title="Arrière-plan d’icône">
            <a:extLst>
              <a:ext uri="{FF2B5EF4-FFF2-40B4-BE49-F238E27FC236}">
                <a16:creationId xmlns:a16="http://schemas.microsoft.com/office/drawing/2014/main" xmlns="" id="{A892DD94-78B8-4911-A32B-3B174E2921B2}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30" name="Graphisme 29" descr="Mégaphone" title="Icône d’espace réservé">
            <a:extLst>
              <a:ext uri="{FF2B5EF4-FFF2-40B4-BE49-F238E27FC236}">
                <a16:creationId xmlns:a16="http://schemas.microsoft.com/office/drawing/2014/main" xmlns="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9209" y="4940881"/>
            <a:ext cx="1800000" cy="360000"/>
          </a:xfrm>
        </p:spPr>
        <p:txBody>
          <a:bodyPr rtlCol="0"/>
          <a:lstStyle/>
          <a:p>
            <a:r>
              <a:rPr lang="fr-FR" sz="1600" b="1" dirty="0"/>
              <a:t>Ignore your limitations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Connecteur droit 19" title="Ligne de séparation">
            <a:extLst>
              <a:ext uri="{FF2B5EF4-FFF2-40B4-BE49-F238E27FC236}">
                <a16:creationId xmlns:a16="http://schemas.microsoft.com/office/drawing/2014/main" xmlns="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33" name="Titre 4">
            <a:extLst>
              <a:ext uri="{FF2B5EF4-FFF2-40B4-BE49-F238E27FC236}">
                <a16:creationId xmlns:a16="http://schemas.microsoft.com/office/drawing/2014/main" xmlns="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70617" y="3926732"/>
            <a:ext cx="5950063" cy="1343025"/>
          </a:xfrm>
        </p:spPr>
        <p:txBody>
          <a:bodyPr rtlCol="0"/>
          <a:lstStyle/>
          <a:p>
            <a:r>
              <a:rPr lang="fr-FR" sz="3000" dirty="0" smtClean="0"/>
              <a:t>Goals of </a:t>
            </a:r>
            <a:r>
              <a:rPr lang="fr-FR" sz="3000" dirty="0"/>
              <a:t>self development</a:t>
            </a:r>
          </a:p>
        </p:txBody>
      </p:sp>
      <p:pic>
        <p:nvPicPr>
          <p:cNvPr id="22" name="Graphisme 24" descr="Lingots d’or" title="Icône d’espace réservé">
            <a:extLst>
              <a:ext uri="{FF2B5EF4-FFF2-40B4-BE49-F238E27FC236}">
                <a16:creationId xmlns:a16="http://schemas.microsoft.com/office/drawing/2014/main" xmlns="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726100" y="4055539"/>
            <a:ext cx="516155" cy="5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self-</a:t>
            </a:r>
            <a:r>
              <a:rPr lang="en-US" sz="4400" dirty="0">
                <a:solidFill>
                  <a:schemeClr val="tx1"/>
                </a:solidFill>
              </a:rPr>
              <a:t>development</a:t>
            </a:r>
            <a:r>
              <a:rPr lang="fr-FR" sz="4400" dirty="0">
                <a:solidFill>
                  <a:schemeClr val="tx1"/>
                </a:solidFill>
              </a:rPr>
              <a:t> Tools/technique</a:t>
            </a:r>
            <a:br>
              <a:rPr lang="fr-FR" sz="4400" dirty="0">
                <a:solidFill>
                  <a:schemeClr val="tx1"/>
                </a:solidFill>
              </a:rPr>
            </a:b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24" name="Rectangle 23" title="Arrière-plan d’icône">
            <a:extLst>
              <a:ext uri="{FF2B5EF4-FFF2-40B4-BE49-F238E27FC236}">
                <a16:creationId xmlns:a16="http://schemas.microsoft.com/office/drawing/2014/main" xmlns="" id="{8C1073E4-F5B8-41C9-BC20-6329036B5025}"/>
              </a:ext>
            </a:extLst>
          </p:cNvPr>
          <p:cNvSpPr/>
          <p:nvPr/>
        </p:nvSpPr>
        <p:spPr>
          <a:xfrm>
            <a:off x="797102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38" name="Graphisme 37" descr="Enseignant" title="Icône d’espace réservé">
            <a:extLst>
              <a:ext uri="{FF2B5EF4-FFF2-40B4-BE49-F238E27FC236}">
                <a16:creationId xmlns:a16="http://schemas.microsoft.com/office/drawing/2014/main" xmlns="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3313" y="3038741"/>
            <a:ext cx="522000" cy="522000"/>
          </a:xfrm>
          <a:prstGeom prst="rect">
            <a:avLst/>
          </a:prstGeom>
        </p:spPr>
      </p:pic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xmlns="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313" y="4003531"/>
            <a:ext cx="1980000" cy="360000"/>
          </a:xfrm>
        </p:spPr>
        <p:txBody>
          <a:bodyPr rtlCol="0"/>
          <a:lstStyle/>
          <a:p>
            <a:r>
              <a:rPr lang="en-CA" dirty="0" smtClean="0"/>
              <a:t> </a:t>
            </a:r>
            <a:r>
              <a:rPr lang="en-CA" dirty="0"/>
              <a:t>Know Yourself</a:t>
            </a:r>
            <a:endParaRPr lang="en-CA" b="1" dirty="0"/>
          </a:p>
        </p:txBody>
      </p:sp>
      <p:cxnSp>
        <p:nvCxnSpPr>
          <p:cNvPr id="20" name="Connecteur droit 19" title="Ligne de séparation">
            <a:extLst>
              <a:ext uri="{FF2B5EF4-FFF2-40B4-BE49-F238E27FC236}">
                <a16:creationId xmlns:a16="http://schemas.microsoft.com/office/drawing/2014/main" xmlns="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580313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 title="Arrière-plan d’icône">
            <a:extLst>
              <a:ext uri="{FF2B5EF4-FFF2-40B4-BE49-F238E27FC236}">
                <a16:creationId xmlns:a16="http://schemas.microsoft.com/office/drawing/2014/main" xmlns="" id="{338D1D98-5389-456F-97BB-E9A6B2DEE098}"/>
              </a:ext>
            </a:extLst>
          </p:cNvPr>
          <p:cNvSpPr/>
          <p:nvPr/>
        </p:nvSpPr>
        <p:spPr>
          <a:xfrm>
            <a:off x="3045784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xmlns="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51632" y="4003531"/>
            <a:ext cx="1980000" cy="360000"/>
          </a:xfrm>
        </p:spPr>
        <p:txBody>
          <a:bodyPr rtlCol="0"/>
          <a:lstStyle/>
          <a:p>
            <a:r>
              <a:rPr lang="en-CA" dirty="0"/>
              <a:t>Write every day</a:t>
            </a:r>
            <a:endParaRPr lang="en-CA" b="1" dirty="0"/>
          </a:p>
        </p:txBody>
      </p:sp>
      <p:cxnSp>
        <p:nvCxnSpPr>
          <p:cNvPr id="21" name="Connecteur droit 20" title="Ligne de séparation">
            <a:extLst>
              <a:ext uri="{FF2B5EF4-FFF2-40B4-BE49-F238E27FC236}">
                <a16:creationId xmlns:a16="http://schemas.microsoft.com/office/drawing/2014/main" xmlns="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2828995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 title="Arrière-plan d’icône">
            <a:extLst>
              <a:ext uri="{FF2B5EF4-FFF2-40B4-BE49-F238E27FC236}">
                <a16:creationId xmlns:a16="http://schemas.microsoft.com/office/drawing/2014/main" xmlns="" id="{68564942-0718-48BF-9A1F-9EC35051A510}"/>
              </a:ext>
            </a:extLst>
          </p:cNvPr>
          <p:cNvSpPr/>
          <p:nvPr/>
        </p:nvSpPr>
        <p:spPr>
          <a:xfrm>
            <a:off x="10210263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xmlns="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30202" y="3924067"/>
            <a:ext cx="1974000" cy="360000"/>
          </a:xfrm>
        </p:spPr>
        <p:txBody>
          <a:bodyPr rtlCol="0"/>
          <a:lstStyle/>
          <a:p>
            <a:r>
              <a:rPr lang="en-US" dirty="0"/>
              <a:t>Give up Your Bad Habit</a:t>
            </a:r>
            <a:endParaRPr lang="en-US" b="1" dirty="0"/>
          </a:p>
        </p:txBody>
      </p:sp>
      <p:cxnSp>
        <p:nvCxnSpPr>
          <p:cNvPr id="22" name="Connecteur droit 21" title="Ligne de séparation">
            <a:extLst>
              <a:ext uri="{FF2B5EF4-FFF2-40B4-BE49-F238E27FC236}">
                <a16:creationId xmlns:a16="http://schemas.microsoft.com/office/drawing/2014/main" xmlns="" id="{F494E1CA-0600-4970-93CD-9FB5EC22F9D8}"/>
              </a:ext>
            </a:extLst>
          </p:cNvPr>
          <p:cNvCxnSpPr>
            <a:cxnSpLocks/>
          </p:cNvCxnSpPr>
          <p:nvPr/>
        </p:nvCxnSpPr>
        <p:spPr>
          <a:xfrm>
            <a:off x="10023168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34" name="Rectangle 33" title="Arrière-plan d’icône">
            <a:extLst>
              <a:ext uri="{FF2B5EF4-FFF2-40B4-BE49-F238E27FC236}">
                <a16:creationId xmlns:a16="http://schemas.microsoft.com/office/drawing/2014/main" xmlns="" id="{8C1073E4-F5B8-41C9-BC20-6329036B5025}"/>
              </a:ext>
            </a:extLst>
          </p:cNvPr>
          <p:cNvSpPr/>
          <p:nvPr/>
        </p:nvSpPr>
        <p:spPr>
          <a:xfrm>
            <a:off x="5469998" y="2740383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35" name="Graphisme 37" descr="Enseignant" title="Icône d’espace réservé">
            <a:extLst>
              <a:ext uri="{FF2B5EF4-FFF2-40B4-BE49-F238E27FC236}">
                <a16:creationId xmlns:a16="http://schemas.microsoft.com/office/drawing/2014/main" xmlns="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6209" y="3036594"/>
            <a:ext cx="522000" cy="522000"/>
          </a:xfrm>
          <a:prstGeom prst="rect">
            <a:avLst/>
          </a:prstGeom>
        </p:spPr>
      </p:pic>
      <p:sp>
        <p:nvSpPr>
          <p:cNvPr id="37" name="Espace réservé du texte 16">
            <a:extLst>
              <a:ext uri="{FF2B5EF4-FFF2-40B4-BE49-F238E27FC236}">
                <a16:creationId xmlns:a16="http://schemas.microsoft.com/office/drawing/2014/main" xmlns="" id="{14084BC5-2173-45D5-9E56-563C563D35B0}"/>
              </a:ext>
            </a:extLst>
          </p:cNvPr>
          <p:cNvSpPr txBox="1">
            <a:spLocks/>
          </p:cNvSpPr>
          <p:nvPr/>
        </p:nvSpPr>
        <p:spPr>
          <a:xfrm>
            <a:off x="5037209" y="4001384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Start easy</a:t>
            </a:r>
            <a:endParaRPr lang="en-CA" b="1" dirty="0"/>
          </a:p>
        </p:txBody>
      </p:sp>
      <p:cxnSp>
        <p:nvCxnSpPr>
          <p:cNvPr id="39" name="Connecteur droit 19" title="Ligne de séparation">
            <a:extLst>
              <a:ext uri="{FF2B5EF4-FFF2-40B4-BE49-F238E27FC236}">
                <a16:creationId xmlns:a16="http://schemas.microsoft.com/office/drawing/2014/main" xmlns="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5253209" y="4485716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 title="Arrière-plan d’icône">
            <a:extLst>
              <a:ext uri="{FF2B5EF4-FFF2-40B4-BE49-F238E27FC236}">
                <a16:creationId xmlns:a16="http://schemas.microsoft.com/office/drawing/2014/main" xmlns="" id="{338D1D98-5389-456F-97BB-E9A6B2DEE098}"/>
              </a:ext>
            </a:extLst>
          </p:cNvPr>
          <p:cNvSpPr/>
          <p:nvPr/>
        </p:nvSpPr>
        <p:spPr>
          <a:xfrm>
            <a:off x="7795939" y="2740384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43" name="Graphisme 35" descr="Groupe" title="Icône d’espace réservé">
            <a:extLst>
              <a:ext uri="{FF2B5EF4-FFF2-40B4-BE49-F238E27FC236}">
                <a16:creationId xmlns:a16="http://schemas.microsoft.com/office/drawing/2014/main" xmlns="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092150" y="3036595"/>
            <a:ext cx="522000" cy="522000"/>
          </a:xfrm>
          <a:prstGeom prst="rect">
            <a:avLst/>
          </a:prstGeom>
        </p:spPr>
      </p:pic>
      <p:sp>
        <p:nvSpPr>
          <p:cNvPr id="44" name="Espace réservé du texte 17">
            <a:extLst>
              <a:ext uri="{FF2B5EF4-FFF2-40B4-BE49-F238E27FC236}">
                <a16:creationId xmlns:a16="http://schemas.microsoft.com/office/drawing/2014/main" xmlns="" id="{5EB121FC-C0E3-46F5-8451-FEBDE3886C91}"/>
              </a:ext>
            </a:extLst>
          </p:cNvPr>
          <p:cNvSpPr txBox="1">
            <a:spLocks/>
          </p:cNvSpPr>
          <p:nvPr/>
        </p:nvSpPr>
        <p:spPr>
          <a:xfrm>
            <a:off x="7401787" y="3902375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Out of Your Comfort Zone</a:t>
            </a:r>
            <a:endParaRPr lang="en-US" b="1" dirty="0"/>
          </a:p>
        </p:txBody>
      </p:sp>
      <p:cxnSp>
        <p:nvCxnSpPr>
          <p:cNvPr id="45" name="Connecteur droit 20" title="Ligne de séparation">
            <a:extLst>
              <a:ext uri="{FF2B5EF4-FFF2-40B4-BE49-F238E27FC236}">
                <a16:creationId xmlns:a16="http://schemas.microsoft.com/office/drawing/2014/main" xmlns="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7579150" y="448571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sme 28" descr="Crayon" title="Icône d’espace réservé">
            <a:extLst>
              <a:ext uri="{FF2B5EF4-FFF2-40B4-BE49-F238E27FC236}">
                <a16:creationId xmlns:a16="http://schemas.microsoft.com/office/drawing/2014/main" xmlns="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344917" y="3042439"/>
            <a:ext cx="516155" cy="516155"/>
          </a:xfrm>
          <a:prstGeom prst="rect">
            <a:avLst/>
          </a:prstGeom>
        </p:spPr>
      </p:pic>
      <p:pic>
        <p:nvPicPr>
          <p:cNvPr id="48" name="Graphisme 31" descr="Conférencier" title="Icône d’espace réservé">
            <a:extLst>
              <a:ext uri="{FF2B5EF4-FFF2-40B4-BE49-F238E27FC236}">
                <a16:creationId xmlns:a16="http://schemas.microsoft.com/office/drawing/2014/main" xmlns="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539768" y="3043794"/>
            <a:ext cx="5148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fr-FR" sz="4400" dirty="0" smtClean="0">
                <a:solidFill>
                  <a:schemeClr val="tx1"/>
                </a:solidFill>
              </a:rPr>
              <a:t>self-</a:t>
            </a:r>
            <a:r>
              <a:rPr lang="en-US" sz="4400" dirty="0" smtClean="0">
                <a:solidFill>
                  <a:schemeClr val="tx1"/>
                </a:solidFill>
              </a:rPr>
              <a:t>development</a:t>
            </a:r>
            <a:r>
              <a:rPr lang="fr-FR" sz="4400" dirty="0" smtClean="0">
                <a:solidFill>
                  <a:schemeClr val="tx1"/>
                </a:solidFill>
              </a:rPr>
              <a:t> </a:t>
            </a:r>
            <a:r>
              <a:rPr lang="fr-FR" sz="4400" dirty="0">
                <a:solidFill>
                  <a:schemeClr val="tx1"/>
                </a:solidFill>
              </a:rPr>
              <a:t>Tools/technique</a:t>
            </a:r>
            <a:br>
              <a:rPr lang="fr-FR" sz="4400" dirty="0">
                <a:solidFill>
                  <a:schemeClr val="tx1"/>
                </a:solidFill>
              </a:rPr>
            </a:b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24" name="Rectangle 23" title="Arrière-plan d’icône">
            <a:extLst>
              <a:ext uri="{FF2B5EF4-FFF2-40B4-BE49-F238E27FC236}">
                <a16:creationId xmlns:a16="http://schemas.microsoft.com/office/drawing/2014/main" xmlns="" id="{8C1073E4-F5B8-41C9-BC20-6329036B5025}"/>
              </a:ext>
            </a:extLst>
          </p:cNvPr>
          <p:cNvSpPr/>
          <p:nvPr/>
        </p:nvSpPr>
        <p:spPr>
          <a:xfrm>
            <a:off x="797102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xmlns="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1840" y="3825058"/>
            <a:ext cx="1980000" cy="660658"/>
          </a:xfrm>
        </p:spPr>
        <p:txBody>
          <a:bodyPr rtlCol="0"/>
          <a:lstStyle/>
          <a:p>
            <a:r>
              <a:rPr lang="en-CA" dirty="0" smtClean="0"/>
              <a:t> </a:t>
            </a:r>
            <a:r>
              <a:rPr lang="en-US" dirty="0"/>
              <a:t>Keep Negative </a:t>
            </a:r>
            <a:r>
              <a:rPr lang="en-US" dirty="0" smtClean="0"/>
              <a:t>People outside</a:t>
            </a:r>
            <a:endParaRPr lang="en-CA" b="1" dirty="0"/>
          </a:p>
        </p:txBody>
      </p:sp>
      <p:cxnSp>
        <p:nvCxnSpPr>
          <p:cNvPr id="20" name="Connecteur droit 19" title="Ligne de séparation">
            <a:extLst>
              <a:ext uri="{FF2B5EF4-FFF2-40B4-BE49-F238E27FC236}">
                <a16:creationId xmlns:a16="http://schemas.microsoft.com/office/drawing/2014/main" xmlns="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580313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 title="Arrière-plan d’icône">
            <a:extLst>
              <a:ext uri="{FF2B5EF4-FFF2-40B4-BE49-F238E27FC236}">
                <a16:creationId xmlns:a16="http://schemas.microsoft.com/office/drawing/2014/main" xmlns="" id="{338D1D98-5389-456F-97BB-E9A6B2DEE098}"/>
              </a:ext>
            </a:extLst>
          </p:cNvPr>
          <p:cNvSpPr/>
          <p:nvPr/>
        </p:nvSpPr>
        <p:spPr>
          <a:xfrm>
            <a:off x="3045784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36" name="Graphisme 35" descr="Groupe" title="Icône d’espace réservé">
            <a:extLst>
              <a:ext uri="{FF2B5EF4-FFF2-40B4-BE49-F238E27FC236}">
                <a16:creationId xmlns:a16="http://schemas.microsoft.com/office/drawing/2014/main" xmlns="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93313" y="3040619"/>
            <a:ext cx="522000" cy="522000"/>
          </a:xfrm>
          <a:prstGeom prst="rect">
            <a:avLst/>
          </a:prstGeom>
        </p:spPr>
      </p:pic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xmlns="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18247" y="3854805"/>
            <a:ext cx="2246769" cy="360000"/>
          </a:xfrm>
        </p:spPr>
        <p:txBody>
          <a:bodyPr rtlCol="0"/>
          <a:lstStyle/>
          <a:p>
            <a:r>
              <a:rPr lang="en-US" dirty="0"/>
              <a:t>Goodbye to Excuses and Complaints</a:t>
            </a:r>
            <a:endParaRPr lang="en-US" b="1" dirty="0"/>
          </a:p>
        </p:txBody>
      </p:sp>
      <p:cxnSp>
        <p:nvCxnSpPr>
          <p:cNvPr id="21" name="Connecteur droit 20" title="Ligne de séparation">
            <a:extLst>
              <a:ext uri="{FF2B5EF4-FFF2-40B4-BE49-F238E27FC236}">
                <a16:creationId xmlns:a16="http://schemas.microsoft.com/office/drawing/2014/main" xmlns="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2828995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 title="Arrière-plan d’icône">
            <a:extLst>
              <a:ext uri="{FF2B5EF4-FFF2-40B4-BE49-F238E27FC236}">
                <a16:creationId xmlns:a16="http://schemas.microsoft.com/office/drawing/2014/main" xmlns="" id="{68564942-0718-48BF-9A1F-9EC35051A510}"/>
              </a:ext>
            </a:extLst>
          </p:cNvPr>
          <p:cNvSpPr/>
          <p:nvPr/>
        </p:nvSpPr>
        <p:spPr>
          <a:xfrm>
            <a:off x="10210263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xmlns="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941815" y="3892910"/>
            <a:ext cx="1702834" cy="360000"/>
          </a:xfrm>
        </p:spPr>
        <p:txBody>
          <a:bodyPr rtlCol="0"/>
          <a:lstStyle/>
          <a:p>
            <a:r>
              <a:rPr lang="en-CA" dirty="0"/>
              <a:t>Believe in Yourself</a:t>
            </a:r>
            <a:endParaRPr lang="en-CA" b="1" dirty="0"/>
          </a:p>
        </p:txBody>
      </p:sp>
      <p:cxnSp>
        <p:nvCxnSpPr>
          <p:cNvPr id="22" name="Connecteur droit 21" title="Ligne de séparation">
            <a:extLst>
              <a:ext uri="{FF2B5EF4-FFF2-40B4-BE49-F238E27FC236}">
                <a16:creationId xmlns:a16="http://schemas.microsoft.com/office/drawing/2014/main" xmlns="" id="{F494E1CA-0600-4970-93CD-9FB5EC22F9D8}"/>
              </a:ext>
            </a:extLst>
          </p:cNvPr>
          <p:cNvCxnSpPr>
            <a:cxnSpLocks/>
          </p:cNvCxnSpPr>
          <p:nvPr/>
        </p:nvCxnSpPr>
        <p:spPr>
          <a:xfrm>
            <a:off x="10023168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34" name="Rectangle 33" title="Arrière-plan d’icône">
            <a:extLst>
              <a:ext uri="{FF2B5EF4-FFF2-40B4-BE49-F238E27FC236}">
                <a16:creationId xmlns:a16="http://schemas.microsoft.com/office/drawing/2014/main" xmlns="" id="{8C1073E4-F5B8-41C9-BC20-6329036B5025}"/>
              </a:ext>
            </a:extLst>
          </p:cNvPr>
          <p:cNvSpPr/>
          <p:nvPr/>
        </p:nvSpPr>
        <p:spPr>
          <a:xfrm>
            <a:off x="5469998" y="2740383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35" name="Graphisme 37" descr="Enseignant" title="Icône d’espace réservé">
            <a:extLst>
              <a:ext uri="{FF2B5EF4-FFF2-40B4-BE49-F238E27FC236}">
                <a16:creationId xmlns:a16="http://schemas.microsoft.com/office/drawing/2014/main" xmlns="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6209" y="3036594"/>
            <a:ext cx="522000" cy="522000"/>
          </a:xfrm>
          <a:prstGeom prst="rect">
            <a:avLst/>
          </a:prstGeom>
        </p:spPr>
      </p:pic>
      <p:sp>
        <p:nvSpPr>
          <p:cNvPr id="37" name="Espace réservé du texte 16">
            <a:extLst>
              <a:ext uri="{FF2B5EF4-FFF2-40B4-BE49-F238E27FC236}">
                <a16:creationId xmlns:a16="http://schemas.microsoft.com/office/drawing/2014/main" xmlns="" id="{14084BC5-2173-45D5-9E56-563C563D35B0}"/>
              </a:ext>
            </a:extLst>
          </p:cNvPr>
          <p:cNvSpPr txBox="1">
            <a:spLocks/>
          </p:cNvSpPr>
          <p:nvPr/>
        </p:nvSpPr>
        <p:spPr>
          <a:xfrm>
            <a:off x="4844920" y="3902375"/>
            <a:ext cx="2364578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 How to Manage Your Emotions</a:t>
            </a:r>
            <a:endParaRPr lang="en-US" b="1" dirty="0"/>
          </a:p>
        </p:txBody>
      </p:sp>
      <p:cxnSp>
        <p:nvCxnSpPr>
          <p:cNvPr id="39" name="Connecteur droit 19" title="Ligne de séparation">
            <a:extLst>
              <a:ext uri="{FF2B5EF4-FFF2-40B4-BE49-F238E27FC236}">
                <a16:creationId xmlns:a16="http://schemas.microsoft.com/office/drawing/2014/main" xmlns="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5253209" y="4485716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 title="Arrière-plan d’icône">
            <a:extLst>
              <a:ext uri="{FF2B5EF4-FFF2-40B4-BE49-F238E27FC236}">
                <a16:creationId xmlns:a16="http://schemas.microsoft.com/office/drawing/2014/main" xmlns="" id="{338D1D98-5389-456F-97BB-E9A6B2DEE098}"/>
              </a:ext>
            </a:extLst>
          </p:cNvPr>
          <p:cNvSpPr/>
          <p:nvPr/>
        </p:nvSpPr>
        <p:spPr>
          <a:xfrm>
            <a:off x="7795939" y="2740384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43" name="Graphisme 35" descr="Groupe" title="Icône d’espace réservé">
            <a:extLst>
              <a:ext uri="{FF2B5EF4-FFF2-40B4-BE49-F238E27FC236}">
                <a16:creationId xmlns:a16="http://schemas.microsoft.com/office/drawing/2014/main" xmlns="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092150" y="3036594"/>
            <a:ext cx="522000" cy="522000"/>
          </a:xfrm>
          <a:prstGeom prst="rect">
            <a:avLst/>
          </a:prstGeom>
        </p:spPr>
      </p:pic>
      <p:sp>
        <p:nvSpPr>
          <p:cNvPr id="44" name="Espace réservé du texte 17">
            <a:extLst>
              <a:ext uri="{FF2B5EF4-FFF2-40B4-BE49-F238E27FC236}">
                <a16:creationId xmlns:a16="http://schemas.microsoft.com/office/drawing/2014/main" xmlns="" id="{5EB121FC-C0E3-46F5-8451-FEBDE3886C91}"/>
              </a:ext>
            </a:extLst>
          </p:cNvPr>
          <p:cNvSpPr txBox="1">
            <a:spLocks/>
          </p:cNvSpPr>
          <p:nvPr/>
        </p:nvSpPr>
        <p:spPr>
          <a:xfrm>
            <a:off x="7401787" y="3902375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Learn to Love Yourself</a:t>
            </a:r>
            <a:endParaRPr lang="en-CA" b="1" dirty="0"/>
          </a:p>
        </p:txBody>
      </p:sp>
      <p:cxnSp>
        <p:nvCxnSpPr>
          <p:cNvPr id="45" name="Connecteur droit 20" title="Ligne de séparation">
            <a:extLst>
              <a:ext uri="{FF2B5EF4-FFF2-40B4-BE49-F238E27FC236}">
                <a16:creationId xmlns:a16="http://schemas.microsoft.com/office/drawing/2014/main" xmlns="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7579150" y="448571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sme 31" descr="Conférencier" title="Icône d’espace réservé">
            <a:extLst>
              <a:ext uri="{FF2B5EF4-FFF2-40B4-BE49-F238E27FC236}">
                <a16:creationId xmlns:a16="http://schemas.microsoft.com/office/drawing/2014/main" xmlns="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345595" y="3025817"/>
            <a:ext cx="514800" cy="514800"/>
          </a:xfrm>
          <a:prstGeom prst="rect">
            <a:avLst/>
          </a:prstGeom>
        </p:spPr>
      </p:pic>
      <p:pic>
        <p:nvPicPr>
          <p:cNvPr id="48" name="Graphisme 37" descr="Enseignant" title="Icône d’espace réservé">
            <a:extLst>
              <a:ext uri="{FF2B5EF4-FFF2-40B4-BE49-F238E27FC236}">
                <a16:creationId xmlns:a16="http://schemas.microsoft.com/office/drawing/2014/main" xmlns="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06474" y="3035056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C05B2B-CD05-4C12-A1EF-05C3A00E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41" y="6341"/>
            <a:ext cx="11340000" cy="432000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n-US" sz="4400" u="sng" dirty="0">
                <a:solidFill>
                  <a:srgbClr val="0070C0"/>
                </a:solidFill>
              </a:rPr>
              <a:t>steps of personal development</a:t>
            </a:r>
            <a:endParaRPr lang="fr-FR" sz="4400" u="sng" dirty="0">
              <a:solidFill>
                <a:srgbClr val="0070C0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C2A27AD6-29D0-4D60-8CE8-6374042DD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96623" y="166056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2000" dirty="0">
                <a:latin typeface="Arial Black" panose="020B0A04020102020204" pitchFamily="34" charset="0"/>
                <a:cs typeface="Aharoni" panose="02010803020104030203" pitchFamily="2" charset="-79"/>
              </a:rPr>
              <a:t>Set </a:t>
            </a:r>
            <a:r>
              <a:rPr lang="en-CA" sz="20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yourself goals.</a:t>
            </a:r>
            <a:endParaRPr lang="en-CA" sz="20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15642" y="2807437"/>
            <a:ext cx="31790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2000" dirty="0">
                <a:latin typeface="Arial Black" panose="020B0A04020102020204" pitchFamily="34" charset="0"/>
                <a:cs typeface="Aharoni" panose="02010803020104030203" pitchFamily="2" charset="-79"/>
              </a:rPr>
              <a:t>Prioritise those goals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09441" y="166056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2000" dirty="0">
                <a:latin typeface="Arial Black" panose="020B0A04020102020204" pitchFamily="34" charset="0"/>
                <a:cs typeface="Aharoni" panose="02010803020104030203" pitchFamily="2" charset="-79"/>
              </a:rPr>
              <a:t>Set yourself deadlines for when you want to achieve them.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82210" y="2807437"/>
            <a:ext cx="5397311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2000" dirty="0">
                <a:latin typeface="Arial Black" panose="020B0A04020102020204" pitchFamily="34" charset="0"/>
                <a:cs typeface="Aharoni" panose="02010803020104030203" pitchFamily="2" charset="-79"/>
              </a:rPr>
              <a:t>Recognise threats and opportunities.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669" y="4387942"/>
            <a:ext cx="59767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Arial Black" panose="020B0A04020102020204" pitchFamily="34" charset="0"/>
                <a:cs typeface="Aharoni" panose="02010803020104030203" pitchFamily="2" charset="-79"/>
              </a:rPr>
              <a:t>Develop your skills or increase your knowledge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87955" y="5654434"/>
            <a:ext cx="383444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2000" dirty="0">
                <a:latin typeface="Arial Black" panose="020B0A04020102020204" pitchFamily="34" charset="0"/>
                <a:cs typeface="Aharoni" panose="02010803020104030203" pitchFamily="2" charset="-79"/>
              </a:rPr>
              <a:t>Use your support network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3416" y="4512356"/>
            <a:ext cx="3408049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Look </a:t>
            </a:r>
            <a:r>
              <a:rPr lang="en-CA" sz="3200" dirty="0">
                <a:latin typeface="Arial Black" panose="020B0A04020102020204" pitchFamily="34" charset="0"/>
                <a:cs typeface="Aharoni" panose="02010803020104030203" pitchFamily="2" charset="-79"/>
              </a:rPr>
              <a:t>your progress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655024" y="2081175"/>
            <a:ext cx="355999" cy="74017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Down Arrow 25"/>
          <p:cNvSpPr/>
          <p:nvPr/>
        </p:nvSpPr>
        <p:spPr>
          <a:xfrm>
            <a:off x="2765493" y="5015727"/>
            <a:ext cx="351194" cy="674716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Down Arrow 27"/>
          <p:cNvSpPr/>
          <p:nvPr/>
        </p:nvSpPr>
        <p:spPr>
          <a:xfrm>
            <a:off x="8902620" y="2279561"/>
            <a:ext cx="318653" cy="606187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 txBox="1">
            <a:spLocks/>
          </p:cNvSpPr>
          <p:nvPr/>
        </p:nvSpPr>
        <p:spPr>
          <a:xfrm>
            <a:off x="993182" y="737542"/>
            <a:ext cx="3529671" cy="8787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8000" dirty="0" smtClean="0">
                <a:solidFill>
                  <a:srgbClr val="00B0F0"/>
                </a:solidFill>
              </a:rPr>
              <a:t>1</a:t>
            </a:r>
            <a:endParaRPr lang="fr-FR" sz="8000" dirty="0">
              <a:solidFill>
                <a:srgbClr val="00B0F0"/>
              </a:solidFill>
            </a:endParaRP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 txBox="1">
            <a:spLocks/>
          </p:cNvSpPr>
          <p:nvPr/>
        </p:nvSpPr>
        <p:spPr>
          <a:xfrm>
            <a:off x="7216029" y="696819"/>
            <a:ext cx="3529671" cy="8787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80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 txBox="1">
            <a:spLocks/>
          </p:cNvSpPr>
          <p:nvPr/>
        </p:nvSpPr>
        <p:spPr>
          <a:xfrm>
            <a:off x="1103758" y="3576137"/>
            <a:ext cx="3529671" cy="8787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8000" dirty="0" smtClean="0">
                <a:solidFill>
                  <a:srgbClr val="00B0F0"/>
                </a:solidFill>
              </a:rPr>
              <a:t>3</a:t>
            </a:r>
            <a:endParaRPr lang="fr-FR" sz="8000" dirty="0">
              <a:solidFill>
                <a:srgbClr val="00B0F0"/>
              </a:solidFill>
            </a:endParaRP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xmlns="" id="{C9A428ED-E8E6-4EBE-8C7C-8E6E2E5012C8}"/>
              </a:ext>
            </a:extLst>
          </p:cNvPr>
          <p:cNvSpPr txBox="1">
            <a:spLocks/>
          </p:cNvSpPr>
          <p:nvPr/>
        </p:nvSpPr>
        <p:spPr>
          <a:xfrm>
            <a:off x="7297110" y="3576137"/>
            <a:ext cx="3529671" cy="8787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80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5643252" y="-1502854"/>
            <a:ext cx="355999" cy="5409129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16200000">
            <a:off x="5765022" y="1277023"/>
            <a:ext cx="355999" cy="5409129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2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Espace réservé d’image 47">
            <a:extLst>
              <a:ext uri="{FF2B5EF4-FFF2-40B4-BE49-F238E27FC236}">
                <a16:creationId xmlns:a16="http://schemas.microsoft.com/office/drawing/2014/main" xmlns="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_30677492_TF33781529" id="{6981105B-E43F-47F9-9AD5-8727E909BC16}" vid="{45E13D05-2131-4761-99E6-C4F55E9DFF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Modèle de présentation technique</Template>
  <TotalTime>0</TotalTime>
  <Words>181</Words>
  <Application>Microsoft Office PowerPoint</Application>
  <PresentationFormat>Personnalisé</PresentationFormat>
  <Paragraphs>66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Self</vt:lpstr>
      <vt:lpstr>Présentation PowerPoint</vt:lpstr>
      <vt:lpstr>Definition of self-development</vt:lpstr>
      <vt:lpstr>Goals of self development</vt:lpstr>
      <vt:lpstr>Goals of self development</vt:lpstr>
      <vt:lpstr>self-development Tools/technique </vt:lpstr>
      <vt:lpstr>self-development Tools/technique </vt:lpstr>
      <vt:lpstr>steps of personal development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2021-11-26T21:46:11Z</dcterms:created>
  <dcterms:modified xsi:type="dcterms:W3CDTF">2022-11-24T18:42:39Z</dcterms:modified>
  <cp:category/>
</cp:coreProperties>
</file>