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</p:sldIdLst>
  <p:sldSz cx="10693400" cy="7562850"/>
  <p:notesSz cx="10693400" cy="75628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TeXGyreAdventor"/>
                <a:cs typeface="TeXGyreAdventor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5134" algn="l"/>
              </a:tabLst>
            </a:pPr>
            <a:r>
              <a:rPr spc="-5" dirty="0"/>
              <a:t>NI</a:t>
            </a:r>
            <a:r>
              <a:rPr spc="5" dirty="0"/>
              <a:t> </a:t>
            </a:r>
            <a:r>
              <a:rPr dirty="0"/>
              <a:t>©	SI-LST</a:t>
            </a:r>
            <a:r>
              <a:rPr spc="-70" dirty="0"/>
              <a:t> </a:t>
            </a:r>
            <a:r>
              <a:rPr dirty="0"/>
              <a:t>INFO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TeXGyreAdventor"/>
                <a:cs typeface="TeXGyreAdventor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2F5797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BF0000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TeXGyreAdventor"/>
                <a:cs typeface="TeXGyreAdventor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5134" algn="l"/>
              </a:tabLst>
            </a:pPr>
            <a:r>
              <a:rPr spc="-5" dirty="0"/>
              <a:t>NI</a:t>
            </a:r>
            <a:r>
              <a:rPr spc="5" dirty="0"/>
              <a:t> </a:t>
            </a:r>
            <a:r>
              <a:rPr dirty="0"/>
              <a:t>©	SI-LST</a:t>
            </a:r>
            <a:r>
              <a:rPr spc="-70" dirty="0"/>
              <a:t> </a:t>
            </a:r>
            <a:r>
              <a:rPr dirty="0"/>
              <a:t>INFO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TeXGyreAdventor"/>
                <a:cs typeface="TeXGyreAdventor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2F5797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TeXGyreAdventor"/>
                <a:cs typeface="TeXGyreAdventor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5134" algn="l"/>
              </a:tabLst>
            </a:pPr>
            <a:r>
              <a:rPr spc="-5" dirty="0"/>
              <a:t>NI</a:t>
            </a:r>
            <a:r>
              <a:rPr spc="5" dirty="0"/>
              <a:t> </a:t>
            </a:r>
            <a:r>
              <a:rPr dirty="0"/>
              <a:t>©	SI-LST</a:t>
            </a:r>
            <a:r>
              <a:rPr spc="-70" dirty="0"/>
              <a:t> </a:t>
            </a:r>
            <a:r>
              <a:rPr dirty="0"/>
              <a:t>INFO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TeXGyreAdventor"/>
                <a:cs typeface="TeXGyreAdventor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2F5797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TeXGyreAdventor"/>
                <a:cs typeface="TeXGyreAdventor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5134" algn="l"/>
              </a:tabLst>
            </a:pPr>
            <a:r>
              <a:rPr spc="-5" dirty="0"/>
              <a:t>NI</a:t>
            </a:r>
            <a:r>
              <a:rPr spc="5" dirty="0"/>
              <a:t> </a:t>
            </a:r>
            <a:r>
              <a:rPr dirty="0"/>
              <a:t>©	SI-LST</a:t>
            </a:r>
            <a:r>
              <a:rPr spc="-70" dirty="0"/>
              <a:t> </a:t>
            </a:r>
            <a:r>
              <a:rPr dirty="0"/>
              <a:t>INFO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TeXGyreAdventor"/>
                <a:cs typeface="TeXGyreAdventor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TeXGyreAdventor"/>
                <a:cs typeface="TeXGyreAdventor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5134" algn="l"/>
              </a:tabLst>
            </a:pPr>
            <a:r>
              <a:rPr spc="-5" dirty="0"/>
              <a:t>NI</a:t>
            </a:r>
            <a:r>
              <a:rPr spc="5" dirty="0"/>
              <a:t> </a:t>
            </a:r>
            <a:r>
              <a:rPr dirty="0"/>
              <a:t>©	SI-LST</a:t>
            </a:r>
            <a:r>
              <a:rPr spc="-70" dirty="0"/>
              <a:t> </a:t>
            </a:r>
            <a:r>
              <a:rPr dirty="0"/>
              <a:t>INFO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TeXGyreAdventor"/>
                <a:cs typeface="TeXGyreAdventor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2668" y="35052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30868" y="6850379"/>
            <a:ext cx="85344" cy="838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42644" y="6850379"/>
            <a:ext cx="85343" cy="838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0741" y="662382"/>
            <a:ext cx="6891917" cy="130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2F5797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9645" y="1423902"/>
            <a:ext cx="7935595" cy="438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rgbClr val="BF0000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64043" y="6781891"/>
            <a:ext cx="1231264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9"/>
                </a:solidFill>
                <a:latin typeface="TeXGyreAdventor"/>
                <a:cs typeface="TeXGyreAdventor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5134" algn="l"/>
              </a:tabLst>
            </a:pPr>
            <a:r>
              <a:rPr spc="-5" dirty="0"/>
              <a:t>NI</a:t>
            </a:r>
            <a:r>
              <a:rPr spc="5" dirty="0"/>
              <a:t> </a:t>
            </a:r>
            <a:r>
              <a:rPr dirty="0"/>
              <a:t>©	SI-LST</a:t>
            </a:r>
            <a:r>
              <a:rPr spc="-70" dirty="0"/>
              <a:t> </a:t>
            </a:r>
            <a:r>
              <a:rPr dirty="0"/>
              <a:t>INFO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05511" y="6781891"/>
            <a:ext cx="24447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9"/>
                </a:solidFill>
                <a:latin typeface="TeXGyreAdventor"/>
                <a:cs typeface="TeXGyreAdventor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862072" y="2398776"/>
            <a:ext cx="5268468" cy="1510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4792" y="956555"/>
            <a:ext cx="7837170" cy="35369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4175" indent="-372110">
              <a:lnSpc>
                <a:spcPct val="100000"/>
              </a:lnSpc>
              <a:spcBef>
                <a:spcPts val="675"/>
              </a:spcBef>
              <a:buAutoNum type="alphaLcParenR" startAt="2"/>
              <a:tabLst>
                <a:tab pos="384810" algn="l"/>
              </a:tabLst>
            </a:pPr>
            <a:r>
              <a:rPr sz="2400" b="1" spc="-5" dirty="0">
                <a:solidFill>
                  <a:srgbClr val="7E7E7E"/>
                </a:solidFill>
                <a:latin typeface="Arial"/>
                <a:cs typeface="Arial"/>
              </a:rPr>
              <a:t>Coût du </a:t>
            </a:r>
            <a:r>
              <a:rPr sz="2400" b="1" spc="-10" dirty="0">
                <a:solidFill>
                  <a:srgbClr val="7E7E7E"/>
                </a:solidFill>
                <a:latin typeface="Arial"/>
                <a:cs typeface="Arial"/>
              </a:rPr>
              <a:t>système</a:t>
            </a:r>
            <a:r>
              <a:rPr sz="2400" b="1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7E7E7E"/>
                </a:solidFill>
                <a:latin typeface="Arial"/>
                <a:cs typeface="Arial"/>
              </a:rPr>
              <a:t>actuel</a:t>
            </a:r>
            <a:endParaRPr sz="24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personnel, matériel, fournitures, maintenance,</a:t>
            </a:r>
            <a:r>
              <a:rPr sz="2400" spc="8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entretien.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368935" indent="-356870">
              <a:lnSpc>
                <a:spcPct val="100000"/>
              </a:lnSpc>
              <a:spcBef>
                <a:spcPts val="5"/>
              </a:spcBef>
              <a:buAutoNum type="alphaLcParenR" startAt="3"/>
              <a:tabLst>
                <a:tab pos="369570" algn="l"/>
              </a:tabLst>
            </a:pPr>
            <a:r>
              <a:rPr sz="2400" b="1" spc="-5" dirty="0">
                <a:solidFill>
                  <a:srgbClr val="7E7E7E"/>
                </a:solidFill>
                <a:latin typeface="Arial"/>
                <a:cs typeface="Arial"/>
              </a:rPr>
              <a:t>Insuffisance </a:t>
            </a: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des </a:t>
            </a:r>
            <a:r>
              <a:rPr sz="2400" b="1" spc="-5" dirty="0">
                <a:solidFill>
                  <a:srgbClr val="7E7E7E"/>
                </a:solidFill>
                <a:latin typeface="Arial"/>
                <a:cs typeface="Arial"/>
              </a:rPr>
              <a:t>fonctionnalités du </a:t>
            </a:r>
            <a:r>
              <a:rPr sz="2400" b="1" spc="-10" dirty="0">
                <a:solidFill>
                  <a:srgbClr val="7E7E7E"/>
                </a:solidFill>
                <a:latin typeface="Arial"/>
                <a:cs typeface="Arial"/>
              </a:rPr>
              <a:t>système</a:t>
            </a:r>
            <a:r>
              <a:rPr sz="2400" b="1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7E7E7E"/>
                </a:solidFill>
                <a:latin typeface="Arial"/>
                <a:cs typeface="Arial"/>
              </a:rPr>
              <a:t>actuel</a:t>
            </a:r>
            <a:endParaRPr sz="2400">
              <a:latin typeface="Arial"/>
              <a:cs typeface="Arial"/>
            </a:endParaRPr>
          </a:p>
          <a:p>
            <a:pPr marL="354965" marR="1237615" indent="-342900">
              <a:lnSpc>
                <a:spcPct val="12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solidFill>
                  <a:srgbClr val="7E7E7E"/>
                </a:solidFill>
                <a:latin typeface="Arial"/>
                <a:cs typeface="Arial"/>
              </a:rPr>
              <a:t>insuffisance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des informations disponibles pour  </a:t>
            </a:r>
            <a:r>
              <a:rPr sz="2400" spc="-10" dirty="0">
                <a:solidFill>
                  <a:srgbClr val="7E7E7E"/>
                </a:solidFill>
                <a:latin typeface="Arial"/>
                <a:cs typeface="Arial"/>
              </a:rPr>
              <a:t>les</a:t>
            </a:r>
            <a:r>
              <a:rPr sz="24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décideurs/utilisateurs,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75"/>
              </a:spcBef>
            </a:pPr>
            <a:r>
              <a:rPr sz="2400" u="heavy" spc="-1335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e</a:t>
            </a:r>
            <a:r>
              <a:rPr sz="2400" spc="6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u="heavy" spc="-15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x</a:t>
            </a:r>
            <a:r>
              <a:rPr sz="2400" spc="-15" dirty="0">
                <a:solidFill>
                  <a:srgbClr val="7E7E7E"/>
                </a:solidFill>
                <a:latin typeface="Arial"/>
                <a:cs typeface="Arial"/>
              </a:rPr>
              <a:t>: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liste </a:t>
            </a:r>
            <a:r>
              <a:rPr sz="2400" spc="-10" dirty="0">
                <a:solidFill>
                  <a:srgbClr val="7E7E7E"/>
                </a:solidFill>
                <a:latin typeface="Arial"/>
                <a:cs typeface="Arial"/>
              </a:rPr>
              <a:t>des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produits </a:t>
            </a:r>
            <a:r>
              <a:rPr sz="2400" spc="-10" dirty="0">
                <a:solidFill>
                  <a:srgbClr val="7E7E7E"/>
                </a:solidFill>
                <a:latin typeface="Arial"/>
                <a:cs typeface="Arial"/>
              </a:rPr>
              <a:t>en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rupture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de</a:t>
            </a:r>
            <a:r>
              <a:rPr sz="2400" spc="1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stock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solidFill>
                  <a:srgbClr val="7E7E7E"/>
                </a:solidFill>
                <a:latin typeface="Arial"/>
                <a:cs typeface="Arial"/>
              </a:rPr>
              <a:t>insuffisance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des méthodes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de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gestion</a:t>
            </a:r>
            <a:r>
              <a:rPr sz="2400" spc="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actuelles,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2347" y="601436"/>
            <a:ext cx="48031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latin typeface="TeXGyrePagella"/>
                <a:cs typeface="TeXGyrePagella"/>
              </a:rPr>
              <a:t>NOUVEAU</a:t>
            </a:r>
            <a:r>
              <a:rPr sz="3200" b="1" i="1" spc="-105" dirty="0">
                <a:latin typeface="TeXGyrePagella"/>
                <a:cs typeface="TeXGyrePagella"/>
              </a:rPr>
              <a:t> </a:t>
            </a:r>
            <a:r>
              <a:rPr sz="3200" b="1" i="1" dirty="0">
                <a:latin typeface="TeXGyrePagella"/>
                <a:cs typeface="TeXGyrePagella"/>
              </a:rPr>
              <a:t>ORGANISME</a:t>
            </a:r>
            <a:endParaRPr sz="3200">
              <a:latin typeface="TeXGyrePagella"/>
              <a:cs typeface="TeXGyrePagell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39000" y="3744467"/>
            <a:ext cx="1141730" cy="477520"/>
            <a:chOff x="7239000" y="3744467"/>
            <a:chExt cx="1141730" cy="477520"/>
          </a:xfrm>
        </p:grpSpPr>
        <p:sp>
          <p:nvSpPr>
            <p:cNvPr id="4" name="object 4"/>
            <p:cNvSpPr/>
            <p:nvPr/>
          </p:nvSpPr>
          <p:spPr>
            <a:xfrm>
              <a:off x="7245095" y="3758183"/>
              <a:ext cx="1125220" cy="451484"/>
            </a:xfrm>
            <a:custGeom>
              <a:avLst/>
              <a:gdLst/>
              <a:ahLst/>
              <a:cxnLst/>
              <a:rect l="l" t="t" r="r" b="b"/>
              <a:pathLst>
                <a:path w="1125220" h="451485">
                  <a:moveTo>
                    <a:pt x="842772" y="451103"/>
                  </a:moveTo>
                  <a:lnTo>
                    <a:pt x="842772" y="338327"/>
                  </a:lnTo>
                  <a:lnTo>
                    <a:pt x="0" y="338327"/>
                  </a:lnTo>
                  <a:lnTo>
                    <a:pt x="0" y="112775"/>
                  </a:lnTo>
                  <a:lnTo>
                    <a:pt x="842772" y="112775"/>
                  </a:lnTo>
                  <a:lnTo>
                    <a:pt x="842772" y="0"/>
                  </a:lnTo>
                  <a:lnTo>
                    <a:pt x="1124711" y="225551"/>
                  </a:lnTo>
                  <a:lnTo>
                    <a:pt x="842772" y="45110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39000" y="3744467"/>
              <a:ext cx="1141730" cy="477520"/>
            </a:xfrm>
            <a:custGeom>
              <a:avLst/>
              <a:gdLst/>
              <a:ahLst/>
              <a:cxnLst/>
              <a:rect l="l" t="t" r="r" b="b"/>
              <a:pathLst>
                <a:path w="1141729" h="477520">
                  <a:moveTo>
                    <a:pt x="842772" y="126492"/>
                  </a:moveTo>
                  <a:lnTo>
                    <a:pt x="842772" y="0"/>
                  </a:lnTo>
                  <a:lnTo>
                    <a:pt x="859895" y="13716"/>
                  </a:lnTo>
                  <a:lnTo>
                    <a:pt x="856488" y="13716"/>
                  </a:lnTo>
                  <a:lnTo>
                    <a:pt x="845820" y="18288"/>
                  </a:lnTo>
                  <a:lnTo>
                    <a:pt x="856488" y="26868"/>
                  </a:lnTo>
                  <a:lnTo>
                    <a:pt x="856488" y="120396"/>
                  </a:lnTo>
                  <a:lnTo>
                    <a:pt x="848868" y="120396"/>
                  </a:lnTo>
                  <a:lnTo>
                    <a:pt x="842772" y="126492"/>
                  </a:lnTo>
                  <a:close/>
                </a:path>
                <a:path w="1141729" h="477520">
                  <a:moveTo>
                    <a:pt x="856488" y="26868"/>
                  </a:moveTo>
                  <a:lnTo>
                    <a:pt x="845820" y="18288"/>
                  </a:lnTo>
                  <a:lnTo>
                    <a:pt x="856488" y="13716"/>
                  </a:lnTo>
                  <a:lnTo>
                    <a:pt x="856488" y="26868"/>
                  </a:lnTo>
                  <a:close/>
                </a:path>
                <a:path w="1141729" h="477520">
                  <a:moveTo>
                    <a:pt x="1120532" y="239252"/>
                  </a:moveTo>
                  <a:lnTo>
                    <a:pt x="856488" y="26868"/>
                  </a:lnTo>
                  <a:lnTo>
                    <a:pt x="856488" y="13716"/>
                  </a:lnTo>
                  <a:lnTo>
                    <a:pt x="859895" y="13716"/>
                  </a:lnTo>
                  <a:lnTo>
                    <a:pt x="1135768" y="234696"/>
                  </a:lnTo>
                  <a:lnTo>
                    <a:pt x="1126236" y="234696"/>
                  </a:lnTo>
                  <a:lnTo>
                    <a:pt x="1120532" y="239252"/>
                  </a:lnTo>
                  <a:close/>
                </a:path>
                <a:path w="1141729" h="477520">
                  <a:moveTo>
                    <a:pt x="842772" y="358140"/>
                  </a:moveTo>
                  <a:lnTo>
                    <a:pt x="0" y="358140"/>
                  </a:lnTo>
                  <a:lnTo>
                    <a:pt x="0" y="120396"/>
                  </a:lnTo>
                  <a:lnTo>
                    <a:pt x="842772" y="120396"/>
                  </a:lnTo>
                  <a:lnTo>
                    <a:pt x="842772" y="126492"/>
                  </a:lnTo>
                  <a:lnTo>
                    <a:pt x="13716" y="126492"/>
                  </a:lnTo>
                  <a:lnTo>
                    <a:pt x="6096" y="132588"/>
                  </a:lnTo>
                  <a:lnTo>
                    <a:pt x="13716" y="132588"/>
                  </a:lnTo>
                  <a:lnTo>
                    <a:pt x="13716" y="345948"/>
                  </a:lnTo>
                  <a:lnTo>
                    <a:pt x="6096" y="345948"/>
                  </a:lnTo>
                  <a:lnTo>
                    <a:pt x="13716" y="352044"/>
                  </a:lnTo>
                  <a:lnTo>
                    <a:pt x="842772" y="352044"/>
                  </a:lnTo>
                  <a:lnTo>
                    <a:pt x="842772" y="358140"/>
                  </a:lnTo>
                  <a:close/>
                </a:path>
                <a:path w="1141729" h="477520">
                  <a:moveTo>
                    <a:pt x="856488" y="132588"/>
                  </a:moveTo>
                  <a:lnTo>
                    <a:pt x="13716" y="132588"/>
                  </a:lnTo>
                  <a:lnTo>
                    <a:pt x="13716" y="126492"/>
                  </a:lnTo>
                  <a:lnTo>
                    <a:pt x="842772" y="126492"/>
                  </a:lnTo>
                  <a:lnTo>
                    <a:pt x="848868" y="120396"/>
                  </a:lnTo>
                  <a:lnTo>
                    <a:pt x="856488" y="120396"/>
                  </a:lnTo>
                  <a:lnTo>
                    <a:pt x="856488" y="132588"/>
                  </a:lnTo>
                  <a:close/>
                </a:path>
                <a:path w="1141729" h="477520">
                  <a:moveTo>
                    <a:pt x="13716" y="132588"/>
                  </a:moveTo>
                  <a:lnTo>
                    <a:pt x="6096" y="132588"/>
                  </a:lnTo>
                  <a:lnTo>
                    <a:pt x="13716" y="126492"/>
                  </a:lnTo>
                  <a:lnTo>
                    <a:pt x="13716" y="132588"/>
                  </a:lnTo>
                  <a:close/>
                </a:path>
                <a:path w="1141729" h="477520">
                  <a:moveTo>
                    <a:pt x="1126236" y="243840"/>
                  </a:moveTo>
                  <a:lnTo>
                    <a:pt x="1120532" y="239252"/>
                  </a:lnTo>
                  <a:lnTo>
                    <a:pt x="1126236" y="234696"/>
                  </a:lnTo>
                  <a:lnTo>
                    <a:pt x="1126236" y="243840"/>
                  </a:lnTo>
                  <a:close/>
                </a:path>
                <a:path w="1141729" h="477520">
                  <a:moveTo>
                    <a:pt x="1135731" y="243840"/>
                  </a:moveTo>
                  <a:lnTo>
                    <a:pt x="1126236" y="243840"/>
                  </a:lnTo>
                  <a:lnTo>
                    <a:pt x="1126236" y="234696"/>
                  </a:lnTo>
                  <a:lnTo>
                    <a:pt x="1135768" y="234696"/>
                  </a:lnTo>
                  <a:lnTo>
                    <a:pt x="1141476" y="239268"/>
                  </a:lnTo>
                  <a:lnTo>
                    <a:pt x="1135731" y="243840"/>
                  </a:lnTo>
                  <a:close/>
                </a:path>
                <a:path w="1141729" h="477520">
                  <a:moveTo>
                    <a:pt x="858090" y="464820"/>
                  </a:moveTo>
                  <a:lnTo>
                    <a:pt x="856488" y="464820"/>
                  </a:lnTo>
                  <a:lnTo>
                    <a:pt x="856488" y="450201"/>
                  </a:lnTo>
                  <a:lnTo>
                    <a:pt x="1120532" y="239252"/>
                  </a:lnTo>
                  <a:lnTo>
                    <a:pt x="1126236" y="243840"/>
                  </a:lnTo>
                  <a:lnTo>
                    <a:pt x="1135731" y="243840"/>
                  </a:lnTo>
                  <a:lnTo>
                    <a:pt x="858090" y="464820"/>
                  </a:lnTo>
                  <a:close/>
                </a:path>
                <a:path w="1141729" h="477520">
                  <a:moveTo>
                    <a:pt x="13716" y="352044"/>
                  </a:moveTo>
                  <a:lnTo>
                    <a:pt x="6096" y="345948"/>
                  </a:lnTo>
                  <a:lnTo>
                    <a:pt x="13716" y="345948"/>
                  </a:lnTo>
                  <a:lnTo>
                    <a:pt x="13716" y="352044"/>
                  </a:lnTo>
                  <a:close/>
                </a:path>
                <a:path w="1141729" h="477520">
                  <a:moveTo>
                    <a:pt x="856488" y="358140"/>
                  </a:moveTo>
                  <a:lnTo>
                    <a:pt x="848868" y="358140"/>
                  </a:lnTo>
                  <a:lnTo>
                    <a:pt x="842772" y="352044"/>
                  </a:lnTo>
                  <a:lnTo>
                    <a:pt x="13716" y="352044"/>
                  </a:lnTo>
                  <a:lnTo>
                    <a:pt x="13716" y="345948"/>
                  </a:lnTo>
                  <a:lnTo>
                    <a:pt x="856488" y="345948"/>
                  </a:lnTo>
                  <a:lnTo>
                    <a:pt x="856488" y="358140"/>
                  </a:lnTo>
                  <a:close/>
                </a:path>
                <a:path w="1141729" h="477520">
                  <a:moveTo>
                    <a:pt x="842772" y="477012"/>
                  </a:moveTo>
                  <a:lnTo>
                    <a:pt x="842772" y="352044"/>
                  </a:lnTo>
                  <a:lnTo>
                    <a:pt x="848868" y="358140"/>
                  </a:lnTo>
                  <a:lnTo>
                    <a:pt x="856488" y="358140"/>
                  </a:lnTo>
                  <a:lnTo>
                    <a:pt x="856488" y="450201"/>
                  </a:lnTo>
                  <a:lnTo>
                    <a:pt x="845820" y="458724"/>
                  </a:lnTo>
                  <a:lnTo>
                    <a:pt x="856488" y="464820"/>
                  </a:lnTo>
                  <a:lnTo>
                    <a:pt x="858090" y="464820"/>
                  </a:lnTo>
                  <a:lnTo>
                    <a:pt x="842772" y="477012"/>
                  </a:lnTo>
                  <a:close/>
                </a:path>
                <a:path w="1141729" h="477520">
                  <a:moveTo>
                    <a:pt x="856488" y="464820"/>
                  </a:moveTo>
                  <a:lnTo>
                    <a:pt x="845820" y="458724"/>
                  </a:lnTo>
                  <a:lnTo>
                    <a:pt x="856488" y="450201"/>
                  </a:lnTo>
                  <a:lnTo>
                    <a:pt x="856488" y="4648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304032" y="3499104"/>
            <a:ext cx="3598545" cy="1012190"/>
            <a:chOff x="3304032" y="3499104"/>
            <a:chExt cx="3598545" cy="1012190"/>
          </a:xfrm>
        </p:grpSpPr>
        <p:sp>
          <p:nvSpPr>
            <p:cNvPr id="7" name="object 7"/>
            <p:cNvSpPr/>
            <p:nvPr/>
          </p:nvSpPr>
          <p:spPr>
            <a:xfrm>
              <a:off x="3310128" y="3505200"/>
              <a:ext cx="3586479" cy="1000125"/>
            </a:xfrm>
            <a:custGeom>
              <a:avLst/>
              <a:gdLst/>
              <a:ahLst/>
              <a:cxnLst/>
              <a:rect l="l" t="t" r="r" b="b"/>
              <a:pathLst>
                <a:path w="3586479" h="1000125">
                  <a:moveTo>
                    <a:pt x="3419856" y="999743"/>
                  </a:moveTo>
                  <a:lnTo>
                    <a:pt x="166116" y="999743"/>
                  </a:lnTo>
                  <a:lnTo>
                    <a:pt x="122061" y="993789"/>
                  </a:lnTo>
                  <a:lnTo>
                    <a:pt x="82408" y="976996"/>
                  </a:lnTo>
                  <a:lnTo>
                    <a:pt x="48768" y="950975"/>
                  </a:lnTo>
                  <a:lnTo>
                    <a:pt x="22747" y="917335"/>
                  </a:lnTo>
                  <a:lnTo>
                    <a:pt x="5954" y="877682"/>
                  </a:lnTo>
                  <a:lnTo>
                    <a:pt x="0" y="833627"/>
                  </a:lnTo>
                  <a:lnTo>
                    <a:pt x="0" y="167639"/>
                  </a:lnTo>
                  <a:lnTo>
                    <a:pt x="5954" y="122943"/>
                  </a:lnTo>
                  <a:lnTo>
                    <a:pt x="22747" y="82860"/>
                  </a:lnTo>
                  <a:lnTo>
                    <a:pt x="48768" y="48958"/>
                  </a:lnTo>
                  <a:lnTo>
                    <a:pt x="82408" y="22803"/>
                  </a:lnTo>
                  <a:lnTo>
                    <a:pt x="122061" y="5961"/>
                  </a:lnTo>
                  <a:lnTo>
                    <a:pt x="166116" y="0"/>
                  </a:lnTo>
                  <a:lnTo>
                    <a:pt x="3419856" y="0"/>
                  </a:lnTo>
                  <a:lnTo>
                    <a:pt x="3463910" y="5961"/>
                  </a:lnTo>
                  <a:lnTo>
                    <a:pt x="3503563" y="22803"/>
                  </a:lnTo>
                  <a:lnTo>
                    <a:pt x="3537204" y="48958"/>
                  </a:lnTo>
                  <a:lnTo>
                    <a:pt x="3563224" y="82860"/>
                  </a:lnTo>
                  <a:lnTo>
                    <a:pt x="3580017" y="122943"/>
                  </a:lnTo>
                  <a:lnTo>
                    <a:pt x="3585972" y="167639"/>
                  </a:lnTo>
                  <a:lnTo>
                    <a:pt x="3585972" y="833627"/>
                  </a:lnTo>
                  <a:lnTo>
                    <a:pt x="3580017" y="877682"/>
                  </a:lnTo>
                  <a:lnTo>
                    <a:pt x="3563224" y="917335"/>
                  </a:lnTo>
                  <a:lnTo>
                    <a:pt x="3537204" y="950975"/>
                  </a:lnTo>
                  <a:lnTo>
                    <a:pt x="3503563" y="976996"/>
                  </a:lnTo>
                  <a:lnTo>
                    <a:pt x="3463910" y="993789"/>
                  </a:lnTo>
                  <a:lnTo>
                    <a:pt x="3419856" y="9997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04032" y="3499104"/>
              <a:ext cx="3598545" cy="1012190"/>
            </a:xfrm>
            <a:custGeom>
              <a:avLst/>
              <a:gdLst/>
              <a:ahLst/>
              <a:cxnLst/>
              <a:rect l="l" t="t" r="r" b="b"/>
              <a:pathLst>
                <a:path w="3598545" h="1012189">
                  <a:moveTo>
                    <a:pt x="3425952" y="1011936"/>
                  </a:moveTo>
                  <a:lnTo>
                    <a:pt x="172212" y="1011936"/>
                  </a:lnTo>
                  <a:lnTo>
                    <a:pt x="138684" y="1008888"/>
                  </a:lnTo>
                  <a:lnTo>
                    <a:pt x="121920" y="1004316"/>
                  </a:lnTo>
                  <a:lnTo>
                    <a:pt x="105156" y="998220"/>
                  </a:lnTo>
                  <a:lnTo>
                    <a:pt x="91440" y="990600"/>
                  </a:lnTo>
                  <a:lnTo>
                    <a:pt x="76200" y="982980"/>
                  </a:lnTo>
                  <a:lnTo>
                    <a:pt x="39624" y="949452"/>
                  </a:lnTo>
                  <a:lnTo>
                    <a:pt x="13716" y="906780"/>
                  </a:lnTo>
                  <a:lnTo>
                    <a:pt x="1524" y="856488"/>
                  </a:lnTo>
                  <a:lnTo>
                    <a:pt x="0" y="839724"/>
                  </a:lnTo>
                  <a:lnTo>
                    <a:pt x="0" y="173736"/>
                  </a:lnTo>
                  <a:lnTo>
                    <a:pt x="1524" y="155448"/>
                  </a:lnTo>
                  <a:lnTo>
                    <a:pt x="13716" y="106680"/>
                  </a:lnTo>
                  <a:lnTo>
                    <a:pt x="39624" y="64008"/>
                  </a:lnTo>
                  <a:lnTo>
                    <a:pt x="89916" y="21336"/>
                  </a:lnTo>
                  <a:lnTo>
                    <a:pt x="137160" y="4572"/>
                  </a:lnTo>
                  <a:lnTo>
                    <a:pt x="172212" y="0"/>
                  </a:lnTo>
                  <a:lnTo>
                    <a:pt x="3425952" y="0"/>
                  </a:lnTo>
                  <a:lnTo>
                    <a:pt x="3442716" y="1524"/>
                  </a:lnTo>
                  <a:lnTo>
                    <a:pt x="3461004" y="4572"/>
                  </a:lnTo>
                  <a:lnTo>
                    <a:pt x="3477768" y="7620"/>
                  </a:lnTo>
                  <a:lnTo>
                    <a:pt x="3493008" y="13716"/>
                  </a:lnTo>
                  <a:lnTo>
                    <a:pt x="156972" y="13716"/>
                  </a:lnTo>
                  <a:lnTo>
                    <a:pt x="140208" y="16764"/>
                  </a:lnTo>
                  <a:lnTo>
                    <a:pt x="124968" y="19812"/>
                  </a:lnTo>
                  <a:lnTo>
                    <a:pt x="111252" y="25908"/>
                  </a:lnTo>
                  <a:lnTo>
                    <a:pt x="96012" y="32004"/>
                  </a:lnTo>
                  <a:lnTo>
                    <a:pt x="83820" y="39624"/>
                  </a:lnTo>
                  <a:lnTo>
                    <a:pt x="71628" y="50292"/>
                  </a:lnTo>
                  <a:lnTo>
                    <a:pt x="59436" y="59436"/>
                  </a:lnTo>
                  <a:lnTo>
                    <a:pt x="48768" y="71628"/>
                  </a:lnTo>
                  <a:lnTo>
                    <a:pt x="39624" y="83820"/>
                  </a:lnTo>
                  <a:lnTo>
                    <a:pt x="32004" y="96012"/>
                  </a:lnTo>
                  <a:lnTo>
                    <a:pt x="25908" y="111252"/>
                  </a:lnTo>
                  <a:lnTo>
                    <a:pt x="19812" y="124968"/>
                  </a:lnTo>
                  <a:lnTo>
                    <a:pt x="16764" y="140208"/>
                  </a:lnTo>
                  <a:lnTo>
                    <a:pt x="13716" y="156972"/>
                  </a:lnTo>
                  <a:lnTo>
                    <a:pt x="12192" y="173736"/>
                  </a:lnTo>
                  <a:lnTo>
                    <a:pt x="12192" y="838200"/>
                  </a:lnTo>
                  <a:lnTo>
                    <a:pt x="15240" y="871728"/>
                  </a:lnTo>
                  <a:lnTo>
                    <a:pt x="19812" y="886968"/>
                  </a:lnTo>
                  <a:lnTo>
                    <a:pt x="25908" y="900684"/>
                  </a:lnTo>
                  <a:lnTo>
                    <a:pt x="32004" y="915924"/>
                  </a:lnTo>
                  <a:lnTo>
                    <a:pt x="59436" y="952500"/>
                  </a:lnTo>
                  <a:lnTo>
                    <a:pt x="96012" y="979932"/>
                  </a:lnTo>
                  <a:lnTo>
                    <a:pt x="155448" y="998220"/>
                  </a:lnTo>
                  <a:lnTo>
                    <a:pt x="172212" y="999744"/>
                  </a:lnTo>
                  <a:lnTo>
                    <a:pt x="3489198" y="999744"/>
                  </a:lnTo>
                  <a:lnTo>
                    <a:pt x="3477768" y="1004316"/>
                  </a:lnTo>
                  <a:lnTo>
                    <a:pt x="3461004" y="1008888"/>
                  </a:lnTo>
                  <a:lnTo>
                    <a:pt x="3425952" y="1011936"/>
                  </a:lnTo>
                  <a:close/>
                </a:path>
                <a:path w="3598545" h="1012189">
                  <a:moveTo>
                    <a:pt x="3489198" y="999744"/>
                  </a:moveTo>
                  <a:lnTo>
                    <a:pt x="3425952" y="999744"/>
                  </a:lnTo>
                  <a:lnTo>
                    <a:pt x="3457956" y="996696"/>
                  </a:lnTo>
                  <a:lnTo>
                    <a:pt x="3473196" y="992124"/>
                  </a:lnTo>
                  <a:lnTo>
                    <a:pt x="3515868" y="972312"/>
                  </a:lnTo>
                  <a:lnTo>
                    <a:pt x="3549396" y="941832"/>
                  </a:lnTo>
                  <a:lnTo>
                    <a:pt x="3573780" y="902208"/>
                  </a:lnTo>
                  <a:lnTo>
                    <a:pt x="3585972" y="856488"/>
                  </a:lnTo>
                  <a:lnTo>
                    <a:pt x="3585972" y="156972"/>
                  </a:lnTo>
                  <a:lnTo>
                    <a:pt x="3573780" y="111252"/>
                  </a:lnTo>
                  <a:lnTo>
                    <a:pt x="3549396" y="71628"/>
                  </a:lnTo>
                  <a:lnTo>
                    <a:pt x="3515868" y="41148"/>
                  </a:lnTo>
                  <a:lnTo>
                    <a:pt x="3474720" y="19812"/>
                  </a:lnTo>
                  <a:lnTo>
                    <a:pt x="3457956" y="16764"/>
                  </a:lnTo>
                  <a:lnTo>
                    <a:pt x="3442716" y="13716"/>
                  </a:lnTo>
                  <a:lnTo>
                    <a:pt x="3493008" y="13716"/>
                  </a:lnTo>
                  <a:lnTo>
                    <a:pt x="3508248" y="21336"/>
                  </a:lnTo>
                  <a:lnTo>
                    <a:pt x="3547872" y="50292"/>
                  </a:lnTo>
                  <a:lnTo>
                    <a:pt x="3578352" y="91440"/>
                  </a:lnTo>
                  <a:lnTo>
                    <a:pt x="3595116" y="138684"/>
                  </a:lnTo>
                  <a:lnTo>
                    <a:pt x="3598164" y="155448"/>
                  </a:lnTo>
                  <a:lnTo>
                    <a:pt x="3598164" y="856488"/>
                  </a:lnTo>
                  <a:lnTo>
                    <a:pt x="3585972" y="906780"/>
                  </a:lnTo>
                  <a:lnTo>
                    <a:pt x="3560064" y="949452"/>
                  </a:lnTo>
                  <a:lnTo>
                    <a:pt x="3523488" y="981456"/>
                  </a:lnTo>
                  <a:lnTo>
                    <a:pt x="3493008" y="998220"/>
                  </a:lnTo>
                  <a:lnTo>
                    <a:pt x="3489198" y="999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74136" y="3686556"/>
              <a:ext cx="3458210" cy="516890"/>
            </a:xfrm>
            <a:custGeom>
              <a:avLst/>
              <a:gdLst/>
              <a:ahLst/>
              <a:cxnLst/>
              <a:rect l="l" t="t" r="r" b="b"/>
              <a:pathLst>
                <a:path w="3458209" h="516889">
                  <a:moveTo>
                    <a:pt x="3372612" y="516635"/>
                  </a:moveTo>
                  <a:lnTo>
                    <a:pt x="85344" y="516635"/>
                  </a:lnTo>
                  <a:lnTo>
                    <a:pt x="52077" y="509920"/>
                  </a:lnTo>
                  <a:lnTo>
                    <a:pt x="24955" y="491489"/>
                  </a:lnTo>
                  <a:lnTo>
                    <a:pt x="6691" y="463915"/>
                  </a:lnTo>
                  <a:lnTo>
                    <a:pt x="0" y="429767"/>
                  </a:lnTo>
                  <a:lnTo>
                    <a:pt x="0" y="86867"/>
                  </a:lnTo>
                  <a:lnTo>
                    <a:pt x="6691" y="53363"/>
                  </a:lnTo>
                  <a:lnTo>
                    <a:pt x="24955" y="25717"/>
                  </a:lnTo>
                  <a:lnTo>
                    <a:pt x="52077" y="6929"/>
                  </a:lnTo>
                  <a:lnTo>
                    <a:pt x="85344" y="0"/>
                  </a:lnTo>
                  <a:lnTo>
                    <a:pt x="3372612" y="0"/>
                  </a:lnTo>
                  <a:lnTo>
                    <a:pt x="3405878" y="6929"/>
                  </a:lnTo>
                  <a:lnTo>
                    <a:pt x="3433000" y="25717"/>
                  </a:lnTo>
                  <a:lnTo>
                    <a:pt x="3451264" y="53363"/>
                  </a:lnTo>
                  <a:lnTo>
                    <a:pt x="3457956" y="86867"/>
                  </a:lnTo>
                  <a:lnTo>
                    <a:pt x="3457956" y="429767"/>
                  </a:lnTo>
                  <a:lnTo>
                    <a:pt x="3451264" y="463915"/>
                  </a:lnTo>
                  <a:lnTo>
                    <a:pt x="3433000" y="491489"/>
                  </a:lnTo>
                  <a:lnTo>
                    <a:pt x="3405878" y="509920"/>
                  </a:lnTo>
                  <a:lnTo>
                    <a:pt x="3372612" y="51663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74747" y="3704251"/>
            <a:ext cx="30543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25" dirty="0">
                <a:latin typeface="Arial"/>
                <a:cs typeface="Arial"/>
              </a:rPr>
              <a:t>Système</a:t>
            </a:r>
            <a:r>
              <a:rPr sz="2200" spc="80" dirty="0">
                <a:latin typeface="Arial"/>
                <a:cs typeface="Arial"/>
              </a:rPr>
              <a:t> </a:t>
            </a:r>
            <a:r>
              <a:rPr sz="2200" spc="135" dirty="0">
                <a:latin typeface="Arial"/>
                <a:cs typeface="Arial"/>
              </a:rPr>
              <a:t>d'information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55419" y="3820667"/>
            <a:ext cx="1141730" cy="477520"/>
            <a:chOff x="1455419" y="3820667"/>
            <a:chExt cx="1141730" cy="477520"/>
          </a:xfrm>
        </p:grpSpPr>
        <p:sp>
          <p:nvSpPr>
            <p:cNvPr id="12" name="object 12"/>
            <p:cNvSpPr/>
            <p:nvPr/>
          </p:nvSpPr>
          <p:spPr>
            <a:xfrm>
              <a:off x="1463039" y="3834383"/>
              <a:ext cx="1123315" cy="451484"/>
            </a:xfrm>
            <a:custGeom>
              <a:avLst/>
              <a:gdLst/>
              <a:ahLst/>
              <a:cxnLst/>
              <a:rect l="l" t="t" r="r" b="b"/>
              <a:pathLst>
                <a:path w="1123314" h="451485">
                  <a:moveTo>
                    <a:pt x="842772" y="451103"/>
                  </a:moveTo>
                  <a:lnTo>
                    <a:pt x="842772" y="338327"/>
                  </a:lnTo>
                  <a:lnTo>
                    <a:pt x="0" y="338327"/>
                  </a:lnTo>
                  <a:lnTo>
                    <a:pt x="0" y="112775"/>
                  </a:lnTo>
                  <a:lnTo>
                    <a:pt x="842772" y="112775"/>
                  </a:lnTo>
                  <a:lnTo>
                    <a:pt x="842772" y="0"/>
                  </a:lnTo>
                  <a:lnTo>
                    <a:pt x="1123188" y="225551"/>
                  </a:lnTo>
                  <a:lnTo>
                    <a:pt x="842772" y="45110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55419" y="3820667"/>
              <a:ext cx="1141730" cy="477520"/>
            </a:xfrm>
            <a:custGeom>
              <a:avLst/>
              <a:gdLst/>
              <a:ahLst/>
              <a:cxnLst/>
              <a:rect l="l" t="t" r="r" b="b"/>
              <a:pathLst>
                <a:path w="1141730" h="477520">
                  <a:moveTo>
                    <a:pt x="844296" y="126492"/>
                  </a:moveTo>
                  <a:lnTo>
                    <a:pt x="844296" y="0"/>
                  </a:lnTo>
                  <a:lnTo>
                    <a:pt x="861331" y="13716"/>
                  </a:lnTo>
                  <a:lnTo>
                    <a:pt x="856488" y="13716"/>
                  </a:lnTo>
                  <a:lnTo>
                    <a:pt x="845820" y="18288"/>
                  </a:lnTo>
                  <a:lnTo>
                    <a:pt x="856488" y="26868"/>
                  </a:lnTo>
                  <a:lnTo>
                    <a:pt x="856488" y="120396"/>
                  </a:lnTo>
                  <a:lnTo>
                    <a:pt x="850392" y="120396"/>
                  </a:lnTo>
                  <a:lnTo>
                    <a:pt x="844296" y="126492"/>
                  </a:lnTo>
                  <a:close/>
                </a:path>
                <a:path w="1141730" h="477520">
                  <a:moveTo>
                    <a:pt x="856488" y="26868"/>
                  </a:moveTo>
                  <a:lnTo>
                    <a:pt x="845820" y="18288"/>
                  </a:lnTo>
                  <a:lnTo>
                    <a:pt x="856488" y="13716"/>
                  </a:lnTo>
                  <a:lnTo>
                    <a:pt x="856488" y="26868"/>
                  </a:lnTo>
                  <a:close/>
                </a:path>
                <a:path w="1141730" h="477520">
                  <a:moveTo>
                    <a:pt x="1120532" y="239252"/>
                  </a:moveTo>
                  <a:lnTo>
                    <a:pt x="856488" y="26868"/>
                  </a:lnTo>
                  <a:lnTo>
                    <a:pt x="856488" y="13716"/>
                  </a:lnTo>
                  <a:lnTo>
                    <a:pt x="861331" y="13716"/>
                  </a:lnTo>
                  <a:lnTo>
                    <a:pt x="1135797" y="234696"/>
                  </a:lnTo>
                  <a:lnTo>
                    <a:pt x="1126236" y="234696"/>
                  </a:lnTo>
                  <a:lnTo>
                    <a:pt x="1120532" y="239252"/>
                  </a:lnTo>
                  <a:close/>
                </a:path>
                <a:path w="1141730" h="477520">
                  <a:moveTo>
                    <a:pt x="844296" y="358140"/>
                  </a:moveTo>
                  <a:lnTo>
                    <a:pt x="0" y="358140"/>
                  </a:lnTo>
                  <a:lnTo>
                    <a:pt x="0" y="120396"/>
                  </a:lnTo>
                  <a:lnTo>
                    <a:pt x="844296" y="120396"/>
                  </a:lnTo>
                  <a:lnTo>
                    <a:pt x="844296" y="126492"/>
                  </a:lnTo>
                  <a:lnTo>
                    <a:pt x="13716" y="126492"/>
                  </a:lnTo>
                  <a:lnTo>
                    <a:pt x="7620" y="132588"/>
                  </a:lnTo>
                  <a:lnTo>
                    <a:pt x="13716" y="132588"/>
                  </a:lnTo>
                  <a:lnTo>
                    <a:pt x="13716" y="345948"/>
                  </a:lnTo>
                  <a:lnTo>
                    <a:pt x="7620" y="345948"/>
                  </a:lnTo>
                  <a:lnTo>
                    <a:pt x="13716" y="352044"/>
                  </a:lnTo>
                  <a:lnTo>
                    <a:pt x="844296" y="352044"/>
                  </a:lnTo>
                  <a:lnTo>
                    <a:pt x="844296" y="358140"/>
                  </a:lnTo>
                  <a:close/>
                </a:path>
                <a:path w="1141730" h="477520">
                  <a:moveTo>
                    <a:pt x="856488" y="132588"/>
                  </a:moveTo>
                  <a:lnTo>
                    <a:pt x="13716" y="132588"/>
                  </a:lnTo>
                  <a:lnTo>
                    <a:pt x="13716" y="126492"/>
                  </a:lnTo>
                  <a:lnTo>
                    <a:pt x="844296" y="126492"/>
                  </a:lnTo>
                  <a:lnTo>
                    <a:pt x="850392" y="120396"/>
                  </a:lnTo>
                  <a:lnTo>
                    <a:pt x="856488" y="120396"/>
                  </a:lnTo>
                  <a:lnTo>
                    <a:pt x="856488" y="132588"/>
                  </a:lnTo>
                  <a:close/>
                </a:path>
                <a:path w="1141730" h="477520">
                  <a:moveTo>
                    <a:pt x="13716" y="132588"/>
                  </a:moveTo>
                  <a:lnTo>
                    <a:pt x="7620" y="132588"/>
                  </a:lnTo>
                  <a:lnTo>
                    <a:pt x="13716" y="126492"/>
                  </a:lnTo>
                  <a:lnTo>
                    <a:pt x="13716" y="132588"/>
                  </a:lnTo>
                  <a:close/>
                </a:path>
                <a:path w="1141730" h="477520">
                  <a:moveTo>
                    <a:pt x="1126236" y="243840"/>
                  </a:moveTo>
                  <a:lnTo>
                    <a:pt x="1120532" y="239252"/>
                  </a:lnTo>
                  <a:lnTo>
                    <a:pt x="1126236" y="234696"/>
                  </a:lnTo>
                  <a:lnTo>
                    <a:pt x="1126236" y="243840"/>
                  </a:lnTo>
                  <a:close/>
                </a:path>
                <a:path w="1141730" h="477520">
                  <a:moveTo>
                    <a:pt x="1135761" y="243840"/>
                  </a:moveTo>
                  <a:lnTo>
                    <a:pt x="1126236" y="243840"/>
                  </a:lnTo>
                  <a:lnTo>
                    <a:pt x="1126236" y="234696"/>
                  </a:lnTo>
                  <a:lnTo>
                    <a:pt x="1135797" y="234696"/>
                  </a:lnTo>
                  <a:lnTo>
                    <a:pt x="1141476" y="239268"/>
                  </a:lnTo>
                  <a:lnTo>
                    <a:pt x="1135761" y="243840"/>
                  </a:lnTo>
                  <a:close/>
                </a:path>
                <a:path w="1141730" h="477520">
                  <a:moveTo>
                    <a:pt x="859536" y="464820"/>
                  </a:moveTo>
                  <a:lnTo>
                    <a:pt x="856488" y="464820"/>
                  </a:lnTo>
                  <a:lnTo>
                    <a:pt x="856488" y="450201"/>
                  </a:lnTo>
                  <a:lnTo>
                    <a:pt x="1120532" y="239252"/>
                  </a:lnTo>
                  <a:lnTo>
                    <a:pt x="1126236" y="243840"/>
                  </a:lnTo>
                  <a:lnTo>
                    <a:pt x="1135761" y="243840"/>
                  </a:lnTo>
                  <a:lnTo>
                    <a:pt x="859536" y="464820"/>
                  </a:lnTo>
                  <a:close/>
                </a:path>
                <a:path w="1141730" h="477520">
                  <a:moveTo>
                    <a:pt x="13716" y="352044"/>
                  </a:moveTo>
                  <a:lnTo>
                    <a:pt x="7620" y="345948"/>
                  </a:lnTo>
                  <a:lnTo>
                    <a:pt x="13716" y="345948"/>
                  </a:lnTo>
                  <a:lnTo>
                    <a:pt x="13716" y="352044"/>
                  </a:lnTo>
                  <a:close/>
                </a:path>
                <a:path w="1141730" h="477520">
                  <a:moveTo>
                    <a:pt x="856488" y="358140"/>
                  </a:moveTo>
                  <a:lnTo>
                    <a:pt x="850392" y="358140"/>
                  </a:lnTo>
                  <a:lnTo>
                    <a:pt x="844296" y="352044"/>
                  </a:lnTo>
                  <a:lnTo>
                    <a:pt x="13716" y="352044"/>
                  </a:lnTo>
                  <a:lnTo>
                    <a:pt x="13716" y="345948"/>
                  </a:lnTo>
                  <a:lnTo>
                    <a:pt x="856488" y="345948"/>
                  </a:lnTo>
                  <a:lnTo>
                    <a:pt x="856488" y="358140"/>
                  </a:lnTo>
                  <a:close/>
                </a:path>
                <a:path w="1141730" h="477520">
                  <a:moveTo>
                    <a:pt x="844296" y="477012"/>
                  </a:moveTo>
                  <a:lnTo>
                    <a:pt x="844296" y="352044"/>
                  </a:lnTo>
                  <a:lnTo>
                    <a:pt x="850392" y="358140"/>
                  </a:lnTo>
                  <a:lnTo>
                    <a:pt x="856488" y="358140"/>
                  </a:lnTo>
                  <a:lnTo>
                    <a:pt x="856488" y="450201"/>
                  </a:lnTo>
                  <a:lnTo>
                    <a:pt x="845820" y="458724"/>
                  </a:lnTo>
                  <a:lnTo>
                    <a:pt x="856488" y="464820"/>
                  </a:lnTo>
                  <a:lnTo>
                    <a:pt x="859536" y="464820"/>
                  </a:lnTo>
                  <a:lnTo>
                    <a:pt x="844296" y="477012"/>
                  </a:lnTo>
                  <a:close/>
                </a:path>
                <a:path w="1141730" h="477520">
                  <a:moveTo>
                    <a:pt x="856488" y="464820"/>
                  </a:moveTo>
                  <a:lnTo>
                    <a:pt x="845820" y="458724"/>
                  </a:lnTo>
                  <a:lnTo>
                    <a:pt x="856488" y="450201"/>
                  </a:lnTo>
                  <a:lnTo>
                    <a:pt x="856488" y="4648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994454" y="2867024"/>
            <a:ext cx="3152846" cy="950901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lang="fr-FR" sz="2100" b="1" dirty="0">
                <a:solidFill>
                  <a:srgbClr val="FF0000"/>
                </a:solidFill>
                <a:latin typeface="Arial"/>
                <a:cs typeface="Arial"/>
              </a:rPr>
              <a:t>Informations=</a:t>
            </a: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lang="fr-FR" sz="2100" b="1" dirty="0">
                <a:solidFill>
                  <a:srgbClr val="FF0000"/>
                </a:solidFill>
                <a:latin typeface="Arial"/>
                <a:cs typeface="Arial"/>
              </a:rPr>
              <a:t>Données organisées</a:t>
            </a:r>
            <a:r>
              <a:rPr lang="fr-FR" sz="2100" dirty="0">
                <a:latin typeface="Arial"/>
                <a:cs typeface="Arial"/>
              </a:rPr>
              <a:t> </a:t>
            </a:r>
            <a:endParaRPr sz="2100" dirty="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377184" y="5297423"/>
            <a:ext cx="3598545" cy="1010919"/>
            <a:chOff x="3377184" y="5297423"/>
            <a:chExt cx="3598545" cy="1010919"/>
          </a:xfrm>
        </p:grpSpPr>
        <p:sp>
          <p:nvSpPr>
            <p:cNvPr id="17" name="object 17"/>
            <p:cNvSpPr/>
            <p:nvPr/>
          </p:nvSpPr>
          <p:spPr>
            <a:xfrm>
              <a:off x="3383280" y="5303519"/>
              <a:ext cx="3586479" cy="998219"/>
            </a:xfrm>
            <a:custGeom>
              <a:avLst/>
              <a:gdLst/>
              <a:ahLst/>
              <a:cxnLst/>
              <a:rect l="l" t="t" r="r" b="b"/>
              <a:pathLst>
                <a:path w="3586479" h="998220">
                  <a:moveTo>
                    <a:pt x="3585972" y="998220"/>
                  </a:moveTo>
                  <a:lnTo>
                    <a:pt x="0" y="998220"/>
                  </a:lnTo>
                  <a:lnTo>
                    <a:pt x="0" y="0"/>
                  </a:lnTo>
                  <a:lnTo>
                    <a:pt x="3585972" y="0"/>
                  </a:lnTo>
                  <a:lnTo>
                    <a:pt x="3585972" y="998220"/>
                  </a:lnTo>
                  <a:close/>
                </a:path>
              </a:pathLst>
            </a:custGeom>
            <a:solidFill>
              <a:srgbClr val="6075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77184" y="5297423"/>
              <a:ext cx="3598545" cy="1010919"/>
            </a:xfrm>
            <a:custGeom>
              <a:avLst/>
              <a:gdLst/>
              <a:ahLst/>
              <a:cxnLst/>
              <a:rect l="l" t="t" r="r" b="b"/>
              <a:pathLst>
                <a:path w="3598545" h="1010920">
                  <a:moveTo>
                    <a:pt x="3598164" y="1010412"/>
                  </a:moveTo>
                  <a:lnTo>
                    <a:pt x="0" y="1010412"/>
                  </a:lnTo>
                  <a:lnTo>
                    <a:pt x="0" y="0"/>
                  </a:lnTo>
                  <a:lnTo>
                    <a:pt x="3598164" y="0"/>
                  </a:lnTo>
                  <a:lnTo>
                    <a:pt x="3598164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998220"/>
                  </a:lnTo>
                  <a:lnTo>
                    <a:pt x="6096" y="998220"/>
                  </a:lnTo>
                  <a:lnTo>
                    <a:pt x="12192" y="1004316"/>
                  </a:lnTo>
                  <a:lnTo>
                    <a:pt x="3598164" y="1004316"/>
                  </a:lnTo>
                  <a:lnTo>
                    <a:pt x="3598164" y="1010412"/>
                  </a:lnTo>
                  <a:close/>
                </a:path>
                <a:path w="3598545" h="101092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3598545" h="1010920">
                  <a:moveTo>
                    <a:pt x="3585972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3585972" y="6096"/>
                  </a:lnTo>
                  <a:lnTo>
                    <a:pt x="3585972" y="12192"/>
                  </a:lnTo>
                  <a:close/>
                </a:path>
                <a:path w="3598545" h="1010920">
                  <a:moveTo>
                    <a:pt x="3585972" y="1004316"/>
                  </a:moveTo>
                  <a:lnTo>
                    <a:pt x="3585972" y="6096"/>
                  </a:lnTo>
                  <a:lnTo>
                    <a:pt x="3592068" y="12192"/>
                  </a:lnTo>
                  <a:lnTo>
                    <a:pt x="3598164" y="12192"/>
                  </a:lnTo>
                  <a:lnTo>
                    <a:pt x="3598164" y="998220"/>
                  </a:lnTo>
                  <a:lnTo>
                    <a:pt x="3592068" y="998220"/>
                  </a:lnTo>
                  <a:lnTo>
                    <a:pt x="3585972" y="1004316"/>
                  </a:lnTo>
                  <a:close/>
                </a:path>
                <a:path w="3598545" h="1010920">
                  <a:moveTo>
                    <a:pt x="3598164" y="12192"/>
                  </a:moveTo>
                  <a:lnTo>
                    <a:pt x="3592068" y="12192"/>
                  </a:lnTo>
                  <a:lnTo>
                    <a:pt x="3585972" y="6096"/>
                  </a:lnTo>
                  <a:lnTo>
                    <a:pt x="3598164" y="6096"/>
                  </a:lnTo>
                  <a:lnTo>
                    <a:pt x="3598164" y="12192"/>
                  </a:lnTo>
                  <a:close/>
                </a:path>
                <a:path w="3598545" h="1010920">
                  <a:moveTo>
                    <a:pt x="12192" y="1004316"/>
                  </a:moveTo>
                  <a:lnTo>
                    <a:pt x="6096" y="998220"/>
                  </a:lnTo>
                  <a:lnTo>
                    <a:pt x="12192" y="998220"/>
                  </a:lnTo>
                  <a:lnTo>
                    <a:pt x="12192" y="1004316"/>
                  </a:lnTo>
                  <a:close/>
                </a:path>
                <a:path w="3598545" h="1010920">
                  <a:moveTo>
                    <a:pt x="3585972" y="1004316"/>
                  </a:moveTo>
                  <a:lnTo>
                    <a:pt x="12192" y="1004316"/>
                  </a:lnTo>
                  <a:lnTo>
                    <a:pt x="12192" y="998220"/>
                  </a:lnTo>
                  <a:lnTo>
                    <a:pt x="3585972" y="998220"/>
                  </a:lnTo>
                  <a:lnTo>
                    <a:pt x="3585972" y="1004316"/>
                  </a:lnTo>
                  <a:close/>
                </a:path>
                <a:path w="3598545" h="1010920">
                  <a:moveTo>
                    <a:pt x="3598164" y="1004316"/>
                  </a:moveTo>
                  <a:lnTo>
                    <a:pt x="3585972" y="1004316"/>
                  </a:lnTo>
                  <a:lnTo>
                    <a:pt x="3592068" y="998220"/>
                  </a:lnTo>
                  <a:lnTo>
                    <a:pt x="3598164" y="998220"/>
                  </a:lnTo>
                  <a:lnTo>
                    <a:pt x="3598164" y="1004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383279" y="5303520"/>
            <a:ext cx="3586479" cy="998219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665480">
              <a:lnSpc>
                <a:spcPct val="100000"/>
              </a:lnSpc>
              <a:spcBef>
                <a:spcPts val="1614"/>
              </a:spcBef>
            </a:pPr>
            <a:r>
              <a:rPr sz="2200" spc="25" dirty="0">
                <a:latin typeface="Arial"/>
                <a:cs typeface="Arial"/>
              </a:rPr>
              <a:t>Système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spc="110" dirty="0">
                <a:latin typeface="Arial"/>
                <a:cs typeface="Arial"/>
              </a:rPr>
              <a:t>opérant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464052" y="1901952"/>
            <a:ext cx="3424554" cy="1012190"/>
            <a:chOff x="3464052" y="1901952"/>
            <a:chExt cx="3424554" cy="1012190"/>
          </a:xfrm>
        </p:grpSpPr>
        <p:sp>
          <p:nvSpPr>
            <p:cNvPr id="21" name="object 21"/>
            <p:cNvSpPr/>
            <p:nvPr/>
          </p:nvSpPr>
          <p:spPr>
            <a:xfrm>
              <a:off x="3470148" y="1908048"/>
              <a:ext cx="3412490" cy="1000125"/>
            </a:xfrm>
            <a:custGeom>
              <a:avLst/>
              <a:gdLst/>
              <a:ahLst/>
              <a:cxnLst/>
              <a:rect l="l" t="t" r="r" b="b"/>
              <a:pathLst>
                <a:path w="3412490" h="1000125">
                  <a:moveTo>
                    <a:pt x="3412235" y="999743"/>
                  </a:moveTo>
                  <a:lnTo>
                    <a:pt x="0" y="999743"/>
                  </a:lnTo>
                  <a:lnTo>
                    <a:pt x="0" y="0"/>
                  </a:lnTo>
                  <a:lnTo>
                    <a:pt x="3412235" y="0"/>
                  </a:lnTo>
                  <a:lnTo>
                    <a:pt x="3412235" y="999743"/>
                  </a:lnTo>
                  <a:close/>
                </a:path>
              </a:pathLst>
            </a:custGeom>
            <a:solidFill>
              <a:srgbClr val="6075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64052" y="1901952"/>
              <a:ext cx="3424554" cy="1012190"/>
            </a:xfrm>
            <a:custGeom>
              <a:avLst/>
              <a:gdLst/>
              <a:ahLst/>
              <a:cxnLst/>
              <a:rect l="l" t="t" r="r" b="b"/>
              <a:pathLst>
                <a:path w="3424554" h="1012189">
                  <a:moveTo>
                    <a:pt x="3424428" y="1011936"/>
                  </a:moveTo>
                  <a:lnTo>
                    <a:pt x="0" y="1011936"/>
                  </a:lnTo>
                  <a:lnTo>
                    <a:pt x="0" y="0"/>
                  </a:lnTo>
                  <a:lnTo>
                    <a:pt x="3424428" y="0"/>
                  </a:lnTo>
                  <a:lnTo>
                    <a:pt x="3424428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998220"/>
                  </a:lnTo>
                  <a:lnTo>
                    <a:pt x="6096" y="998220"/>
                  </a:lnTo>
                  <a:lnTo>
                    <a:pt x="13716" y="1005840"/>
                  </a:lnTo>
                  <a:lnTo>
                    <a:pt x="3424428" y="1005840"/>
                  </a:lnTo>
                  <a:lnTo>
                    <a:pt x="3424428" y="1011936"/>
                  </a:lnTo>
                  <a:close/>
                </a:path>
                <a:path w="3424554" h="1012189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3424554" h="1012189">
                  <a:moveTo>
                    <a:pt x="3412236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3412236" y="6096"/>
                  </a:lnTo>
                  <a:lnTo>
                    <a:pt x="3412236" y="13716"/>
                  </a:lnTo>
                  <a:close/>
                </a:path>
                <a:path w="3424554" h="1012189">
                  <a:moveTo>
                    <a:pt x="3412236" y="1005840"/>
                  </a:moveTo>
                  <a:lnTo>
                    <a:pt x="3412236" y="6096"/>
                  </a:lnTo>
                  <a:lnTo>
                    <a:pt x="3418332" y="13716"/>
                  </a:lnTo>
                  <a:lnTo>
                    <a:pt x="3424428" y="13716"/>
                  </a:lnTo>
                  <a:lnTo>
                    <a:pt x="3424428" y="998220"/>
                  </a:lnTo>
                  <a:lnTo>
                    <a:pt x="3418332" y="998220"/>
                  </a:lnTo>
                  <a:lnTo>
                    <a:pt x="3412236" y="1005840"/>
                  </a:lnTo>
                  <a:close/>
                </a:path>
                <a:path w="3424554" h="1012189">
                  <a:moveTo>
                    <a:pt x="3424428" y="13716"/>
                  </a:moveTo>
                  <a:lnTo>
                    <a:pt x="3418332" y="13716"/>
                  </a:lnTo>
                  <a:lnTo>
                    <a:pt x="3412236" y="6096"/>
                  </a:lnTo>
                  <a:lnTo>
                    <a:pt x="3424428" y="6096"/>
                  </a:lnTo>
                  <a:lnTo>
                    <a:pt x="3424428" y="13716"/>
                  </a:lnTo>
                  <a:close/>
                </a:path>
                <a:path w="3424554" h="1012189">
                  <a:moveTo>
                    <a:pt x="13716" y="1005840"/>
                  </a:moveTo>
                  <a:lnTo>
                    <a:pt x="6096" y="998220"/>
                  </a:lnTo>
                  <a:lnTo>
                    <a:pt x="13716" y="998220"/>
                  </a:lnTo>
                  <a:lnTo>
                    <a:pt x="13716" y="1005840"/>
                  </a:lnTo>
                  <a:close/>
                </a:path>
                <a:path w="3424554" h="1012189">
                  <a:moveTo>
                    <a:pt x="3412236" y="1005840"/>
                  </a:moveTo>
                  <a:lnTo>
                    <a:pt x="13716" y="1005840"/>
                  </a:lnTo>
                  <a:lnTo>
                    <a:pt x="13716" y="998220"/>
                  </a:lnTo>
                  <a:lnTo>
                    <a:pt x="3412236" y="998220"/>
                  </a:lnTo>
                  <a:lnTo>
                    <a:pt x="3412236" y="1005840"/>
                  </a:lnTo>
                  <a:close/>
                </a:path>
                <a:path w="3424554" h="1012189">
                  <a:moveTo>
                    <a:pt x="3424428" y="1005840"/>
                  </a:moveTo>
                  <a:lnTo>
                    <a:pt x="3412236" y="1005840"/>
                  </a:lnTo>
                  <a:lnTo>
                    <a:pt x="3418332" y="998220"/>
                  </a:lnTo>
                  <a:lnTo>
                    <a:pt x="3424428" y="998220"/>
                  </a:lnTo>
                  <a:lnTo>
                    <a:pt x="3424428" y="10058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470147" y="1908048"/>
            <a:ext cx="3412490" cy="1000125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336550">
              <a:lnSpc>
                <a:spcPct val="100000"/>
              </a:lnSpc>
              <a:spcBef>
                <a:spcPts val="1614"/>
              </a:spcBef>
            </a:pPr>
            <a:r>
              <a:rPr sz="2200" spc="25" dirty="0">
                <a:latin typeface="Arial"/>
                <a:cs typeface="Arial"/>
              </a:rPr>
              <a:t>Système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spc="90" dirty="0">
                <a:latin typeface="Arial"/>
                <a:cs typeface="Arial"/>
              </a:rPr>
              <a:t>décisionnel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487411" y="5280660"/>
            <a:ext cx="1242060" cy="524510"/>
            <a:chOff x="7487411" y="5280660"/>
            <a:chExt cx="1242060" cy="524510"/>
          </a:xfrm>
        </p:grpSpPr>
        <p:sp>
          <p:nvSpPr>
            <p:cNvPr id="25" name="object 25"/>
            <p:cNvSpPr/>
            <p:nvPr/>
          </p:nvSpPr>
          <p:spPr>
            <a:xfrm>
              <a:off x="7495031" y="5292852"/>
              <a:ext cx="1224280" cy="500380"/>
            </a:xfrm>
            <a:custGeom>
              <a:avLst/>
              <a:gdLst/>
              <a:ahLst/>
              <a:cxnLst/>
              <a:rect l="l" t="t" r="r" b="b"/>
              <a:pathLst>
                <a:path w="1224279" h="500379">
                  <a:moveTo>
                    <a:pt x="874776" y="499872"/>
                  </a:moveTo>
                  <a:lnTo>
                    <a:pt x="874776" y="374903"/>
                  </a:lnTo>
                  <a:lnTo>
                    <a:pt x="0" y="374903"/>
                  </a:lnTo>
                  <a:lnTo>
                    <a:pt x="0" y="124967"/>
                  </a:lnTo>
                  <a:lnTo>
                    <a:pt x="874776" y="124967"/>
                  </a:lnTo>
                  <a:lnTo>
                    <a:pt x="874776" y="0"/>
                  </a:lnTo>
                  <a:lnTo>
                    <a:pt x="1223772" y="249935"/>
                  </a:lnTo>
                  <a:lnTo>
                    <a:pt x="874776" y="499872"/>
                  </a:lnTo>
                  <a:close/>
                </a:path>
              </a:pathLst>
            </a:custGeom>
            <a:solidFill>
              <a:srgbClr val="E4E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87411" y="5280660"/>
              <a:ext cx="1242060" cy="524510"/>
            </a:xfrm>
            <a:custGeom>
              <a:avLst/>
              <a:gdLst/>
              <a:ahLst/>
              <a:cxnLst/>
              <a:rect l="l" t="t" r="r" b="b"/>
              <a:pathLst>
                <a:path w="1242059" h="524510">
                  <a:moveTo>
                    <a:pt x="876300" y="137160"/>
                  </a:moveTo>
                  <a:lnTo>
                    <a:pt x="876300" y="0"/>
                  </a:lnTo>
                  <a:lnTo>
                    <a:pt x="893312" y="12192"/>
                  </a:lnTo>
                  <a:lnTo>
                    <a:pt x="888492" y="12192"/>
                  </a:lnTo>
                  <a:lnTo>
                    <a:pt x="877824" y="18288"/>
                  </a:lnTo>
                  <a:lnTo>
                    <a:pt x="888492" y="25848"/>
                  </a:lnTo>
                  <a:lnTo>
                    <a:pt x="888492" y="131064"/>
                  </a:lnTo>
                  <a:lnTo>
                    <a:pt x="882396" y="131064"/>
                  </a:lnTo>
                  <a:lnTo>
                    <a:pt x="876300" y="137160"/>
                  </a:lnTo>
                  <a:close/>
                </a:path>
                <a:path w="1242059" h="524510">
                  <a:moveTo>
                    <a:pt x="888492" y="25848"/>
                  </a:moveTo>
                  <a:lnTo>
                    <a:pt x="877824" y="18288"/>
                  </a:lnTo>
                  <a:lnTo>
                    <a:pt x="888492" y="12192"/>
                  </a:lnTo>
                  <a:lnTo>
                    <a:pt x="888492" y="25848"/>
                  </a:lnTo>
                  <a:close/>
                </a:path>
                <a:path w="1242059" h="524510">
                  <a:moveTo>
                    <a:pt x="1221892" y="262128"/>
                  </a:moveTo>
                  <a:lnTo>
                    <a:pt x="888492" y="25848"/>
                  </a:lnTo>
                  <a:lnTo>
                    <a:pt x="888492" y="12192"/>
                  </a:lnTo>
                  <a:lnTo>
                    <a:pt x="893312" y="12192"/>
                  </a:lnTo>
                  <a:lnTo>
                    <a:pt x="1235680" y="257556"/>
                  </a:lnTo>
                  <a:lnTo>
                    <a:pt x="1228344" y="257556"/>
                  </a:lnTo>
                  <a:lnTo>
                    <a:pt x="1221892" y="262128"/>
                  </a:lnTo>
                  <a:close/>
                </a:path>
                <a:path w="1242059" h="524510">
                  <a:moveTo>
                    <a:pt x="876300" y="393192"/>
                  </a:moveTo>
                  <a:lnTo>
                    <a:pt x="0" y="393192"/>
                  </a:lnTo>
                  <a:lnTo>
                    <a:pt x="0" y="131064"/>
                  </a:lnTo>
                  <a:lnTo>
                    <a:pt x="876300" y="131064"/>
                  </a:lnTo>
                  <a:lnTo>
                    <a:pt x="876300" y="137160"/>
                  </a:lnTo>
                  <a:lnTo>
                    <a:pt x="13716" y="137160"/>
                  </a:lnTo>
                  <a:lnTo>
                    <a:pt x="7620" y="143256"/>
                  </a:lnTo>
                  <a:lnTo>
                    <a:pt x="13716" y="143256"/>
                  </a:lnTo>
                  <a:lnTo>
                    <a:pt x="13716" y="381000"/>
                  </a:lnTo>
                  <a:lnTo>
                    <a:pt x="7620" y="381000"/>
                  </a:lnTo>
                  <a:lnTo>
                    <a:pt x="13716" y="387096"/>
                  </a:lnTo>
                  <a:lnTo>
                    <a:pt x="876300" y="387096"/>
                  </a:lnTo>
                  <a:lnTo>
                    <a:pt x="876300" y="393192"/>
                  </a:lnTo>
                  <a:close/>
                </a:path>
                <a:path w="1242059" h="524510">
                  <a:moveTo>
                    <a:pt x="888492" y="143256"/>
                  </a:moveTo>
                  <a:lnTo>
                    <a:pt x="13716" y="143256"/>
                  </a:lnTo>
                  <a:lnTo>
                    <a:pt x="13716" y="137160"/>
                  </a:lnTo>
                  <a:lnTo>
                    <a:pt x="876300" y="137160"/>
                  </a:lnTo>
                  <a:lnTo>
                    <a:pt x="882396" y="131064"/>
                  </a:lnTo>
                  <a:lnTo>
                    <a:pt x="888492" y="131064"/>
                  </a:lnTo>
                  <a:lnTo>
                    <a:pt x="888492" y="143256"/>
                  </a:lnTo>
                  <a:close/>
                </a:path>
                <a:path w="1242059" h="524510">
                  <a:moveTo>
                    <a:pt x="13716" y="143256"/>
                  </a:moveTo>
                  <a:lnTo>
                    <a:pt x="7620" y="143256"/>
                  </a:lnTo>
                  <a:lnTo>
                    <a:pt x="13716" y="137160"/>
                  </a:lnTo>
                  <a:lnTo>
                    <a:pt x="13716" y="143256"/>
                  </a:lnTo>
                  <a:close/>
                </a:path>
                <a:path w="1242059" h="524510">
                  <a:moveTo>
                    <a:pt x="1228344" y="266700"/>
                  </a:moveTo>
                  <a:lnTo>
                    <a:pt x="1221892" y="262128"/>
                  </a:lnTo>
                  <a:lnTo>
                    <a:pt x="1228344" y="257556"/>
                  </a:lnTo>
                  <a:lnTo>
                    <a:pt x="1228344" y="266700"/>
                  </a:lnTo>
                  <a:close/>
                </a:path>
                <a:path w="1242059" h="524510">
                  <a:moveTo>
                    <a:pt x="1235680" y="266700"/>
                  </a:moveTo>
                  <a:lnTo>
                    <a:pt x="1228344" y="266700"/>
                  </a:lnTo>
                  <a:lnTo>
                    <a:pt x="1228344" y="257556"/>
                  </a:lnTo>
                  <a:lnTo>
                    <a:pt x="1235680" y="257556"/>
                  </a:lnTo>
                  <a:lnTo>
                    <a:pt x="1242060" y="262128"/>
                  </a:lnTo>
                  <a:lnTo>
                    <a:pt x="1235680" y="266700"/>
                  </a:lnTo>
                  <a:close/>
                </a:path>
                <a:path w="1242059" h="524510">
                  <a:moveTo>
                    <a:pt x="893312" y="512064"/>
                  </a:moveTo>
                  <a:lnTo>
                    <a:pt x="888492" y="512064"/>
                  </a:lnTo>
                  <a:lnTo>
                    <a:pt x="888492" y="498407"/>
                  </a:lnTo>
                  <a:lnTo>
                    <a:pt x="1221892" y="262128"/>
                  </a:lnTo>
                  <a:lnTo>
                    <a:pt x="1228344" y="266700"/>
                  </a:lnTo>
                  <a:lnTo>
                    <a:pt x="1235680" y="266700"/>
                  </a:lnTo>
                  <a:lnTo>
                    <a:pt x="893312" y="512064"/>
                  </a:lnTo>
                  <a:close/>
                </a:path>
                <a:path w="1242059" h="524510">
                  <a:moveTo>
                    <a:pt x="13716" y="387096"/>
                  </a:moveTo>
                  <a:lnTo>
                    <a:pt x="7620" y="381000"/>
                  </a:lnTo>
                  <a:lnTo>
                    <a:pt x="13716" y="381000"/>
                  </a:lnTo>
                  <a:lnTo>
                    <a:pt x="13716" y="387096"/>
                  </a:lnTo>
                  <a:close/>
                </a:path>
                <a:path w="1242059" h="524510">
                  <a:moveTo>
                    <a:pt x="888492" y="393192"/>
                  </a:moveTo>
                  <a:lnTo>
                    <a:pt x="882396" y="393192"/>
                  </a:lnTo>
                  <a:lnTo>
                    <a:pt x="876300" y="387096"/>
                  </a:lnTo>
                  <a:lnTo>
                    <a:pt x="13716" y="387096"/>
                  </a:lnTo>
                  <a:lnTo>
                    <a:pt x="13716" y="381000"/>
                  </a:lnTo>
                  <a:lnTo>
                    <a:pt x="888492" y="381000"/>
                  </a:lnTo>
                  <a:lnTo>
                    <a:pt x="888492" y="393192"/>
                  </a:lnTo>
                  <a:close/>
                </a:path>
                <a:path w="1242059" h="524510">
                  <a:moveTo>
                    <a:pt x="876300" y="524256"/>
                  </a:moveTo>
                  <a:lnTo>
                    <a:pt x="876300" y="387096"/>
                  </a:lnTo>
                  <a:lnTo>
                    <a:pt x="882396" y="393192"/>
                  </a:lnTo>
                  <a:lnTo>
                    <a:pt x="888492" y="393192"/>
                  </a:lnTo>
                  <a:lnTo>
                    <a:pt x="888492" y="498407"/>
                  </a:lnTo>
                  <a:lnTo>
                    <a:pt x="877824" y="505968"/>
                  </a:lnTo>
                  <a:lnTo>
                    <a:pt x="888492" y="512064"/>
                  </a:lnTo>
                  <a:lnTo>
                    <a:pt x="893312" y="512064"/>
                  </a:lnTo>
                  <a:lnTo>
                    <a:pt x="876300" y="524256"/>
                  </a:lnTo>
                  <a:close/>
                </a:path>
                <a:path w="1242059" h="524510">
                  <a:moveTo>
                    <a:pt x="888492" y="512064"/>
                  </a:moveTo>
                  <a:lnTo>
                    <a:pt x="877824" y="505968"/>
                  </a:lnTo>
                  <a:lnTo>
                    <a:pt x="888492" y="498407"/>
                  </a:lnTo>
                  <a:lnTo>
                    <a:pt x="888492" y="5120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540763" y="5280660"/>
            <a:ext cx="1242060" cy="524510"/>
            <a:chOff x="1540763" y="5280660"/>
            <a:chExt cx="1242060" cy="524510"/>
          </a:xfrm>
        </p:grpSpPr>
        <p:sp>
          <p:nvSpPr>
            <p:cNvPr id="28" name="object 28"/>
            <p:cNvSpPr/>
            <p:nvPr/>
          </p:nvSpPr>
          <p:spPr>
            <a:xfrm>
              <a:off x="1546859" y="5292852"/>
              <a:ext cx="1224280" cy="500380"/>
            </a:xfrm>
            <a:custGeom>
              <a:avLst/>
              <a:gdLst/>
              <a:ahLst/>
              <a:cxnLst/>
              <a:rect l="l" t="t" r="r" b="b"/>
              <a:pathLst>
                <a:path w="1224280" h="500379">
                  <a:moveTo>
                    <a:pt x="874776" y="499872"/>
                  </a:moveTo>
                  <a:lnTo>
                    <a:pt x="874776" y="374903"/>
                  </a:lnTo>
                  <a:lnTo>
                    <a:pt x="0" y="374903"/>
                  </a:lnTo>
                  <a:lnTo>
                    <a:pt x="0" y="124967"/>
                  </a:lnTo>
                  <a:lnTo>
                    <a:pt x="874776" y="124967"/>
                  </a:lnTo>
                  <a:lnTo>
                    <a:pt x="874776" y="0"/>
                  </a:lnTo>
                  <a:lnTo>
                    <a:pt x="1223771" y="249935"/>
                  </a:lnTo>
                  <a:lnTo>
                    <a:pt x="874776" y="499872"/>
                  </a:lnTo>
                  <a:close/>
                </a:path>
              </a:pathLst>
            </a:custGeom>
            <a:solidFill>
              <a:srgbClr val="E4E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40763" y="5280660"/>
              <a:ext cx="1242060" cy="524510"/>
            </a:xfrm>
            <a:custGeom>
              <a:avLst/>
              <a:gdLst/>
              <a:ahLst/>
              <a:cxnLst/>
              <a:rect l="l" t="t" r="r" b="b"/>
              <a:pathLst>
                <a:path w="1242060" h="524510">
                  <a:moveTo>
                    <a:pt x="874776" y="137160"/>
                  </a:moveTo>
                  <a:lnTo>
                    <a:pt x="874776" y="0"/>
                  </a:lnTo>
                  <a:lnTo>
                    <a:pt x="891859" y="12192"/>
                  </a:lnTo>
                  <a:lnTo>
                    <a:pt x="886968" y="12192"/>
                  </a:lnTo>
                  <a:lnTo>
                    <a:pt x="877824" y="18288"/>
                  </a:lnTo>
                  <a:lnTo>
                    <a:pt x="886968" y="24796"/>
                  </a:lnTo>
                  <a:lnTo>
                    <a:pt x="886968" y="131064"/>
                  </a:lnTo>
                  <a:lnTo>
                    <a:pt x="880872" y="131064"/>
                  </a:lnTo>
                  <a:lnTo>
                    <a:pt x="874776" y="137160"/>
                  </a:lnTo>
                  <a:close/>
                </a:path>
                <a:path w="1242060" h="524510">
                  <a:moveTo>
                    <a:pt x="886968" y="24796"/>
                  </a:moveTo>
                  <a:lnTo>
                    <a:pt x="877824" y="18288"/>
                  </a:lnTo>
                  <a:lnTo>
                    <a:pt x="886968" y="12192"/>
                  </a:lnTo>
                  <a:lnTo>
                    <a:pt x="886968" y="24796"/>
                  </a:lnTo>
                  <a:close/>
                </a:path>
                <a:path w="1242060" h="524510">
                  <a:moveTo>
                    <a:pt x="1220396" y="262128"/>
                  </a:moveTo>
                  <a:lnTo>
                    <a:pt x="886968" y="24796"/>
                  </a:lnTo>
                  <a:lnTo>
                    <a:pt x="886968" y="12192"/>
                  </a:lnTo>
                  <a:lnTo>
                    <a:pt x="891859" y="12192"/>
                  </a:lnTo>
                  <a:lnTo>
                    <a:pt x="1235653" y="257556"/>
                  </a:lnTo>
                  <a:lnTo>
                    <a:pt x="1226820" y="257556"/>
                  </a:lnTo>
                  <a:lnTo>
                    <a:pt x="1220396" y="262128"/>
                  </a:lnTo>
                  <a:close/>
                </a:path>
                <a:path w="1242060" h="524510">
                  <a:moveTo>
                    <a:pt x="874776" y="393192"/>
                  </a:moveTo>
                  <a:lnTo>
                    <a:pt x="0" y="393192"/>
                  </a:lnTo>
                  <a:lnTo>
                    <a:pt x="0" y="131064"/>
                  </a:lnTo>
                  <a:lnTo>
                    <a:pt x="874776" y="131064"/>
                  </a:lnTo>
                  <a:lnTo>
                    <a:pt x="874776" y="137160"/>
                  </a:lnTo>
                  <a:lnTo>
                    <a:pt x="12192" y="137160"/>
                  </a:lnTo>
                  <a:lnTo>
                    <a:pt x="6096" y="143256"/>
                  </a:lnTo>
                  <a:lnTo>
                    <a:pt x="12192" y="143256"/>
                  </a:lnTo>
                  <a:lnTo>
                    <a:pt x="12192" y="381000"/>
                  </a:lnTo>
                  <a:lnTo>
                    <a:pt x="6096" y="381000"/>
                  </a:lnTo>
                  <a:lnTo>
                    <a:pt x="12192" y="387096"/>
                  </a:lnTo>
                  <a:lnTo>
                    <a:pt x="874776" y="387096"/>
                  </a:lnTo>
                  <a:lnTo>
                    <a:pt x="874776" y="393192"/>
                  </a:lnTo>
                  <a:close/>
                </a:path>
                <a:path w="1242060" h="524510">
                  <a:moveTo>
                    <a:pt x="886968" y="143256"/>
                  </a:moveTo>
                  <a:lnTo>
                    <a:pt x="12192" y="143256"/>
                  </a:lnTo>
                  <a:lnTo>
                    <a:pt x="12192" y="137160"/>
                  </a:lnTo>
                  <a:lnTo>
                    <a:pt x="874776" y="137160"/>
                  </a:lnTo>
                  <a:lnTo>
                    <a:pt x="880872" y="131064"/>
                  </a:lnTo>
                  <a:lnTo>
                    <a:pt x="886968" y="131064"/>
                  </a:lnTo>
                  <a:lnTo>
                    <a:pt x="886968" y="143256"/>
                  </a:lnTo>
                  <a:close/>
                </a:path>
                <a:path w="1242060" h="524510">
                  <a:moveTo>
                    <a:pt x="12192" y="143256"/>
                  </a:moveTo>
                  <a:lnTo>
                    <a:pt x="6096" y="143256"/>
                  </a:lnTo>
                  <a:lnTo>
                    <a:pt x="12192" y="137160"/>
                  </a:lnTo>
                  <a:lnTo>
                    <a:pt x="12192" y="143256"/>
                  </a:lnTo>
                  <a:close/>
                </a:path>
                <a:path w="1242060" h="524510">
                  <a:moveTo>
                    <a:pt x="1226820" y="266700"/>
                  </a:moveTo>
                  <a:lnTo>
                    <a:pt x="1220396" y="262128"/>
                  </a:lnTo>
                  <a:lnTo>
                    <a:pt x="1226820" y="257556"/>
                  </a:lnTo>
                  <a:lnTo>
                    <a:pt x="1226820" y="266700"/>
                  </a:lnTo>
                  <a:close/>
                </a:path>
                <a:path w="1242060" h="524510">
                  <a:moveTo>
                    <a:pt x="1235653" y="266700"/>
                  </a:moveTo>
                  <a:lnTo>
                    <a:pt x="1226820" y="266700"/>
                  </a:lnTo>
                  <a:lnTo>
                    <a:pt x="1226820" y="257556"/>
                  </a:lnTo>
                  <a:lnTo>
                    <a:pt x="1235653" y="257556"/>
                  </a:lnTo>
                  <a:lnTo>
                    <a:pt x="1242060" y="262128"/>
                  </a:lnTo>
                  <a:lnTo>
                    <a:pt x="1235653" y="266700"/>
                  </a:lnTo>
                  <a:close/>
                </a:path>
                <a:path w="1242060" h="524510">
                  <a:moveTo>
                    <a:pt x="891859" y="512064"/>
                  </a:moveTo>
                  <a:lnTo>
                    <a:pt x="886968" y="512064"/>
                  </a:lnTo>
                  <a:lnTo>
                    <a:pt x="886968" y="499459"/>
                  </a:lnTo>
                  <a:lnTo>
                    <a:pt x="1220396" y="262128"/>
                  </a:lnTo>
                  <a:lnTo>
                    <a:pt x="1226820" y="266700"/>
                  </a:lnTo>
                  <a:lnTo>
                    <a:pt x="1235653" y="266700"/>
                  </a:lnTo>
                  <a:lnTo>
                    <a:pt x="891859" y="512064"/>
                  </a:lnTo>
                  <a:close/>
                </a:path>
                <a:path w="1242060" h="524510">
                  <a:moveTo>
                    <a:pt x="12192" y="387096"/>
                  </a:moveTo>
                  <a:lnTo>
                    <a:pt x="6096" y="381000"/>
                  </a:lnTo>
                  <a:lnTo>
                    <a:pt x="12192" y="381000"/>
                  </a:lnTo>
                  <a:lnTo>
                    <a:pt x="12192" y="387096"/>
                  </a:lnTo>
                  <a:close/>
                </a:path>
                <a:path w="1242060" h="524510">
                  <a:moveTo>
                    <a:pt x="886968" y="393192"/>
                  </a:moveTo>
                  <a:lnTo>
                    <a:pt x="880872" y="393192"/>
                  </a:lnTo>
                  <a:lnTo>
                    <a:pt x="874776" y="387096"/>
                  </a:lnTo>
                  <a:lnTo>
                    <a:pt x="12192" y="387096"/>
                  </a:lnTo>
                  <a:lnTo>
                    <a:pt x="12192" y="381000"/>
                  </a:lnTo>
                  <a:lnTo>
                    <a:pt x="886968" y="381000"/>
                  </a:lnTo>
                  <a:lnTo>
                    <a:pt x="886968" y="393192"/>
                  </a:lnTo>
                  <a:close/>
                </a:path>
                <a:path w="1242060" h="524510">
                  <a:moveTo>
                    <a:pt x="874776" y="524256"/>
                  </a:moveTo>
                  <a:lnTo>
                    <a:pt x="874776" y="387096"/>
                  </a:lnTo>
                  <a:lnTo>
                    <a:pt x="880872" y="393192"/>
                  </a:lnTo>
                  <a:lnTo>
                    <a:pt x="886968" y="393192"/>
                  </a:lnTo>
                  <a:lnTo>
                    <a:pt x="886968" y="499459"/>
                  </a:lnTo>
                  <a:lnTo>
                    <a:pt x="877824" y="505968"/>
                  </a:lnTo>
                  <a:lnTo>
                    <a:pt x="886968" y="512064"/>
                  </a:lnTo>
                  <a:lnTo>
                    <a:pt x="891859" y="512064"/>
                  </a:lnTo>
                  <a:lnTo>
                    <a:pt x="874776" y="524256"/>
                  </a:lnTo>
                  <a:close/>
                </a:path>
                <a:path w="1242060" h="524510">
                  <a:moveTo>
                    <a:pt x="886968" y="512064"/>
                  </a:moveTo>
                  <a:lnTo>
                    <a:pt x="877824" y="505968"/>
                  </a:lnTo>
                  <a:lnTo>
                    <a:pt x="886968" y="499459"/>
                  </a:lnTo>
                  <a:lnTo>
                    <a:pt x="886968" y="5120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398264" y="4698491"/>
            <a:ext cx="594360" cy="413384"/>
            <a:chOff x="4398264" y="4698491"/>
            <a:chExt cx="594360" cy="413384"/>
          </a:xfrm>
        </p:grpSpPr>
        <p:sp>
          <p:nvSpPr>
            <p:cNvPr id="31" name="object 31"/>
            <p:cNvSpPr/>
            <p:nvPr/>
          </p:nvSpPr>
          <p:spPr>
            <a:xfrm>
              <a:off x="4433316" y="4704587"/>
              <a:ext cx="524510" cy="399415"/>
            </a:xfrm>
            <a:custGeom>
              <a:avLst/>
              <a:gdLst/>
              <a:ahLst/>
              <a:cxnLst/>
              <a:rect l="l" t="t" r="r" b="b"/>
              <a:pathLst>
                <a:path w="524510" h="399414">
                  <a:moveTo>
                    <a:pt x="262127" y="399288"/>
                  </a:moveTo>
                  <a:lnTo>
                    <a:pt x="0" y="300228"/>
                  </a:lnTo>
                  <a:lnTo>
                    <a:pt x="131063" y="300228"/>
                  </a:lnTo>
                  <a:lnTo>
                    <a:pt x="131063" y="0"/>
                  </a:lnTo>
                  <a:lnTo>
                    <a:pt x="393192" y="0"/>
                  </a:lnTo>
                  <a:lnTo>
                    <a:pt x="393192" y="300228"/>
                  </a:lnTo>
                  <a:lnTo>
                    <a:pt x="524256" y="300228"/>
                  </a:lnTo>
                  <a:lnTo>
                    <a:pt x="262127" y="399288"/>
                  </a:lnTo>
                  <a:close/>
                </a:path>
              </a:pathLst>
            </a:custGeom>
            <a:solidFill>
              <a:srgbClr val="6075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98264" y="4698491"/>
              <a:ext cx="594360" cy="413384"/>
            </a:xfrm>
            <a:custGeom>
              <a:avLst/>
              <a:gdLst/>
              <a:ahLst/>
              <a:cxnLst/>
              <a:rect l="l" t="t" r="r" b="b"/>
              <a:pathLst>
                <a:path w="594360" h="413385">
                  <a:moveTo>
                    <a:pt x="160020" y="306324"/>
                  </a:moveTo>
                  <a:lnTo>
                    <a:pt x="160020" y="0"/>
                  </a:lnTo>
                  <a:lnTo>
                    <a:pt x="434340" y="0"/>
                  </a:lnTo>
                  <a:lnTo>
                    <a:pt x="434340" y="6096"/>
                  </a:lnTo>
                  <a:lnTo>
                    <a:pt x="172212" y="6096"/>
                  </a:lnTo>
                  <a:lnTo>
                    <a:pt x="166116" y="12192"/>
                  </a:lnTo>
                  <a:lnTo>
                    <a:pt x="172212" y="12192"/>
                  </a:lnTo>
                  <a:lnTo>
                    <a:pt x="172212" y="298704"/>
                  </a:lnTo>
                  <a:lnTo>
                    <a:pt x="166116" y="298704"/>
                  </a:lnTo>
                  <a:lnTo>
                    <a:pt x="160020" y="306324"/>
                  </a:lnTo>
                  <a:close/>
                </a:path>
                <a:path w="594360" h="413385">
                  <a:moveTo>
                    <a:pt x="172212" y="12192"/>
                  </a:moveTo>
                  <a:lnTo>
                    <a:pt x="166116" y="12192"/>
                  </a:lnTo>
                  <a:lnTo>
                    <a:pt x="172212" y="6096"/>
                  </a:lnTo>
                  <a:lnTo>
                    <a:pt x="172212" y="12192"/>
                  </a:lnTo>
                  <a:close/>
                </a:path>
                <a:path w="594360" h="413385">
                  <a:moveTo>
                    <a:pt x="422148" y="12192"/>
                  </a:moveTo>
                  <a:lnTo>
                    <a:pt x="172212" y="12192"/>
                  </a:lnTo>
                  <a:lnTo>
                    <a:pt x="172212" y="6096"/>
                  </a:lnTo>
                  <a:lnTo>
                    <a:pt x="422148" y="6096"/>
                  </a:lnTo>
                  <a:lnTo>
                    <a:pt x="422148" y="12192"/>
                  </a:lnTo>
                  <a:close/>
                </a:path>
                <a:path w="594360" h="413385">
                  <a:moveTo>
                    <a:pt x="525522" y="312420"/>
                  </a:moveTo>
                  <a:lnTo>
                    <a:pt x="422148" y="312420"/>
                  </a:lnTo>
                  <a:lnTo>
                    <a:pt x="422148" y="6096"/>
                  </a:lnTo>
                  <a:lnTo>
                    <a:pt x="428244" y="12192"/>
                  </a:lnTo>
                  <a:lnTo>
                    <a:pt x="434340" y="12192"/>
                  </a:lnTo>
                  <a:lnTo>
                    <a:pt x="434340" y="298704"/>
                  </a:lnTo>
                  <a:lnTo>
                    <a:pt x="428244" y="298704"/>
                  </a:lnTo>
                  <a:lnTo>
                    <a:pt x="434340" y="306324"/>
                  </a:lnTo>
                  <a:lnTo>
                    <a:pt x="541653" y="306324"/>
                  </a:lnTo>
                  <a:lnTo>
                    <a:pt x="525522" y="312420"/>
                  </a:lnTo>
                  <a:close/>
                </a:path>
                <a:path w="594360" h="413385">
                  <a:moveTo>
                    <a:pt x="434340" y="12192"/>
                  </a:moveTo>
                  <a:lnTo>
                    <a:pt x="428244" y="12192"/>
                  </a:lnTo>
                  <a:lnTo>
                    <a:pt x="422148" y="6096"/>
                  </a:lnTo>
                  <a:lnTo>
                    <a:pt x="434340" y="6096"/>
                  </a:lnTo>
                  <a:lnTo>
                    <a:pt x="434340" y="12192"/>
                  </a:lnTo>
                  <a:close/>
                </a:path>
                <a:path w="594360" h="413385">
                  <a:moveTo>
                    <a:pt x="35079" y="312196"/>
                  </a:moveTo>
                  <a:lnTo>
                    <a:pt x="0" y="298704"/>
                  </a:lnTo>
                  <a:lnTo>
                    <a:pt x="160020" y="298704"/>
                  </a:lnTo>
                  <a:lnTo>
                    <a:pt x="160020" y="300228"/>
                  </a:lnTo>
                  <a:lnTo>
                    <a:pt x="36576" y="300228"/>
                  </a:lnTo>
                  <a:lnTo>
                    <a:pt x="35079" y="312196"/>
                  </a:lnTo>
                  <a:close/>
                </a:path>
                <a:path w="594360" h="413385">
                  <a:moveTo>
                    <a:pt x="172212" y="306324"/>
                  </a:moveTo>
                  <a:lnTo>
                    <a:pt x="160020" y="306324"/>
                  </a:lnTo>
                  <a:lnTo>
                    <a:pt x="166116" y="298704"/>
                  </a:lnTo>
                  <a:lnTo>
                    <a:pt x="172212" y="298704"/>
                  </a:lnTo>
                  <a:lnTo>
                    <a:pt x="172212" y="306324"/>
                  </a:lnTo>
                  <a:close/>
                </a:path>
                <a:path w="594360" h="413385">
                  <a:moveTo>
                    <a:pt x="434340" y="306324"/>
                  </a:moveTo>
                  <a:lnTo>
                    <a:pt x="428244" y="298704"/>
                  </a:lnTo>
                  <a:lnTo>
                    <a:pt x="434340" y="298704"/>
                  </a:lnTo>
                  <a:lnTo>
                    <a:pt x="434340" y="306324"/>
                  </a:lnTo>
                  <a:close/>
                </a:path>
                <a:path w="594360" h="413385">
                  <a:moveTo>
                    <a:pt x="541653" y="306324"/>
                  </a:moveTo>
                  <a:lnTo>
                    <a:pt x="434340" y="306324"/>
                  </a:lnTo>
                  <a:lnTo>
                    <a:pt x="434340" y="298704"/>
                  </a:lnTo>
                  <a:lnTo>
                    <a:pt x="594360" y="298704"/>
                  </a:lnTo>
                  <a:lnTo>
                    <a:pt x="590397" y="300228"/>
                  </a:lnTo>
                  <a:lnTo>
                    <a:pt x="557784" y="300228"/>
                  </a:lnTo>
                  <a:lnTo>
                    <a:pt x="541653" y="306324"/>
                  </a:lnTo>
                  <a:close/>
                </a:path>
                <a:path w="594360" h="413385">
                  <a:moveTo>
                    <a:pt x="297180" y="413004"/>
                  </a:moveTo>
                  <a:lnTo>
                    <a:pt x="35079" y="312196"/>
                  </a:lnTo>
                  <a:lnTo>
                    <a:pt x="36576" y="300228"/>
                  </a:lnTo>
                  <a:lnTo>
                    <a:pt x="297180" y="398712"/>
                  </a:lnTo>
                  <a:lnTo>
                    <a:pt x="295656" y="399288"/>
                  </a:lnTo>
                  <a:lnTo>
                    <a:pt x="332841" y="399288"/>
                  </a:lnTo>
                  <a:lnTo>
                    <a:pt x="297180" y="413004"/>
                  </a:lnTo>
                  <a:close/>
                </a:path>
                <a:path w="594360" h="413385">
                  <a:moveTo>
                    <a:pt x="172212" y="312420"/>
                  </a:moveTo>
                  <a:lnTo>
                    <a:pt x="68837" y="312420"/>
                  </a:lnTo>
                  <a:lnTo>
                    <a:pt x="36576" y="300228"/>
                  </a:lnTo>
                  <a:lnTo>
                    <a:pt x="160020" y="300228"/>
                  </a:lnTo>
                  <a:lnTo>
                    <a:pt x="160020" y="306324"/>
                  </a:lnTo>
                  <a:lnTo>
                    <a:pt x="172212" y="306324"/>
                  </a:lnTo>
                  <a:lnTo>
                    <a:pt x="172212" y="312420"/>
                  </a:lnTo>
                  <a:close/>
                </a:path>
                <a:path w="594360" h="413385">
                  <a:moveTo>
                    <a:pt x="332841" y="399288"/>
                  </a:moveTo>
                  <a:lnTo>
                    <a:pt x="298704" y="399288"/>
                  </a:lnTo>
                  <a:lnTo>
                    <a:pt x="297180" y="398712"/>
                  </a:lnTo>
                  <a:lnTo>
                    <a:pt x="557784" y="300228"/>
                  </a:lnTo>
                  <a:lnTo>
                    <a:pt x="559280" y="312196"/>
                  </a:lnTo>
                  <a:lnTo>
                    <a:pt x="332841" y="399288"/>
                  </a:lnTo>
                  <a:close/>
                </a:path>
                <a:path w="594360" h="413385">
                  <a:moveTo>
                    <a:pt x="559280" y="312196"/>
                  </a:moveTo>
                  <a:lnTo>
                    <a:pt x="557784" y="300228"/>
                  </a:lnTo>
                  <a:lnTo>
                    <a:pt x="590397" y="300228"/>
                  </a:lnTo>
                  <a:lnTo>
                    <a:pt x="559280" y="312196"/>
                  </a:lnTo>
                  <a:close/>
                </a:path>
                <a:path w="594360" h="413385">
                  <a:moveTo>
                    <a:pt x="35661" y="312420"/>
                  </a:moveTo>
                  <a:lnTo>
                    <a:pt x="35052" y="312420"/>
                  </a:lnTo>
                  <a:lnTo>
                    <a:pt x="35079" y="312196"/>
                  </a:lnTo>
                  <a:lnTo>
                    <a:pt x="35661" y="312420"/>
                  </a:lnTo>
                  <a:close/>
                </a:path>
                <a:path w="594360" h="413385">
                  <a:moveTo>
                    <a:pt x="559308" y="312420"/>
                  </a:moveTo>
                  <a:lnTo>
                    <a:pt x="558698" y="312420"/>
                  </a:lnTo>
                  <a:lnTo>
                    <a:pt x="559280" y="312196"/>
                  </a:lnTo>
                  <a:lnTo>
                    <a:pt x="559308" y="312420"/>
                  </a:lnTo>
                  <a:close/>
                </a:path>
                <a:path w="594360" h="413385">
                  <a:moveTo>
                    <a:pt x="298704" y="399288"/>
                  </a:moveTo>
                  <a:lnTo>
                    <a:pt x="295656" y="399288"/>
                  </a:lnTo>
                  <a:lnTo>
                    <a:pt x="297180" y="398712"/>
                  </a:lnTo>
                  <a:lnTo>
                    <a:pt x="298704" y="399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398264" y="3000756"/>
            <a:ext cx="594360" cy="413384"/>
            <a:chOff x="4398264" y="3000756"/>
            <a:chExt cx="594360" cy="413384"/>
          </a:xfrm>
        </p:grpSpPr>
        <p:sp>
          <p:nvSpPr>
            <p:cNvPr id="34" name="object 34"/>
            <p:cNvSpPr/>
            <p:nvPr/>
          </p:nvSpPr>
          <p:spPr>
            <a:xfrm>
              <a:off x="4433316" y="3006852"/>
              <a:ext cx="524510" cy="399415"/>
            </a:xfrm>
            <a:custGeom>
              <a:avLst/>
              <a:gdLst/>
              <a:ahLst/>
              <a:cxnLst/>
              <a:rect l="l" t="t" r="r" b="b"/>
              <a:pathLst>
                <a:path w="524510" h="399414">
                  <a:moveTo>
                    <a:pt x="262127" y="399288"/>
                  </a:moveTo>
                  <a:lnTo>
                    <a:pt x="0" y="300227"/>
                  </a:lnTo>
                  <a:lnTo>
                    <a:pt x="131063" y="300227"/>
                  </a:lnTo>
                  <a:lnTo>
                    <a:pt x="131063" y="0"/>
                  </a:lnTo>
                  <a:lnTo>
                    <a:pt x="393192" y="0"/>
                  </a:lnTo>
                  <a:lnTo>
                    <a:pt x="393192" y="300227"/>
                  </a:lnTo>
                  <a:lnTo>
                    <a:pt x="524256" y="300227"/>
                  </a:lnTo>
                  <a:lnTo>
                    <a:pt x="262127" y="399288"/>
                  </a:lnTo>
                  <a:close/>
                </a:path>
              </a:pathLst>
            </a:custGeom>
            <a:solidFill>
              <a:srgbClr val="6075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98264" y="3000756"/>
              <a:ext cx="594360" cy="413384"/>
            </a:xfrm>
            <a:custGeom>
              <a:avLst/>
              <a:gdLst/>
              <a:ahLst/>
              <a:cxnLst/>
              <a:rect l="l" t="t" r="r" b="b"/>
              <a:pathLst>
                <a:path w="594360" h="413385">
                  <a:moveTo>
                    <a:pt x="160020" y="306324"/>
                  </a:moveTo>
                  <a:lnTo>
                    <a:pt x="160020" y="0"/>
                  </a:lnTo>
                  <a:lnTo>
                    <a:pt x="434340" y="0"/>
                  </a:lnTo>
                  <a:lnTo>
                    <a:pt x="434340" y="6096"/>
                  </a:lnTo>
                  <a:lnTo>
                    <a:pt x="172212" y="6096"/>
                  </a:lnTo>
                  <a:lnTo>
                    <a:pt x="166116" y="12192"/>
                  </a:lnTo>
                  <a:lnTo>
                    <a:pt x="172212" y="12192"/>
                  </a:lnTo>
                  <a:lnTo>
                    <a:pt x="172212" y="298704"/>
                  </a:lnTo>
                  <a:lnTo>
                    <a:pt x="166116" y="298704"/>
                  </a:lnTo>
                  <a:lnTo>
                    <a:pt x="160020" y="306324"/>
                  </a:lnTo>
                  <a:close/>
                </a:path>
                <a:path w="594360" h="413385">
                  <a:moveTo>
                    <a:pt x="172212" y="12192"/>
                  </a:moveTo>
                  <a:lnTo>
                    <a:pt x="166116" y="12192"/>
                  </a:lnTo>
                  <a:lnTo>
                    <a:pt x="172212" y="6096"/>
                  </a:lnTo>
                  <a:lnTo>
                    <a:pt x="172212" y="12192"/>
                  </a:lnTo>
                  <a:close/>
                </a:path>
                <a:path w="594360" h="413385">
                  <a:moveTo>
                    <a:pt x="422148" y="12192"/>
                  </a:moveTo>
                  <a:lnTo>
                    <a:pt x="172212" y="12192"/>
                  </a:lnTo>
                  <a:lnTo>
                    <a:pt x="172212" y="6096"/>
                  </a:lnTo>
                  <a:lnTo>
                    <a:pt x="422148" y="6096"/>
                  </a:lnTo>
                  <a:lnTo>
                    <a:pt x="422148" y="12192"/>
                  </a:lnTo>
                  <a:close/>
                </a:path>
                <a:path w="594360" h="413385">
                  <a:moveTo>
                    <a:pt x="525522" y="312420"/>
                  </a:moveTo>
                  <a:lnTo>
                    <a:pt x="422148" y="312420"/>
                  </a:lnTo>
                  <a:lnTo>
                    <a:pt x="422148" y="6096"/>
                  </a:lnTo>
                  <a:lnTo>
                    <a:pt x="428244" y="12192"/>
                  </a:lnTo>
                  <a:lnTo>
                    <a:pt x="434340" y="12192"/>
                  </a:lnTo>
                  <a:lnTo>
                    <a:pt x="434340" y="298704"/>
                  </a:lnTo>
                  <a:lnTo>
                    <a:pt x="428244" y="298704"/>
                  </a:lnTo>
                  <a:lnTo>
                    <a:pt x="434340" y="306324"/>
                  </a:lnTo>
                  <a:lnTo>
                    <a:pt x="541653" y="306324"/>
                  </a:lnTo>
                  <a:lnTo>
                    <a:pt x="525522" y="312420"/>
                  </a:lnTo>
                  <a:close/>
                </a:path>
                <a:path w="594360" h="413385">
                  <a:moveTo>
                    <a:pt x="434340" y="12192"/>
                  </a:moveTo>
                  <a:lnTo>
                    <a:pt x="428244" y="12192"/>
                  </a:lnTo>
                  <a:lnTo>
                    <a:pt x="422148" y="6096"/>
                  </a:lnTo>
                  <a:lnTo>
                    <a:pt x="434340" y="6096"/>
                  </a:lnTo>
                  <a:lnTo>
                    <a:pt x="434340" y="12192"/>
                  </a:lnTo>
                  <a:close/>
                </a:path>
                <a:path w="594360" h="413385">
                  <a:moveTo>
                    <a:pt x="35079" y="312196"/>
                  </a:moveTo>
                  <a:lnTo>
                    <a:pt x="0" y="298704"/>
                  </a:lnTo>
                  <a:lnTo>
                    <a:pt x="160020" y="298704"/>
                  </a:lnTo>
                  <a:lnTo>
                    <a:pt x="160020" y="300228"/>
                  </a:lnTo>
                  <a:lnTo>
                    <a:pt x="36576" y="300228"/>
                  </a:lnTo>
                  <a:lnTo>
                    <a:pt x="35079" y="312196"/>
                  </a:lnTo>
                  <a:close/>
                </a:path>
                <a:path w="594360" h="413385">
                  <a:moveTo>
                    <a:pt x="172212" y="306324"/>
                  </a:moveTo>
                  <a:lnTo>
                    <a:pt x="160020" y="306324"/>
                  </a:lnTo>
                  <a:lnTo>
                    <a:pt x="166116" y="298704"/>
                  </a:lnTo>
                  <a:lnTo>
                    <a:pt x="172212" y="298704"/>
                  </a:lnTo>
                  <a:lnTo>
                    <a:pt x="172212" y="306324"/>
                  </a:lnTo>
                  <a:close/>
                </a:path>
                <a:path w="594360" h="413385">
                  <a:moveTo>
                    <a:pt x="434340" y="306324"/>
                  </a:moveTo>
                  <a:lnTo>
                    <a:pt x="428244" y="298704"/>
                  </a:lnTo>
                  <a:lnTo>
                    <a:pt x="434340" y="298704"/>
                  </a:lnTo>
                  <a:lnTo>
                    <a:pt x="434340" y="306324"/>
                  </a:lnTo>
                  <a:close/>
                </a:path>
                <a:path w="594360" h="413385">
                  <a:moveTo>
                    <a:pt x="541653" y="306324"/>
                  </a:moveTo>
                  <a:lnTo>
                    <a:pt x="434340" y="306324"/>
                  </a:lnTo>
                  <a:lnTo>
                    <a:pt x="434340" y="298704"/>
                  </a:lnTo>
                  <a:lnTo>
                    <a:pt x="594360" y="298704"/>
                  </a:lnTo>
                  <a:lnTo>
                    <a:pt x="590397" y="300228"/>
                  </a:lnTo>
                  <a:lnTo>
                    <a:pt x="557784" y="300228"/>
                  </a:lnTo>
                  <a:lnTo>
                    <a:pt x="541653" y="306324"/>
                  </a:lnTo>
                  <a:close/>
                </a:path>
                <a:path w="594360" h="413385">
                  <a:moveTo>
                    <a:pt x="297180" y="413004"/>
                  </a:moveTo>
                  <a:lnTo>
                    <a:pt x="35079" y="312196"/>
                  </a:lnTo>
                  <a:lnTo>
                    <a:pt x="36576" y="300228"/>
                  </a:lnTo>
                  <a:lnTo>
                    <a:pt x="297180" y="398712"/>
                  </a:lnTo>
                  <a:lnTo>
                    <a:pt x="295656" y="399288"/>
                  </a:lnTo>
                  <a:lnTo>
                    <a:pt x="332841" y="399288"/>
                  </a:lnTo>
                  <a:lnTo>
                    <a:pt x="297180" y="413004"/>
                  </a:lnTo>
                  <a:close/>
                </a:path>
                <a:path w="594360" h="413385">
                  <a:moveTo>
                    <a:pt x="172212" y="312420"/>
                  </a:moveTo>
                  <a:lnTo>
                    <a:pt x="68837" y="312420"/>
                  </a:lnTo>
                  <a:lnTo>
                    <a:pt x="36576" y="300228"/>
                  </a:lnTo>
                  <a:lnTo>
                    <a:pt x="160020" y="300228"/>
                  </a:lnTo>
                  <a:lnTo>
                    <a:pt x="160020" y="306324"/>
                  </a:lnTo>
                  <a:lnTo>
                    <a:pt x="172212" y="306324"/>
                  </a:lnTo>
                  <a:lnTo>
                    <a:pt x="172212" y="312420"/>
                  </a:lnTo>
                  <a:close/>
                </a:path>
                <a:path w="594360" h="413385">
                  <a:moveTo>
                    <a:pt x="332841" y="399288"/>
                  </a:moveTo>
                  <a:lnTo>
                    <a:pt x="298704" y="399288"/>
                  </a:lnTo>
                  <a:lnTo>
                    <a:pt x="297180" y="398712"/>
                  </a:lnTo>
                  <a:lnTo>
                    <a:pt x="557784" y="300228"/>
                  </a:lnTo>
                  <a:lnTo>
                    <a:pt x="559280" y="312196"/>
                  </a:lnTo>
                  <a:lnTo>
                    <a:pt x="332841" y="399288"/>
                  </a:lnTo>
                  <a:close/>
                </a:path>
                <a:path w="594360" h="413385">
                  <a:moveTo>
                    <a:pt x="559280" y="312196"/>
                  </a:moveTo>
                  <a:lnTo>
                    <a:pt x="557784" y="300228"/>
                  </a:lnTo>
                  <a:lnTo>
                    <a:pt x="590397" y="300228"/>
                  </a:lnTo>
                  <a:lnTo>
                    <a:pt x="559280" y="312196"/>
                  </a:lnTo>
                  <a:close/>
                </a:path>
                <a:path w="594360" h="413385">
                  <a:moveTo>
                    <a:pt x="35661" y="312420"/>
                  </a:moveTo>
                  <a:lnTo>
                    <a:pt x="35052" y="312420"/>
                  </a:lnTo>
                  <a:lnTo>
                    <a:pt x="35079" y="312196"/>
                  </a:lnTo>
                  <a:lnTo>
                    <a:pt x="35661" y="312420"/>
                  </a:lnTo>
                  <a:close/>
                </a:path>
                <a:path w="594360" h="413385">
                  <a:moveTo>
                    <a:pt x="559308" y="312420"/>
                  </a:moveTo>
                  <a:lnTo>
                    <a:pt x="558698" y="312420"/>
                  </a:lnTo>
                  <a:lnTo>
                    <a:pt x="559280" y="312196"/>
                  </a:lnTo>
                  <a:lnTo>
                    <a:pt x="559308" y="312420"/>
                  </a:lnTo>
                  <a:close/>
                </a:path>
                <a:path w="594360" h="413385">
                  <a:moveTo>
                    <a:pt x="298704" y="399288"/>
                  </a:moveTo>
                  <a:lnTo>
                    <a:pt x="295656" y="399288"/>
                  </a:lnTo>
                  <a:lnTo>
                    <a:pt x="297180" y="398712"/>
                  </a:lnTo>
                  <a:lnTo>
                    <a:pt x="298704" y="399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5273040" y="4698492"/>
            <a:ext cx="594360" cy="411480"/>
            <a:chOff x="5273040" y="4698492"/>
            <a:chExt cx="594360" cy="411480"/>
          </a:xfrm>
        </p:grpSpPr>
        <p:sp>
          <p:nvSpPr>
            <p:cNvPr id="37" name="object 37"/>
            <p:cNvSpPr/>
            <p:nvPr/>
          </p:nvSpPr>
          <p:spPr>
            <a:xfrm>
              <a:off x="5308092" y="4704588"/>
              <a:ext cx="524510" cy="399415"/>
            </a:xfrm>
            <a:custGeom>
              <a:avLst/>
              <a:gdLst/>
              <a:ahLst/>
              <a:cxnLst/>
              <a:rect l="l" t="t" r="r" b="b"/>
              <a:pathLst>
                <a:path w="524510" h="399414">
                  <a:moveTo>
                    <a:pt x="393191" y="399288"/>
                  </a:moveTo>
                  <a:lnTo>
                    <a:pt x="131063" y="399288"/>
                  </a:lnTo>
                  <a:lnTo>
                    <a:pt x="131063" y="99060"/>
                  </a:lnTo>
                  <a:lnTo>
                    <a:pt x="0" y="99060"/>
                  </a:lnTo>
                  <a:lnTo>
                    <a:pt x="262127" y="0"/>
                  </a:lnTo>
                  <a:lnTo>
                    <a:pt x="524256" y="99060"/>
                  </a:lnTo>
                  <a:lnTo>
                    <a:pt x="393191" y="99060"/>
                  </a:lnTo>
                  <a:lnTo>
                    <a:pt x="393191" y="399288"/>
                  </a:lnTo>
                  <a:close/>
                </a:path>
              </a:pathLst>
            </a:custGeom>
            <a:solidFill>
              <a:srgbClr val="6075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273040" y="4698492"/>
              <a:ext cx="594360" cy="411480"/>
            </a:xfrm>
            <a:custGeom>
              <a:avLst/>
              <a:gdLst/>
              <a:ahLst/>
              <a:cxnLst/>
              <a:rect l="l" t="t" r="r" b="b"/>
              <a:pathLst>
                <a:path w="594360" h="411479">
                  <a:moveTo>
                    <a:pt x="36576" y="111252"/>
                  </a:moveTo>
                  <a:lnTo>
                    <a:pt x="35101" y="99455"/>
                  </a:lnTo>
                  <a:lnTo>
                    <a:pt x="297180" y="0"/>
                  </a:lnTo>
                  <a:lnTo>
                    <a:pt x="329307" y="12192"/>
                  </a:lnTo>
                  <a:lnTo>
                    <a:pt x="294132" y="12192"/>
                  </a:lnTo>
                  <a:lnTo>
                    <a:pt x="296424" y="13053"/>
                  </a:lnTo>
                  <a:lnTo>
                    <a:pt x="36576" y="111252"/>
                  </a:lnTo>
                  <a:close/>
                </a:path>
                <a:path w="594360" h="411479">
                  <a:moveTo>
                    <a:pt x="296424" y="13053"/>
                  </a:moveTo>
                  <a:lnTo>
                    <a:pt x="294132" y="12192"/>
                  </a:lnTo>
                  <a:lnTo>
                    <a:pt x="298704" y="12192"/>
                  </a:lnTo>
                  <a:lnTo>
                    <a:pt x="296424" y="13053"/>
                  </a:lnTo>
                  <a:close/>
                </a:path>
                <a:path w="594360" h="411479">
                  <a:moveTo>
                    <a:pt x="557784" y="111252"/>
                  </a:moveTo>
                  <a:lnTo>
                    <a:pt x="296424" y="13053"/>
                  </a:lnTo>
                  <a:lnTo>
                    <a:pt x="298704" y="12192"/>
                  </a:lnTo>
                  <a:lnTo>
                    <a:pt x="329307" y="12192"/>
                  </a:lnTo>
                  <a:lnTo>
                    <a:pt x="559258" y="99455"/>
                  </a:lnTo>
                  <a:lnTo>
                    <a:pt x="557784" y="111252"/>
                  </a:lnTo>
                  <a:close/>
                </a:path>
                <a:path w="594360" h="411479">
                  <a:moveTo>
                    <a:pt x="35101" y="99455"/>
                  </a:moveTo>
                  <a:lnTo>
                    <a:pt x="35052" y="99060"/>
                  </a:lnTo>
                  <a:lnTo>
                    <a:pt x="36143" y="99060"/>
                  </a:lnTo>
                  <a:lnTo>
                    <a:pt x="35101" y="99455"/>
                  </a:lnTo>
                  <a:close/>
                </a:path>
                <a:path w="594360" h="411479">
                  <a:moveTo>
                    <a:pt x="160020" y="111252"/>
                  </a:moveTo>
                  <a:lnTo>
                    <a:pt x="36576" y="111252"/>
                  </a:lnTo>
                  <a:lnTo>
                    <a:pt x="68837" y="99060"/>
                  </a:lnTo>
                  <a:lnTo>
                    <a:pt x="172212" y="99060"/>
                  </a:lnTo>
                  <a:lnTo>
                    <a:pt x="172212" y="105156"/>
                  </a:lnTo>
                  <a:lnTo>
                    <a:pt x="160020" y="105156"/>
                  </a:lnTo>
                  <a:lnTo>
                    <a:pt x="160020" y="111252"/>
                  </a:lnTo>
                  <a:close/>
                </a:path>
                <a:path w="594360" h="411479">
                  <a:moveTo>
                    <a:pt x="422148" y="405384"/>
                  </a:moveTo>
                  <a:lnTo>
                    <a:pt x="422148" y="99060"/>
                  </a:lnTo>
                  <a:lnTo>
                    <a:pt x="525334" y="99060"/>
                  </a:lnTo>
                  <a:lnTo>
                    <a:pt x="541559" y="105156"/>
                  </a:lnTo>
                  <a:lnTo>
                    <a:pt x="434340" y="105156"/>
                  </a:lnTo>
                  <a:lnTo>
                    <a:pt x="428244" y="112776"/>
                  </a:lnTo>
                  <a:lnTo>
                    <a:pt x="434340" y="112776"/>
                  </a:lnTo>
                  <a:lnTo>
                    <a:pt x="434340" y="399288"/>
                  </a:lnTo>
                  <a:lnTo>
                    <a:pt x="428244" y="399288"/>
                  </a:lnTo>
                  <a:lnTo>
                    <a:pt x="422148" y="405384"/>
                  </a:lnTo>
                  <a:close/>
                </a:path>
                <a:path w="594360" h="411479">
                  <a:moveTo>
                    <a:pt x="559258" y="99455"/>
                  </a:moveTo>
                  <a:lnTo>
                    <a:pt x="558216" y="99060"/>
                  </a:lnTo>
                  <a:lnTo>
                    <a:pt x="559308" y="99060"/>
                  </a:lnTo>
                  <a:lnTo>
                    <a:pt x="559258" y="99455"/>
                  </a:lnTo>
                  <a:close/>
                </a:path>
                <a:path w="594360" h="411479">
                  <a:moveTo>
                    <a:pt x="160020" y="112776"/>
                  </a:moveTo>
                  <a:lnTo>
                    <a:pt x="0" y="112776"/>
                  </a:lnTo>
                  <a:lnTo>
                    <a:pt x="35101" y="99455"/>
                  </a:lnTo>
                  <a:lnTo>
                    <a:pt x="36576" y="111252"/>
                  </a:lnTo>
                  <a:lnTo>
                    <a:pt x="160020" y="111252"/>
                  </a:lnTo>
                  <a:lnTo>
                    <a:pt x="160020" y="112776"/>
                  </a:lnTo>
                  <a:close/>
                </a:path>
                <a:path w="594360" h="411479">
                  <a:moveTo>
                    <a:pt x="590344" y="111252"/>
                  </a:moveTo>
                  <a:lnTo>
                    <a:pt x="557784" y="111252"/>
                  </a:lnTo>
                  <a:lnTo>
                    <a:pt x="559258" y="99455"/>
                  </a:lnTo>
                  <a:lnTo>
                    <a:pt x="590344" y="111252"/>
                  </a:lnTo>
                  <a:close/>
                </a:path>
                <a:path w="594360" h="411479">
                  <a:moveTo>
                    <a:pt x="434340" y="411480"/>
                  </a:moveTo>
                  <a:lnTo>
                    <a:pt x="160020" y="411480"/>
                  </a:lnTo>
                  <a:lnTo>
                    <a:pt x="160020" y="105156"/>
                  </a:lnTo>
                  <a:lnTo>
                    <a:pt x="166116" y="112776"/>
                  </a:lnTo>
                  <a:lnTo>
                    <a:pt x="172212" y="112776"/>
                  </a:lnTo>
                  <a:lnTo>
                    <a:pt x="172212" y="399288"/>
                  </a:lnTo>
                  <a:lnTo>
                    <a:pt x="166116" y="399288"/>
                  </a:lnTo>
                  <a:lnTo>
                    <a:pt x="172212" y="405384"/>
                  </a:lnTo>
                  <a:lnTo>
                    <a:pt x="434340" y="405384"/>
                  </a:lnTo>
                  <a:lnTo>
                    <a:pt x="434340" y="411480"/>
                  </a:lnTo>
                  <a:close/>
                </a:path>
                <a:path w="594360" h="411479">
                  <a:moveTo>
                    <a:pt x="172212" y="112776"/>
                  </a:moveTo>
                  <a:lnTo>
                    <a:pt x="166116" y="112776"/>
                  </a:lnTo>
                  <a:lnTo>
                    <a:pt x="160020" y="105156"/>
                  </a:lnTo>
                  <a:lnTo>
                    <a:pt x="172212" y="105156"/>
                  </a:lnTo>
                  <a:lnTo>
                    <a:pt x="172212" y="112776"/>
                  </a:lnTo>
                  <a:close/>
                </a:path>
                <a:path w="594360" h="411479">
                  <a:moveTo>
                    <a:pt x="434340" y="112776"/>
                  </a:moveTo>
                  <a:lnTo>
                    <a:pt x="428244" y="112776"/>
                  </a:lnTo>
                  <a:lnTo>
                    <a:pt x="434340" y="105156"/>
                  </a:lnTo>
                  <a:lnTo>
                    <a:pt x="434340" y="112776"/>
                  </a:lnTo>
                  <a:close/>
                </a:path>
                <a:path w="594360" h="411479">
                  <a:moveTo>
                    <a:pt x="594360" y="112776"/>
                  </a:moveTo>
                  <a:lnTo>
                    <a:pt x="434340" y="112776"/>
                  </a:lnTo>
                  <a:lnTo>
                    <a:pt x="434340" y="105156"/>
                  </a:lnTo>
                  <a:lnTo>
                    <a:pt x="541559" y="105156"/>
                  </a:lnTo>
                  <a:lnTo>
                    <a:pt x="557784" y="111252"/>
                  </a:lnTo>
                  <a:lnTo>
                    <a:pt x="590344" y="111252"/>
                  </a:lnTo>
                  <a:lnTo>
                    <a:pt x="594360" y="112776"/>
                  </a:lnTo>
                  <a:close/>
                </a:path>
                <a:path w="594360" h="411479">
                  <a:moveTo>
                    <a:pt x="172212" y="405384"/>
                  </a:moveTo>
                  <a:lnTo>
                    <a:pt x="166116" y="399288"/>
                  </a:lnTo>
                  <a:lnTo>
                    <a:pt x="172212" y="399288"/>
                  </a:lnTo>
                  <a:lnTo>
                    <a:pt x="172212" y="405384"/>
                  </a:lnTo>
                  <a:close/>
                </a:path>
                <a:path w="594360" h="411479">
                  <a:moveTo>
                    <a:pt x="422148" y="405384"/>
                  </a:moveTo>
                  <a:lnTo>
                    <a:pt x="172212" y="405384"/>
                  </a:lnTo>
                  <a:lnTo>
                    <a:pt x="172212" y="399288"/>
                  </a:lnTo>
                  <a:lnTo>
                    <a:pt x="422148" y="399288"/>
                  </a:lnTo>
                  <a:lnTo>
                    <a:pt x="422148" y="405384"/>
                  </a:lnTo>
                  <a:close/>
                </a:path>
                <a:path w="594360" h="411479">
                  <a:moveTo>
                    <a:pt x="434340" y="405384"/>
                  </a:moveTo>
                  <a:lnTo>
                    <a:pt x="422148" y="405384"/>
                  </a:lnTo>
                  <a:lnTo>
                    <a:pt x="428244" y="399288"/>
                  </a:lnTo>
                  <a:lnTo>
                    <a:pt x="434340" y="399288"/>
                  </a:lnTo>
                  <a:lnTo>
                    <a:pt x="434340" y="405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5186171" y="3000756"/>
            <a:ext cx="593090" cy="411480"/>
            <a:chOff x="5186171" y="3000756"/>
            <a:chExt cx="593090" cy="411480"/>
          </a:xfrm>
        </p:grpSpPr>
        <p:sp>
          <p:nvSpPr>
            <p:cNvPr id="40" name="object 40"/>
            <p:cNvSpPr/>
            <p:nvPr/>
          </p:nvSpPr>
          <p:spPr>
            <a:xfrm>
              <a:off x="5219699" y="3006852"/>
              <a:ext cx="525780" cy="399415"/>
            </a:xfrm>
            <a:custGeom>
              <a:avLst/>
              <a:gdLst/>
              <a:ahLst/>
              <a:cxnLst/>
              <a:rect l="l" t="t" r="r" b="b"/>
              <a:pathLst>
                <a:path w="525779" h="399414">
                  <a:moveTo>
                    <a:pt x="394716" y="399288"/>
                  </a:moveTo>
                  <a:lnTo>
                    <a:pt x="131063" y="399288"/>
                  </a:lnTo>
                  <a:lnTo>
                    <a:pt x="131063" y="100584"/>
                  </a:lnTo>
                  <a:lnTo>
                    <a:pt x="0" y="100584"/>
                  </a:lnTo>
                  <a:lnTo>
                    <a:pt x="263651" y="0"/>
                  </a:lnTo>
                  <a:lnTo>
                    <a:pt x="525780" y="100584"/>
                  </a:lnTo>
                  <a:lnTo>
                    <a:pt x="394716" y="100584"/>
                  </a:lnTo>
                  <a:lnTo>
                    <a:pt x="394716" y="399288"/>
                  </a:lnTo>
                  <a:close/>
                </a:path>
              </a:pathLst>
            </a:custGeom>
            <a:solidFill>
              <a:srgbClr val="6075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86171" y="3000756"/>
              <a:ext cx="593090" cy="411480"/>
            </a:xfrm>
            <a:custGeom>
              <a:avLst/>
              <a:gdLst/>
              <a:ahLst/>
              <a:cxnLst/>
              <a:rect l="l" t="t" r="r" b="b"/>
              <a:pathLst>
                <a:path w="593089" h="411479">
                  <a:moveTo>
                    <a:pt x="36576" y="112776"/>
                  </a:moveTo>
                  <a:lnTo>
                    <a:pt x="33731" y="99975"/>
                  </a:lnTo>
                  <a:lnTo>
                    <a:pt x="297180" y="0"/>
                  </a:lnTo>
                  <a:lnTo>
                    <a:pt x="329142" y="12192"/>
                  </a:lnTo>
                  <a:lnTo>
                    <a:pt x="294132" y="12192"/>
                  </a:lnTo>
                  <a:lnTo>
                    <a:pt x="296418" y="13069"/>
                  </a:lnTo>
                  <a:lnTo>
                    <a:pt x="36576" y="112776"/>
                  </a:lnTo>
                  <a:close/>
                </a:path>
                <a:path w="593089" h="411479">
                  <a:moveTo>
                    <a:pt x="296418" y="13069"/>
                  </a:moveTo>
                  <a:lnTo>
                    <a:pt x="294132" y="12192"/>
                  </a:lnTo>
                  <a:lnTo>
                    <a:pt x="298704" y="12192"/>
                  </a:lnTo>
                  <a:lnTo>
                    <a:pt x="296418" y="13069"/>
                  </a:lnTo>
                  <a:close/>
                </a:path>
                <a:path w="593089" h="411479">
                  <a:moveTo>
                    <a:pt x="556260" y="112776"/>
                  </a:moveTo>
                  <a:lnTo>
                    <a:pt x="296418" y="13069"/>
                  </a:lnTo>
                  <a:lnTo>
                    <a:pt x="298704" y="12192"/>
                  </a:lnTo>
                  <a:lnTo>
                    <a:pt x="329142" y="12192"/>
                  </a:lnTo>
                  <a:lnTo>
                    <a:pt x="559118" y="99914"/>
                  </a:lnTo>
                  <a:lnTo>
                    <a:pt x="556260" y="112776"/>
                  </a:lnTo>
                  <a:close/>
                </a:path>
                <a:path w="593089" h="411479">
                  <a:moveTo>
                    <a:pt x="33731" y="99975"/>
                  </a:moveTo>
                  <a:lnTo>
                    <a:pt x="33528" y="99060"/>
                  </a:lnTo>
                  <a:lnTo>
                    <a:pt x="36143" y="99060"/>
                  </a:lnTo>
                  <a:lnTo>
                    <a:pt x="33731" y="99975"/>
                  </a:lnTo>
                  <a:close/>
                </a:path>
                <a:path w="593089" h="411479">
                  <a:moveTo>
                    <a:pt x="158496" y="112776"/>
                  </a:moveTo>
                  <a:lnTo>
                    <a:pt x="36576" y="112776"/>
                  </a:lnTo>
                  <a:lnTo>
                    <a:pt x="72320" y="99060"/>
                  </a:lnTo>
                  <a:lnTo>
                    <a:pt x="172212" y="99060"/>
                  </a:lnTo>
                  <a:lnTo>
                    <a:pt x="172212" y="106680"/>
                  </a:lnTo>
                  <a:lnTo>
                    <a:pt x="158496" y="106680"/>
                  </a:lnTo>
                  <a:lnTo>
                    <a:pt x="158496" y="112776"/>
                  </a:lnTo>
                  <a:close/>
                </a:path>
                <a:path w="593089" h="411479">
                  <a:moveTo>
                    <a:pt x="420624" y="405384"/>
                  </a:moveTo>
                  <a:lnTo>
                    <a:pt x="420624" y="99060"/>
                  </a:lnTo>
                  <a:lnTo>
                    <a:pt x="520515" y="99060"/>
                  </a:lnTo>
                  <a:lnTo>
                    <a:pt x="540373" y="106680"/>
                  </a:lnTo>
                  <a:lnTo>
                    <a:pt x="434340" y="106680"/>
                  </a:lnTo>
                  <a:lnTo>
                    <a:pt x="428244" y="112776"/>
                  </a:lnTo>
                  <a:lnTo>
                    <a:pt x="434340" y="112776"/>
                  </a:lnTo>
                  <a:lnTo>
                    <a:pt x="434340" y="399288"/>
                  </a:lnTo>
                  <a:lnTo>
                    <a:pt x="428244" y="399288"/>
                  </a:lnTo>
                  <a:lnTo>
                    <a:pt x="420624" y="405384"/>
                  </a:lnTo>
                  <a:close/>
                </a:path>
                <a:path w="593089" h="411479">
                  <a:moveTo>
                    <a:pt x="559118" y="99914"/>
                  </a:moveTo>
                  <a:lnTo>
                    <a:pt x="556877" y="99060"/>
                  </a:lnTo>
                  <a:lnTo>
                    <a:pt x="559308" y="99060"/>
                  </a:lnTo>
                  <a:lnTo>
                    <a:pt x="559118" y="99914"/>
                  </a:lnTo>
                  <a:close/>
                </a:path>
                <a:path w="593089" h="411479">
                  <a:moveTo>
                    <a:pt x="592836" y="112776"/>
                  </a:moveTo>
                  <a:lnTo>
                    <a:pt x="556260" y="112776"/>
                  </a:lnTo>
                  <a:lnTo>
                    <a:pt x="559118" y="99914"/>
                  </a:lnTo>
                  <a:lnTo>
                    <a:pt x="592836" y="112776"/>
                  </a:lnTo>
                  <a:close/>
                </a:path>
                <a:path w="593089" h="411479">
                  <a:moveTo>
                    <a:pt x="36576" y="112776"/>
                  </a:moveTo>
                  <a:lnTo>
                    <a:pt x="0" y="112776"/>
                  </a:lnTo>
                  <a:lnTo>
                    <a:pt x="33731" y="99975"/>
                  </a:lnTo>
                  <a:lnTo>
                    <a:pt x="36576" y="112776"/>
                  </a:lnTo>
                  <a:close/>
                </a:path>
                <a:path w="593089" h="411479">
                  <a:moveTo>
                    <a:pt x="434340" y="411480"/>
                  </a:moveTo>
                  <a:lnTo>
                    <a:pt x="158496" y="411480"/>
                  </a:lnTo>
                  <a:lnTo>
                    <a:pt x="158496" y="106680"/>
                  </a:lnTo>
                  <a:lnTo>
                    <a:pt x="164592" y="112776"/>
                  </a:lnTo>
                  <a:lnTo>
                    <a:pt x="172212" y="112776"/>
                  </a:lnTo>
                  <a:lnTo>
                    <a:pt x="172212" y="399288"/>
                  </a:lnTo>
                  <a:lnTo>
                    <a:pt x="164592" y="399288"/>
                  </a:lnTo>
                  <a:lnTo>
                    <a:pt x="172212" y="405384"/>
                  </a:lnTo>
                  <a:lnTo>
                    <a:pt x="434340" y="405384"/>
                  </a:lnTo>
                  <a:lnTo>
                    <a:pt x="434340" y="411480"/>
                  </a:lnTo>
                  <a:close/>
                </a:path>
                <a:path w="593089" h="411479">
                  <a:moveTo>
                    <a:pt x="172212" y="112776"/>
                  </a:moveTo>
                  <a:lnTo>
                    <a:pt x="164592" y="112776"/>
                  </a:lnTo>
                  <a:lnTo>
                    <a:pt x="158496" y="106680"/>
                  </a:lnTo>
                  <a:lnTo>
                    <a:pt x="172212" y="106680"/>
                  </a:lnTo>
                  <a:lnTo>
                    <a:pt x="172212" y="112776"/>
                  </a:lnTo>
                  <a:close/>
                </a:path>
                <a:path w="593089" h="411479">
                  <a:moveTo>
                    <a:pt x="434340" y="112776"/>
                  </a:moveTo>
                  <a:lnTo>
                    <a:pt x="428244" y="112776"/>
                  </a:lnTo>
                  <a:lnTo>
                    <a:pt x="434340" y="106680"/>
                  </a:lnTo>
                  <a:lnTo>
                    <a:pt x="434340" y="112776"/>
                  </a:lnTo>
                  <a:close/>
                </a:path>
                <a:path w="593089" h="411479">
                  <a:moveTo>
                    <a:pt x="556260" y="112776"/>
                  </a:moveTo>
                  <a:lnTo>
                    <a:pt x="434340" y="112776"/>
                  </a:lnTo>
                  <a:lnTo>
                    <a:pt x="434340" y="106680"/>
                  </a:lnTo>
                  <a:lnTo>
                    <a:pt x="540373" y="106680"/>
                  </a:lnTo>
                  <a:lnTo>
                    <a:pt x="556260" y="112776"/>
                  </a:lnTo>
                  <a:close/>
                </a:path>
                <a:path w="593089" h="411479">
                  <a:moveTo>
                    <a:pt x="172212" y="405384"/>
                  </a:moveTo>
                  <a:lnTo>
                    <a:pt x="164592" y="399288"/>
                  </a:lnTo>
                  <a:lnTo>
                    <a:pt x="172212" y="399288"/>
                  </a:lnTo>
                  <a:lnTo>
                    <a:pt x="172212" y="405384"/>
                  </a:lnTo>
                  <a:close/>
                </a:path>
                <a:path w="593089" h="411479">
                  <a:moveTo>
                    <a:pt x="420624" y="405384"/>
                  </a:moveTo>
                  <a:lnTo>
                    <a:pt x="172212" y="405384"/>
                  </a:lnTo>
                  <a:lnTo>
                    <a:pt x="172212" y="399288"/>
                  </a:lnTo>
                  <a:lnTo>
                    <a:pt x="420624" y="399288"/>
                  </a:lnTo>
                  <a:lnTo>
                    <a:pt x="420624" y="405384"/>
                  </a:lnTo>
                  <a:close/>
                </a:path>
                <a:path w="593089" h="411479">
                  <a:moveTo>
                    <a:pt x="434340" y="405384"/>
                  </a:moveTo>
                  <a:lnTo>
                    <a:pt x="420624" y="405384"/>
                  </a:lnTo>
                  <a:lnTo>
                    <a:pt x="428244" y="399288"/>
                  </a:lnTo>
                  <a:lnTo>
                    <a:pt x="434340" y="399288"/>
                  </a:lnTo>
                  <a:lnTo>
                    <a:pt x="434340" y="405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596325" y="4999793"/>
            <a:ext cx="145523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Arial"/>
                <a:cs typeface="Arial"/>
              </a:rPr>
              <a:t>entrées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462480" y="5725167"/>
            <a:ext cx="1040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(</a:t>
            </a:r>
            <a:r>
              <a:rPr sz="1800" spc="45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160" dirty="0">
                <a:latin typeface="Arial"/>
                <a:cs typeface="Arial"/>
              </a:rPr>
              <a:t>t</a:t>
            </a:r>
            <a:r>
              <a:rPr sz="1800" spc="120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è</a:t>
            </a:r>
            <a:r>
              <a:rPr sz="1800" spc="135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s  </a:t>
            </a:r>
            <a:r>
              <a:rPr sz="1800" spc="75" dirty="0">
                <a:latin typeface="Arial"/>
                <a:cs typeface="Arial"/>
              </a:rPr>
              <a:t>brutes)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223258" y="5100328"/>
            <a:ext cx="1297940" cy="1197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9580">
              <a:lnSpc>
                <a:spcPct val="100000"/>
              </a:lnSpc>
              <a:spcBef>
                <a:spcPts val="105"/>
              </a:spcBef>
            </a:pPr>
            <a:r>
              <a:rPr sz="2000" b="1" spc="-95" dirty="0">
                <a:latin typeface="Arial"/>
                <a:cs typeface="Arial"/>
              </a:rPr>
              <a:t>s</a:t>
            </a:r>
            <a:r>
              <a:rPr sz="2000" b="1" spc="35" dirty="0">
                <a:latin typeface="Arial"/>
                <a:cs typeface="Arial"/>
              </a:rPr>
              <a:t>o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90" dirty="0">
                <a:latin typeface="Arial"/>
                <a:cs typeface="Arial"/>
              </a:rPr>
              <a:t>t</a:t>
            </a:r>
            <a:r>
              <a:rPr sz="2000" b="1" spc="20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e</a:t>
            </a:r>
            <a:r>
              <a:rPr sz="2000" b="1" spc="-95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 marR="273685">
              <a:lnSpc>
                <a:spcPct val="100000"/>
              </a:lnSpc>
              <a:spcBef>
                <a:spcPts val="2500"/>
              </a:spcBef>
            </a:pPr>
            <a:r>
              <a:rPr sz="1800" spc="-10" dirty="0">
                <a:latin typeface="Arial"/>
                <a:cs typeface="Arial"/>
              </a:rPr>
              <a:t>(</a:t>
            </a:r>
            <a:r>
              <a:rPr sz="1800" spc="110" dirty="0">
                <a:latin typeface="Arial"/>
                <a:cs typeface="Arial"/>
              </a:rPr>
              <a:t>p</a:t>
            </a:r>
            <a:r>
              <a:rPr sz="1800" spc="135" dirty="0">
                <a:latin typeface="Arial"/>
                <a:cs typeface="Arial"/>
              </a:rPr>
              <a:t>r</a:t>
            </a:r>
            <a:r>
              <a:rPr sz="1800" spc="90" dirty="0">
                <a:latin typeface="Arial"/>
                <a:cs typeface="Arial"/>
              </a:rPr>
              <a:t>o</a:t>
            </a:r>
            <a:r>
              <a:rPr sz="1800" spc="130" dirty="0">
                <a:latin typeface="Arial"/>
                <a:cs typeface="Arial"/>
              </a:rPr>
              <a:t>d</a:t>
            </a:r>
            <a:r>
              <a:rPr sz="1800" spc="110" dirty="0">
                <a:latin typeface="Arial"/>
                <a:cs typeface="Arial"/>
              </a:rPr>
              <a:t>u</a:t>
            </a:r>
            <a:r>
              <a:rPr sz="1800" spc="120" dirty="0">
                <a:latin typeface="Arial"/>
                <a:cs typeface="Arial"/>
              </a:rPr>
              <a:t>i</a:t>
            </a:r>
            <a:r>
              <a:rPr sz="1800" spc="160" dirty="0">
                <a:latin typeface="Arial"/>
                <a:cs typeface="Arial"/>
              </a:rPr>
              <a:t>t</a:t>
            </a:r>
            <a:r>
              <a:rPr sz="1800" spc="10" dirty="0">
                <a:latin typeface="Arial"/>
                <a:cs typeface="Arial"/>
              </a:rPr>
              <a:t>s  </a:t>
            </a:r>
            <a:r>
              <a:rPr sz="1800" spc="60" dirty="0">
                <a:latin typeface="Arial"/>
                <a:cs typeface="Arial"/>
              </a:rPr>
              <a:t>finales)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2">
            <a:extLst>
              <a:ext uri="{FF2B5EF4-FFF2-40B4-BE49-F238E27FC236}">
                <a16:creationId xmlns:a16="http://schemas.microsoft.com/office/drawing/2014/main" id="{D8F04528-F84E-4F87-B0E2-2D1DB0ECEFFB}"/>
              </a:ext>
            </a:extLst>
          </p:cNvPr>
          <p:cNvSpPr txBox="1"/>
          <p:nvPr/>
        </p:nvSpPr>
        <p:spPr>
          <a:xfrm>
            <a:off x="1596324" y="3248025"/>
            <a:ext cx="123457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2000" b="1" dirty="0">
                <a:solidFill>
                  <a:srgbClr val="FF0000"/>
                </a:solidFill>
                <a:latin typeface="Arial"/>
                <a:cs typeface="Arial"/>
              </a:rPr>
              <a:t>Données</a:t>
            </a:r>
            <a:r>
              <a:rPr lang="fr-FR" sz="2000" dirty="0">
                <a:latin typeface="Arial"/>
                <a:cs typeface="Arial"/>
              </a:rPr>
              <a:t> 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976" y="694529"/>
            <a:ext cx="4479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90" dirty="0">
                <a:latin typeface="Times New Roman"/>
                <a:cs typeface="Times New Roman"/>
              </a:rPr>
              <a:t>AVANTAGES </a:t>
            </a:r>
            <a:r>
              <a:rPr sz="3600" i="1" spc="145" dirty="0">
                <a:latin typeface="Times New Roman"/>
                <a:cs typeface="Times New Roman"/>
              </a:rPr>
              <a:t>D’UN</a:t>
            </a:r>
            <a:r>
              <a:rPr sz="3600" i="1" spc="-140" dirty="0">
                <a:latin typeface="Times New Roman"/>
                <a:cs typeface="Times New Roman"/>
              </a:rPr>
              <a:t> </a:t>
            </a:r>
            <a:r>
              <a:rPr sz="3600" i="1" spc="105" dirty="0">
                <a:latin typeface="Times New Roman"/>
                <a:cs typeface="Times New Roman"/>
              </a:rPr>
              <a:t>SI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44723" y="1389887"/>
            <a:ext cx="6027420" cy="5244465"/>
            <a:chOff x="2744723" y="1389887"/>
            <a:chExt cx="6027420" cy="5244465"/>
          </a:xfrm>
        </p:grpSpPr>
        <p:sp>
          <p:nvSpPr>
            <p:cNvPr id="4" name="object 4"/>
            <p:cNvSpPr/>
            <p:nvPr/>
          </p:nvSpPr>
          <p:spPr>
            <a:xfrm>
              <a:off x="2759963" y="1403604"/>
              <a:ext cx="5217160" cy="5217160"/>
            </a:xfrm>
            <a:custGeom>
              <a:avLst/>
              <a:gdLst/>
              <a:ahLst/>
              <a:cxnLst/>
              <a:rect l="l" t="t" r="r" b="b"/>
              <a:pathLst>
                <a:path w="5217159" h="5217159">
                  <a:moveTo>
                    <a:pt x="5216652" y="5216652"/>
                  </a:moveTo>
                  <a:lnTo>
                    <a:pt x="0" y="5216652"/>
                  </a:lnTo>
                  <a:lnTo>
                    <a:pt x="2607564" y="0"/>
                  </a:lnTo>
                  <a:lnTo>
                    <a:pt x="5216652" y="5216652"/>
                  </a:lnTo>
                  <a:close/>
                </a:path>
              </a:pathLst>
            </a:custGeom>
            <a:solidFill>
              <a:srgbClr val="6075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44723" y="1389887"/>
              <a:ext cx="5245735" cy="5244465"/>
            </a:xfrm>
            <a:custGeom>
              <a:avLst/>
              <a:gdLst/>
              <a:ahLst/>
              <a:cxnLst/>
              <a:rect l="l" t="t" r="r" b="b"/>
              <a:pathLst>
                <a:path w="5245734" h="5244465">
                  <a:moveTo>
                    <a:pt x="5236464" y="5244084"/>
                  </a:moveTo>
                  <a:lnTo>
                    <a:pt x="10668" y="5244084"/>
                  </a:lnTo>
                  <a:lnTo>
                    <a:pt x="6096" y="5242560"/>
                  </a:lnTo>
                  <a:lnTo>
                    <a:pt x="0" y="5233416"/>
                  </a:lnTo>
                  <a:lnTo>
                    <a:pt x="0" y="5228844"/>
                  </a:lnTo>
                  <a:lnTo>
                    <a:pt x="3048" y="5224272"/>
                  </a:lnTo>
                  <a:lnTo>
                    <a:pt x="2610612" y="7620"/>
                  </a:lnTo>
                  <a:lnTo>
                    <a:pt x="2612136" y="3048"/>
                  </a:lnTo>
                  <a:lnTo>
                    <a:pt x="2618232" y="0"/>
                  </a:lnTo>
                  <a:lnTo>
                    <a:pt x="2628900" y="0"/>
                  </a:lnTo>
                  <a:lnTo>
                    <a:pt x="2633472" y="3048"/>
                  </a:lnTo>
                  <a:lnTo>
                    <a:pt x="2636520" y="7620"/>
                  </a:lnTo>
                  <a:lnTo>
                    <a:pt x="2642614" y="19812"/>
                  </a:lnTo>
                  <a:lnTo>
                    <a:pt x="2610612" y="19812"/>
                  </a:lnTo>
                  <a:lnTo>
                    <a:pt x="2623562" y="45720"/>
                  </a:lnTo>
                  <a:lnTo>
                    <a:pt x="37340" y="5216652"/>
                  </a:lnTo>
                  <a:lnTo>
                    <a:pt x="15240" y="5216652"/>
                  </a:lnTo>
                  <a:lnTo>
                    <a:pt x="27432" y="5236464"/>
                  </a:lnTo>
                  <a:lnTo>
                    <a:pt x="5244592" y="5236464"/>
                  </a:lnTo>
                  <a:lnTo>
                    <a:pt x="5244084" y="5237988"/>
                  </a:lnTo>
                  <a:lnTo>
                    <a:pt x="5241036" y="5242560"/>
                  </a:lnTo>
                  <a:lnTo>
                    <a:pt x="5236464" y="5244084"/>
                  </a:lnTo>
                  <a:close/>
                </a:path>
                <a:path w="5245734" h="5244465">
                  <a:moveTo>
                    <a:pt x="2623562" y="45720"/>
                  </a:moveTo>
                  <a:lnTo>
                    <a:pt x="2610612" y="19812"/>
                  </a:lnTo>
                  <a:lnTo>
                    <a:pt x="2636520" y="19812"/>
                  </a:lnTo>
                  <a:lnTo>
                    <a:pt x="2623562" y="45720"/>
                  </a:lnTo>
                  <a:close/>
                </a:path>
                <a:path w="5245734" h="5244465">
                  <a:moveTo>
                    <a:pt x="5218176" y="5236464"/>
                  </a:moveTo>
                  <a:lnTo>
                    <a:pt x="2623562" y="45720"/>
                  </a:lnTo>
                  <a:lnTo>
                    <a:pt x="2636520" y="19812"/>
                  </a:lnTo>
                  <a:lnTo>
                    <a:pt x="2642614" y="19812"/>
                  </a:lnTo>
                  <a:lnTo>
                    <a:pt x="5240275" y="5216652"/>
                  </a:lnTo>
                  <a:lnTo>
                    <a:pt x="5231892" y="5216652"/>
                  </a:lnTo>
                  <a:lnTo>
                    <a:pt x="5218176" y="5236464"/>
                  </a:lnTo>
                  <a:close/>
                </a:path>
                <a:path w="5245734" h="5244465">
                  <a:moveTo>
                    <a:pt x="27432" y="5236464"/>
                  </a:moveTo>
                  <a:lnTo>
                    <a:pt x="15240" y="5216652"/>
                  </a:lnTo>
                  <a:lnTo>
                    <a:pt x="37340" y="5216652"/>
                  </a:lnTo>
                  <a:lnTo>
                    <a:pt x="27432" y="5236464"/>
                  </a:lnTo>
                  <a:close/>
                </a:path>
                <a:path w="5245734" h="5244465">
                  <a:moveTo>
                    <a:pt x="5218176" y="5236464"/>
                  </a:moveTo>
                  <a:lnTo>
                    <a:pt x="27432" y="5236464"/>
                  </a:lnTo>
                  <a:lnTo>
                    <a:pt x="37340" y="5216652"/>
                  </a:lnTo>
                  <a:lnTo>
                    <a:pt x="5208273" y="5216652"/>
                  </a:lnTo>
                  <a:lnTo>
                    <a:pt x="5218176" y="5236464"/>
                  </a:lnTo>
                  <a:close/>
                </a:path>
                <a:path w="5245734" h="5244465">
                  <a:moveTo>
                    <a:pt x="5244592" y="5236464"/>
                  </a:moveTo>
                  <a:lnTo>
                    <a:pt x="5218176" y="5236464"/>
                  </a:lnTo>
                  <a:lnTo>
                    <a:pt x="5231892" y="5216652"/>
                  </a:lnTo>
                  <a:lnTo>
                    <a:pt x="5240275" y="5216652"/>
                  </a:lnTo>
                  <a:lnTo>
                    <a:pt x="5244084" y="5224272"/>
                  </a:lnTo>
                  <a:lnTo>
                    <a:pt x="5245608" y="5228844"/>
                  </a:lnTo>
                  <a:lnTo>
                    <a:pt x="5245608" y="5233416"/>
                  </a:lnTo>
                  <a:lnTo>
                    <a:pt x="5244592" y="52364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67527" y="1926336"/>
              <a:ext cx="3390900" cy="741045"/>
            </a:xfrm>
            <a:custGeom>
              <a:avLst/>
              <a:gdLst/>
              <a:ahLst/>
              <a:cxnLst/>
              <a:rect l="l" t="t" r="r" b="b"/>
              <a:pathLst>
                <a:path w="3390900" h="741044">
                  <a:moveTo>
                    <a:pt x="3267456" y="740664"/>
                  </a:moveTo>
                  <a:lnTo>
                    <a:pt x="123444" y="740664"/>
                  </a:lnTo>
                  <a:lnTo>
                    <a:pt x="75866" y="731019"/>
                  </a:lnTo>
                  <a:lnTo>
                    <a:pt x="36575" y="704659"/>
                  </a:lnTo>
                  <a:lnTo>
                    <a:pt x="9858" y="665440"/>
                  </a:lnTo>
                  <a:lnTo>
                    <a:pt x="0" y="617220"/>
                  </a:lnTo>
                  <a:lnTo>
                    <a:pt x="0" y="123444"/>
                  </a:lnTo>
                  <a:lnTo>
                    <a:pt x="9858" y="75223"/>
                  </a:lnTo>
                  <a:lnTo>
                    <a:pt x="36576" y="36004"/>
                  </a:lnTo>
                  <a:lnTo>
                    <a:pt x="75866" y="9644"/>
                  </a:lnTo>
                  <a:lnTo>
                    <a:pt x="123444" y="0"/>
                  </a:lnTo>
                  <a:lnTo>
                    <a:pt x="3267456" y="0"/>
                  </a:lnTo>
                  <a:lnTo>
                    <a:pt x="3315676" y="9644"/>
                  </a:lnTo>
                  <a:lnTo>
                    <a:pt x="3354895" y="36004"/>
                  </a:lnTo>
                  <a:lnTo>
                    <a:pt x="3381255" y="75223"/>
                  </a:lnTo>
                  <a:lnTo>
                    <a:pt x="3390900" y="123444"/>
                  </a:lnTo>
                  <a:lnTo>
                    <a:pt x="3390900" y="617220"/>
                  </a:lnTo>
                  <a:lnTo>
                    <a:pt x="3381255" y="665440"/>
                  </a:lnTo>
                  <a:lnTo>
                    <a:pt x="3354895" y="704659"/>
                  </a:lnTo>
                  <a:lnTo>
                    <a:pt x="3315676" y="731019"/>
                  </a:lnTo>
                  <a:lnTo>
                    <a:pt x="3267456" y="740664"/>
                  </a:lnTo>
                  <a:close/>
                </a:path>
              </a:pathLst>
            </a:custGeom>
            <a:solidFill>
              <a:srgbClr val="FFFFFF">
                <a:alpha val="89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53811" y="1911096"/>
              <a:ext cx="3418840" cy="771525"/>
            </a:xfrm>
            <a:custGeom>
              <a:avLst/>
              <a:gdLst/>
              <a:ahLst/>
              <a:cxnLst/>
              <a:rect l="l" t="t" r="r" b="b"/>
              <a:pathLst>
                <a:path w="3418840" h="771525">
                  <a:moveTo>
                    <a:pt x="3281172" y="771144"/>
                  </a:moveTo>
                  <a:lnTo>
                    <a:pt x="137160" y="771144"/>
                  </a:lnTo>
                  <a:lnTo>
                    <a:pt x="124968" y="769620"/>
                  </a:lnTo>
                  <a:lnTo>
                    <a:pt x="111252" y="768096"/>
                  </a:lnTo>
                  <a:lnTo>
                    <a:pt x="60960" y="748284"/>
                  </a:lnTo>
                  <a:lnTo>
                    <a:pt x="32004" y="720852"/>
                  </a:lnTo>
                  <a:lnTo>
                    <a:pt x="10668" y="687324"/>
                  </a:lnTo>
                  <a:lnTo>
                    <a:pt x="0" y="633984"/>
                  </a:lnTo>
                  <a:lnTo>
                    <a:pt x="0" y="124968"/>
                  </a:lnTo>
                  <a:lnTo>
                    <a:pt x="10668" y="85344"/>
                  </a:lnTo>
                  <a:lnTo>
                    <a:pt x="30480" y="51816"/>
                  </a:lnTo>
                  <a:lnTo>
                    <a:pt x="60960" y="24384"/>
                  </a:lnTo>
                  <a:lnTo>
                    <a:pt x="96012" y="7620"/>
                  </a:lnTo>
                  <a:lnTo>
                    <a:pt x="137160" y="0"/>
                  </a:lnTo>
                  <a:lnTo>
                    <a:pt x="3281172" y="0"/>
                  </a:lnTo>
                  <a:lnTo>
                    <a:pt x="3320796" y="6096"/>
                  </a:lnTo>
                  <a:lnTo>
                    <a:pt x="3363772" y="28956"/>
                  </a:lnTo>
                  <a:lnTo>
                    <a:pt x="138684" y="28956"/>
                  </a:lnTo>
                  <a:lnTo>
                    <a:pt x="126492" y="30480"/>
                  </a:lnTo>
                  <a:lnTo>
                    <a:pt x="77724" y="47244"/>
                  </a:lnTo>
                  <a:lnTo>
                    <a:pt x="47244" y="76200"/>
                  </a:lnTo>
                  <a:lnTo>
                    <a:pt x="38100" y="96012"/>
                  </a:lnTo>
                  <a:lnTo>
                    <a:pt x="33528" y="105156"/>
                  </a:lnTo>
                  <a:lnTo>
                    <a:pt x="30480" y="115824"/>
                  </a:lnTo>
                  <a:lnTo>
                    <a:pt x="28956" y="126492"/>
                  </a:lnTo>
                  <a:lnTo>
                    <a:pt x="28956" y="643128"/>
                  </a:lnTo>
                  <a:lnTo>
                    <a:pt x="41148" y="684276"/>
                  </a:lnTo>
                  <a:lnTo>
                    <a:pt x="67056" y="716280"/>
                  </a:lnTo>
                  <a:lnTo>
                    <a:pt x="76200" y="723900"/>
                  </a:lnTo>
                  <a:lnTo>
                    <a:pt x="94488" y="733044"/>
                  </a:lnTo>
                  <a:lnTo>
                    <a:pt x="105156" y="737616"/>
                  </a:lnTo>
                  <a:lnTo>
                    <a:pt x="114300" y="740664"/>
                  </a:lnTo>
                  <a:lnTo>
                    <a:pt x="126492" y="742188"/>
                  </a:lnTo>
                  <a:lnTo>
                    <a:pt x="3365296" y="742188"/>
                  </a:lnTo>
                  <a:lnTo>
                    <a:pt x="3358896" y="746760"/>
                  </a:lnTo>
                  <a:lnTo>
                    <a:pt x="3322320" y="765048"/>
                  </a:lnTo>
                  <a:lnTo>
                    <a:pt x="3296412" y="769620"/>
                  </a:lnTo>
                  <a:lnTo>
                    <a:pt x="3281172" y="771144"/>
                  </a:lnTo>
                  <a:close/>
                </a:path>
                <a:path w="3418840" h="771525">
                  <a:moveTo>
                    <a:pt x="3365296" y="742188"/>
                  </a:moveTo>
                  <a:lnTo>
                    <a:pt x="3291840" y="742188"/>
                  </a:lnTo>
                  <a:lnTo>
                    <a:pt x="3302508" y="740664"/>
                  </a:lnTo>
                  <a:lnTo>
                    <a:pt x="3313176" y="737616"/>
                  </a:lnTo>
                  <a:lnTo>
                    <a:pt x="3349752" y="717804"/>
                  </a:lnTo>
                  <a:lnTo>
                    <a:pt x="3377184" y="685800"/>
                  </a:lnTo>
                  <a:lnTo>
                    <a:pt x="3389376" y="644652"/>
                  </a:lnTo>
                  <a:lnTo>
                    <a:pt x="3390900" y="632460"/>
                  </a:lnTo>
                  <a:lnTo>
                    <a:pt x="3390900" y="138684"/>
                  </a:lnTo>
                  <a:lnTo>
                    <a:pt x="3381756" y="96012"/>
                  </a:lnTo>
                  <a:lnTo>
                    <a:pt x="3351276" y="54864"/>
                  </a:lnTo>
                  <a:lnTo>
                    <a:pt x="3342132" y="48768"/>
                  </a:lnTo>
                  <a:lnTo>
                    <a:pt x="3334512" y="42672"/>
                  </a:lnTo>
                  <a:lnTo>
                    <a:pt x="3293364" y="30480"/>
                  </a:lnTo>
                  <a:lnTo>
                    <a:pt x="3281172" y="28956"/>
                  </a:lnTo>
                  <a:lnTo>
                    <a:pt x="3363772" y="28956"/>
                  </a:lnTo>
                  <a:lnTo>
                    <a:pt x="3368040" y="32004"/>
                  </a:lnTo>
                  <a:lnTo>
                    <a:pt x="3378708" y="41148"/>
                  </a:lnTo>
                  <a:lnTo>
                    <a:pt x="3386328" y="50292"/>
                  </a:lnTo>
                  <a:lnTo>
                    <a:pt x="3395472" y="60960"/>
                  </a:lnTo>
                  <a:lnTo>
                    <a:pt x="3412236" y="97536"/>
                  </a:lnTo>
                  <a:lnTo>
                    <a:pt x="3418332" y="123444"/>
                  </a:lnTo>
                  <a:lnTo>
                    <a:pt x="3418332" y="646176"/>
                  </a:lnTo>
                  <a:lnTo>
                    <a:pt x="3403092" y="697992"/>
                  </a:lnTo>
                  <a:lnTo>
                    <a:pt x="3369564" y="739140"/>
                  </a:lnTo>
                  <a:lnTo>
                    <a:pt x="3365296" y="742188"/>
                  </a:lnTo>
                  <a:close/>
                </a:path>
              </a:pathLst>
            </a:custGeom>
            <a:solidFill>
              <a:srgbClr val="6075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67527" y="2759964"/>
              <a:ext cx="3390900" cy="742315"/>
            </a:xfrm>
            <a:custGeom>
              <a:avLst/>
              <a:gdLst/>
              <a:ahLst/>
              <a:cxnLst/>
              <a:rect l="l" t="t" r="r" b="b"/>
              <a:pathLst>
                <a:path w="3390900" h="742314">
                  <a:moveTo>
                    <a:pt x="3267456" y="742188"/>
                  </a:moveTo>
                  <a:lnTo>
                    <a:pt x="123444" y="742188"/>
                  </a:lnTo>
                  <a:lnTo>
                    <a:pt x="75866" y="732543"/>
                  </a:lnTo>
                  <a:lnTo>
                    <a:pt x="36575" y="706183"/>
                  </a:lnTo>
                  <a:lnTo>
                    <a:pt x="9858" y="666964"/>
                  </a:lnTo>
                  <a:lnTo>
                    <a:pt x="0" y="618744"/>
                  </a:lnTo>
                  <a:lnTo>
                    <a:pt x="0" y="123444"/>
                  </a:lnTo>
                  <a:lnTo>
                    <a:pt x="9858" y="75866"/>
                  </a:lnTo>
                  <a:lnTo>
                    <a:pt x="36576" y="36576"/>
                  </a:lnTo>
                  <a:lnTo>
                    <a:pt x="75866" y="9858"/>
                  </a:lnTo>
                  <a:lnTo>
                    <a:pt x="123444" y="0"/>
                  </a:lnTo>
                  <a:lnTo>
                    <a:pt x="3267456" y="0"/>
                  </a:lnTo>
                  <a:lnTo>
                    <a:pt x="3315676" y="9858"/>
                  </a:lnTo>
                  <a:lnTo>
                    <a:pt x="3354895" y="36576"/>
                  </a:lnTo>
                  <a:lnTo>
                    <a:pt x="3381255" y="75866"/>
                  </a:lnTo>
                  <a:lnTo>
                    <a:pt x="3390900" y="123444"/>
                  </a:lnTo>
                  <a:lnTo>
                    <a:pt x="3390900" y="618744"/>
                  </a:lnTo>
                  <a:lnTo>
                    <a:pt x="3381255" y="666964"/>
                  </a:lnTo>
                  <a:lnTo>
                    <a:pt x="3354895" y="706183"/>
                  </a:lnTo>
                  <a:lnTo>
                    <a:pt x="3315676" y="732543"/>
                  </a:lnTo>
                  <a:lnTo>
                    <a:pt x="3267456" y="742188"/>
                  </a:lnTo>
                  <a:close/>
                </a:path>
              </a:pathLst>
            </a:custGeom>
            <a:solidFill>
              <a:srgbClr val="FFFFFF">
                <a:alpha val="89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53811" y="2746248"/>
              <a:ext cx="3418840" cy="769620"/>
            </a:xfrm>
            <a:custGeom>
              <a:avLst/>
              <a:gdLst/>
              <a:ahLst/>
              <a:cxnLst/>
              <a:rect l="l" t="t" r="r" b="b"/>
              <a:pathLst>
                <a:path w="3418840" h="769620">
                  <a:moveTo>
                    <a:pt x="3296412" y="769620"/>
                  </a:moveTo>
                  <a:lnTo>
                    <a:pt x="124968" y="769620"/>
                  </a:lnTo>
                  <a:lnTo>
                    <a:pt x="111252" y="768096"/>
                  </a:lnTo>
                  <a:lnTo>
                    <a:pt x="73152" y="754380"/>
                  </a:lnTo>
                  <a:lnTo>
                    <a:pt x="32004" y="720852"/>
                  </a:lnTo>
                  <a:lnTo>
                    <a:pt x="10668" y="687324"/>
                  </a:lnTo>
                  <a:lnTo>
                    <a:pt x="1524" y="647700"/>
                  </a:lnTo>
                  <a:lnTo>
                    <a:pt x="0" y="632460"/>
                  </a:lnTo>
                  <a:lnTo>
                    <a:pt x="0" y="124968"/>
                  </a:lnTo>
                  <a:lnTo>
                    <a:pt x="10668" y="85344"/>
                  </a:lnTo>
                  <a:lnTo>
                    <a:pt x="30480" y="50292"/>
                  </a:lnTo>
                  <a:lnTo>
                    <a:pt x="71628" y="16764"/>
                  </a:lnTo>
                  <a:lnTo>
                    <a:pt x="109728" y="3048"/>
                  </a:lnTo>
                  <a:lnTo>
                    <a:pt x="137160" y="0"/>
                  </a:lnTo>
                  <a:lnTo>
                    <a:pt x="3294888" y="0"/>
                  </a:lnTo>
                  <a:lnTo>
                    <a:pt x="3334512" y="10668"/>
                  </a:lnTo>
                  <a:lnTo>
                    <a:pt x="3365906" y="28956"/>
                  </a:lnTo>
                  <a:lnTo>
                    <a:pt x="126492" y="28956"/>
                  </a:lnTo>
                  <a:lnTo>
                    <a:pt x="115824" y="30480"/>
                  </a:lnTo>
                  <a:lnTo>
                    <a:pt x="106680" y="33528"/>
                  </a:lnTo>
                  <a:lnTo>
                    <a:pt x="96012" y="36576"/>
                  </a:lnTo>
                  <a:lnTo>
                    <a:pt x="86868" y="41148"/>
                  </a:lnTo>
                  <a:lnTo>
                    <a:pt x="53340" y="67056"/>
                  </a:lnTo>
                  <a:lnTo>
                    <a:pt x="33528" y="105156"/>
                  </a:lnTo>
                  <a:lnTo>
                    <a:pt x="28956" y="126492"/>
                  </a:lnTo>
                  <a:lnTo>
                    <a:pt x="28956" y="643128"/>
                  </a:lnTo>
                  <a:lnTo>
                    <a:pt x="41148" y="684276"/>
                  </a:lnTo>
                  <a:lnTo>
                    <a:pt x="67056" y="716280"/>
                  </a:lnTo>
                  <a:lnTo>
                    <a:pt x="105156" y="736092"/>
                  </a:lnTo>
                  <a:lnTo>
                    <a:pt x="114300" y="739140"/>
                  </a:lnTo>
                  <a:lnTo>
                    <a:pt x="126492" y="740664"/>
                  </a:lnTo>
                  <a:lnTo>
                    <a:pt x="137160" y="742188"/>
                  </a:lnTo>
                  <a:lnTo>
                    <a:pt x="3364230" y="742188"/>
                  </a:lnTo>
                  <a:lnTo>
                    <a:pt x="3358896" y="746760"/>
                  </a:lnTo>
                  <a:lnTo>
                    <a:pt x="3346704" y="752856"/>
                  </a:lnTo>
                  <a:lnTo>
                    <a:pt x="3336036" y="758952"/>
                  </a:lnTo>
                  <a:lnTo>
                    <a:pt x="3322320" y="763524"/>
                  </a:lnTo>
                  <a:lnTo>
                    <a:pt x="3310128" y="766572"/>
                  </a:lnTo>
                  <a:lnTo>
                    <a:pt x="3296412" y="769620"/>
                  </a:lnTo>
                  <a:close/>
                </a:path>
                <a:path w="3418840" h="769620">
                  <a:moveTo>
                    <a:pt x="3364230" y="742188"/>
                  </a:moveTo>
                  <a:lnTo>
                    <a:pt x="3279648" y="742188"/>
                  </a:lnTo>
                  <a:lnTo>
                    <a:pt x="3291840" y="740664"/>
                  </a:lnTo>
                  <a:lnTo>
                    <a:pt x="3313176" y="737616"/>
                  </a:lnTo>
                  <a:lnTo>
                    <a:pt x="3322320" y="733044"/>
                  </a:lnTo>
                  <a:lnTo>
                    <a:pt x="3332988" y="728472"/>
                  </a:lnTo>
                  <a:lnTo>
                    <a:pt x="3342132" y="723900"/>
                  </a:lnTo>
                  <a:lnTo>
                    <a:pt x="3349752" y="717804"/>
                  </a:lnTo>
                  <a:lnTo>
                    <a:pt x="3364992" y="702564"/>
                  </a:lnTo>
                  <a:lnTo>
                    <a:pt x="3371088" y="693420"/>
                  </a:lnTo>
                  <a:lnTo>
                    <a:pt x="3377184" y="685800"/>
                  </a:lnTo>
                  <a:lnTo>
                    <a:pt x="3389376" y="644652"/>
                  </a:lnTo>
                  <a:lnTo>
                    <a:pt x="3390900" y="632460"/>
                  </a:lnTo>
                  <a:lnTo>
                    <a:pt x="3390900" y="138684"/>
                  </a:lnTo>
                  <a:lnTo>
                    <a:pt x="3389376" y="128016"/>
                  </a:lnTo>
                  <a:lnTo>
                    <a:pt x="3387852" y="115824"/>
                  </a:lnTo>
                  <a:lnTo>
                    <a:pt x="3372612" y="77724"/>
                  </a:lnTo>
                  <a:lnTo>
                    <a:pt x="3342132" y="47244"/>
                  </a:lnTo>
                  <a:lnTo>
                    <a:pt x="3323844" y="38100"/>
                  </a:lnTo>
                  <a:lnTo>
                    <a:pt x="3314700" y="33528"/>
                  </a:lnTo>
                  <a:lnTo>
                    <a:pt x="3304032" y="30480"/>
                  </a:lnTo>
                  <a:lnTo>
                    <a:pt x="3293364" y="28956"/>
                  </a:lnTo>
                  <a:lnTo>
                    <a:pt x="3365906" y="28956"/>
                  </a:lnTo>
                  <a:lnTo>
                    <a:pt x="3368040" y="30480"/>
                  </a:lnTo>
                  <a:lnTo>
                    <a:pt x="3378708" y="39624"/>
                  </a:lnTo>
                  <a:lnTo>
                    <a:pt x="3386328" y="50292"/>
                  </a:lnTo>
                  <a:lnTo>
                    <a:pt x="3395472" y="60960"/>
                  </a:lnTo>
                  <a:lnTo>
                    <a:pt x="3401568" y="71628"/>
                  </a:lnTo>
                  <a:lnTo>
                    <a:pt x="3407664" y="83820"/>
                  </a:lnTo>
                  <a:lnTo>
                    <a:pt x="3412236" y="96012"/>
                  </a:lnTo>
                  <a:lnTo>
                    <a:pt x="3418332" y="123444"/>
                  </a:lnTo>
                  <a:lnTo>
                    <a:pt x="3418332" y="646176"/>
                  </a:lnTo>
                  <a:lnTo>
                    <a:pt x="3416808" y="659892"/>
                  </a:lnTo>
                  <a:lnTo>
                    <a:pt x="3412236" y="672084"/>
                  </a:lnTo>
                  <a:lnTo>
                    <a:pt x="3407664" y="685800"/>
                  </a:lnTo>
                  <a:lnTo>
                    <a:pt x="3403092" y="697992"/>
                  </a:lnTo>
                  <a:lnTo>
                    <a:pt x="3387852" y="719328"/>
                  </a:lnTo>
                  <a:lnTo>
                    <a:pt x="3378708" y="729996"/>
                  </a:lnTo>
                  <a:lnTo>
                    <a:pt x="3369564" y="737616"/>
                  </a:lnTo>
                  <a:lnTo>
                    <a:pt x="3364230" y="742188"/>
                  </a:lnTo>
                  <a:close/>
                </a:path>
              </a:pathLst>
            </a:custGeom>
            <a:solidFill>
              <a:srgbClr val="6075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67527" y="3595116"/>
              <a:ext cx="3390900" cy="741045"/>
            </a:xfrm>
            <a:custGeom>
              <a:avLst/>
              <a:gdLst/>
              <a:ahLst/>
              <a:cxnLst/>
              <a:rect l="l" t="t" r="r" b="b"/>
              <a:pathLst>
                <a:path w="3390900" h="741045">
                  <a:moveTo>
                    <a:pt x="3267456" y="740664"/>
                  </a:moveTo>
                  <a:lnTo>
                    <a:pt x="123444" y="740664"/>
                  </a:lnTo>
                  <a:lnTo>
                    <a:pt x="75866" y="731019"/>
                  </a:lnTo>
                  <a:lnTo>
                    <a:pt x="36575" y="704659"/>
                  </a:lnTo>
                  <a:lnTo>
                    <a:pt x="9858" y="665440"/>
                  </a:lnTo>
                  <a:lnTo>
                    <a:pt x="0" y="617220"/>
                  </a:lnTo>
                  <a:lnTo>
                    <a:pt x="0" y="123444"/>
                  </a:lnTo>
                  <a:lnTo>
                    <a:pt x="9858" y="75223"/>
                  </a:lnTo>
                  <a:lnTo>
                    <a:pt x="36576" y="36004"/>
                  </a:lnTo>
                  <a:lnTo>
                    <a:pt x="75866" y="9644"/>
                  </a:lnTo>
                  <a:lnTo>
                    <a:pt x="123444" y="0"/>
                  </a:lnTo>
                  <a:lnTo>
                    <a:pt x="3267456" y="0"/>
                  </a:lnTo>
                  <a:lnTo>
                    <a:pt x="3315676" y="9644"/>
                  </a:lnTo>
                  <a:lnTo>
                    <a:pt x="3354895" y="36004"/>
                  </a:lnTo>
                  <a:lnTo>
                    <a:pt x="3381255" y="75223"/>
                  </a:lnTo>
                  <a:lnTo>
                    <a:pt x="3390900" y="123444"/>
                  </a:lnTo>
                  <a:lnTo>
                    <a:pt x="3390900" y="617220"/>
                  </a:lnTo>
                  <a:lnTo>
                    <a:pt x="3381255" y="665440"/>
                  </a:lnTo>
                  <a:lnTo>
                    <a:pt x="3354895" y="704659"/>
                  </a:lnTo>
                  <a:lnTo>
                    <a:pt x="3315676" y="731019"/>
                  </a:lnTo>
                  <a:lnTo>
                    <a:pt x="3267456" y="740664"/>
                  </a:lnTo>
                  <a:close/>
                </a:path>
              </a:pathLst>
            </a:custGeom>
            <a:solidFill>
              <a:srgbClr val="FFFFFF">
                <a:alpha val="89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53811" y="3579876"/>
              <a:ext cx="3418840" cy="771525"/>
            </a:xfrm>
            <a:custGeom>
              <a:avLst/>
              <a:gdLst/>
              <a:ahLst/>
              <a:cxnLst/>
              <a:rect l="l" t="t" r="r" b="b"/>
              <a:pathLst>
                <a:path w="3418840" h="771525">
                  <a:moveTo>
                    <a:pt x="3281172" y="771144"/>
                  </a:moveTo>
                  <a:lnTo>
                    <a:pt x="137160" y="771144"/>
                  </a:lnTo>
                  <a:lnTo>
                    <a:pt x="124968" y="769620"/>
                  </a:lnTo>
                  <a:lnTo>
                    <a:pt x="111252" y="768096"/>
                  </a:lnTo>
                  <a:lnTo>
                    <a:pt x="60960" y="748284"/>
                  </a:lnTo>
                  <a:lnTo>
                    <a:pt x="32004" y="720852"/>
                  </a:lnTo>
                  <a:lnTo>
                    <a:pt x="10668" y="687324"/>
                  </a:lnTo>
                  <a:lnTo>
                    <a:pt x="0" y="633984"/>
                  </a:lnTo>
                  <a:lnTo>
                    <a:pt x="0" y="124968"/>
                  </a:lnTo>
                  <a:lnTo>
                    <a:pt x="10668" y="85344"/>
                  </a:lnTo>
                  <a:lnTo>
                    <a:pt x="30480" y="51816"/>
                  </a:lnTo>
                  <a:lnTo>
                    <a:pt x="60960" y="24384"/>
                  </a:lnTo>
                  <a:lnTo>
                    <a:pt x="96012" y="7620"/>
                  </a:lnTo>
                  <a:lnTo>
                    <a:pt x="137160" y="0"/>
                  </a:lnTo>
                  <a:lnTo>
                    <a:pt x="3281172" y="0"/>
                  </a:lnTo>
                  <a:lnTo>
                    <a:pt x="3320796" y="6096"/>
                  </a:lnTo>
                  <a:lnTo>
                    <a:pt x="3363772" y="28956"/>
                  </a:lnTo>
                  <a:lnTo>
                    <a:pt x="138684" y="28956"/>
                  </a:lnTo>
                  <a:lnTo>
                    <a:pt x="126492" y="30480"/>
                  </a:lnTo>
                  <a:lnTo>
                    <a:pt x="77724" y="47244"/>
                  </a:lnTo>
                  <a:lnTo>
                    <a:pt x="47244" y="76200"/>
                  </a:lnTo>
                  <a:lnTo>
                    <a:pt x="38100" y="96012"/>
                  </a:lnTo>
                  <a:lnTo>
                    <a:pt x="33528" y="105156"/>
                  </a:lnTo>
                  <a:lnTo>
                    <a:pt x="30480" y="115824"/>
                  </a:lnTo>
                  <a:lnTo>
                    <a:pt x="28956" y="126492"/>
                  </a:lnTo>
                  <a:lnTo>
                    <a:pt x="28956" y="643128"/>
                  </a:lnTo>
                  <a:lnTo>
                    <a:pt x="41148" y="684276"/>
                  </a:lnTo>
                  <a:lnTo>
                    <a:pt x="67056" y="716280"/>
                  </a:lnTo>
                  <a:lnTo>
                    <a:pt x="76200" y="723900"/>
                  </a:lnTo>
                  <a:lnTo>
                    <a:pt x="94488" y="733044"/>
                  </a:lnTo>
                  <a:lnTo>
                    <a:pt x="105156" y="737616"/>
                  </a:lnTo>
                  <a:lnTo>
                    <a:pt x="114300" y="740664"/>
                  </a:lnTo>
                  <a:lnTo>
                    <a:pt x="126492" y="742188"/>
                  </a:lnTo>
                  <a:lnTo>
                    <a:pt x="3365296" y="742188"/>
                  </a:lnTo>
                  <a:lnTo>
                    <a:pt x="3358896" y="746760"/>
                  </a:lnTo>
                  <a:lnTo>
                    <a:pt x="3322320" y="765048"/>
                  </a:lnTo>
                  <a:lnTo>
                    <a:pt x="3296412" y="769620"/>
                  </a:lnTo>
                  <a:lnTo>
                    <a:pt x="3281172" y="771144"/>
                  </a:lnTo>
                  <a:close/>
                </a:path>
                <a:path w="3418840" h="771525">
                  <a:moveTo>
                    <a:pt x="3365296" y="742188"/>
                  </a:moveTo>
                  <a:lnTo>
                    <a:pt x="3291840" y="742188"/>
                  </a:lnTo>
                  <a:lnTo>
                    <a:pt x="3302508" y="740664"/>
                  </a:lnTo>
                  <a:lnTo>
                    <a:pt x="3313176" y="737616"/>
                  </a:lnTo>
                  <a:lnTo>
                    <a:pt x="3349752" y="717804"/>
                  </a:lnTo>
                  <a:lnTo>
                    <a:pt x="3377184" y="685800"/>
                  </a:lnTo>
                  <a:lnTo>
                    <a:pt x="3389376" y="644652"/>
                  </a:lnTo>
                  <a:lnTo>
                    <a:pt x="3390900" y="632460"/>
                  </a:lnTo>
                  <a:lnTo>
                    <a:pt x="3390900" y="138684"/>
                  </a:lnTo>
                  <a:lnTo>
                    <a:pt x="3381756" y="96012"/>
                  </a:lnTo>
                  <a:lnTo>
                    <a:pt x="3351276" y="54864"/>
                  </a:lnTo>
                  <a:lnTo>
                    <a:pt x="3342132" y="48768"/>
                  </a:lnTo>
                  <a:lnTo>
                    <a:pt x="3334512" y="42672"/>
                  </a:lnTo>
                  <a:lnTo>
                    <a:pt x="3293364" y="30480"/>
                  </a:lnTo>
                  <a:lnTo>
                    <a:pt x="3281172" y="28956"/>
                  </a:lnTo>
                  <a:lnTo>
                    <a:pt x="3363772" y="28956"/>
                  </a:lnTo>
                  <a:lnTo>
                    <a:pt x="3368040" y="32004"/>
                  </a:lnTo>
                  <a:lnTo>
                    <a:pt x="3378708" y="41148"/>
                  </a:lnTo>
                  <a:lnTo>
                    <a:pt x="3386328" y="50292"/>
                  </a:lnTo>
                  <a:lnTo>
                    <a:pt x="3395472" y="60960"/>
                  </a:lnTo>
                  <a:lnTo>
                    <a:pt x="3412236" y="97536"/>
                  </a:lnTo>
                  <a:lnTo>
                    <a:pt x="3418332" y="123444"/>
                  </a:lnTo>
                  <a:lnTo>
                    <a:pt x="3418332" y="646176"/>
                  </a:lnTo>
                  <a:lnTo>
                    <a:pt x="3403092" y="697992"/>
                  </a:lnTo>
                  <a:lnTo>
                    <a:pt x="3369564" y="739140"/>
                  </a:lnTo>
                  <a:lnTo>
                    <a:pt x="3365296" y="742188"/>
                  </a:lnTo>
                  <a:close/>
                </a:path>
              </a:pathLst>
            </a:custGeom>
            <a:solidFill>
              <a:srgbClr val="6075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67527" y="4428744"/>
              <a:ext cx="3390900" cy="742315"/>
            </a:xfrm>
            <a:custGeom>
              <a:avLst/>
              <a:gdLst/>
              <a:ahLst/>
              <a:cxnLst/>
              <a:rect l="l" t="t" r="r" b="b"/>
              <a:pathLst>
                <a:path w="3390900" h="742314">
                  <a:moveTo>
                    <a:pt x="3267456" y="742187"/>
                  </a:moveTo>
                  <a:lnTo>
                    <a:pt x="123444" y="742187"/>
                  </a:lnTo>
                  <a:lnTo>
                    <a:pt x="75866" y="732543"/>
                  </a:lnTo>
                  <a:lnTo>
                    <a:pt x="36575" y="706183"/>
                  </a:lnTo>
                  <a:lnTo>
                    <a:pt x="9858" y="666964"/>
                  </a:lnTo>
                  <a:lnTo>
                    <a:pt x="0" y="618743"/>
                  </a:lnTo>
                  <a:lnTo>
                    <a:pt x="0" y="123443"/>
                  </a:lnTo>
                  <a:lnTo>
                    <a:pt x="9858" y="75866"/>
                  </a:lnTo>
                  <a:lnTo>
                    <a:pt x="36576" y="36575"/>
                  </a:lnTo>
                  <a:lnTo>
                    <a:pt x="75866" y="9858"/>
                  </a:lnTo>
                  <a:lnTo>
                    <a:pt x="123444" y="0"/>
                  </a:lnTo>
                  <a:lnTo>
                    <a:pt x="3267456" y="0"/>
                  </a:lnTo>
                  <a:lnTo>
                    <a:pt x="3315676" y="9858"/>
                  </a:lnTo>
                  <a:lnTo>
                    <a:pt x="3354895" y="36575"/>
                  </a:lnTo>
                  <a:lnTo>
                    <a:pt x="3381255" y="75866"/>
                  </a:lnTo>
                  <a:lnTo>
                    <a:pt x="3390900" y="123443"/>
                  </a:lnTo>
                  <a:lnTo>
                    <a:pt x="3390900" y="618743"/>
                  </a:lnTo>
                  <a:lnTo>
                    <a:pt x="3381255" y="666964"/>
                  </a:lnTo>
                  <a:lnTo>
                    <a:pt x="3354895" y="706183"/>
                  </a:lnTo>
                  <a:lnTo>
                    <a:pt x="3315676" y="732543"/>
                  </a:lnTo>
                  <a:lnTo>
                    <a:pt x="3267456" y="742187"/>
                  </a:lnTo>
                  <a:close/>
                </a:path>
              </a:pathLst>
            </a:custGeom>
            <a:solidFill>
              <a:srgbClr val="FFFFFF">
                <a:alpha val="89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53811" y="4415028"/>
              <a:ext cx="3418840" cy="769620"/>
            </a:xfrm>
            <a:custGeom>
              <a:avLst/>
              <a:gdLst/>
              <a:ahLst/>
              <a:cxnLst/>
              <a:rect l="l" t="t" r="r" b="b"/>
              <a:pathLst>
                <a:path w="3418840" h="769620">
                  <a:moveTo>
                    <a:pt x="3296412" y="769620"/>
                  </a:moveTo>
                  <a:lnTo>
                    <a:pt x="124968" y="769620"/>
                  </a:lnTo>
                  <a:lnTo>
                    <a:pt x="111252" y="768096"/>
                  </a:lnTo>
                  <a:lnTo>
                    <a:pt x="73152" y="754380"/>
                  </a:lnTo>
                  <a:lnTo>
                    <a:pt x="32004" y="720852"/>
                  </a:lnTo>
                  <a:lnTo>
                    <a:pt x="10668" y="687324"/>
                  </a:lnTo>
                  <a:lnTo>
                    <a:pt x="1524" y="647700"/>
                  </a:lnTo>
                  <a:lnTo>
                    <a:pt x="0" y="632460"/>
                  </a:lnTo>
                  <a:lnTo>
                    <a:pt x="0" y="124968"/>
                  </a:lnTo>
                  <a:lnTo>
                    <a:pt x="10668" y="85344"/>
                  </a:lnTo>
                  <a:lnTo>
                    <a:pt x="30480" y="50292"/>
                  </a:lnTo>
                  <a:lnTo>
                    <a:pt x="71628" y="16764"/>
                  </a:lnTo>
                  <a:lnTo>
                    <a:pt x="109728" y="3048"/>
                  </a:lnTo>
                  <a:lnTo>
                    <a:pt x="137160" y="0"/>
                  </a:lnTo>
                  <a:lnTo>
                    <a:pt x="3294888" y="0"/>
                  </a:lnTo>
                  <a:lnTo>
                    <a:pt x="3334512" y="10668"/>
                  </a:lnTo>
                  <a:lnTo>
                    <a:pt x="3365906" y="28956"/>
                  </a:lnTo>
                  <a:lnTo>
                    <a:pt x="126492" y="28956"/>
                  </a:lnTo>
                  <a:lnTo>
                    <a:pt x="115824" y="30480"/>
                  </a:lnTo>
                  <a:lnTo>
                    <a:pt x="106680" y="33528"/>
                  </a:lnTo>
                  <a:lnTo>
                    <a:pt x="96012" y="36576"/>
                  </a:lnTo>
                  <a:lnTo>
                    <a:pt x="86868" y="41148"/>
                  </a:lnTo>
                  <a:lnTo>
                    <a:pt x="53340" y="67056"/>
                  </a:lnTo>
                  <a:lnTo>
                    <a:pt x="33528" y="105156"/>
                  </a:lnTo>
                  <a:lnTo>
                    <a:pt x="28956" y="126492"/>
                  </a:lnTo>
                  <a:lnTo>
                    <a:pt x="28956" y="643128"/>
                  </a:lnTo>
                  <a:lnTo>
                    <a:pt x="41148" y="684276"/>
                  </a:lnTo>
                  <a:lnTo>
                    <a:pt x="67056" y="716280"/>
                  </a:lnTo>
                  <a:lnTo>
                    <a:pt x="105156" y="736092"/>
                  </a:lnTo>
                  <a:lnTo>
                    <a:pt x="114300" y="739140"/>
                  </a:lnTo>
                  <a:lnTo>
                    <a:pt x="126492" y="740664"/>
                  </a:lnTo>
                  <a:lnTo>
                    <a:pt x="137160" y="742188"/>
                  </a:lnTo>
                  <a:lnTo>
                    <a:pt x="3364230" y="742188"/>
                  </a:lnTo>
                  <a:lnTo>
                    <a:pt x="3358896" y="746760"/>
                  </a:lnTo>
                  <a:lnTo>
                    <a:pt x="3346704" y="752856"/>
                  </a:lnTo>
                  <a:lnTo>
                    <a:pt x="3336036" y="758952"/>
                  </a:lnTo>
                  <a:lnTo>
                    <a:pt x="3322320" y="763524"/>
                  </a:lnTo>
                  <a:lnTo>
                    <a:pt x="3310128" y="766572"/>
                  </a:lnTo>
                  <a:lnTo>
                    <a:pt x="3296412" y="769620"/>
                  </a:lnTo>
                  <a:close/>
                </a:path>
                <a:path w="3418840" h="769620">
                  <a:moveTo>
                    <a:pt x="3364230" y="742188"/>
                  </a:moveTo>
                  <a:lnTo>
                    <a:pt x="3279648" y="742188"/>
                  </a:lnTo>
                  <a:lnTo>
                    <a:pt x="3291840" y="740664"/>
                  </a:lnTo>
                  <a:lnTo>
                    <a:pt x="3313176" y="737616"/>
                  </a:lnTo>
                  <a:lnTo>
                    <a:pt x="3322320" y="733044"/>
                  </a:lnTo>
                  <a:lnTo>
                    <a:pt x="3332988" y="728472"/>
                  </a:lnTo>
                  <a:lnTo>
                    <a:pt x="3342132" y="723900"/>
                  </a:lnTo>
                  <a:lnTo>
                    <a:pt x="3377184" y="684276"/>
                  </a:lnTo>
                  <a:lnTo>
                    <a:pt x="3389376" y="644652"/>
                  </a:lnTo>
                  <a:lnTo>
                    <a:pt x="3390900" y="632460"/>
                  </a:lnTo>
                  <a:lnTo>
                    <a:pt x="3390900" y="138684"/>
                  </a:lnTo>
                  <a:lnTo>
                    <a:pt x="3389376" y="128016"/>
                  </a:lnTo>
                  <a:lnTo>
                    <a:pt x="3387852" y="115824"/>
                  </a:lnTo>
                  <a:lnTo>
                    <a:pt x="3372612" y="77724"/>
                  </a:lnTo>
                  <a:lnTo>
                    <a:pt x="3342132" y="47244"/>
                  </a:lnTo>
                  <a:lnTo>
                    <a:pt x="3323844" y="38100"/>
                  </a:lnTo>
                  <a:lnTo>
                    <a:pt x="3314700" y="33528"/>
                  </a:lnTo>
                  <a:lnTo>
                    <a:pt x="3304032" y="30480"/>
                  </a:lnTo>
                  <a:lnTo>
                    <a:pt x="3293364" y="28956"/>
                  </a:lnTo>
                  <a:lnTo>
                    <a:pt x="3365906" y="28956"/>
                  </a:lnTo>
                  <a:lnTo>
                    <a:pt x="3368040" y="30480"/>
                  </a:lnTo>
                  <a:lnTo>
                    <a:pt x="3378708" y="39624"/>
                  </a:lnTo>
                  <a:lnTo>
                    <a:pt x="3386328" y="50292"/>
                  </a:lnTo>
                  <a:lnTo>
                    <a:pt x="3395472" y="60960"/>
                  </a:lnTo>
                  <a:lnTo>
                    <a:pt x="3401568" y="71628"/>
                  </a:lnTo>
                  <a:lnTo>
                    <a:pt x="3407664" y="83820"/>
                  </a:lnTo>
                  <a:lnTo>
                    <a:pt x="3412236" y="96012"/>
                  </a:lnTo>
                  <a:lnTo>
                    <a:pt x="3418332" y="123444"/>
                  </a:lnTo>
                  <a:lnTo>
                    <a:pt x="3418332" y="646176"/>
                  </a:lnTo>
                  <a:lnTo>
                    <a:pt x="3416808" y="659892"/>
                  </a:lnTo>
                  <a:lnTo>
                    <a:pt x="3412236" y="672084"/>
                  </a:lnTo>
                  <a:lnTo>
                    <a:pt x="3407664" y="685800"/>
                  </a:lnTo>
                  <a:lnTo>
                    <a:pt x="3403092" y="697992"/>
                  </a:lnTo>
                  <a:lnTo>
                    <a:pt x="3387852" y="719328"/>
                  </a:lnTo>
                  <a:lnTo>
                    <a:pt x="3378708" y="729996"/>
                  </a:lnTo>
                  <a:lnTo>
                    <a:pt x="3369564" y="737616"/>
                  </a:lnTo>
                  <a:lnTo>
                    <a:pt x="3364230" y="742188"/>
                  </a:lnTo>
                  <a:close/>
                </a:path>
              </a:pathLst>
            </a:custGeom>
            <a:solidFill>
              <a:srgbClr val="6075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67527" y="5263896"/>
              <a:ext cx="3390900" cy="741045"/>
            </a:xfrm>
            <a:custGeom>
              <a:avLst/>
              <a:gdLst/>
              <a:ahLst/>
              <a:cxnLst/>
              <a:rect l="l" t="t" r="r" b="b"/>
              <a:pathLst>
                <a:path w="3390900" h="741045">
                  <a:moveTo>
                    <a:pt x="3267456" y="740664"/>
                  </a:moveTo>
                  <a:lnTo>
                    <a:pt x="123444" y="740664"/>
                  </a:lnTo>
                  <a:lnTo>
                    <a:pt x="75866" y="731019"/>
                  </a:lnTo>
                  <a:lnTo>
                    <a:pt x="36575" y="704659"/>
                  </a:lnTo>
                  <a:lnTo>
                    <a:pt x="9858" y="665440"/>
                  </a:lnTo>
                  <a:lnTo>
                    <a:pt x="0" y="617220"/>
                  </a:lnTo>
                  <a:lnTo>
                    <a:pt x="0" y="123444"/>
                  </a:lnTo>
                  <a:lnTo>
                    <a:pt x="9858" y="75223"/>
                  </a:lnTo>
                  <a:lnTo>
                    <a:pt x="36576" y="36004"/>
                  </a:lnTo>
                  <a:lnTo>
                    <a:pt x="75866" y="9644"/>
                  </a:lnTo>
                  <a:lnTo>
                    <a:pt x="123444" y="0"/>
                  </a:lnTo>
                  <a:lnTo>
                    <a:pt x="3267456" y="0"/>
                  </a:lnTo>
                  <a:lnTo>
                    <a:pt x="3315676" y="9644"/>
                  </a:lnTo>
                  <a:lnTo>
                    <a:pt x="3354895" y="36004"/>
                  </a:lnTo>
                  <a:lnTo>
                    <a:pt x="3381255" y="75223"/>
                  </a:lnTo>
                  <a:lnTo>
                    <a:pt x="3390900" y="123444"/>
                  </a:lnTo>
                  <a:lnTo>
                    <a:pt x="3390900" y="617220"/>
                  </a:lnTo>
                  <a:lnTo>
                    <a:pt x="3381255" y="665440"/>
                  </a:lnTo>
                  <a:lnTo>
                    <a:pt x="3354895" y="704659"/>
                  </a:lnTo>
                  <a:lnTo>
                    <a:pt x="3315676" y="731019"/>
                  </a:lnTo>
                  <a:lnTo>
                    <a:pt x="3267456" y="740664"/>
                  </a:lnTo>
                  <a:close/>
                </a:path>
              </a:pathLst>
            </a:custGeom>
            <a:solidFill>
              <a:srgbClr val="FFFFFF">
                <a:alpha val="89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53811" y="5248656"/>
              <a:ext cx="3418840" cy="771525"/>
            </a:xfrm>
            <a:custGeom>
              <a:avLst/>
              <a:gdLst/>
              <a:ahLst/>
              <a:cxnLst/>
              <a:rect l="l" t="t" r="r" b="b"/>
              <a:pathLst>
                <a:path w="3418840" h="771525">
                  <a:moveTo>
                    <a:pt x="3281172" y="771144"/>
                  </a:moveTo>
                  <a:lnTo>
                    <a:pt x="137160" y="771144"/>
                  </a:lnTo>
                  <a:lnTo>
                    <a:pt x="124968" y="769620"/>
                  </a:lnTo>
                  <a:lnTo>
                    <a:pt x="111252" y="768096"/>
                  </a:lnTo>
                  <a:lnTo>
                    <a:pt x="60960" y="748284"/>
                  </a:lnTo>
                  <a:lnTo>
                    <a:pt x="32004" y="720852"/>
                  </a:lnTo>
                  <a:lnTo>
                    <a:pt x="10668" y="687324"/>
                  </a:lnTo>
                  <a:lnTo>
                    <a:pt x="0" y="633984"/>
                  </a:lnTo>
                  <a:lnTo>
                    <a:pt x="0" y="124968"/>
                  </a:lnTo>
                  <a:lnTo>
                    <a:pt x="10668" y="85344"/>
                  </a:lnTo>
                  <a:lnTo>
                    <a:pt x="30480" y="51816"/>
                  </a:lnTo>
                  <a:lnTo>
                    <a:pt x="60960" y="24384"/>
                  </a:lnTo>
                  <a:lnTo>
                    <a:pt x="96012" y="7620"/>
                  </a:lnTo>
                  <a:lnTo>
                    <a:pt x="137160" y="0"/>
                  </a:lnTo>
                  <a:lnTo>
                    <a:pt x="3281172" y="0"/>
                  </a:lnTo>
                  <a:lnTo>
                    <a:pt x="3320796" y="6096"/>
                  </a:lnTo>
                  <a:lnTo>
                    <a:pt x="3363772" y="28956"/>
                  </a:lnTo>
                  <a:lnTo>
                    <a:pt x="138684" y="28956"/>
                  </a:lnTo>
                  <a:lnTo>
                    <a:pt x="126492" y="30480"/>
                  </a:lnTo>
                  <a:lnTo>
                    <a:pt x="77724" y="47244"/>
                  </a:lnTo>
                  <a:lnTo>
                    <a:pt x="47244" y="76200"/>
                  </a:lnTo>
                  <a:lnTo>
                    <a:pt x="38100" y="96012"/>
                  </a:lnTo>
                  <a:lnTo>
                    <a:pt x="33528" y="105156"/>
                  </a:lnTo>
                  <a:lnTo>
                    <a:pt x="30480" y="115824"/>
                  </a:lnTo>
                  <a:lnTo>
                    <a:pt x="28956" y="126492"/>
                  </a:lnTo>
                  <a:lnTo>
                    <a:pt x="28956" y="643128"/>
                  </a:lnTo>
                  <a:lnTo>
                    <a:pt x="41148" y="684276"/>
                  </a:lnTo>
                  <a:lnTo>
                    <a:pt x="67056" y="716280"/>
                  </a:lnTo>
                  <a:lnTo>
                    <a:pt x="76200" y="723900"/>
                  </a:lnTo>
                  <a:lnTo>
                    <a:pt x="94488" y="733044"/>
                  </a:lnTo>
                  <a:lnTo>
                    <a:pt x="105156" y="737616"/>
                  </a:lnTo>
                  <a:lnTo>
                    <a:pt x="114300" y="740664"/>
                  </a:lnTo>
                  <a:lnTo>
                    <a:pt x="126492" y="742188"/>
                  </a:lnTo>
                  <a:lnTo>
                    <a:pt x="3365296" y="742188"/>
                  </a:lnTo>
                  <a:lnTo>
                    <a:pt x="3358896" y="746760"/>
                  </a:lnTo>
                  <a:lnTo>
                    <a:pt x="3322320" y="765048"/>
                  </a:lnTo>
                  <a:lnTo>
                    <a:pt x="3296412" y="769620"/>
                  </a:lnTo>
                  <a:lnTo>
                    <a:pt x="3281172" y="771144"/>
                  </a:lnTo>
                  <a:close/>
                </a:path>
                <a:path w="3418840" h="771525">
                  <a:moveTo>
                    <a:pt x="3365296" y="742188"/>
                  </a:moveTo>
                  <a:lnTo>
                    <a:pt x="3291840" y="742188"/>
                  </a:lnTo>
                  <a:lnTo>
                    <a:pt x="3302508" y="740664"/>
                  </a:lnTo>
                  <a:lnTo>
                    <a:pt x="3313176" y="737616"/>
                  </a:lnTo>
                  <a:lnTo>
                    <a:pt x="3349752" y="717804"/>
                  </a:lnTo>
                  <a:lnTo>
                    <a:pt x="3377184" y="685800"/>
                  </a:lnTo>
                  <a:lnTo>
                    <a:pt x="3389376" y="644652"/>
                  </a:lnTo>
                  <a:lnTo>
                    <a:pt x="3390900" y="632460"/>
                  </a:lnTo>
                  <a:lnTo>
                    <a:pt x="3390900" y="138684"/>
                  </a:lnTo>
                  <a:lnTo>
                    <a:pt x="3381756" y="96012"/>
                  </a:lnTo>
                  <a:lnTo>
                    <a:pt x="3351276" y="54864"/>
                  </a:lnTo>
                  <a:lnTo>
                    <a:pt x="3342132" y="48768"/>
                  </a:lnTo>
                  <a:lnTo>
                    <a:pt x="3334512" y="42672"/>
                  </a:lnTo>
                  <a:lnTo>
                    <a:pt x="3293364" y="30480"/>
                  </a:lnTo>
                  <a:lnTo>
                    <a:pt x="3281172" y="28956"/>
                  </a:lnTo>
                  <a:lnTo>
                    <a:pt x="3363772" y="28956"/>
                  </a:lnTo>
                  <a:lnTo>
                    <a:pt x="3368040" y="32004"/>
                  </a:lnTo>
                  <a:lnTo>
                    <a:pt x="3378708" y="41148"/>
                  </a:lnTo>
                  <a:lnTo>
                    <a:pt x="3386328" y="50292"/>
                  </a:lnTo>
                  <a:lnTo>
                    <a:pt x="3395472" y="60960"/>
                  </a:lnTo>
                  <a:lnTo>
                    <a:pt x="3412236" y="97536"/>
                  </a:lnTo>
                  <a:lnTo>
                    <a:pt x="3418332" y="123444"/>
                  </a:lnTo>
                  <a:lnTo>
                    <a:pt x="3418332" y="646176"/>
                  </a:lnTo>
                  <a:lnTo>
                    <a:pt x="3403092" y="697992"/>
                  </a:lnTo>
                  <a:lnTo>
                    <a:pt x="3369564" y="739140"/>
                  </a:lnTo>
                  <a:lnTo>
                    <a:pt x="3365296" y="742188"/>
                  </a:lnTo>
                  <a:close/>
                </a:path>
              </a:pathLst>
            </a:custGeom>
            <a:solidFill>
              <a:srgbClr val="6075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938525" y="2134580"/>
            <a:ext cx="2245995" cy="3623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z="1700" spc="70" dirty="0">
                <a:latin typeface="Times New Roman"/>
                <a:cs typeface="Times New Roman"/>
              </a:rPr>
              <a:t>COHERENCE</a:t>
            </a:r>
            <a:endParaRPr sz="1700">
              <a:latin typeface="Times New Roman"/>
              <a:cs typeface="Times New Roman"/>
            </a:endParaRPr>
          </a:p>
          <a:p>
            <a:pPr marL="12065" marR="5080" indent="-1270" algn="ctr">
              <a:lnSpc>
                <a:spcPct val="271800"/>
              </a:lnSpc>
              <a:spcBef>
                <a:spcPts val="1015"/>
              </a:spcBef>
            </a:pPr>
            <a:r>
              <a:rPr sz="1700" spc="45" dirty="0">
                <a:latin typeface="Times New Roman"/>
                <a:cs typeface="Times New Roman"/>
              </a:rPr>
              <a:t>PRECISION  </a:t>
            </a:r>
            <a:r>
              <a:rPr sz="1700" spc="20" dirty="0">
                <a:latin typeface="Times New Roman"/>
                <a:cs typeface="Times New Roman"/>
              </a:rPr>
              <a:t>PERSISTANCE</a:t>
            </a:r>
            <a:r>
              <a:rPr sz="1700" spc="-95" dirty="0">
                <a:latin typeface="Times New Roman"/>
                <a:cs typeface="Times New Roman"/>
              </a:rPr>
              <a:t> </a:t>
            </a:r>
            <a:r>
              <a:rPr sz="1700" spc="70" dirty="0">
                <a:latin typeface="Times New Roman"/>
                <a:cs typeface="Times New Roman"/>
              </a:rPr>
              <a:t>(temps,</a:t>
            </a:r>
            <a:endParaRPr sz="17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25"/>
              </a:spcBef>
            </a:pPr>
            <a:r>
              <a:rPr sz="1700" spc="80" dirty="0">
                <a:latin typeface="Times New Roman"/>
                <a:cs typeface="Times New Roman"/>
              </a:rPr>
              <a:t>structures)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1700" spc="50" dirty="0">
                <a:latin typeface="Times New Roman"/>
                <a:cs typeface="Times New Roman"/>
              </a:rPr>
              <a:t>CONFIDENTIALITE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1700" spc="15" dirty="0">
                <a:latin typeface="Times New Roman"/>
                <a:cs typeface="Times New Roman"/>
              </a:rPr>
              <a:t>SECURITE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7034" y="1525035"/>
            <a:ext cx="74726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spc="40" dirty="0">
                <a:latin typeface="Trebuchet MS"/>
                <a:cs typeface="Trebuchet MS"/>
              </a:rPr>
              <a:t>Améliorer</a:t>
            </a:r>
            <a:r>
              <a:rPr sz="2000" b="1" spc="-7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en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permanence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30" dirty="0">
                <a:latin typeface="Trebuchet MS"/>
                <a:cs typeface="Trebuchet MS"/>
              </a:rPr>
              <a:t>la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spc="-50" dirty="0">
                <a:latin typeface="Trebuchet MS"/>
                <a:cs typeface="Trebuchet MS"/>
              </a:rPr>
              <a:t>qualité,</a:t>
            </a:r>
            <a:r>
              <a:rPr sz="2000" b="1" spc="-265" dirty="0">
                <a:latin typeface="Trebuchet MS"/>
                <a:cs typeface="Trebuchet MS"/>
              </a:rPr>
              <a:t> </a:t>
            </a:r>
            <a:r>
              <a:rPr sz="2000" b="1" spc="-50" dirty="0">
                <a:latin typeface="Trebuchet MS"/>
                <a:cs typeface="Trebuchet MS"/>
              </a:rPr>
              <a:t>le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spc="10" dirty="0">
                <a:latin typeface="Trebuchet MS"/>
                <a:cs typeface="Trebuchet MS"/>
              </a:rPr>
              <a:t>coût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-15" dirty="0">
                <a:latin typeface="Trebuchet MS"/>
                <a:cs typeface="Trebuchet MS"/>
              </a:rPr>
              <a:t>et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spc="-30" dirty="0">
                <a:latin typeface="Trebuchet MS"/>
                <a:cs typeface="Trebuchet MS"/>
              </a:rPr>
              <a:t>la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spc="-15" dirty="0">
                <a:latin typeface="Trebuchet MS"/>
                <a:cs typeface="Trebuchet MS"/>
              </a:rPr>
              <a:t>productivité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195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000" b="1" i="1" spc="-95" dirty="0">
                <a:latin typeface="Trebuchet MS"/>
                <a:cs typeface="Trebuchet MS"/>
              </a:rPr>
              <a:t>enjeux </a:t>
            </a:r>
            <a:r>
              <a:rPr sz="2000" b="1" i="1" spc="-60" dirty="0">
                <a:latin typeface="Trebuchet MS"/>
                <a:cs typeface="Trebuchet MS"/>
              </a:rPr>
              <a:t>pour </a:t>
            </a:r>
            <a:r>
              <a:rPr sz="2000" b="1" i="1" spc="-130" dirty="0">
                <a:latin typeface="Trebuchet MS"/>
                <a:cs typeface="Trebuchet MS"/>
              </a:rPr>
              <a:t>les</a:t>
            </a:r>
            <a:r>
              <a:rPr sz="2000" b="1" i="1" spc="-5" dirty="0">
                <a:latin typeface="Trebuchet MS"/>
                <a:cs typeface="Trebuchet MS"/>
              </a:rPr>
              <a:t> </a:t>
            </a:r>
            <a:r>
              <a:rPr sz="2000" b="1" i="1" spc="-120" dirty="0">
                <a:latin typeface="Trebuchet MS"/>
                <a:cs typeface="Trebuchet MS"/>
              </a:rPr>
              <a:t>entreprises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6739" y="2861576"/>
            <a:ext cx="21145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2669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mic Sans MS"/>
                <a:cs typeface="Comic Sans MS"/>
              </a:rPr>
              <a:t>Augmentation  </a:t>
            </a:r>
            <a:r>
              <a:rPr sz="2000" dirty="0">
                <a:latin typeface="Comic Sans MS"/>
                <a:cs typeface="Comic Sans MS"/>
              </a:rPr>
              <a:t>de </a:t>
            </a:r>
            <a:r>
              <a:rPr sz="2000" spc="-5" dirty="0">
                <a:latin typeface="Comic Sans MS"/>
                <a:cs typeface="Comic Sans MS"/>
              </a:rPr>
              <a:t>la</a:t>
            </a:r>
            <a:r>
              <a:rPr sz="2000" spc="-4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concurrence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8080" y="4252920"/>
            <a:ext cx="183451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826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mic Sans MS"/>
                <a:cs typeface="Comic Sans MS"/>
              </a:rPr>
              <a:t>Augmentation  </a:t>
            </a:r>
            <a:r>
              <a:rPr sz="2000" dirty="0">
                <a:latin typeface="Comic Sans MS"/>
                <a:cs typeface="Comic Sans MS"/>
              </a:rPr>
              <a:t>de </a:t>
            </a:r>
            <a:r>
              <a:rPr sz="2000" spc="-5" dirty="0">
                <a:latin typeface="Comic Sans MS"/>
                <a:cs typeface="Comic Sans MS"/>
              </a:rPr>
              <a:t>la</a:t>
            </a:r>
            <a:r>
              <a:rPr sz="2000" spc="-5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réactivité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1284" y="2413453"/>
            <a:ext cx="15036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8986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mic Sans MS"/>
                <a:cs typeface="Comic Sans MS"/>
              </a:rPr>
              <a:t>Diversité  des</a:t>
            </a:r>
            <a:r>
              <a:rPr sz="2000" spc="-8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produits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87440" y="3599688"/>
            <a:ext cx="992123" cy="729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41720" y="4485132"/>
            <a:ext cx="790956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8247" y="3252216"/>
            <a:ext cx="2442971" cy="2234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08799" y="5600148"/>
            <a:ext cx="60375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3070" marR="5080" indent="-421005">
              <a:lnSpc>
                <a:spcPct val="100000"/>
              </a:lnSpc>
              <a:spcBef>
                <a:spcPts val="105"/>
              </a:spcBef>
            </a:pPr>
            <a:r>
              <a:rPr sz="2000" b="1" spc="40" dirty="0">
                <a:latin typeface="Trebuchet MS"/>
                <a:cs typeface="Trebuchet MS"/>
              </a:rPr>
              <a:t>Quels </a:t>
            </a:r>
            <a:r>
              <a:rPr sz="2000" b="1" spc="-15" dirty="0">
                <a:latin typeface="Trebuchet MS"/>
                <a:cs typeface="Trebuchet MS"/>
              </a:rPr>
              <a:t>outils </a:t>
            </a:r>
            <a:r>
              <a:rPr sz="2000" b="1" spc="-5" dirty="0">
                <a:latin typeface="Trebuchet MS"/>
                <a:cs typeface="Trebuchet MS"/>
              </a:rPr>
              <a:t>donner </a:t>
            </a:r>
            <a:r>
              <a:rPr sz="2000" b="1" spc="-10" dirty="0">
                <a:latin typeface="Trebuchet MS"/>
                <a:cs typeface="Trebuchet MS"/>
              </a:rPr>
              <a:t>au </a:t>
            </a:r>
            <a:r>
              <a:rPr sz="2000" b="1" spc="-20" dirty="0">
                <a:latin typeface="Trebuchet MS"/>
                <a:cs typeface="Trebuchet MS"/>
              </a:rPr>
              <a:t>décideur </a:t>
            </a:r>
            <a:r>
              <a:rPr sz="2000" b="1" spc="20" dirty="0">
                <a:latin typeface="Trebuchet MS"/>
                <a:cs typeface="Trebuchet MS"/>
              </a:rPr>
              <a:t>pour</a:t>
            </a:r>
            <a:r>
              <a:rPr sz="2000" b="1" spc="-39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comprendre,  </a:t>
            </a:r>
            <a:r>
              <a:rPr sz="2000" b="1" spc="-30" dirty="0">
                <a:latin typeface="Trebuchet MS"/>
                <a:cs typeface="Trebuchet MS"/>
              </a:rPr>
              <a:t>dimensionner,</a:t>
            </a:r>
            <a:r>
              <a:rPr sz="2000" b="1" spc="-290" dirty="0">
                <a:latin typeface="Trebuchet MS"/>
                <a:cs typeface="Trebuchet MS"/>
              </a:rPr>
              <a:t> </a:t>
            </a:r>
            <a:r>
              <a:rPr sz="2000" b="1" spc="-55" dirty="0">
                <a:latin typeface="Trebuchet MS"/>
                <a:cs typeface="Trebuchet MS"/>
              </a:rPr>
              <a:t>piloter,</a:t>
            </a:r>
            <a:r>
              <a:rPr sz="2000" b="1" spc="-285" dirty="0">
                <a:latin typeface="Trebuchet MS"/>
                <a:cs typeface="Trebuchet MS"/>
              </a:rPr>
              <a:t> </a:t>
            </a:r>
            <a:r>
              <a:rPr sz="2000" b="1" spc="-15" dirty="0">
                <a:latin typeface="Trebuchet MS"/>
                <a:cs typeface="Trebuchet MS"/>
              </a:rPr>
              <a:t>et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spc="5" dirty="0">
                <a:latin typeface="Trebuchet MS"/>
                <a:cs typeface="Trebuchet MS"/>
              </a:rPr>
              <a:t>gérer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spc="-30" dirty="0">
                <a:latin typeface="Trebuchet MS"/>
                <a:cs typeface="Trebuchet MS"/>
              </a:rPr>
              <a:t>ces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5" dirty="0">
                <a:latin typeface="Trebuchet MS"/>
                <a:cs typeface="Trebuchet MS"/>
              </a:rPr>
              <a:t>systèmes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03207" y="5571744"/>
            <a:ext cx="665988" cy="612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25465" y="2567425"/>
            <a:ext cx="2672715" cy="2781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9855" marR="1019175" indent="-9779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u</a:t>
            </a:r>
            <a:r>
              <a:rPr sz="2000" spc="-5" dirty="0">
                <a:latin typeface="Comic Sans MS"/>
                <a:cs typeface="Comic Sans MS"/>
              </a:rPr>
              <a:t>g</a:t>
            </a:r>
            <a:r>
              <a:rPr sz="2000" spc="5" dirty="0">
                <a:latin typeface="Comic Sans MS"/>
                <a:cs typeface="Comic Sans MS"/>
              </a:rPr>
              <a:t>m</a:t>
            </a:r>
            <a:r>
              <a:rPr sz="2000" dirty="0">
                <a:latin typeface="Comic Sans MS"/>
                <a:cs typeface="Comic Sans MS"/>
              </a:rPr>
              <a:t>e</a:t>
            </a:r>
            <a:r>
              <a:rPr sz="2000" spc="-10" dirty="0">
                <a:latin typeface="Comic Sans MS"/>
                <a:cs typeface="Comic Sans MS"/>
              </a:rPr>
              <a:t>n</a:t>
            </a:r>
            <a:r>
              <a:rPr sz="2000" spc="-5" dirty="0">
                <a:latin typeface="Comic Sans MS"/>
                <a:cs typeface="Comic Sans MS"/>
              </a:rPr>
              <a:t>tat</a:t>
            </a:r>
            <a:r>
              <a:rPr sz="2000" spc="15" dirty="0">
                <a:latin typeface="Comic Sans MS"/>
                <a:cs typeface="Comic Sans MS"/>
              </a:rPr>
              <a:t>i</a:t>
            </a:r>
            <a:r>
              <a:rPr sz="2000" spc="-15" dirty="0">
                <a:latin typeface="Comic Sans MS"/>
                <a:cs typeface="Comic Sans MS"/>
              </a:rPr>
              <a:t>o</a:t>
            </a:r>
            <a:r>
              <a:rPr sz="2000" dirty="0">
                <a:latin typeface="Comic Sans MS"/>
                <a:cs typeface="Comic Sans MS"/>
              </a:rPr>
              <a:t>n  de </a:t>
            </a:r>
            <a:r>
              <a:rPr sz="2000" spc="-5" dirty="0">
                <a:latin typeface="Comic Sans MS"/>
                <a:cs typeface="Comic Sans MS"/>
              </a:rPr>
              <a:t>la</a:t>
            </a:r>
            <a:r>
              <a:rPr sz="2000" spc="-4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qualité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Comic Sans MS"/>
              <a:cs typeface="Comic Sans MS"/>
            </a:endParaRPr>
          </a:p>
          <a:p>
            <a:pPr marL="926465" marR="5080" algn="ctr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Diminution</a:t>
            </a:r>
            <a:r>
              <a:rPr sz="2000" spc="-7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des  </a:t>
            </a:r>
            <a:r>
              <a:rPr sz="2000" dirty="0">
                <a:latin typeface="Comic Sans MS"/>
                <a:cs typeface="Comic Sans MS"/>
              </a:rPr>
              <a:t>coûts de  </a:t>
            </a:r>
            <a:r>
              <a:rPr sz="2000" spc="-5" dirty="0">
                <a:latin typeface="Comic Sans MS"/>
                <a:cs typeface="Comic Sans MS"/>
              </a:rPr>
              <a:t>fabrication.</a:t>
            </a:r>
            <a:endParaRPr sz="2000">
              <a:latin typeface="Comic Sans MS"/>
              <a:cs typeface="Comic Sans MS"/>
            </a:endParaRPr>
          </a:p>
          <a:p>
            <a:pPr marL="672465" marR="635000" indent="-365760">
              <a:lnSpc>
                <a:spcPct val="100000"/>
              </a:lnSpc>
              <a:spcBef>
                <a:spcPts val="2340"/>
              </a:spcBef>
            </a:pPr>
            <a:r>
              <a:rPr sz="2000" spc="-5" dirty="0">
                <a:latin typeface="Comic Sans MS"/>
                <a:cs typeface="Comic Sans MS"/>
              </a:rPr>
              <a:t>Ouverture</a:t>
            </a:r>
            <a:r>
              <a:rPr sz="2000" spc="-6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des  </a:t>
            </a:r>
            <a:r>
              <a:rPr sz="2000" spc="-5" dirty="0">
                <a:latin typeface="Comic Sans MS"/>
                <a:cs typeface="Comic Sans MS"/>
              </a:rPr>
              <a:t>marchés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41012" y="522187"/>
            <a:ext cx="3943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F54A7"/>
                </a:solidFill>
              </a:rPr>
              <a:t>Autres</a:t>
            </a:r>
            <a:r>
              <a:rPr sz="3600" spc="-50" dirty="0">
                <a:solidFill>
                  <a:srgbClr val="1F54A7"/>
                </a:solidFill>
              </a:rPr>
              <a:t> </a:t>
            </a:r>
            <a:r>
              <a:rPr sz="3600" spc="-5" dirty="0">
                <a:solidFill>
                  <a:srgbClr val="1F54A7"/>
                </a:solidFill>
              </a:rPr>
              <a:t>avantages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1464043" y="6782784"/>
            <a:ext cx="193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95959"/>
                </a:solidFill>
                <a:latin typeface="TeXGyreAdventor"/>
                <a:cs typeface="TeXGyreAdventor"/>
              </a:rPr>
              <a:t>1</a:t>
            </a:r>
            <a:r>
              <a:rPr sz="1200" dirty="0">
                <a:solidFill>
                  <a:srgbClr val="595959"/>
                </a:solidFill>
                <a:latin typeface="TeXGyreAdventor"/>
                <a:cs typeface="TeXGyreAdventor"/>
              </a:rPr>
              <a:t>4</a:t>
            </a:r>
            <a:endParaRPr sz="12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98" y="1157652"/>
            <a:ext cx="8625840" cy="285559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68605" marR="304165" indent="-256540">
              <a:lnSpc>
                <a:spcPts val="3000"/>
              </a:lnSpc>
              <a:spcBef>
                <a:spcPts val="495"/>
              </a:spcBef>
            </a:pPr>
            <a:r>
              <a:rPr sz="2800" spc="180" dirty="0">
                <a:latin typeface="Georgia"/>
                <a:cs typeface="Georgia"/>
              </a:rPr>
              <a:t>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145" dirty="0">
                <a:latin typeface="Times New Roman"/>
                <a:cs typeface="Times New Roman"/>
              </a:rPr>
              <a:t>Fournir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la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65" dirty="0">
                <a:latin typeface="Times New Roman"/>
                <a:cs typeface="Times New Roman"/>
              </a:rPr>
              <a:t>bonne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Times New Roman"/>
                <a:cs typeface="Times New Roman"/>
              </a:rPr>
              <a:t>information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55" dirty="0">
                <a:latin typeface="Times New Roman"/>
                <a:cs typeface="Times New Roman"/>
              </a:rPr>
              <a:t>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la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65" dirty="0">
                <a:latin typeface="Times New Roman"/>
                <a:cs typeface="Times New Roman"/>
              </a:rPr>
              <a:t>bonne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165" dirty="0">
                <a:latin typeface="Times New Roman"/>
                <a:cs typeface="Times New Roman"/>
              </a:rPr>
              <a:t>personne  </a:t>
            </a:r>
            <a:r>
              <a:rPr sz="2800" spc="220" dirty="0">
                <a:latin typeface="Times New Roman"/>
                <a:cs typeface="Times New Roman"/>
              </a:rPr>
              <a:t>au </a:t>
            </a:r>
            <a:r>
              <a:rPr sz="2800" spc="165" dirty="0">
                <a:latin typeface="Times New Roman"/>
                <a:cs typeface="Times New Roman"/>
              </a:rPr>
              <a:t>bon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195" dirty="0">
                <a:latin typeface="Times New Roman"/>
                <a:cs typeface="Times New Roman"/>
              </a:rPr>
              <a:t>moment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>
              <a:latin typeface="Times New Roman"/>
              <a:cs typeface="Times New Roman"/>
            </a:endParaRPr>
          </a:p>
          <a:p>
            <a:pPr marL="268605" marR="5080" indent="-256540" algn="just">
              <a:lnSpc>
                <a:spcPts val="3020"/>
              </a:lnSpc>
            </a:pPr>
            <a:r>
              <a:rPr sz="2800" spc="114" dirty="0">
                <a:latin typeface="Times New Roman"/>
                <a:cs typeface="Times New Roman"/>
              </a:rPr>
              <a:t>Davis </a:t>
            </a:r>
            <a:r>
              <a:rPr sz="2800" dirty="0">
                <a:latin typeface="Times New Roman"/>
                <a:cs typeface="Times New Roman"/>
              </a:rPr>
              <a:t>(1974) </a:t>
            </a:r>
            <a:r>
              <a:rPr sz="2800" spc="-80" dirty="0">
                <a:latin typeface="Times New Roman"/>
                <a:cs typeface="Times New Roman"/>
              </a:rPr>
              <a:t>: </a:t>
            </a:r>
            <a:r>
              <a:rPr sz="2800" spc="60" dirty="0">
                <a:latin typeface="Times New Roman"/>
                <a:cs typeface="Times New Roman"/>
              </a:rPr>
              <a:t>le </a:t>
            </a:r>
            <a:r>
              <a:rPr sz="2800" spc="-35" dirty="0">
                <a:latin typeface="Times New Roman"/>
                <a:cs typeface="Times New Roman"/>
              </a:rPr>
              <a:t>SI </a:t>
            </a:r>
            <a:r>
              <a:rPr sz="2800" spc="110" dirty="0">
                <a:latin typeface="Times New Roman"/>
                <a:cs typeface="Times New Roman"/>
              </a:rPr>
              <a:t>est </a:t>
            </a:r>
            <a:r>
              <a:rPr sz="2800" spc="25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« </a:t>
            </a:r>
            <a:r>
              <a:rPr sz="2800" i="1" spc="20" dirty="0">
                <a:solidFill>
                  <a:srgbClr val="42568C"/>
                </a:solidFill>
                <a:latin typeface="Times New Roman"/>
                <a:cs typeface="Times New Roman"/>
              </a:rPr>
              <a:t>système </a:t>
            </a:r>
            <a:r>
              <a:rPr sz="2800" i="1" spc="-5" dirty="0">
                <a:solidFill>
                  <a:srgbClr val="42568C"/>
                </a:solidFill>
                <a:latin typeface="Times New Roman"/>
                <a:cs typeface="Times New Roman"/>
              </a:rPr>
              <a:t>intégré homme-  </a:t>
            </a:r>
            <a:r>
              <a:rPr sz="2800" i="1" spc="-15" dirty="0">
                <a:solidFill>
                  <a:srgbClr val="42568C"/>
                </a:solidFill>
                <a:latin typeface="Times New Roman"/>
                <a:cs typeface="Times New Roman"/>
              </a:rPr>
              <a:t>machine </a:t>
            </a:r>
            <a:r>
              <a:rPr sz="2800" i="1" spc="15" dirty="0">
                <a:solidFill>
                  <a:srgbClr val="42568C"/>
                </a:solidFill>
                <a:latin typeface="Times New Roman"/>
                <a:cs typeface="Times New Roman"/>
              </a:rPr>
              <a:t>qui </a:t>
            </a:r>
            <a:r>
              <a:rPr sz="2800" i="1" spc="40" dirty="0">
                <a:solidFill>
                  <a:srgbClr val="42568C"/>
                </a:solidFill>
                <a:latin typeface="Times New Roman"/>
                <a:cs typeface="Times New Roman"/>
              </a:rPr>
              <a:t>fournit </a:t>
            </a:r>
            <a:r>
              <a:rPr sz="2800" i="1" spc="-70" dirty="0">
                <a:solidFill>
                  <a:srgbClr val="42568C"/>
                </a:solidFill>
                <a:latin typeface="Times New Roman"/>
                <a:cs typeface="Times New Roman"/>
              </a:rPr>
              <a:t>de </a:t>
            </a:r>
            <a:r>
              <a:rPr sz="2800" i="1" spc="-5" dirty="0">
                <a:solidFill>
                  <a:srgbClr val="42568C"/>
                </a:solidFill>
                <a:latin typeface="Times New Roman"/>
                <a:cs typeface="Times New Roman"/>
              </a:rPr>
              <a:t>l’information pour </a:t>
            </a:r>
            <a:r>
              <a:rPr sz="2800" i="1" spc="-25" dirty="0">
                <a:solidFill>
                  <a:srgbClr val="42568C"/>
                </a:solidFill>
                <a:latin typeface="Times New Roman"/>
                <a:cs typeface="Times New Roman"/>
              </a:rPr>
              <a:t>assister </a:t>
            </a:r>
            <a:r>
              <a:rPr sz="2800" i="1" spc="-55" dirty="0">
                <a:solidFill>
                  <a:srgbClr val="42568C"/>
                </a:solidFill>
                <a:latin typeface="Times New Roman"/>
                <a:cs typeface="Times New Roman"/>
              </a:rPr>
              <a:t>les  </a:t>
            </a:r>
            <a:r>
              <a:rPr sz="2800" i="1" dirty="0">
                <a:solidFill>
                  <a:srgbClr val="42568C"/>
                </a:solidFill>
                <a:latin typeface="Times New Roman"/>
                <a:cs typeface="Times New Roman"/>
              </a:rPr>
              <a:t>fonctions </a:t>
            </a:r>
            <a:r>
              <a:rPr sz="2800" i="1" spc="-35" dirty="0">
                <a:solidFill>
                  <a:srgbClr val="42568C"/>
                </a:solidFill>
                <a:latin typeface="Times New Roman"/>
                <a:cs typeface="Times New Roman"/>
              </a:rPr>
              <a:t>opérationnelles, </a:t>
            </a:r>
            <a:r>
              <a:rPr sz="2800" i="1" spc="-80" dirty="0">
                <a:solidFill>
                  <a:srgbClr val="42568C"/>
                </a:solidFill>
                <a:latin typeface="Times New Roman"/>
                <a:cs typeface="Times New Roman"/>
              </a:rPr>
              <a:t>de </a:t>
            </a:r>
            <a:r>
              <a:rPr sz="2800" i="1" spc="10" dirty="0">
                <a:solidFill>
                  <a:srgbClr val="42568C"/>
                </a:solidFill>
                <a:latin typeface="Times New Roman"/>
                <a:cs typeface="Times New Roman"/>
              </a:rPr>
              <a:t>management </a:t>
            </a:r>
            <a:r>
              <a:rPr sz="2800" i="1" spc="-5" dirty="0">
                <a:solidFill>
                  <a:srgbClr val="42568C"/>
                </a:solidFill>
                <a:latin typeface="Times New Roman"/>
                <a:cs typeface="Times New Roman"/>
              </a:rPr>
              <a:t>et </a:t>
            </a:r>
            <a:r>
              <a:rPr sz="2800" i="1" spc="-80" dirty="0">
                <a:solidFill>
                  <a:srgbClr val="42568C"/>
                </a:solidFill>
                <a:latin typeface="Times New Roman"/>
                <a:cs typeface="Times New Roman"/>
              </a:rPr>
              <a:t>de </a:t>
            </a:r>
            <a:r>
              <a:rPr sz="2800" i="1" spc="-35" dirty="0">
                <a:solidFill>
                  <a:srgbClr val="42568C"/>
                </a:solidFill>
                <a:latin typeface="Times New Roman"/>
                <a:cs typeface="Times New Roman"/>
              </a:rPr>
              <a:t>prise </a:t>
            </a:r>
            <a:r>
              <a:rPr sz="2800" i="1" spc="-80" dirty="0">
                <a:solidFill>
                  <a:srgbClr val="42568C"/>
                </a:solidFill>
                <a:latin typeface="Times New Roman"/>
                <a:cs typeface="Times New Roman"/>
              </a:rPr>
              <a:t>de  </a:t>
            </a:r>
            <a:r>
              <a:rPr sz="2800" i="1" spc="-35" dirty="0">
                <a:solidFill>
                  <a:srgbClr val="42568C"/>
                </a:solidFill>
                <a:latin typeface="Times New Roman"/>
                <a:cs typeface="Times New Roman"/>
              </a:rPr>
              <a:t>décision </a:t>
            </a:r>
            <a:r>
              <a:rPr sz="2800" i="1" spc="5" dirty="0">
                <a:solidFill>
                  <a:srgbClr val="42568C"/>
                </a:solidFill>
                <a:latin typeface="Times New Roman"/>
                <a:cs typeface="Times New Roman"/>
              </a:rPr>
              <a:t>au </a:t>
            </a:r>
            <a:r>
              <a:rPr sz="2800" i="1" dirty="0">
                <a:solidFill>
                  <a:srgbClr val="42568C"/>
                </a:solidFill>
                <a:latin typeface="Times New Roman"/>
                <a:cs typeface="Times New Roman"/>
              </a:rPr>
              <a:t>sein </a:t>
            </a:r>
            <a:r>
              <a:rPr sz="2800" i="1" spc="-80" dirty="0">
                <a:solidFill>
                  <a:srgbClr val="42568C"/>
                </a:solidFill>
                <a:latin typeface="Times New Roman"/>
                <a:cs typeface="Times New Roman"/>
              </a:rPr>
              <a:t>de </a:t>
            </a:r>
            <a:r>
              <a:rPr sz="2800" i="1" spc="-30" dirty="0">
                <a:solidFill>
                  <a:srgbClr val="42568C"/>
                </a:solidFill>
                <a:latin typeface="Times New Roman"/>
                <a:cs typeface="Times New Roman"/>
              </a:rPr>
              <a:t>l’organisation</a:t>
            </a:r>
            <a:r>
              <a:rPr sz="2800" i="1" spc="50" dirty="0">
                <a:solidFill>
                  <a:srgbClr val="42568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»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5511" y="6781891"/>
            <a:ext cx="246379" cy="212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595959"/>
                </a:solidFill>
                <a:latin typeface="TeXGyreAdventor"/>
                <a:cs typeface="TeXGyreAdventor"/>
              </a:rPr>
              <a:t>14</a:t>
            </a:fld>
            <a:endParaRPr sz="12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0719" y="211344"/>
            <a:ext cx="7440930" cy="1497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9420" marR="5080" indent="-2967355">
              <a:lnSpc>
                <a:spcPct val="134200"/>
              </a:lnSpc>
              <a:spcBef>
                <a:spcPts val="95"/>
              </a:spcBef>
            </a:pPr>
            <a:r>
              <a:rPr sz="3600" i="1" spc="-40" dirty="0">
                <a:latin typeface="Times New Roman"/>
                <a:cs typeface="Times New Roman"/>
              </a:rPr>
              <a:t>Rôles </a:t>
            </a:r>
            <a:r>
              <a:rPr sz="3600" i="1" spc="100" dirty="0">
                <a:latin typeface="Times New Roman"/>
                <a:cs typeface="Times New Roman"/>
              </a:rPr>
              <a:t>du </a:t>
            </a:r>
            <a:r>
              <a:rPr sz="3600" i="1" spc="105" dirty="0">
                <a:latin typeface="Times New Roman"/>
                <a:cs typeface="Times New Roman"/>
              </a:rPr>
              <a:t>SI </a:t>
            </a:r>
            <a:r>
              <a:rPr sz="3600" i="1" spc="-5" dirty="0">
                <a:latin typeface="Times New Roman"/>
                <a:cs typeface="Times New Roman"/>
              </a:rPr>
              <a:t>dans </a:t>
            </a:r>
            <a:r>
              <a:rPr sz="3600" i="1" spc="-100" dirty="0">
                <a:latin typeface="Times New Roman"/>
                <a:cs typeface="Times New Roman"/>
              </a:rPr>
              <a:t>le </a:t>
            </a:r>
            <a:r>
              <a:rPr sz="3600" i="1" spc="-45" dirty="0">
                <a:latin typeface="Times New Roman"/>
                <a:cs typeface="Times New Roman"/>
              </a:rPr>
              <a:t>processus </a:t>
            </a:r>
            <a:r>
              <a:rPr sz="3600" i="1" spc="-100" dirty="0">
                <a:latin typeface="Times New Roman"/>
                <a:cs typeface="Times New Roman"/>
              </a:rPr>
              <a:t>de </a:t>
            </a:r>
            <a:r>
              <a:rPr sz="3600" i="1" spc="-50" dirty="0">
                <a:latin typeface="Times New Roman"/>
                <a:cs typeface="Times New Roman"/>
              </a:rPr>
              <a:t>prise </a:t>
            </a:r>
            <a:r>
              <a:rPr sz="3600" i="1" spc="-100" dirty="0">
                <a:latin typeface="Times New Roman"/>
                <a:cs typeface="Times New Roman"/>
              </a:rPr>
              <a:t>de  </a:t>
            </a:r>
            <a:r>
              <a:rPr sz="3600" i="1" spc="-50" dirty="0">
                <a:latin typeface="Times New Roman"/>
                <a:cs typeface="Times New Roman"/>
              </a:rPr>
              <a:t>décision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5511" y="6781891"/>
            <a:ext cx="246379" cy="212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595959"/>
                </a:solidFill>
                <a:latin typeface="TeXGyreAdventor"/>
                <a:cs typeface="TeXGyreAdventor"/>
              </a:rPr>
              <a:t>15</a:t>
            </a:fld>
            <a:endParaRPr sz="12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393" y="2221501"/>
            <a:ext cx="8917940" cy="3994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8102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Permet la représentation des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situations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d’une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manière 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intelligente</a:t>
            </a:r>
            <a:endParaRPr sz="2400">
              <a:latin typeface="TeXGyreAdventor"/>
              <a:cs typeface="TeXGyreAdventor"/>
            </a:endParaRPr>
          </a:p>
          <a:p>
            <a:pPr marL="756285" lvl="1" indent="-287655">
              <a:lnSpc>
                <a:spcPct val="100000"/>
              </a:lnSpc>
              <a:spcBef>
                <a:spcPts val="445"/>
              </a:spcBef>
              <a:buFont typeface="Courier New"/>
              <a:buChar char="o"/>
              <a:tabLst>
                <a:tab pos="756920" algn="l"/>
              </a:tabLst>
            </a:pPr>
            <a:r>
              <a:rPr sz="1800" i="1" dirty="0">
                <a:solidFill>
                  <a:srgbClr val="7E7E7E"/>
                </a:solidFill>
                <a:latin typeface="TeXGyreAdventor"/>
                <a:cs typeface="TeXGyreAdventor"/>
              </a:rPr>
              <a:t>Décisions </a:t>
            </a:r>
            <a:r>
              <a:rPr sz="1800" i="1" spc="-5" dirty="0">
                <a:solidFill>
                  <a:srgbClr val="7E7E7E"/>
                </a:solidFill>
                <a:latin typeface="TeXGyreAdventor"/>
                <a:cs typeface="TeXGyreAdventor"/>
              </a:rPr>
              <a:t>structurées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: autodiagnostic,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alertes de</a:t>
            </a:r>
            <a:r>
              <a:rPr sz="1800" spc="10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dysfonctionnement</a:t>
            </a:r>
            <a:endParaRPr sz="1800">
              <a:latin typeface="TeXGyreAdventor"/>
              <a:cs typeface="TeXGyreAdventor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30"/>
              </a:spcBef>
              <a:buFont typeface="Courier New"/>
              <a:buChar char="o"/>
              <a:tabLst>
                <a:tab pos="756920" algn="l"/>
              </a:tabLst>
            </a:pPr>
            <a:r>
              <a:rPr sz="1800" i="1" dirty="0">
                <a:solidFill>
                  <a:srgbClr val="7E7E7E"/>
                </a:solidFill>
                <a:latin typeface="TeXGyreAdventor"/>
                <a:cs typeface="TeXGyreAdventor"/>
              </a:rPr>
              <a:t>Décisions </a:t>
            </a:r>
            <a:r>
              <a:rPr sz="1800" i="1" spc="-5" dirty="0">
                <a:solidFill>
                  <a:srgbClr val="7E7E7E"/>
                </a:solidFill>
                <a:latin typeface="TeXGyreAdventor"/>
                <a:cs typeface="TeXGyreAdventor"/>
              </a:rPr>
              <a:t>semi-structurées </a:t>
            </a:r>
            <a:r>
              <a:rPr sz="1800" i="1" spc="-10" dirty="0">
                <a:solidFill>
                  <a:srgbClr val="7E7E7E"/>
                </a:solidFill>
                <a:latin typeface="TeXGyreAdventor"/>
                <a:cs typeface="TeXGyreAdventor"/>
              </a:rPr>
              <a:t>ou non </a:t>
            </a:r>
            <a:r>
              <a:rPr sz="1800" i="1" spc="-5" dirty="0">
                <a:solidFill>
                  <a:srgbClr val="7E7E7E"/>
                </a:solidFill>
                <a:latin typeface="TeXGyreAdventor"/>
                <a:cs typeface="TeXGyreAdventor"/>
              </a:rPr>
              <a:t>structurées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: tableaux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de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bord,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outils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de 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manipulation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de</a:t>
            </a:r>
            <a:r>
              <a:rPr sz="1800" spc="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données</a:t>
            </a:r>
            <a:endParaRPr sz="1800">
              <a:latin typeface="TeXGyreAdventor"/>
              <a:cs typeface="TeXGyreAdventor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har char="o"/>
            </a:pPr>
            <a:endParaRPr sz="235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Permet la conception </a:t>
            </a: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de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solutions</a:t>
            </a:r>
            <a:r>
              <a:rPr sz="2400" spc="-3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alternatives</a:t>
            </a:r>
            <a:endParaRPr sz="2400">
              <a:latin typeface="TeXGyreAdventor"/>
              <a:cs typeface="TeXGyreAdventor"/>
            </a:endParaRPr>
          </a:p>
          <a:p>
            <a:pPr marL="756285" lvl="1" indent="-287655">
              <a:lnSpc>
                <a:spcPct val="100000"/>
              </a:lnSpc>
              <a:spcBef>
                <a:spcPts val="445"/>
              </a:spcBef>
              <a:buFont typeface="Courier New"/>
              <a:buChar char="o"/>
              <a:tabLst>
                <a:tab pos="756920" algn="l"/>
              </a:tabLst>
            </a:pP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Simulateurs,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tableaux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de bord,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simulations,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calculs</a:t>
            </a:r>
            <a:r>
              <a:rPr sz="1800" spc="6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statistiques…</a:t>
            </a:r>
            <a:endParaRPr sz="1800">
              <a:latin typeface="TeXGyreAdventor"/>
              <a:cs typeface="TeXGyreAdventor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har char="o"/>
            </a:pPr>
            <a:endParaRPr sz="235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Peut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aider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au </a:t>
            </a:r>
            <a:r>
              <a:rPr sz="2400" spc="5" dirty="0">
                <a:solidFill>
                  <a:srgbClr val="7E7E7E"/>
                </a:solidFill>
                <a:latin typeface="TeXGyreAdventor"/>
                <a:cs typeface="TeXGyreAdventor"/>
              </a:rPr>
              <a:t>choix de </a:t>
            </a:r>
            <a:r>
              <a:rPr sz="2400" spc="10" dirty="0">
                <a:solidFill>
                  <a:srgbClr val="7E7E7E"/>
                </a:solidFill>
                <a:latin typeface="TeXGyreAdventor"/>
                <a:cs typeface="TeXGyreAdventor"/>
              </a:rPr>
              <a:t>la</a:t>
            </a:r>
            <a:r>
              <a:rPr sz="2400" spc="-12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solution</a:t>
            </a:r>
            <a:endParaRPr sz="2400">
              <a:latin typeface="TeXGyreAdventor"/>
              <a:cs typeface="TeXGyreAdventor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Courier New"/>
              <a:buChar char="o"/>
              <a:tabLst>
                <a:tab pos="756920" algn="l"/>
              </a:tabLst>
            </a:pP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automatisation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complète, systèmes </a:t>
            </a:r>
            <a:r>
              <a:rPr sz="2000" spc="5" dirty="0">
                <a:solidFill>
                  <a:srgbClr val="7E7E7E"/>
                </a:solidFill>
                <a:latin typeface="TeXGyreAdventor"/>
                <a:cs typeface="TeXGyreAdventor"/>
              </a:rPr>
              <a:t>experts</a:t>
            </a:r>
            <a:r>
              <a:rPr sz="2000" spc="-18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000" spc="-10" dirty="0">
                <a:solidFill>
                  <a:srgbClr val="7E7E7E"/>
                </a:solidFill>
                <a:latin typeface="TeXGyreAdventor"/>
                <a:cs typeface="TeXGyreAdventor"/>
              </a:rPr>
              <a:t>(rare)</a:t>
            </a:r>
            <a:endParaRPr sz="20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716" y="477985"/>
            <a:ext cx="4521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150" dirty="0">
                <a:latin typeface="Times New Roman"/>
                <a:cs typeface="Times New Roman"/>
              </a:rPr>
              <a:t>FONCTIONS </a:t>
            </a:r>
            <a:r>
              <a:rPr sz="3600" i="1" spc="145" dirty="0">
                <a:latin typeface="Times New Roman"/>
                <a:cs typeface="Times New Roman"/>
              </a:rPr>
              <a:t>D’UN</a:t>
            </a:r>
            <a:r>
              <a:rPr sz="3600" i="1" spc="-215" dirty="0">
                <a:latin typeface="Times New Roman"/>
                <a:cs typeface="Times New Roman"/>
              </a:rPr>
              <a:t> </a:t>
            </a:r>
            <a:r>
              <a:rPr sz="3600" i="1" spc="105" dirty="0">
                <a:latin typeface="Times New Roman"/>
                <a:cs typeface="Times New Roman"/>
              </a:rPr>
              <a:t>SI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5987" y="1430482"/>
            <a:ext cx="7469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Un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système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d’information </a:t>
            </a:r>
            <a:r>
              <a:rPr sz="2400" spc="5" dirty="0">
                <a:solidFill>
                  <a:srgbClr val="7E7E7E"/>
                </a:solidFill>
                <a:latin typeface="TeXGyreAdventor"/>
                <a:cs typeface="TeXGyreAdventor"/>
              </a:rPr>
              <a:t>doit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être capable </a:t>
            </a: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de</a:t>
            </a:r>
            <a:r>
              <a:rPr sz="2400" spc="-3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:</a:t>
            </a:r>
            <a:endParaRPr sz="24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67428" y="2019299"/>
            <a:ext cx="5046345" cy="1174115"/>
          </a:xfrm>
          <a:custGeom>
            <a:avLst/>
            <a:gdLst/>
            <a:ahLst/>
            <a:cxnLst/>
            <a:rect l="l" t="t" r="r" b="b"/>
            <a:pathLst>
              <a:path w="5046345" h="1174114">
                <a:moveTo>
                  <a:pt x="5045964" y="586752"/>
                </a:moveTo>
                <a:lnTo>
                  <a:pt x="5035296" y="576084"/>
                </a:lnTo>
                <a:lnTo>
                  <a:pt x="4492752" y="33528"/>
                </a:lnTo>
                <a:lnTo>
                  <a:pt x="4459224" y="0"/>
                </a:lnTo>
                <a:lnTo>
                  <a:pt x="4459224" y="158496"/>
                </a:lnTo>
                <a:lnTo>
                  <a:pt x="0" y="158496"/>
                </a:lnTo>
                <a:lnTo>
                  <a:pt x="0" y="1014996"/>
                </a:lnTo>
                <a:lnTo>
                  <a:pt x="4459224" y="1014996"/>
                </a:lnTo>
                <a:lnTo>
                  <a:pt x="4459224" y="1173492"/>
                </a:lnTo>
                <a:lnTo>
                  <a:pt x="4494276" y="1138440"/>
                </a:lnTo>
                <a:lnTo>
                  <a:pt x="5036820" y="595896"/>
                </a:lnTo>
                <a:lnTo>
                  <a:pt x="5045964" y="586752"/>
                </a:lnTo>
                <a:close/>
              </a:path>
            </a:pathLst>
          </a:custGeom>
          <a:solidFill>
            <a:srgbClr val="F4D8CC">
              <a:alpha val="89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82185" y="2169673"/>
            <a:ext cx="4559300" cy="6985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40665" marR="5080" indent="-228600">
              <a:lnSpc>
                <a:spcPct val="100899"/>
              </a:lnSpc>
              <a:spcBef>
                <a:spcPts val="70"/>
              </a:spcBef>
              <a:buChar char="•"/>
              <a:tabLst>
                <a:tab pos="241935" algn="l"/>
              </a:tabLst>
            </a:pPr>
            <a:r>
              <a:rPr sz="2200" spc="100" dirty="0">
                <a:latin typeface="Times New Roman"/>
                <a:cs typeface="Times New Roman"/>
              </a:rPr>
              <a:t>acquérir </a:t>
            </a:r>
            <a:r>
              <a:rPr sz="2200" spc="114" dirty="0">
                <a:latin typeface="Times New Roman"/>
                <a:cs typeface="Times New Roman"/>
              </a:rPr>
              <a:t>sous </a:t>
            </a:r>
            <a:r>
              <a:rPr sz="2200" spc="105" dirty="0">
                <a:latin typeface="Times New Roman"/>
                <a:cs typeface="Times New Roman"/>
              </a:rPr>
              <a:t>forme </a:t>
            </a:r>
            <a:r>
              <a:rPr sz="2200" spc="80" dirty="0">
                <a:latin typeface="Times New Roman"/>
                <a:cs typeface="Times New Roman"/>
              </a:rPr>
              <a:t>acceptable</a:t>
            </a:r>
            <a:r>
              <a:rPr sz="2200" spc="-305" dirty="0">
                <a:latin typeface="Times New Roman"/>
                <a:cs typeface="Times New Roman"/>
              </a:rPr>
              <a:t> </a:t>
            </a:r>
            <a:r>
              <a:rPr sz="2200" spc="155" dirty="0">
                <a:latin typeface="Times New Roman"/>
                <a:cs typeface="Times New Roman"/>
              </a:rPr>
              <a:t>par  </a:t>
            </a:r>
            <a:r>
              <a:rPr sz="2200" spc="55" dirty="0">
                <a:latin typeface="Times New Roman"/>
                <a:cs typeface="Times New Roman"/>
              </a:rPr>
              <a:t>les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machines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26819" y="2039112"/>
            <a:ext cx="3369945" cy="1134110"/>
            <a:chOff x="1226819" y="2039112"/>
            <a:chExt cx="3369945" cy="1134110"/>
          </a:xfrm>
        </p:grpSpPr>
        <p:sp>
          <p:nvSpPr>
            <p:cNvPr id="7" name="object 7"/>
            <p:cNvSpPr/>
            <p:nvPr/>
          </p:nvSpPr>
          <p:spPr>
            <a:xfrm>
              <a:off x="1240535" y="2052828"/>
              <a:ext cx="3342640" cy="1104900"/>
            </a:xfrm>
            <a:custGeom>
              <a:avLst/>
              <a:gdLst/>
              <a:ahLst/>
              <a:cxnLst/>
              <a:rect l="l" t="t" r="r" b="b"/>
              <a:pathLst>
                <a:path w="3342640" h="1104900">
                  <a:moveTo>
                    <a:pt x="3157728" y="1104899"/>
                  </a:moveTo>
                  <a:lnTo>
                    <a:pt x="184404" y="1104899"/>
                  </a:lnTo>
                  <a:lnTo>
                    <a:pt x="135290" y="1098331"/>
                  </a:lnTo>
                  <a:lnTo>
                    <a:pt x="91214" y="1079782"/>
                  </a:lnTo>
                  <a:lnTo>
                    <a:pt x="53911" y="1050988"/>
                  </a:lnTo>
                  <a:lnTo>
                    <a:pt x="25117" y="1013685"/>
                  </a:lnTo>
                  <a:lnTo>
                    <a:pt x="6568" y="969609"/>
                  </a:lnTo>
                  <a:lnTo>
                    <a:pt x="0" y="920495"/>
                  </a:lnTo>
                  <a:lnTo>
                    <a:pt x="0" y="184403"/>
                  </a:lnTo>
                  <a:lnTo>
                    <a:pt x="6568" y="135290"/>
                  </a:lnTo>
                  <a:lnTo>
                    <a:pt x="25117" y="91214"/>
                  </a:lnTo>
                  <a:lnTo>
                    <a:pt x="53911" y="53911"/>
                  </a:lnTo>
                  <a:lnTo>
                    <a:pt x="91214" y="25117"/>
                  </a:lnTo>
                  <a:lnTo>
                    <a:pt x="135290" y="6568"/>
                  </a:lnTo>
                  <a:lnTo>
                    <a:pt x="184404" y="0"/>
                  </a:lnTo>
                  <a:lnTo>
                    <a:pt x="3157728" y="0"/>
                  </a:lnTo>
                  <a:lnTo>
                    <a:pt x="3206841" y="6568"/>
                  </a:lnTo>
                  <a:lnTo>
                    <a:pt x="3250917" y="25117"/>
                  </a:lnTo>
                  <a:lnTo>
                    <a:pt x="3288220" y="53911"/>
                  </a:lnTo>
                  <a:lnTo>
                    <a:pt x="3317014" y="91214"/>
                  </a:lnTo>
                  <a:lnTo>
                    <a:pt x="3335563" y="135290"/>
                  </a:lnTo>
                  <a:lnTo>
                    <a:pt x="3342131" y="184403"/>
                  </a:lnTo>
                  <a:lnTo>
                    <a:pt x="3342131" y="920495"/>
                  </a:lnTo>
                  <a:lnTo>
                    <a:pt x="3335563" y="969609"/>
                  </a:lnTo>
                  <a:lnTo>
                    <a:pt x="3317014" y="1013685"/>
                  </a:lnTo>
                  <a:lnTo>
                    <a:pt x="3288220" y="1050988"/>
                  </a:lnTo>
                  <a:lnTo>
                    <a:pt x="3250917" y="1079782"/>
                  </a:lnTo>
                  <a:lnTo>
                    <a:pt x="3206841" y="1098331"/>
                  </a:lnTo>
                  <a:lnTo>
                    <a:pt x="3157728" y="1104899"/>
                  </a:lnTo>
                  <a:close/>
                </a:path>
              </a:pathLst>
            </a:custGeom>
            <a:solidFill>
              <a:srgbClr val="E683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26819" y="2039112"/>
              <a:ext cx="3369945" cy="1134110"/>
            </a:xfrm>
            <a:custGeom>
              <a:avLst/>
              <a:gdLst/>
              <a:ahLst/>
              <a:cxnLst/>
              <a:rect l="l" t="t" r="r" b="b"/>
              <a:pathLst>
                <a:path w="3369945" h="1134110">
                  <a:moveTo>
                    <a:pt x="3171444" y="1133856"/>
                  </a:moveTo>
                  <a:lnTo>
                    <a:pt x="198120" y="1133856"/>
                  </a:lnTo>
                  <a:lnTo>
                    <a:pt x="178308" y="1132332"/>
                  </a:lnTo>
                  <a:lnTo>
                    <a:pt x="140208" y="1124712"/>
                  </a:lnTo>
                  <a:lnTo>
                    <a:pt x="103632" y="1109472"/>
                  </a:lnTo>
                  <a:lnTo>
                    <a:pt x="57912" y="1075944"/>
                  </a:lnTo>
                  <a:lnTo>
                    <a:pt x="15240" y="1013460"/>
                  </a:lnTo>
                  <a:lnTo>
                    <a:pt x="4572" y="975360"/>
                  </a:lnTo>
                  <a:lnTo>
                    <a:pt x="0" y="935736"/>
                  </a:lnTo>
                  <a:lnTo>
                    <a:pt x="0" y="198120"/>
                  </a:lnTo>
                  <a:lnTo>
                    <a:pt x="3048" y="158496"/>
                  </a:lnTo>
                  <a:lnTo>
                    <a:pt x="15240" y="121920"/>
                  </a:lnTo>
                  <a:lnTo>
                    <a:pt x="33528" y="88392"/>
                  </a:lnTo>
                  <a:lnTo>
                    <a:pt x="57912" y="57912"/>
                  </a:lnTo>
                  <a:lnTo>
                    <a:pt x="103632" y="24384"/>
                  </a:lnTo>
                  <a:lnTo>
                    <a:pt x="138684" y="9144"/>
                  </a:lnTo>
                  <a:lnTo>
                    <a:pt x="176784" y="1524"/>
                  </a:lnTo>
                  <a:lnTo>
                    <a:pt x="198120" y="0"/>
                  </a:lnTo>
                  <a:lnTo>
                    <a:pt x="3171444" y="0"/>
                  </a:lnTo>
                  <a:lnTo>
                    <a:pt x="3211068" y="4572"/>
                  </a:lnTo>
                  <a:lnTo>
                    <a:pt x="3247644" y="15240"/>
                  </a:lnTo>
                  <a:lnTo>
                    <a:pt x="3273552" y="28956"/>
                  </a:lnTo>
                  <a:lnTo>
                    <a:pt x="181356" y="28956"/>
                  </a:lnTo>
                  <a:lnTo>
                    <a:pt x="164592" y="32004"/>
                  </a:lnTo>
                  <a:lnTo>
                    <a:pt x="117348" y="48768"/>
                  </a:lnTo>
                  <a:lnTo>
                    <a:pt x="79248" y="77724"/>
                  </a:lnTo>
                  <a:lnTo>
                    <a:pt x="48768" y="117348"/>
                  </a:lnTo>
                  <a:lnTo>
                    <a:pt x="32004" y="163068"/>
                  </a:lnTo>
                  <a:lnTo>
                    <a:pt x="28956" y="179832"/>
                  </a:lnTo>
                  <a:lnTo>
                    <a:pt x="28956" y="950976"/>
                  </a:lnTo>
                  <a:lnTo>
                    <a:pt x="41148" y="999744"/>
                  </a:lnTo>
                  <a:lnTo>
                    <a:pt x="67056" y="1042416"/>
                  </a:lnTo>
                  <a:lnTo>
                    <a:pt x="102108" y="1075944"/>
                  </a:lnTo>
                  <a:lnTo>
                    <a:pt x="117348" y="1083564"/>
                  </a:lnTo>
                  <a:lnTo>
                    <a:pt x="131064" y="1091184"/>
                  </a:lnTo>
                  <a:lnTo>
                    <a:pt x="147828" y="1097280"/>
                  </a:lnTo>
                  <a:lnTo>
                    <a:pt x="163068" y="1101852"/>
                  </a:lnTo>
                  <a:lnTo>
                    <a:pt x="198120" y="1104900"/>
                  </a:lnTo>
                  <a:lnTo>
                    <a:pt x="3273116" y="1104900"/>
                  </a:lnTo>
                  <a:lnTo>
                    <a:pt x="3265932" y="1109472"/>
                  </a:lnTo>
                  <a:lnTo>
                    <a:pt x="3249168" y="1117092"/>
                  </a:lnTo>
                  <a:lnTo>
                    <a:pt x="3230880" y="1124712"/>
                  </a:lnTo>
                  <a:lnTo>
                    <a:pt x="3212592" y="1129284"/>
                  </a:lnTo>
                  <a:lnTo>
                    <a:pt x="3192780" y="1132332"/>
                  </a:lnTo>
                  <a:lnTo>
                    <a:pt x="3171444" y="1133856"/>
                  </a:lnTo>
                  <a:close/>
                </a:path>
                <a:path w="3369945" h="1134110">
                  <a:moveTo>
                    <a:pt x="3273116" y="1104900"/>
                  </a:moveTo>
                  <a:lnTo>
                    <a:pt x="3169920" y="1104900"/>
                  </a:lnTo>
                  <a:lnTo>
                    <a:pt x="3204972" y="1101852"/>
                  </a:lnTo>
                  <a:lnTo>
                    <a:pt x="3221736" y="1097280"/>
                  </a:lnTo>
                  <a:lnTo>
                    <a:pt x="3265932" y="1075944"/>
                  </a:lnTo>
                  <a:lnTo>
                    <a:pt x="3302508" y="1043940"/>
                  </a:lnTo>
                  <a:lnTo>
                    <a:pt x="3332988" y="986028"/>
                  </a:lnTo>
                  <a:lnTo>
                    <a:pt x="3340608" y="952500"/>
                  </a:lnTo>
                  <a:lnTo>
                    <a:pt x="3340608" y="181356"/>
                  </a:lnTo>
                  <a:lnTo>
                    <a:pt x="3337560" y="164592"/>
                  </a:lnTo>
                  <a:lnTo>
                    <a:pt x="3332988" y="149352"/>
                  </a:lnTo>
                  <a:lnTo>
                    <a:pt x="3328416" y="132588"/>
                  </a:lnTo>
                  <a:lnTo>
                    <a:pt x="3320796" y="118872"/>
                  </a:lnTo>
                  <a:lnTo>
                    <a:pt x="3313176" y="103632"/>
                  </a:lnTo>
                  <a:lnTo>
                    <a:pt x="3291840" y="79248"/>
                  </a:lnTo>
                  <a:lnTo>
                    <a:pt x="3252216" y="48768"/>
                  </a:lnTo>
                  <a:lnTo>
                    <a:pt x="3206496" y="32004"/>
                  </a:lnTo>
                  <a:lnTo>
                    <a:pt x="3189732" y="28956"/>
                  </a:lnTo>
                  <a:lnTo>
                    <a:pt x="3273552" y="28956"/>
                  </a:lnTo>
                  <a:lnTo>
                    <a:pt x="3311652" y="57912"/>
                  </a:lnTo>
                  <a:lnTo>
                    <a:pt x="3354324" y="120396"/>
                  </a:lnTo>
                  <a:lnTo>
                    <a:pt x="3364992" y="158496"/>
                  </a:lnTo>
                  <a:lnTo>
                    <a:pt x="3369564" y="198120"/>
                  </a:lnTo>
                  <a:lnTo>
                    <a:pt x="3369446" y="935736"/>
                  </a:lnTo>
                  <a:lnTo>
                    <a:pt x="3364992" y="973836"/>
                  </a:lnTo>
                  <a:lnTo>
                    <a:pt x="3354324" y="1011936"/>
                  </a:lnTo>
                  <a:lnTo>
                    <a:pt x="3336036" y="1045464"/>
                  </a:lnTo>
                  <a:lnTo>
                    <a:pt x="3297936" y="1088136"/>
                  </a:lnTo>
                  <a:lnTo>
                    <a:pt x="3282696" y="1098804"/>
                  </a:lnTo>
                  <a:lnTo>
                    <a:pt x="3273116" y="1104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36499" y="2131558"/>
            <a:ext cx="1948180" cy="8832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15595" marR="5080" indent="-303530">
              <a:lnSpc>
                <a:spcPct val="101099"/>
              </a:lnSpc>
              <a:spcBef>
                <a:spcPts val="60"/>
              </a:spcBef>
            </a:pPr>
            <a:r>
              <a:rPr sz="2800" spc="85" dirty="0">
                <a:solidFill>
                  <a:srgbClr val="FFFFFF"/>
                </a:solidFill>
                <a:latin typeface="Times New Roman"/>
                <a:cs typeface="Times New Roman"/>
              </a:rPr>
              <a:t>Collecter</a:t>
            </a:r>
            <a:r>
              <a:rPr sz="2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les  </a:t>
            </a:r>
            <a:r>
              <a:rPr sz="2800" spc="165" dirty="0">
                <a:solidFill>
                  <a:srgbClr val="FFFFFF"/>
                </a:solidFill>
                <a:latin typeface="Times New Roman"/>
                <a:cs typeface="Times New Roman"/>
              </a:rPr>
              <a:t>données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67428" y="3256788"/>
            <a:ext cx="5046345" cy="1174115"/>
          </a:xfrm>
          <a:custGeom>
            <a:avLst/>
            <a:gdLst/>
            <a:ahLst/>
            <a:cxnLst/>
            <a:rect l="l" t="t" r="r" b="b"/>
            <a:pathLst>
              <a:path w="5046345" h="1174114">
                <a:moveTo>
                  <a:pt x="5045964" y="586752"/>
                </a:moveTo>
                <a:lnTo>
                  <a:pt x="5036820" y="577608"/>
                </a:lnTo>
                <a:lnTo>
                  <a:pt x="4494276" y="35052"/>
                </a:lnTo>
                <a:lnTo>
                  <a:pt x="4459224" y="0"/>
                </a:lnTo>
                <a:lnTo>
                  <a:pt x="4459224" y="158496"/>
                </a:lnTo>
                <a:lnTo>
                  <a:pt x="0" y="158496"/>
                </a:lnTo>
                <a:lnTo>
                  <a:pt x="0" y="1016520"/>
                </a:lnTo>
                <a:lnTo>
                  <a:pt x="4459224" y="1016520"/>
                </a:lnTo>
                <a:lnTo>
                  <a:pt x="4459224" y="1173492"/>
                </a:lnTo>
                <a:lnTo>
                  <a:pt x="4492752" y="1139964"/>
                </a:lnTo>
                <a:lnTo>
                  <a:pt x="5035296" y="597420"/>
                </a:lnTo>
                <a:lnTo>
                  <a:pt x="5045964" y="586752"/>
                </a:lnTo>
                <a:close/>
              </a:path>
            </a:pathLst>
          </a:custGeom>
          <a:solidFill>
            <a:srgbClr val="EDD6CC">
              <a:alpha val="89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82185" y="3407113"/>
            <a:ext cx="44888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har char="•"/>
              <a:tabLst>
                <a:tab pos="241935" algn="l"/>
              </a:tabLst>
            </a:pPr>
            <a:r>
              <a:rPr sz="2200" spc="114" dirty="0">
                <a:latin typeface="Times New Roman"/>
                <a:cs typeface="Times New Roman"/>
              </a:rPr>
              <a:t>transformer </a:t>
            </a:r>
            <a:r>
              <a:rPr sz="2200" spc="55" dirty="0">
                <a:latin typeface="Times New Roman"/>
                <a:cs typeface="Times New Roman"/>
              </a:rPr>
              <a:t>les </a:t>
            </a:r>
            <a:r>
              <a:rPr sz="2200" spc="130" dirty="0">
                <a:latin typeface="Times New Roman"/>
                <a:cs typeface="Times New Roman"/>
              </a:rPr>
              <a:t>données</a:t>
            </a:r>
            <a:r>
              <a:rPr sz="2200" spc="-235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primaires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26819" y="3253740"/>
            <a:ext cx="3369945" cy="1134110"/>
            <a:chOff x="1226819" y="3253740"/>
            <a:chExt cx="3369945" cy="1134110"/>
          </a:xfrm>
        </p:grpSpPr>
        <p:sp>
          <p:nvSpPr>
            <p:cNvPr id="13" name="object 13"/>
            <p:cNvSpPr/>
            <p:nvPr/>
          </p:nvSpPr>
          <p:spPr>
            <a:xfrm>
              <a:off x="1240535" y="3268980"/>
              <a:ext cx="3342640" cy="1103630"/>
            </a:xfrm>
            <a:custGeom>
              <a:avLst/>
              <a:gdLst/>
              <a:ahLst/>
              <a:cxnLst/>
              <a:rect l="l" t="t" r="r" b="b"/>
              <a:pathLst>
                <a:path w="3342640" h="1103629">
                  <a:moveTo>
                    <a:pt x="3157728" y="1103375"/>
                  </a:moveTo>
                  <a:lnTo>
                    <a:pt x="184404" y="1103375"/>
                  </a:lnTo>
                  <a:lnTo>
                    <a:pt x="135290" y="1096814"/>
                  </a:lnTo>
                  <a:lnTo>
                    <a:pt x="91214" y="1078314"/>
                  </a:lnTo>
                  <a:lnTo>
                    <a:pt x="53911" y="1049654"/>
                  </a:lnTo>
                  <a:lnTo>
                    <a:pt x="25117" y="1012613"/>
                  </a:lnTo>
                  <a:lnTo>
                    <a:pt x="6568" y="968967"/>
                  </a:lnTo>
                  <a:lnTo>
                    <a:pt x="0" y="920495"/>
                  </a:lnTo>
                  <a:lnTo>
                    <a:pt x="0" y="182879"/>
                  </a:lnTo>
                  <a:lnTo>
                    <a:pt x="6568" y="134408"/>
                  </a:lnTo>
                  <a:lnTo>
                    <a:pt x="25117" y="90762"/>
                  </a:lnTo>
                  <a:lnTo>
                    <a:pt x="53911" y="53720"/>
                  </a:lnTo>
                  <a:lnTo>
                    <a:pt x="91214" y="25061"/>
                  </a:lnTo>
                  <a:lnTo>
                    <a:pt x="135290" y="6561"/>
                  </a:lnTo>
                  <a:lnTo>
                    <a:pt x="184404" y="0"/>
                  </a:lnTo>
                  <a:lnTo>
                    <a:pt x="3157728" y="0"/>
                  </a:lnTo>
                  <a:lnTo>
                    <a:pt x="3206841" y="6561"/>
                  </a:lnTo>
                  <a:lnTo>
                    <a:pt x="3250917" y="25061"/>
                  </a:lnTo>
                  <a:lnTo>
                    <a:pt x="3288220" y="53720"/>
                  </a:lnTo>
                  <a:lnTo>
                    <a:pt x="3317014" y="90762"/>
                  </a:lnTo>
                  <a:lnTo>
                    <a:pt x="3335563" y="134408"/>
                  </a:lnTo>
                  <a:lnTo>
                    <a:pt x="3342131" y="182879"/>
                  </a:lnTo>
                  <a:lnTo>
                    <a:pt x="3342131" y="920495"/>
                  </a:lnTo>
                  <a:lnTo>
                    <a:pt x="3335563" y="968967"/>
                  </a:lnTo>
                  <a:lnTo>
                    <a:pt x="3317014" y="1012613"/>
                  </a:lnTo>
                  <a:lnTo>
                    <a:pt x="3288220" y="1049655"/>
                  </a:lnTo>
                  <a:lnTo>
                    <a:pt x="3250917" y="1078314"/>
                  </a:lnTo>
                  <a:lnTo>
                    <a:pt x="3206841" y="1096814"/>
                  </a:lnTo>
                  <a:lnTo>
                    <a:pt x="3157728" y="1103375"/>
                  </a:lnTo>
                  <a:close/>
                </a:path>
              </a:pathLst>
            </a:custGeom>
            <a:solidFill>
              <a:srgbClr val="C679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26819" y="3253740"/>
              <a:ext cx="3369945" cy="1134110"/>
            </a:xfrm>
            <a:custGeom>
              <a:avLst/>
              <a:gdLst/>
              <a:ahLst/>
              <a:cxnLst/>
              <a:rect l="l" t="t" r="r" b="b"/>
              <a:pathLst>
                <a:path w="3369945" h="1134110">
                  <a:moveTo>
                    <a:pt x="3171444" y="1133856"/>
                  </a:moveTo>
                  <a:lnTo>
                    <a:pt x="198120" y="1133856"/>
                  </a:lnTo>
                  <a:lnTo>
                    <a:pt x="178308" y="1132332"/>
                  </a:lnTo>
                  <a:lnTo>
                    <a:pt x="140208" y="1124712"/>
                  </a:lnTo>
                  <a:lnTo>
                    <a:pt x="103632" y="1109472"/>
                  </a:lnTo>
                  <a:lnTo>
                    <a:pt x="57912" y="1075944"/>
                  </a:lnTo>
                  <a:lnTo>
                    <a:pt x="15240" y="1013460"/>
                  </a:lnTo>
                  <a:lnTo>
                    <a:pt x="4572" y="975360"/>
                  </a:lnTo>
                  <a:lnTo>
                    <a:pt x="0" y="935736"/>
                  </a:lnTo>
                  <a:lnTo>
                    <a:pt x="117" y="198120"/>
                  </a:lnTo>
                  <a:lnTo>
                    <a:pt x="3048" y="160020"/>
                  </a:lnTo>
                  <a:lnTo>
                    <a:pt x="15240" y="121920"/>
                  </a:lnTo>
                  <a:lnTo>
                    <a:pt x="33528" y="88392"/>
                  </a:lnTo>
                  <a:lnTo>
                    <a:pt x="71628" y="45720"/>
                  </a:lnTo>
                  <a:lnTo>
                    <a:pt x="103632" y="24384"/>
                  </a:lnTo>
                  <a:lnTo>
                    <a:pt x="138684" y="9144"/>
                  </a:lnTo>
                  <a:lnTo>
                    <a:pt x="176784" y="1524"/>
                  </a:lnTo>
                  <a:lnTo>
                    <a:pt x="198120" y="0"/>
                  </a:lnTo>
                  <a:lnTo>
                    <a:pt x="3171444" y="0"/>
                  </a:lnTo>
                  <a:lnTo>
                    <a:pt x="3211068" y="4572"/>
                  </a:lnTo>
                  <a:lnTo>
                    <a:pt x="3247644" y="15240"/>
                  </a:lnTo>
                  <a:lnTo>
                    <a:pt x="3273552" y="28956"/>
                  </a:lnTo>
                  <a:lnTo>
                    <a:pt x="199644" y="28956"/>
                  </a:lnTo>
                  <a:lnTo>
                    <a:pt x="164592" y="32004"/>
                  </a:lnTo>
                  <a:lnTo>
                    <a:pt x="117348" y="48768"/>
                  </a:lnTo>
                  <a:lnTo>
                    <a:pt x="79248" y="77724"/>
                  </a:lnTo>
                  <a:lnTo>
                    <a:pt x="48768" y="117348"/>
                  </a:lnTo>
                  <a:lnTo>
                    <a:pt x="32004" y="164592"/>
                  </a:lnTo>
                  <a:lnTo>
                    <a:pt x="28956" y="181356"/>
                  </a:lnTo>
                  <a:lnTo>
                    <a:pt x="28956" y="952500"/>
                  </a:lnTo>
                  <a:lnTo>
                    <a:pt x="32004" y="969264"/>
                  </a:lnTo>
                  <a:lnTo>
                    <a:pt x="36576" y="984504"/>
                  </a:lnTo>
                  <a:lnTo>
                    <a:pt x="41148" y="1001268"/>
                  </a:lnTo>
                  <a:lnTo>
                    <a:pt x="48768" y="1014984"/>
                  </a:lnTo>
                  <a:lnTo>
                    <a:pt x="56388" y="1030224"/>
                  </a:lnTo>
                  <a:lnTo>
                    <a:pt x="77724" y="1054608"/>
                  </a:lnTo>
                  <a:lnTo>
                    <a:pt x="117348" y="1085088"/>
                  </a:lnTo>
                  <a:lnTo>
                    <a:pt x="163068" y="1101852"/>
                  </a:lnTo>
                  <a:lnTo>
                    <a:pt x="179832" y="1104900"/>
                  </a:lnTo>
                  <a:lnTo>
                    <a:pt x="3273116" y="1104900"/>
                  </a:lnTo>
                  <a:lnTo>
                    <a:pt x="3265932" y="1109472"/>
                  </a:lnTo>
                  <a:lnTo>
                    <a:pt x="3249168" y="1117092"/>
                  </a:lnTo>
                  <a:lnTo>
                    <a:pt x="3230880" y="1124712"/>
                  </a:lnTo>
                  <a:lnTo>
                    <a:pt x="3212592" y="1129284"/>
                  </a:lnTo>
                  <a:lnTo>
                    <a:pt x="3192780" y="1132332"/>
                  </a:lnTo>
                  <a:lnTo>
                    <a:pt x="3171444" y="1133856"/>
                  </a:lnTo>
                  <a:close/>
                </a:path>
                <a:path w="3369945" h="1134110">
                  <a:moveTo>
                    <a:pt x="3273116" y="1104900"/>
                  </a:moveTo>
                  <a:lnTo>
                    <a:pt x="3188208" y="1104900"/>
                  </a:lnTo>
                  <a:lnTo>
                    <a:pt x="3204972" y="1101852"/>
                  </a:lnTo>
                  <a:lnTo>
                    <a:pt x="3221736" y="1097280"/>
                  </a:lnTo>
                  <a:lnTo>
                    <a:pt x="3265932" y="1075944"/>
                  </a:lnTo>
                  <a:lnTo>
                    <a:pt x="3302508" y="1043940"/>
                  </a:lnTo>
                  <a:lnTo>
                    <a:pt x="3332988" y="986028"/>
                  </a:lnTo>
                  <a:lnTo>
                    <a:pt x="3340608" y="954024"/>
                  </a:lnTo>
                  <a:lnTo>
                    <a:pt x="3340608" y="182880"/>
                  </a:lnTo>
                  <a:lnTo>
                    <a:pt x="3328416" y="134112"/>
                  </a:lnTo>
                  <a:lnTo>
                    <a:pt x="3302508" y="91440"/>
                  </a:lnTo>
                  <a:lnTo>
                    <a:pt x="3267456" y="57912"/>
                  </a:lnTo>
                  <a:lnTo>
                    <a:pt x="3252216" y="50292"/>
                  </a:lnTo>
                  <a:lnTo>
                    <a:pt x="3238500" y="42672"/>
                  </a:lnTo>
                  <a:lnTo>
                    <a:pt x="3221736" y="36576"/>
                  </a:lnTo>
                  <a:lnTo>
                    <a:pt x="3206496" y="32004"/>
                  </a:lnTo>
                  <a:lnTo>
                    <a:pt x="3171444" y="28956"/>
                  </a:lnTo>
                  <a:lnTo>
                    <a:pt x="3273552" y="28956"/>
                  </a:lnTo>
                  <a:lnTo>
                    <a:pt x="3311652" y="57912"/>
                  </a:lnTo>
                  <a:lnTo>
                    <a:pt x="3354324" y="120396"/>
                  </a:lnTo>
                  <a:lnTo>
                    <a:pt x="3364992" y="158496"/>
                  </a:lnTo>
                  <a:lnTo>
                    <a:pt x="3369564" y="198120"/>
                  </a:lnTo>
                  <a:lnTo>
                    <a:pt x="3369564" y="935736"/>
                  </a:lnTo>
                  <a:lnTo>
                    <a:pt x="3364992" y="973836"/>
                  </a:lnTo>
                  <a:lnTo>
                    <a:pt x="3354324" y="1011936"/>
                  </a:lnTo>
                  <a:lnTo>
                    <a:pt x="3336036" y="1045464"/>
                  </a:lnTo>
                  <a:lnTo>
                    <a:pt x="3297936" y="1088136"/>
                  </a:lnTo>
                  <a:lnTo>
                    <a:pt x="3282696" y="1098804"/>
                  </a:lnTo>
                  <a:lnTo>
                    <a:pt x="3273116" y="1104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16863" y="3562682"/>
            <a:ext cx="2985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Traiter les</a:t>
            </a:r>
            <a:r>
              <a:rPr sz="2800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65" dirty="0">
                <a:solidFill>
                  <a:srgbClr val="FFFFFF"/>
                </a:solidFill>
                <a:latin typeface="Times New Roman"/>
                <a:cs typeface="Times New Roman"/>
              </a:rPr>
              <a:t>données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67428" y="4472939"/>
            <a:ext cx="5046345" cy="1174115"/>
          </a:xfrm>
          <a:custGeom>
            <a:avLst/>
            <a:gdLst/>
            <a:ahLst/>
            <a:cxnLst/>
            <a:rect l="l" t="t" r="r" b="b"/>
            <a:pathLst>
              <a:path w="5046345" h="1174114">
                <a:moveTo>
                  <a:pt x="5045964" y="586752"/>
                </a:moveTo>
                <a:lnTo>
                  <a:pt x="5035296" y="576084"/>
                </a:lnTo>
                <a:lnTo>
                  <a:pt x="4492752" y="33528"/>
                </a:lnTo>
                <a:lnTo>
                  <a:pt x="4459224" y="0"/>
                </a:lnTo>
                <a:lnTo>
                  <a:pt x="4459224" y="158496"/>
                </a:lnTo>
                <a:lnTo>
                  <a:pt x="0" y="158496"/>
                </a:lnTo>
                <a:lnTo>
                  <a:pt x="0" y="1014996"/>
                </a:lnTo>
                <a:lnTo>
                  <a:pt x="4459224" y="1014996"/>
                </a:lnTo>
                <a:lnTo>
                  <a:pt x="4459224" y="1173492"/>
                </a:lnTo>
                <a:lnTo>
                  <a:pt x="4494276" y="1138440"/>
                </a:lnTo>
                <a:lnTo>
                  <a:pt x="5036820" y="595896"/>
                </a:lnTo>
                <a:lnTo>
                  <a:pt x="5045964" y="586752"/>
                </a:lnTo>
                <a:close/>
              </a:path>
            </a:pathLst>
          </a:custGeom>
          <a:solidFill>
            <a:srgbClr val="E4D6CD">
              <a:alpha val="89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82185" y="4623310"/>
            <a:ext cx="43173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har char="•"/>
              <a:tabLst>
                <a:tab pos="241935" algn="l"/>
              </a:tabLst>
            </a:pPr>
            <a:r>
              <a:rPr sz="2200" spc="95" dirty="0">
                <a:latin typeface="Times New Roman"/>
                <a:cs typeface="Times New Roman"/>
              </a:rPr>
              <a:t>conserver </a:t>
            </a:r>
            <a:r>
              <a:rPr sz="2200" spc="120" dirty="0">
                <a:latin typeface="Times New Roman"/>
                <a:cs typeface="Times New Roman"/>
              </a:rPr>
              <a:t>sous </a:t>
            </a:r>
            <a:r>
              <a:rPr sz="2200" spc="105" dirty="0">
                <a:latin typeface="Times New Roman"/>
                <a:cs typeface="Times New Roman"/>
              </a:rPr>
              <a:t>forme</a:t>
            </a:r>
            <a:r>
              <a:rPr sz="2200" spc="-265" dirty="0">
                <a:latin typeface="Times New Roman"/>
                <a:cs typeface="Times New Roman"/>
              </a:rPr>
              <a:t> </a:t>
            </a:r>
            <a:r>
              <a:rPr sz="2200" spc="80" dirty="0">
                <a:latin typeface="Times New Roman"/>
                <a:cs typeface="Times New Roman"/>
              </a:rPr>
              <a:t>exploitable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26819" y="4469892"/>
            <a:ext cx="3369945" cy="1132840"/>
            <a:chOff x="1226819" y="4469892"/>
            <a:chExt cx="3369945" cy="1132840"/>
          </a:xfrm>
        </p:grpSpPr>
        <p:sp>
          <p:nvSpPr>
            <p:cNvPr id="19" name="object 19"/>
            <p:cNvSpPr/>
            <p:nvPr/>
          </p:nvSpPr>
          <p:spPr>
            <a:xfrm>
              <a:off x="1240535" y="4483608"/>
              <a:ext cx="3342640" cy="1104900"/>
            </a:xfrm>
            <a:custGeom>
              <a:avLst/>
              <a:gdLst/>
              <a:ahLst/>
              <a:cxnLst/>
              <a:rect l="l" t="t" r="r" b="b"/>
              <a:pathLst>
                <a:path w="3342640" h="1104900">
                  <a:moveTo>
                    <a:pt x="3157728" y="1104900"/>
                  </a:moveTo>
                  <a:lnTo>
                    <a:pt x="184404" y="1104900"/>
                  </a:lnTo>
                  <a:lnTo>
                    <a:pt x="135290" y="1098331"/>
                  </a:lnTo>
                  <a:lnTo>
                    <a:pt x="91214" y="1079782"/>
                  </a:lnTo>
                  <a:lnTo>
                    <a:pt x="53911" y="1050988"/>
                  </a:lnTo>
                  <a:lnTo>
                    <a:pt x="25117" y="1013685"/>
                  </a:lnTo>
                  <a:lnTo>
                    <a:pt x="6568" y="969609"/>
                  </a:lnTo>
                  <a:lnTo>
                    <a:pt x="0" y="920496"/>
                  </a:lnTo>
                  <a:lnTo>
                    <a:pt x="0" y="184404"/>
                  </a:lnTo>
                  <a:lnTo>
                    <a:pt x="6568" y="135290"/>
                  </a:lnTo>
                  <a:lnTo>
                    <a:pt x="25117" y="91214"/>
                  </a:lnTo>
                  <a:lnTo>
                    <a:pt x="53911" y="53911"/>
                  </a:lnTo>
                  <a:lnTo>
                    <a:pt x="91214" y="25117"/>
                  </a:lnTo>
                  <a:lnTo>
                    <a:pt x="135290" y="6568"/>
                  </a:lnTo>
                  <a:lnTo>
                    <a:pt x="184404" y="0"/>
                  </a:lnTo>
                  <a:lnTo>
                    <a:pt x="3157728" y="0"/>
                  </a:lnTo>
                  <a:lnTo>
                    <a:pt x="3206841" y="6568"/>
                  </a:lnTo>
                  <a:lnTo>
                    <a:pt x="3250917" y="25117"/>
                  </a:lnTo>
                  <a:lnTo>
                    <a:pt x="3288220" y="53911"/>
                  </a:lnTo>
                  <a:lnTo>
                    <a:pt x="3317014" y="91214"/>
                  </a:lnTo>
                  <a:lnTo>
                    <a:pt x="3335563" y="135290"/>
                  </a:lnTo>
                  <a:lnTo>
                    <a:pt x="3342131" y="184404"/>
                  </a:lnTo>
                  <a:lnTo>
                    <a:pt x="3342131" y="920496"/>
                  </a:lnTo>
                  <a:lnTo>
                    <a:pt x="3335563" y="969609"/>
                  </a:lnTo>
                  <a:lnTo>
                    <a:pt x="3317014" y="1013685"/>
                  </a:lnTo>
                  <a:lnTo>
                    <a:pt x="3288220" y="1050988"/>
                  </a:lnTo>
                  <a:lnTo>
                    <a:pt x="3250917" y="1079782"/>
                  </a:lnTo>
                  <a:lnTo>
                    <a:pt x="3206841" y="1098331"/>
                  </a:lnTo>
                  <a:lnTo>
                    <a:pt x="3157728" y="1104900"/>
                  </a:lnTo>
                  <a:close/>
                </a:path>
              </a:pathLst>
            </a:custGeom>
            <a:solidFill>
              <a:srgbClr val="A370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26819" y="4469892"/>
              <a:ext cx="3369945" cy="1132840"/>
            </a:xfrm>
            <a:custGeom>
              <a:avLst/>
              <a:gdLst/>
              <a:ahLst/>
              <a:cxnLst/>
              <a:rect l="l" t="t" r="r" b="b"/>
              <a:pathLst>
                <a:path w="3369945" h="1132839">
                  <a:moveTo>
                    <a:pt x="3171444" y="1132332"/>
                  </a:moveTo>
                  <a:lnTo>
                    <a:pt x="178308" y="1132332"/>
                  </a:lnTo>
                  <a:lnTo>
                    <a:pt x="158496" y="1129284"/>
                  </a:lnTo>
                  <a:lnTo>
                    <a:pt x="121920" y="1117092"/>
                  </a:lnTo>
                  <a:lnTo>
                    <a:pt x="73152" y="1088136"/>
                  </a:lnTo>
                  <a:lnTo>
                    <a:pt x="45720" y="1060704"/>
                  </a:lnTo>
                  <a:lnTo>
                    <a:pt x="15240" y="1011936"/>
                  </a:lnTo>
                  <a:lnTo>
                    <a:pt x="4572" y="975360"/>
                  </a:lnTo>
                  <a:lnTo>
                    <a:pt x="0" y="934212"/>
                  </a:lnTo>
                  <a:lnTo>
                    <a:pt x="117" y="196596"/>
                  </a:lnTo>
                  <a:lnTo>
                    <a:pt x="3048" y="158496"/>
                  </a:lnTo>
                  <a:lnTo>
                    <a:pt x="15240" y="121920"/>
                  </a:lnTo>
                  <a:lnTo>
                    <a:pt x="33528" y="86868"/>
                  </a:lnTo>
                  <a:lnTo>
                    <a:pt x="71628" y="45720"/>
                  </a:lnTo>
                  <a:lnTo>
                    <a:pt x="120396" y="15240"/>
                  </a:lnTo>
                  <a:lnTo>
                    <a:pt x="156972" y="3048"/>
                  </a:lnTo>
                  <a:lnTo>
                    <a:pt x="176784" y="0"/>
                  </a:lnTo>
                  <a:lnTo>
                    <a:pt x="3191256" y="0"/>
                  </a:lnTo>
                  <a:lnTo>
                    <a:pt x="3211068" y="3048"/>
                  </a:lnTo>
                  <a:lnTo>
                    <a:pt x="3229356" y="7620"/>
                  </a:lnTo>
                  <a:lnTo>
                    <a:pt x="3265932" y="22860"/>
                  </a:lnTo>
                  <a:lnTo>
                    <a:pt x="3272463" y="27432"/>
                  </a:lnTo>
                  <a:lnTo>
                    <a:pt x="199644" y="27432"/>
                  </a:lnTo>
                  <a:lnTo>
                    <a:pt x="164592" y="30480"/>
                  </a:lnTo>
                  <a:lnTo>
                    <a:pt x="117348" y="48768"/>
                  </a:lnTo>
                  <a:lnTo>
                    <a:pt x="79248" y="77724"/>
                  </a:lnTo>
                  <a:lnTo>
                    <a:pt x="48768" y="115824"/>
                  </a:lnTo>
                  <a:lnTo>
                    <a:pt x="32004" y="163068"/>
                  </a:lnTo>
                  <a:lnTo>
                    <a:pt x="28956" y="179832"/>
                  </a:lnTo>
                  <a:lnTo>
                    <a:pt x="28956" y="950976"/>
                  </a:lnTo>
                  <a:lnTo>
                    <a:pt x="41148" y="999744"/>
                  </a:lnTo>
                  <a:lnTo>
                    <a:pt x="67056" y="1042416"/>
                  </a:lnTo>
                  <a:lnTo>
                    <a:pt x="102108" y="1074420"/>
                  </a:lnTo>
                  <a:lnTo>
                    <a:pt x="147828" y="1095756"/>
                  </a:lnTo>
                  <a:lnTo>
                    <a:pt x="179832" y="1103376"/>
                  </a:lnTo>
                  <a:lnTo>
                    <a:pt x="3274314" y="1103376"/>
                  </a:lnTo>
                  <a:lnTo>
                    <a:pt x="3249168" y="1117092"/>
                  </a:lnTo>
                  <a:lnTo>
                    <a:pt x="3230880" y="1123188"/>
                  </a:lnTo>
                  <a:lnTo>
                    <a:pt x="3212592" y="1127760"/>
                  </a:lnTo>
                  <a:lnTo>
                    <a:pt x="3192780" y="1130808"/>
                  </a:lnTo>
                  <a:lnTo>
                    <a:pt x="3171444" y="1132332"/>
                  </a:lnTo>
                  <a:close/>
                </a:path>
                <a:path w="3369945" h="1132839">
                  <a:moveTo>
                    <a:pt x="3274314" y="1103376"/>
                  </a:moveTo>
                  <a:lnTo>
                    <a:pt x="3188208" y="1103376"/>
                  </a:lnTo>
                  <a:lnTo>
                    <a:pt x="3221736" y="1097280"/>
                  </a:lnTo>
                  <a:lnTo>
                    <a:pt x="3236976" y="1091184"/>
                  </a:lnTo>
                  <a:lnTo>
                    <a:pt x="3290316" y="1054608"/>
                  </a:lnTo>
                  <a:lnTo>
                    <a:pt x="3320796" y="1016508"/>
                  </a:lnTo>
                  <a:lnTo>
                    <a:pt x="3337560" y="969264"/>
                  </a:lnTo>
                  <a:lnTo>
                    <a:pt x="3340608" y="952500"/>
                  </a:lnTo>
                  <a:lnTo>
                    <a:pt x="3340608" y="181356"/>
                  </a:lnTo>
                  <a:lnTo>
                    <a:pt x="3328416" y="132588"/>
                  </a:lnTo>
                  <a:lnTo>
                    <a:pt x="3302508" y="89916"/>
                  </a:lnTo>
                  <a:lnTo>
                    <a:pt x="3267456" y="57912"/>
                  </a:lnTo>
                  <a:lnTo>
                    <a:pt x="3221736" y="35052"/>
                  </a:lnTo>
                  <a:lnTo>
                    <a:pt x="3171444" y="27432"/>
                  </a:lnTo>
                  <a:lnTo>
                    <a:pt x="3272463" y="27432"/>
                  </a:lnTo>
                  <a:lnTo>
                    <a:pt x="3311652" y="56388"/>
                  </a:lnTo>
                  <a:lnTo>
                    <a:pt x="3336036" y="86868"/>
                  </a:lnTo>
                  <a:lnTo>
                    <a:pt x="3354324" y="120396"/>
                  </a:lnTo>
                  <a:lnTo>
                    <a:pt x="3364992" y="156972"/>
                  </a:lnTo>
                  <a:lnTo>
                    <a:pt x="3369564" y="196596"/>
                  </a:lnTo>
                  <a:lnTo>
                    <a:pt x="3369564" y="934212"/>
                  </a:lnTo>
                  <a:lnTo>
                    <a:pt x="3364992" y="973836"/>
                  </a:lnTo>
                  <a:lnTo>
                    <a:pt x="3354324" y="1010412"/>
                  </a:lnTo>
                  <a:lnTo>
                    <a:pt x="3325368" y="1059180"/>
                  </a:lnTo>
                  <a:lnTo>
                    <a:pt x="3297936" y="1086612"/>
                  </a:lnTo>
                  <a:lnTo>
                    <a:pt x="3282696" y="1098804"/>
                  </a:lnTo>
                  <a:lnTo>
                    <a:pt x="3274314" y="11033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058389" y="4562422"/>
            <a:ext cx="1703070" cy="8832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93675" marR="5080" indent="-181610">
              <a:lnSpc>
                <a:spcPct val="101099"/>
              </a:lnSpc>
              <a:spcBef>
                <a:spcPts val="60"/>
              </a:spcBef>
            </a:pP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Stocker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Times New Roman"/>
                <a:cs typeface="Times New Roman"/>
              </a:rPr>
              <a:t>les  </a:t>
            </a:r>
            <a:r>
              <a:rPr sz="2800" spc="165" dirty="0">
                <a:solidFill>
                  <a:srgbClr val="FFFFFF"/>
                </a:solidFill>
                <a:latin typeface="Times New Roman"/>
                <a:cs typeface="Times New Roman"/>
              </a:rPr>
              <a:t>données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67428" y="5666232"/>
            <a:ext cx="5046345" cy="1174115"/>
          </a:xfrm>
          <a:custGeom>
            <a:avLst/>
            <a:gdLst/>
            <a:ahLst/>
            <a:cxnLst/>
            <a:rect l="l" t="t" r="r" b="b"/>
            <a:pathLst>
              <a:path w="5046345" h="1174115">
                <a:moveTo>
                  <a:pt x="5045964" y="586752"/>
                </a:moveTo>
                <a:lnTo>
                  <a:pt x="5035296" y="576084"/>
                </a:lnTo>
                <a:lnTo>
                  <a:pt x="4492752" y="33528"/>
                </a:lnTo>
                <a:lnTo>
                  <a:pt x="4459224" y="0"/>
                </a:lnTo>
                <a:lnTo>
                  <a:pt x="4459224" y="156972"/>
                </a:lnTo>
                <a:lnTo>
                  <a:pt x="0" y="156972"/>
                </a:lnTo>
                <a:lnTo>
                  <a:pt x="0" y="1014996"/>
                </a:lnTo>
                <a:lnTo>
                  <a:pt x="4459224" y="1014996"/>
                </a:lnTo>
                <a:lnTo>
                  <a:pt x="4459224" y="1173492"/>
                </a:lnTo>
                <a:lnTo>
                  <a:pt x="4494276" y="1138440"/>
                </a:lnTo>
                <a:lnTo>
                  <a:pt x="5036820" y="595896"/>
                </a:lnTo>
                <a:lnTo>
                  <a:pt x="5045964" y="586752"/>
                </a:lnTo>
                <a:close/>
              </a:path>
            </a:pathLst>
          </a:custGeom>
          <a:solidFill>
            <a:srgbClr val="D8D3CF">
              <a:alpha val="89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582185" y="5814995"/>
            <a:ext cx="44665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har char="•"/>
              <a:tabLst>
                <a:tab pos="241935" algn="l"/>
              </a:tabLst>
            </a:pPr>
            <a:r>
              <a:rPr sz="2200" spc="95" dirty="0">
                <a:latin typeface="Times New Roman"/>
                <a:cs typeface="Times New Roman"/>
              </a:rPr>
              <a:t>Transmettre </a:t>
            </a:r>
            <a:r>
              <a:rPr sz="2200" spc="120" dirty="0">
                <a:latin typeface="Times New Roman"/>
                <a:cs typeface="Times New Roman"/>
              </a:rPr>
              <a:t>à </a:t>
            </a:r>
            <a:r>
              <a:rPr sz="2200" spc="125" dirty="0">
                <a:latin typeface="Times New Roman"/>
                <a:cs typeface="Times New Roman"/>
              </a:rPr>
              <a:t>d'autres</a:t>
            </a:r>
            <a:r>
              <a:rPr sz="2200" spc="-195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utilisateurs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26819" y="5684520"/>
            <a:ext cx="3369945" cy="1132840"/>
            <a:chOff x="1226819" y="5684520"/>
            <a:chExt cx="3369945" cy="1132840"/>
          </a:xfrm>
        </p:grpSpPr>
        <p:sp>
          <p:nvSpPr>
            <p:cNvPr id="25" name="object 25"/>
            <p:cNvSpPr/>
            <p:nvPr/>
          </p:nvSpPr>
          <p:spPr>
            <a:xfrm>
              <a:off x="1240535" y="5698236"/>
              <a:ext cx="3342640" cy="1104900"/>
            </a:xfrm>
            <a:custGeom>
              <a:avLst/>
              <a:gdLst/>
              <a:ahLst/>
              <a:cxnLst/>
              <a:rect l="l" t="t" r="r" b="b"/>
              <a:pathLst>
                <a:path w="3342640" h="1104900">
                  <a:moveTo>
                    <a:pt x="3157728" y="1104899"/>
                  </a:moveTo>
                  <a:lnTo>
                    <a:pt x="184404" y="1104899"/>
                  </a:lnTo>
                  <a:lnTo>
                    <a:pt x="135290" y="1098331"/>
                  </a:lnTo>
                  <a:lnTo>
                    <a:pt x="91214" y="1079782"/>
                  </a:lnTo>
                  <a:lnTo>
                    <a:pt x="53911" y="1050988"/>
                  </a:lnTo>
                  <a:lnTo>
                    <a:pt x="25117" y="1013685"/>
                  </a:lnTo>
                  <a:lnTo>
                    <a:pt x="6568" y="969609"/>
                  </a:lnTo>
                  <a:lnTo>
                    <a:pt x="0" y="920495"/>
                  </a:lnTo>
                  <a:lnTo>
                    <a:pt x="0" y="184403"/>
                  </a:lnTo>
                  <a:lnTo>
                    <a:pt x="6568" y="135290"/>
                  </a:lnTo>
                  <a:lnTo>
                    <a:pt x="25117" y="91214"/>
                  </a:lnTo>
                  <a:lnTo>
                    <a:pt x="53911" y="53911"/>
                  </a:lnTo>
                  <a:lnTo>
                    <a:pt x="91214" y="25117"/>
                  </a:lnTo>
                  <a:lnTo>
                    <a:pt x="135290" y="6568"/>
                  </a:lnTo>
                  <a:lnTo>
                    <a:pt x="184404" y="0"/>
                  </a:lnTo>
                  <a:lnTo>
                    <a:pt x="3157728" y="0"/>
                  </a:lnTo>
                  <a:lnTo>
                    <a:pt x="3206841" y="6568"/>
                  </a:lnTo>
                  <a:lnTo>
                    <a:pt x="3250917" y="25117"/>
                  </a:lnTo>
                  <a:lnTo>
                    <a:pt x="3288220" y="53911"/>
                  </a:lnTo>
                  <a:lnTo>
                    <a:pt x="3317014" y="91214"/>
                  </a:lnTo>
                  <a:lnTo>
                    <a:pt x="3335563" y="135290"/>
                  </a:lnTo>
                  <a:lnTo>
                    <a:pt x="3342131" y="184403"/>
                  </a:lnTo>
                  <a:lnTo>
                    <a:pt x="3342131" y="920495"/>
                  </a:lnTo>
                  <a:lnTo>
                    <a:pt x="3335563" y="969609"/>
                  </a:lnTo>
                  <a:lnTo>
                    <a:pt x="3317014" y="1013685"/>
                  </a:lnTo>
                  <a:lnTo>
                    <a:pt x="3288220" y="1050988"/>
                  </a:lnTo>
                  <a:lnTo>
                    <a:pt x="3250917" y="1079782"/>
                  </a:lnTo>
                  <a:lnTo>
                    <a:pt x="3206841" y="1098331"/>
                  </a:lnTo>
                  <a:lnTo>
                    <a:pt x="3157728" y="1104899"/>
                  </a:lnTo>
                  <a:close/>
                </a:path>
              </a:pathLst>
            </a:custGeom>
            <a:solidFill>
              <a:srgbClr val="8366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26819" y="5684520"/>
              <a:ext cx="3369945" cy="1132840"/>
            </a:xfrm>
            <a:custGeom>
              <a:avLst/>
              <a:gdLst/>
              <a:ahLst/>
              <a:cxnLst/>
              <a:rect l="l" t="t" r="r" b="b"/>
              <a:pathLst>
                <a:path w="3369945" h="1132840">
                  <a:moveTo>
                    <a:pt x="3192780" y="1132332"/>
                  </a:moveTo>
                  <a:lnTo>
                    <a:pt x="178308" y="1132332"/>
                  </a:lnTo>
                  <a:lnTo>
                    <a:pt x="158496" y="1129284"/>
                  </a:lnTo>
                  <a:lnTo>
                    <a:pt x="103632" y="1109472"/>
                  </a:lnTo>
                  <a:lnTo>
                    <a:pt x="57912" y="1075944"/>
                  </a:lnTo>
                  <a:lnTo>
                    <a:pt x="33528" y="1045464"/>
                  </a:lnTo>
                  <a:lnTo>
                    <a:pt x="15240" y="1011936"/>
                  </a:lnTo>
                  <a:lnTo>
                    <a:pt x="4572" y="975360"/>
                  </a:lnTo>
                  <a:lnTo>
                    <a:pt x="0" y="935736"/>
                  </a:lnTo>
                  <a:lnTo>
                    <a:pt x="0" y="198120"/>
                  </a:lnTo>
                  <a:lnTo>
                    <a:pt x="3048" y="158496"/>
                  </a:lnTo>
                  <a:lnTo>
                    <a:pt x="15240" y="121920"/>
                  </a:lnTo>
                  <a:lnTo>
                    <a:pt x="44196" y="73152"/>
                  </a:lnTo>
                  <a:lnTo>
                    <a:pt x="71628" y="45720"/>
                  </a:lnTo>
                  <a:lnTo>
                    <a:pt x="120396" y="15240"/>
                  </a:lnTo>
                  <a:lnTo>
                    <a:pt x="156972" y="4572"/>
                  </a:lnTo>
                  <a:lnTo>
                    <a:pt x="198120" y="0"/>
                  </a:lnTo>
                  <a:lnTo>
                    <a:pt x="3171444" y="0"/>
                  </a:lnTo>
                  <a:lnTo>
                    <a:pt x="3211068" y="3048"/>
                  </a:lnTo>
                  <a:lnTo>
                    <a:pt x="3247644" y="15240"/>
                  </a:lnTo>
                  <a:lnTo>
                    <a:pt x="3265932" y="22860"/>
                  </a:lnTo>
                  <a:lnTo>
                    <a:pt x="3274640" y="28956"/>
                  </a:lnTo>
                  <a:lnTo>
                    <a:pt x="181356" y="28956"/>
                  </a:lnTo>
                  <a:lnTo>
                    <a:pt x="164592" y="32004"/>
                  </a:lnTo>
                  <a:lnTo>
                    <a:pt x="117348" y="48768"/>
                  </a:lnTo>
                  <a:lnTo>
                    <a:pt x="79248" y="77724"/>
                  </a:lnTo>
                  <a:lnTo>
                    <a:pt x="48768" y="117348"/>
                  </a:lnTo>
                  <a:lnTo>
                    <a:pt x="32004" y="163068"/>
                  </a:lnTo>
                  <a:lnTo>
                    <a:pt x="28956" y="179832"/>
                  </a:lnTo>
                  <a:lnTo>
                    <a:pt x="28956" y="950976"/>
                  </a:lnTo>
                  <a:lnTo>
                    <a:pt x="41148" y="999744"/>
                  </a:lnTo>
                  <a:lnTo>
                    <a:pt x="67056" y="1042416"/>
                  </a:lnTo>
                  <a:lnTo>
                    <a:pt x="102108" y="1074420"/>
                  </a:lnTo>
                  <a:lnTo>
                    <a:pt x="147828" y="1097280"/>
                  </a:lnTo>
                  <a:lnTo>
                    <a:pt x="198120" y="1104900"/>
                  </a:lnTo>
                  <a:lnTo>
                    <a:pt x="3271520" y="1104900"/>
                  </a:lnTo>
                  <a:lnTo>
                    <a:pt x="3249168" y="1117092"/>
                  </a:lnTo>
                  <a:lnTo>
                    <a:pt x="3212592" y="1129284"/>
                  </a:lnTo>
                  <a:lnTo>
                    <a:pt x="3192780" y="1132332"/>
                  </a:lnTo>
                  <a:close/>
                </a:path>
                <a:path w="3369945" h="1132840">
                  <a:moveTo>
                    <a:pt x="3271520" y="1104900"/>
                  </a:moveTo>
                  <a:lnTo>
                    <a:pt x="3169920" y="1104900"/>
                  </a:lnTo>
                  <a:lnTo>
                    <a:pt x="3204972" y="1101852"/>
                  </a:lnTo>
                  <a:lnTo>
                    <a:pt x="3221736" y="1097280"/>
                  </a:lnTo>
                  <a:lnTo>
                    <a:pt x="3265932" y="1075944"/>
                  </a:lnTo>
                  <a:lnTo>
                    <a:pt x="3302508" y="1042416"/>
                  </a:lnTo>
                  <a:lnTo>
                    <a:pt x="3332988" y="986028"/>
                  </a:lnTo>
                  <a:lnTo>
                    <a:pt x="3340608" y="952500"/>
                  </a:lnTo>
                  <a:lnTo>
                    <a:pt x="3340608" y="181356"/>
                  </a:lnTo>
                  <a:lnTo>
                    <a:pt x="3328416" y="132588"/>
                  </a:lnTo>
                  <a:lnTo>
                    <a:pt x="3291840" y="79248"/>
                  </a:lnTo>
                  <a:lnTo>
                    <a:pt x="3252216" y="48768"/>
                  </a:lnTo>
                  <a:lnTo>
                    <a:pt x="3206496" y="32004"/>
                  </a:lnTo>
                  <a:lnTo>
                    <a:pt x="3189732" y="28956"/>
                  </a:lnTo>
                  <a:lnTo>
                    <a:pt x="3274640" y="28956"/>
                  </a:lnTo>
                  <a:lnTo>
                    <a:pt x="3311652" y="57912"/>
                  </a:lnTo>
                  <a:lnTo>
                    <a:pt x="3354324" y="120396"/>
                  </a:lnTo>
                  <a:lnTo>
                    <a:pt x="3364992" y="156972"/>
                  </a:lnTo>
                  <a:lnTo>
                    <a:pt x="3369564" y="198120"/>
                  </a:lnTo>
                  <a:lnTo>
                    <a:pt x="3369446" y="935736"/>
                  </a:lnTo>
                  <a:lnTo>
                    <a:pt x="3364992" y="973836"/>
                  </a:lnTo>
                  <a:lnTo>
                    <a:pt x="3354324" y="1011936"/>
                  </a:lnTo>
                  <a:lnTo>
                    <a:pt x="3336036" y="1045464"/>
                  </a:lnTo>
                  <a:lnTo>
                    <a:pt x="3297936" y="1086612"/>
                  </a:lnTo>
                  <a:lnTo>
                    <a:pt x="3282696" y="1098804"/>
                  </a:lnTo>
                  <a:lnTo>
                    <a:pt x="3271520" y="1104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994410" y="5776988"/>
            <a:ext cx="1830705" cy="8832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7810" marR="5080" indent="-245745">
              <a:lnSpc>
                <a:spcPct val="101099"/>
              </a:lnSpc>
              <a:spcBef>
                <a:spcPts val="60"/>
              </a:spcBef>
            </a:pP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Diffuser</a:t>
            </a:r>
            <a:r>
              <a:rPr sz="2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Times New Roman"/>
                <a:cs typeface="Times New Roman"/>
              </a:rPr>
              <a:t>les  </a:t>
            </a:r>
            <a:r>
              <a:rPr sz="2800" spc="165" dirty="0">
                <a:solidFill>
                  <a:srgbClr val="FFFFFF"/>
                </a:solidFill>
                <a:latin typeface="Times New Roman"/>
                <a:cs typeface="Times New Roman"/>
              </a:rPr>
              <a:t>données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305511" y="6781891"/>
            <a:ext cx="246379" cy="212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595959"/>
                </a:solidFill>
                <a:latin typeface="TeXGyreAdventor"/>
                <a:cs typeface="TeXGyreAdventor"/>
              </a:rPr>
              <a:t>16</a:t>
            </a:fld>
            <a:endParaRPr sz="12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5471" y="540495"/>
            <a:ext cx="61150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Times New Roman"/>
                <a:cs typeface="Times New Roman"/>
              </a:rPr>
              <a:t>1. </a:t>
            </a:r>
            <a:r>
              <a:rPr sz="5400" i="1" spc="-100" dirty="0">
                <a:latin typeface="Times New Roman"/>
                <a:cs typeface="Times New Roman"/>
              </a:rPr>
              <a:t>Collecte </a:t>
            </a:r>
            <a:r>
              <a:rPr sz="5400" i="1" spc="-150" dirty="0">
                <a:latin typeface="Times New Roman"/>
                <a:cs typeface="Times New Roman"/>
              </a:rPr>
              <a:t>de</a:t>
            </a:r>
            <a:r>
              <a:rPr sz="5400" i="1" spc="465" dirty="0">
                <a:latin typeface="Times New Roman"/>
                <a:cs typeface="Times New Roman"/>
              </a:rPr>
              <a:t> </a:t>
            </a:r>
            <a:r>
              <a:rPr sz="5400" i="1" spc="-50" dirty="0">
                <a:latin typeface="Times New Roman"/>
                <a:cs typeface="Times New Roman"/>
              </a:rPr>
              <a:t>données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5511" y="6781891"/>
            <a:ext cx="246379" cy="212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595959"/>
                </a:solidFill>
                <a:latin typeface="TeXGyreAdventor"/>
                <a:cs typeface="TeXGyreAdventor"/>
              </a:rPr>
              <a:t>17</a:t>
            </a:fld>
            <a:endParaRPr sz="12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8592" y="1904290"/>
            <a:ext cx="7351395" cy="1708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Manuscrite,</a:t>
            </a:r>
            <a:r>
              <a:rPr sz="2400" spc="-4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orale</a:t>
            </a:r>
            <a:endParaRPr sz="240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Directe :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saisie directe dans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le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SI</a:t>
            </a:r>
            <a:r>
              <a:rPr sz="2400" spc="-7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informatique</a:t>
            </a:r>
            <a:endParaRPr sz="2400">
              <a:latin typeface="TeXGyreAdventor"/>
              <a:cs typeface="TeXGyreAdventor"/>
            </a:endParaRP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Mixte :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assistance à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la </a:t>
            </a:r>
            <a:r>
              <a:rPr sz="2400" spc="5" dirty="0">
                <a:solidFill>
                  <a:srgbClr val="7E7E7E"/>
                </a:solidFill>
                <a:latin typeface="TeXGyreAdventor"/>
                <a:cs typeface="TeXGyreAdventor"/>
              </a:rPr>
              <a:t>saisie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directe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(ex:  reconnaissance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vocale,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écrans tactiles &amp;</a:t>
            </a:r>
            <a:r>
              <a:rPr sz="2400" spc="-2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OCR)</a:t>
            </a:r>
            <a:endParaRPr sz="24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0337" y="828478"/>
            <a:ext cx="63411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Times New Roman"/>
                <a:cs typeface="Times New Roman"/>
              </a:rPr>
              <a:t>2. </a:t>
            </a:r>
            <a:r>
              <a:rPr sz="5400" i="1" spc="-65" dirty="0">
                <a:latin typeface="Times New Roman"/>
                <a:cs typeface="Times New Roman"/>
              </a:rPr>
              <a:t>Stockage </a:t>
            </a:r>
            <a:r>
              <a:rPr sz="5400" i="1" spc="-150" dirty="0">
                <a:latin typeface="Times New Roman"/>
                <a:cs typeface="Times New Roman"/>
              </a:rPr>
              <a:t>de</a:t>
            </a:r>
            <a:r>
              <a:rPr sz="5400" i="1" spc="440" dirty="0">
                <a:latin typeface="Times New Roman"/>
                <a:cs typeface="Times New Roman"/>
              </a:rPr>
              <a:t> </a:t>
            </a:r>
            <a:r>
              <a:rPr sz="5400" i="1" spc="-50" dirty="0">
                <a:latin typeface="Times New Roman"/>
                <a:cs typeface="Times New Roman"/>
              </a:rPr>
              <a:t>données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5511" y="6781891"/>
            <a:ext cx="246379" cy="212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595959"/>
                </a:solidFill>
                <a:latin typeface="TeXGyreAdventor"/>
                <a:cs typeface="TeXGyreAdventor"/>
              </a:rPr>
              <a:t>18</a:t>
            </a:fld>
            <a:endParaRPr sz="12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3859" y="2530865"/>
            <a:ext cx="6873240" cy="139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7E7E7E"/>
                </a:solidFill>
                <a:latin typeface="TeXGyreAdventor"/>
                <a:cs typeface="TeXGyreAdventor"/>
              </a:rPr>
              <a:t>Données </a:t>
            </a:r>
            <a:r>
              <a:rPr sz="2800" spc="-5" dirty="0">
                <a:solidFill>
                  <a:srgbClr val="7E7E7E"/>
                </a:solidFill>
                <a:latin typeface="TeXGyreAdventor"/>
                <a:cs typeface="TeXGyreAdventor"/>
              </a:rPr>
              <a:t>brutes et données</a:t>
            </a:r>
            <a:r>
              <a:rPr sz="2800" spc="11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800" spc="-10" dirty="0">
                <a:solidFill>
                  <a:srgbClr val="7E7E7E"/>
                </a:solidFill>
                <a:latin typeface="TeXGyreAdventor"/>
                <a:cs typeface="TeXGyreAdventor"/>
              </a:rPr>
              <a:t>agrégées</a:t>
            </a:r>
            <a:endParaRPr sz="28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7E7E7E"/>
              </a:buClr>
              <a:buFont typeface="Arial"/>
              <a:buChar char="•"/>
            </a:pPr>
            <a:endParaRPr sz="2750">
              <a:latin typeface="TeXGyreAdventor"/>
              <a:cs typeface="TeXGyreAdventor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eXGyreAdventor"/>
                <a:cs typeface="TeXGyreAdventor"/>
              </a:rPr>
              <a:t>Gestion </a:t>
            </a:r>
            <a:r>
              <a:rPr sz="2800" dirty="0">
                <a:solidFill>
                  <a:srgbClr val="7E7E7E"/>
                </a:solidFill>
                <a:latin typeface="TeXGyreAdventor"/>
                <a:cs typeface="TeXGyreAdventor"/>
              </a:rPr>
              <a:t>de </a:t>
            </a:r>
            <a:r>
              <a:rPr sz="2800" spc="10" dirty="0">
                <a:solidFill>
                  <a:srgbClr val="7E7E7E"/>
                </a:solidFill>
                <a:latin typeface="TeXGyreAdventor"/>
                <a:cs typeface="TeXGyreAdventor"/>
              </a:rPr>
              <a:t>la </a:t>
            </a:r>
            <a:r>
              <a:rPr sz="2800" spc="-5" dirty="0">
                <a:solidFill>
                  <a:srgbClr val="7E7E7E"/>
                </a:solidFill>
                <a:latin typeface="TeXGyreAdventor"/>
                <a:cs typeface="TeXGyreAdventor"/>
              </a:rPr>
              <a:t>sécurité </a:t>
            </a:r>
            <a:r>
              <a:rPr sz="2800" spc="-10" dirty="0">
                <a:solidFill>
                  <a:srgbClr val="7E7E7E"/>
                </a:solidFill>
                <a:latin typeface="TeXGyreAdventor"/>
                <a:cs typeface="TeXGyreAdventor"/>
              </a:rPr>
              <a:t>des</a:t>
            </a:r>
            <a:r>
              <a:rPr sz="2800" spc="-5" dirty="0">
                <a:solidFill>
                  <a:srgbClr val="7E7E7E"/>
                </a:solidFill>
                <a:latin typeface="TeXGyreAdventor"/>
                <a:cs typeface="TeXGyreAdventor"/>
              </a:rPr>
              <a:t> données</a:t>
            </a:r>
            <a:endParaRPr sz="28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5289" y="683816"/>
            <a:ext cx="72193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Times New Roman"/>
                <a:cs typeface="Times New Roman"/>
              </a:rPr>
              <a:t>3. Traitement </a:t>
            </a:r>
            <a:r>
              <a:rPr sz="5400" i="1" spc="-100" dirty="0">
                <a:latin typeface="Times New Roman"/>
                <a:cs typeface="Times New Roman"/>
              </a:rPr>
              <a:t>des</a:t>
            </a:r>
            <a:r>
              <a:rPr sz="5400" i="1" spc="375" dirty="0">
                <a:latin typeface="Times New Roman"/>
                <a:cs typeface="Times New Roman"/>
              </a:rPr>
              <a:t> </a:t>
            </a:r>
            <a:r>
              <a:rPr sz="5400" i="1" spc="-40" dirty="0">
                <a:latin typeface="Times New Roman"/>
                <a:cs typeface="Times New Roman"/>
              </a:rPr>
              <a:t>données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5511" y="6781891"/>
            <a:ext cx="246379" cy="212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595959"/>
                </a:solidFill>
                <a:latin typeface="TeXGyreAdventor"/>
                <a:cs typeface="TeXGyreAdventor"/>
              </a:rPr>
              <a:t>19</a:t>
            </a:fld>
            <a:endParaRPr sz="12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9308" y="2024900"/>
            <a:ext cx="7628255" cy="339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Toute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opération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faisable sur ces</a:t>
            </a: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 données</a:t>
            </a:r>
            <a:endParaRPr sz="24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7E7E7E"/>
              </a:buClr>
              <a:buFont typeface="Arial"/>
              <a:buChar char="•"/>
            </a:pPr>
            <a:endParaRPr sz="275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Gestion </a:t>
            </a: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de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la duplication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des</a:t>
            </a:r>
            <a:r>
              <a:rPr sz="2400" spc="-5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données</a:t>
            </a:r>
            <a:endParaRPr sz="24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7E7E7E"/>
              </a:buClr>
              <a:buFont typeface="Arial"/>
              <a:buChar char="•"/>
            </a:pPr>
            <a:endParaRPr sz="275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Gestion des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mises à jours des</a:t>
            </a:r>
            <a:r>
              <a:rPr sz="2400" spc="-4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données</a:t>
            </a:r>
            <a:endParaRPr sz="24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7E7E7E"/>
              </a:buClr>
              <a:buFont typeface="Arial"/>
              <a:buChar char="•"/>
            </a:pPr>
            <a:endParaRPr sz="2750">
              <a:latin typeface="TeXGyreAdventor"/>
              <a:cs typeface="TeXGyreAdventor"/>
            </a:endParaRPr>
          </a:p>
          <a:p>
            <a:pPr marL="354965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Définition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de nouvelles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données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à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partir </a:t>
            </a: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de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celles  initiales</a:t>
            </a:r>
            <a:endParaRPr sz="24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2990" y="470397"/>
            <a:ext cx="2124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5" dirty="0">
                <a:latin typeface="Times New Roman"/>
                <a:cs typeface="Times New Roman"/>
              </a:rPr>
              <a:t>Objectif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5511" y="6781891"/>
            <a:ext cx="162560" cy="212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595959"/>
                </a:solidFill>
                <a:latin typeface="TeXGyreAdventor"/>
                <a:cs typeface="TeXGyreAdventor"/>
              </a:rPr>
              <a:t>2</a:t>
            </a:fld>
            <a:endParaRPr sz="12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2438" y="2080231"/>
            <a:ext cx="8442960" cy="3028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Georgia"/>
              <a:buChar char=""/>
              <a:tabLst>
                <a:tab pos="469265" algn="l"/>
                <a:tab pos="469900" algn="l"/>
              </a:tabLst>
            </a:pPr>
            <a:r>
              <a:rPr sz="2000" spc="55" dirty="0">
                <a:latin typeface="Times New Roman"/>
                <a:cs typeface="Times New Roman"/>
              </a:rPr>
              <a:t>Vous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devrez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être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capables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de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969644" marR="6985" lvl="1" indent="-22860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970280" algn="l"/>
                <a:tab pos="2315845" algn="l"/>
                <a:tab pos="2799080" algn="l"/>
                <a:tab pos="3835400" algn="l"/>
                <a:tab pos="4244975" algn="l"/>
                <a:tab pos="4578350" algn="l"/>
                <a:tab pos="5517515" algn="l"/>
                <a:tab pos="5993130" algn="l"/>
                <a:tab pos="6927215" algn="l"/>
                <a:tab pos="7413625" algn="l"/>
              </a:tabLst>
            </a:pP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spc="95" dirty="0">
                <a:latin typeface="Times New Roman"/>
                <a:cs typeface="Times New Roman"/>
              </a:rPr>
              <a:t>o</a:t>
            </a:r>
            <a:r>
              <a:rPr sz="2000" spc="160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spc="70" dirty="0">
                <a:latin typeface="Times New Roman"/>
                <a:cs typeface="Times New Roman"/>
              </a:rPr>
              <a:t>e</a:t>
            </a:r>
            <a:r>
              <a:rPr sz="2000" spc="100" dirty="0">
                <a:latin typeface="Times New Roman"/>
                <a:cs typeface="Times New Roman"/>
              </a:rPr>
              <a:t>v</a:t>
            </a:r>
            <a:r>
              <a:rPr sz="2000" spc="75" dirty="0">
                <a:latin typeface="Times New Roman"/>
                <a:cs typeface="Times New Roman"/>
              </a:rPr>
              <a:t>o</a:t>
            </a:r>
            <a:r>
              <a:rPr sz="2000" spc="20" dirty="0">
                <a:latin typeface="Times New Roman"/>
                <a:cs typeface="Times New Roman"/>
              </a:rPr>
              <a:t>i</a:t>
            </a:r>
            <a:r>
              <a:rPr sz="2000" spc="5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,	</a:t>
            </a:r>
            <a:r>
              <a:rPr sz="2000" spc="195" dirty="0">
                <a:latin typeface="Times New Roman"/>
                <a:cs typeface="Times New Roman"/>
              </a:rPr>
              <a:t>d</a:t>
            </a:r>
            <a:r>
              <a:rPr sz="2000" spc="7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110" dirty="0">
                <a:latin typeface="Times New Roman"/>
                <a:cs typeface="Times New Roman"/>
              </a:rPr>
              <a:t>r</a:t>
            </a:r>
            <a:r>
              <a:rPr sz="2000" spc="70" dirty="0">
                <a:latin typeface="Times New Roman"/>
                <a:cs typeface="Times New Roman"/>
              </a:rPr>
              <a:t>é</a:t>
            </a:r>
            <a:r>
              <a:rPr sz="2000" spc="110" dirty="0">
                <a:latin typeface="Times New Roman"/>
                <a:cs typeface="Times New Roman"/>
              </a:rPr>
              <a:t>a</a:t>
            </a:r>
            <a:r>
              <a:rPr sz="2000" spc="40" dirty="0">
                <a:latin typeface="Times New Roman"/>
                <a:cs typeface="Times New Roman"/>
              </a:rPr>
              <a:t>l</a:t>
            </a:r>
            <a:r>
              <a:rPr sz="2000" spc="20" dirty="0">
                <a:latin typeface="Times New Roman"/>
                <a:cs typeface="Times New Roman"/>
              </a:rPr>
              <a:t>i</a:t>
            </a:r>
            <a:r>
              <a:rPr sz="2000" spc="60" dirty="0">
                <a:latin typeface="Times New Roman"/>
                <a:cs typeface="Times New Roman"/>
              </a:rPr>
              <a:t>s</a:t>
            </a:r>
            <a:r>
              <a:rPr sz="2000" spc="70" dirty="0">
                <a:latin typeface="Times New Roman"/>
                <a:cs typeface="Times New Roman"/>
              </a:rPr>
              <a:t>e</a:t>
            </a:r>
            <a:r>
              <a:rPr sz="2000" spc="12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50" dirty="0">
                <a:latin typeface="Times New Roman"/>
                <a:cs typeface="Times New Roman"/>
              </a:rPr>
              <a:t>e</a:t>
            </a:r>
            <a:r>
              <a:rPr sz="2000" spc="9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110" dirty="0">
                <a:latin typeface="Times New Roman"/>
                <a:cs typeface="Times New Roman"/>
              </a:rPr>
              <a:t>à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200" dirty="0">
                <a:latin typeface="Times New Roman"/>
                <a:cs typeface="Times New Roman"/>
              </a:rPr>
              <a:t>m</a:t>
            </a:r>
            <a:r>
              <a:rPr sz="2000" spc="70" dirty="0">
                <a:latin typeface="Times New Roman"/>
                <a:cs typeface="Times New Roman"/>
              </a:rPr>
              <a:t>e</a:t>
            </a:r>
            <a:r>
              <a:rPr sz="2000" spc="80" dirty="0">
                <a:latin typeface="Times New Roman"/>
                <a:cs typeface="Times New Roman"/>
              </a:rPr>
              <a:t>t</a:t>
            </a:r>
            <a:r>
              <a:rPr sz="2000" spc="100" dirty="0">
                <a:latin typeface="Times New Roman"/>
                <a:cs typeface="Times New Roman"/>
              </a:rPr>
              <a:t>t</a:t>
            </a:r>
            <a:r>
              <a:rPr sz="2000" spc="110" dirty="0">
                <a:latin typeface="Times New Roman"/>
                <a:cs typeface="Times New Roman"/>
              </a:rPr>
              <a:t>r</a:t>
            </a:r>
            <a:r>
              <a:rPr sz="2000" spc="7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70" dirty="0">
                <a:latin typeface="Times New Roman"/>
                <a:cs typeface="Times New Roman"/>
              </a:rPr>
              <a:t>e</a:t>
            </a:r>
            <a:r>
              <a:rPr sz="2000" spc="16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195" dirty="0">
                <a:latin typeface="Times New Roman"/>
                <a:cs typeface="Times New Roman"/>
              </a:rPr>
              <a:t>œ</a:t>
            </a:r>
            <a:r>
              <a:rPr sz="2000" spc="215" dirty="0">
                <a:latin typeface="Times New Roman"/>
                <a:cs typeface="Times New Roman"/>
              </a:rPr>
              <a:t>u</a:t>
            </a:r>
            <a:r>
              <a:rPr sz="2000" spc="120" dirty="0">
                <a:latin typeface="Times New Roman"/>
                <a:cs typeface="Times New Roman"/>
              </a:rPr>
              <a:t>v</a:t>
            </a:r>
            <a:r>
              <a:rPr sz="2000" spc="135" dirty="0">
                <a:latin typeface="Times New Roman"/>
                <a:cs typeface="Times New Roman"/>
              </a:rPr>
              <a:t>r</a:t>
            </a:r>
            <a:r>
              <a:rPr sz="2000" spc="7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215" dirty="0">
                <a:latin typeface="Times New Roman"/>
                <a:cs typeface="Times New Roman"/>
              </a:rPr>
              <a:t>d</a:t>
            </a:r>
            <a:r>
              <a:rPr sz="2000" spc="7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60" dirty="0">
                <a:latin typeface="Times New Roman"/>
                <a:cs typeface="Times New Roman"/>
              </a:rPr>
              <a:t>s</a:t>
            </a:r>
            <a:r>
              <a:rPr sz="2000" spc="95" dirty="0">
                <a:latin typeface="Times New Roman"/>
                <a:cs typeface="Times New Roman"/>
              </a:rPr>
              <a:t>y</a:t>
            </a:r>
            <a:r>
              <a:rPr sz="2000" spc="80" dirty="0">
                <a:latin typeface="Times New Roman"/>
                <a:cs typeface="Times New Roman"/>
              </a:rPr>
              <a:t>st</a:t>
            </a:r>
            <a:r>
              <a:rPr sz="2000" spc="70" dirty="0">
                <a:latin typeface="Times New Roman"/>
                <a:cs typeface="Times New Roman"/>
              </a:rPr>
              <a:t>è</a:t>
            </a:r>
            <a:r>
              <a:rPr sz="2000" spc="200" dirty="0">
                <a:latin typeface="Times New Roman"/>
                <a:cs typeface="Times New Roman"/>
              </a:rPr>
              <a:t>m</a:t>
            </a:r>
            <a:r>
              <a:rPr sz="2000" spc="70" dirty="0">
                <a:latin typeface="Times New Roman"/>
                <a:cs typeface="Times New Roman"/>
              </a:rPr>
              <a:t>e</a:t>
            </a:r>
            <a:r>
              <a:rPr sz="2000" spc="50" dirty="0">
                <a:latin typeface="Times New Roman"/>
                <a:cs typeface="Times New Roman"/>
              </a:rPr>
              <a:t>s  </a:t>
            </a:r>
            <a:r>
              <a:rPr sz="2000" spc="100" dirty="0">
                <a:latin typeface="Times New Roman"/>
                <a:cs typeface="Times New Roman"/>
              </a:rPr>
              <a:t>informatiques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répondant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aux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besoins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des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utilisateurs.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969644" lvl="1" indent="-229235">
              <a:lnSpc>
                <a:spcPct val="100000"/>
              </a:lnSpc>
              <a:spcBef>
                <a:spcPts val="1780"/>
              </a:spcBef>
              <a:buFont typeface="Arial"/>
              <a:buChar char="–"/>
              <a:tabLst>
                <a:tab pos="970280" algn="l"/>
              </a:tabLst>
            </a:pPr>
            <a:r>
              <a:rPr sz="2000" spc="145" dirty="0">
                <a:latin typeface="Times New Roman"/>
                <a:cs typeface="Times New Roman"/>
              </a:rPr>
              <a:t>de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passer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d’un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énoncé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informel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à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une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spécification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fonctionnelle.</a:t>
            </a:r>
            <a:endParaRPr sz="2000">
              <a:latin typeface="Times New Roman"/>
              <a:cs typeface="Times New Roman"/>
            </a:endParaRPr>
          </a:p>
          <a:p>
            <a:pPr marL="469265" marR="5080" indent="-457200" algn="just">
              <a:lnSpc>
                <a:spcPct val="100000"/>
              </a:lnSpc>
              <a:spcBef>
                <a:spcPts val="1800"/>
              </a:spcBef>
              <a:buFont typeface="Georgia"/>
              <a:buChar char=""/>
              <a:tabLst>
                <a:tab pos="469900" algn="l"/>
              </a:tabLst>
            </a:pPr>
            <a:r>
              <a:rPr sz="2000" spc="75" dirty="0">
                <a:latin typeface="Times New Roman"/>
                <a:cs typeface="Times New Roman"/>
              </a:rPr>
              <a:t>Cette </a:t>
            </a:r>
            <a:r>
              <a:rPr sz="2000" spc="120" dirty="0">
                <a:latin typeface="Times New Roman"/>
                <a:cs typeface="Times New Roman"/>
              </a:rPr>
              <a:t>démarche </a:t>
            </a:r>
            <a:r>
              <a:rPr sz="2000" spc="105" dirty="0">
                <a:latin typeface="Times New Roman"/>
                <a:cs typeface="Times New Roman"/>
              </a:rPr>
              <a:t>doit aboutir </a:t>
            </a:r>
            <a:r>
              <a:rPr sz="2000" spc="110" dirty="0">
                <a:latin typeface="Times New Roman"/>
                <a:cs typeface="Times New Roman"/>
              </a:rPr>
              <a:t>à </a:t>
            </a:r>
            <a:r>
              <a:rPr sz="2000" spc="180" dirty="0">
                <a:latin typeface="Times New Roman"/>
                <a:cs typeface="Times New Roman"/>
              </a:rPr>
              <a:t>un </a:t>
            </a:r>
            <a:r>
              <a:rPr sz="2000" spc="75" dirty="0">
                <a:latin typeface="Times New Roman"/>
                <a:cs typeface="Times New Roman"/>
              </a:rPr>
              <a:t>logiciel/application </a:t>
            </a:r>
            <a:r>
              <a:rPr sz="2000" spc="85" dirty="0">
                <a:latin typeface="Times New Roman"/>
                <a:cs typeface="Times New Roman"/>
              </a:rPr>
              <a:t>conforme </a:t>
            </a:r>
            <a:r>
              <a:rPr sz="2000" spc="114" dirty="0">
                <a:latin typeface="Times New Roman"/>
                <a:cs typeface="Times New Roman"/>
              </a:rPr>
              <a:t>aux  </a:t>
            </a:r>
            <a:r>
              <a:rPr sz="2000" spc="65" dirty="0">
                <a:latin typeface="Times New Roman"/>
                <a:cs typeface="Times New Roman"/>
              </a:rPr>
              <a:t>spécifications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de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l’organisation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et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à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en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maîtriser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l’évolution,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les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coûts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et  </a:t>
            </a:r>
            <a:r>
              <a:rPr sz="2000" spc="55" dirty="0">
                <a:latin typeface="Times New Roman"/>
                <a:cs typeface="Times New Roman"/>
              </a:rPr>
              <a:t>les </a:t>
            </a:r>
            <a:r>
              <a:rPr sz="2000" spc="125" dirty="0">
                <a:latin typeface="Times New Roman"/>
                <a:cs typeface="Times New Roman"/>
              </a:rPr>
              <a:t>temps </a:t>
            </a:r>
            <a:r>
              <a:rPr sz="2000" spc="145" dirty="0">
                <a:latin typeface="Times New Roman"/>
                <a:cs typeface="Times New Roman"/>
              </a:rPr>
              <a:t>de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développement.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0307" y="612156"/>
            <a:ext cx="76441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Times New Roman"/>
                <a:cs typeface="Times New Roman"/>
              </a:rPr>
              <a:t>4. </a:t>
            </a:r>
            <a:r>
              <a:rPr sz="5400" i="1" spc="65" dirty="0">
                <a:latin typeface="Times New Roman"/>
                <a:cs typeface="Times New Roman"/>
              </a:rPr>
              <a:t>Diffusion</a:t>
            </a:r>
            <a:r>
              <a:rPr sz="5400" i="1" spc="370" dirty="0">
                <a:latin typeface="Times New Roman"/>
                <a:cs typeface="Times New Roman"/>
              </a:rPr>
              <a:t> </a:t>
            </a:r>
            <a:r>
              <a:rPr sz="5400" i="1" spc="-5" dirty="0">
                <a:latin typeface="Times New Roman"/>
                <a:cs typeface="Times New Roman"/>
              </a:rPr>
              <a:t>d’informations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5511" y="6781891"/>
            <a:ext cx="246379" cy="212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595959"/>
                </a:solidFill>
                <a:latin typeface="TeXGyreAdventor"/>
                <a:cs typeface="TeXGyreAdventor"/>
              </a:rPr>
              <a:t>20</a:t>
            </a:fld>
            <a:endParaRPr sz="12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1054" y="1714537"/>
            <a:ext cx="8002270" cy="443484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7E7E7E"/>
                </a:solidFill>
                <a:latin typeface="TeXGyreAdventor"/>
                <a:cs typeface="TeXGyreAdventor"/>
              </a:rPr>
              <a:t>Ecrite</a:t>
            </a:r>
            <a:r>
              <a:rPr sz="2800" spc="-6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eXGyreAdventor"/>
                <a:cs typeface="TeXGyreAdventor"/>
              </a:rPr>
              <a:t>:</a:t>
            </a:r>
            <a:endParaRPr sz="2800">
              <a:latin typeface="TeXGyreAdventor"/>
              <a:cs typeface="TeXGyreAdventor"/>
            </a:endParaRPr>
          </a:p>
          <a:p>
            <a:pPr marL="756285" lvl="1" indent="-287020">
              <a:lnSpc>
                <a:spcPct val="100000"/>
              </a:lnSpc>
              <a:spcBef>
                <a:spcPts val="30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Rapports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financiers, comptes-rendus </a:t>
            </a: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de</a:t>
            </a:r>
            <a:r>
              <a:rPr sz="2400" spc="9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réunion</a:t>
            </a:r>
            <a:endParaRPr sz="2400">
              <a:latin typeface="TeXGyreAdventor"/>
              <a:cs typeface="TeXGyreAdventor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Impressions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de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tableaux </a:t>
            </a: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de</a:t>
            </a:r>
            <a:r>
              <a:rPr sz="2400" spc="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bord</a:t>
            </a:r>
            <a:endParaRPr sz="2400">
              <a:latin typeface="TeXGyreAdventor"/>
              <a:cs typeface="TeXGyreAdventor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7E7E7E"/>
              </a:buClr>
              <a:buFont typeface="Courier New"/>
              <a:buChar char="o"/>
            </a:pPr>
            <a:endParaRPr sz="2650">
              <a:latin typeface="TeXGyreAdventor"/>
              <a:cs typeface="TeXGyreAdventor"/>
            </a:endParaRPr>
          </a:p>
          <a:p>
            <a:pPr marL="355600" marR="5080" indent="-343535">
              <a:lnSpc>
                <a:spcPts val="302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7E7E7E"/>
                </a:solidFill>
                <a:latin typeface="TeXGyreAdventor"/>
                <a:cs typeface="TeXGyreAdventor"/>
              </a:rPr>
              <a:t>Orale : </a:t>
            </a:r>
            <a:r>
              <a:rPr sz="2800" spc="-10" dirty="0">
                <a:solidFill>
                  <a:srgbClr val="7E7E7E"/>
                </a:solidFill>
                <a:latin typeface="TeXGyreAdventor"/>
                <a:cs typeface="TeXGyreAdventor"/>
              </a:rPr>
              <a:t>réponses </a:t>
            </a:r>
            <a:r>
              <a:rPr sz="2800" spc="-5" dirty="0">
                <a:solidFill>
                  <a:srgbClr val="7E7E7E"/>
                </a:solidFill>
                <a:latin typeface="TeXGyreAdventor"/>
                <a:cs typeface="TeXGyreAdventor"/>
              </a:rPr>
              <a:t>automatiques </a:t>
            </a:r>
            <a:r>
              <a:rPr sz="2800" spc="-10" dirty="0">
                <a:solidFill>
                  <a:srgbClr val="7E7E7E"/>
                </a:solidFill>
                <a:latin typeface="TeXGyreAdventor"/>
                <a:cs typeface="TeXGyreAdventor"/>
              </a:rPr>
              <a:t>des </a:t>
            </a:r>
            <a:r>
              <a:rPr sz="2800" spc="-5" dirty="0">
                <a:solidFill>
                  <a:srgbClr val="7E7E7E"/>
                </a:solidFill>
                <a:latin typeface="TeXGyreAdventor"/>
                <a:cs typeface="TeXGyreAdventor"/>
              </a:rPr>
              <a:t>systèmes  vocaux</a:t>
            </a:r>
            <a:endParaRPr sz="28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7E7E7E"/>
              </a:buClr>
              <a:buFont typeface="Arial"/>
              <a:buChar char="•"/>
            </a:pPr>
            <a:endParaRPr sz="2700">
              <a:latin typeface="TeXGyreAdventor"/>
              <a:cs typeface="TeXGyreAdventor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7E7E7E"/>
                </a:solidFill>
                <a:latin typeface="TeXGyreAdventor"/>
                <a:cs typeface="TeXGyreAdventor"/>
              </a:rPr>
              <a:t>Directe : sorties </a:t>
            </a:r>
            <a:r>
              <a:rPr sz="2800" dirty="0">
                <a:solidFill>
                  <a:srgbClr val="7E7E7E"/>
                </a:solidFill>
                <a:latin typeface="TeXGyreAdventor"/>
                <a:cs typeface="TeXGyreAdventor"/>
              </a:rPr>
              <a:t>sur</a:t>
            </a:r>
            <a:r>
              <a:rPr sz="2800" spc="1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eXGyreAdventor"/>
                <a:cs typeface="TeXGyreAdventor"/>
              </a:rPr>
              <a:t>écran</a:t>
            </a:r>
            <a:endParaRPr sz="28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E7E7E"/>
              </a:buClr>
              <a:buFont typeface="Arial"/>
              <a:buChar char="•"/>
            </a:pPr>
            <a:endParaRPr sz="2750">
              <a:latin typeface="TeXGyreAdventor"/>
              <a:cs typeface="TeXGyreAdventor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7E7E7E"/>
                </a:solidFill>
                <a:latin typeface="TeXGyreAdventor"/>
                <a:cs typeface="TeXGyreAdventor"/>
              </a:rPr>
              <a:t>…</a:t>
            </a:r>
            <a:endParaRPr sz="28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95144" y="2378964"/>
            <a:ext cx="6577965" cy="1320165"/>
            <a:chOff x="2295144" y="2378964"/>
            <a:chExt cx="6577965" cy="1320165"/>
          </a:xfrm>
        </p:grpSpPr>
        <p:sp>
          <p:nvSpPr>
            <p:cNvPr id="3" name="object 3"/>
            <p:cNvSpPr/>
            <p:nvPr/>
          </p:nvSpPr>
          <p:spPr>
            <a:xfrm>
              <a:off x="2308860" y="2391156"/>
              <a:ext cx="6551930" cy="1295400"/>
            </a:xfrm>
            <a:custGeom>
              <a:avLst/>
              <a:gdLst/>
              <a:ahLst/>
              <a:cxnLst/>
              <a:rect l="l" t="t" r="r" b="b"/>
              <a:pathLst>
                <a:path w="6551930" h="1295400">
                  <a:moveTo>
                    <a:pt x="6335268" y="1295400"/>
                  </a:moveTo>
                  <a:lnTo>
                    <a:pt x="214883" y="1295400"/>
                  </a:lnTo>
                  <a:lnTo>
                    <a:pt x="165551" y="1289730"/>
                  </a:lnTo>
                  <a:lnTo>
                    <a:pt x="120298" y="1273557"/>
                  </a:lnTo>
                  <a:lnTo>
                    <a:pt x="80403" y="1248133"/>
                  </a:lnTo>
                  <a:lnTo>
                    <a:pt x="47146" y="1214712"/>
                  </a:lnTo>
                  <a:lnTo>
                    <a:pt x="21806" y="1174546"/>
                  </a:lnTo>
                  <a:lnTo>
                    <a:pt x="5665" y="1128888"/>
                  </a:lnTo>
                  <a:lnTo>
                    <a:pt x="0" y="1078992"/>
                  </a:lnTo>
                  <a:lnTo>
                    <a:pt x="0" y="216408"/>
                  </a:lnTo>
                  <a:lnTo>
                    <a:pt x="5665" y="166511"/>
                  </a:lnTo>
                  <a:lnTo>
                    <a:pt x="21806" y="120853"/>
                  </a:lnTo>
                  <a:lnTo>
                    <a:pt x="47146" y="80687"/>
                  </a:lnTo>
                  <a:lnTo>
                    <a:pt x="80403" y="47266"/>
                  </a:lnTo>
                  <a:lnTo>
                    <a:pt x="120298" y="21842"/>
                  </a:lnTo>
                  <a:lnTo>
                    <a:pt x="165551" y="5669"/>
                  </a:lnTo>
                  <a:lnTo>
                    <a:pt x="214883" y="0"/>
                  </a:lnTo>
                  <a:lnTo>
                    <a:pt x="6335268" y="0"/>
                  </a:lnTo>
                  <a:lnTo>
                    <a:pt x="6384684" y="5669"/>
                  </a:lnTo>
                  <a:lnTo>
                    <a:pt x="6430155" y="21842"/>
                  </a:lnTo>
                  <a:lnTo>
                    <a:pt x="6470348" y="47266"/>
                  </a:lnTo>
                  <a:lnTo>
                    <a:pt x="6503929" y="80687"/>
                  </a:lnTo>
                  <a:lnTo>
                    <a:pt x="6529566" y="120853"/>
                  </a:lnTo>
                  <a:lnTo>
                    <a:pt x="6545926" y="166511"/>
                  </a:lnTo>
                  <a:lnTo>
                    <a:pt x="6551676" y="216408"/>
                  </a:lnTo>
                  <a:lnTo>
                    <a:pt x="6551676" y="1078992"/>
                  </a:lnTo>
                  <a:lnTo>
                    <a:pt x="6545926" y="1128888"/>
                  </a:lnTo>
                  <a:lnTo>
                    <a:pt x="6529566" y="1174546"/>
                  </a:lnTo>
                  <a:lnTo>
                    <a:pt x="6503929" y="1214712"/>
                  </a:lnTo>
                  <a:lnTo>
                    <a:pt x="6470348" y="1248133"/>
                  </a:lnTo>
                  <a:lnTo>
                    <a:pt x="6430155" y="1273557"/>
                  </a:lnTo>
                  <a:lnTo>
                    <a:pt x="6384684" y="1289730"/>
                  </a:lnTo>
                  <a:lnTo>
                    <a:pt x="6335268" y="12954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5144" y="2378964"/>
              <a:ext cx="6577965" cy="1320165"/>
            </a:xfrm>
            <a:custGeom>
              <a:avLst/>
              <a:gdLst/>
              <a:ahLst/>
              <a:cxnLst/>
              <a:rect l="l" t="t" r="r" b="b"/>
              <a:pathLst>
                <a:path w="6577965" h="1320164">
                  <a:moveTo>
                    <a:pt x="6373368" y="1319784"/>
                  </a:moveTo>
                  <a:lnTo>
                    <a:pt x="207264" y="1319784"/>
                  </a:lnTo>
                  <a:lnTo>
                    <a:pt x="161544" y="1310640"/>
                  </a:lnTo>
                  <a:lnTo>
                    <a:pt x="120396" y="1292352"/>
                  </a:lnTo>
                  <a:lnTo>
                    <a:pt x="83820" y="1267968"/>
                  </a:lnTo>
                  <a:lnTo>
                    <a:pt x="53340" y="1237488"/>
                  </a:lnTo>
                  <a:lnTo>
                    <a:pt x="18288" y="1181100"/>
                  </a:lnTo>
                  <a:lnTo>
                    <a:pt x="6096" y="1138428"/>
                  </a:lnTo>
                  <a:lnTo>
                    <a:pt x="0" y="1092708"/>
                  </a:lnTo>
                  <a:lnTo>
                    <a:pt x="101" y="227076"/>
                  </a:lnTo>
                  <a:lnTo>
                    <a:pt x="4572" y="182880"/>
                  </a:lnTo>
                  <a:lnTo>
                    <a:pt x="18288" y="140208"/>
                  </a:lnTo>
                  <a:lnTo>
                    <a:pt x="39624" y="100584"/>
                  </a:lnTo>
                  <a:lnTo>
                    <a:pt x="67056" y="67056"/>
                  </a:lnTo>
                  <a:lnTo>
                    <a:pt x="100584" y="39624"/>
                  </a:lnTo>
                  <a:lnTo>
                    <a:pt x="140208" y="18288"/>
                  </a:lnTo>
                  <a:lnTo>
                    <a:pt x="182880" y="4572"/>
                  </a:lnTo>
                  <a:lnTo>
                    <a:pt x="228600" y="0"/>
                  </a:lnTo>
                  <a:lnTo>
                    <a:pt x="6371844" y="0"/>
                  </a:lnTo>
                  <a:lnTo>
                    <a:pt x="6394704" y="4572"/>
                  </a:lnTo>
                  <a:lnTo>
                    <a:pt x="6416040" y="9144"/>
                  </a:lnTo>
                  <a:lnTo>
                    <a:pt x="6437376" y="16764"/>
                  </a:lnTo>
                  <a:lnTo>
                    <a:pt x="6451527" y="24384"/>
                  </a:lnTo>
                  <a:lnTo>
                    <a:pt x="230124" y="24384"/>
                  </a:lnTo>
                  <a:lnTo>
                    <a:pt x="208788" y="25908"/>
                  </a:lnTo>
                  <a:lnTo>
                    <a:pt x="169164" y="33528"/>
                  </a:lnTo>
                  <a:lnTo>
                    <a:pt x="132588" y="48768"/>
                  </a:lnTo>
                  <a:lnTo>
                    <a:pt x="85344" y="83820"/>
                  </a:lnTo>
                  <a:lnTo>
                    <a:pt x="60960" y="114300"/>
                  </a:lnTo>
                  <a:lnTo>
                    <a:pt x="42672" y="147828"/>
                  </a:lnTo>
                  <a:lnTo>
                    <a:pt x="30480" y="185928"/>
                  </a:lnTo>
                  <a:lnTo>
                    <a:pt x="26016" y="227076"/>
                  </a:lnTo>
                  <a:lnTo>
                    <a:pt x="26016" y="1092708"/>
                  </a:lnTo>
                  <a:lnTo>
                    <a:pt x="27432" y="1112520"/>
                  </a:lnTo>
                  <a:lnTo>
                    <a:pt x="35052" y="1152144"/>
                  </a:lnTo>
                  <a:lnTo>
                    <a:pt x="50292" y="1188720"/>
                  </a:lnTo>
                  <a:lnTo>
                    <a:pt x="71628" y="1220724"/>
                  </a:lnTo>
                  <a:lnTo>
                    <a:pt x="99060" y="1248156"/>
                  </a:lnTo>
                  <a:lnTo>
                    <a:pt x="149352" y="1278636"/>
                  </a:lnTo>
                  <a:lnTo>
                    <a:pt x="187452" y="1290828"/>
                  </a:lnTo>
                  <a:lnTo>
                    <a:pt x="228600" y="1295400"/>
                  </a:lnTo>
                  <a:lnTo>
                    <a:pt x="6452108" y="1295400"/>
                  </a:lnTo>
                  <a:lnTo>
                    <a:pt x="6438900" y="1301496"/>
                  </a:lnTo>
                  <a:lnTo>
                    <a:pt x="6417564" y="1309116"/>
                  </a:lnTo>
                  <a:lnTo>
                    <a:pt x="6396228" y="1315212"/>
                  </a:lnTo>
                  <a:lnTo>
                    <a:pt x="6373368" y="1319784"/>
                  </a:lnTo>
                  <a:close/>
                </a:path>
                <a:path w="6577965" h="1320164">
                  <a:moveTo>
                    <a:pt x="6452108" y="1295400"/>
                  </a:moveTo>
                  <a:lnTo>
                    <a:pt x="6348984" y="1295400"/>
                  </a:lnTo>
                  <a:lnTo>
                    <a:pt x="6368796" y="1293876"/>
                  </a:lnTo>
                  <a:lnTo>
                    <a:pt x="6390132" y="1290828"/>
                  </a:lnTo>
                  <a:lnTo>
                    <a:pt x="6428232" y="1278636"/>
                  </a:lnTo>
                  <a:lnTo>
                    <a:pt x="6461760" y="1260348"/>
                  </a:lnTo>
                  <a:lnTo>
                    <a:pt x="6492240" y="1235964"/>
                  </a:lnTo>
                  <a:lnTo>
                    <a:pt x="6516624" y="1205484"/>
                  </a:lnTo>
                  <a:lnTo>
                    <a:pt x="6536436" y="1171956"/>
                  </a:lnTo>
                  <a:lnTo>
                    <a:pt x="6542532" y="1152144"/>
                  </a:lnTo>
                  <a:lnTo>
                    <a:pt x="6548628" y="1133856"/>
                  </a:lnTo>
                  <a:lnTo>
                    <a:pt x="6551676" y="1112520"/>
                  </a:lnTo>
                  <a:lnTo>
                    <a:pt x="6551676" y="207264"/>
                  </a:lnTo>
                  <a:lnTo>
                    <a:pt x="6544056" y="167640"/>
                  </a:lnTo>
                  <a:lnTo>
                    <a:pt x="6528816" y="132588"/>
                  </a:lnTo>
                  <a:lnTo>
                    <a:pt x="6505956" y="99060"/>
                  </a:lnTo>
                  <a:lnTo>
                    <a:pt x="6478524" y="71628"/>
                  </a:lnTo>
                  <a:lnTo>
                    <a:pt x="6446520" y="50292"/>
                  </a:lnTo>
                  <a:lnTo>
                    <a:pt x="6409944" y="33528"/>
                  </a:lnTo>
                  <a:lnTo>
                    <a:pt x="6370320" y="25908"/>
                  </a:lnTo>
                  <a:lnTo>
                    <a:pt x="6348984" y="24384"/>
                  </a:lnTo>
                  <a:lnTo>
                    <a:pt x="6451527" y="24384"/>
                  </a:lnTo>
                  <a:lnTo>
                    <a:pt x="6510528" y="65532"/>
                  </a:lnTo>
                  <a:lnTo>
                    <a:pt x="6550152" y="118872"/>
                  </a:lnTo>
                  <a:lnTo>
                    <a:pt x="6566916" y="160020"/>
                  </a:lnTo>
                  <a:lnTo>
                    <a:pt x="6576060" y="204216"/>
                  </a:lnTo>
                  <a:lnTo>
                    <a:pt x="6577584" y="227076"/>
                  </a:lnTo>
                  <a:lnTo>
                    <a:pt x="6577482" y="1092708"/>
                  </a:lnTo>
                  <a:lnTo>
                    <a:pt x="6573012" y="1136904"/>
                  </a:lnTo>
                  <a:lnTo>
                    <a:pt x="6559296" y="1179576"/>
                  </a:lnTo>
                  <a:lnTo>
                    <a:pt x="6539484" y="1219200"/>
                  </a:lnTo>
                  <a:lnTo>
                    <a:pt x="6510528" y="1252728"/>
                  </a:lnTo>
                  <a:lnTo>
                    <a:pt x="6477000" y="1281684"/>
                  </a:lnTo>
                  <a:lnTo>
                    <a:pt x="6458712" y="1292352"/>
                  </a:lnTo>
                  <a:lnTo>
                    <a:pt x="6452108" y="129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330938" y="6782784"/>
            <a:ext cx="193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95959"/>
                </a:solidFill>
                <a:latin typeface="TeXGyreAdventor"/>
                <a:cs typeface="TeXGyreAdventor"/>
              </a:rPr>
              <a:t>2</a:t>
            </a:r>
            <a:r>
              <a:rPr sz="1200" dirty="0">
                <a:solidFill>
                  <a:srgbClr val="595959"/>
                </a:solidFill>
                <a:latin typeface="TeXGyreAdventor"/>
                <a:cs typeface="TeXGyreAdventor"/>
              </a:rPr>
              <a:t>5</a:t>
            </a:r>
            <a:endParaRPr sz="1200"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65939" y="514708"/>
            <a:ext cx="69437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1F54A7"/>
                </a:solidFill>
              </a:rPr>
              <a:t>Et </a:t>
            </a:r>
            <a:r>
              <a:rPr spc="-5" dirty="0">
                <a:solidFill>
                  <a:srgbClr val="1F54A7"/>
                </a:solidFill>
              </a:rPr>
              <a:t>la grande question</a:t>
            </a:r>
            <a:r>
              <a:rPr spc="-110" dirty="0">
                <a:solidFill>
                  <a:srgbClr val="1F54A7"/>
                </a:solidFill>
              </a:rPr>
              <a:t> </a:t>
            </a:r>
            <a:r>
              <a:rPr dirty="0">
                <a:solidFill>
                  <a:srgbClr val="1F54A7"/>
                </a:solidFill>
              </a:rPr>
              <a:t>est…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93783" y="1422892"/>
            <a:ext cx="7720330" cy="527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20" dirty="0">
                <a:solidFill>
                  <a:srgbClr val="0C0C0C"/>
                </a:solidFill>
                <a:latin typeface="Trebuchet MS"/>
                <a:cs typeface="Trebuchet MS"/>
              </a:rPr>
              <a:t>Comment</a:t>
            </a:r>
            <a:r>
              <a:rPr sz="2400" b="1" spc="-445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2400" b="1" spc="-25" dirty="0">
                <a:solidFill>
                  <a:srgbClr val="0C0C0C"/>
                </a:solidFill>
                <a:latin typeface="Trebuchet MS"/>
                <a:cs typeface="Trebuchet MS"/>
              </a:rPr>
              <a:t>réaliser un </a:t>
            </a:r>
            <a:r>
              <a:rPr sz="2400" b="1" spc="15" dirty="0">
                <a:solidFill>
                  <a:srgbClr val="0C0C0C"/>
                </a:solidFill>
                <a:latin typeface="Trebuchet MS"/>
                <a:cs typeface="Trebuchet MS"/>
              </a:rPr>
              <a:t>« bon » </a:t>
            </a:r>
            <a:r>
              <a:rPr sz="2400" b="1" spc="5" dirty="0">
                <a:solidFill>
                  <a:srgbClr val="0C0C0C"/>
                </a:solidFill>
                <a:latin typeface="Trebuchet MS"/>
                <a:cs typeface="Trebuchet MS"/>
              </a:rPr>
              <a:t>système </a:t>
            </a:r>
            <a:r>
              <a:rPr sz="2400" b="1" spc="-15" dirty="0">
                <a:solidFill>
                  <a:srgbClr val="0C0C0C"/>
                </a:solidFill>
                <a:latin typeface="Trebuchet MS"/>
                <a:cs typeface="Trebuchet MS"/>
              </a:rPr>
              <a:t>d’information </a:t>
            </a:r>
            <a:r>
              <a:rPr sz="2400" b="1" spc="-155" dirty="0">
                <a:solidFill>
                  <a:srgbClr val="0C0C0C"/>
                </a:solidFill>
                <a:latin typeface="Trebuchet MS"/>
                <a:cs typeface="Trebuchet MS"/>
              </a:rPr>
              <a:t>?</a:t>
            </a:r>
            <a:endParaRPr sz="24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1714"/>
              </a:spcBef>
            </a:pPr>
            <a:r>
              <a:rPr sz="1800" spc="-10" dirty="0">
                <a:latin typeface="Arial"/>
                <a:cs typeface="Arial"/>
              </a:rPr>
              <a:t>La réponse </a:t>
            </a:r>
            <a:r>
              <a:rPr sz="1800" spc="-5" dirty="0">
                <a:latin typeface="Arial"/>
                <a:cs typeface="Arial"/>
              </a:rPr>
              <a:t>sur </a:t>
            </a:r>
            <a:r>
              <a:rPr sz="1800" spc="-10" dirty="0">
                <a:latin typeface="Arial"/>
                <a:cs typeface="Arial"/>
              </a:rPr>
              <a:t>les techniques </a:t>
            </a:r>
            <a:r>
              <a:rPr sz="1800" dirty="0">
                <a:latin typeface="Arial"/>
                <a:cs typeface="Arial"/>
              </a:rPr>
              <a:t>et </a:t>
            </a:r>
            <a:r>
              <a:rPr sz="1800" spc="-10" dirty="0">
                <a:latin typeface="Arial"/>
                <a:cs typeface="Arial"/>
              </a:rPr>
              <a:t>démarches </a:t>
            </a:r>
            <a:r>
              <a:rPr sz="1800" spc="-5" dirty="0">
                <a:latin typeface="Arial"/>
                <a:cs typeface="Arial"/>
              </a:rPr>
              <a:t>classiques </a:t>
            </a:r>
            <a:r>
              <a:rPr sz="1800" spc="-10" dirty="0">
                <a:latin typeface="Arial"/>
                <a:cs typeface="Arial"/>
              </a:rPr>
              <a:t>du </a:t>
            </a:r>
            <a:r>
              <a:rPr sz="1800" spc="-5" dirty="0">
                <a:latin typeface="Arial"/>
                <a:cs typeface="Arial"/>
              </a:rPr>
              <a:t>Génie </a:t>
            </a:r>
            <a:r>
              <a:rPr sz="1800" spc="-10" dirty="0">
                <a:latin typeface="Arial"/>
                <a:cs typeface="Arial"/>
              </a:rPr>
              <a:t>Logiciel</a:t>
            </a:r>
            <a:r>
              <a:rPr sz="1800" spc="2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5886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89280" algn="l"/>
              </a:tabLst>
            </a:pPr>
            <a:r>
              <a:rPr sz="1800" b="1" spc="-10" dirty="0">
                <a:solidFill>
                  <a:srgbClr val="0033CC"/>
                </a:solidFill>
                <a:latin typeface="Arial"/>
                <a:cs typeface="Arial"/>
              </a:rPr>
              <a:t>Analyse</a:t>
            </a:r>
            <a:endParaRPr sz="1800">
              <a:latin typeface="Arial"/>
              <a:cs typeface="Arial"/>
            </a:endParaRPr>
          </a:p>
          <a:p>
            <a:pPr marL="1108710" lvl="1" indent="-144145">
              <a:lnSpc>
                <a:spcPct val="100000"/>
              </a:lnSpc>
              <a:buChar char="•"/>
              <a:tabLst>
                <a:tab pos="1109345" algn="l"/>
              </a:tabLst>
            </a:pPr>
            <a:r>
              <a:rPr sz="1800" spc="-1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l’existant </a:t>
            </a:r>
            <a:r>
              <a:rPr sz="1800" spc="-10" dirty="0">
                <a:latin typeface="Arial"/>
                <a:cs typeface="Arial"/>
              </a:rPr>
              <a:t>et </a:t>
            </a:r>
            <a:r>
              <a:rPr sz="1800" spc="-5" dirty="0">
                <a:latin typeface="Arial"/>
                <a:cs typeface="Arial"/>
              </a:rPr>
              <a:t>des </a:t>
            </a:r>
            <a:r>
              <a:rPr sz="1800" spc="-10" dirty="0">
                <a:latin typeface="Arial"/>
                <a:cs typeface="Arial"/>
              </a:rPr>
              <a:t>besoins de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l’utilisateur.</a:t>
            </a:r>
            <a:endParaRPr sz="1800">
              <a:latin typeface="Arial"/>
              <a:cs typeface="Arial"/>
            </a:endParaRPr>
          </a:p>
          <a:p>
            <a:pPr marL="5886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89280" algn="l"/>
              </a:tabLst>
            </a:pPr>
            <a:r>
              <a:rPr sz="1800" b="1" spc="-5" dirty="0">
                <a:solidFill>
                  <a:srgbClr val="0033CC"/>
                </a:solidFill>
                <a:latin typeface="Arial"/>
                <a:cs typeface="Arial"/>
              </a:rPr>
              <a:t>Conception</a:t>
            </a:r>
            <a:endParaRPr sz="1800">
              <a:latin typeface="Arial"/>
              <a:cs typeface="Arial"/>
            </a:endParaRPr>
          </a:p>
          <a:p>
            <a:pPr marL="1108710" lvl="1" indent="-144145">
              <a:lnSpc>
                <a:spcPct val="100000"/>
              </a:lnSpc>
              <a:spcBef>
                <a:spcPts val="5"/>
              </a:spcBef>
              <a:buChar char="•"/>
              <a:tabLst>
                <a:tab pos="1109345" algn="l"/>
              </a:tabLst>
            </a:pPr>
            <a:r>
              <a:rPr sz="1800" spc="-10" dirty="0">
                <a:latin typeface="Arial"/>
                <a:cs typeface="Arial"/>
              </a:rPr>
              <a:t>du </a:t>
            </a:r>
            <a:r>
              <a:rPr sz="1800" spc="-5" dirty="0">
                <a:latin typeface="Arial"/>
                <a:cs typeface="Arial"/>
              </a:rPr>
              <a:t>système </a:t>
            </a:r>
            <a:r>
              <a:rPr sz="1800" dirty="0">
                <a:latin typeface="Arial"/>
                <a:cs typeface="Arial"/>
              </a:rPr>
              <a:t>et </a:t>
            </a:r>
            <a:r>
              <a:rPr sz="1800" spc="-10" dirty="0">
                <a:latin typeface="Arial"/>
                <a:cs typeface="Arial"/>
              </a:rPr>
              <a:t>du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logiciel.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5886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89280" algn="l"/>
              </a:tabLst>
            </a:pPr>
            <a:r>
              <a:rPr sz="1800" b="1" spc="-5" dirty="0">
                <a:solidFill>
                  <a:srgbClr val="0033CC"/>
                </a:solidFill>
                <a:latin typeface="Arial"/>
                <a:cs typeface="Arial"/>
              </a:rPr>
              <a:t>Réalisation</a:t>
            </a:r>
            <a:endParaRPr sz="1800">
              <a:latin typeface="Arial"/>
              <a:cs typeface="Arial"/>
            </a:endParaRPr>
          </a:p>
          <a:p>
            <a:pPr marL="1108710" lvl="1" indent="-144145">
              <a:lnSpc>
                <a:spcPct val="100000"/>
              </a:lnSpc>
              <a:buChar char="•"/>
              <a:tabLst>
                <a:tab pos="1109345" algn="l"/>
              </a:tabLst>
            </a:pPr>
            <a:r>
              <a:rPr sz="1800" spc="-15" dirty="0">
                <a:latin typeface="Arial"/>
                <a:cs typeface="Arial"/>
              </a:rPr>
              <a:t>Traduction </a:t>
            </a:r>
            <a:r>
              <a:rPr sz="1800" spc="-10" dirty="0">
                <a:latin typeface="Arial"/>
                <a:cs typeface="Arial"/>
              </a:rPr>
              <a:t>des </a:t>
            </a:r>
            <a:r>
              <a:rPr sz="1800" spc="-5" dirty="0">
                <a:latin typeface="Arial"/>
                <a:cs typeface="Arial"/>
              </a:rPr>
              <a:t>algorithmes </a:t>
            </a:r>
            <a:r>
              <a:rPr sz="1800" spc="-10" dirty="0">
                <a:latin typeface="Arial"/>
                <a:cs typeface="Arial"/>
              </a:rPr>
              <a:t>dans un langage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choisi.</a:t>
            </a:r>
            <a:endParaRPr sz="1800">
              <a:latin typeface="Arial"/>
              <a:cs typeface="Arial"/>
            </a:endParaRPr>
          </a:p>
          <a:p>
            <a:pPr marL="5886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89280" algn="l"/>
              </a:tabLst>
            </a:pPr>
            <a:r>
              <a:rPr sz="1800" b="1" spc="-30" dirty="0">
                <a:solidFill>
                  <a:srgbClr val="0033CC"/>
                </a:solidFill>
                <a:latin typeface="Arial"/>
                <a:cs typeface="Arial"/>
              </a:rPr>
              <a:t>Tests </a:t>
            </a:r>
            <a:r>
              <a:rPr sz="1800" b="1" spc="5" dirty="0">
                <a:solidFill>
                  <a:srgbClr val="0033CC"/>
                </a:solidFill>
                <a:latin typeface="Arial"/>
                <a:cs typeface="Arial"/>
              </a:rPr>
              <a:t>du</a:t>
            </a:r>
            <a:r>
              <a:rPr sz="1800" b="1" spc="-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3CC"/>
                </a:solidFill>
                <a:latin typeface="Arial"/>
                <a:cs typeface="Arial"/>
              </a:rPr>
              <a:t>logiciel</a:t>
            </a:r>
            <a:endParaRPr sz="1800">
              <a:latin typeface="Arial"/>
              <a:cs typeface="Arial"/>
            </a:endParaRPr>
          </a:p>
          <a:p>
            <a:pPr marL="1108710" lvl="1" indent="-144145">
              <a:lnSpc>
                <a:spcPct val="100000"/>
              </a:lnSpc>
              <a:buChar char="•"/>
              <a:tabLst>
                <a:tab pos="1109345" algn="l"/>
              </a:tabLst>
            </a:pPr>
            <a:r>
              <a:rPr sz="1800" spc="-5" dirty="0">
                <a:latin typeface="Arial"/>
                <a:cs typeface="Arial"/>
              </a:rPr>
              <a:t>Vérification </a:t>
            </a:r>
            <a:r>
              <a:rPr sz="1800" spc="-10" dirty="0">
                <a:latin typeface="Arial"/>
                <a:cs typeface="Arial"/>
              </a:rPr>
              <a:t>et validation du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logiciel.</a:t>
            </a:r>
            <a:endParaRPr sz="1800">
              <a:latin typeface="Arial"/>
              <a:cs typeface="Arial"/>
            </a:endParaRPr>
          </a:p>
          <a:p>
            <a:pPr marL="1104265" lvl="1" indent="-139700">
              <a:lnSpc>
                <a:spcPct val="100000"/>
              </a:lnSpc>
              <a:buChar char="•"/>
              <a:tabLst>
                <a:tab pos="1104900" algn="l"/>
              </a:tabLst>
            </a:pPr>
            <a:r>
              <a:rPr sz="1800" spc="-40" dirty="0">
                <a:latin typeface="Arial"/>
                <a:cs typeface="Arial"/>
              </a:rPr>
              <a:t>Tests </a:t>
            </a:r>
            <a:r>
              <a:rPr sz="1800" spc="-10" dirty="0">
                <a:latin typeface="Arial"/>
                <a:cs typeface="Arial"/>
              </a:rPr>
              <a:t>de non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régression.</a:t>
            </a:r>
            <a:endParaRPr sz="1800">
              <a:latin typeface="Arial"/>
              <a:cs typeface="Arial"/>
            </a:endParaRPr>
          </a:p>
          <a:p>
            <a:pPr marL="5886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89280" algn="l"/>
              </a:tabLst>
            </a:pPr>
            <a:r>
              <a:rPr sz="1800" b="1" spc="-5" dirty="0">
                <a:solidFill>
                  <a:srgbClr val="0033CC"/>
                </a:solidFill>
                <a:latin typeface="Arial"/>
                <a:cs typeface="Arial"/>
              </a:rPr>
              <a:t>Exploitation</a:t>
            </a:r>
            <a:endParaRPr sz="1800">
              <a:latin typeface="Arial"/>
              <a:cs typeface="Arial"/>
            </a:endParaRPr>
          </a:p>
          <a:p>
            <a:pPr marL="1108710" lvl="1" indent="-144145">
              <a:lnSpc>
                <a:spcPct val="100000"/>
              </a:lnSpc>
              <a:buChar char="•"/>
              <a:tabLst>
                <a:tab pos="1109345" algn="l"/>
              </a:tabLst>
            </a:pPr>
            <a:r>
              <a:rPr sz="1800" spc="-5" dirty="0">
                <a:latin typeface="Arial"/>
                <a:cs typeface="Arial"/>
              </a:rPr>
              <a:t>Utiliser le logiciel </a:t>
            </a:r>
            <a:r>
              <a:rPr sz="1800" spc="-10" dirty="0">
                <a:latin typeface="Arial"/>
                <a:cs typeface="Arial"/>
              </a:rPr>
              <a:t>une </a:t>
            </a:r>
            <a:r>
              <a:rPr sz="1800" dirty="0">
                <a:latin typeface="Arial"/>
                <a:cs typeface="Arial"/>
              </a:rPr>
              <a:t>fois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installé.</a:t>
            </a:r>
            <a:endParaRPr sz="1800">
              <a:latin typeface="Arial"/>
              <a:cs typeface="Arial"/>
            </a:endParaRPr>
          </a:p>
          <a:p>
            <a:pPr marL="5886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89280" algn="l"/>
              </a:tabLst>
            </a:pPr>
            <a:r>
              <a:rPr sz="1800" b="1" spc="-5" dirty="0">
                <a:solidFill>
                  <a:srgbClr val="0033CC"/>
                </a:solidFill>
                <a:latin typeface="Arial"/>
                <a:cs typeface="Arial"/>
              </a:rPr>
              <a:t>Maintenance</a:t>
            </a:r>
            <a:endParaRPr sz="1800">
              <a:latin typeface="Arial"/>
              <a:cs typeface="Arial"/>
            </a:endParaRPr>
          </a:p>
          <a:p>
            <a:pPr marL="1108710" lvl="1" indent="-144145">
              <a:lnSpc>
                <a:spcPct val="100000"/>
              </a:lnSpc>
              <a:buChar char="•"/>
              <a:tabLst>
                <a:tab pos="1109345" algn="l"/>
              </a:tabLst>
            </a:pPr>
            <a:r>
              <a:rPr sz="1800" spc="-10" dirty="0">
                <a:latin typeface="Arial"/>
                <a:cs typeface="Arial"/>
              </a:rPr>
              <a:t>Correction </a:t>
            </a:r>
            <a:r>
              <a:rPr sz="1800" spc="-5" dirty="0">
                <a:latin typeface="Arial"/>
                <a:cs typeface="Arial"/>
              </a:rPr>
              <a:t>des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erreurs.</a:t>
            </a:r>
            <a:endParaRPr sz="1800">
              <a:latin typeface="Arial"/>
              <a:cs typeface="Arial"/>
            </a:endParaRPr>
          </a:p>
          <a:p>
            <a:pPr marL="1095375" lvl="1" indent="-130810">
              <a:lnSpc>
                <a:spcPct val="100000"/>
              </a:lnSpc>
              <a:buChar char="•"/>
              <a:tabLst>
                <a:tab pos="1096010" algn="l"/>
              </a:tabLst>
            </a:pPr>
            <a:r>
              <a:rPr sz="1800" spc="-5" dirty="0">
                <a:latin typeface="Arial"/>
                <a:cs typeface="Arial"/>
              </a:rPr>
              <a:t>Ajouts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fonctionnalité.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46355" y="6670037"/>
            <a:ext cx="334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•</a:t>
            </a: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409944" y="6502907"/>
            <a:ext cx="2464435" cy="570230"/>
            <a:chOff x="6409944" y="6502907"/>
            <a:chExt cx="2464435" cy="570230"/>
          </a:xfrm>
        </p:grpSpPr>
        <p:sp>
          <p:nvSpPr>
            <p:cNvPr id="11" name="object 11"/>
            <p:cNvSpPr/>
            <p:nvPr/>
          </p:nvSpPr>
          <p:spPr>
            <a:xfrm>
              <a:off x="6425184" y="6516623"/>
              <a:ext cx="2435860" cy="542925"/>
            </a:xfrm>
            <a:custGeom>
              <a:avLst/>
              <a:gdLst/>
              <a:ahLst/>
              <a:cxnLst/>
              <a:rect l="l" t="t" r="r" b="b"/>
              <a:pathLst>
                <a:path w="2435859" h="542925">
                  <a:moveTo>
                    <a:pt x="2345436" y="542544"/>
                  </a:moveTo>
                  <a:lnTo>
                    <a:pt x="89916" y="542544"/>
                  </a:lnTo>
                  <a:lnTo>
                    <a:pt x="54649" y="535328"/>
                  </a:lnTo>
                  <a:lnTo>
                    <a:pt x="26098" y="515683"/>
                  </a:lnTo>
                  <a:lnTo>
                    <a:pt x="6977" y="486608"/>
                  </a:lnTo>
                  <a:lnTo>
                    <a:pt x="0" y="451104"/>
                  </a:lnTo>
                  <a:lnTo>
                    <a:pt x="0" y="91440"/>
                  </a:lnTo>
                  <a:lnTo>
                    <a:pt x="6977" y="55935"/>
                  </a:lnTo>
                  <a:lnTo>
                    <a:pt x="26098" y="26860"/>
                  </a:lnTo>
                  <a:lnTo>
                    <a:pt x="54649" y="7215"/>
                  </a:lnTo>
                  <a:lnTo>
                    <a:pt x="89916" y="0"/>
                  </a:lnTo>
                  <a:lnTo>
                    <a:pt x="2345436" y="0"/>
                  </a:lnTo>
                  <a:lnTo>
                    <a:pt x="2380059" y="7215"/>
                  </a:lnTo>
                  <a:lnTo>
                    <a:pt x="2408682" y="26860"/>
                  </a:lnTo>
                  <a:lnTo>
                    <a:pt x="2428160" y="55935"/>
                  </a:lnTo>
                  <a:lnTo>
                    <a:pt x="2435352" y="91440"/>
                  </a:lnTo>
                  <a:lnTo>
                    <a:pt x="2435352" y="451104"/>
                  </a:lnTo>
                  <a:lnTo>
                    <a:pt x="2428160" y="486608"/>
                  </a:lnTo>
                  <a:lnTo>
                    <a:pt x="2408682" y="515683"/>
                  </a:lnTo>
                  <a:lnTo>
                    <a:pt x="2380059" y="535328"/>
                  </a:lnTo>
                  <a:lnTo>
                    <a:pt x="2345436" y="542544"/>
                  </a:lnTo>
                  <a:close/>
                </a:path>
              </a:pathLst>
            </a:custGeom>
            <a:solidFill>
              <a:srgbClr val="6075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09944" y="6502907"/>
              <a:ext cx="2464435" cy="570230"/>
            </a:xfrm>
            <a:custGeom>
              <a:avLst/>
              <a:gdLst/>
              <a:ahLst/>
              <a:cxnLst/>
              <a:rect l="l" t="t" r="r" b="b"/>
              <a:pathLst>
                <a:path w="2464434" h="570229">
                  <a:moveTo>
                    <a:pt x="2360676" y="569976"/>
                  </a:moveTo>
                  <a:lnTo>
                    <a:pt x="94488" y="569976"/>
                  </a:lnTo>
                  <a:lnTo>
                    <a:pt x="85344" y="568452"/>
                  </a:lnTo>
                  <a:lnTo>
                    <a:pt x="74676" y="565404"/>
                  </a:lnTo>
                  <a:lnTo>
                    <a:pt x="65532" y="562356"/>
                  </a:lnTo>
                  <a:lnTo>
                    <a:pt x="56388" y="557784"/>
                  </a:lnTo>
                  <a:lnTo>
                    <a:pt x="47244" y="551688"/>
                  </a:lnTo>
                  <a:lnTo>
                    <a:pt x="39624" y="547116"/>
                  </a:lnTo>
                  <a:lnTo>
                    <a:pt x="24384" y="531876"/>
                  </a:lnTo>
                  <a:lnTo>
                    <a:pt x="18288" y="524256"/>
                  </a:lnTo>
                  <a:lnTo>
                    <a:pt x="13716" y="515112"/>
                  </a:lnTo>
                  <a:lnTo>
                    <a:pt x="9144" y="507492"/>
                  </a:lnTo>
                  <a:lnTo>
                    <a:pt x="6096" y="496824"/>
                  </a:lnTo>
                  <a:lnTo>
                    <a:pt x="3048" y="487680"/>
                  </a:lnTo>
                  <a:lnTo>
                    <a:pt x="0" y="466344"/>
                  </a:lnTo>
                  <a:lnTo>
                    <a:pt x="0" y="105156"/>
                  </a:lnTo>
                  <a:lnTo>
                    <a:pt x="3048" y="83820"/>
                  </a:lnTo>
                  <a:lnTo>
                    <a:pt x="18288" y="47244"/>
                  </a:lnTo>
                  <a:lnTo>
                    <a:pt x="45720" y="18288"/>
                  </a:lnTo>
                  <a:lnTo>
                    <a:pt x="64008" y="9144"/>
                  </a:lnTo>
                  <a:lnTo>
                    <a:pt x="73152" y="4572"/>
                  </a:lnTo>
                  <a:lnTo>
                    <a:pt x="83820" y="1524"/>
                  </a:lnTo>
                  <a:lnTo>
                    <a:pt x="94488" y="0"/>
                  </a:lnTo>
                  <a:lnTo>
                    <a:pt x="2369820" y="0"/>
                  </a:lnTo>
                  <a:lnTo>
                    <a:pt x="2418588" y="16764"/>
                  </a:lnTo>
                  <a:lnTo>
                    <a:pt x="2432304" y="28956"/>
                  </a:lnTo>
                  <a:lnTo>
                    <a:pt x="97536" y="28956"/>
                  </a:lnTo>
                  <a:lnTo>
                    <a:pt x="89916" y="30480"/>
                  </a:lnTo>
                  <a:lnTo>
                    <a:pt x="83820" y="32004"/>
                  </a:lnTo>
                  <a:lnTo>
                    <a:pt x="76200" y="33528"/>
                  </a:lnTo>
                  <a:lnTo>
                    <a:pt x="70104" y="36576"/>
                  </a:lnTo>
                  <a:lnTo>
                    <a:pt x="38100" y="67056"/>
                  </a:lnTo>
                  <a:lnTo>
                    <a:pt x="33528" y="80772"/>
                  </a:lnTo>
                  <a:lnTo>
                    <a:pt x="30480" y="88392"/>
                  </a:lnTo>
                  <a:lnTo>
                    <a:pt x="30480" y="96012"/>
                  </a:lnTo>
                  <a:lnTo>
                    <a:pt x="28956" y="105156"/>
                  </a:lnTo>
                  <a:lnTo>
                    <a:pt x="28956" y="472440"/>
                  </a:lnTo>
                  <a:lnTo>
                    <a:pt x="32004" y="487680"/>
                  </a:lnTo>
                  <a:lnTo>
                    <a:pt x="35052" y="493776"/>
                  </a:lnTo>
                  <a:lnTo>
                    <a:pt x="38100" y="501396"/>
                  </a:lnTo>
                  <a:lnTo>
                    <a:pt x="42672" y="507492"/>
                  </a:lnTo>
                  <a:lnTo>
                    <a:pt x="45720" y="513588"/>
                  </a:lnTo>
                  <a:lnTo>
                    <a:pt x="50292" y="518160"/>
                  </a:lnTo>
                  <a:lnTo>
                    <a:pt x="88392" y="539496"/>
                  </a:lnTo>
                  <a:lnTo>
                    <a:pt x="96012" y="541020"/>
                  </a:lnTo>
                  <a:lnTo>
                    <a:pt x="2430780" y="541020"/>
                  </a:lnTo>
                  <a:lnTo>
                    <a:pt x="2426208" y="545592"/>
                  </a:lnTo>
                  <a:lnTo>
                    <a:pt x="2391156" y="565404"/>
                  </a:lnTo>
                  <a:lnTo>
                    <a:pt x="2382012" y="566928"/>
                  </a:lnTo>
                  <a:lnTo>
                    <a:pt x="2360676" y="569976"/>
                  </a:lnTo>
                  <a:close/>
                </a:path>
                <a:path w="2464434" h="570229">
                  <a:moveTo>
                    <a:pt x="2430780" y="541020"/>
                  </a:moveTo>
                  <a:lnTo>
                    <a:pt x="2366772" y="541020"/>
                  </a:lnTo>
                  <a:lnTo>
                    <a:pt x="2382012" y="537972"/>
                  </a:lnTo>
                  <a:lnTo>
                    <a:pt x="2388108" y="534924"/>
                  </a:lnTo>
                  <a:lnTo>
                    <a:pt x="2423160" y="507492"/>
                  </a:lnTo>
                  <a:lnTo>
                    <a:pt x="2435352" y="473964"/>
                  </a:lnTo>
                  <a:lnTo>
                    <a:pt x="2435352" y="97536"/>
                  </a:lnTo>
                  <a:lnTo>
                    <a:pt x="2418588" y="56388"/>
                  </a:lnTo>
                  <a:lnTo>
                    <a:pt x="2414016" y="51816"/>
                  </a:lnTo>
                  <a:lnTo>
                    <a:pt x="2409444" y="45720"/>
                  </a:lnTo>
                  <a:lnTo>
                    <a:pt x="2403348" y="41148"/>
                  </a:lnTo>
                  <a:lnTo>
                    <a:pt x="2397252" y="38100"/>
                  </a:lnTo>
                  <a:lnTo>
                    <a:pt x="2389632" y="35052"/>
                  </a:lnTo>
                  <a:lnTo>
                    <a:pt x="2383536" y="32004"/>
                  </a:lnTo>
                  <a:lnTo>
                    <a:pt x="2368296" y="28956"/>
                  </a:lnTo>
                  <a:lnTo>
                    <a:pt x="2432304" y="28956"/>
                  </a:lnTo>
                  <a:lnTo>
                    <a:pt x="2433828" y="30480"/>
                  </a:lnTo>
                  <a:lnTo>
                    <a:pt x="2452116" y="53340"/>
                  </a:lnTo>
                  <a:lnTo>
                    <a:pt x="2456688" y="62484"/>
                  </a:lnTo>
                  <a:lnTo>
                    <a:pt x="2459736" y="73152"/>
                  </a:lnTo>
                  <a:lnTo>
                    <a:pt x="2462784" y="82296"/>
                  </a:lnTo>
                  <a:lnTo>
                    <a:pt x="2464308" y="92964"/>
                  </a:lnTo>
                  <a:lnTo>
                    <a:pt x="2464308" y="475488"/>
                  </a:lnTo>
                  <a:lnTo>
                    <a:pt x="2462784" y="486156"/>
                  </a:lnTo>
                  <a:lnTo>
                    <a:pt x="2459736" y="495300"/>
                  </a:lnTo>
                  <a:lnTo>
                    <a:pt x="2456688" y="505968"/>
                  </a:lnTo>
                  <a:lnTo>
                    <a:pt x="2452116" y="515112"/>
                  </a:lnTo>
                  <a:lnTo>
                    <a:pt x="2447544" y="522732"/>
                  </a:lnTo>
                  <a:lnTo>
                    <a:pt x="2441448" y="531876"/>
                  </a:lnTo>
                  <a:lnTo>
                    <a:pt x="2433828" y="537972"/>
                  </a:lnTo>
                  <a:lnTo>
                    <a:pt x="2430780" y="541020"/>
                  </a:lnTo>
                  <a:close/>
                </a:path>
              </a:pathLst>
            </a:custGeom>
            <a:solidFill>
              <a:srgbClr val="4454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618245" y="6621259"/>
            <a:ext cx="2047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Cycle </a:t>
            </a:r>
            <a:r>
              <a:rPr sz="1800" spc="125" dirty="0">
                <a:solidFill>
                  <a:srgbClr val="FFFFFF"/>
                </a:solidFill>
                <a:latin typeface="Times New Roman"/>
                <a:cs typeface="Times New Roman"/>
              </a:rPr>
              <a:t>de 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vie </a:t>
            </a:r>
            <a:r>
              <a:rPr sz="1800" spc="105" dirty="0">
                <a:solidFill>
                  <a:srgbClr val="FFFFFF"/>
                </a:solidFill>
                <a:latin typeface="Times New Roman"/>
                <a:cs typeface="Times New Roman"/>
              </a:rPr>
              <a:t>d’un</a:t>
            </a:r>
            <a:r>
              <a:rPr sz="1800" spc="-3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SI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Analyse </a:t>
            </a:r>
            <a:r>
              <a:rPr spc="-5" dirty="0"/>
              <a:t>et Conception</a:t>
            </a:r>
            <a:r>
              <a:rPr spc="-95" dirty="0"/>
              <a:t> </a:t>
            </a:r>
            <a:r>
              <a:rPr spc="5" dirty="0"/>
              <a:t>de  </a:t>
            </a:r>
            <a:r>
              <a:rPr spc="-5" dirty="0"/>
              <a:t>Système</a:t>
            </a:r>
            <a:r>
              <a:rPr spc="-35" dirty="0"/>
              <a:t> </a:t>
            </a:r>
            <a:r>
              <a:rPr spc="-5" dirty="0"/>
              <a:t>d’Information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94413" y="2338804"/>
            <a:ext cx="6137910" cy="4076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0000CC"/>
                </a:solidFill>
                <a:latin typeface="Comic Sans MS"/>
                <a:cs typeface="Comic Sans MS"/>
              </a:rPr>
              <a:t>Que faut-il </a:t>
            </a:r>
            <a:r>
              <a:rPr sz="2200" b="1" spc="-5" dirty="0">
                <a:solidFill>
                  <a:srgbClr val="0000CC"/>
                </a:solidFill>
                <a:latin typeface="Comic Sans MS"/>
                <a:cs typeface="Comic Sans MS"/>
              </a:rPr>
              <a:t>pour analyser,</a:t>
            </a:r>
            <a:r>
              <a:rPr sz="2200" b="1" spc="65" dirty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sz="2200" b="1" spc="-10" dirty="0">
                <a:solidFill>
                  <a:srgbClr val="0000CC"/>
                </a:solidFill>
                <a:latin typeface="Comic Sans MS"/>
                <a:cs typeface="Comic Sans MS"/>
              </a:rPr>
              <a:t>concevoir…?</a:t>
            </a:r>
            <a:endParaRPr sz="2200">
              <a:latin typeface="Comic Sans MS"/>
              <a:cs typeface="Comic Sans MS"/>
            </a:endParaRPr>
          </a:p>
          <a:p>
            <a:pPr marL="299085">
              <a:lnSpc>
                <a:spcPct val="100000"/>
              </a:lnSpc>
              <a:spcBef>
                <a:spcPts val="2135"/>
              </a:spcBef>
            </a:pPr>
            <a:r>
              <a:rPr sz="2200" spc="-10" dirty="0">
                <a:latin typeface="Arial"/>
                <a:cs typeface="Arial"/>
              </a:rPr>
              <a:t>On </a:t>
            </a:r>
            <a:r>
              <a:rPr sz="2200" spc="-5" dirty="0">
                <a:latin typeface="Arial"/>
                <a:cs typeface="Arial"/>
              </a:rPr>
              <a:t>doit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1009650" indent="-254000">
              <a:lnSpc>
                <a:spcPct val="100000"/>
              </a:lnSpc>
              <a:buChar char="•"/>
              <a:tabLst>
                <a:tab pos="1009650" algn="l"/>
                <a:tab pos="1010285" algn="l"/>
              </a:tabLst>
            </a:pPr>
            <a:r>
              <a:rPr sz="2200" spc="-90" dirty="0">
                <a:latin typeface="Arial"/>
                <a:cs typeface="Arial"/>
              </a:rPr>
              <a:t>avoir </a:t>
            </a:r>
            <a:r>
              <a:rPr sz="2200" spc="-135" dirty="0">
                <a:latin typeface="Arial"/>
                <a:cs typeface="Arial"/>
              </a:rPr>
              <a:t>une </a:t>
            </a:r>
            <a:r>
              <a:rPr sz="2200" spc="-95" dirty="0">
                <a:latin typeface="Arial"/>
                <a:cs typeface="Arial"/>
              </a:rPr>
              <a:t>vision </a:t>
            </a:r>
            <a:r>
              <a:rPr sz="2200" spc="-90" dirty="0">
                <a:latin typeface="Arial"/>
                <a:cs typeface="Arial"/>
              </a:rPr>
              <a:t>abstraite </a:t>
            </a:r>
            <a:r>
              <a:rPr sz="2200" spc="-114" dirty="0">
                <a:latin typeface="Arial"/>
                <a:cs typeface="Arial"/>
              </a:rPr>
              <a:t>du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fonctionnement,</a:t>
            </a:r>
            <a:endParaRPr sz="2200">
              <a:latin typeface="Arial"/>
              <a:cs typeface="Arial"/>
            </a:endParaRPr>
          </a:p>
          <a:p>
            <a:pPr marL="1009650" indent="-254000">
              <a:lnSpc>
                <a:spcPct val="100000"/>
              </a:lnSpc>
              <a:buChar char="•"/>
              <a:tabLst>
                <a:tab pos="1009650" algn="l"/>
                <a:tab pos="1010285" algn="l"/>
              </a:tabLst>
            </a:pPr>
            <a:r>
              <a:rPr sz="2200" spc="-80" dirty="0">
                <a:latin typeface="Arial"/>
                <a:cs typeface="Arial"/>
              </a:rPr>
              <a:t>garantir </a:t>
            </a:r>
            <a:r>
              <a:rPr sz="2200" spc="-145" dirty="0">
                <a:latin typeface="Arial"/>
                <a:cs typeface="Arial"/>
              </a:rPr>
              <a:t>les </a:t>
            </a:r>
            <a:r>
              <a:rPr sz="2200" spc="-140" dirty="0">
                <a:latin typeface="Arial"/>
                <a:cs typeface="Arial"/>
              </a:rPr>
              <a:t>délais, </a:t>
            </a:r>
            <a:r>
              <a:rPr sz="2200" spc="-150" dirty="0">
                <a:latin typeface="Arial"/>
                <a:cs typeface="Arial"/>
              </a:rPr>
              <a:t>la </a:t>
            </a:r>
            <a:r>
              <a:rPr sz="2200" spc="-75" dirty="0">
                <a:latin typeface="Arial"/>
                <a:cs typeface="Arial"/>
              </a:rPr>
              <a:t>pertinence,</a:t>
            </a:r>
            <a:r>
              <a:rPr sz="2200" spc="-35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l’efficacité,</a:t>
            </a:r>
            <a:endParaRPr sz="2200">
              <a:latin typeface="Arial"/>
              <a:cs typeface="Arial"/>
            </a:endParaRPr>
          </a:p>
          <a:p>
            <a:pPr marL="1009650" indent="-254000">
              <a:lnSpc>
                <a:spcPct val="100000"/>
              </a:lnSpc>
              <a:buChar char="•"/>
              <a:tabLst>
                <a:tab pos="1009650" algn="l"/>
                <a:tab pos="1010285" algn="l"/>
              </a:tabLst>
            </a:pPr>
            <a:r>
              <a:rPr sz="2200" spc="-50" dirty="0">
                <a:latin typeface="Arial"/>
                <a:cs typeface="Arial"/>
              </a:rPr>
              <a:t>faciliter </a:t>
            </a:r>
            <a:r>
              <a:rPr sz="2200" spc="-160" dirty="0">
                <a:latin typeface="Arial"/>
                <a:cs typeface="Arial"/>
              </a:rPr>
              <a:t>la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maintenance,</a:t>
            </a:r>
            <a:endParaRPr sz="2200">
              <a:latin typeface="Arial"/>
              <a:cs typeface="Arial"/>
            </a:endParaRPr>
          </a:p>
          <a:p>
            <a:pPr marL="1009650" indent="-254000">
              <a:lnSpc>
                <a:spcPct val="100000"/>
              </a:lnSpc>
              <a:buChar char="•"/>
              <a:tabLst>
                <a:tab pos="1009650" algn="l"/>
                <a:tab pos="1010285" algn="l"/>
              </a:tabLst>
            </a:pPr>
            <a:r>
              <a:rPr sz="2200" spc="-60" dirty="0">
                <a:latin typeface="Arial"/>
                <a:cs typeface="Arial"/>
              </a:rPr>
              <a:t>prolonger </a:t>
            </a:r>
            <a:r>
              <a:rPr sz="2200" spc="-150" dirty="0">
                <a:latin typeface="Arial"/>
                <a:cs typeface="Arial"/>
              </a:rPr>
              <a:t>la </a:t>
            </a:r>
            <a:r>
              <a:rPr sz="2200" spc="-95" dirty="0">
                <a:latin typeface="Arial"/>
                <a:cs typeface="Arial"/>
              </a:rPr>
              <a:t>durée </a:t>
            </a:r>
            <a:r>
              <a:rPr sz="2200" spc="-140" dirty="0">
                <a:latin typeface="Arial"/>
                <a:cs typeface="Arial"/>
              </a:rPr>
              <a:t>de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vie,</a:t>
            </a:r>
            <a:endParaRPr sz="2200">
              <a:latin typeface="Arial"/>
              <a:cs typeface="Arial"/>
            </a:endParaRPr>
          </a:p>
          <a:p>
            <a:pPr marL="1009650" indent="-254000">
              <a:lnSpc>
                <a:spcPct val="100000"/>
              </a:lnSpc>
              <a:buChar char="•"/>
              <a:tabLst>
                <a:tab pos="1009650" algn="l"/>
                <a:tab pos="1010285" algn="l"/>
              </a:tabLst>
            </a:pPr>
            <a:r>
              <a:rPr sz="2200" spc="-5" dirty="0">
                <a:latin typeface="Arial"/>
                <a:cs typeface="Arial"/>
              </a:rPr>
              <a:t>…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Arial"/>
              <a:cs typeface="Arial"/>
            </a:endParaRPr>
          </a:p>
          <a:p>
            <a:pPr marL="321945">
              <a:lnSpc>
                <a:spcPts val="2630"/>
              </a:lnSpc>
            </a:pPr>
            <a:r>
              <a:rPr sz="2200" spc="-65" dirty="0">
                <a:latin typeface="Arial"/>
                <a:cs typeface="Arial"/>
              </a:rPr>
              <a:t>Nous </a:t>
            </a:r>
            <a:r>
              <a:rPr sz="2200" spc="-185" dirty="0">
                <a:latin typeface="Arial"/>
                <a:cs typeface="Arial"/>
              </a:rPr>
              <a:t>avons, </a:t>
            </a:r>
            <a:r>
              <a:rPr sz="2200" spc="-95" dirty="0">
                <a:latin typeface="Arial"/>
                <a:cs typeface="Arial"/>
              </a:rPr>
              <a:t>donc, </a:t>
            </a:r>
            <a:r>
              <a:rPr sz="2200" spc="-120" dirty="0">
                <a:latin typeface="Arial"/>
                <a:cs typeface="Arial"/>
              </a:rPr>
              <a:t>besoin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541020" indent="-219710">
              <a:lnSpc>
                <a:spcPts val="2630"/>
              </a:lnSpc>
              <a:buFont typeface="Arial"/>
              <a:buChar char="•"/>
              <a:tabLst>
                <a:tab pos="541655" algn="l"/>
              </a:tabLst>
            </a:pPr>
            <a:r>
              <a:rPr sz="2200" b="1" spc="-15" dirty="0">
                <a:solidFill>
                  <a:srgbClr val="0000FF"/>
                </a:solidFill>
                <a:latin typeface="Comic Sans MS"/>
                <a:cs typeface="Comic Sans MS"/>
              </a:rPr>
              <a:t>de</a:t>
            </a:r>
            <a:r>
              <a:rPr sz="2200" b="1" spc="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omic Sans MS"/>
                <a:cs typeface="Comic Sans MS"/>
              </a:rPr>
              <a:t>MODELES,</a:t>
            </a:r>
            <a:endParaRPr sz="2200">
              <a:latin typeface="Comic Sans MS"/>
              <a:cs typeface="Comic Sans MS"/>
            </a:endParaRPr>
          </a:p>
          <a:p>
            <a:pPr marL="541020" indent="-219710">
              <a:lnSpc>
                <a:spcPct val="100000"/>
              </a:lnSpc>
              <a:buFont typeface="Arial"/>
              <a:buChar char="•"/>
              <a:tabLst>
                <a:tab pos="541655" algn="l"/>
              </a:tabLst>
            </a:pPr>
            <a:r>
              <a:rPr sz="2200" b="1" spc="-15" dirty="0">
                <a:solidFill>
                  <a:srgbClr val="0000FF"/>
                </a:solidFill>
                <a:latin typeface="Comic Sans MS"/>
                <a:cs typeface="Comic Sans MS"/>
              </a:rPr>
              <a:t>de</a:t>
            </a:r>
            <a:r>
              <a:rPr sz="2200" b="1" spc="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Comic Sans MS"/>
                <a:cs typeface="Comic Sans MS"/>
              </a:rPr>
              <a:t>METHODOLOGIE.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2804" y="2024937"/>
            <a:ext cx="7801609" cy="4030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marR="5080" indent="-14351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63830" algn="l"/>
                <a:tab pos="6883400" algn="l"/>
              </a:tabLst>
            </a:pPr>
            <a:r>
              <a:rPr sz="1800" spc="-10" dirty="0">
                <a:latin typeface="Tahoma"/>
                <a:cs typeface="Tahoma"/>
              </a:rPr>
              <a:t>Un </a:t>
            </a:r>
            <a:r>
              <a:rPr sz="1800" b="1" spc="-5" dirty="0">
                <a:solidFill>
                  <a:srgbClr val="0000CC"/>
                </a:solidFill>
                <a:latin typeface="Tahoma"/>
                <a:cs typeface="Tahoma"/>
              </a:rPr>
              <a:t>modèle </a:t>
            </a:r>
            <a:r>
              <a:rPr sz="1800" spc="-5" dirty="0">
                <a:latin typeface="Tahoma"/>
                <a:cs typeface="Tahoma"/>
              </a:rPr>
              <a:t>est </a:t>
            </a:r>
            <a:r>
              <a:rPr sz="1800" dirty="0">
                <a:latin typeface="Tahoma"/>
                <a:cs typeface="Tahoma"/>
              </a:rPr>
              <a:t>par </a:t>
            </a:r>
            <a:r>
              <a:rPr sz="1800" spc="-5" dirty="0">
                <a:latin typeface="Tahoma"/>
                <a:cs typeface="Tahoma"/>
              </a:rPr>
              <a:t>définition une représentation</a:t>
            </a:r>
            <a:r>
              <a:rPr sz="1800" spc="16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abstraite,</a:t>
            </a:r>
            <a:r>
              <a:rPr sz="1800" spc="6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d’une	partie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du  monde réel, exprimée dans un langage de</a:t>
            </a:r>
            <a:r>
              <a:rPr sz="1800" spc="6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représentation.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750">
              <a:latin typeface="Tahoma"/>
              <a:cs typeface="Tahoma"/>
            </a:endParaRPr>
          </a:p>
          <a:p>
            <a:pPr marL="163195" indent="-151130">
              <a:lnSpc>
                <a:spcPct val="100000"/>
              </a:lnSpc>
              <a:buFont typeface="Arial"/>
              <a:buChar char="•"/>
              <a:tabLst>
                <a:tab pos="163830" algn="l"/>
              </a:tabLst>
            </a:pPr>
            <a:r>
              <a:rPr sz="1800" spc="-5" dirty="0">
                <a:latin typeface="Tahoma"/>
                <a:cs typeface="Tahoma"/>
              </a:rPr>
              <a:t>Ce langage </a:t>
            </a:r>
            <a:r>
              <a:rPr sz="1800" dirty="0">
                <a:latin typeface="Tahoma"/>
                <a:cs typeface="Tahoma"/>
              </a:rPr>
              <a:t>peut </a:t>
            </a:r>
            <a:r>
              <a:rPr sz="1800" spc="-5" dirty="0">
                <a:latin typeface="Tahoma"/>
                <a:cs typeface="Tahoma"/>
              </a:rPr>
              <a:t>être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 marL="629285" lvl="1" indent="-151130">
              <a:lnSpc>
                <a:spcPct val="100000"/>
              </a:lnSpc>
              <a:spcBef>
                <a:spcPts val="1295"/>
              </a:spcBef>
              <a:buClr>
                <a:srgbClr val="2F5797"/>
              </a:buClr>
              <a:buFont typeface="Arial"/>
              <a:buChar char="•"/>
              <a:tabLst>
                <a:tab pos="629920" algn="l"/>
              </a:tabLst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formel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: </a:t>
            </a:r>
            <a:r>
              <a:rPr sz="1800" spc="-10" dirty="0">
                <a:latin typeface="Tahoma"/>
                <a:cs typeface="Tahoma"/>
              </a:rPr>
              <a:t>ayant </a:t>
            </a:r>
            <a:r>
              <a:rPr sz="1800" spc="-5" dirty="0">
                <a:latin typeface="Tahoma"/>
                <a:cs typeface="Tahoma"/>
              </a:rPr>
              <a:t>une </a:t>
            </a:r>
            <a:r>
              <a:rPr sz="1800" spc="-10" dirty="0">
                <a:latin typeface="Tahoma"/>
                <a:cs typeface="Tahoma"/>
              </a:rPr>
              <a:t>syntaxe et </a:t>
            </a:r>
            <a:r>
              <a:rPr sz="1800" spc="-5" dirty="0">
                <a:latin typeface="Tahoma"/>
                <a:cs typeface="Tahoma"/>
              </a:rPr>
              <a:t>une sémantique bien définies</a:t>
            </a:r>
            <a:r>
              <a:rPr sz="1800" spc="1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comme</a:t>
            </a:r>
            <a:endParaRPr sz="1800">
              <a:latin typeface="Tahoma"/>
              <a:cs typeface="Tahoma"/>
            </a:endParaRPr>
          </a:p>
          <a:p>
            <a:pPr marL="1086485" lvl="2" indent="-15113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1087120" algn="l"/>
              </a:tabLst>
            </a:pPr>
            <a:r>
              <a:rPr sz="1800" spc="-5" dirty="0">
                <a:latin typeface="Tahoma"/>
                <a:cs typeface="Tahoma"/>
              </a:rPr>
              <a:t>la logique </a:t>
            </a:r>
            <a:r>
              <a:rPr sz="1800" dirty="0">
                <a:latin typeface="Tahoma"/>
                <a:cs typeface="Tahoma"/>
              </a:rPr>
              <a:t>du </a:t>
            </a:r>
            <a:r>
              <a:rPr sz="1800" spc="-5" dirty="0">
                <a:latin typeface="Tahoma"/>
                <a:cs typeface="Tahoma"/>
              </a:rPr>
              <a:t>premier </a:t>
            </a:r>
            <a:r>
              <a:rPr sz="1800" spc="-10" dirty="0">
                <a:latin typeface="Tahoma"/>
                <a:cs typeface="Tahoma"/>
              </a:rPr>
              <a:t>ordre</a:t>
            </a:r>
            <a:r>
              <a:rPr sz="1800" spc="4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ou,</a:t>
            </a:r>
            <a:endParaRPr sz="1800">
              <a:latin typeface="Tahoma"/>
              <a:cs typeface="Tahoma"/>
            </a:endParaRPr>
          </a:p>
          <a:p>
            <a:pPr marL="1086485" lvl="2" indent="-15113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1087120" algn="l"/>
              </a:tabLst>
            </a:pPr>
            <a:r>
              <a:rPr sz="1800" spc="-5" dirty="0">
                <a:latin typeface="Tahoma"/>
                <a:cs typeface="Tahoma"/>
              </a:rPr>
              <a:t>un langage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informatique,</a:t>
            </a:r>
            <a:endParaRPr sz="1800">
              <a:latin typeface="Tahoma"/>
              <a:cs typeface="Tahoma"/>
            </a:endParaRPr>
          </a:p>
          <a:p>
            <a:pPr marL="1086485" lvl="2" indent="-15113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1087120" algn="l"/>
              </a:tabLst>
            </a:pPr>
            <a:r>
              <a:rPr sz="1800" dirty="0">
                <a:latin typeface="Tahoma"/>
                <a:cs typeface="Tahoma"/>
              </a:rPr>
              <a:t>…</a:t>
            </a:r>
            <a:endParaRPr sz="1800">
              <a:latin typeface="Tahoma"/>
              <a:cs typeface="Tahoma"/>
            </a:endParaRPr>
          </a:p>
          <a:p>
            <a:pPr marL="654050" indent="-175895">
              <a:lnSpc>
                <a:spcPct val="100000"/>
              </a:lnSpc>
              <a:spcBef>
                <a:spcPts val="1080"/>
              </a:spcBef>
              <a:buClr>
                <a:srgbClr val="2F5797"/>
              </a:buClr>
              <a:buFont typeface="Tahoma"/>
              <a:buChar char="•"/>
              <a:tabLst>
                <a:tab pos="654685" algn="l"/>
              </a:tabLst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Semi-formel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: </a:t>
            </a:r>
            <a:r>
              <a:rPr sz="1800" spc="-5" dirty="0">
                <a:latin typeface="Tahoma"/>
                <a:cs typeface="Tahoma"/>
              </a:rPr>
              <a:t>notation </a:t>
            </a:r>
            <a:r>
              <a:rPr sz="1800" spc="-10" dirty="0">
                <a:latin typeface="Tahoma"/>
                <a:cs typeface="Tahoma"/>
              </a:rPr>
              <a:t>graphique</a:t>
            </a:r>
            <a:r>
              <a:rPr sz="1800" spc="4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normalisée.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buChar char="•"/>
            </a:pPr>
            <a:endParaRPr sz="2100">
              <a:latin typeface="Tahoma"/>
              <a:cs typeface="Tahoma"/>
            </a:endParaRPr>
          </a:p>
          <a:p>
            <a:pPr marL="654050" indent="-175895">
              <a:lnSpc>
                <a:spcPct val="100000"/>
              </a:lnSpc>
              <a:spcBef>
                <a:spcPts val="1785"/>
              </a:spcBef>
              <a:buClr>
                <a:srgbClr val="000000"/>
              </a:buClr>
              <a:buFont typeface="Tahoma"/>
              <a:buChar char="•"/>
              <a:tabLst>
                <a:tab pos="654685" algn="l"/>
              </a:tabLst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Informel </a:t>
            </a:r>
            <a:r>
              <a:rPr sz="1800" spc="-5" dirty="0">
                <a:latin typeface="Tahoma"/>
                <a:cs typeface="Tahoma"/>
              </a:rPr>
              <a:t>: description </a:t>
            </a:r>
            <a:r>
              <a:rPr sz="1800" dirty="0">
                <a:latin typeface="Tahoma"/>
                <a:cs typeface="Tahoma"/>
              </a:rPr>
              <a:t>en </a:t>
            </a:r>
            <a:r>
              <a:rPr sz="1800" spc="-5" dirty="0">
                <a:latin typeface="Tahoma"/>
                <a:cs typeface="Tahoma"/>
              </a:rPr>
              <a:t>langage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naturel.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4522" y="566537"/>
            <a:ext cx="55841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Modèle…c’est </a:t>
            </a:r>
            <a:r>
              <a:rPr spc="-10" dirty="0"/>
              <a:t>quoi</a:t>
            </a:r>
            <a:r>
              <a:rPr spc="-35" dirty="0"/>
              <a:t> </a:t>
            </a:r>
            <a:r>
              <a:rPr spc="-5" dirty="0"/>
              <a:t>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208" y="633513"/>
            <a:ext cx="71024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90" dirty="0">
                <a:latin typeface="Times New Roman"/>
                <a:cs typeface="Times New Roman"/>
              </a:rPr>
              <a:t>Methodologies…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08592" y="1901894"/>
            <a:ext cx="4020185" cy="295529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Approche</a:t>
            </a:r>
            <a:r>
              <a:rPr sz="2400" spc="1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cartésienne.</a:t>
            </a:r>
            <a:endParaRPr sz="2400">
              <a:latin typeface="TeXGyreAdventor"/>
              <a:cs typeface="TeXGyreAdventor"/>
            </a:endParaRPr>
          </a:p>
          <a:p>
            <a:pPr marL="756285" lvl="1" indent="-287655">
              <a:lnSpc>
                <a:spcPct val="100000"/>
              </a:lnSpc>
              <a:spcBef>
                <a:spcPts val="390"/>
              </a:spcBef>
              <a:buFont typeface="Courier New"/>
              <a:buChar char="o"/>
              <a:tabLst>
                <a:tab pos="756920" algn="l"/>
              </a:tabLst>
            </a:pP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Orientée</a:t>
            </a:r>
            <a:r>
              <a:rPr sz="1600" spc="1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traitements.</a:t>
            </a:r>
            <a:endParaRPr sz="1600">
              <a:latin typeface="TeXGyreAdventor"/>
              <a:cs typeface="TeXGyreAdventor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7E7E7E"/>
              </a:buClr>
              <a:buFont typeface="Courier New"/>
              <a:buChar char="o"/>
            </a:pPr>
            <a:endParaRPr sz="195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TeXGyreAdventor"/>
                <a:cs typeface="TeXGyreAdventor"/>
              </a:rPr>
              <a:t>Approche</a:t>
            </a:r>
            <a:r>
              <a:rPr sz="2400" spc="10" dirty="0">
                <a:solidFill>
                  <a:srgbClr val="0033CC"/>
                </a:solidFill>
                <a:latin typeface="TeXGyreAdventor"/>
                <a:cs typeface="TeXGyreAdventor"/>
              </a:rPr>
              <a:t> </a:t>
            </a:r>
            <a:r>
              <a:rPr sz="2400" dirty="0">
                <a:solidFill>
                  <a:srgbClr val="0033CC"/>
                </a:solidFill>
                <a:latin typeface="TeXGyreAdventor"/>
                <a:cs typeface="TeXGyreAdventor"/>
              </a:rPr>
              <a:t>systémique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.</a:t>
            </a:r>
            <a:endParaRPr sz="2400">
              <a:latin typeface="TeXGyreAdventor"/>
              <a:cs typeface="TeXGyreAdventor"/>
            </a:endParaRPr>
          </a:p>
          <a:p>
            <a:pPr marL="756285" lvl="1" indent="-287655">
              <a:lnSpc>
                <a:spcPct val="100000"/>
              </a:lnSpc>
              <a:spcBef>
                <a:spcPts val="395"/>
              </a:spcBef>
              <a:buFont typeface="Courier New"/>
              <a:buChar char="o"/>
              <a:tabLst>
                <a:tab pos="756920" algn="l"/>
              </a:tabLst>
            </a:pP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Orientée</a:t>
            </a:r>
            <a:r>
              <a:rPr sz="1600" spc="1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données.</a:t>
            </a:r>
            <a:endParaRPr sz="1600">
              <a:latin typeface="TeXGyreAdventor"/>
              <a:cs typeface="TeXGyreAdventor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7E7E7E"/>
              </a:buClr>
              <a:buFont typeface="Courier New"/>
              <a:buChar char="o"/>
            </a:pPr>
            <a:endParaRPr sz="275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Approche</a:t>
            </a:r>
            <a:r>
              <a:rPr sz="2400" spc="2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Objet.</a:t>
            </a:r>
            <a:endParaRPr sz="2400">
              <a:latin typeface="TeXGyreAdventor"/>
              <a:cs typeface="TeXGyreAdventor"/>
            </a:endParaRPr>
          </a:p>
          <a:p>
            <a:pPr marL="756285" lvl="1" indent="-287655">
              <a:lnSpc>
                <a:spcPct val="100000"/>
              </a:lnSpc>
              <a:spcBef>
                <a:spcPts val="395"/>
              </a:spcBef>
              <a:buFont typeface="Courier New"/>
              <a:buChar char="o"/>
              <a:tabLst>
                <a:tab pos="756920" algn="l"/>
              </a:tabLst>
            </a:pP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Orientée données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et</a:t>
            </a:r>
            <a:r>
              <a:rPr sz="1600" spc="6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traitements.</a:t>
            </a:r>
            <a:endParaRPr sz="16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2361" y="488554"/>
            <a:ext cx="69411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15" dirty="0">
                <a:latin typeface="Times New Roman"/>
                <a:cs typeface="Times New Roman"/>
              </a:rPr>
              <a:t>Méthodologie…exemples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31177" y="1799277"/>
            <a:ext cx="1852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1754505" algn="l"/>
              </a:tabLst>
            </a:pPr>
            <a:r>
              <a:rPr sz="2400" b="1" spc="-5" dirty="0">
                <a:solidFill>
                  <a:srgbClr val="0033CC"/>
                </a:solidFill>
                <a:latin typeface="TeXGyreAdventor"/>
                <a:cs typeface="TeXGyreAdventor"/>
              </a:rPr>
              <a:t>M</a:t>
            </a:r>
            <a:r>
              <a:rPr sz="2400" b="1" dirty="0">
                <a:solidFill>
                  <a:srgbClr val="0033CC"/>
                </a:solidFill>
                <a:latin typeface="TeXGyreAdventor"/>
                <a:cs typeface="TeXGyreAdventor"/>
              </a:rPr>
              <a:t>E</a:t>
            </a:r>
            <a:r>
              <a:rPr sz="2400" b="1" spc="-5" dirty="0">
                <a:solidFill>
                  <a:srgbClr val="0033CC"/>
                </a:solidFill>
                <a:latin typeface="TeXGyreAdventor"/>
                <a:cs typeface="TeXGyreAdventor"/>
              </a:rPr>
              <a:t>RI</a:t>
            </a:r>
            <a:r>
              <a:rPr sz="2400" b="1" dirty="0">
                <a:solidFill>
                  <a:srgbClr val="0033CC"/>
                </a:solidFill>
                <a:latin typeface="TeXGyreAdventor"/>
                <a:cs typeface="TeXGyreAdventor"/>
              </a:rPr>
              <a:t>SE	</a:t>
            </a:r>
            <a:r>
              <a:rPr sz="2400" spc="-5" dirty="0">
                <a:solidFill>
                  <a:srgbClr val="0033CC"/>
                </a:solidFill>
                <a:latin typeface="TeXGyreAdventor"/>
                <a:cs typeface="TeXGyreAdventor"/>
              </a:rPr>
              <a:t>:</a:t>
            </a:r>
            <a:endParaRPr sz="24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42597" y="1799277"/>
            <a:ext cx="6417945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590"/>
              </a:lnSpc>
              <a:spcBef>
                <a:spcPts val="100"/>
              </a:spcBef>
              <a:tabLst>
                <a:tab pos="1758314" algn="l"/>
                <a:tab pos="3321685" algn="l"/>
                <a:tab pos="4007485" algn="l"/>
                <a:tab pos="4799965" algn="l"/>
              </a:tabLst>
            </a:pPr>
            <a:r>
              <a:rPr sz="2400" spc="-5" dirty="0">
                <a:solidFill>
                  <a:srgbClr val="0033CC"/>
                </a:solidFill>
                <a:latin typeface="TeXGyreAdventor"/>
                <a:cs typeface="TeXGyreAdventor"/>
              </a:rPr>
              <a:t>Méth</a:t>
            </a:r>
            <a:r>
              <a:rPr sz="2400" spc="-20" dirty="0">
                <a:solidFill>
                  <a:srgbClr val="0033CC"/>
                </a:solidFill>
                <a:latin typeface="TeXGyreAdventor"/>
                <a:cs typeface="TeXGyreAdventor"/>
              </a:rPr>
              <a:t>o</a:t>
            </a:r>
            <a:r>
              <a:rPr sz="2400" spc="10" dirty="0">
                <a:solidFill>
                  <a:srgbClr val="0033CC"/>
                </a:solidFill>
                <a:latin typeface="TeXGyreAdventor"/>
                <a:cs typeface="TeXGyreAdventor"/>
              </a:rPr>
              <a:t>d</a:t>
            </a:r>
            <a:r>
              <a:rPr sz="2400" spc="-5" dirty="0">
                <a:solidFill>
                  <a:srgbClr val="0033CC"/>
                </a:solidFill>
                <a:latin typeface="TeXGyreAdventor"/>
                <a:cs typeface="TeXGyreAdventor"/>
              </a:rPr>
              <a:t>e</a:t>
            </a:r>
            <a:r>
              <a:rPr sz="2400" dirty="0">
                <a:solidFill>
                  <a:srgbClr val="0033CC"/>
                </a:solidFill>
                <a:latin typeface="TeXGyreAdventor"/>
                <a:cs typeface="TeXGyreAdventor"/>
              </a:rPr>
              <a:t>	</a:t>
            </a:r>
            <a:r>
              <a:rPr sz="2400" spc="-15" dirty="0">
                <a:solidFill>
                  <a:srgbClr val="0033CC"/>
                </a:solidFill>
                <a:latin typeface="TeXGyreAdventor"/>
                <a:cs typeface="TeXGyreAdventor"/>
              </a:rPr>
              <a:t>d</a:t>
            </a:r>
            <a:r>
              <a:rPr sz="2400" spc="-5" dirty="0">
                <a:solidFill>
                  <a:srgbClr val="0033CC"/>
                </a:solidFill>
                <a:latin typeface="TeXGyreAdventor"/>
                <a:cs typeface="TeXGyreAdventor"/>
              </a:rPr>
              <a:t>’</a:t>
            </a:r>
            <a:r>
              <a:rPr sz="2400" spc="5" dirty="0">
                <a:solidFill>
                  <a:srgbClr val="0033CC"/>
                </a:solidFill>
                <a:latin typeface="TeXGyreAdventor"/>
                <a:cs typeface="TeXGyreAdventor"/>
              </a:rPr>
              <a:t>E</a:t>
            </a:r>
            <a:r>
              <a:rPr sz="2400" spc="20" dirty="0">
                <a:solidFill>
                  <a:srgbClr val="0033CC"/>
                </a:solidFill>
                <a:latin typeface="TeXGyreAdventor"/>
                <a:cs typeface="TeXGyreAdventor"/>
              </a:rPr>
              <a:t>t</a:t>
            </a:r>
            <a:r>
              <a:rPr sz="2400" spc="-25" dirty="0">
                <a:solidFill>
                  <a:srgbClr val="0033CC"/>
                </a:solidFill>
                <a:latin typeface="TeXGyreAdventor"/>
                <a:cs typeface="TeXGyreAdventor"/>
              </a:rPr>
              <a:t>u</a:t>
            </a:r>
            <a:r>
              <a:rPr sz="2400" spc="10" dirty="0">
                <a:solidFill>
                  <a:srgbClr val="0033CC"/>
                </a:solidFill>
                <a:latin typeface="TeXGyreAdventor"/>
                <a:cs typeface="TeXGyreAdventor"/>
              </a:rPr>
              <a:t>d</a:t>
            </a:r>
            <a:r>
              <a:rPr sz="2400" spc="-5" dirty="0">
                <a:solidFill>
                  <a:srgbClr val="0033CC"/>
                </a:solidFill>
                <a:latin typeface="TeXGyreAdventor"/>
                <a:cs typeface="TeXGyreAdventor"/>
              </a:rPr>
              <a:t>e</a:t>
            </a:r>
            <a:r>
              <a:rPr sz="2400" dirty="0">
                <a:solidFill>
                  <a:srgbClr val="0033CC"/>
                </a:solidFill>
                <a:latin typeface="TeXGyreAdventor"/>
                <a:cs typeface="TeXGyreAdventor"/>
              </a:rPr>
              <a:t>	</a:t>
            </a:r>
            <a:r>
              <a:rPr sz="2400" spc="-30" dirty="0">
                <a:solidFill>
                  <a:srgbClr val="0033CC"/>
                </a:solidFill>
                <a:latin typeface="TeXGyreAdventor"/>
                <a:cs typeface="TeXGyreAdventor"/>
              </a:rPr>
              <a:t>e</a:t>
            </a:r>
            <a:r>
              <a:rPr sz="2400" spc="-5" dirty="0">
                <a:solidFill>
                  <a:srgbClr val="0033CC"/>
                </a:solidFill>
                <a:latin typeface="TeXGyreAdventor"/>
                <a:cs typeface="TeXGyreAdventor"/>
              </a:rPr>
              <a:t>t</a:t>
            </a:r>
            <a:r>
              <a:rPr sz="2400" dirty="0">
                <a:solidFill>
                  <a:srgbClr val="0033CC"/>
                </a:solidFill>
                <a:latin typeface="TeXGyreAdventor"/>
                <a:cs typeface="TeXGyreAdventor"/>
              </a:rPr>
              <a:t>	</a:t>
            </a:r>
            <a:r>
              <a:rPr sz="2400" spc="10" dirty="0">
                <a:solidFill>
                  <a:srgbClr val="0033CC"/>
                </a:solidFill>
                <a:latin typeface="TeXGyreAdventor"/>
                <a:cs typeface="TeXGyreAdventor"/>
              </a:rPr>
              <a:t>d</a:t>
            </a:r>
            <a:r>
              <a:rPr sz="2400" spc="-5" dirty="0">
                <a:solidFill>
                  <a:srgbClr val="0033CC"/>
                </a:solidFill>
                <a:latin typeface="TeXGyreAdventor"/>
                <a:cs typeface="TeXGyreAdventor"/>
              </a:rPr>
              <a:t>e</a:t>
            </a:r>
            <a:r>
              <a:rPr sz="2400" dirty="0">
                <a:solidFill>
                  <a:srgbClr val="0033CC"/>
                </a:solidFill>
                <a:latin typeface="TeXGyreAdventor"/>
                <a:cs typeface="TeXGyreAdventor"/>
              </a:rPr>
              <a:t>	R</a:t>
            </a:r>
            <a:r>
              <a:rPr sz="2400" spc="-5" dirty="0">
                <a:solidFill>
                  <a:srgbClr val="0033CC"/>
                </a:solidFill>
                <a:latin typeface="TeXGyreAdventor"/>
                <a:cs typeface="TeXGyreAdventor"/>
              </a:rPr>
              <a:t>é</a:t>
            </a:r>
            <a:r>
              <a:rPr sz="2400" spc="-10" dirty="0">
                <a:solidFill>
                  <a:srgbClr val="0033CC"/>
                </a:solidFill>
                <a:latin typeface="TeXGyreAdventor"/>
                <a:cs typeface="TeXGyreAdventor"/>
              </a:rPr>
              <a:t>a</a:t>
            </a:r>
            <a:r>
              <a:rPr sz="2400" spc="-5" dirty="0">
                <a:solidFill>
                  <a:srgbClr val="0033CC"/>
                </a:solidFill>
                <a:latin typeface="TeXGyreAdventor"/>
                <a:cs typeface="TeXGyreAdventor"/>
              </a:rPr>
              <a:t>li</a:t>
            </a:r>
            <a:r>
              <a:rPr sz="2400" dirty="0">
                <a:solidFill>
                  <a:srgbClr val="0033CC"/>
                </a:solidFill>
                <a:latin typeface="TeXGyreAdventor"/>
                <a:cs typeface="TeXGyreAdventor"/>
              </a:rPr>
              <a:t>s</a:t>
            </a:r>
            <a:r>
              <a:rPr sz="2400" spc="15" dirty="0">
                <a:solidFill>
                  <a:srgbClr val="0033CC"/>
                </a:solidFill>
                <a:latin typeface="TeXGyreAdventor"/>
                <a:cs typeface="TeXGyreAdventor"/>
              </a:rPr>
              <a:t>a</a:t>
            </a:r>
            <a:r>
              <a:rPr sz="2400" spc="-30" dirty="0">
                <a:solidFill>
                  <a:srgbClr val="0033CC"/>
                </a:solidFill>
                <a:latin typeface="TeXGyreAdventor"/>
                <a:cs typeface="TeXGyreAdventor"/>
              </a:rPr>
              <a:t>t</a:t>
            </a:r>
            <a:r>
              <a:rPr sz="2400" spc="-5" dirty="0">
                <a:solidFill>
                  <a:srgbClr val="0033CC"/>
                </a:solidFill>
                <a:latin typeface="TeXGyreAdventor"/>
                <a:cs typeface="TeXGyreAdventor"/>
              </a:rPr>
              <a:t>i</a:t>
            </a:r>
            <a:r>
              <a:rPr sz="2400" spc="5" dirty="0">
                <a:solidFill>
                  <a:srgbClr val="0033CC"/>
                </a:solidFill>
                <a:latin typeface="TeXGyreAdventor"/>
                <a:cs typeface="TeXGyreAdventor"/>
              </a:rPr>
              <a:t>o</a:t>
            </a:r>
            <a:r>
              <a:rPr sz="2400" spc="-5" dirty="0">
                <a:solidFill>
                  <a:srgbClr val="0033CC"/>
                </a:solidFill>
                <a:latin typeface="TeXGyreAdventor"/>
                <a:cs typeface="TeXGyreAdventor"/>
              </a:rPr>
              <a:t>n</a:t>
            </a:r>
            <a:endParaRPr sz="2400">
              <a:latin typeface="TeXGyreAdventor"/>
              <a:cs typeface="TeXGyreAdventor"/>
            </a:endParaRPr>
          </a:p>
          <a:p>
            <a:pPr marR="5080" algn="r">
              <a:lnSpc>
                <a:spcPts val="2590"/>
              </a:lnSpc>
            </a:pPr>
            <a:r>
              <a:rPr sz="2400" spc="25" dirty="0">
                <a:solidFill>
                  <a:srgbClr val="7E7E7E"/>
                </a:solidFill>
                <a:latin typeface="TeXGyreAdventor"/>
                <a:cs typeface="TeXGyreAdventor"/>
              </a:rPr>
              <a:t>(</a:t>
            </a:r>
            <a:r>
              <a:rPr sz="2400" spc="-45" dirty="0">
                <a:solidFill>
                  <a:srgbClr val="7E7E7E"/>
                </a:solidFill>
                <a:latin typeface="TeXGyreAdventor"/>
                <a:cs typeface="TeXGyreAdventor"/>
              </a:rPr>
              <a:t>T</a:t>
            </a:r>
            <a:r>
              <a:rPr sz="2400" spc="15" dirty="0">
                <a:solidFill>
                  <a:srgbClr val="7E7E7E"/>
                </a:solidFill>
                <a:latin typeface="TeXGyreAdventor"/>
                <a:cs typeface="TeXGyreAdventor"/>
              </a:rPr>
              <a:t>ar</a:t>
            </a:r>
            <a:r>
              <a:rPr sz="2400" spc="-40" dirty="0">
                <a:solidFill>
                  <a:srgbClr val="7E7E7E"/>
                </a:solidFill>
                <a:latin typeface="TeXGyreAdventor"/>
                <a:cs typeface="TeXGyreAdventor"/>
              </a:rPr>
              <a:t>d</a:t>
            </a:r>
            <a:r>
              <a:rPr sz="2400" spc="20" dirty="0">
                <a:solidFill>
                  <a:srgbClr val="7E7E7E"/>
                </a:solidFill>
                <a:latin typeface="TeXGyreAdventor"/>
                <a:cs typeface="TeXGyreAdventor"/>
              </a:rPr>
              <a:t>i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e</a:t>
            </a:r>
            <a:r>
              <a:rPr sz="2400" spc="20" dirty="0">
                <a:solidFill>
                  <a:srgbClr val="7E7E7E"/>
                </a:solidFill>
                <a:latin typeface="TeXGyreAdventor"/>
                <a:cs typeface="TeXGyreAdventor"/>
              </a:rPr>
              <a:t>u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,</a:t>
            </a:r>
            <a:endParaRPr sz="24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076" y="2091873"/>
            <a:ext cx="6651625" cy="68453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080">
              <a:lnSpc>
                <a:spcPts val="2310"/>
              </a:lnSpc>
              <a:spcBef>
                <a:spcPts val="650"/>
              </a:spcBef>
              <a:tabLst>
                <a:tab pos="3328670" algn="l"/>
              </a:tabLst>
            </a:pPr>
            <a:r>
              <a:rPr sz="2400" dirty="0">
                <a:solidFill>
                  <a:srgbClr val="0033CC"/>
                </a:solidFill>
                <a:latin typeface="TeXGyreAdventor"/>
                <a:cs typeface="TeXGyreAdventor"/>
              </a:rPr>
              <a:t>Informatique</a:t>
            </a:r>
            <a:r>
              <a:rPr sz="2400" spc="-45" dirty="0">
                <a:solidFill>
                  <a:srgbClr val="0033CC"/>
                </a:solidFill>
                <a:latin typeface="TeXGyreAdventor"/>
                <a:cs typeface="TeXGyreAdventor"/>
              </a:rPr>
              <a:t> </a:t>
            </a:r>
            <a:r>
              <a:rPr sz="2400" dirty="0">
                <a:solidFill>
                  <a:srgbClr val="0033CC"/>
                </a:solidFill>
                <a:latin typeface="TeXGyreAdventor"/>
                <a:cs typeface="TeXGyreAdventor"/>
              </a:rPr>
              <a:t>pour</a:t>
            </a:r>
            <a:r>
              <a:rPr sz="2400" spc="5" dirty="0">
                <a:solidFill>
                  <a:srgbClr val="0033CC"/>
                </a:solidFill>
                <a:latin typeface="TeXGyreAdventor"/>
                <a:cs typeface="TeXGyreAdventor"/>
              </a:rPr>
              <a:t> </a:t>
            </a:r>
            <a:r>
              <a:rPr sz="2400" spc="-10" dirty="0">
                <a:solidFill>
                  <a:srgbClr val="0033CC"/>
                </a:solidFill>
                <a:latin typeface="TeXGyreAdventor"/>
                <a:cs typeface="TeXGyreAdventor"/>
              </a:rPr>
              <a:t>les	</a:t>
            </a:r>
            <a:r>
              <a:rPr sz="2400" spc="-5" dirty="0">
                <a:solidFill>
                  <a:srgbClr val="0033CC"/>
                </a:solidFill>
                <a:latin typeface="TeXGyreAdventor"/>
                <a:cs typeface="TeXGyreAdventor"/>
              </a:rPr>
              <a:t>Systèmes d’Entreprises  </a:t>
            </a: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83).</a:t>
            </a:r>
            <a:endParaRPr sz="24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177" y="3116105"/>
            <a:ext cx="1708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1610995" algn="l"/>
              </a:tabLst>
            </a:pPr>
            <a:r>
              <a:rPr sz="24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AXIAL</a:t>
            </a:r>
            <a:r>
              <a:rPr sz="2400" b="1" dirty="0">
                <a:solidFill>
                  <a:srgbClr val="7E7E7E"/>
                </a:solidFill>
                <a:latin typeface="TeXGyreAdventor"/>
                <a:cs typeface="TeXGyreAdventor"/>
              </a:rPr>
              <a:t>	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:</a:t>
            </a:r>
            <a:endParaRPr sz="2400"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93180" y="3116105"/>
            <a:ext cx="65633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8765" algn="l"/>
                <a:tab pos="2228215" algn="l"/>
                <a:tab pos="4340225" algn="l"/>
                <a:tab pos="5242560" algn="l"/>
              </a:tabLst>
            </a:pPr>
            <a:r>
              <a:rPr sz="2400" spc="-30" dirty="0">
                <a:solidFill>
                  <a:srgbClr val="7E7E7E"/>
                </a:solidFill>
                <a:latin typeface="TeXGyreAdventor"/>
                <a:cs typeface="TeXGyreAdventor"/>
              </a:rPr>
              <a:t>A</a:t>
            </a:r>
            <a:r>
              <a:rPr sz="2400" spc="15" dirty="0">
                <a:solidFill>
                  <a:srgbClr val="7E7E7E"/>
                </a:solidFill>
                <a:latin typeface="TeXGyreAdventor"/>
                <a:cs typeface="TeXGyreAdventor"/>
              </a:rPr>
              <a:t>n</a:t>
            </a: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a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l</a:t>
            </a:r>
            <a:r>
              <a:rPr sz="2400" spc="5" dirty="0">
                <a:solidFill>
                  <a:srgbClr val="7E7E7E"/>
                </a:solidFill>
                <a:latin typeface="TeXGyreAdventor"/>
                <a:cs typeface="TeXGyreAdventor"/>
              </a:rPr>
              <a:t>y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s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e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	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et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	</a:t>
            </a:r>
            <a:r>
              <a:rPr sz="2400" spc="5" dirty="0">
                <a:solidFill>
                  <a:srgbClr val="7E7E7E"/>
                </a:solidFill>
                <a:latin typeface="TeXGyreAdventor"/>
                <a:cs typeface="TeXGyreAdventor"/>
              </a:rPr>
              <a:t>c</a:t>
            </a:r>
            <a:r>
              <a:rPr sz="2400" spc="-20" dirty="0">
                <a:solidFill>
                  <a:srgbClr val="7E7E7E"/>
                </a:solidFill>
                <a:latin typeface="TeXGyreAdventor"/>
                <a:cs typeface="TeXGyreAdventor"/>
              </a:rPr>
              <a:t>o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n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c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e</a:t>
            </a: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p</a:t>
            </a:r>
            <a:r>
              <a:rPr sz="2400" spc="-30" dirty="0">
                <a:solidFill>
                  <a:srgbClr val="7E7E7E"/>
                </a:solidFill>
                <a:latin typeface="TeXGyreAdventor"/>
                <a:cs typeface="TeXGyreAdventor"/>
              </a:rPr>
              <a:t>t</a:t>
            </a:r>
            <a:r>
              <a:rPr sz="2400" spc="20" dirty="0">
                <a:solidFill>
                  <a:srgbClr val="7E7E7E"/>
                </a:solidFill>
                <a:latin typeface="TeXGyreAdventor"/>
                <a:cs typeface="TeXGyreAdventor"/>
              </a:rPr>
              <a:t>i</a:t>
            </a:r>
            <a:r>
              <a:rPr sz="2400" spc="5" dirty="0">
                <a:solidFill>
                  <a:srgbClr val="7E7E7E"/>
                </a:solidFill>
                <a:latin typeface="TeXGyreAdventor"/>
                <a:cs typeface="TeXGyreAdventor"/>
              </a:rPr>
              <a:t>o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n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	</a:t>
            </a:r>
            <a:r>
              <a:rPr sz="2400" spc="10" dirty="0">
                <a:solidFill>
                  <a:srgbClr val="7E7E7E"/>
                </a:solidFill>
                <a:latin typeface="TeXGyreAdventor"/>
                <a:cs typeface="TeXGyreAdventor"/>
              </a:rPr>
              <a:t>d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e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s	</a:t>
            </a:r>
            <a:r>
              <a:rPr sz="2400" spc="25" dirty="0">
                <a:solidFill>
                  <a:srgbClr val="7E7E7E"/>
                </a:solidFill>
                <a:latin typeface="TeXGyreAdventor"/>
                <a:cs typeface="TeXGyreAdventor"/>
              </a:rPr>
              <a:t>s</a:t>
            </a:r>
            <a:r>
              <a:rPr sz="2400" spc="-15" dirty="0">
                <a:solidFill>
                  <a:srgbClr val="7E7E7E"/>
                </a:solidFill>
                <a:latin typeface="TeXGyreAdventor"/>
                <a:cs typeface="TeXGyreAdventor"/>
              </a:rPr>
              <a:t>y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s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tè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m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e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s</a:t>
            </a:r>
            <a:endParaRPr sz="24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4076" y="3408701"/>
            <a:ext cx="6403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d’informations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assistés par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logiciel </a:t>
            </a: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(IBM,</a:t>
            </a:r>
            <a:r>
              <a:rPr sz="2400" spc="-6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86).</a:t>
            </a:r>
            <a:endParaRPr sz="2400">
              <a:latin typeface="TeXGyreAdventor"/>
              <a:cs typeface="TeXGyreAdvento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85570" y="4140189"/>
            <a:ext cx="18726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2965" algn="l"/>
              </a:tabLst>
            </a:pPr>
            <a:r>
              <a:rPr sz="2400" spc="15" dirty="0">
                <a:solidFill>
                  <a:srgbClr val="7E7E7E"/>
                </a:solidFill>
                <a:latin typeface="TeXGyreAdventor"/>
                <a:cs typeface="TeXGyreAdventor"/>
              </a:rPr>
              <a:t>a</a:t>
            </a:r>
            <a:r>
              <a:rPr sz="2400" spc="-30" dirty="0">
                <a:solidFill>
                  <a:srgbClr val="7E7E7E"/>
                </a:solidFill>
                <a:latin typeface="TeXGyreAdventor"/>
                <a:cs typeface="TeXGyreAdventor"/>
              </a:rPr>
              <a:t>n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d	</a:t>
            </a:r>
            <a:r>
              <a:rPr sz="2400" spc="10" dirty="0">
                <a:solidFill>
                  <a:srgbClr val="7E7E7E"/>
                </a:solidFill>
                <a:latin typeface="TeXGyreAdventor"/>
                <a:cs typeface="TeXGyreAdventor"/>
              </a:rPr>
              <a:t>D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e</a:t>
            </a:r>
            <a:r>
              <a:rPr sz="2400" spc="-20" dirty="0">
                <a:solidFill>
                  <a:srgbClr val="7E7E7E"/>
                </a:solidFill>
                <a:latin typeface="TeXGyreAdventor"/>
                <a:cs typeface="TeXGyreAdventor"/>
              </a:rPr>
              <a:t>s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i</a:t>
            </a:r>
            <a:r>
              <a:rPr sz="2400" spc="10" dirty="0">
                <a:solidFill>
                  <a:srgbClr val="7E7E7E"/>
                </a:solidFill>
                <a:latin typeface="TeXGyreAdventor"/>
                <a:cs typeface="TeXGyreAdventor"/>
              </a:rPr>
              <a:t>g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n</a:t>
            </a:r>
            <a:endParaRPr sz="2400">
              <a:latin typeface="TeXGyreAdventor"/>
              <a:cs typeface="TeXGyreAdvento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1177" y="4140189"/>
            <a:ext cx="6529705" cy="6838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marR="5080" indent="-342900">
              <a:lnSpc>
                <a:spcPct val="8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  <a:tab pos="1884045" algn="l"/>
                <a:tab pos="2216150" algn="l"/>
                <a:tab pos="3983990" algn="l"/>
                <a:tab pos="5376545" algn="l"/>
              </a:tabLst>
            </a:pPr>
            <a:r>
              <a:rPr sz="2400" b="1" dirty="0">
                <a:solidFill>
                  <a:srgbClr val="7E7E7E"/>
                </a:solidFill>
                <a:latin typeface="TeXGyreAdventor"/>
                <a:cs typeface="TeXGyreAdventor"/>
              </a:rPr>
              <a:t>SS</a:t>
            </a:r>
            <a:r>
              <a:rPr sz="24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ADM</a:t>
            </a:r>
            <a:r>
              <a:rPr sz="2400" b="1" dirty="0">
                <a:solidFill>
                  <a:srgbClr val="7E7E7E"/>
                </a:solidFill>
                <a:latin typeface="TeXGyreAdventor"/>
                <a:cs typeface="TeXGyreAdventor"/>
              </a:rPr>
              <a:t>	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: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	S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t</a:t>
            </a: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r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u</a:t>
            </a:r>
            <a:r>
              <a:rPr sz="2400" spc="-25" dirty="0">
                <a:solidFill>
                  <a:srgbClr val="7E7E7E"/>
                </a:solidFill>
                <a:latin typeface="TeXGyreAdventor"/>
                <a:cs typeface="TeXGyreAdventor"/>
              </a:rPr>
              <a:t>c</a:t>
            </a:r>
            <a:r>
              <a:rPr sz="2400" spc="20" dirty="0">
                <a:solidFill>
                  <a:srgbClr val="7E7E7E"/>
                </a:solidFill>
                <a:latin typeface="TeXGyreAdventor"/>
                <a:cs typeface="TeXGyreAdventor"/>
              </a:rPr>
              <a:t>t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u</a:t>
            </a: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r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e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d	S</a:t>
            </a:r>
            <a:r>
              <a:rPr sz="2400" spc="5" dirty="0">
                <a:solidFill>
                  <a:srgbClr val="7E7E7E"/>
                </a:solidFill>
                <a:latin typeface="TeXGyreAdventor"/>
                <a:cs typeface="TeXGyreAdventor"/>
              </a:rPr>
              <a:t>y</a:t>
            </a:r>
            <a:r>
              <a:rPr sz="2400" spc="-20" dirty="0">
                <a:solidFill>
                  <a:srgbClr val="7E7E7E"/>
                </a:solidFill>
                <a:latin typeface="TeXGyreAdventor"/>
                <a:cs typeface="TeXGyreAdventor"/>
              </a:rPr>
              <a:t>s</a:t>
            </a:r>
            <a:r>
              <a:rPr sz="2400" spc="20" dirty="0">
                <a:solidFill>
                  <a:srgbClr val="7E7E7E"/>
                </a:solidFill>
                <a:latin typeface="TeXGyreAdventor"/>
                <a:cs typeface="TeXGyreAdventor"/>
              </a:rPr>
              <a:t>t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e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ms	</a:t>
            </a:r>
            <a:r>
              <a:rPr sz="2400" spc="-30" dirty="0">
                <a:solidFill>
                  <a:srgbClr val="7E7E7E"/>
                </a:solidFill>
                <a:latin typeface="TeXGyreAdventor"/>
                <a:cs typeface="TeXGyreAdventor"/>
              </a:rPr>
              <a:t>A</a:t>
            </a:r>
            <a:r>
              <a:rPr sz="2400" spc="15" dirty="0">
                <a:solidFill>
                  <a:srgbClr val="7E7E7E"/>
                </a:solidFill>
                <a:latin typeface="TeXGyreAdventor"/>
                <a:cs typeface="TeXGyreAdventor"/>
              </a:rPr>
              <a:t>n</a:t>
            </a: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a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l</a:t>
            </a:r>
            <a:r>
              <a:rPr sz="2400" spc="-15" dirty="0">
                <a:solidFill>
                  <a:srgbClr val="7E7E7E"/>
                </a:solidFill>
                <a:latin typeface="TeXGyreAdventor"/>
                <a:cs typeface="TeXGyreAdventor"/>
              </a:rPr>
              <a:t>y</a:t>
            </a:r>
            <a:r>
              <a:rPr sz="2400" spc="-20" dirty="0">
                <a:solidFill>
                  <a:srgbClr val="7E7E7E"/>
                </a:solidFill>
                <a:latin typeface="TeXGyreAdventor"/>
                <a:cs typeface="TeXGyreAdventor"/>
              </a:rPr>
              <a:t>s</a:t>
            </a:r>
            <a:r>
              <a:rPr sz="2400" spc="20" dirty="0">
                <a:solidFill>
                  <a:srgbClr val="7E7E7E"/>
                </a:solidFill>
                <a:latin typeface="TeXGyreAdventor"/>
                <a:cs typeface="TeXGyreAdventor"/>
              </a:rPr>
              <a:t>i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s  Method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(CCTA,</a:t>
            </a:r>
            <a:r>
              <a:rPr sz="2400" spc="-2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80).</a:t>
            </a:r>
            <a:endParaRPr sz="2400">
              <a:latin typeface="TeXGyreAdventor"/>
              <a:cs typeface="TeXGyreAdvento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1177" y="5164273"/>
            <a:ext cx="7974965" cy="17208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marR="5080" indent="-342900">
              <a:lnSpc>
                <a:spcPct val="8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  <a:tab pos="1506220" algn="l"/>
                <a:tab pos="6413500" algn="l"/>
              </a:tabLst>
            </a:pPr>
            <a:r>
              <a:rPr sz="2400" b="1" dirty="0">
                <a:solidFill>
                  <a:srgbClr val="7E7E7E"/>
                </a:solidFill>
                <a:latin typeface="TeXGyreAdventor"/>
                <a:cs typeface="TeXGyreAdventor"/>
              </a:rPr>
              <a:t>S</a:t>
            </a:r>
            <a:r>
              <a:rPr sz="24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ADT</a:t>
            </a:r>
            <a:r>
              <a:rPr sz="2400" b="1" dirty="0">
                <a:solidFill>
                  <a:srgbClr val="7E7E7E"/>
                </a:solidFill>
                <a:latin typeface="TeXGyreAdventor"/>
                <a:cs typeface="TeXGyreAdventor"/>
              </a:rPr>
              <a:t>	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:</a:t>
            </a: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S</a:t>
            </a:r>
            <a:r>
              <a:rPr sz="2400" spc="20" dirty="0">
                <a:solidFill>
                  <a:srgbClr val="7E7E7E"/>
                </a:solidFill>
                <a:latin typeface="TeXGyreAdventor"/>
                <a:cs typeface="TeXGyreAdventor"/>
              </a:rPr>
              <a:t>t</a:t>
            </a:r>
            <a:r>
              <a:rPr sz="2400" spc="-35" dirty="0">
                <a:solidFill>
                  <a:srgbClr val="7E7E7E"/>
                </a:solidFill>
                <a:latin typeface="TeXGyreAdventor"/>
                <a:cs typeface="TeXGyreAdventor"/>
              </a:rPr>
              <a:t>r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uc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t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u</a:t>
            </a: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r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e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d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 A</a:t>
            </a:r>
            <a:r>
              <a:rPr sz="2400" spc="15" dirty="0">
                <a:solidFill>
                  <a:srgbClr val="7E7E7E"/>
                </a:solidFill>
                <a:latin typeface="TeXGyreAdventor"/>
                <a:cs typeface="TeXGyreAdventor"/>
              </a:rPr>
              <a:t>n</a:t>
            </a: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a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l</a:t>
            </a:r>
            <a:r>
              <a:rPr sz="2400" spc="-15" dirty="0">
                <a:solidFill>
                  <a:srgbClr val="7E7E7E"/>
                </a:solidFill>
                <a:latin typeface="TeXGyreAdventor"/>
                <a:cs typeface="TeXGyreAdventor"/>
              </a:rPr>
              <a:t>y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s</a:t>
            </a:r>
            <a:r>
              <a:rPr sz="2400" spc="20" dirty="0">
                <a:solidFill>
                  <a:srgbClr val="7E7E7E"/>
                </a:solidFill>
                <a:latin typeface="TeXGyreAdventor"/>
                <a:cs typeface="TeXGyreAdventor"/>
              </a:rPr>
              <a:t>i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s</a:t>
            </a:r>
            <a:r>
              <a:rPr sz="2400" spc="-4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400" spc="15" dirty="0">
                <a:solidFill>
                  <a:srgbClr val="7E7E7E"/>
                </a:solidFill>
                <a:latin typeface="TeXGyreAdventor"/>
                <a:cs typeface="TeXGyreAdventor"/>
              </a:rPr>
              <a:t>a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n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d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D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e</a:t>
            </a:r>
            <a:r>
              <a:rPr sz="2400" spc="25" dirty="0">
                <a:solidFill>
                  <a:srgbClr val="7E7E7E"/>
                </a:solidFill>
                <a:latin typeface="TeXGyreAdventor"/>
                <a:cs typeface="TeXGyreAdventor"/>
              </a:rPr>
              <a:t>s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i</a:t>
            </a:r>
            <a:r>
              <a:rPr sz="2400" spc="10" dirty="0">
                <a:solidFill>
                  <a:srgbClr val="7E7E7E"/>
                </a:solidFill>
                <a:latin typeface="TeXGyreAdventor"/>
                <a:cs typeface="TeXGyreAdventor"/>
              </a:rPr>
              <a:t>g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n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	</a:t>
            </a:r>
            <a:r>
              <a:rPr sz="2400" spc="-20" dirty="0">
                <a:solidFill>
                  <a:srgbClr val="7E7E7E"/>
                </a:solidFill>
                <a:latin typeface="TeXGyreAdventor"/>
                <a:cs typeface="TeXGyreAdventor"/>
              </a:rPr>
              <a:t>T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e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c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h</a:t>
            </a:r>
            <a:r>
              <a:rPr sz="2400" spc="-30" dirty="0">
                <a:solidFill>
                  <a:srgbClr val="7E7E7E"/>
                </a:solidFill>
                <a:latin typeface="TeXGyreAdventor"/>
                <a:cs typeface="TeXGyreAdventor"/>
              </a:rPr>
              <a:t>n</a:t>
            </a:r>
            <a:r>
              <a:rPr sz="2400" spc="20" dirty="0">
                <a:solidFill>
                  <a:srgbClr val="7E7E7E"/>
                </a:solidFill>
                <a:latin typeface="TeXGyreAdventor"/>
                <a:cs typeface="TeXGyreAdventor"/>
              </a:rPr>
              <a:t>i</a:t>
            </a: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q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u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e 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(</a:t>
            </a:r>
            <a:r>
              <a:rPr sz="2400" i="1" dirty="0">
                <a:solidFill>
                  <a:srgbClr val="7E7E7E"/>
                </a:solidFill>
                <a:latin typeface="TeXGyreAdventor"/>
                <a:cs typeface="TeXGyreAdventor"/>
              </a:rPr>
              <a:t>Softech,</a:t>
            </a:r>
            <a:r>
              <a:rPr sz="2400" i="1" spc="-3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400" spc="-15" dirty="0">
                <a:solidFill>
                  <a:srgbClr val="7E7E7E"/>
                </a:solidFill>
                <a:latin typeface="TeXGyreAdventor"/>
                <a:cs typeface="TeXGyreAdventor"/>
              </a:rPr>
              <a:t>77).</a:t>
            </a:r>
            <a:endParaRPr sz="24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7E7E7E"/>
              </a:buClr>
              <a:buFont typeface="Arial"/>
              <a:buChar char="•"/>
            </a:pPr>
            <a:endParaRPr sz="195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  <a:tab pos="1496695" algn="l"/>
              </a:tabLst>
            </a:pPr>
            <a:r>
              <a:rPr sz="24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RUP	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: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Rational Unified</a:t>
            </a:r>
            <a:r>
              <a:rPr sz="2400" spc="-8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Process.</a:t>
            </a:r>
            <a:endParaRPr sz="2400">
              <a:latin typeface="TeXGyreAdventor"/>
              <a:cs typeface="TeXGyreAdventor"/>
            </a:endParaRPr>
          </a:p>
          <a:p>
            <a:pPr marL="1981200">
              <a:lnSpc>
                <a:spcPct val="100000"/>
              </a:lnSpc>
            </a:pPr>
            <a:r>
              <a:rPr sz="2000" spc="-10" dirty="0">
                <a:solidFill>
                  <a:srgbClr val="7E7E7E"/>
                </a:solidFill>
                <a:latin typeface="TeXGyreAdventor"/>
                <a:cs typeface="TeXGyreAdventor"/>
              </a:rPr>
              <a:t>(IBM,</a:t>
            </a:r>
            <a:r>
              <a:rPr sz="2000" spc="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2003).</a:t>
            </a:r>
            <a:endParaRPr sz="20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31" y="1839033"/>
            <a:ext cx="7987665" cy="4560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95"/>
              </a:spcBef>
              <a:buFont typeface="Webdings"/>
              <a:buChar char=""/>
              <a:tabLst>
                <a:tab pos="296545" algn="l"/>
              </a:tabLst>
            </a:pPr>
            <a:r>
              <a:rPr sz="3100" spc="-5" dirty="0">
                <a:solidFill>
                  <a:srgbClr val="7E7E7E"/>
                </a:solidFill>
                <a:latin typeface="TeXGyreAdventor"/>
                <a:cs typeface="TeXGyreAdventor"/>
              </a:rPr>
              <a:t>Partir </a:t>
            </a:r>
            <a:r>
              <a:rPr sz="3100" dirty="0">
                <a:solidFill>
                  <a:srgbClr val="7E7E7E"/>
                </a:solidFill>
                <a:latin typeface="TeXGyreAdventor"/>
                <a:cs typeface="TeXGyreAdventor"/>
              </a:rPr>
              <a:t>de </a:t>
            </a:r>
            <a:r>
              <a:rPr sz="3100" spc="-5" dirty="0">
                <a:solidFill>
                  <a:srgbClr val="001F60"/>
                </a:solidFill>
                <a:latin typeface="TeXGyreAdventor"/>
                <a:cs typeface="TeXGyreAdventor"/>
              </a:rPr>
              <a:t>principes</a:t>
            </a:r>
            <a:r>
              <a:rPr sz="3100" spc="-15" dirty="0">
                <a:solidFill>
                  <a:srgbClr val="001F60"/>
                </a:solidFill>
                <a:latin typeface="TeXGyreAdventor"/>
                <a:cs typeface="TeXGyreAdventor"/>
              </a:rPr>
              <a:t> </a:t>
            </a:r>
            <a:r>
              <a:rPr sz="3100" spc="-5" dirty="0">
                <a:solidFill>
                  <a:srgbClr val="001F60"/>
                </a:solidFill>
                <a:latin typeface="TeXGyreAdventor"/>
                <a:cs typeface="TeXGyreAdventor"/>
              </a:rPr>
              <a:t>théoriques,</a:t>
            </a:r>
            <a:endParaRPr sz="31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7E7E7E"/>
              </a:buClr>
              <a:buFont typeface="Webdings"/>
              <a:buChar char=""/>
            </a:pPr>
            <a:endParaRPr sz="2800">
              <a:latin typeface="TeXGyreAdventor"/>
              <a:cs typeface="TeXGyreAdventor"/>
            </a:endParaRPr>
          </a:p>
          <a:p>
            <a:pPr marL="295910" marR="5080" indent="-283845">
              <a:lnSpc>
                <a:spcPct val="70000"/>
              </a:lnSpc>
              <a:buFont typeface="Webdings"/>
              <a:buChar char=""/>
              <a:tabLst>
                <a:tab pos="296545" algn="l"/>
              </a:tabLst>
            </a:pPr>
            <a:r>
              <a:rPr sz="3100" dirty="0">
                <a:solidFill>
                  <a:srgbClr val="7E7E7E"/>
                </a:solidFill>
                <a:latin typeface="TeXGyreAdventor"/>
                <a:cs typeface="TeXGyreAdventor"/>
              </a:rPr>
              <a:t>pour </a:t>
            </a:r>
            <a:r>
              <a:rPr sz="3100" spc="-5" dirty="0">
                <a:solidFill>
                  <a:srgbClr val="7E7E7E"/>
                </a:solidFill>
                <a:latin typeface="TeXGyreAdventor"/>
                <a:cs typeface="TeXGyreAdventor"/>
              </a:rPr>
              <a:t>développer un ensemble </a:t>
            </a:r>
            <a:r>
              <a:rPr sz="3100" spc="-10" dirty="0">
                <a:solidFill>
                  <a:srgbClr val="7E7E7E"/>
                </a:solidFill>
                <a:latin typeface="TeXGyreAdventor"/>
                <a:cs typeface="TeXGyreAdventor"/>
              </a:rPr>
              <a:t>cohérent  </a:t>
            </a:r>
            <a:r>
              <a:rPr sz="3100" dirty="0">
                <a:solidFill>
                  <a:srgbClr val="7E7E7E"/>
                </a:solidFill>
                <a:latin typeface="TeXGyreAdventor"/>
                <a:cs typeface="TeXGyreAdventor"/>
              </a:rPr>
              <a:t>de </a:t>
            </a:r>
            <a:r>
              <a:rPr sz="3100" b="1" spc="-10" dirty="0">
                <a:solidFill>
                  <a:srgbClr val="001F60"/>
                </a:solidFill>
                <a:latin typeface="TeXGyreAdventor"/>
                <a:cs typeface="TeXGyreAdventor"/>
              </a:rPr>
              <a:t>modèles</a:t>
            </a:r>
            <a:r>
              <a:rPr sz="3100" b="1" dirty="0">
                <a:solidFill>
                  <a:srgbClr val="001F60"/>
                </a:solidFill>
                <a:latin typeface="TeXGyreAdventor"/>
                <a:cs typeface="TeXGyreAdventor"/>
              </a:rPr>
              <a:t> </a:t>
            </a:r>
            <a:r>
              <a:rPr sz="3100" spc="-5" dirty="0">
                <a:solidFill>
                  <a:srgbClr val="7E7E7E"/>
                </a:solidFill>
                <a:latin typeface="TeXGyreAdventor"/>
                <a:cs typeface="TeXGyreAdventor"/>
              </a:rPr>
              <a:t>qui,</a:t>
            </a:r>
            <a:endParaRPr sz="3100">
              <a:latin typeface="TeXGyreAdventor"/>
              <a:cs typeface="TeXGyreAdventor"/>
            </a:endParaRPr>
          </a:p>
          <a:p>
            <a:pPr marL="296545" indent="-296545">
              <a:lnSpc>
                <a:spcPts val="3535"/>
              </a:lnSpc>
              <a:spcBef>
                <a:spcPts val="2975"/>
              </a:spcBef>
              <a:buFont typeface="Webdings"/>
              <a:buChar char=""/>
              <a:tabLst>
                <a:tab pos="296545" algn="l"/>
              </a:tabLst>
            </a:pPr>
            <a:r>
              <a:rPr sz="3100" spc="-10" dirty="0">
                <a:solidFill>
                  <a:srgbClr val="7E7E7E"/>
                </a:solidFill>
                <a:latin typeface="TeXGyreAdventor"/>
                <a:cs typeface="TeXGyreAdventor"/>
              </a:rPr>
              <a:t>par des </a:t>
            </a:r>
            <a:r>
              <a:rPr sz="3100" spc="-5" dirty="0">
                <a:solidFill>
                  <a:srgbClr val="7E7E7E"/>
                </a:solidFill>
                <a:latin typeface="TeXGyreAdventor"/>
                <a:cs typeface="TeXGyreAdventor"/>
              </a:rPr>
              <a:t>raisonnements simples,</a:t>
            </a:r>
            <a:r>
              <a:rPr sz="3100" spc="7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3100" dirty="0">
                <a:solidFill>
                  <a:srgbClr val="7E7E7E"/>
                </a:solidFill>
                <a:latin typeface="TeXGyreAdventor"/>
                <a:cs typeface="TeXGyreAdventor"/>
              </a:rPr>
              <a:t>se</a:t>
            </a:r>
            <a:endParaRPr sz="3100">
              <a:latin typeface="TeXGyreAdventor"/>
              <a:cs typeface="TeXGyreAdventor"/>
            </a:endParaRPr>
          </a:p>
          <a:p>
            <a:pPr marL="295910" marR="1682750" indent="45085">
              <a:lnSpc>
                <a:spcPct val="70000"/>
              </a:lnSpc>
              <a:spcBef>
                <a:spcPts val="935"/>
              </a:spcBef>
              <a:tabLst>
                <a:tab pos="5817235" algn="l"/>
              </a:tabLst>
            </a:pPr>
            <a:r>
              <a:rPr sz="3100" spc="-15" dirty="0">
                <a:solidFill>
                  <a:srgbClr val="7E7E7E"/>
                </a:solidFill>
                <a:latin typeface="TeXGyreAdventor"/>
                <a:cs typeface="TeXGyreAdventor"/>
              </a:rPr>
              <a:t>ba</a:t>
            </a:r>
            <a:r>
              <a:rPr sz="3100" dirty="0">
                <a:solidFill>
                  <a:srgbClr val="7E7E7E"/>
                </a:solidFill>
                <a:latin typeface="TeXGyreAdventor"/>
                <a:cs typeface="TeXGyreAdventor"/>
              </a:rPr>
              <a:t>s</a:t>
            </a:r>
            <a:r>
              <a:rPr sz="3100" spc="-15" dirty="0">
                <a:solidFill>
                  <a:srgbClr val="7E7E7E"/>
                </a:solidFill>
                <a:latin typeface="TeXGyreAdventor"/>
                <a:cs typeface="TeXGyreAdventor"/>
              </a:rPr>
              <a:t>a</a:t>
            </a:r>
            <a:r>
              <a:rPr sz="3100" spc="-5" dirty="0">
                <a:solidFill>
                  <a:srgbClr val="7E7E7E"/>
                </a:solidFill>
                <a:latin typeface="TeXGyreAdventor"/>
                <a:cs typeface="TeXGyreAdventor"/>
              </a:rPr>
              <a:t>nt</a:t>
            </a:r>
            <a:r>
              <a:rPr sz="3100" spc="1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3100" dirty="0">
                <a:solidFill>
                  <a:srgbClr val="7E7E7E"/>
                </a:solidFill>
                <a:latin typeface="TeXGyreAdventor"/>
                <a:cs typeface="TeXGyreAdventor"/>
              </a:rPr>
              <a:t>su</a:t>
            </a:r>
            <a:r>
              <a:rPr sz="3100" spc="-5" dirty="0">
                <a:solidFill>
                  <a:srgbClr val="7E7E7E"/>
                </a:solidFill>
                <a:latin typeface="TeXGyreAdventor"/>
                <a:cs typeface="TeXGyreAdventor"/>
              </a:rPr>
              <a:t>r</a:t>
            </a:r>
            <a:r>
              <a:rPr sz="3100" spc="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3100" spc="10" dirty="0">
                <a:solidFill>
                  <a:srgbClr val="7E7E7E"/>
                </a:solidFill>
                <a:latin typeface="TeXGyreAdventor"/>
                <a:cs typeface="TeXGyreAdventor"/>
              </a:rPr>
              <a:t>d</a:t>
            </a:r>
            <a:r>
              <a:rPr sz="3100" spc="-5" dirty="0">
                <a:solidFill>
                  <a:srgbClr val="7E7E7E"/>
                </a:solidFill>
                <a:latin typeface="TeXGyreAdventor"/>
                <a:cs typeface="TeXGyreAdventor"/>
              </a:rPr>
              <a:t>es</a:t>
            </a:r>
            <a:r>
              <a:rPr sz="3100" spc="-1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3100" spc="10" dirty="0">
                <a:solidFill>
                  <a:srgbClr val="001F60"/>
                </a:solidFill>
                <a:latin typeface="TeXGyreAdventor"/>
                <a:cs typeface="TeXGyreAdventor"/>
              </a:rPr>
              <a:t>d</a:t>
            </a:r>
            <a:r>
              <a:rPr sz="3100" spc="-5" dirty="0">
                <a:solidFill>
                  <a:srgbClr val="001F60"/>
                </a:solidFill>
                <a:latin typeface="TeXGyreAdventor"/>
                <a:cs typeface="TeXGyreAdventor"/>
              </a:rPr>
              <a:t>é</a:t>
            </a:r>
            <a:r>
              <a:rPr sz="3100" spc="-20" dirty="0">
                <a:solidFill>
                  <a:srgbClr val="001F60"/>
                </a:solidFill>
                <a:latin typeface="TeXGyreAdventor"/>
                <a:cs typeface="TeXGyreAdventor"/>
              </a:rPr>
              <a:t>f</a:t>
            </a:r>
            <a:r>
              <a:rPr sz="3100" spc="-10" dirty="0">
                <a:solidFill>
                  <a:srgbClr val="001F60"/>
                </a:solidFill>
                <a:latin typeface="TeXGyreAdventor"/>
                <a:cs typeface="TeXGyreAdventor"/>
              </a:rPr>
              <a:t>i</a:t>
            </a:r>
            <a:r>
              <a:rPr sz="3100" spc="-5" dirty="0">
                <a:solidFill>
                  <a:srgbClr val="001F60"/>
                </a:solidFill>
                <a:latin typeface="TeXGyreAdventor"/>
                <a:cs typeface="TeXGyreAdventor"/>
              </a:rPr>
              <a:t>n</a:t>
            </a:r>
            <a:r>
              <a:rPr sz="3100" spc="-10" dirty="0">
                <a:solidFill>
                  <a:srgbClr val="001F60"/>
                </a:solidFill>
                <a:latin typeface="TeXGyreAdventor"/>
                <a:cs typeface="TeXGyreAdventor"/>
              </a:rPr>
              <a:t>i</a:t>
            </a:r>
            <a:r>
              <a:rPr sz="3100" spc="-5" dirty="0">
                <a:solidFill>
                  <a:srgbClr val="001F60"/>
                </a:solidFill>
                <a:latin typeface="TeXGyreAdventor"/>
                <a:cs typeface="TeXGyreAdventor"/>
              </a:rPr>
              <a:t>t</a:t>
            </a:r>
            <a:r>
              <a:rPr sz="3100" spc="-10" dirty="0">
                <a:solidFill>
                  <a:srgbClr val="001F60"/>
                </a:solidFill>
                <a:latin typeface="TeXGyreAdventor"/>
                <a:cs typeface="TeXGyreAdventor"/>
              </a:rPr>
              <a:t>i</a:t>
            </a:r>
            <a:r>
              <a:rPr sz="3100" spc="10" dirty="0">
                <a:solidFill>
                  <a:srgbClr val="001F60"/>
                </a:solidFill>
                <a:latin typeface="TeXGyreAdventor"/>
                <a:cs typeface="TeXGyreAdventor"/>
              </a:rPr>
              <a:t>o</a:t>
            </a:r>
            <a:r>
              <a:rPr sz="3100" spc="-40" dirty="0">
                <a:solidFill>
                  <a:srgbClr val="001F60"/>
                </a:solidFill>
                <a:latin typeface="TeXGyreAdventor"/>
                <a:cs typeface="TeXGyreAdventor"/>
              </a:rPr>
              <a:t>n</a:t>
            </a:r>
            <a:r>
              <a:rPr sz="3100" spc="-5" dirty="0">
                <a:solidFill>
                  <a:srgbClr val="001F60"/>
                </a:solidFill>
                <a:latin typeface="TeXGyreAdventor"/>
                <a:cs typeface="TeXGyreAdventor"/>
              </a:rPr>
              <a:t>s</a:t>
            </a:r>
            <a:r>
              <a:rPr sz="3100" spc="30" dirty="0">
                <a:solidFill>
                  <a:srgbClr val="001F60"/>
                </a:solidFill>
                <a:latin typeface="TeXGyreAdventor"/>
                <a:cs typeface="TeXGyreAdventor"/>
              </a:rPr>
              <a:t> </a:t>
            </a:r>
            <a:r>
              <a:rPr sz="3100" spc="-5" dirty="0">
                <a:solidFill>
                  <a:srgbClr val="7E7E7E"/>
                </a:solidFill>
                <a:latin typeface="TeXGyreAdventor"/>
                <a:cs typeface="TeXGyreAdventor"/>
              </a:rPr>
              <a:t>et</a:t>
            </a:r>
            <a:r>
              <a:rPr sz="3100" dirty="0">
                <a:solidFill>
                  <a:srgbClr val="7E7E7E"/>
                </a:solidFill>
                <a:latin typeface="TeXGyreAdventor"/>
                <a:cs typeface="TeXGyreAdventor"/>
              </a:rPr>
              <a:t>	u</a:t>
            </a:r>
            <a:r>
              <a:rPr sz="3100" spc="-5" dirty="0">
                <a:solidFill>
                  <a:srgbClr val="7E7E7E"/>
                </a:solidFill>
                <a:latin typeface="TeXGyreAdventor"/>
                <a:cs typeface="TeXGyreAdventor"/>
              </a:rPr>
              <a:t>n  </a:t>
            </a:r>
            <a:r>
              <a:rPr sz="3100" spc="-5" dirty="0">
                <a:solidFill>
                  <a:srgbClr val="001F60"/>
                </a:solidFill>
                <a:latin typeface="TeXGyreAdventor"/>
                <a:cs typeface="TeXGyreAdventor"/>
              </a:rPr>
              <a:t>langage </a:t>
            </a:r>
            <a:r>
              <a:rPr sz="3100" dirty="0">
                <a:solidFill>
                  <a:srgbClr val="001F60"/>
                </a:solidFill>
                <a:latin typeface="TeXGyreAdventor"/>
                <a:cs typeface="TeXGyreAdventor"/>
              </a:rPr>
              <a:t>(visuel)</a:t>
            </a:r>
            <a:r>
              <a:rPr sz="3100" spc="5" dirty="0">
                <a:solidFill>
                  <a:srgbClr val="001F60"/>
                </a:solidFill>
                <a:latin typeface="TeXGyreAdventor"/>
                <a:cs typeface="TeXGyreAdventor"/>
              </a:rPr>
              <a:t> </a:t>
            </a:r>
            <a:r>
              <a:rPr sz="3100" spc="-5" dirty="0">
                <a:solidFill>
                  <a:srgbClr val="001F60"/>
                </a:solidFill>
                <a:latin typeface="TeXGyreAdventor"/>
                <a:cs typeface="TeXGyreAdventor"/>
              </a:rPr>
              <a:t>précis</a:t>
            </a:r>
            <a:r>
              <a:rPr sz="3100" spc="-5" dirty="0">
                <a:solidFill>
                  <a:srgbClr val="7E7E7E"/>
                </a:solidFill>
                <a:latin typeface="TeXGyreAdventor"/>
                <a:cs typeface="TeXGyreAdventor"/>
              </a:rPr>
              <a:t>,</a:t>
            </a:r>
            <a:endParaRPr sz="3100">
              <a:latin typeface="TeXGyreAdventor"/>
              <a:cs typeface="TeXGyreAdventor"/>
            </a:endParaRPr>
          </a:p>
          <a:p>
            <a:pPr marL="231775" marR="700405" indent="-219710">
              <a:lnSpc>
                <a:spcPts val="3350"/>
              </a:lnSpc>
              <a:spcBef>
                <a:spcPts val="3395"/>
              </a:spcBef>
              <a:buFont typeface="Webdings"/>
              <a:buChar char=""/>
              <a:tabLst>
                <a:tab pos="296545" algn="l"/>
              </a:tabLst>
            </a:pPr>
            <a:r>
              <a:rPr sz="3100" spc="-5" dirty="0">
                <a:solidFill>
                  <a:srgbClr val="7E7E7E"/>
                </a:solidFill>
                <a:latin typeface="TeXGyreAdventor"/>
                <a:cs typeface="TeXGyreAdventor"/>
              </a:rPr>
              <a:t>permettent </a:t>
            </a:r>
            <a:r>
              <a:rPr sz="3100" dirty="0">
                <a:solidFill>
                  <a:srgbClr val="7E7E7E"/>
                </a:solidFill>
                <a:latin typeface="TeXGyreAdventor"/>
                <a:cs typeface="TeXGyreAdventor"/>
              </a:rPr>
              <a:t>de </a:t>
            </a:r>
            <a:r>
              <a:rPr sz="3100" spc="-5" dirty="0">
                <a:solidFill>
                  <a:srgbClr val="7E7E7E"/>
                </a:solidFill>
                <a:latin typeface="TeXGyreAdventor"/>
                <a:cs typeface="TeXGyreAdventor"/>
              </a:rPr>
              <a:t>construire un </a:t>
            </a:r>
            <a:r>
              <a:rPr sz="3100" spc="-10" dirty="0">
                <a:solidFill>
                  <a:srgbClr val="7E7E7E"/>
                </a:solidFill>
                <a:latin typeface="TeXGyreAdventor"/>
                <a:cs typeface="TeXGyreAdventor"/>
              </a:rPr>
              <a:t>système  </a:t>
            </a:r>
            <a:r>
              <a:rPr sz="3100" spc="-5" dirty="0">
                <a:solidFill>
                  <a:srgbClr val="7E7E7E"/>
                </a:solidFill>
                <a:latin typeface="TeXGyreAdventor"/>
                <a:cs typeface="TeXGyreAdventor"/>
              </a:rPr>
              <a:t>d’information </a:t>
            </a:r>
            <a:r>
              <a:rPr sz="3100" b="1" spc="-10" dirty="0">
                <a:solidFill>
                  <a:srgbClr val="001F60"/>
                </a:solidFill>
                <a:latin typeface="TeXGyreAdventor"/>
                <a:cs typeface="TeXGyreAdventor"/>
              </a:rPr>
              <a:t>cohérent </a:t>
            </a:r>
            <a:r>
              <a:rPr sz="3100" spc="-5" dirty="0">
                <a:solidFill>
                  <a:srgbClr val="7E7E7E"/>
                </a:solidFill>
                <a:latin typeface="TeXGyreAdventor"/>
                <a:cs typeface="TeXGyreAdventor"/>
              </a:rPr>
              <a:t>et</a:t>
            </a:r>
            <a:r>
              <a:rPr sz="3100" spc="4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3100" b="1" spc="-10" dirty="0">
                <a:solidFill>
                  <a:srgbClr val="001F60"/>
                </a:solidFill>
                <a:latin typeface="TeXGyreAdventor"/>
                <a:cs typeface="TeXGyreAdventor"/>
              </a:rPr>
              <a:t>efficace</a:t>
            </a:r>
            <a:r>
              <a:rPr sz="3100" spc="-10" dirty="0">
                <a:solidFill>
                  <a:srgbClr val="001F60"/>
                </a:solidFill>
                <a:latin typeface="TeXGyreAdventor"/>
                <a:cs typeface="TeXGyreAdventor"/>
              </a:rPr>
              <a:t>.</a:t>
            </a:r>
            <a:endParaRPr sz="31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4522" y="566537"/>
            <a:ext cx="49968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5" dirty="0"/>
              <a:t>s</a:t>
            </a:r>
            <a:r>
              <a:rPr spc="-5" dirty="0"/>
              <a:t>e</a:t>
            </a:r>
            <a:r>
              <a:rPr dirty="0"/>
              <a:t>…</a:t>
            </a:r>
            <a:r>
              <a:rPr spc="-20" dirty="0"/>
              <a:t>D</a:t>
            </a:r>
            <a:r>
              <a:rPr spc="-5" dirty="0"/>
              <a:t>é</a:t>
            </a:r>
            <a:r>
              <a:rPr spc="-35" dirty="0"/>
              <a:t>m</a:t>
            </a:r>
            <a:r>
              <a:rPr spc="25" dirty="0"/>
              <a:t>a</a:t>
            </a:r>
            <a:r>
              <a:rPr spc="-10" dirty="0"/>
              <a:t>r</a:t>
            </a:r>
            <a:r>
              <a:rPr spc="-35" dirty="0"/>
              <a:t>c</a:t>
            </a:r>
            <a:r>
              <a:rPr spc="-5" dirty="0"/>
              <a:t>he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8592" y="1977573"/>
            <a:ext cx="6513830" cy="2146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00"/>
              </a:spcBef>
              <a:buFont typeface="Webdings"/>
              <a:buChar char=""/>
              <a:tabLst>
                <a:tab pos="621665" algn="l"/>
                <a:tab pos="622300" algn="l"/>
              </a:tabLst>
            </a:pPr>
            <a:r>
              <a:rPr sz="2400" spc="-5" dirty="0">
                <a:solidFill>
                  <a:srgbClr val="001F60"/>
                </a:solidFill>
                <a:latin typeface="TeXGyreAdventor"/>
                <a:cs typeface="TeXGyreAdventor"/>
              </a:rPr>
              <a:t>Deux modèles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: </a:t>
            </a:r>
            <a:r>
              <a:rPr sz="2400" i="1" spc="-5" dirty="0">
                <a:solidFill>
                  <a:srgbClr val="7E7E7E"/>
                </a:solidFill>
                <a:latin typeface="TeXGyreAdventor"/>
                <a:cs typeface="TeXGyreAdventor"/>
              </a:rPr>
              <a:t>données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et</a:t>
            </a:r>
            <a:r>
              <a:rPr sz="2400" spc="2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400" i="1" dirty="0">
                <a:solidFill>
                  <a:srgbClr val="7E7E7E"/>
                </a:solidFill>
                <a:latin typeface="TeXGyreAdventor"/>
                <a:cs typeface="TeXGyreAdventor"/>
              </a:rPr>
              <a:t>traitements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.</a:t>
            </a:r>
            <a:endParaRPr sz="24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"/>
            </a:pPr>
            <a:endParaRPr sz="2750">
              <a:latin typeface="TeXGyreAdventor"/>
              <a:cs typeface="TeXGyreAdventor"/>
            </a:endParaRPr>
          </a:p>
          <a:p>
            <a:pPr marL="622300" indent="-609600">
              <a:lnSpc>
                <a:spcPct val="100000"/>
              </a:lnSpc>
              <a:buFont typeface="Webdings"/>
              <a:buChar char=""/>
              <a:tabLst>
                <a:tab pos="621665" algn="l"/>
                <a:tab pos="622300" algn="l"/>
              </a:tabLst>
            </a:pP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Elaborés</a:t>
            </a:r>
            <a:r>
              <a:rPr sz="2400" spc="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séparément.</a:t>
            </a:r>
            <a:endParaRPr sz="24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"/>
            </a:pPr>
            <a:endParaRPr sz="2750">
              <a:latin typeface="TeXGyreAdventor"/>
              <a:cs typeface="TeXGyreAdventor"/>
            </a:endParaRPr>
          </a:p>
          <a:p>
            <a:pPr marL="622300" indent="-609600">
              <a:lnSpc>
                <a:spcPct val="100000"/>
              </a:lnSpc>
              <a:buFont typeface="Webdings"/>
              <a:buChar char=""/>
              <a:tabLst>
                <a:tab pos="621665" algn="l"/>
                <a:tab pos="622300" algn="l"/>
              </a:tabLst>
            </a:pP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Déclinés sur </a:t>
            </a:r>
            <a:r>
              <a:rPr sz="2400" dirty="0">
                <a:solidFill>
                  <a:srgbClr val="001F60"/>
                </a:solidFill>
                <a:latin typeface="TeXGyreAdventor"/>
                <a:cs typeface="TeXGyreAdventor"/>
              </a:rPr>
              <a:t>trois niveaux</a:t>
            </a:r>
            <a:r>
              <a:rPr sz="2400" spc="-125" dirty="0">
                <a:solidFill>
                  <a:srgbClr val="001F60"/>
                </a:solidFill>
                <a:latin typeface="TeXGyreAdventor"/>
                <a:cs typeface="TeXGyreAdventor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:</a:t>
            </a:r>
            <a:endParaRPr sz="2400"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765792" y="4099863"/>
            <a:ext cx="2171700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545465" indent="-533400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Conceptuel.</a:t>
            </a:r>
            <a:endParaRPr sz="1600">
              <a:latin typeface="TeXGyreAdventor"/>
              <a:cs typeface="TeXGyreAdventor"/>
            </a:endParaRPr>
          </a:p>
          <a:p>
            <a:pPr marL="545465" indent="-533400">
              <a:lnSpc>
                <a:spcPct val="100000"/>
              </a:lnSpc>
              <a:spcBef>
                <a:spcPts val="384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Organisationnel.</a:t>
            </a:r>
            <a:endParaRPr sz="1600">
              <a:latin typeface="TeXGyreAdventor"/>
              <a:cs typeface="TeXGyreAdventor"/>
            </a:endParaRPr>
          </a:p>
          <a:p>
            <a:pPr marL="545465" indent="-533400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Opérationnel.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8592" y="5488866"/>
            <a:ext cx="5572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400" spc="-1070" dirty="0">
                <a:solidFill>
                  <a:srgbClr val="7E7E7E"/>
                </a:solidFill>
                <a:latin typeface="Webdings"/>
                <a:cs typeface="Webdings"/>
              </a:rPr>
              <a:t></a:t>
            </a:r>
            <a:r>
              <a:rPr sz="2400" spc="-1070" dirty="0">
                <a:solidFill>
                  <a:srgbClr val="7E7E7E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Validation données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/</a:t>
            </a:r>
            <a:r>
              <a:rPr sz="2400" spc="1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traitements.</a:t>
            </a:r>
            <a:endParaRPr sz="24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74522" y="566537"/>
            <a:ext cx="58705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Merise…deux</a:t>
            </a:r>
            <a:r>
              <a:rPr spc="-80" dirty="0"/>
              <a:t> </a:t>
            </a:r>
            <a:r>
              <a:rPr spc="-10" dirty="0"/>
              <a:t>modèles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1939" y="2051303"/>
            <a:ext cx="2528570" cy="672465"/>
          </a:xfrm>
          <a:custGeom>
            <a:avLst/>
            <a:gdLst/>
            <a:ahLst/>
            <a:cxnLst/>
            <a:rect l="l" t="t" r="r" b="b"/>
            <a:pathLst>
              <a:path w="2528570" h="672464">
                <a:moveTo>
                  <a:pt x="2528328" y="6108"/>
                </a:moveTo>
                <a:lnTo>
                  <a:pt x="2522232" y="0"/>
                </a:lnTo>
                <a:lnTo>
                  <a:pt x="120408" y="0"/>
                </a:lnTo>
                <a:lnTo>
                  <a:pt x="73152" y="10680"/>
                </a:lnTo>
                <a:lnTo>
                  <a:pt x="35052" y="36588"/>
                </a:lnTo>
                <a:lnTo>
                  <a:pt x="15240" y="64020"/>
                </a:lnTo>
                <a:lnTo>
                  <a:pt x="9144" y="74688"/>
                </a:lnTo>
                <a:lnTo>
                  <a:pt x="6096" y="86880"/>
                </a:lnTo>
                <a:lnTo>
                  <a:pt x="3048" y="97548"/>
                </a:lnTo>
                <a:lnTo>
                  <a:pt x="0" y="109740"/>
                </a:lnTo>
                <a:lnTo>
                  <a:pt x="0" y="666000"/>
                </a:lnTo>
                <a:lnTo>
                  <a:pt x="6096" y="672096"/>
                </a:lnTo>
                <a:lnTo>
                  <a:pt x="2407932" y="672096"/>
                </a:lnTo>
                <a:lnTo>
                  <a:pt x="2432316" y="669048"/>
                </a:lnTo>
                <a:lnTo>
                  <a:pt x="2476512" y="650760"/>
                </a:lnTo>
                <a:lnTo>
                  <a:pt x="2514612" y="608088"/>
                </a:lnTo>
                <a:lnTo>
                  <a:pt x="2528328" y="562368"/>
                </a:lnTo>
                <a:lnTo>
                  <a:pt x="2528328" y="28968"/>
                </a:lnTo>
                <a:lnTo>
                  <a:pt x="2528328" y="13728"/>
                </a:lnTo>
                <a:lnTo>
                  <a:pt x="2528328" y="6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0414" y="2117829"/>
            <a:ext cx="21501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5805" marR="5080" indent="-713740">
              <a:lnSpc>
                <a:spcPct val="100000"/>
              </a:lnSpc>
              <a:spcBef>
                <a:spcPts val="95"/>
              </a:spcBef>
            </a:pPr>
            <a:r>
              <a:rPr sz="1600" b="1" spc="70" dirty="0">
                <a:solidFill>
                  <a:srgbClr val="BF0000"/>
                </a:solidFill>
                <a:latin typeface="Times New Roman"/>
                <a:cs typeface="Times New Roman"/>
              </a:rPr>
              <a:t>Système</a:t>
            </a:r>
            <a:r>
              <a:rPr sz="1600" b="1" spc="-1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600" b="1" spc="40" dirty="0">
                <a:solidFill>
                  <a:srgbClr val="BF0000"/>
                </a:solidFill>
                <a:latin typeface="Times New Roman"/>
                <a:cs typeface="Times New Roman"/>
              </a:rPr>
              <a:t>d’information  </a:t>
            </a:r>
            <a:r>
              <a:rPr sz="1600" b="1" spc="65" dirty="0">
                <a:solidFill>
                  <a:srgbClr val="BF0000"/>
                </a:solidFill>
                <a:latin typeface="Times New Roman"/>
                <a:cs typeface="Times New Roman"/>
              </a:rPr>
              <a:t>manuel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1939" y="2909315"/>
            <a:ext cx="2528570" cy="671195"/>
          </a:xfrm>
          <a:custGeom>
            <a:avLst/>
            <a:gdLst/>
            <a:ahLst/>
            <a:cxnLst/>
            <a:rect l="l" t="t" r="r" b="b"/>
            <a:pathLst>
              <a:path w="2528570" h="671195">
                <a:moveTo>
                  <a:pt x="2528328" y="6108"/>
                </a:moveTo>
                <a:lnTo>
                  <a:pt x="2522232" y="0"/>
                </a:lnTo>
                <a:lnTo>
                  <a:pt x="108204" y="0"/>
                </a:lnTo>
                <a:lnTo>
                  <a:pt x="62484" y="13728"/>
                </a:lnTo>
                <a:lnTo>
                  <a:pt x="19812" y="53352"/>
                </a:lnTo>
                <a:lnTo>
                  <a:pt x="15240" y="64020"/>
                </a:lnTo>
                <a:lnTo>
                  <a:pt x="9144" y="74688"/>
                </a:lnTo>
                <a:lnTo>
                  <a:pt x="6096" y="85356"/>
                </a:lnTo>
                <a:lnTo>
                  <a:pt x="0" y="109740"/>
                </a:lnTo>
                <a:lnTo>
                  <a:pt x="0" y="664476"/>
                </a:lnTo>
                <a:lnTo>
                  <a:pt x="6096" y="670572"/>
                </a:lnTo>
                <a:lnTo>
                  <a:pt x="2420124" y="670572"/>
                </a:lnTo>
                <a:lnTo>
                  <a:pt x="2444508" y="664476"/>
                </a:lnTo>
                <a:lnTo>
                  <a:pt x="2455176" y="661428"/>
                </a:lnTo>
                <a:lnTo>
                  <a:pt x="2463177" y="656856"/>
                </a:lnTo>
                <a:lnTo>
                  <a:pt x="2476512" y="649236"/>
                </a:lnTo>
                <a:lnTo>
                  <a:pt x="2508516" y="617232"/>
                </a:lnTo>
                <a:lnTo>
                  <a:pt x="2526804" y="573036"/>
                </a:lnTo>
                <a:lnTo>
                  <a:pt x="2528328" y="560844"/>
                </a:lnTo>
                <a:lnTo>
                  <a:pt x="2528328" y="27444"/>
                </a:lnTo>
                <a:lnTo>
                  <a:pt x="2528328" y="13728"/>
                </a:lnTo>
                <a:lnTo>
                  <a:pt x="2528328" y="6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76657" y="3096247"/>
            <a:ext cx="2179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Expression </a:t>
            </a:r>
            <a:r>
              <a:rPr sz="16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des</a:t>
            </a:r>
            <a:r>
              <a:rPr sz="16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Besoins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1939" y="3765803"/>
            <a:ext cx="2528570" cy="672465"/>
          </a:xfrm>
          <a:custGeom>
            <a:avLst/>
            <a:gdLst/>
            <a:ahLst/>
            <a:cxnLst/>
            <a:rect l="l" t="t" r="r" b="b"/>
            <a:pathLst>
              <a:path w="2528570" h="672464">
                <a:moveTo>
                  <a:pt x="2528328" y="6108"/>
                </a:moveTo>
                <a:lnTo>
                  <a:pt x="2522232" y="0"/>
                </a:lnTo>
                <a:lnTo>
                  <a:pt x="120408" y="0"/>
                </a:lnTo>
                <a:lnTo>
                  <a:pt x="73152" y="10680"/>
                </a:lnTo>
                <a:lnTo>
                  <a:pt x="35052" y="36588"/>
                </a:lnTo>
                <a:lnTo>
                  <a:pt x="15240" y="64020"/>
                </a:lnTo>
                <a:lnTo>
                  <a:pt x="9144" y="74688"/>
                </a:lnTo>
                <a:lnTo>
                  <a:pt x="6096" y="86880"/>
                </a:lnTo>
                <a:lnTo>
                  <a:pt x="3048" y="97548"/>
                </a:lnTo>
                <a:lnTo>
                  <a:pt x="0" y="109740"/>
                </a:lnTo>
                <a:lnTo>
                  <a:pt x="0" y="666000"/>
                </a:lnTo>
                <a:lnTo>
                  <a:pt x="6096" y="672096"/>
                </a:lnTo>
                <a:lnTo>
                  <a:pt x="2407932" y="672096"/>
                </a:lnTo>
                <a:lnTo>
                  <a:pt x="2432316" y="669048"/>
                </a:lnTo>
                <a:lnTo>
                  <a:pt x="2476512" y="650760"/>
                </a:lnTo>
                <a:lnTo>
                  <a:pt x="2514612" y="608088"/>
                </a:lnTo>
                <a:lnTo>
                  <a:pt x="2528328" y="562368"/>
                </a:lnTo>
                <a:lnTo>
                  <a:pt x="2528328" y="28968"/>
                </a:lnTo>
                <a:lnTo>
                  <a:pt x="2528328" y="13728"/>
                </a:lnTo>
                <a:lnTo>
                  <a:pt x="2528328" y="6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42828" y="3954219"/>
            <a:ext cx="18465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Modèle</a:t>
            </a:r>
            <a:r>
              <a:rPr sz="16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Conceptuel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1939" y="4623815"/>
            <a:ext cx="2528570" cy="671195"/>
          </a:xfrm>
          <a:custGeom>
            <a:avLst/>
            <a:gdLst/>
            <a:ahLst/>
            <a:cxnLst/>
            <a:rect l="l" t="t" r="r" b="b"/>
            <a:pathLst>
              <a:path w="2528570" h="671195">
                <a:moveTo>
                  <a:pt x="2528328" y="6108"/>
                </a:moveTo>
                <a:lnTo>
                  <a:pt x="2522232" y="0"/>
                </a:lnTo>
                <a:lnTo>
                  <a:pt x="108204" y="0"/>
                </a:lnTo>
                <a:lnTo>
                  <a:pt x="62484" y="13728"/>
                </a:lnTo>
                <a:lnTo>
                  <a:pt x="19812" y="53352"/>
                </a:lnTo>
                <a:lnTo>
                  <a:pt x="15240" y="64020"/>
                </a:lnTo>
                <a:lnTo>
                  <a:pt x="9144" y="74688"/>
                </a:lnTo>
                <a:lnTo>
                  <a:pt x="6096" y="85356"/>
                </a:lnTo>
                <a:lnTo>
                  <a:pt x="0" y="109740"/>
                </a:lnTo>
                <a:lnTo>
                  <a:pt x="0" y="664476"/>
                </a:lnTo>
                <a:lnTo>
                  <a:pt x="6096" y="670572"/>
                </a:lnTo>
                <a:lnTo>
                  <a:pt x="2420124" y="670572"/>
                </a:lnTo>
                <a:lnTo>
                  <a:pt x="2444508" y="664476"/>
                </a:lnTo>
                <a:lnTo>
                  <a:pt x="2455176" y="661428"/>
                </a:lnTo>
                <a:lnTo>
                  <a:pt x="2463177" y="656856"/>
                </a:lnTo>
                <a:lnTo>
                  <a:pt x="2476512" y="649236"/>
                </a:lnTo>
                <a:lnTo>
                  <a:pt x="2508516" y="617232"/>
                </a:lnTo>
                <a:lnTo>
                  <a:pt x="2526804" y="573036"/>
                </a:lnTo>
                <a:lnTo>
                  <a:pt x="2528328" y="560844"/>
                </a:lnTo>
                <a:lnTo>
                  <a:pt x="2528328" y="27444"/>
                </a:lnTo>
                <a:lnTo>
                  <a:pt x="2528328" y="13728"/>
                </a:lnTo>
                <a:lnTo>
                  <a:pt x="2528328" y="6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98211" y="4688775"/>
            <a:ext cx="15341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98780">
              <a:lnSpc>
                <a:spcPct val="100000"/>
              </a:lnSpc>
              <a:spcBef>
                <a:spcPts val="95"/>
              </a:spcBef>
            </a:pPr>
            <a:r>
              <a:rPr sz="16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Modèle  </a:t>
            </a:r>
            <a:r>
              <a:rPr sz="16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6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6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16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6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ni</a:t>
            </a:r>
            <a:r>
              <a:rPr sz="16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60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6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nn</a:t>
            </a:r>
            <a:r>
              <a:rPr sz="16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el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1939" y="5480303"/>
            <a:ext cx="2528570" cy="672465"/>
          </a:xfrm>
          <a:custGeom>
            <a:avLst/>
            <a:gdLst/>
            <a:ahLst/>
            <a:cxnLst/>
            <a:rect l="l" t="t" r="r" b="b"/>
            <a:pathLst>
              <a:path w="2528570" h="672464">
                <a:moveTo>
                  <a:pt x="2528328" y="6108"/>
                </a:moveTo>
                <a:lnTo>
                  <a:pt x="2522232" y="0"/>
                </a:lnTo>
                <a:lnTo>
                  <a:pt x="120408" y="0"/>
                </a:lnTo>
                <a:lnTo>
                  <a:pt x="73152" y="10680"/>
                </a:lnTo>
                <a:lnTo>
                  <a:pt x="35052" y="36588"/>
                </a:lnTo>
                <a:lnTo>
                  <a:pt x="15240" y="64020"/>
                </a:lnTo>
                <a:lnTo>
                  <a:pt x="9144" y="74688"/>
                </a:lnTo>
                <a:lnTo>
                  <a:pt x="6096" y="86880"/>
                </a:lnTo>
                <a:lnTo>
                  <a:pt x="3048" y="97548"/>
                </a:lnTo>
                <a:lnTo>
                  <a:pt x="0" y="109740"/>
                </a:lnTo>
                <a:lnTo>
                  <a:pt x="0" y="666000"/>
                </a:lnTo>
                <a:lnTo>
                  <a:pt x="6096" y="672096"/>
                </a:lnTo>
                <a:lnTo>
                  <a:pt x="2407932" y="672096"/>
                </a:lnTo>
                <a:lnTo>
                  <a:pt x="2432316" y="669048"/>
                </a:lnTo>
                <a:lnTo>
                  <a:pt x="2476512" y="650760"/>
                </a:lnTo>
                <a:lnTo>
                  <a:pt x="2514612" y="608088"/>
                </a:lnTo>
                <a:lnTo>
                  <a:pt x="2528328" y="562368"/>
                </a:lnTo>
                <a:lnTo>
                  <a:pt x="2528328" y="28968"/>
                </a:lnTo>
                <a:lnTo>
                  <a:pt x="2528328" y="13728"/>
                </a:lnTo>
                <a:lnTo>
                  <a:pt x="2528328" y="6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52864" y="5668776"/>
            <a:ext cx="2026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Modèle</a:t>
            </a:r>
            <a:r>
              <a:rPr sz="16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Opérationnel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01951" y="2708148"/>
            <a:ext cx="2528570" cy="4300855"/>
            <a:chOff x="1901951" y="2708148"/>
            <a:chExt cx="2528570" cy="4300855"/>
          </a:xfrm>
        </p:grpSpPr>
        <p:sp>
          <p:nvSpPr>
            <p:cNvPr id="13" name="object 13"/>
            <p:cNvSpPr/>
            <p:nvPr/>
          </p:nvSpPr>
          <p:spPr>
            <a:xfrm>
              <a:off x="3107435" y="2708148"/>
              <a:ext cx="117348" cy="2148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7435" y="3566160"/>
              <a:ext cx="117348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07435" y="4424172"/>
              <a:ext cx="117348" cy="2148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07435" y="5282183"/>
              <a:ext cx="117348" cy="2148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01939" y="6338316"/>
              <a:ext cx="2528570" cy="671195"/>
            </a:xfrm>
            <a:custGeom>
              <a:avLst/>
              <a:gdLst/>
              <a:ahLst/>
              <a:cxnLst/>
              <a:rect l="l" t="t" r="r" b="b"/>
              <a:pathLst>
                <a:path w="2528570" h="671195">
                  <a:moveTo>
                    <a:pt x="2528328" y="6108"/>
                  </a:moveTo>
                  <a:lnTo>
                    <a:pt x="2522232" y="0"/>
                  </a:lnTo>
                  <a:lnTo>
                    <a:pt x="108204" y="0"/>
                  </a:lnTo>
                  <a:lnTo>
                    <a:pt x="62484" y="13728"/>
                  </a:lnTo>
                  <a:lnTo>
                    <a:pt x="19812" y="53352"/>
                  </a:lnTo>
                  <a:lnTo>
                    <a:pt x="15240" y="64020"/>
                  </a:lnTo>
                  <a:lnTo>
                    <a:pt x="9144" y="74688"/>
                  </a:lnTo>
                  <a:lnTo>
                    <a:pt x="6096" y="85356"/>
                  </a:lnTo>
                  <a:lnTo>
                    <a:pt x="0" y="109740"/>
                  </a:lnTo>
                  <a:lnTo>
                    <a:pt x="0" y="664476"/>
                  </a:lnTo>
                  <a:lnTo>
                    <a:pt x="6096" y="670572"/>
                  </a:lnTo>
                  <a:lnTo>
                    <a:pt x="2420124" y="670572"/>
                  </a:lnTo>
                  <a:lnTo>
                    <a:pt x="2444508" y="664476"/>
                  </a:lnTo>
                  <a:lnTo>
                    <a:pt x="2455176" y="661428"/>
                  </a:lnTo>
                  <a:lnTo>
                    <a:pt x="2463177" y="656856"/>
                  </a:lnTo>
                  <a:lnTo>
                    <a:pt x="2476512" y="649236"/>
                  </a:lnTo>
                  <a:lnTo>
                    <a:pt x="2508516" y="617232"/>
                  </a:lnTo>
                  <a:lnTo>
                    <a:pt x="2526804" y="573036"/>
                  </a:lnTo>
                  <a:lnTo>
                    <a:pt x="2528328" y="560844"/>
                  </a:lnTo>
                  <a:lnTo>
                    <a:pt x="2528328" y="27444"/>
                  </a:lnTo>
                  <a:lnTo>
                    <a:pt x="2528328" y="13728"/>
                  </a:lnTo>
                  <a:lnTo>
                    <a:pt x="2528328" y="6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07435" y="6138672"/>
              <a:ext cx="117348" cy="2148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259324" y="2712720"/>
            <a:ext cx="4457700" cy="957580"/>
            <a:chOff x="5259324" y="2712720"/>
            <a:chExt cx="4457700" cy="957580"/>
          </a:xfrm>
        </p:grpSpPr>
        <p:sp>
          <p:nvSpPr>
            <p:cNvPr id="20" name="object 20"/>
            <p:cNvSpPr/>
            <p:nvPr/>
          </p:nvSpPr>
          <p:spPr>
            <a:xfrm>
              <a:off x="5274564" y="2727959"/>
              <a:ext cx="4429125" cy="928369"/>
            </a:xfrm>
            <a:custGeom>
              <a:avLst/>
              <a:gdLst/>
              <a:ahLst/>
              <a:cxnLst/>
              <a:rect l="l" t="t" r="r" b="b"/>
              <a:pathLst>
                <a:path w="4429125" h="928370">
                  <a:moveTo>
                    <a:pt x="2214372" y="928116"/>
                  </a:moveTo>
                  <a:lnTo>
                    <a:pt x="2139744" y="927858"/>
                  </a:lnTo>
                  <a:lnTo>
                    <a:pt x="2065739" y="927090"/>
                  </a:lnTo>
                  <a:lnTo>
                    <a:pt x="1992393" y="925821"/>
                  </a:lnTo>
                  <a:lnTo>
                    <a:pt x="1919746" y="924058"/>
                  </a:lnTo>
                  <a:lnTo>
                    <a:pt x="1847836" y="921810"/>
                  </a:lnTo>
                  <a:lnTo>
                    <a:pt x="1776702" y="919083"/>
                  </a:lnTo>
                  <a:lnTo>
                    <a:pt x="1706382" y="915888"/>
                  </a:lnTo>
                  <a:lnTo>
                    <a:pt x="1636915" y="912231"/>
                  </a:lnTo>
                  <a:lnTo>
                    <a:pt x="1568340" y="908121"/>
                  </a:lnTo>
                  <a:lnTo>
                    <a:pt x="1500696" y="903565"/>
                  </a:lnTo>
                  <a:lnTo>
                    <a:pt x="1434020" y="898573"/>
                  </a:lnTo>
                  <a:lnTo>
                    <a:pt x="1368352" y="893151"/>
                  </a:lnTo>
                  <a:lnTo>
                    <a:pt x="1303730" y="887309"/>
                  </a:lnTo>
                  <a:lnTo>
                    <a:pt x="1240193" y="881054"/>
                  </a:lnTo>
                  <a:lnTo>
                    <a:pt x="1177780" y="874394"/>
                  </a:lnTo>
                  <a:lnTo>
                    <a:pt x="1116529" y="867337"/>
                  </a:lnTo>
                  <a:lnTo>
                    <a:pt x="1056478" y="859891"/>
                  </a:lnTo>
                  <a:lnTo>
                    <a:pt x="997667" y="852065"/>
                  </a:lnTo>
                  <a:lnTo>
                    <a:pt x="940133" y="843867"/>
                  </a:lnTo>
                  <a:lnTo>
                    <a:pt x="883917" y="835304"/>
                  </a:lnTo>
                  <a:lnTo>
                    <a:pt x="829056" y="826385"/>
                  </a:lnTo>
                  <a:lnTo>
                    <a:pt x="775588" y="817118"/>
                  </a:lnTo>
                  <a:lnTo>
                    <a:pt x="723553" y="807511"/>
                  </a:lnTo>
                  <a:lnTo>
                    <a:pt x="672989" y="797571"/>
                  </a:lnTo>
                  <a:lnTo>
                    <a:pt x="623935" y="787308"/>
                  </a:lnTo>
                  <a:lnTo>
                    <a:pt x="576429" y="776729"/>
                  </a:lnTo>
                  <a:lnTo>
                    <a:pt x="530511" y="765842"/>
                  </a:lnTo>
                  <a:lnTo>
                    <a:pt x="486218" y="754655"/>
                  </a:lnTo>
                  <a:lnTo>
                    <a:pt x="443589" y="743177"/>
                  </a:lnTo>
                  <a:lnTo>
                    <a:pt x="402663" y="731415"/>
                  </a:lnTo>
                  <a:lnTo>
                    <a:pt x="363479" y="719378"/>
                  </a:lnTo>
                  <a:lnTo>
                    <a:pt x="326075" y="707073"/>
                  </a:lnTo>
                  <a:lnTo>
                    <a:pt x="256761" y="681694"/>
                  </a:lnTo>
                  <a:lnTo>
                    <a:pt x="195032" y="655342"/>
                  </a:lnTo>
                  <a:lnTo>
                    <a:pt x="141196" y="628083"/>
                  </a:lnTo>
                  <a:lnTo>
                    <a:pt x="95563" y="599981"/>
                  </a:lnTo>
                  <a:lnTo>
                    <a:pt x="58440" y="571100"/>
                  </a:lnTo>
                  <a:lnTo>
                    <a:pt x="30138" y="541505"/>
                  </a:lnTo>
                  <a:lnTo>
                    <a:pt x="4899" y="495916"/>
                  </a:lnTo>
                  <a:lnTo>
                    <a:pt x="0" y="464820"/>
                  </a:lnTo>
                  <a:lnTo>
                    <a:pt x="1231" y="449115"/>
                  </a:lnTo>
                  <a:lnTo>
                    <a:pt x="19391" y="402835"/>
                  </a:lnTo>
                  <a:lnTo>
                    <a:pt x="43167" y="372757"/>
                  </a:lnTo>
                  <a:lnTo>
                    <a:pt x="75918" y="343374"/>
                  </a:lnTo>
                  <a:lnTo>
                    <a:pt x="117335" y="314750"/>
                  </a:lnTo>
                  <a:lnTo>
                    <a:pt x="167108" y="286949"/>
                  </a:lnTo>
                  <a:lnTo>
                    <a:pt x="224929" y="260035"/>
                  </a:lnTo>
                  <a:lnTo>
                    <a:pt x="290489" y="234072"/>
                  </a:lnTo>
                  <a:lnTo>
                    <a:pt x="363479" y="209123"/>
                  </a:lnTo>
                  <a:lnTo>
                    <a:pt x="402663" y="197050"/>
                  </a:lnTo>
                  <a:lnTo>
                    <a:pt x="443589" y="185254"/>
                  </a:lnTo>
                  <a:lnTo>
                    <a:pt x="486218" y="173744"/>
                  </a:lnTo>
                  <a:lnTo>
                    <a:pt x="530511" y="162528"/>
                  </a:lnTo>
                  <a:lnTo>
                    <a:pt x="576429" y="151614"/>
                  </a:lnTo>
                  <a:lnTo>
                    <a:pt x="623935" y="141010"/>
                  </a:lnTo>
                  <a:lnTo>
                    <a:pt x="672989" y="130723"/>
                  </a:lnTo>
                  <a:lnTo>
                    <a:pt x="723553" y="120762"/>
                  </a:lnTo>
                  <a:lnTo>
                    <a:pt x="775588" y="111135"/>
                  </a:lnTo>
                  <a:lnTo>
                    <a:pt x="829056" y="101850"/>
                  </a:lnTo>
                  <a:lnTo>
                    <a:pt x="883917" y="92914"/>
                  </a:lnTo>
                  <a:lnTo>
                    <a:pt x="940133" y="84337"/>
                  </a:lnTo>
                  <a:lnTo>
                    <a:pt x="997667" y="76125"/>
                  </a:lnTo>
                  <a:lnTo>
                    <a:pt x="1056478" y="68287"/>
                  </a:lnTo>
                  <a:lnTo>
                    <a:pt x="1116529" y="60831"/>
                  </a:lnTo>
                  <a:lnTo>
                    <a:pt x="1177780" y="53765"/>
                  </a:lnTo>
                  <a:lnTo>
                    <a:pt x="1240193" y="47097"/>
                  </a:lnTo>
                  <a:lnTo>
                    <a:pt x="1303730" y="40834"/>
                  </a:lnTo>
                  <a:lnTo>
                    <a:pt x="1368352" y="34986"/>
                  </a:lnTo>
                  <a:lnTo>
                    <a:pt x="1434020" y="29559"/>
                  </a:lnTo>
                  <a:lnTo>
                    <a:pt x="1500696" y="24562"/>
                  </a:lnTo>
                  <a:lnTo>
                    <a:pt x="1568340" y="20004"/>
                  </a:lnTo>
                  <a:lnTo>
                    <a:pt x="1636915" y="15891"/>
                  </a:lnTo>
                  <a:lnTo>
                    <a:pt x="1706382" y="12231"/>
                  </a:lnTo>
                  <a:lnTo>
                    <a:pt x="1776702" y="9034"/>
                  </a:lnTo>
                  <a:lnTo>
                    <a:pt x="1847836" y="6307"/>
                  </a:lnTo>
                  <a:lnTo>
                    <a:pt x="1919746" y="4058"/>
                  </a:lnTo>
                  <a:lnTo>
                    <a:pt x="1992393" y="2294"/>
                  </a:lnTo>
                  <a:lnTo>
                    <a:pt x="2065739" y="1025"/>
                  </a:lnTo>
                  <a:lnTo>
                    <a:pt x="2139744" y="257"/>
                  </a:lnTo>
                  <a:lnTo>
                    <a:pt x="2214372" y="0"/>
                  </a:lnTo>
                  <a:lnTo>
                    <a:pt x="2288909" y="257"/>
                  </a:lnTo>
                  <a:lnTo>
                    <a:pt x="2362833" y="1025"/>
                  </a:lnTo>
                  <a:lnTo>
                    <a:pt x="2436103" y="2294"/>
                  </a:lnTo>
                  <a:lnTo>
                    <a:pt x="2508682" y="4058"/>
                  </a:lnTo>
                  <a:lnTo>
                    <a:pt x="2580531" y="6307"/>
                  </a:lnTo>
                  <a:lnTo>
                    <a:pt x="2651610" y="9034"/>
                  </a:lnTo>
                  <a:lnTo>
                    <a:pt x="2721881" y="12231"/>
                  </a:lnTo>
                  <a:lnTo>
                    <a:pt x="2791305" y="15891"/>
                  </a:lnTo>
                  <a:lnTo>
                    <a:pt x="2859843" y="20004"/>
                  </a:lnTo>
                  <a:lnTo>
                    <a:pt x="2927456" y="24562"/>
                  </a:lnTo>
                  <a:lnTo>
                    <a:pt x="2994106" y="29559"/>
                  </a:lnTo>
                  <a:lnTo>
                    <a:pt x="3059752" y="34986"/>
                  </a:lnTo>
                  <a:lnTo>
                    <a:pt x="3124358" y="40834"/>
                  </a:lnTo>
                  <a:lnTo>
                    <a:pt x="3187883" y="47097"/>
                  </a:lnTo>
                  <a:lnTo>
                    <a:pt x="3250289" y="53765"/>
                  </a:lnTo>
                  <a:lnTo>
                    <a:pt x="3311537" y="60831"/>
                  </a:lnTo>
                  <a:lnTo>
                    <a:pt x="3371589" y="68287"/>
                  </a:lnTo>
                  <a:lnTo>
                    <a:pt x="3430404" y="76125"/>
                  </a:lnTo>
                  <a:lnTo>
                    <a:pt x="3487945" y="84337"/>
                  </a:lnTo>
                  <a:lnTo>
                    <a:pt x="3544172" y="92914"/>
                  </a:lnTo>
                  <a:lnTo>
                    <a:pt x="3599048" y="101850"/>
                  </a:lnTo>
                  <a:lnTo>
                    <a:pt x="3652532" y="111135"/>
                  </a:lnTo>
                  <a:lnTo>
                    <a:pt x="3704586" y="120762"/>
                  </a:lnTo>
                  <a:lnTo>
                    <a:pt x="3755171" y="130723"/>
                  </a:lnTo>
                  <a:lnTo>
                    <a:pt x="3804248" y="141010"/>
                  </a:lnTo>
                  <a:lnTo>
                    <a:pt x="3851779" y="151614"/>
                  </a:lnTo>
                  <a:lnTo>
                    <a:pt x="3897724" y="162528"/>
                  </a:lnTo>
                  <a:lnTo>
                    <a:pt x="3942045" y="173744"/>
                  </a:lnTo>
                  <a:lnTo>
                    <a:pt x="3984703" y="185254"/>
                  </a:lnTo>
                  <a:lnTo>
                    <a:pt x="4025659" y="197050"/>
                  </a:lnTo>
                  <a:lnTo>
                    <a:pt x="4064874" y="209123"/>
                  </a:lnTo>
                  <a:lnTo>
                    <a:pt x="4102309" y="221467"/>
                  </a:lnTo>
                  <a:lnTo>
                    <a:pt x="4171684" y="246930"/>
                  </a:lnTo>
                  <a:lnTo>
                    <a:pt x="4233474" y="273377"/>
                  </a:lnTo>
                  <a:lnTo>
                    <a:pt x="4287368" y="300743"/>
                  </a:lnTo>
                  <a:lnTo>
                    <a:pt x="4333054" y="328963"/>
                  </a:lnTo>
                  <a:lnTo>
                    <a:pt x="4370223" y="357975"/>
                  </a:lnTo>
                  <a:lnTo>
                    <a:pt x="4398562" y="387714"/>
                  </a:lnTo>
                  <a:lnTo>
                    <a:pt x="4423837" y="433544"/>
                  </a:lnTo>
                  <a:lnTo>
                    <a:pt x="4428744" y="464820"/>
                  </a:lnTo>
                  <a:lnTo>
                    <a:pt x="4427510" y="480433"/>
                  </a:lnTo>
                  <a:lnTo>
                    <a:pt x="4409324" y="526460"/>
                  </a:lnTo>
                  <a:lnTo>
                    <a:pt x="4385516" y="556387"/>
                  </a:lnTo>
                  <a:lnTo>
                    <a:pt x="4352723" y="585633"/>
                  </a:lnTo>
                  <a:lnTo>
                    <a:pt x="4311257" y="614133"/>
                  </a:lnTo>
                  <a:lnTo>
                    <a:pt x="4261428" y="641822"/>
                  </a:lnTo>
                  <a:lnTo>
                    <a:pt x="4203547" y="668636"/>
                  </a:lnTo>
                  <a:lnTo>
                    <a:pt x="4137925" y="694509"/>
                  </a:lnTo>
                  <a:lnTo>
                    <a:pt x="4064874" y="719378"/>
                  </a:lnTo>
                  <a:lnTo>
                    <a:pt x="4025659" y="731415"/>
                  </a:lnTo>
                  <a:lnTo>
                    <a:pt x="3984703" y="743177"/>
                  </a:lnTo>
                  <a:lnTo>
                    <a:pt x="3942045" y="754655"/>
                  </a:lnTo>
                  <a:lnTo>
                    <a:pt x="3897724" y="765842"/>
                  </a:lnTo>
                  <a:lnTo>
                    <a:pt x="3851779" y="776729"/>
                  </a:lnTo>
                  <a:lnTo>
                    <a:pt x="3804248" y="787308"/>
                  </a:lnTo>
                  <a:lnTo>
                    <a:pt x="3755171" y="797571"/>
                  </a:lnTo>
                  <a:lnTo>
                    <a:pt x="3704586" y="807511"/>
                  </a:lnTo>
                  <a:lnTo>
                    <a:pt x="3652532" y="817118"/>
                  </a:lnTo>
                  <a:lnTo>
                    <a:pt x="3599048" y="826385"/>
                  </a:lnTo>
                  <a:lnTo>
                    <a:pt x="3544172" y="835304"/>
                  </a:lnTo>
                  <a:lnTo>
                    <a:pt x="3487945" y="843867"/>
                  </a:lnTo>
                  <a:lnTo>
                    <a:pt x="3430404" y="852065"/>
                  </a:lnTo>
                  <a:lnTo>
                    <a:pt x="3371589" y="859891"/>
                  </a:lnTo>
                  <a:lnTo>
                    <a:pt x="3311537" y="867337"/>
                  </a:lnTo>
                  <a:lnTo>
                    <a:pt x="3250289" y="874394"/>
                  </a:lnTo>
                  <a:lnTo>
                    <a:pt x="3187883" y="881054"/>
                  </a:lnTo>
                  <a:lnTo>
                    <a:pt x="3124358" y="887309"/>
                  </a:lnTo>
                  <a:lnTo>
                    <a:pt x="3059752" y="893151"/>
                  </a:lnTo>
                  <a:lnTo>
                    <a:pt x="2994106" y="898573"/>
                  </a:lnTo>
                  <a:lnTo>
                    <a:pt x="2927456" y="903565"/>
                  </a:lnTo>
                  <a:lnTo>
                    <a:pt x="2859843" y="908121"/>
                  </a:lnTo>
                  <a:lnTo>
                    <a:pt x="2791305" y="912231"/>
                  </a:lnTo>
                  <a:lnTo>
                    <a:pt x="2721881" y="915888"/>
                  </a:lnTo>
                  <a:lnTo>
                    <a:pt x="2651610" y="919083"/>
                  </a:lnTo>
                  <a:lnTo>
                    <a:pt x="2580531" y="921810"/>
                  </a:lnTo>
                  <a:lnTo>
                    <a:pt x="2508682" y="924058"/>
                  </a:lnTo>
                  <a:lnTo>
                    <a:pt x="2436103" y="925821"/>
                  </a:lnTo>
                  <a:lnTo>
                    <a:pt x="2362833" y="927090"/>
                  </a:lnTo>
                  <a:lnTo>
                    <a:pt x="2288909" y="927858"/>
                  </a:lnTo>
                  <a:lnTo>
                    <a:pt x="2214372" y="9281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59324" y="2712720"/>
              <a:ext cx="4457700" cy="957580"/>
            </a:xfrm>
            <a:custGeom>
              <a:avLst/>
              <a:gdLst/>
              <a:ahLst/>
              <a:cxnLst/>
              <a:rect l="l" t="t" r="r" b="b"/>
              <a:pathLst>
                <a:path w="4457700" h="957579">
                  <a:moveTo>
                    <a:pt x="2229612" y="957580"/>
                  </a:moveTo>
                  <a:lnTo>
                    <a:pt x="2002536" y="955040"/>
                  </a:lnTo>
                  <a:lnTo>
                    <a:pt x="1891284" y="952500"/>
                  </a:lnTo>
                  <a:lnTo>
                    <a:pt x="1674876" y="942340"/>
                  </a:lnTo>
                  <a:lnTo>
                    <a:pt x="1569720" y="935990"/>
                  </a:lnTo>
                  <a:lnTo>
                    <a:pt x="1466088" y="928370"/>
                  </a:lnTo>
                  <a:lnTo>
                    <a:pt x="1365504" y="922020"/>
                  </a:lnTo>
                  <a:lnTo>
                    <a:pt x="1267968" y="910590"/>
                  </a:lnTo>
                  <a:lnTo>
                    <a:pt x="1171956" y="901700"/>
                  </a:lnTo>
                  <a:lnTo>
                    <a:pt x="1078992" y="889000"/>
                  </a:lnTo>
                  <a:lnTo>
                    <a:pt x="989076" y="878840"/>
                  </a:lnTo>
                  <a:lnTo>
                    <a:pt x="818388" y="850900"/>
                  </a:lnTo>
                  <a:lnTo>
                    <a:pt x="659892" y="820420"/>
                  </a:lnTo>
                  <a:lnTo>
                    <a:pt x="586740" y="805180"/>
                  </a:lnTo>
                  <a:lnTo>
                    <a:pt x="451104" y="770890"/>
                  </a:lnTo>
                  <a:lnTo>
                    <a:pt x="388620" y="751840"/>
                  </a:lnTo>
                  <a:lnTo>
                    <a:pt x="330708" y="732790"/>
                  </a:lnTo>
                  <a:lnTo>
                    <a:pt x="277368" y="713740"/>
                  </a:lnTo>
                  <a:lnTo>
                    <a:pt x="227076" y="693420"/>
                  </a:lnTo>
                  <a:lnTo>
                    <a:pt x="182880" y="673100"/>
                  </a:lnTo>
                  <a:lnTo>
                    <a:pt x="141732" y="651510"/>
                  </a:lnTo>
                  <a:lnTo>
                    <a:pt x="106680" y="628650"/>
                  </a:lnTo>
                  <a:lnTo>
                    <a:pt x="76200" y="605790"/>
                  </a:lnTo>
                  <a:lnTo>
                    <a:pt x="28956" y="558800"/>
                  </a:lnTo>
                  <a:lnTo>
                    <a:pt x="28956" y="557530"/>
                  </a:lnTo>
                  <a:lnTo>
                    <a:pt x="27432" y="557530"/>
                  </a:lnTo>
                  <a:lnTo>
                    <a:pt x="13716" y="534670"/>
                  </a:lnTo>
                  <a:lnTo>
                    <a:pt x="13716" y="533400"/>
                  </a:lnTo>
                  <a:lnTo>
                    <a:pt x="12192" y="530860"/>
                  </a:lnTo>
                  <a:lnTo>
                    <a:pt x="4572" y="506730"/>
                  </a:lnTo>
                  <a:lnTo>
                    <a:pt x="3048" y="506730"/>
                  </a:lnTo>
                  <a:lnTo>
                    <a:pt x="3048" y="504190"/>
                  </a:lnTo>
                  <a:lnTo>
                    <a:pt x="0" y="481330"/>
                  </a:lnTo>
                  <a:lnTo>
                    <a:pt x="0" y="476250"/>
                  </a:lnTo>
                  <a:lnTo>
                    <a:pt x="3048" y="453390"/>
                  </a:lnTo>
                  <a:lnTo>
                    <a:pt x="3048" y="450850"/>
                  </a:lnTo>
                  <a:lnTo>
                    <a:pt x="4572" y="450850"/>
                  </a:lnTo>
                  <a:lnTo>
                    <a:pt x="12192" y="425450"/>
                  </a:lnTo>
                  <a:lnTo>
                    <a:pt x="13716" y="424180"/>
                  </a:lnTo>
                  <a:lnTo>
                    <a:pt x="27432" y="400050"/>
                  </a:lnTo>
                  <a:lnTo>
                    <a:pt x="28956" y="400050"/>
                  </a:lnTo>
                  <a:lnTo>
                    <a:pt x="28956" y="398780"/>
                  </a:lnTo>
                  <a:lnTo>
                    <a:pt x="74676" y="351790"/>
                  </a:lnTo>
                  <a:lnTo>
                    <a:pt x="105156" y="328930"/>
                  </a:lnTo>
                  <a:lnTo>
                    <a:pt x="141732" y="307340"/>
                  </a:lnTo>
                  <a:lnTo>
                    <a:pt x="181356" y="285750"/>
                  </a:lnTo>
                  <a:lnTo>
                    <a:pt x="227076" y="264160"/>
                  </a:lnTo>
                  <a:lnTo>
                    <a:pt x="275844" y="245110"/>
                  </a:lnTo>
                  <a:lnTo>
                    <a:pt x="330708" y="224790"/>
                  </a:lnTo>
                  <a:lnTo>
                    <a:pt x="388620" y="204470"/>
                  </a:lnTo>
                  <a:lnTo>
                    <a:pt x="451104" y="186690"/>
                  </a:lnTo>
                  <a:lnTo>
                    <a:pt x="516636" y="170180"/>
                  </a:lnTo>
                  <a:lnTo>
                    <a:pt x="659892" y="135890"/>
                  </a:lnTo>
                  <a:lnTo>
                    <a:pt x="818388" y="105410"/>
                  </a:lnTo>
                  <a:lnTo>
                    <a:pt x="1078992" y="67310"/>
                  </a:lnTo>
                  <a:lnTo>
                    <a:pt x="1171956" y="55880"/>
                  </a:lnTo>
                  <a:lnTo>
                    <a:pt x="1267968" y="46990"/>
                  </a:lnTo>
                  <a:lnTo>
                    <a:pt x="1365504" y="35560"/>
                  </a:lnTo>
                  <a:lnTo>
                    <a:pt x="1569720" y="20320"/>
                  </a:lnTo>
                  <a:lnTo>
                    <a:pt x="1674876" y="13970"/>
                  </a:lnTo>
                  <a:lnTo>
                    <a:pt x="1781556" y="10160"/>
                  </a:lnTo>
                  <a:lnTo>
                    <a:pt x="1891284" y="5080"/>
                  </a:lnTo>
                  <a:lnTo>
                    <a:pt x="2002536" y="2540"/>
                  </a:lnTo>
                  <a:lnTo>
                    <a:pt x="2229612" y="0"/>
                  </a:lnTo>
                  <a:lnTo>
                    <a:pt x="2455164" y="2540"/>
                  </a:lnTo>
                  <a:lnTo>
                    <a:pt x="2566416" y="5080"/>
                  </a:lnTo>
                  <a:lnTo>
                    <a:pt x="2676144" y="10160"/>
                  </a:lnTo>
                  <a:lnTo>
                    <a:pt x="2782824" y="13970"/>
                  </a:lnTo>
                  <a:lnTo>
                    <a:pt x="2887980" y="20320"/>
                  </a:lnTo>
                  <a:lnTo>
                    <a:pt x="2991612" y="27940"/>
                  </a:lnTo>
                  <a:lnTo>
                    <a:pt x="2229612" y="27940"/>
                  </a:lnTo>
                  <a:lnTo>
                    <a:pt x="2002536" y="31750"/>
                  </a:lnTo>
                  <a:lnTo>
                    <a:pt x="1783080" y="38100"/>
                  </a:lnTo>
                  <a:lnTo>
                    <a:pt x="1676400" y="43180"/>
                  </a:lnTo>
                  <a:lnTo>
                    <a:pt x="1571244" y="49530"/>
                  </a:lnTo>
                  <a:lnTo>
                    <a:pt x="1368552" y="64770"/>
                  </a:lnTo>
                  <a:lnTo>
                    <a:pt x="1271016" y="73660"/>
                  </a:lnTo>
                  <a:lnTo>
                    <a:pt x="1082040" y="95250"/>
                  </a:lnTo>
                  <a:lnTo>
                    <a:pt x="906780" y="120650"/>
                  </a:lnTo>
                  <a:lnTo>
                    <a:pt x="742188" y="148590"/>
                  </a:lnTo>
                  <a:lnTo>
                    <a:pt x="665988" y="163830"/>
                  </a:lnTo>
                  <a:lnTo>
                    <a:pt x="592836" y="180340"/>
                  </a:lnTo>
                  <a:lnTo>
                    <a:pt x="524256" y="196850"/>
                  </a:lnTo>
                  <a:lnTo>
                    <a:pt x="458724" y="214630"/>
                  </a:lnTo>
                  <a:lnTo>
                    <a:pt x="397764" y="232410"/>
                  </a:lnTo>
                  <a:lnTo>
                    <a:pt x="339852" y="250190"/>
                  </a:lnTo>
                  <a:lnTo>
                    <a:pt x="288036" y="270510"/>
                  </a:lnTo>
                  <a:lnTo>
                    <a:pt x="239268" y="290830"/>
                  </a:lnTo>
                  <a:lnTo>
                    <a:pt x="195072" y="309880"/>
                  </a:lnTo>
                  <a:lnTo>
                    <a:pt x="156972" y="331470"/>
                  </a:lnTo>
                  <a:lnTo>
                    <a:pt x="121920" y="351790"/>
                  </a:lnTo>
                  <a:lnTo>
                    <a:pt x="70104" y="393700"/>
                  </a:lnTo>
                  <a:lnTo>
                    <a:pt x="50292" y="416560"/>
                  </a:lnTo>
                  <a:lnTo>
                    <a:pt x="51054" y="416560"/>
                  </a:lnTo>
                  <a:lnTo>
                    <a:pt x="38100" y="438150"/>
                  </a:lnTo>
                  <a:lnTo>
                    <a:pt x="39116" y="438150"/>
                  </a:lnTo>
                  <a:lnTo>
                    <a:pt x="30480" y="459740"/>
                  </a:lnTo>
                  <a:lnTo>
                    <a:pt x="31683" y="459740"/>
                  </a:lnTo>
                  <a:lnTo>
                    <a:pt x="29597" y="476250"/>
                  </a:lnTo>
                  <a:lnTo>
                    <a:pt x="28956" y="476250"/>
                  </a:lnTo>
                  <a:lnTo>
                    <a:pt x="28956" y="481330"/>
                  </a:lnTo>
                  <a:lnTo>
                    <a:pt x="29597" y="481330"/>
                  </a:lnTo>
                  <a:lnTo>
                    <a:pt x="31683" y="497840"/>
                  </a:lnTo>
                  <a:lnTo>
                    <a:pt x="30480" y="497840"/>
                  </a:lnTo>
                  <a:lnTo>
                    <a:pt x="38661" y="519430"/>
                  </a:lnTo>
                  <a:lnTo>
                    <a:pt x="38100" y="519430"/>
                  </a:lnTo>
                  <a:lnTo>
                    <a:pt x="51054" y="541020"/>
                  </a:lnTo>
                  <a:lnTo>
                    <a:pt x="50292" y="541020"/>
                  </a:lnTo>
                  <a:lnTo>
                    <a:pt x="92964" y="582930"/>
                  </a:lnTo>
                  <a:lnTo>
                    <a:pt x="155448" y="626110"/>
                  </a:lnTo>
                  <a:lnTo>
                    <a:pt x="195072" y="647700"/>
                  </a:lnTo>
                  <a:lnTo>
                    <a:pt x="237744" y="666750"/>
                  </a:lnTo>
                  <a:lnTo>
                    <a:pt x="286512" y="687070"/>
                  </a:lnTo>
                  <a:lnTo>
                    <a:pt x="339852" y="706120"/>
                  </a:lnTo>
                  <a:lnTo>
                    <a:pt x="396240" y="725170"/>
                  </a:lnTo>
                  <a:lnTo>
                    <a:pt x="458724" y="742950"/>
                  </a:lnTo>
                  <a:lnTo>
                    <a:pt x="524256" y="759460"/>
                  </a:lnTo>
                  <a:lnTo>
                    <a:pt x="665988" y="793750"/>
                  </a:lnTo>
                  <a:lnTo>
                    <a:pt x="742188" y="808990"/>
                  </a:lnTo>
                  <a:lnTo>
                    <a:pt x="993648" y="849630"/>
                  </a:lnTo>
                  <a:lnTo>
                    <a:pt x="1082040" y="862330"/>
                  </a:lnTo>
                  <a:lnTo>
                    <a:pt x="1271016" y="883920"/>
                  </a:lnTo>
                  <a:lnTo>
                    <a:pt x="1368552" y="892810"/>
                  </a:lnTo>
                  <a:lnTo>
                    <a:pt x="1571244" y="908050"/>
                  </a:lnTo>
                  <a:lnTo>
                    <a:pt x="1676400" y="914400"/>
                  </a:lnTo>
                  <a:lnTo>
                    <a:pt x="1783080" y="919480"/>
                  </a:lnTo>
                  <a:lnTo>
                    <a:pt x="2002536" y="925830"/>
                  </a:lnTo>
                  <a:lnTo>
                    <a:pt x="2229612" y="928370"/>
                  </a:lnTo>
                  <a:lnTo>
                    <a:pt x="2991612" y="928370"/>
                  </a:lnTo>
                  <a:lnTo>
                    <a:pt x="2889504" y="935990"/>
                  </a:lnTo>
                  <a:lnTo>
                    <a:pt x="2782824" y="942340"/>
                  </a:lnTo>
                  <a:lnTo>
                    <a:pt x="2566416" y="952500"/>
                  </a:lnTo>
                  <a:lnTo>
                    <a:pt x="2456688" y="955040"/>
                  </a:lnTo>
                  <a:lnTo>
                    <a:pt x="2229612" y="957580"/>
                  </a:lnTo>
                  <a:close/>
                </a:path>
                <a:path w="4457700" h="957579">
                  <a:moveTo>
                    <a:pt x="4439652" y="416560"/>
                  </a:moveTo>
                  <a:lnTo>
                    <a:pt x="4407408" y="416560"/>
                  </a:lnTo>
                  <a:lnTo>
                    <a:pt x="4389120" y="394970"/>
                  </a:lnTo>
                  <a:lnTo>
                    <a:pt x="4366260" y="374650"/>
                  </a:lnTo>
                  <a:lnTo>
                    <a:pt x="4302252" y="331470"/>
                  </a:lnTo>
                  <a:lnTo>
                    <a:pt x="4264152" y="309880"/>
                  </a:lnTo>
                  <a:lnTo>
                    <a:pt x="4219956" y="290830"/>
                  </a:lnTo>
                  <a:lnTo>
                    <a:pt x="4171188" y="270510"/>
                  </a:lnTo>
                  <a:lnTo>
                    <a:pt x="4119372" y="250190"/>
                  </a:lnTo>
                  <a:lnTo>
                    <a:pt x="4061460" y="232410"/>
                  </a:lnTo>
                  <a:lnTo>
                    <a:pt x="4000500" y="214630"/>
                  </a:lnTo>
                  <a:lnTo>
                    <a:pt x="3934968" y="196850"/>
                  </a:lnTo>
                  <a:lnTo>
                    <a:pt x="3791712" y="163830"/>
                  </a:lnTo>
                  <a:lnTo>
                    <a:pt x="3715512" y="148590"/>
                  </a:lnTo>
                  <a:lnTo>
                    <a:pt x="3552444" y="120650"/>
                  </a:lnTo>
                  <a:lnTo>
                    <a:pt x="3375660" y="95250"/>
                  </a:lnTo>
                  <a:lnTo>
                    <a:pt x="3282696" y="85090"/>
                  </a:lnTo>
                  <a:lnTo>
                    <a:pt x="3188208" y="73660"/>
                  </a:lnTo>
                  <a:lnTo>
                    <a:pt x="3090672" y="64770"/>
                  </a:lnTo>
                  <a:lnTo>
                    <a:pt x="2886456" y="49530"/>
                  </a:lnTo>
                  <a:lnTo>
                    <a:pt x="2781300" y="43180"/>
                  </a:lnTo>
                  <a:lnTo>
                    <a:pt x="2674620" y="38100"/>
                  </a:lnTo>
                  <a:lnTo>
                    <a:pt x="2566416" y="34290"/>
                  </a:lnTo>
                  <a:lnTo>
                    <a:pt x="2229612" y="27940"/>
                  </a:lnTo>
                  <a:lnTo>
                    <a:pt x="2991612" y="27940"/>
                  </a:lnTo>
                  <a:lnTo>
                    <a:pt x="3092196" y="35560"/>
                  </a:lnTo>
                  <a:lnTo>
                    <a:pt x="3191256" y="46990"/>
                  </a:lnTo>
                  <a:lnTo>
                    <a:pt x="3285744" y="55880"/>
                  </a:lnTo>
                  <a:lnTo>
                    <a:pt x="3378708" y="67310"/>
                  </a:lnTo>
                  <a:lnTo>
                    <a:pt x="3640836" y="105410"/>
                  </a:lnTo>
                  <a:lnTo>
                    <a:pt x="3797808" y="135890"/>
                  </a:lnTo>
                  <a:lnTo>
                    <a:pt x="3870960" y="152400"/>
                  </a:lnTo>
                  <a:lnTo>
                    <a:pt x="4008120" y="186690"/>
                  </a:lnTo>
                  <a:lnTo>
                    <a:pt x="4069080" y="204470"/>
                  </a:lnTo>
                  <a:lnTo>
                    <a:pt x="4126992" y="224790"/>
                  </a:lnTo>
                  <a:lnTo>
                    <a:pt x="4181856" y="242570"/>
                  </a:lnTo>
                  <a:lnTo>
                    <a:pt x="4276344" y="284480"/>
                  </a:lnTo>
                  <a:lnTo>
                    <a:pt x="4315968" y="307340"/>
                  </a:lnTo>
                  <a:lnTo>
                    <a:pt x="4351020" y="328930"/>
                  </a:lnTo>
                  <a:lnTo>
                    <a:pt x="4383024" y="351790"/>
                  </a:lnTo>
                  <a:lnTo>
                    <a:pt x="4428744" y="398780"/>
                  </a:lnTo>
                  <a:lnTo>
                    <a:pt x="4430268" y="398780"/>
                  </a:lnTo>
                  <a:lnTo>
                    <a:pt x="4430268" y="400050"/>
                  </a:lnTo>
                  <a:lnTo>
                    <a:pt x="4439652" y="416560"/>
                  </a:lnTo>
                  <a:close/>
                </a:path>
                <a:path w="4457700" h="957579">
                  <a:moveTo>
                    <a:pt x="51054" y="416560"/>
                  </a:moveTo>
                  <a:lnTo>
                    <a:pt x="50292" y="416560"/>
                  </a:lnTo>
                  <a:lnTo>
                    <a:pt x="51816" y="415290"/>
                  </a:lnTo>
                  <a:lnTo>
                    <a:pt x="51054" y="416560"/>
                  </a:lnTo>
                  <a:close/>
                </a:path>
                <a:path w="4457700" h="957579">
                  <a:moveTo>
                    <a:pt x="4419600" y="438150"/>
                  </a:moveTo>
                  <a:lnTo>
                    <a:pt x="4405884" y="415290"/>
                  </a:lnTo>
                  <a:lnTo>
                    <a:pt x="4407408" y="416560"/>
                  </a:lnTo>
                  <a:lnTo>
                    <a:pt x="4439652" y="416560"/>
                  </a:lnTo>
                  <a:lnTo>
                    <a:pt x="4443984" y="424180"/>
                  </a:lnTo>
                  <a:lnTo>
                    <a:pt x="4445508" y="424180"/>
                  </a:lnTo>
                  <a:lnTo>
                    <a:pt x="4445508" y="425450"/>
                  </a:lnTo>
                  <a:lnTo>
                    <a:pt x="4449622" y="436880"/>
                  </a:lnTo>
                  <a:lnTo>
                    <a:pt x="4419600" y="436880"/>
                  </a:lnTo>
                  <a:lnTo>
                    <a:pt x="4419600" y="438150"/>
                  </a:lnTo>
                  <a:close/>
                </a:path>
                <a:path w="4457700" h="957579">
                  <a:moveTo>
                    <a:pt x="39116" y="438150"/>
                  </a:moveTo>
                  <a:lnTo>
                    <a:pt x="38100" y="438150"/>
                  </a:lnTo>
                  <a:lnTo>
                    <a:pt x="39624" y="436880"/>
                  </a:lnTo>
                  <a:lnTo>
                    <a:pt x="39116" y="438150"/>
                  </a:lnTo>
                  <a:close/>
                </a:path>
                <a:path w="4457700" h="957579">
                  <a:moveTo>
                    <a:pt x="4427220" y="459740"/>
                  </a:moveTo>
                  <a:lnTo>
                    <a:pt x="4419600" y="436880"/>
                  </a:lnTo>
                  <a:lnTo>
                    <a:pt x="4449622" y="436880"/>
                  </a:lnTo>
                  <a:lnTo>
                    <a:pt x="4454652" y="450850"/>
                  </a:lnTo>
                  <a:lnTo>
                    <a:pt x="4454652" y="453390"/>
                  </a:lnTo>
                  <a:lnTo>
                    <a:pt x="4455160" y="457200"/>
                  </a:lnTo>
                  <a:lnTo>
                    <a:pt x="4427220" y="457200"/>
                  </a:lnTo>
                  <a:lnTo>
                    <a:pt x="4427220" y="459740"/>
                  </a:lnTo>
                  <a:close/>
                </a:path>
                <a:path w="4457700" h="957579">
                  <a:moveTo>
                    <a:pt x="31683" y="459740"/>
                  </a:moveTo>
                  <a:lnTo>
                    <a:pt x="30480" y="459740"/>
                  </a:lnTo>
                  <a:lnTo>
                    <a:pt x="32004" y="457200"/>
                  </a:lnTo>
                  <a:lnTo>
                    <a:pt x="31683" y="459740"/>
                  </a:lnTo>
                  <a:close/>
                </a:path>
                <a:path w="4457700" h="957579">
                  <a:moveTo>
                    <a:pt x="4429947" y="478790"/>
                  </a:moveTo>
                  <a:lnTo>
                    <a:pt x="4427220" y="457200"/>
                  </a:lnTo>
                  <a:lnTo>
                    <a:pt x="4455160" y="457200"/>
                  </a:lnTo>
                  <a:lnTo>
                    <a:pt x="4457700" y="476250"/>
                  </a:lnTo>
                  <a:lnTo>
                    <a:pt x="4430268" y="476250"/>
                  </a:lnTo>
                  <a:lnTo>
                    <a:pt x="4429947" y="478790"/>
                  </a:lnTo>
                  <a:close/>
                </a:path>
                <a:path w="4457700" h="957579">
                  <a:moveTo>
                    <a:pt x="28956" y="481330"/>
                  </a:moveTo>
                  <a:lnTo>
                    <a:pt x="28956" y="476250"/>
                  </a:lnTo>
                  <a:lnTo>
                    <a:pt x="29276" y="478790"/>
                  </a:lnTo>
                  <a:lnTo>
                    <a:pt x="28956" y="481330"/>
                  </a:lnTo>
                  <a:close/>
                </a:path>
                <a:path w="4457700" h="957579">
                  <a:moveTo>
                    <a:pt x="29276" y="478790"/>
                  </a:moveTo>
                  <a:lnTo>
                    <a:pt x="28956" y="476250"/>
                  </a:lnTo>
                  <a:lnTo>
                    <a:pt x="29597" y="476250"/>
                  </a:lnTo>
                  <a:lnTo>
                    <a:pt x="29276" y="478790"/>
                  </a:lnTo>
                  <a:close/>
                </a:path>
                <a:path w="4457700" h="957579">
                  <a:moveTo>
                    <a:pt x="4430268" y="481330"/>
                  </a:moveTo>
                  <a:lnTo>
                    <a:pt x="4429947" y="478790"/>
                  </a:lnTo>
                  <a:lnTo>
                    <a:pt x="4430268" y="476250"/>
                  </a:lnTo>
                  <a:lnTo>
                    <a:pt x="4430268" y="481330"/>
                  </a:lnTo>
                  <a:close/>
                </a:path>
                <a:path w="4457700" h="957579">
                  <a:moveTo>
                    <a:pt x="4457700" y="481330"/>
                  </a:moveTo>
                  <a:lnTo>
                    <a:pt x="4430268" y="481330"/>
                  </a:lnTo>
                  <a:lnTo>
                    <a:pt x="4430268" y="476250"/>
                  </a:lnTo>
                  <a:lnTo>
                    <a:pt x="4457700" y="476250"/>
                  </a:lnTo>
                  <a:lnTo>
                    <a:pt x="4457700" y="481330"/>
                  </a:lnTo>
                  <a:close/>
                </a:path>
                <a:path w="4457700" h="957579">
                  <a:moveTo>
                    <a:pt x="29597" y="481330"/>
                  </a:moveTo>
                  <a:lnTo>
                    <a:pt x="28956" y="481330"/>
                  </a:lnTo>
                  <a:lnTo>
                    <a:pt x="29276" y="478790"/>
                  </a:lnTo>
                  <a:lnTo>
                    <a:pt x="29597" y="481330"/>
                  </a:lnTo>
                  <a:close/>
                </a:path>
                <a:path w="4457700" h="957579">
                  <a:moveTo>
                    <a:pt x="4455160" y="500380"/>
                  </a:moveTo>
                  <a:lnTo>
                    <a:pt x="4427220" y="500380"/>
                  </a:lnTo>
                  <a:lnTo>
                    <a:pt x="4429947" y="478790"/>
                  </a:lnTo>
                  <a:lnTo>
                    <a:pt x="4430268" y="481330"/>
                  </a:lnTo>
                  <a:lnTo>
                    <a:pt x="4457700" y="481330"/>
                  </a:lnTo>
                  <a:lnTo>
                    <a:pt x="4455160" y="500380"/>
                  </a:lnTo>
                  <a:close/>
                </a:path>
                <a:path w="4457700" h="957579">
                  <a:moveTo>
                    <a:pt x="32004" y="500380"/>
                  </a:moveTo>
                  <a:lnTo>
                    <a:pt x="30480" y="497840"/>
                  </a:lnTo>
                  <a:lnTo>
                    <a:pt x="31683" y="497840"/>
                  </a:lnTo>
                  <a:lnTo>
                    <a:pt x="32004" y="500380"/>
                  </a:lnTo>
                  <a:close/>
                </a:path>
                <a:path w="4457700" h="957579">
                  <a:moveTo>
                    <a:pt x="4448876" y="521970"/>
                  </a:moveTo>
                  <a:lnTo>
                    <a:pt x="4419600" y="521970"/>
                  </a:lnTo>
                  <a:lnTo>
                    <a:pt x="4427220" y="497840"/>
                  </a:lnTo>
                  <a:lnTo>
                    <a:pt x="4427220" y="500380"/>
                  </a:lnTo>
                  <a:lnTo>
                    <a:pt x="4455160" y="500380"/>
                  </a:lnTo>
                  <a:lnTo>
                    <a:pt x="4454652" y="504190"/>
                  </a:lnTo>
                  <a:lnTo>
                    <a:pt x="4454652" y="506730"/>
                  </a:lnTo>
                  <a:lnTo>
                    <a:pt x="4448876" y="521970"/>
                  </a:lnTo>
                  <a:close/>
                </a:path>
                <a:path w="4457700" h="957579">
                  <a:moveTo>
                    <a:pt x="39624" y="521970"/>
                  </a:moveTo>
                  <a:lnTo>
                    <a:pt x="38100" y="519430"/>
                  </a:lnTo>
                  <a:lnTo>
                    <a:pt x="38661" y="519430"/>
                  </a:lnTo>
                  <a:lnTo>
                    <a:pt x="39624" y="521970"/>
                  </a:lnTo>
                  <a:close/>
                </a:path>
                <a:path w="4457700" h="957579">
                  <a:moveTo>
                    <a:pt x="4405884" y="542290"/>
                  </a:moveTo>
                  <a:lnTo>
                    <a:pt x="4419600" y="519430"/>
                  </a:lnTo>
                  <a:lnTo>
                    <a:pt x="4419600" y="521970"/>
                  </a:lnTo>
                  <a:lnTo>
                    <a:pt x="4448876" y="521970"/>
                  </a:lnTo>
                  <a:lnTo>
                    <a:pt x="4445508" y="530860"/>
                  </a:lnTo>
                  <a:lnTo>
                    <a:pt x="4445508" y="533400"/>
                  </a:lnTo>
                  <a:lnTo>
                    <a:pt x="4443984" y="534670"/>
                  </a:lnTo>
                  <a:lnTo>
                    <a:pt x="4440174" y="541020"/>
                  </a:lnTo>
                  <a:lnTo>
                    <a:pt x="4407408" y="541020"/>
                  </a:lnTo>
                  <a:lnTo>
                    <a:pt x="4405884" y="542290"/>
                  </a:lnTo>
                  <a:close/>
                </a:path>
                <a:path w="4457700" h="957579">
                  <a:moveTo>
                    <a:pt x="51816" y="542290"/>
                  </a:moveTo>
                  <a:lnTo>
                    <a:pt x="50292" y="541020"/>
                  </a:lnTo>
                  <a:lnTo>
                    <a:pt x="51054" y="541020"/>
                  </a:lnTo>
                  <a:lnTo>
                    <a:pt x="51816" y="542290"/>
                  </a:lnTo>
                  <a:close/>
                </a:path>
                <a:path w="4457700" h="957579">
                  <a:moveTo>
                    <a:pt x="2991612" y="928370"/>
                  </a:moveTo>
                  <a:lnTo>
                    <a:pt x="2229612" y="928370"/>
                  </a:lnTo>
                  <a:lnTo>
                    <a:pt x="2455164" y="925830"/>
                  </a:lnTo>
                  <a:lnTo>
                    <a:pt x="2566416" y="923290"/>
                  </a:lnTo>
                  <a:lnTo>
                    <a:pt x="2674620" y="919480"/>
                  </a:lnTo>
                  <a:lnTo>
                    <a:pt x="2781300" y="914400"/>
                  </a:lnTo>
                  <a:lnTo>
                    <a:pt x="2886456" y="908050"/>
                  </a:lnTo>
                  <a:lnTo>
                    <a:pt x="3089148" y="892810"/>
                  </a:lnTo>
                  <a:lnTo>
                    <a:pt x="3188208" y="883920"/>
                  </a:lnTo>
                  <a:lnTo>
                    <a:pt x="3282696" y="872490"/>
                  </a:lnTo>
                  <a:lnTo>
                    <a:pt x="3375660" y="862330"/>
                  </a:lnTo>
                  <a:lnTo>
                    <a:pt x="3465576" y="849630"/>
                  </a:lnTo>
                  <a:lnTo>
                    <a:pt x="3634740" y="821690"/>
                  </a:lnTo>
                  <a:lnTo>
                    <a:pt x="3715512" y="808990"/>
                  </a:lnTo>
                  <a:lnTo>
                    <a:pt x="3791712" y="793750"/>
                  </a:lnTo>
                  <a:lnTo>
                    <a:pt x="3934968" y="759460"/>
                  </a:lnTo>
                  <a:lnTo>
                    <a:pt x="4000500" y="742950"/>
                  </a:lnTo>
                  <a:lnTo>
                    <a:pt x="4061460" y="725170"/>
                  </a:lnTo>
                  <a:lnTo>
                    <a:pt x="4117848" y="706120"/>
                  </a:lnTo>
                  <a:lnTo>
                    <a:pt x="4171188" y="687070"/>
                  </a:lnTo>
                  <a:lnTo>
                    <a:pt x="4219956" y="666750"/>
                  </a:lnTo>
                  <a:lnTo>
                    <a:pt x="4262628" y="647700"/>
                  </a:lnTo>
                  <a:lnTo>
                    <a:pt x="4302252" y="626110"/>
                  </a:lnTo>
                  <a:lnTo>
                    <a:pt x="4335780" y="605790"/>
                  </a:lnTo>
                  <a:lnTo>
                    <a:pt x="4387596" y="562610"/>
                  </a:lnTo>
                  <a:lnTo>
                    <a:pt x="4407408" y="541020"/>
                  </a:lnTo>
                  <a:lnTo>
                    <a:pt x="4440174" y="541020"/>
                  </a:lnTo>
                  <a:lnTo>
                    <a:pt x="4430268" y="557530"/>
                  </a:lnTo>
                  <a:lnTo>
                    <a:pt x="4430268" y="558800"/>
                  </a:lnTo>
                  <a:lnTo>
                    <a:pt x="4428744" y="558800"/>
                  </a:lnTo>
                  <a:lnTo>
                    <a:pt x="4383024" y="605790"/>
                  </a:lnTo>
                  <a:lnTo>
                    <a:pt x="4352544" y="628650"/>
                  </a:lnTo>
                  <a:lnTo>
                    <a:pt x="4317492" y="650240"/>
                  </a:lnTo>
                  <a:lnTo>
                    <a:pt x="4276344" y="671830"/>
                  </a:lnTo>
                  <a:lnTo>
                    <a:pt x="4230624" y="693420"/>
                  </a:lnTo>
                  <a:lnTo>
                    <a:pt x="4128516" y="732790"/>
                  </a:lnTo>
                  <a:lnTo>
                    <a:pt x="4070604" y="751840"/>
                  </a:lnTo>
                  <a:lnTo>
                    <a:pt x="4008120" y="770890"/>
                  </a:lnTo>
                  <a:lnTo>
                    <a:pt x="3941064" y="787400"/>
                  </a:lnTo>
                  <a:lnTo>
                    <a:pt x="3872484" y="805180"/>
                  </a:lnTo>
                  <a:lnTo>
                    <a:pt x="3721608" y="835660"/>
                  </a:lnTo>
                  <a:lnTo>
                    <a:pt x="3640836" y="850900"/>
                  </a:lnTo>
                  <a:lnTo>
                    <a:pt x="3557016" y="864870"/>
                  </a:lnTo>
                  <a:lnTo>
                    <a:pt x="3470148" y="877570"/>
                  </a:lnTo>
                  <a:lnTo>
                    <a:pt x="3378708" y="889000"/>
                  </a:lnTo>
                  <a:lnTo>
                    <a:pt x="3285744" y="901700"/>
                  </a:lnTo>
                  <a:lnTo>
                    <a:pt x="3191256" y="910590"/>
                  </a:lnTo>
                  <a:lnTo>
                    <a:pt x="3092196" y="922020"/>
                  </a:lnTo>
                  <a:lnTo>
                    <a:pt x="2991612" y="928370"/>
                  </a:lnTo>
                  <a:close/>
                </a:path>
              </a:pathLst>
            </a:custGeom>
            <a:solidFill>
              <a:srgbClr val="9C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129011" y="2751812"/>
            <a:ext cx="27184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b="1" spc="65" dirty="0">
                <a:latin typeface="Times New Roman"/>
                <a:cs typeface="Times New Roman"/>
              </a:rPr>
              <a:t>Recueil </a:t>
            </a:r>
            <a:r>
              <a:rPr sz="1800" b="1" spc="95" dirty="0">
                <a:latin typeface="Times New Roman"/>
                <a:cs typeface="Times New Roman"/>
              </a:rPr>
              <a:t>des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spc="60" dirty="0">
                <a:latin typeface="Times New Roman"/>
                <a:cs typeface="Times New Roman"/>
              </a:rPr>
              <a:t>informations</a:t>
            </a:r>
            <a:endParaRPr sz="1800">
              <a:latin typeface="Times New Roman"/>
              <a:cs typeface="Times New Roman"/>
            </a:endParaRPr>
          </a:p>
          <a:p>
            <a:pPr marL="335280" lvl="1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335915" algn="l"/>
              </a:tabLst>
            </a:pPr>
            <a:r>
              <a:rPr sz="1800" spc="70" dirty="0">
                <a:latin typeface="Times New Roman"/>
                <a:cs typeface="Times New Roman"/>
              </a:rPr>
              <a:t>Délimiter </a:t>
            </a:r>
            <a:r>
              <a:rPr sz="1800" spc="40" dirty="0">
                <a:latin typeface="Times New Roman"/>
                <a:cs typeface="Times New Roman"/>
              </a:rPr>
              <a:t>le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système.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•</a:t>
            </a:r>
            <a:r>
              <a:rPr sz="1800" spc="-5" dirty="0"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259324" y="3785616"/>
            <a:ext cx="4457700" cy="670560"/>
            <a:chOff x="5259324" y="3785616"/>
            <a:chExt cx="4457700" cy="670560"/>
          </a:xfrm>
        </p:grpSpPr>
        <p:sp>
          <p:nvSpPr>
            <p:cNvPr id="24" name="object 24"/>
            <p:cNvSpPr/>
            <p:nvPr/>
          </p:nvSpPr>
          <p:spPr>
            <a:xfrm>
              <a:off x="5274564" y="3799332"/>
              <a:ext cx="4429125" cy="643255"/>
            </a:xfrm>
            <a:custGeom>
              <a:avLst/>
              <a:gdLst/>
              <a:ahLst/>
              <a:cxnLst/>
              <a:rect l="l" t="t" r="r" b="b"/>
              <a:pathLst>
                <a:path w="4429125" h="643254">
                  <a:moveTo>
                    <a:pt x="2214372" y="643127"/>
                  </a:moveTo>
                  <a:lnTo>
                    <a:pt x="2136582" y="642932"/>
                  </a:lnTo>
                  <a:lnTo>
                    <a:pt x="2059470" y="642350"/>
                  </a:lnTo>
                  <a:lnTo>
                    <a:pt x="1983079" y="641387"/>
                  </a:lnTo>
                  <a:lnTo>
                    <a:pt x="1907453" y="640051"/>
                  </a:lnTo>
                  <a:lnTo>
                    <a:pt x="1832635" y="638348"/>
                  </a:lnTo>
                  <a:lnTo>
                    <a:pt x="1758669" y="636284"/>
                  </a:lnTo>
                  <a:lnTo>
                    <a:pt x="1685599" y="633866"/>
                  </a:lnTo>
                  <a:lnTo>
                    <a:pt x="1613469" y="631100"/>
                  </a:lnTo>
                  <a:lnTo>
                    <a:pt x="1542322" y="627993"/>
                  </a:lnTo>
                  <a:lnTo>
                    <a:pt x="1472202" y="624551"/>
                  </a:lnTo>
                  <a:lnTo>
                    <a:pt x="1403154" y="620782"/>
                  </a:lnTo>
                  <a:lnTo>
                    <a:pt x="1335221" y="616691"/>
                  </a:lnTo>
                  <a:lnTo>
                    <a:pt x="1268446" y="612285"/>
                  </a:lnTo>
                  <a:lnTo>
                    <a:pt x="1202873" y="607570"/>
                  </a:lnTo>
                  <a:lnTo>
                    <a:pt x="1138547" y="602553"/>
                  </a:lnTo>
                  <a:lnTo>
                    <a:pt x="1075510" y="597241"/>
                  </a:lnTo>
                  <a:lnTo>
                    <a:pt x="1013807" y="591640"/>
                  </a:lnTo>
                  <a:lnTo>
                    <a:pt x="953482" y="585757"/>
                  </a:lnTo>
                  <a:lnTo>
                    <a:pt x="894578" y="579597"/>
                  </a:lnTo>
                  <a:lnTo>
                    <a:pt x="837139" y="573168"/>
                  </a:lnTo>
                  <a:lnTo>
                    <a:pt x="781209" y="566476"/>
                  </a:lnTo>
                  <a:lnTo>
                    <a:pt x="726831" y="559528"/>
                  </a:lnTo>
                  <a:lnTo>
                    <a:pt x="674049" y="552330"/>
                  </a:lnTo>
                  <a:lnTo>
                    <a:pt x="622908" y="544889"/>
                  </a:lnTo>
                  <a:lnTo>
                    <a:pt x="573451" y="537211"/>
                  </a:lnTo>
                  <a:lnTo>
                    <a:pt x="525721" y="529302"/>
                  </a:lnTo>
                  <a:lnTo>
                    <a:pt x="479762" y="521170"/>
                  </a:lnTo>
                  <a:lnTo>
                    <a:pt x="435619" y="512820"/>
                  </a:lnTo>
                  <a:lnTo>
                    <a:pt x="393335" y="504260"/>
                  </a:lnTo>
                  <a:lnTo>
                    <a:pt x="352953" y="495495"/>
                  </a:lnTo>
                  <a:lnTo>
                    <a:pt x="314518" y="486533"/>
                  </a:lnTo>
                  <a:lnTo>
                    <a:pt x="243663" y="468041"/>
                  </a:lnTo>
                  <a:lnTo>
                    <a:pt x="181118" y="448837"/>
                  </a:lnTo>
                  <a:lnTo>
                    <a:pt x="127236" y="428972"/>
                  </a:lnTo>
                  <a:lnTo>
                    <a:pt x="82364" y="408498"/>
                  </a:lnTo>
                  <a:lnTo>
                    <a:pt x="46855" y="387469"/>
                  </a:lnTo>
                  <a:lnTo>
                    <a:pt x="11910" y="354995"/>
                  </a:lnTo>
                  <a:lnTo>
                    <a:pt x="0" y="321563"/>
                  </a:lnTo>
                  <a:lnTo>
                    <a:pt x="1338" y="310231"/>
                  </a:lnTo>
                  <a:lnTo>
                    <a:pt x="21058" y="276866"/>
                  </a:lnTo>
                  <a:lnTo>
                    <a:pt x="63418" y="244584"/>
                  </a:lnTo>
                  <a:lnTo>
                    <a:pt x="103652" y="223747"/>
                  </a:lnTo>
                  <a:lnTo>
                    <a:pt x="153072" y="203516"/>
                  </a:lnTo>
                  <a:lnTo>
                    <a:pt x="211330" y="183940"/>
                  </a:lnTo>
                  <a:lnTo>
                    <a:pt x="278073" y="165071"/>
                  </a:lnTo>
                  <a:lnTo>
                    <a:pt x="352953" y="146958"/>
                  </a:lnTo>
                  <a:lnTo>
                    <a:pt x="393335" y="138201"/>
                  </a:lnTo>
                  <a:lnTo>
                    <a:pt x="435619" y="129651"/>
                  </a:lnTo>
                  <a:lnTo>
                    <a:pt x="479762" y="121315"/>
                  </a:lnTo>
                  <a:lnTo>
                    <a:pt x="525721" y="113200"/>
                  </a:lnTo>
                  <a:lnTo>
                    <a:pt x="573451" y="105311"/>
                  </a:lnTo>
                  <a:lnTo>
                    <a:pt x="622908" y="97655"/>
                  </a:lnTo>
                  <a:lnTo>
                    <a:pt x="674049" y="90238"/>
                  </a:lnTo>
                  <a:lnTo>
                    <a:pt x="726831" y="83066"/>
                  </a:lnTo>
                  <a:lnTo>
                    <a:pt x="781209" y="76146"/>
                  </a:lnTo>
                  <a:lnTo>
                    <a:pt x="837139" y="69483"/>
                  </a:lnTo>
                  <a:lnTo>
                    <a:pt x="894578" y="63085"/>
                  </a:lnTo>
                  <a:lnTo>
                    <a:pt x="953482" y="56957"/>
                  </a:lnTo>
                  <a:lnTo>
                    <a:pt x="1013807" y="51105"/>
                  </a:lnTo>
                  <a:lnTo>
                    <a:pt x="1075510" y="45536"/>
                  </a:lnTo>
                  <a:lnTo>
                    <a:pt x="1138547" y="40257"/>
                  </a:lnTo>
                  <a:lnTo>
                    <a:pt x="1202873" y="35272"/>
                  </a:lnTo>
                  <a:lnTo>
                    <a:pt x="1268446" y="30589"/>
                  </a:lnTo>
                  <a:lnTo>
                    <a:pt x="1335221" y="26214"/>
                  </a:lnTo>
                  <a:lnTo>
                    <a:pt x="1403154" y="22153"/>
                  </a:lnTo>
                  <a:lnTo>
                    <a:pt x="1472202" y="18413"/>
                  </a:lnTo>
                  <a:lnTo>
                    <a:pt x="1542322" y="14999"/>
                  </a:lnTo>
                  <a:lnTo>
                    <a:pt x="1613469" y="11917"/>
                  </a:lnTo>
                  <a:lnTo>
                    <a:pt x="1685599" y="9175"/>
                  </a:lnTo>
                  <a:lnTo>
                    <a:pt x="1758669" y="6778"/>
                  </a:lnTo>
                  <a:lnTo>
                    <a:pt x="1832635" y="4733"/>
                  </a:lnTo>
                  <a:lnTo>
                    <a:pt x="1907453" y="3046"/>
                  </a:lnTo>
                  <a:lnTo>
                    <a:pt x="1983079" y="1722"/>
                  </a:lnTo>
                  <a:lnTo>
                    <a:pt x="2059470" y="769"/>
                  </a:lnTo>
                  <a:lnTo>
                    <a:pt x="2136582" y="193"/>
                  </a:lnTo>
                  <a:lnTo>
                    <a:pt x="2214372" y="0"/>
                  </a:lnTo>
                  <a:lnTo>
                    <a:pt x="2292067" y="193"/>
                  </a:lnTo>
                  <a:lnTo>
                    <a:pt x="2369094" y="769"/>
                  </a:lnTo>
                  <a:lnTo>
                    <a:pt x="2445408" y="1722"/>
                  </a:lnTo>
                  <a:lnTo>
                    <a:pt x="2520965" y="3046"/>
                  </a:lnTo>
                  <a:lnTo>
                    <a:pt x="2595720" y="4733"/>
                  </a:lnTo>
                  <a:lnTo>
                    <a:pt x="2669630" y="6778"/>
                  </a:lnTo>
                  <a:lnTo>
                    <a:pt x="2742651" y="9175"/>
                  </a:lnTo>
                  <a:lnTo>
                    <a:pt x="2814739" y="11917"/>
                  </a:lnTo>
                  <a:lnTo>
                    <a:pt x="2885849" y="14999"/>
                  </a:lnTo>
                  <a:lnTo>
                    <a:pt x="2955938" y="18413"/>
                  </a:lnTo>
                  <a:lnTo>
                    <a:pt x="3024961" y="22153"/>
                  </a:lnTo>
                  <a:lnTo>
                    <a:pt x="3092875" y="26214"/>
                  </a:lnTo>
                  <a:lnTo>
                    <a:pt x="3159636" y="30589"/>
                  </a:lnTo>
                  <a:lnTo>
                    <a:pt x="3225198" y="35272"/>
                  </a:lnTo>
                  <a:lnTo>
                    <a:pt x="3289520" y="40257"/>
                  </a:lnTo>
                  <a:lnTo>
                    <a:pt x="3352556" y="45536"/>
                  </a:lnTo>
                  <a:lnTo>
                    <a:pt x="3414262" y="51105"/>
                  </a:lnTo>
                  <a:lnTo>
                    <a:pt x="3474594" y="56957"/>
                  </a:lnTo>
                  <a:lnTo>
                    <a:pt x="3533509" y="63085"/>
                  </a:lnTo>
                  <a:lnTo>
                    <a:pt x="3590962" y="69483"/>
                  </a:lnTo>
                  <a:lnTo>
                    <a:pt x="3646909" y="76146"/>
                  </a:lnTo>
                  <a:lnTo>
                    <a:pt x="3701307" y="83066"/>
                  </a:lnTo>
                  <a:lnTo>
                    <a:pt x="3754110" y="90238"/>
                  </a:lnTo>
                  <a:lnTo>
                    <a:pt x="3805276" y="97655"/>
                  </a:lnTo>
                  <a:lnTo>
                    <a:pt x="3854760" y="105311"/>
                  </a:lnTo>
                  <a:lnTo>
                    <a:pt x="3902517" y="113200"/>
                  </a:lnTo>
                  <a:lnTo>
                    <a:pt x="3948505" y="121315"/>
                  </a:lnTo>
                  <a:lnTo>
                    <a:pt x="3992679" y="129651"/>
                  </a:lnTo>
                  <a:lnTo>
                    <a:pt x="4034994" y="138201"/>
                  </a:lnTo>
                  <a:lnTo>
                    <a:pt x="4075408" y="146958"/>
                  </a:lnTo>
                  <a:lnTo>
                    <a:pt x="4113875" y="155917"/>
                  </a:lnTo>
                  <a:lnTo>
                    <a:pt x="4184796" y="174414"/>
                  </a:lnTo>
                  <a:lnTo>
                    <a:pt x="4247403" y="193643"/>
                  </a:lnTo>
                  <a:lnTo>
                    <a:pt x="4301344" y="213552"/>
                  </a:lnTo>
                  <a:lnTo>
                    <a:pt x="4346269" y="234093"/>
                  </a:lnTo>
                  <a:lnTo>
                    <a:pt x="4381823" y="255214"/>
                  </a:lnTo>
                  <a:lnTo>
                    <a:pt x="4416815" y="287876"/>
                  </a:lnTo>
                  <a:lnTo>
                    <a:pt x="4428744" y="321563"/>
                  </a:lnTo>
                  <a:lnTo>
                    <a:pt x="4427403" y="332803"/>
                  </a:lnTo>
                  <a:lnTo>
                    <a:pt x="4407655" y="365935"/>
                  </a:lnTo>
                  <a:lnTo>
                    <a:pt x="4365239" y="398050"/>
                  </a:lnTo>
                  <a:lnTo>
                    <a:pt x="4324956" y="418808"/>
                  </a:lnTo>
                  <a:lnTo>
                    <a:pt x="4275479" y="438984"/>
                  </a:lnTo>
                  <a:lnTo>
                    <a:pt x="4217160" y="458525"/>
                  </a:lnTo>
                  <a:lnTo>
                    <a:pt x="4150353" y="477379"/>
                  </a:lnTo>
                  <a:lnTo>
                    <a:pt x="4075408" y="495495"/>
                  </a:lnTo>
                  <a:lnTo>
                    <a:pt x="4034994" y="504260"/>
                  </a:lnTo>
                  <a:lnTo>
                    <a:pt x="3992679" y="512820"/>
                  </a:lnTo>
                  <a:lnTo>
                    <a:pt x="3948505" y="521170"/>
                  </a:lnTo>
                  <a:lnTo>
                    <a:pt x="3902517" y="529302"/>
                  </a:lnTo>
                  <a:lnTo>
                    <a:pt x="3854760" y="537211"/>
                  </a:lnTo>
                  <a:lnTo>
                    <a:pt x="3805276" y="544889"/>
                  </a:lnTo>
                  <a:lnTo>
                    <a:pt x="3754110" y="552330"/>
                  </a:lnTo>
                  <a:lnTo>
                    <a:pt x="3701307" y="559528"/>
                  </a:lnTo>
                  <a:lnTo>
                    <a:pt x="3646909" y="566476"/>
                  </a:lnTo>
                  <a:lnTo>
                    <a:pt x="3590962" y="573168"/>
                  </a:lnTo>
                  <a:lnTo>
                    <a:pt x="3533509" y="579597"/>
                  </a:lnTo>
                  <a:lnTo>
                    <a:pt x="3474594" y="585757"/>
                  </a:lnTo>
                  <a:lnTo>
                    <a:pt x="3414262" y="591640"/>
                  </a:lnTo>
                  <a:lnTo>
                    <a:pt x="3352556" y="597241"/>
                  </a:lnTo>
                  <a:lnTo>
                    <a:pt x="3289520" y="602553"/>
                  </a:lnTo>
                  <a:lnTo>
                    <a:pt x="3225198" y="607570"/>
                  </a:lnTo>
                  <a:lnTo>
                    <a:pt x="3159636" y="612285"/>
                  </a:lnTo>
                  <a:lnTo>
                    <a:pt x="3092875" y="616691"/>
                  </a:lnTo>
                  <a:lnTo>
                    <a:pt x="3024961" y="620782"/>
                  </a:lnTo>
                  <a:lnTo>
                    <a:pt x="2955938" y="624551"/>
                  </a:lnTo>
                  <a:lnTo>
                    <a:pt x="2885849" y="627993"/>
                  </a:lnTo>
                  <a:lnTo>
                    <a:pt x="2814739" y="631100"/>
                  </a:lnTo>
                  <a:lnTo>
                    <a:pt x="2742651" y="633866"/>
                  </a:lnTo>
                  <a:lnTo>
                    <a:pt x="2669630" y="636284"/>
                  </a:lnTo>
                  <a:lnTo>
                    <a:pt x="2595720" y="638348"/>
                  </a:lnTo>
                  <a:lnTo>
                    <a:pt x="2520965" y="640051"/>
                  </a:lnTo>
                  <a:lnTo>
                    <a:pt x="2445408" y="641387"/>
                  </a:lnTo>
                  <a:lnTo>
                    <a:pt x="2369094" y="642350"/>
                  </a:lnTo>
                  <a:lnTo>
                    <a:pt x="2292067" y="642932"/>
                  </a:lnTo>
                  <a:lnTo>
                    <a:pt x="2214372" y="6431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59324" y="3785616"/>
              <a:ext cx="4457700" cy="670560"/>
            </a:xfrm>
            <a:custGeom>
              <a:avLst/>
              <a:gdLst/>
              <a:ahLst/>
              <a:cxnLst/>
              <a:rect l="l" t="t" r="r" b="b"/>
              <a:pathLst>
                <a:path w="4457700" h="670560">
                  <a:moveTo>
                    <a:pt x="2343912" y="670560"/>
                  </a:moveTo>
                  <a:lnTo>
                    <a:pt x="2115312" y="670560"/>
                  </a:lnTo>
                  <a:lnTo>
                    <a:pt x="1891284" y="666750"/>
                  </a:lnTo>
                  <a:lnTo>
                    <a:pt x="1569720" y="656590"/>
                  </a:lnTo>
                  <a:lnTo>
                    <a:pt x="1467612" y="650240"/>
                  </a:lnTo>
                  <a:lnTo>
                    <a:pt x="1367028" y="645160"/>
                  </a:lnTo>
                  <a:lnTo>
                    <a:pt x="1267968" y="637540"/>
                  </a:lnTo>
                  <a:lnTo>
                    <a:pt x="1171956" y="632460"/>
                  </a:lnTo>
                  <a:lnTo>
                    <a:pt x="1078992" y="624840"/>
                  </a:lnTo>
                  <a:lnTo>
                    <a:pt x="818388" y="596900"/>
                  </a:lnTo>
                  <a:lnTo>
                    <a:pt x="737616" y="586740"/>
                  </a:lnTo>
                  <a:lnTo>
                    <a:pt x="661416" y="575310"/>
                  </a:lnTo>
                  <a:lnTo>
                    <a:pt x="588264" y="565150"/>
                  </a:lnTo>
                  <a:lnTo>
                    <a:pt x="452628" y="541020"/>
                  </a:lnTo>
                  <a:lnTo>
                    <a:pt x="390144" y="528320"/>
                  </a:lnTo>
                  <a:lnTo>
                    <a:pt x="332232" y="514350"/>
                  </a:lnTo>
                  <a:lnTo>
                    <a:pt x="278892" y="502920"/>
                  </a:lnTo>
                  <a:lnTo>
                    <a:pt x="228600" y="487680"/>
                  </a:lnTo>
                  <a:lnTo>
                    <a:pt x="184404" y="473710"/>
                  </a:lnTo>
                  <a:lnTo>
                    <a:pt x="144780" y="458470"/>
                  </a:lnTo>
                  <a:lnTo>
                    <a:pt x="108204" y="443230"/>
                  </a:lnTo>
                  <a:lnTo>
                    <a:pt x="51816" y="411480"/>
                  </a:lnTo>
                  <a:lnTo>
                    <a:pt x="15240" y="377190"/>
                  </a:lnTo>
                  <a:lnTo>
                    <a:pt x="15240" y="375920"/>
                  </a:lnTo>
                  <a:lnTo>
                    <a:pt x="13716" y="374650"/>
                  </a:lnTo>
                  <a:lnTo>
                    <a:pt x="4572" y="358140"/>
                  </a:lnTo>
                  <a:lnTo>
                    <a:pt x="4572" y="355600"/>
                  </a:lnTo>
                  <a:lnTo>
                    <a:pt x="3048" y="354330"/>
                  </a:lnTo>
                  <a:lnTo>
                    <a:pt x="3048" y="353060"/>
                  </a:lnTo>
                  <a:lnTo>
                    <a:pt x="0" y="336550"/>
                  </a:lnTo>
                  <a:lnTo>
                    <a:pt x="0" y="331470"/>
                  </a:lnTo>
                  <a:lnTo>
                    <a:pt x="3048" y="314960"/>
                  </a:lnTo>
                  <a:lnTo>
                    <a:pt x="3048" y="313690"/>
                  </a:lnTo>
                  <a:lnTo>
                    <a:pt x="4572" y="313690"/>
                  </a:lnTo>
                  <a:lnTo>
                    <a:pt x="4572" y="312420"/>
                  </a:lnTo>
                  <a:lnTo>
                    <a:pt x="13716" y="294640"/>
                  </a:lnTo>
                  <a:lnTo>
                    <a:pt x="13716" y="293370"/>
                  </a:lnTo>
                  <a:lnTo>
                    <a:pt x="15240" y="293370"/>
                  </a:lnTo>
                  <a:lnTo>
                    <a:pt x="15240" y="292100"/>
                  </a:lnTo>
                  <a:lnTo>
                    <a:pt x="28956" y="276860"/>
                  </a:lnTo>
                  <a:lnTo>
                    <a:pt x="76200" y="241300"/>
                  </a:lnTo>
                  <a:lnTo>
                    <a:pt x="143256" y="210820"/>
                  </a:lnTo>
                  <a:lnTo>
                    <a:pt x="184404" y="195580"/>
                  </a:lnTo>
                  <a:lnTo>
                    <a:pt x="228600" y="182880"/>
                  </a:lnTo>
                  <a:lnTo>
                    <a:pt x="277368" y="167640"/>
                  </a:lnTo>
                  <a:lnTo>
                    <a:pt x="332232" y="153670"/>
                  </a:lnTo>
                  <a:lnTo>
                    <a:pt x="390144" y="140970"/>
                  </a:lnTo>
                  <a:lnTo>
                    <a:pt x="588264" y="104140"/>
                  </a:lnTo>
                  <a:lnTo>
                    <a:pt x="661416" y="93980"/>
                  </a:lnTo>
                  <a:lnTo>
                    <a:pt x="737616" y="81280"/>
                  </a:lnTo>
                  <a:lnTo>
                    <a:pt x="1078992" y="45720"/>
                  </a:lnTo>
                  <a:lnTo>
                    <a:pt x="1267968" y="30480"/>
                  </a:lnTo>
                  <a:lnTo>
                    <a:pt x="1467612" y="17780"/>
                  </a:lnTo>
                  <a:lnTo>
                    <a:pt x="1569720" y="12700"/>
                  </a:lnTo>
                  <a:lnTo>
                    <a:pt x="1891284" y="2540"/>
                  </a:lnTo>
                  <a:lnTo>
                    <a:pt x="2115312" y="0"/>
                  </a:lnTo>
                  <a:lnTo>
                    <a:pt x="2342388" y="0"/>
                  </a:lnTo>
                  <a:lnTo>
                    <a:pt x="2566416" y="2540"/>
                  </a:lnTo>
                  <a:lnTo>
                    <a:pt x="2676144" y="5080"/>
                  </a:lnTo>
                  <a:lnTo>
                    <a:pt x="2887980" y="12700"/>
                  </a:lnTo>
                  <a:lnTo>
                    <a:pt x="2991612" y="17780"/>
                  </a:lnTo>
                  <a:lnTo>
                    <a:pt x="3131210" y="26670"/>
                  </a:lnTo>
                  <a:lnTo>
                    <a:pt x="2229612" y="26670"/>
                  </a:lnTo>
                  <a:lnTo>
                    <a:pt x="2115312" y="27940"/>
                  </a:lnTo>
                  <a:lnTo>
                    <a:pt x="2002536" y="27940"/>
                  </a:lnTo>
                  <a:lnTo>
                    <a:pt x="1571244" y="41910"/>
                  </a:lnTo>
                  <a:lnTo>
                    <a:pt x="1469136" y="46990"/>
                  </a:lnTo>
                  <a:lnTo>
                    <a:pt x="1368552" y="53340"/>
                  </a:lnTo>
                  <a:lnTo>
                    <a:pt x="1269492" y="58420"/>
                  </a:lnTo>
                  <a:lnTo>
                    <a:pt x="992124" y="81280"/>
                  </a:lnTo>
                  <a:lnTo>
                    <a:pt x="822960" y="100330"/>
                  </a:lnTo>
                  <a:lnTo>
                    <a:pt x="742188" y="110490"/>
                  </a:lnTo>
                  <a:lnTo>
                    <a:pt x="665988" y="121920"/>
                  </a:lnTo>
                  <a:lnTo>
                    <a:pt x="592836" y="132080"/>
                  </a:lnTo>
                  <a:lnTo>
                    <a:pt x="457200" y="156210"/>
                  </a:lnTo>
                  <a:lnTo>
                    <a:pt x="396240" y="168910"/>
                  </a:lnTo>
                  <a:lnTo>
                    <a:pt x="338328" y="182880"/>
                  </a:lnTo>
                  <a:lnTo>
                    <a:pt x="286512" y="194310"/>
                  </a:lnTo>
                  <a:lnTo>
                    <a:pt x="237744" y="208280"/>
                  </a:lnTo>
                  <a:lnTo>
                    <a:pt x="153924" y="237490"/>
                  </a:lnTo>
                  <a:lnTo>
                    <a:pt x="91440" y="266700"/>
                  </a:lnTo>
                  <a:lnTo>
                    <a:pt x="52070" y="294640"/>
                  </a:lnTo>
                  <a:lnTo>
                    <a:pt x="50292" y="294640"/>
                  </a:lnTo>
                  <a:lnTo>
                    <a:pt x="39515" y="308610"/>
                  </a:lnTo>
                  <a:lnTo>
                    <a:pt x="38100" y="308610"/>
                  </a:lnTo>
                  <a:lnTo>
                    <a:pt x="30480" y="323850"/>
                  </a:lnTo>
                  <a:lnTo>
                    <a:pt x="31496" y="323850"/>
                  </a:lnTo>
                  <a:lnTo>
                    <a:pt x="29972" y="331470"/>
                  </a:lnTo>
                  <a:lnTo>
                    <a:pt x="28956" y="331470"/>
                  </a:lnTo>
                  <a:lnTo>
                    <a:pt x="28956" y="336550"/>
                  </a:lnTo>
                  <a:lnTo>
                    <a:pt x="29893" y="336550"/>
                  </a:lnTo>
                  <a:lnTo>
                    <a:pt x="31300" y="344170"/>
                  </a:lnTo>
                  <a:lnTo>
                    <a:pt x="30480" y="344170"/>
                  </a:lnTo>
                  <a:lnTo>
                    <a:pt x="32004" y="347980"/>
                  </a:lnTo>
                  <a:lnTo>
                    <a:pt x="32238" y="347980"/>
                  </a:lnTo>
                  <a:lnTo>
                    <a:pt x="36927" y="358140"/>
                  </a:lnTo>
                  <a:lnTo>
                    <a:pt x="36576" y="358140"/>
                  </a:lnTo>
                  <a:lnTo>
                    <a:pt x="38100" y="360680"/>
                  </a:lnTo>
                  <a:lnTo>
                    <a:pt x="38686" y="360680"/>
                  </a:lnTo>
                  <a:lnTo>
                    <a:pt x="49236" y="373380"/>
                  </a:lnTo>
                  <a:lnTo>
                    <a:pt x="48768" y="373380"/>
                  </a:lnTo>
                  <a:lnTo>
                    <a:pt x="50292" y="374650"/>
                  </a:lnTo>
                  <a:lnTo>
                    <a:pt x="50596" y="374650"/>
                  </a:lnTo>
                  <a:lnTo>
                    <a:pt x="67056" y="386080"/>
                  </a:lnTo>
                  <a:lnTo>
                    <a:pt x="91440" y="401320"/>
                  </a:lnTo>
                  <a:lnTo>
                    <a:pt x="153924" y="431800"/>
                  </a:lnTo>
                  <a:lnTo>
                    <a:pt x="193548" y="445770"/>
                  </a:lnTo>
                  <a:lnTo>
                    <a:pt x="236220" y="459740"/>
                  </a:lnTo>
                  <a:lnTo>
                    <a:pt x="284988" y="473710"/>
                  </a:lnTo>
                  <a:lnTo>
                    <a:pt x="338328" y="487680"/>
                  </a:lnTo>
                  <a:lnTo>
                    <a:pt x="396240" y="500380"/>
                  </a:lnTo>
                  <a:lnTo>
                    <a:pt x="457200" y="513080"/>
                  </a:lnTo>
                  <a:lnTo>
                    <a:pt x="522732" y="525780"/>
                  </a:lnTo>
                  <a:lnTo>
                    <a:pt x="592836" y="535940"/>
                  </a:lnTo>
                  <a:lnTo>
                    <a:pt x="664464" y="548640"/>
                  </a:lnTo>
                  <a:lnTo>
                    <a:pt x="742188" y="558800"/>
                  </a:lnTo>
                  <a:lnTo>
                    <a:pt x="821436" y="567690"/>
                  </a:lnTo>
                  <a:lnTo>
                    <a:pt x="905256" y="579120"/>
                  </a:lnTo>
                  <a:lnTo>
                    <a:pt x="992124" y="588010"/>
                  </a:lnTo>
                  <a:lnTo>
                    <a:pt x="1269492" y="610870"/>
                  </a:lnTo>
                  <a:lnTo>
                    <a:pt x="1368552" y="617220"/>
                  </a:lnTo>
                  <a:lnTo>
                    <a:pt x="1676400" y="632460"/>
                  </a:lnTo>
                  <a:lnTo>
                    <a:pt x="2002536" y="640080"/>
                  </a:lnTo>
                  <a:lnTo>
                    <a:pt x="2115312" y="641350"/>
                  </a:lnTo>
                  <a:lnTo>
                    <a:pt x="3140964" y="641350"/>
                  </a:lnTo>
                  <a:lnTo>
                    <a:pt x="3092196" y="645160"/>
                  </a:lnTo>
                  <a:lnTo>
                    <a:pt x="2991612" y="650240"/>
                  </a:lnTo>
                  <a:lnTo>
                    <a:pt x="2887980" y="656590"/>
                  </a:lnTo>
                  <a:lnTo>
                    <a:pt x="2676144" y="664210"/>
                  </a:lnTo>
                  <a:lnTo>
                    <a:pt x="2343912" y="670560"/>
                  </a:lnTo>
                  <a:close/>
                </a:path>
                <a:path w="4457700" h="670560">
                  <a:moveTo>
                    <a:pt x="4408932" y="297180"/>
                  </a:moveTo>
                  <a:lnTo>
                    <a:pt x="4367784" y="267970"/>
                  </a:lnTo>
                  <a:lnTo>
                    <a:pt x="4303776" y="237490"/>
                  </a:lnTo>
                  <a:lnTo>
                    <a:pt x="4265676" y="223520"/>
                  </a:lnTo>
                  <a:lnTo>
                    <a:pt x="4221480" y="208280"/>
                  </a:lnTo>
                  <a:lnTo>
                    <a:pt x="4172712" y="194310"/>
                  </a:lnTo>
                  <a:lnTo>
                    <a:pt x="4119372" y="182880"/>
                  </a:lnTo>
                  <a:lnTo>
                    <a:pt x="4062984" y="168910"/>
                  </a:lnTo>
                  <a:lnTo>
                    <a:pt x="4000500" y="156210"/>
                  </a:lnTo>
                  <a:lnTo>
                    <a:pt x="3934968" y="144780"/>
                  </a:lnTo>
                  <a:lnTo>
                    <a:pt x="3866388" y="132080"/>
                  </a:lnTo>
                  <a:lnTo>
                    <a:pt x="3793236" y="121920"/>
                  </a:lnTo>
                  <a:lnTo>
                    <a:pt x="3717036" y="110490"/>
                  </a:lnTo>
                  <a:lnTo>
                    <a:pt x="3636264" y="100330"/>
                  </a:lnTo>
                  <a:lnTo>
                    <a:pt x="3552444" y="91440"/>
                  </a:lnTo>
                  <a:lnTo>
                    <a:pt x="3465576" y="81280"/>
                  </a:lnTo>
                  <a:lnTo>
                    <a:pt x="3188208" y="58420"/>
                  </a:lnTo>
                  <a:lnTo>
                    <a:pt x="3090672" y="53340"/>
                  </a:lnTo>
                  <a:lnTo>
                    <a:pt x="2990088" y="46990"/>
                  </a:lnTo>
                  <a:lnTo>
                    <a:pt x="2782824" y="38100"/>
                  </a:lnTo>
                  <a:lnTo>
                    <a:pt x="2455164" y="27940"/>
                  </a:lnTo>
                  <a:lnTo>
                    <a:pt x="2342388" y="27940"/>
                  </a:lnTo>
                  <a:lnTo>
                    <a:pt x="2229612" y="26670"/>
                  </a:lnTo>
                  <a:lnTo>
                    <a:pt x="3131210" y="26670"/>
                  </a:lnTo>
                  <a:lnTo>
                    <a:pt x="3189732" y="30480"/>
                  </a:lnTo>
                  <a:lnTo>
                    <a:pt x="3378708" y="45720"/>
                  </a:lnTo>
                  <a:lnTo>
                    <a:pt x="3720084" y="81280"/>
                  </a:lnTo>
                  <a:lnTo>
                    <a:pt x="3870960" y="104140"/>
                  </a:lnTo>
                  <a:lnTo>
                    <a:pt x="3941064" y="116840"/>
                  </a:lnTo>
                  <a:lnTo>
                    <a:pt x="4006596" y="127000"/>
                  </a:lnTo>
                  <a:lnTo>
                    <a:pt x="4126992" y="153670"/>
                  </a:lnTo>
                  <a:lnTo>
                    <a:pt x="4229100" y="180340"/>
                  </a:lnTo>
                  <a:lnTo>
                    <a:pt x="4274820" y="195580"/>
                  </a:lnTo>
                  <a:lnTo>
                    <a:pt x="4314444" y="210820"/>
                  </a:lnTo>
                  <a:lnTo>
                    <a:pt x="4349496" y="226060"/>
                  </a:lnTo>
                  <a:lnTo>
                    <a:pt x="4405884" y="256540"/>
                  </a:lnTo>
                  <a:lnTo>
                    <a:pt x="4427220" y="275590"/>
                  </a:lnTo>
                  <a:lnTo>
                    <a:pt x="4428744" y="275590"/>
                  </a:lnTo>
                  <a:lnTo>
                    <a:pt x="4428744" y="276860"/>
                  </a:lnTo>
                  <a:lnTo>
                    <a:pt x="4442460" y="292100"/>
                  </a:lnTo>
                  <a:lnTo>
                    <a:pt x="4445508" y="294640"/>
                  </a:lnTo>
                  <a:lnTo>
                    <a:pt x="4407408" y="294640"/>
                  </a:lnTo>
                  <a:lnTo>
                    <a:pt x="4408932" y="297180"/>
                  </a:lnTo>
                  <a:close/>
                </a:path>
                <a:path w="4457700" h="670560">
                  <a:moveTo>
                    <a:pt x="48768" y="297180"/>
                  </a:moveTo>
                  <a:lnTo>
                    <a:pt x="50292" y="294640"/>
                  </a:lnTo>
                  <a:lnTo>
                    <a:pt x="52070" y="294640"/>
                  </a:lnTo>
                  <a:lnTo>
                    <a:pt x="48768" y="297180"/>
                  </a:lnTo>
                  <a:close/>
                </a:path>
                <a:path w="4457700" h="670560">
                  <a:moveTo>
                    <a:pt x="4421124" y="312420"/>
                  </a:moveTo>
                  <a:lnTo>
                    <a:pt x="4407408" y="294640"/>
                  </a:lnTo>
                  <a:lnTo>
                    <a:pt x="4445508" y="294640"/>
                  </a:lnTo>
                  <a:lnTo>
                    <a:pt x="4451495" y="308610"/>
                  </a:lnTo>
                  <a:lnTo>
                    <a:pt x="4419600" y="308610"/>
                  </a:lnTo>
                  <a:lnTo>
                    <a:pt x="4421124" y="312420"/>
                  </a:lnTo>
                  <a:close/>
                </a:path>
                <a:path w="4457700" h="670560">
                  <a:moveTo>
                    <a:pt x="36576" y="312420"/>
                  </a:moveTo>
                  <a:lnTo>
                    <a:pt x="38100" y="308610"/>
                  </a:lnTo>
                  <a:lnTo>
                    <a:pt x="39515" y="308610"/>
                  </a:lnTo>
                  <a:lnTo>
                    <a:pt x="36576" y="312420"/>
                  </a:lnTo>
                  <a:close/>
                </a:path>
                <a:path w="4457700" h="670560">
                  <a:moveTo>
                    <a:pt x="4456293" y="323850"/>
                  </a:moveTo>
                  <a:lnTo>
                    <a:pt x="4428744" y="323850"/>
                  </a:lnTo>
                  <a:lnTo>
                    <a:pt x="4419600" y="308610"/>
                  </a:lnTo>
                  <a:lnTo>
                    <a:pt x="4451495" y="308610"/>
                  </a:lnTo>
                  <a:lnTo>
                    <a:pt x="4453128" y="312420"/>
                  </a:lnTo>
                  <a:lnTo>
                    <a:pt x="4454652" y="313690"/>
                  </a:lnTo>
                  <a:lnTo>
                    <a:pt x="4454652" y="314960"/>
                  </a:lnTo>
                  <a:lnTo>
                    <a:pt x="4456293" y="323850"/>
                  </a:lnTo>
                  <a:close/>
                </a:path>
                <a:path w="4457700" h="670560">
                  <a:moveTo>
                    <a:pt x="31496" y="323850"/>
                  </a:moveTo>
                  <a:lnTo>
                    <a:pt x="30480" y="323850"/>
                  </a:lnTo>
                  <a:lnTo>
                    <a:pt x="32004" y="321310"/>
                  </a:lnTo>
                  <a:lnTo>
                    <a:pt x="31496" y="323850"/>
                  </a:lnTo>
                  <a:close/>
                </a:path>
                <a:path w="4457700" h="670560">
                  <a:moveTo>
                    <a:pt x="4429780" y="334111"/>
                  </a:moveTo>
                  <a:lnTo>
                    <a:pt x="4427220" y="321310"/>
                  </a:lnTo>
                  <a:lnTo>
                    <a:pt x="4428744" y="323850"/>
                  </a:lnTo>
                  <a:lnTo>
                    <a:pt x="4456293" y="323850"/>
                  </a:lnTo>
                  <a:lnTo>
                    <a:pt x="4457700" y="331470"/>
                  </a:lnTo>
                  <a:lnTo>
                    <a:pt x="4430268" y="331470"/>
                  </a:lnTo>
                  <a:lnTo>
                    <a:pt x="4429780" y="334111"/>
                  </a:lnTo>
                  <a:close/>
                </a:path>
                <a:path w="4457700" h="670560">
                  <a:moveTo>
                    <a:pt x="28956" y="336550"/>
                  </a:moveTo>
                  <a:lnTo>
                    <a:pt x="28956" y="331470"/>
                  </a:lnTo>
                  <a:lnTo>
                    <a:pt x="29443" y="334111"/>
                  </a:lnTo>
                  <a:lnTo>
                    <a:pt x="28956" y="336550"/>
                  </a:lnTo>
                  <a:close/>
                </a:path>
                <a:path w="4457700" h="670560">
                  <a:moveTo>
                    <a:pt x="29443" y="334111"/>
                  </a:moveTo>
                  <a:lnTo>
                    <a:pt x="28956" y="331470"/>
                  </a:lnTo>
                  <a:lnTo>
                    <a:pt x="29972" y="331470"/>
                  </a:lnTo>
                  <a:lnTo>
                    <a:pt x="29443" y="334111"/>
                  </a:lnTo>
                  <a:close/>
                </a:path>
                <a:path w="4457700" h="670560">
                  <a:moveTo>
                    <a:pt x="4430268" y="336550"/>
                  </a:moveTo>
                  <a:lnTo>
                    <a:pt x="4429780" y="334111"/>
                  </a:lnTo>
                  <a:lnTo>
                    <a:pt x="4430268" y="331470"/>
                  </a:lnTo>
                  <a:lnTo>
                    <a:pt x="4430268" y="336550"/>
                  </a:lnTo>
                  <a:close/>
                </a:path>
                <a:path w="4457700" h="670560">
                  <a:moveTo>
                    <a:pt x="4457700" y="336550"/>
                  </a:moveTo>
                  <a:lnTo>
                    <a:pt x="4430268" y="336550"/>
                  </a:lnTo>
                  <a:lnTo>
                    <a:pt x="4430268" y="331470"/>
                  </a:lnTo>
                  <a:lnTo>
                    <a:pt x="4457700" y="331470"/>
                  </a:lnTo>
                  <a:lnTo>
                    <a:pt x="4457700" y="336550"/>
                  </a:lnTo>
                  <a:close/>
                </a:path>
                <a:path w="4457700" h="670560">
                  <a:moveTo>
                    <a:pt x="29893" y="336550"/>
                  </a:moveTo>
                  <a:lnTo>
                    <a:pt x="28956" y="336550"/>
                  </a:lnTo>
                  <a:lnTo>
                    <a:pt x="29443" y="334111"/>
                  </a:lnTo>
                  <a:lnTo>
                    <a:pt x="29893" y="336550"/>
                  </a:lnTo>
                  <a:close/>
                </a:path>
                <a:path w="4457700" h="670560">
                  <a:moveTo>
                    <a:pt x="4427513" y="346392"/>
                  </a:moveTo>
                  <a:lnTo>
                    <a:pt x="4429780" y="334111"/>
                  </a:lnTo>
                  <a:lnTo>
                    <a:pt x="4430268" y="336550"/>
                  </a:lnTo>
                  <a:lnTo>
                    <a:pt x="4457700" y="336550"/>
                  </a:lnTo>
                  <a:lnTo>
                    <a:pt x="4456293" y="344170"/>
                  </a:lnTo>
                  <a:lnTo>
                    <a:pt x="4428744" y="344170"/>
                  </a:lnTo>
                  <a:lnTo>
                    <a:pt x="4427513" y="346392"/>
                  </a:lnTo>
                  <a:close/>
                </a:path>
                <a:path w="4457700" h="670560">
                  <a:moveTo>
                    <a:pt x="32004" y="347980"/>
                  </a:moveTo>
                  <a:lnTo>
                    <a:pt x="30480" y="344170"/>
                  </a:lnTo>
                  <a:lnTo>
                    <a:pt x="31847" y="347133"/>
                  </a:lnTo>
                  <a:lnTo>
                    <a:pt x="32004" y="347980"/>
                  </a:lnTo>
                  <a:close/>
                </a:path>
                <a:path w="4457700" h="670560">
                  <a:moveTo>
                    <a:pt x="31847" y="347133"/>
                  </a:moveTo>
                  <a:lnTo>
                    <a:pt x="30480" y="344170"/>
                  </a:lnTo>
                  <a:lnTo>
                    <a:pt x="31300" y="344170"/>
                  </a:lnTo>
                  <a:lnTo>
                    <a:pt x="31847" y="347133"/>
                  </a:lnTo>
                  <a:close/>
                </a:path>
                <a:path w="4457700" h="670560">
                  <a:moveTo>
                    <a:pt x="4427220" y="347980"/>
                  </a:moveTo>
                  <a:lnTo>
                    <a:pt x="4427513" y="346392"/>
                  </a:lnTo>
                  <a:lnTo>
                    <a:pt x="4428744" y="344170"/>
                  </a:lnTo>
                  <a:lnTo>
                    <a:pt x="4427220" y="347980"/>
                  </a:lnTo>
                  <a:close/>
                </a:path>
                <a:path w="4457700" h="670560">
                  <a:moveTo>
                    <a:pt x="4455589" y="347980"/>
                  </a:moveTo>
                  <a:lnTo>
                    <a:pt x="4427220" y="347980"/>
                  </a:lnTo>
                  <a:lnTo>
                    <a:pt x="4428744" y="344170"/>
                  </a:lnTo>
                  <a:lnTo>
                    <a:pt x="4456293" y="344170"/>
                  </a:lnTo>
                  <a:lnTo>
                    <a:pt x="4455589" y="347980"/>
                  </a:lnTo>
                  <a:close/>
                </a:path>
                <a:path w="4457700" h="670560">
                  <a:moveTo>
                    <a:pt x="4451955" y="360680"/>
                  </a:moveTo>
                  <a:lnTo>
                    <a:pt x="4419600" y="360680"/>
                  </a:lnTo>
                  <a:lnTo>
                    <a:pt x="4421124" y="358140"/>
                  </a:lnTo>
                  <a:lnTo>
                    <a:pt x="4427513" y="346392"/>
                  </a:lnTo>
                  <a:lnTo>
                    <a:pt x="4427220" y="347980"/>
                  </a:lnTo>
                  <a:lnTo>
                    <a:pt x="4455589" y="347980"/>
                  </a:lnTo>
                  <a:lnTo>
                    <a:pt x="4454652" y="353060"/>
                  </a:lnTo>
                  <a:lnTo>
                    <a:pt x="4454652" y="355600"/>
                  </a:lnTo>
                  <a:lnTo>
                    <a:pt x="4453128" y="358140"/>
                  </a:lnTo>
                  <a:lnTo>
                    <a:pt x="4451955" y="360680"/>
                  </a:lnTo>
                  <a:close/>
                </a:path>
                <a:path w="4457700" h="670560">
                  <a:moveTo>
                    <a:pt x="32238" y="347980"/>
                  </a:moveTo>
                  <a:lnTo>
                    <a:pt x="32004" y="347980"/>
                  </a:lnTo>
                  <a:lnTo>
                    <a:pt x="31847" y="347133"/>
                  </a:lnTo>
                  <a:lnTo>
                    <a:pt x="32238" y="347980"/>
                  </a:lnTo>
                  <a:close/>
                </a:path>
                <a:path w="4457700" h="670560">
                  <a:moveTo>
                    <a:pt x="38100" y="360680"/>
                  </a:moveTo>
                  <a:lnTo>
                    <a:pt x="36576" y="358140"/>
                  </a:lnTo>
                  <a:lnTo>
                    <a:pt x="37367" y="359092"/>
                  </a:lnTo>
                  <a:lnTo>
                    <a:pt x="38100" y="360680"/>
                  </a:lnTo>
                  <a:close/>
                </a:path>
                <a:path w="4457700" h="670560">
                  <a:moveTo>
                    <a:pt x="37367" y="359092"/>
                  </a:moveTo>
                  <a:lnTo>
                    <a:pt x="36576" y="358140"/>
                  </a:lnTo>
                  <a:lnTo>
                    <a:pt x="36927" y="358140"/>
                  </a:lnTo>
                  <a:lnTo>
                    <a:pt x="37367" y="359092"/>
                  </a:lnTo>
                  <a:close/>
                </a:path>
                <a:path w="4457700" h="670560">
                  <a:moveTo>
                    <a:pt x="4420772" y="358563"/>
                  </a:moveTo>
                  <a:lnTo>
                    <a:pt x="4421006" y="358140"/>
                  </a:lnTo>
                  <a:lnTo>
                    <a:pt x="4420772" y="358563"/>
                  </a:lnTo>
                  <a:close/>
                </a:path>
                <a:path w="4457700" h="670560">
                  <a:moveTo>
                    <a:pt x="4419600" y="360680"/>
                  </a:moveTo>
                  <a:lnTo>
                    <a:pt x="4420772" y="358563"/>
                  </a:lnTo>
                  <a:lnTo>
                    <a:pt x="4421124" y="358140"/>
                  </a:lnTo>
                  <a:lnTo>
                    <a:pt x="4419600" y="360680"/>
                  </a:lnTo>
                  <a:close/>
                </a:path>
                <a:path w="4457700" h="670560">
                  <a:moveTo>
                    <a:pt x="4407632" y="374379"/>
                  </a:moveTo>
                  <a:lnTo>
                    <a:pt x="4420772" y="358563"/>
                  </a:lnTo>
                  <a:lnTo>
                    <a:pt x="4419600" y="360680"/>
                  </a:lnTo>
                  <a:lnTo>
                    <a:pt x="4451955" y="360680"/>
                  </a:lnTo>
                  <a:lnTo>
                    <a:pt x="4446094" y="373380"/>
                  </a:lnTo>
                  <a:lnTo>
                    <a:pt x="4408932" y="373380"/>
                  </a:lnTo>
                  <a:lnTo>
                    <a:pt x="4407632" y="374379"/>
                  </a:lnTo>
                  <a:close/>
                </a:path>
                <a:path w="4457700" h="670560">
                  <a:moveTo>
                    <a:pt x="38686" y="360680"/>
                  </a:moveTo>
                  <a:lnTo>
                    <a:pt x="38100" y="360680"/>
                  </a:lnTo>
                  <a:lnTo>
                    <a:pt x="37367" y="359092"/>
                  </a:lnTo>
                  <a:lnTo>
                    <a:pt x="38686" y="360680"/>
                  </a:lnTo>
                  <a:close/>
                </a:path>
                <a:path w="4457700" h="670560">
                  <a:moveTo>
                    <a:pt x="50292" y="374650"/>
                  </a:moveTo>
                  <a:lnTo>
                    <a:pt x="48768" y="373380"/>
                  </a:lnTo>
                  <a:lnTo>
                    <a:pt x="49876" y="374149"/>
                  </a:lnTo>
                  <a:lnTo>
                    <a:pt x="50292" y="374650"/>
                  </a:lnTo>
                  <a:close/>
                </a:path>
                <a:path w="4457700" h="670560">
                  <a:moveTo>
                    <a:pt x="49876" y="374149"/>
                  </a:moveTo>
                  <a:lnTo>
                    <a:pt x="48768" y="373380"/>
                  </a:lnTo>
                  <a:lnTo>
                    <a:pt x="49236" y="373380"/>
                  </a:lnTo>
                  <a:lnTo>
                    <a:pt x="49876" y="374149"/>
                  </a:lnTo>
                  <a:close/>
                </a:path>
                <a:path w="4457700" h="670560">
                  <a:moveTo>
                    <a:pt x="4407408" y="374650"/>
                  </a:moveTo>
                  <a:lnTo>
                    <a:pt x="4407632" y="374379"/>
                  </a:lnTo>
                  <a:lnTo>
                    <a:pt x="4408932" y="373380"/>
                  </a:lnTo>
                  <a:lnTo>
                    <a:pt x="4407408" y="374650"/>
                  </a:lnTo>
                  <a:close/>
                </a:path>
                <a:path w="4457700" h="670560">
                  <a:moveTo>
                    <a:pt x="4445508" y="374650"/>
                  </a:moveTo>
                  <a:lnTo>
                    <a:pt x="4407408" y="374650"/>
                  </a:lnTo>
                  <a:lnTo>
                    <a:pt x="4408932" y="373380"/>
                  </a:lnTo>
                  <a:lnTo>
                    <a:pt x="4446094" y="373380"/>
                  </a:lnTo>
                  <a:lnTo>
                    <a:pt x="4445508" y="374650"/>
                  </a:lnTo>
                  <a:close/>
                </a:path>
                <a:path w="4457700" h="670560">
                  <a:moveTo>
                    <a:pt x="50596" y="374650"/>
                  </a:moveTo>
                  <a:lnTo>
                    <a:pt x="50292" y="374650"/>
                  </a:lnTo>
                  <a:lnTo>
                    <a:pt x="49876" y="374149"/>
                  </a:lnTo>
                  <a:lnTo>
                    <a:pt x="50596" y="374650"/>
                  </a:lnTo>
                  <a:close/>
                </a:path>
                <a:path w="4457700" h="670560">
                  <a:moveTo>
                    <a:pt x="3140964" y="641350"/>
                  </a:moveTo>
                  <a:lnTo>
                    <a:pt x="2342388" y="641350"/>
                  </a:lnTo>
                  <a:lnTo>
                    <a:pt x="2782824" y="632460"/>
                  </a:lnTo>
                  <a:lnTo>
                    <a:pt x="3090672" y="617220"/>
                  </a:lnTo>
                  <a:lnTo>
                    <a:pt x="3188208" y="610870"/>
                  </a:lnTo>
                  <a:lnTo>
                    <a:pt x="3465576" y="588010"/>
                  </a:lnTo>
                  <a:lnTo>
                    <a:pt x="3552444" y="579120"/>
                  </a:lnTo>
                  <a:lnTo>
                    <a:pt x="3636264" y="567690"/>
                  </a:lnTo>
                  <a:lnTo>
                    <a:pt x="3717036" y="558800"/>
                  </a:lnTo>
                  <a:lnTo>
                    <a:pt x="3793236" y="548640"/>
                  </a:lnTo>
                  <a:lnTo>
                    <a:pt x="3866388" y="535940"/>
                  </a:lnTo>
                  <a:lnTo>
                    <a:pt x="3934968" y="525780"/>
                  </a:lnTo>
                  <a:lnTo>
                    <a:pt x="4062984" y="500380"/>
                  </a:lnTo>
                  <a:lnTo>
                    <a:pt x="4119372" y="487680"/>
                  </a:lnTo>
                  <a:lnTo>
                    <a:pt x="4172712" y="473710"/>
                  </a:lnTo>
                  <a:lnTo>
                    <a:pt x="4221480" y="459740"/>
                  </a:lnTo>
                  <a:lnTo>
                    <a:pt x="4264152" y="445770"/>
                  </a:lnTo>
                  <a:lnTo>
                    <a:pt x="4303776" y="431800"/>
                  </a:lnTo>
                  <a:lnTo>
                    <a:pt x="4337304" y="416560"/>
                  </a:lnTo>
                  <a:lnTo>
                    <a:pt x="4366260" y="403860"/>
                  </a:lnTo>
                  <a:lnTo>
                    <a:pt x="4389120" y="388620"/>
                  </a:lnTo>
                  <a:lnTo>
                    <a:pt x="4407632" y="374379"/>
                  </a:lnTo>
                  <a:lnTo>
                    <a:pt x="4407408" y="374650"/>
                  </a:lnTo>
                  <a:lnTo>
                    <a:pt x="4443984" y="374650"/>
                  </a:lnTo>
                  <a:lnTo>
                    <a:pt x="4443984" y="375920"/>
                  </a:lnTo>
                  <a:lnTo>
                    <a:pt x="4442460" y="377190"/>
                  </a:lnTo>
                  <a:lnTo>
                    <a:pt x="4428744" y="392430"/>
                  </a:lnTo>
                  <a:lnTo>
                    <a:pt x="4428744" y="393700"/>
                  </a:lnTo>
                  <a:lnTo>
                    <a:pt x="4427220" y="393700"/>
                  </a:lnTo>
                  <a:lnTo>
                    <a:pt x="4407408" y="411480"/>
                  </a:lnTo>
                  <a:lnTo>
                    <a:pt x="4351020" y="443230"/>
                  </a:lnTo>
                  <a:lnTo>
                    <a:pt x="4314444" y="458470"/>
                  </a:lnTo>
                  <a:lnTo>
                    <a:pt x="4274820" y="473710"/>
                  </a:lnTo>
                  <a:lnTo>
                    <a:pt x="4229100" y="487680"/>
                  </a:lnTo>
                  <a:lnTo>
                    <a:pt x="4126992" y="514350"/>
                  </a:lnTo>
                  <a:lnTo>
                    <a:pt x="4069080" y="528320"/>
                  </a:lnTo>
                  <a:lnTo>
                    <a:pt x="4006596" y="541020"/>
                  </a:lnTo>
                  <a:lnTo>
                    <a:pt x="3870960" y="565150"/>
                  </a:lnTo>
                  <a:lnTo>
                    <a:pt x="3720084" y="586740"/>
                  </a:lnTo>
                  <a:lnTo>
                    <a:pt x="3639312" y="596900"/>
                  </a:lnTo>
                  <a:lnTo>
                    <a:pt x="3378708" y="624840"/>
                  </a:lnTo>
                  <a:lnTo>
                    <a:pt x="3285744" y="632460"/>
                  </a:lnTo>
                  <a:lnTo>
                    <a:pt x="3189732" y="637540"/>
                  </a:lnTo>
                  <a:lnTo>
                    <a:pt x="3140964" y="641350"/>
                  </a:lnTo>
                  <a:close/>
                </a:path>
              </a:pathLst>
            </a:custGeom>
            <a:solidFill>
              <a:srgbClr val="9C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84499" y="3817121"/>
            <a:ext cx="2406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90" dirty="0">
                <a:latin typeface="Times New Roman"/>
                <a:cs typeface="Times New Roman"/>
              </a:rPr>
              <a:t>Construire </a:t>
            </a:r>
            <a:r>
              <a:rPr sz="1800" spc="45" dirty="0">
                <a:latin typeface="Times New Roman"/>
                <a:cs typeface="Times New Roman"/>
              </a:rPr>
              <a:t>les </a:t>
            </a:r>
            <a:r>
              <a:rPr sz="1800" b="1" spc="95" dirty="0">
                <a:latin typeface="Times New Roman"/>
                <a:cs typeface="Times New Roman"/>
              </a:rPr>
              <a:t>MCD</a:t>
            </a:r>
            <a:r>
              <a:rPr sz="1800" b="1" spc="-17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et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30" dirty="0">
                <a:latin typeface="Times New Roman"/>
                <a:cs typeface="Times New Roman"/>
              </a:rPr>
              <a:t>MCT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259324" y="4642104"/>
            <a:ext cx="4457700" cy="671830"/>
            <a:chOff x="5259324" y="4642104"/>
            <a:chExt cx="4457700" cy="671830"/>
          </a:xfrm>
        </p:grpSpPr>
        <p:sp>
          <p:nvSpPr>
            <p:cNvPr id="28" name="object 28"/>
            <p:cNvSpPr/>
            <p:nvPr/>
          </p:nvSpPr>
          <p:spPr>
            <a:xfrm>
              <a:off x="5274564" y="4655820"/>
              <a:ext cx="4429125" cy="643255"/>
            </a:xfrm>
            <a:custGeom>
              <a:avLst/>
              <a:gdLst/>
              <a:ahLst/>
              <a:cxnLst/>
              <a:rect l="l" t="t" r="r" b="b"/>
              <a:pathLst>
                <a:path w="4429125" h="643254">
                  <a:moveTo>
                    <a:pt x="2214372" y="643127"/>
                  </a:moveTo>
                  <a:lnTo>
                    <a:pt x="2136582" y="642934"/>
                  </a:lnTo>
                  <a:lnTo>
                    <a:pt x="2059470" y="642358"/>
                  </a:lnTo>
                  <a:lnTo>
                    <a:pt x="1983079" y="641405"/>
                  </a:lnTo>
                  <a:lnTo>
                    <a:pt x="1907453" y="640081"/>
                  </a:lnTo>
                  <a:lnTo>
                    <a:pt x="1832635" y="638394"/>
                  </a:lnTo>
                  <a:lnTo>
                    <a:pt x="1758669" y="636349"/>
                  </a:lnTo>
                  <a:lnTo>
                    <a:pt x="1685599" y="633952"/>
                  </a:lnTo>
                  <a:lnTo>
                    <a:pt x="1613469" y="631210"/>
                  </a:lnTo>
                  <a:lnTo>
                    <a:pt x="1542322" y="628128"/>
                  </a:lnTo>
                  <a:lnTo>
                    <a:pt x="1472202" y="624714"/>
                  </a:lnTo>
                  <a:lnTo>
                    <a:pt x="1403154" y="620974"/>
                  </a:lnTo>
                  <a:lnTo>
                    <a:pt x="1335221" y="616913"/>
                  </a:lnTo>
                  <a:lnTo>
                    <a:pt x="1268446" y="612538"/>
                  </a:lnTo>
                  <a:lnTo>
                    <a:pt x="1202873" y="607855"/>
                  </a:lnTo>
                  <a:lnTo>
                    <a:pt x="1138547" y="602870"/>
                  </a:lnTo>
                  <a:lnTo>
                    <a:pt x="1075510" y="597591"/>
                  </a:lnTo>
                  <a:lnTo>
                    <a:pt x="1013807" y="592022"/>
                  </a:lnTo>
                  <a:lnTo>
                    <a:pt x="953482" y="586170"/>
                  </a:lnTo>
                  <a:lnTo>
                    <a:pt x="894578" y="580042"/>
                  </a:lnTo>
                  <a:lnTo>
                    <a:pt x="837139" y="573644"/>
                  </a:lnTo>
                  <a:lnTo>
                    <a:pt x="781209" y="566981"/>
                  </a:lnTo>
                  <a:lnTo>
                    <a:pt x="726831" y="560061"/>
                  </a:lnTo>
                  <a:lnTo>
                    <a:pt x="674049" y="552889"/>
                  </a:lnTo>
                  <a:lnTo>
                    <a:pt x="622908" y="545472"/>
                  </a:lnTo>
                  <a:lnTo>
                    <a:pt x="573451" y="537816"/>
                  </a:lnTo>
                  <a:lnTo>
                    <a:pt x="525721" y="529927"/>
                  </a:lnTo>
                  <a:lnTo>
                    <a:pt x="479762" y="521812"/>
                  </a:lnTo>
                  <a:lnTo>
                    <a:pt x="435619" y="513476"/>
                  </a:lnTo>
                  <a:lnTo>
                    <a:pt x="393335" y="504926"/>
                  </a:lnTo>
                  <a:lnTo>
                    <a:pt x="352953" y="496169"/>
                  </a:lnTo>
                  <a:lnTo>
                    <a:pt x="314518" y="487210"/>
                  </a:lnTo>
                  <a:lnTo>
                    <a:pt x="243663" y="468713"/>
                  </a:lnTo>
                  <a:lnTo>
                    <a:pt x="181118" y="449484"/>
                  </a:lnTo>
                  <a:lnTo>
                    <a:pt x="127236" y="429575"/>
                  </a:lnTo>
                  <a:lnTo>
                    <a:pt x="82364" y="409034"/>
                  </a:lnTo>
                  <a:lnTo>
                    <a:pt x="46855" y="387913"/>
                  </a:lnTo>
                  <a:lnTo>
                    <a:pt x="11910" y="355251"/>
                  </a:lnTo>
                  <a:lnTo>
                    <a:pt x="0" y="321563"/>
                  </a:lnTo>
                  <a:lnTo>
                    <a:pt x="1338" y="310324"/>
                  </a:lnTo>
                  <a:lnTo>
                    <a:pt x="21058" y="277192"/>
                  </a:lnTo>
                  <a:lnTo>
                    <a:pt x="63418" y="245077"/>
                  </a:lnTo>
                  <a:lnTo>
                    <a:pt x="103652" y="224319"/>
                  </a:lnTo>
                  <a:lnTo>
                    <a:pt x="153072" y="204143"/>
                  </a:lnTo>
                  <a:lnTo>
                    <a:pt x="211330" y="184602"/>
                  </a:lnTo>
                  <a:lnTo>
                    <a:pt x="278073" y="165748"/>
                  </a:lnTo>
                  <a:lnTo>
                    <a:pt x="352953" y="147632"/>
                  </a:lnTo>
                  <a:lnTo>
                    <a:pt x="393335" y="138867"/>
                  </a:lnTo>
                  <a:lnTo>
                    <a:pt x="435619" y="130307"/>
                  </a:lnTo>
                  <a:lnTo>
                    <a:pt x="479762" y="121957"/>
                  </a:lnTo>
                  <a:lnTo>
                    <a:pt x="525721" y="113825"/>
                  </a:lnTo>
                  <a:lnTo>
                    <a:pt x="573451" y="105916"/>
                  </a:lnTo>
                  <a:lnTo>
                    <a:pt x="622908" y="98238"/>
                  </a:lnTo>
                  <a:lnTo>
                    <a:pt x="674049" y="90797"/>
                  </a:lnTo>
                  <a:lnTo>
                    <a:pt x="726831" y="83599"/>
                  </a:lnTo>
                  <a:lnTo>
                    <a:pt x="781209" y="76651"/>
                  </a:lnTo>
                  <a:lnTo>
                    <a:pt x="837139" y="69959"/>
                  </a:lnTo>
                  <a:lnTo>
                    <a:pt x="894578" y="63530"/>
                  </a:lnTo>
                  <a:lnTo>
                    <a:pt x="953482" y="57370"/>
                  </a:lnTo>
                  <a:lnTo>
                    <a:pt x="1013807" y="51487"/>
                  </a:lnTo>
                  <a:lnTo>
                    <a:pt x="1075510" y="45886"/>
                  </a:lnTo>
                  <a:lnTo>
                    <a:pt x="1138547" y="40574"/>
                  </a:lnTo>
                  <a:lnTo>
                    <a:pt x="1202873" y="35557"/>
                  </a:lnTo>
                  <a:lnTo>
                    <a:pt x="1268446" y="30842"/>
                  </a:lnTo>
                  <a:lnTo>
                    <a:pt x="1335221" y="26436"/>
                  </a:lnTo>
                  <a:lnTo>
                    <a:pt x="1403154" y="22345"/>
                  </a:lnTo>
                  <a:lnTo>
                    <a:pt x="1472202" y="18576"/>
                  </a:lnTo>
                  <a:lnTo>
                    <a:pt x="1542322" y="15134"/>
                  </a:lnTo>
                  <a:lnTo>
                    <a:pt x="1613469" y="12027"/>
                  </a:lnTo>
                  <a:lnTo>
                    <a:pt x="1685599" y="9261"/>
                  </a:lnTo>
                  <a:lnTo>
                    <a:pt x="1758669" y="6843"/>
                  </a:lnTo>
                  <a:lnTo>
                    <a:pt x="1832635" y="4779"/>
                  </a:lnTo>
                  <a:lnTo>
                    <a:pt x="1907453" y="3076"/>
                  </a:lnTo>
                  <a:lnTo>
                    <a:pt x="1983079" y="1740"/>
                  </a:lnTo>
                  <a:lnTo>
                    <a:pt x="2059470" y="777"/>
                  </a:lnTo>
                  <a:lnTo>
                    <a:pt x="2136582" y="195"/>
                  </a:lnTo>
                  <a:lnTo>
                    <a:pt x="2214372" y="0"/>
                  </a:lnTo>
                  <a:lnTo>
                    <a:pt x="2292067" y="195"/>
                  </a:lnTo>
                  <a:lnTo>
                    <a:pt x="2369094" y="777"/>
                  </a:lnTo>
                  <a:lnTo>
                    <a:pt x="2445408" y="1740"/>
                  </a:lnTo>
                  <a:lnTo>
                    <a:pt x="2520965" y="3076"/>
                  </a:lnTo>
                  <a:lnTo>
                    <a:pt x="2595720" y="4779"/>
                  </a:lnTo>
                  <a:lnTo>
                    <a:pt x="2669630" y="6843"/>
                  </a:lnTo>
                  <a:lnTo>
                    <a:pt x="2742651" y="9261"/>
                  </a:lnTo>
                  <a:lnTo>
                    <a:pt x="2814739" y="12027"/>
                  </a:lnTo>
                  <a:lnTo>
                    <a:pt x="2885849" y="15134"/>
                  </a:lnTo>
                  <a:lnTo>
                    <a:pt x="2955938" y="18576"/>
                  </a:lnTo>
                  <a:lnTo>
                    <a:pt x="3024961" y="22345"/>
                  </a:lnTo>
                  <a:lnTo>
                    <a:pt x="3092875" y="26436"/>
                  </a:lnTo>
                  <a:lnTo>
                    <a:pt x="3159636" y="30842"/>
                  </a:lnTo>
                  <a:lnTo>
                    <a:pt x="3225198" y="35557"/>
                  </a:lnTo>
                  <a:lnTo>
                    <a:pt x="3289520" y="40574"/>
                  </a:lnTo>
                  <a:lnTo>
                    <a:pt x="3352556" y="45886"/>
                  </a:lnTo>
                  <a:lnTo>
                    <a:pt x="3414262" y="51487"/>
                  </a:lnTo>
                  <a:lnTo>
                    <a:pt x="3474594" y="57370"/>
                  </a:lnTo>
                  <a:lnTo>
                    <a:pt x="3533509" y="63530"/>
                  </a:lnTo>
                  <a:lnTo>
                    <a:pt x="3590962" y="69959"/>
                  </a:lnTo>
                  <a:lnTo>
                    <a:pt x="3646909" y="76651"/>
                  </a:lnTo>
                  <a:lnTo>
                    <a:pt x="3701307" y="83599"/>
                  </a:lnTo>
                  <a:lnTo>
                    <a:pt x="3754110" y="90797"/>
                  </a:lnTo>
                  <a:lnTo>
                    <a:pt x="3805276" y="98238"/>
                  </a:lnTo>
                  <a:lnTo>
                    <a:pt x="3854760" y="105916"/>
                  </a:lnTo>
                  <a:lnTo>
                    <a:pt x="3902517" y="113825"/>
                  </a:lnTo>
                  <a:lnTo>
                    <a:pt x="3948505" y="121957"/>
                  </a:lnTo>
                  <a:lnTo>
                    <a:pt x="3992679" y="130307"/>
                  </a:lnTo>
                  <a:lnTo>
                    <a:pt x="4034994" y="138867"/>
                  </a:lnTo>
                  <a:lnTo>
                    <a:pt x="4075408" y="147632"/>
                  </a:lnTo>
                  <a:lnTo>
                    <a:pt x="4113875" y="156594"/>
                  </a:lnTo>
                  <a:lnTo>
                    <a:pt x="4184796" y="175086"/>
                  </a:lnTo>
                  <a:lnTo>
                    <a:pt x="4247403" y="194290"/>
                  </a:lnTo>
                  <a:lnTo>
                    <a:pt x="4301344" y="214155"/>
                  </a:lnTo>
                  <a:lnTo>
                    <a:pt x="4346269" y="234629"/>
                  </a:lnTo>
                  <a:lnTo>
                    <a:pt x="4381823" y="255658"/>
                  </a:lnTo>
                  <a:lnTo>
                    <a:pt x="4416815" y="288132"/>
                  </a:lnTo>
                  <a:lnTo>
                    <a:pt x="4428744" y="321563"/>
                  </a:lnTo>
                  <a:lnTo>
                    <a:pt x="4427403" y="332896"/>
                  </a:lnTo>
                  <a:lnTo>
                    <a:pt x="4407655" y="366261"/>
                  </a:lnTo>
                  <a:lnTo>
                    <a:pt x="4365239" y="398543"/>
                  </a:lnTo>
                  <a:lnTo>
                    <a:pt x="4324956" y="419380"/>
                  </a:lnTo>
                  <a:lnTo>
                    <a:pt x="4275479" y="439611"/>
                  </a:lnTo>
                  <a:lnTo>
                    <a:pt x="4217160" y="459187"/>
                  </a:lnTo>
                  <a:lnTo>
                    <a:pt x="4150353" y="478056"/>
                  </a:lnTo>
                  <a:lnTo>
                    <a:pt x="4075408" y="496169"/>
                  </a:lnTo>
                  <a:lnTo>
                    <a:pt x="4034994" y="504926"/>
                  </a:lnTo>
                  <a:lnTo>
                    <a:pt x="3992679" y="513476"/>
                  </a:lnTo>
                  <a:lnTo>
                    <a:pt x="3948505" y="521812"/>
                  </a:lnTo>
                  <a:lnTo>
                    <a:pt x="3902517" y="529927"/>
                  </a:lnTo>
                  <a:lnTo>
                    <a:pt x="3854760" y="537816"/>
                  </a:lnTo>
                  <a:lnTo>
                    <a:pt x="3805276" y="545472"/>
                  </a:lnTo>
                  <a:lnTo>
                    <a:pt x="3754110" y="552889"/>
                  </a:lnTo>
                  <a:lnTo>
                    <a:pt x="3701307" y="560061"/>
                  </a:lnTo>
                  <a:lnTo>
                    <a:pt x="3646909" y="566981"/>
                  </a:lnTo>
                  <a:lnTo>
                    <a:pt x="3590962" y="573644"/>
                  </a:lnTo>
                  <a:lnTo>
                    <a:pt x="3533509" y="580042"/>
                  </a:lnTo>
                  <a:lnTo>
                    <a:pt x="3474594" y="586170"/>
                  </a:lnTo>
                  <a:lnTo>
                    <a:pt x="3414262" y="592022"/>
                  </a:lnTo>
                  <a:lnTo>
                    <a:pt x="3352556" y="597591"/>
                  </a:lnTo>
                  <a:lnTo>
                    <a:pt x="3289520" y="602870"/>
                  </a:lnTo>
                  <a:lnTo>
                    <a:pt x="3225198" y="607855"/>
                  </a:lnTo>
                  <a:lnTo>
                    <a:pt x="3159636" y="612538"/>
                  </a:lnTo>
                  <a:lnTo>
                    <a:pt x="3092875" y="616913"/>
                  </a:lnTo>
                  <a:lnTo>
                    <a:pt x="3024961" y="620974"/>
                  </a:lnTo>
                  <a:lnTo>
                    <a:pt x="2955938" y="624714"/>
                  </a:lnTo>
                  <a:lnTo>
                    <a:pt x="2885849" y="628128"/>
                  </a:lnTo>
                  <a:lnTo>
                    <a:pt x="2814739" y="631210"/>
                  </a:lnTo>
                  <a:lnTo>
                    <a:pt x="2742651" y="633952"/>
                  </a:lnTo>
                  <a:lnTo>
                    <a:pt x="2669630" y="636349"/>
                  </a:lnTo>
                  <a:lnTo>
                    <a:pt x="2595720" y="638394"/>
                  </a:lnTo>
                  <a:lnTo>
                    <a:pt x="2520965" y="640081"/>
                  </a:lnTo>
                  <a:lnTo>
                    <a:pt x="2445408" y="641405"/>
                  </a:lnTo>
                  <a:lnTo>
                    <a:pt x="2369094" y="642358"/>
                  </a:lnTo>
                  <a:lnTo>
                    <a:pt x="2292067" y="642934"/>
                  </a:lnTo>
                  <a:lnTo>
                    <a:pt x="2214372" y="6431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59324" y="4642104"/>
              <a:ext cx="4457700" cy="671830"/>
            </a:xfrm>
            <a:custGeom>
              <a:avLst/>
              <a:gdLst/>
              <a:ahLst/>
              <a:cxnLst/>
              <a:rect l="l" t="t" r="r" b="b"/>
              <a:pathLst>
                <a:path w="4457700" h="671829">
                  <a:moveTo>
                    <a:pt x="2455164" y="670560"/>
                  </a:moveTo>
                  <a:lnTo>
                    <a:pt x="2002536" y="670560"/>
                  </a:lnTo>
                  <a:lnTo>
                    <a:pt x="1569720" y="656590"/>
                  </a:lnTo>
                  <a:lnTo>
                    <a:pt x="1467612" y="651510"/>
                  </a:lnTo>
                  <a:lnTo>
                    <a:pt x="1171956" y="632460"/>
                  </a:lnTo>
                  <a:lnTo>
                    <a:pt x="989076" y="617220"/>
                  </a:lnTo>
                  <a:lnTo>
                    <a:pt x="818388" y="596900"/>
                  </a:lnTo>
                  <a:lnTo>
                    <a:pt x="737616" y="588010"/>
                  </a:lnTo>
                  <a:lnTo>
                    <a:pt x="518160" y="553720"/>
                  </a:lnTo>
                  <a:lnTo>
                    <a:pt x="452628" y="542290"/>
                  </a:lnTo>
                  <a:lnTo>
                    <a:pt x="390144" y="529590"/>
                  </a:lnTo>
                  <a:lnTo>
                    <a:pt x="278892" y="502920"/>
                  </a:lnTo>
                  <a:lnTo>
                    <a:pt x="228600" y="488950"/>
                  </a:lnTo>
                  <a:lnTo>
                    <a:pt x="144780" y="459740"/>
                  </a:lnTo>
                  <a:lnTo>
                    <a:pt x="108204" y="444500"/>
                  </a:lnTo>
                  <a:lnTo>
                    <a:pt x="51816" y="412750"/>
                  </a:lnTo>
                  <a:lnTo>
                    <a:pt x="30480" y="396240"/>
                  </a:lnTo>
                  <a:lnTo>
                    <a:pt x="30480" y="393700"/>
                  </a:lnTo>
                  <a:lnTo>
                    <a:pt x="28956" y="393700"/>
                  </a:lnTo>
                  <a:lnTo>
                    <a:pt x="15240" y="377190"/>
                  </a:lnTo>
                  <a:lnTo>
                    <a:pt x="13716" y="375920"/>
                  </a:lnTo>
                  <a:lnTo>
                    <a:pt x="13716" y="374650"/>
                  </a:lnTo>
                  <a:lnTo>
                    <a:pt x="4572" y="359410"/>
                  </a:lnTo>
                  <a:lnTo>
                    <a:pt x="4572" y="358140"/>
                  </a:lnTo>
                  <a:lnTo>
                    <a:pt x="3048" y="355600"/>
                  </a:lnTo>
                  <a:lnTo>
                    <a:pt x="3048" y="354330"/>
                  </a:lnTo>
                  <a:lnTo>
                    <a:pt x="0" y="337820"/>
                  </a:lnTo>
                  <a:lnTo>
                    <a:pt x="0" y="332740"/>
                  </a:lnTo>
                  <a:lnTo>
                    <a:pt x="3048" y="316230"/>
                  </a:lnTo>
                  <a:lnTo>
                    <a:pt x="3048" y="314960"/>
                  </a:lnTo>
                  <a:lnTo>
                    <a:pt x="4572" y="313690"/>
                  </a:lnTo>
                  <a:lnTo>
                    <a:pt x="4572" y="312420"/>
                  </a:lnTo>
                  <a:lnTo>
                    <a:pt x="13716" y="294640"/>
                  </a:lnTo>
                  <a:lnTo>
                    <a:pt x="15240" y="293370"/>
                  </a:lnTo>
                  <a:lnTo>
                    <a:pt x="28956" y="276860"/>
                  </a:lnTo>
                  <a:lnTo>
                    <a:pt x="30480" y="276860"/>
                  </a:lnTo>
                  <a:lnTo>
                    <a:pt x="30480" y="275590"/>
                  </a:lnTo>
                  <a:lnTo>
                    <a:pt x="50292" y="260350"/>
                  </a:lnTo>
                  <a:lnTo>
                    <a:pt x="76200" y="243840"/>
                  </a:lnTo>
                  <a:lnTo>
                    <a:pt x="108204" y="226060"/>
                  </a:lnTo>
                  <a:lnTo>
                    <a:pt x="143256" y="210820"/>
                  </a:lnTo>
                  <a:lnTo>
                    <a:pt x="184404" y="198120"/>
                  </a:lnTo>
                  <a:lnTo>
                    <a:pt x="228600" y="182880"/>
                  </a:lnTo>
                  <a:lnTo>
                    <a:pt x="277368" y="168910"/>
                  </a:lnTo>
                  <a:lnTo>
                    <a:pt x="332232" y="154940"/>
                  </a:lnTo>
                  <a:lnTo>
                    <a:pt x="390144" y="140970"/>
                  </a:lnTo>
                  <a:lnTo>
                    <a:pt x="451104" y="128270"/>
                  </a:lnTo>
                  <a:lnTo>
                    <a:pt x="518160" y="116840"/>
                  </a:lnTo>
                  <a:lnTo>
                    <a:pt x="588264" y="104140"/>
                  </a:lnTo>
                  <a:lnTo>
                    <a:pt x="818388" y="72390"/>
                  </a:lnTo>
                  <a:lnTo>
                    <a:pt x="989076" y="54610"/>
                  </a:lnTo>
                  <a:lnTo>
                    <a:pt x="1267968" y="31750"/>
                  </a:lnTo>
                  <a:lnTo>
                    <a:pt x="1467612" y="19050"/>
                  </a:lnTo>
                  <a:lnTo>
                    <a:pt x="1569720" y="13970"/>
                  </a:lnTo>
                  <a:lnTo>
                    <a:pt x="1674876" y="10160"/>
                  </a:lnTo>
                  <a:lnTo>
                    <a:pt x="1783080" y="5080"/>
                  </a:lnTo>
                  <a:lnTo>
                    <a:pt x="1891284" y="3810"/>
                  </a:lnTo>
                  <a:lnTo>
                    <a:pt x="2002536" y="1270"/>
                  </a:lnTo>
                  <a:lnTo>
                    <a:pt x="2115312" y="0"/>
                  </a:lnTo>
                  <a:lnTo>
                    <a:pt x="2342388" y="0"/>
                  </a:lnTo>
                  <a:lnTo>
                    <a:pt x="2455164" y="1270"/>
                  </a:lnTo>
                  <a:lnTo>
                    <a:pt x="2566416" y="3810"/>
                  </a:lnTo>
                  <a:lnTo>
                    <a:pt x="2676144" y="5080"/>
                  </a:lnTo>
                  <a:lnTo>
                    <a:pt x="2782824" y="10160"/>
                  </a:lnTo>
                  <a:lnTo>
                    <a:pt x="2887980" y="13970"/>
                  </a:lnTo>
                  <a:lnTo>
                    <a:pt x="2991612" y="19050"/>
                  </a:lnTo>
                  <a:lnTo>
                    <a:pt x="3131210" y="27940"/>
                  </a:lnTo>
                  <a:lnTo>
                    <a:pt x="2115312" y="27940"/>
                  </a:lnTo>
                  <a:lnTo>
                    <a:pt x="2002536" y="30480"/>
                  </a:lnTo>
                  <a:lnTo>
                    <a:pt x="1892808" y="31750"/>
                  </a:lnTo>
                  <a:lnTo>
                    <a:pt x="1783080" y="34290"/>
                  </a:lnTo>
                  <a:lnTo>
                    <a:pt x="1571244" y="41910"/>
                  </a:lnTo>
                  <a:lnTo>
                    <a:pt x="1469136" y="48260"/>
                  </a:lnTo>
                  <a:lnTo>
                    <a:pt x="1368552" y="52070"/>
                  </a:lnTo>
                  <a:lnTo>
                    <a:pt x="1269492" y="60960"/>
                  </a:lnTo>
                  <a:lnTo>
                    <a:pt x="1175004" y="66040"/>
                  </a:lnTo>
                  <a:lnTo>
                    <a:pt x="1082040" y="73660"/>
                  </a:lnTo>
                  <a:lnTo>
                    <a:pt x="992124" y="83820"/>
                  </a:lnTo>
                  <a:lnTo>
                    <a:pt x="822960" y="101600"/>
                  </a:lnTo>
                  <a:lnTo>
                    <a:pt x="742188" y="111760"/>
                  </a:lnTo>
                  <a:lnTo>
                    <a:pt x="665988" y="123190"/>
                  </a:lnTo>
                  <a:lnTo>
                    <a:pt x="592836" y="133350"/>
                  </a:lnTo>
                  <a:lnTo>
                    <a:pt x="522732" y="146050"/>
                  </a:lnTo>
                  <a:lnTo>
                    <a:pt x="457200" y="156210"/>
                  </a:lnTo>
                  <a:lnTo>
                    <a:pt x="338328" y="182880"/>
                  </a:lnTo>
                  <a:lnTo>
                    <a:pt x="286512" y="195580"/>
                  </a:lnTo>
                  <a:lnTo>
                    <a:pt x="237744" y="209550"/>
                  </a:lnTo>
                  <a:lnTo>
                    <a:pt x="193548" y="223520"/>
                  </a:lnTo>
                  <a:lnTo>
                    <a:pt x="153924" y="238760"/>
                  </a:lnTo>
                  <a:lnTo>
                    <a:pt x="91440" y="267970"/>
                  </a:lnTo>
                  <a:lnTo>
                    <a:pt x="53340" y="294640"/>
                  </a:lnTo>
                  <a:lnTo>
                    <a:pt x="50292" y="294640"/>
                  </a:lnTo>
                  <a:lnTo>
                    <a:pt x="39515" y="308610"/>
                  </a:lnTo>
                  <a:lnTo>
                    <a:pt x="38100" y="308610"/>
                  </a:lnTo>
                  <a:lnTo>
                    <a:pt x="32238" y="321310"/>
                  </a:lnTo>
                  <a:lnTo>
                    <a:pt x="32004" y="321310"/>
                  </a:lnTo>
                  <a:lnTo>
                    <a:pt x="30480" y="325120"/>
                  </a:lnTo>
                  <a:lnTo>
                    <a:pt x="31300" y="325120"/>
                  </a:lnTo>
                  <a:lnTo>
                    <a:pt x="29893" y="332740"/>
                  </a:lnTo>
                  <a:lnTo>
                    <a:pt x="28956" y="332740"/>
                  </a:lnTo>
                  <a:lnTo>
                    <a:pt x="28956" y="337820"/>
                  </a:lnTo>
                  <a:lnTo>
                    <a:pt x="29826" y="337820"/>
                  </a:lnTo>
                  <a:lnTo>
                    <a:pt x="31133" y="345440"/>
                  </a:lnTo>
                  <a:lnTo>
                    <a:pt x="30480" y="345440"/>
                  </a:lnTo>
                  <a:lnTo>
                    <a:pt x="32004" y="350520"/>
                  </a:lnTo>
                  <a:lnTo>
                    <a:pt x="32824" y="350520"/>
                  </a:lnTo>
                  <a:lnTo>
                    <a:pt x="36927" y="359410"/>
                  </a:lnTo>
                  <a:lnTo>
                    <a:pt x="36576" y="359410"/>
                  </a:lnTo>
                  <a:lnTo>
                    <a:pt x="38100" y="361950"/>
                  </a:lnTo>
                  <a:lnTo>
                    <a:pt x="38862" y="361950"/>
                  </a:lnTo>
                  <a:lnTo>
                    <a:pt x="50292" y="374650"/>
                  </a:lnTo>
                  <a:lnTo>
                    <a:pt x="51581" y="374650"/>
                  </a:lnTo>
                  <a:lnTo>
                    <a:pt x="67056" y="388620"/>
                  </a:lnTo>
                  <a:lnTo>
                    <a:pt x="91440" y="403860"/>
                  </a:lnTo>
                  <a:lnTo>
                    <a:pt x="193548" y="447040"/>
                  </a:lnTo>
                  <a:lnTo>
                    <a:pt x="236220" y="461010"/>
                  </a:lnTo>
                  <a:lnTo>
                    <a:pt x="284988" y="474980"/>
                  </a:lnTo>
                  <a:lnTo>
                    <a:pt x="338328" y="488950"/>
                  </a:lnTo>
                  <a:lnTo>
                    <a:pt x="396240" y="500380"/>
                  </a:lnTo>
                  <a:lnTo>
                    <a:pt x="457200" y="513080"/>
                  </a:lnTo>
                  <a:lnTo>
                    <a:pt x="592836" y="537210"/>
                  </a:lnTo>
                  <a:lnTo>
                    <a:pt x="664464" y="548640"/>
                  </a:lnTo>
                  <a:lnTo>
                    <a:pt x="905256" y="579120"/>
                  </a:lnTo>
                  <a:lnTo>
                    <a:pt x="992124" y="588010"/>
                  </a:lnTo>
                  <a:lnTo>
                    <a:pt x="1082040" y="595630"/>
                  </a:lnTo>
                  <a:lnTo>
                    <a:pt x="1175004" y="604520"/>
                  </a:lnTo>
                  <a:lnTo>
                    <a:pt x="1368552" y="617220"/>
                  </a:lnTo>
                  <a:lnTo>
                    <a:pt x="1676400" y="632460"/>
                  </a:lnTo>
                  <a:lnTo>
                    <a:pt x="1783080" y="636270"/>
                  </a:lnTo>
                  <a:lnTo>
                    <a:pt x="2002536" y="641350"/>
                  </a:lnTo>
                  <a:lnTo>
                    <a:pt x="2115312" y="642620"/>
                  </a:lnTo>
                  <a:lnTo>
                    <a:pt x="3131210" y="642620"/>
                  </a:lnTo>
                  <a:lnTo>
                    <a:pt x="2991612" y="651510"/>
                  </a:lnTo>
                  <a:lnTo>
                    <a:pt x="2887980" y="656590"/>
                  </a:lnTo>
                  <a:lnTo>
                    <a:pt x="2676144" y="664210"/>
                  </a:lnTo>
                  <a:lnTo>
                    <a:pt x="2566416" y="666750"/>
                  </a:lnTo>
                  <a:lnTo>
                    <a:pt x="2455164" y="670560"/>
                  </a:lnTo>
                  <a:close/>
                </a:path>
                <a:path w="4457700" h="671829">
                  <a:moveTo>
                    <a:pt x="4408932" y="298450"/>
                  </a:moveTo>
                  <a:lnTo>
                    <a:pt x="4367784" y="267970"/>
                  </a:lnTo>
                  <a:lnTo>
                    <a:pt x="4265676" y="223520"/>
                  </a:lnTo>
                  <a:lnTo>
                    <a:pt x="4221480" y="209550"/>
                  </a:lnTo>
                  <a:lnTo>
                    <a:pt x="4172712" y="195580"/>
                  </a:lnTo>
                  <a:lnTo>
                    <a:pt x="4119372" y="182880"/>
                  </a:lnTo>
                  <a:lnTo>
                    <a:pt x="4000500" y="156210"/>
                  </a:lnTo>
                  <a:lnTo>
                    <a:pt x="3934968" y="146050"/>
                  </a:lnTo>
                  <a:lnTo>
                    <a:pt x="3866388" y="133350"/>
                  </a:lnTo>
                  <a:lnTo>
                    <a:pt x="3793236" y="123190"/>
                  </a:lnTo>
                  <a:lnTo>
                    <a:pt x="3717036" y="111760"/>
                  </a:lnTo>
                  <a:lnTo>
                    <a:pt x="3636264" y="101600"/>
                  </a:lnTo>
                  <a:lnTo>
                    <a:pt x="3465576" y="83820"/>
                  </a:lnTo>
                  <a:lnTo>
                    <a:pt x="3375660" y="73660"/>
                  </a:lnTo>
                  <a:lnTo>
                    <a:pt x="3284220" y="66040"/>
                  </a:lnTo>
                  <a:lnTo>
                    <a:pt x="3188208" y="60960"/>
                  </a:lnTo>
                  <a:lnTo>
                    <a:pt x="3090672" y="52070"/>
                  </a:lnTo>
                  <a:lnTo>
                    <a:pt x="2990088" y="48260"/>
                  </a:lnTo>
                  <a:lnTo>
                    <a:pt x="2886456" y="41910"/>
                  </a:lnTo>
                  <a:lnTo>
                    <a:pt x="2566416" y="31750"/>
                  </a:lnTo>
                  <a:lnTo>
                    <a:pt x="2342388" y="27940"/>
                  </a:lnTo>
                  <a:lnTo>
                    <a:pt x="3131210" y="27940"/>
                  </a:lnTo>
                  <a:lnTo>
                    <a:pt x="3189732" y="31750"/>
                  </a:lnTo>
                  <a:lnTo>
                    <a:pt x="3468624" y="54610"/>
                  </a:lnTo>
                  <a:lnTo>
                    <a:pt x="3639312" y="72390"/>
                  </a:lnTo>
                  <a:lnTo>
                    <a:pt x="3720084" y="83820"/>
                  </a:lnTo>
                  <a:lnTo>
                    <a:pt x="3870960" y="104140"/>
                  </a:lnTo>
                  <a:lnTo>
                    <a:pt x="4006596" y="128270"/>
                  </a:lnTo>
                  <a:lnTo>
                    <a:pt x="4069080" y="140970"/>
                  </a:lnTo>
                  <a:lnTo>
                    <a:pt x="4126992" y="154940"/>
                  </a:lnTo>
                  <a:lnTo>
                    <a:pt x="4180332" y="168910"/>
                  </a:lnTo>
                  <a:lnTo>
                    <a:pt x="4274820" y="195580"/>
                  </a:lnTo>
                  <a:lnTo>
                    <a:pt x="4314444" y="210820"/>
                  </a:lnTo>
                  <a:lnTo>
                    <a:pt x="4349496" y="226060"/>
                  </a:lnTo>
                  <a:lnTo>
                    <a:pt x="4405884" y="257810"/>
                  </a:lnTo>
                  <a:lnTo>
                    <a:pt x="4442460" y="293370"/>
                  </a:lnTo>
                  <a:lnTo>
                    <a:pt x="4443984" y="293370"/>
                  </a:lnTo>
                  <a:lnTo>
                    <a:pt x="4443984" y="294640"/>
                  </a:lnTo>
                  <a:lnTo>
                    <a:pt x="4407408" y="294640"/>
                  </a:lnTo>
                  <a:lnTo>
                    <a:pt x="4408932" y="298450"/>
                  </a:lnTo>
                  <a:close/>
                </a:path>
                <a:path w="4457700" h="671829">
                  <a:moveTo>
                    <a:pt x="48768" y="298450"/>
                  </a:moveTo>
                  <a:lnTo>
                    <a:pt x="50292" y="294640"/>
                  </a:lnTo>
                  <a:lnTo>
                    <a:pt x="53340" y="294640"/>
                  </a:lnTo>
                  <a:lnTo>
                    <a:pt x="48768" y="298450"/>
                  </a:lnTo>
                  <a:close/>
                </a:path>
                <a:path w="4457700" h="671829">
                  <a:moveTo>
                    <a:pt x="4421124" y="312420"/>
                  </a:moveTo>
                  <a:lnTo>
                    <a:pt x="4407408" y="294640"/>
                  </a:lnTo>
                  <a:lnTo>
                    <a:pt x="4445508" y="294640"/>
                  </a:lnTo>
                  <a:lnTo>
                    <a:pt x="4451495" y="308610"/>
                  </a:lnTo>
                  <a:lnTo>
                    <a:pt x="4419600" y="308610"/>
                  </a:lnTo>
                  <a:lnTo>
                    <a:pt x="4421124" y="312420"/>
                  </a:lnTo>
                  <a:close/>
                </a:path>
                <a:path w="4457700" h="671829">
                  <a:moveTo>
                    <a:pt x="36576" y="312420"/>
                  </a:moveTo>
                  <a:lnTo>
                    <a:pt x="38100" y="308610"/>
                  </a:lnTo>
                  <a:lnTo>
                    <a:pt x="39515" y="308610"/>
                  </a:lnTo>
                  <a:lnTo>
                    <a:pt x="36576" y="312420"/>
                  </a:lnTo>
                  <a:close/>
                </a:path>
                <a:path w="4457700" h="671829">
                  <a:moveTo>
                    <a:pt x="4427513" y="322897"/>
                  </a:moveTo>
                  <a:lnTo>
                    <a:pt x="4419600" y="308610"/>
                  </a:lnTo>
                  <a:lnTo>
                    <a:pt x="4451495" y="308610"/>
                  </a:lnTo>
                  <a:lnTo>
                    <a:pt x="4453128" y="312420"/>
                  </a:lnTo>
                  <a:lnTo>
                    <a:pt x="4454652" y="313690"/>
                  </a:lnTo>
                  <a:lnTo>
                    <a:pt x="4454652" y="316230"/>
                  </a:lnTo>
                  <a:lnTo>
                    <a:pt x="4455589" y="321310"/>
                  </a:lnTo>
                  <a:lnTo>
                    <a:pt x="4427220" y="321310"/>
                  </a:lnTo>
                  <a:lnTo>
                    <a:pt x="4427513" y="322897"/>
                  </a:lnTo>
                  <a:close/>
                </a:path>
                <a:path w="4457700" h="671829">
                  <a:moveTo>
                    <a:pt x="30480" y="325120"/>
                  </a:moveTo>
                  <a:lnTo>
                    <a:pt x="32004" y="321310"/>
                  </a:lnTo>
                  <a:lnTo>
                    <a:pt x="31847" y="322156"/>
                  </a:lnTo>
                  <a:lnTo>
                    <a:pt x="30480" y="325120"/>
                  </a:lnTo>
                  <a:close/>
                </a:path>
                <a:path w="4457700" h="671829">
                  <a:moveTo>
                    <a:pt x="31847" y="322156"/>
                  </a:moveTo>
                  <a:lnTo>
                    <a:pt x="32004" y="321310"/>
                  </a:lnTo>
                  <a:lnTo>
                    <a:pt x="32238" y="321310"/>
                  </a:lnTo>
                  <a:lnTo>
                    <a:pt x="31847" y="322156"/>
                  </a:lnTo>
                  <a:close/>
                </a:path>
                <a:path w="4457700" h="671829">
                  <a:moveTo>
                    <a:pt x="4428744" y="325120"/>
                  </a:moveTo>
                  <a:lnTo>
                    <a:pt x="4427513" y="322897"/>
                  </a:lnTo>
                  <a:lnTo>
                    <a:pt x="4427220" y="321310"/>
                  </a:lnTo>
                  <a:lnTo>
                    <a:pt x="4428744" y="325120"/>
                  </a:lnTo>
                  <a:close/>
                </a:path>
                <a:path w="4457700" h="671829">
                  <a:moveTo>
                    <a:pt x="4456293" y="325120"/>
                  </a:moveTo>
                  <a:lnTo>
                    <a:pt x="4428744" y="325120"/>
                  </a:lnTo>
                  <a:lnTo>
                    <a:pt x="4427220" y="321310"/>
                  </a:lnTo>
                  <a:lnTo>
                    <a:pt x="4455589" y="321310"/>
                  </a:lnTo>
                  <a:lnTo>
                    <a:pt x="4456293" y="325120"/>
                  </a:lnTo>
                  <a:close/>
                </a:path>
                <a:path w="4457700" h="671829">
                  <a:moveTo>
                    <a:pt x="31300" y="325120"/>
                  </a:moveTo>
                  <a:lnTo>
                    <a:pt x="30480" y="325120"/>
                  </a:lnTo>
                  <a:lnTo>
                    <a:pt x="31847" y="322156"/>
                  </a:lnTo>
                  <a:lnTo>
                    <a:pt x="31300" y="325120"/>
                  </a:lnTo>
                  <a:close/>
                </a:path>
                <a:path w="4457700" h="671829">
                  <a:moveTo>
                    <a:pt x="4429816" y="335374"/>
                  </a:moveTo>
                  <a:lnTo>
                    <a:pt x="4427513" y="322897"/>
                  </a:lnTo>
                  <a:lnTo>
                    <a:pt x="4428744" y="325120"/>
                  </a:lnTo>
                  <a:lnTo>
                    <a:pt x="4456293" y="325120"/>
                  </a:lnTo>
                  <a:lnTo>
                    <a:pt x="4457700" y="332740"/>
                  </a:lnTo>
                  <a:lnTo>
                    <a:pt x="4430268" y="332740"/>
                  </a:lnTo>
                  <a:lnTo>
                    <a:pt x="4429816" y="335374"/>
                  </a:lnTo>
                  <a:close/>
                </a:path>
                <a:path w="4457700" h="671829">
                  <a:moveTo>
                    <a:pt x="28956" y="337820"/>
                  </a:moveTo>
                  <a:lnTo>
                    <a:pt x="28956" y="332740"/>
                  </a:lnTo>
                  <a:lnTo>
                    <a:pt x="29407" y="335374"/>
                  </a:lnTo>
                  <a:lnTo>
                    <a:pt x="28956" y="337820"/>
                  </a:lnTo>
                  <a:close/>
                </a:path>
                <a:path w="4457700" h="671829">
                  <a:moveTo>
                    <a:pt x="29407" y="335374"/>
                  </a:moveTo>
                  <a:lnTo>
                    <a:pt x="28956" y="332740"/>
                  </a:lnTo>
                  <a:lnTo>
                    <a:pt x="29893" y="332740"/>
                  </a:lnTo>
                  <a:lnTo>
                    <a:pt x="29407" y="335374"/>
                  </a:lnTo>
                  <a:close/>
                </a:path>
                <a:path w="4457700" h="671829">
                  <a:moveTo>
                    <a:pt x="4430268" y="337820"/>
                  </a:moveTo>
                  <a:lnTo>
                    <a:pt x="4429816" y="335374"/>
                  </a:lnTo>
                  <a:lnTo>
                    <a:pt x="4430268" y="332740"/>
                  </a:lnTo>
                  <a:lnTo>
                    <a:pt x="4430268" y="337820"/>
                  </a:lnTo>
                  <a:close/>
                </a:path>
                <a:path w="4457700" h="671829">
                  <a:moveTo>
                    <a:pt x="4457700" y="337820"/>
                  </a:moveTo>
                  <a:lnTo>
                    <a:pt x="4430268" y="337820"/>
                  </a:lnTo>
                  <a:lnTo>
                    <a:pt x="4430268" y="332740"/>
                  </a:lnTo>
                  <a:lnTo>
                    <a:pt x="4457700" y="332740"/>
                  </a:lnTo>
                  <a:lnTo>
                    <a:pt x="4457700" y="337820"/>
                  </a:lnTo>
                  <a:close/>
                </a:path>
                <a:path w="4457700" h="671829">
                  <a:moveTo>
                    <a:pt x="29826" y="337820"/>
                  </a:moveTo>
                  <a:lnTo>
                    <a:pt x="28956" y="337820"/>
                  </a:lnTo>
                  <a:lnTo>
                    <a:pt x="29407" y="335374"/>
                  </a:lnTo>
                  <a:lnTo>
                    <a:pt x="29826" y="337820"/>
                  </a:lnTo>
                  <a:close/>
                </a:path>
                <a:path w="4457700" h="671829">
                  <a:moveTo>
                    <a:pt x="4427798" y="347147"/>
                  </a:moveTo>
                  <a:lnTo>
                    <a:pt x="4429816" y="335374"/>
                  </a:lnTo>
                  <a:lnTo>
                    <a:pt x="4430268" y="337820"/>
                  </a:lnTo>
                  <a:lnTo>
                    <a:pt x="4457700" y="337820"/>
                  </a:lnTo>
                  <a:lnTo>
                    <a:pt x="4456293" y="345440"/>
                  </a:lnTo>
                  <a:lnTo>
                    <a:pt x="4428744" y="345440"/>
                  </a:lnTo>
                  <a:lnTo>
                    <a:pt x="4427798" y="347147"/>
                  </a:lnTo>
                  <a:close/>
                </a:path>
                <a:path w="4457700" h="671829">
                  <a:moveTo>
                    <a:pt x="32004" y="350520"/>
                  </a:moveTo>
                  <a:lnTo>
                    <a:pt x="30480" y="345440"/>
                  </a:lnTo>
                  <a:lnTo>
                    <a:pt x="31519" y="347691"/>
                  </a:lnTo>
                  <a:lnTo>
                    <a:pt x="32004" y="350520"/>
                  </a:lnTo>
                  <a:close/>
                </a:path>
                <a:path w="4457700" h="671829">
                  <a:moveTo>
                    <a:pt x="31519" y="347691"/>
                  </a:moveTo>
                  <a:lnTo>
                    <a:pt x="30480" y="345440"/>
                  </a:lnTo>
                  <a:lnTo>
                    <a:pt x="31133" y="345440"/>
                  </a:lnTo>
                  <a:lnTo>
                    <a:pt x="31519" y="347691"/>
                  </a:lnTo>
                  <a:close/>
                </a:path>
                <a:path w="4457700" h="671829">
                  <a:moveTo>
                    <a:pt x="4427220" y="350520"/>
                  </a:moveTo>
                  <a:lnTo>
                    <a:pt x="4427798" y="347147"/>
                  </a:lnTo>
                  <a:lnTo>
                    <a:pt x="4428744" y="345440"/>
                  </a:lnTo>
                  <a:lnTo>
                    <a:pt x="4427220" y="350520"/>
                  </a:lnTo>
                  <a:close/>
                </a:path>
                <a:path w="4457700" h="671829">
                  <a:moveTo>
                    <a:pt x="4455355" y="350520"/>
                  </a:moveTo>
                  <a:lnTo>
                    <a:pt x="4427220" y="350520"/>
                  </a:lnTo>
                  <a:lnTo>
                    <a:pt x="4428744" y="345440"/>
                  </a:lnTo>
                  <a:lnTo>
                    <a:pt x="4456293" y="345440"/>
                  </a:lnTo>
                  <a:lnTo>
                    <a:pt x="4455355" y="350520"/>
                  </a:lnTo>
                  <a:close/>
                </a:path>
                <a:path w="4457700" h="671829">
                  <a:moveTo>
                    <a:pt x="4451858" y="361950"/>
                  </a:moveTo>
                  <a:lnTo>
                    <a:pt x="4419600" y="361950"/>
                  </a:lnTo>
                  <a:lnTo>
                    <a:pt x="4421124" y="359410"/>
                  </a:lnTo>
                  <a:lnTo>
                    <a:pt x="4427798" y="347147"/>
                  </a:lnTo>
                  <a:lnTo>
                    <a:pt x="4427220" y="350520"/>
                  </a:lnTo>
                  <a:lnTo>
                    <a:pt x="4455355" y="350520"/>
                  </a:lnTo>
                  <a:lnTo>
                    <a:pt x="4454652" y="354330"/>
                  </a:lnTo>
                  <a:lnTo>
                    <a:pt x="4454652" y="358140"/>
                  </a:lnTo>
                  <a:lnTo>
                    <a:pt x="4453128" y="359410"/>
                  </a:lnTo>
                  <a:lnTo>
                    <a:pt x="4451858" y="361950"/>
                  </a:lnTo>
                  <a:close/>
                </a:path>
                <a:path w="4457700" h="671829">
                  <a:moveTo>
                    <a:pt x="32824" y="350520"/>
                  </a:moveTo>
                  <a:lnTo>
                    <a:pt x="32004" y="350520"/>
                  </a:lnTo>
                  <a:lnTo>
                    <a:pt x="31519" y="347691"/>
                  </a:lnTo>
                  <a:lnTo>
                    <a:pt x="32824" y="350520"/>
                  </a:lnTo>
                  <a:close/>
                </a:path>
                <a:path w="4457700" h="671829">
                  <a:moveTo>
                    <a:pt x="38100" y="361950"/>
                  </a:moveTo>
                  <a:lnTo>
                    <a:pt x="36576" y="359410"/>
                  </a:lnTo>
                  <a:lnTo>
                    <a:pt x="37297" y="360212"/>
                  </a:lnTo>
                  <a:lnTo>
                    <a:pt x="38100" y="361950"/>
                  </a:lnTo>
                  <a:close/>
                </a:path>
                <a:path w="4457700" h="671829">
                  <a:moveTo>
                    <a:pt x="37297" y="360212"/>
                  </a:moveTo>
                  <a:lnTo>
                    <a:pt x="36576" y="359410"/>
                  </a:lnTo>
                  <a:lnTo>
                    <a:pt x="36927" y="359410"/>
                  </a:lnTo>
                  <a:lnTo>
                    <a:pt x="37297" y="360212"/>
                  </a:lnTo>
                  <a:close/>
                </a:path>
                <a:path w="4457700" h="671829">
                  <a:moveTo>
                    <a:pt x="4420819" y="359748"/>
                  </a:moveTo>
                  <a:lnTo>
                    <a:pt x="4421006" y="359410"/>
                  </a:lnTo>
                  <a:lnTo>
                    <a:pt x="4420819" y="359748"/>
                  </a:lnTo>
                  <a:close/>
                </a:path>
                <a:path w="4457700" h="671829">
                  <a:moveTo>
                    <a:pt x="4419600" y="361950"/>
                  </a:moveTo>
                  <a:lnTo>
                    <a:pt x="4420819" y="359748"/>
                  </a:lnTo>
                  <a:lnTo>
                    <a:pt x="4421124" y="359410"/>
                  </a:lnTo>
                  <a:lnTo>
                    <a:pt x="4419600" y="361950"/>
                  </a:lnTo>
                  <a:close/>
                </a:path>
                <a:path w="4457700" h="671829">
                  <a:moveTo>
                    <a:pt x="4445508" y="374650"/>
                  </a:moveTo>
                  <a:lnTo>
                    <a:pt x="4407408" y="374650"/>
                  </a:lnTo>
                  <a:lnTo>
                    <a:pt x="4420819" y="359748"/>
                  </a:lnTo>
                  <a:lnTo>
                    <a:pt x="4419600" y="361950"/>
                  </a:lnTo>
                  <a:lnTo>
                    <a:pt x="4451858" y="361950"/>
                  </a:lnTo>
                  <a:lnTo>
                    <a:pt x="4445508" y="374650"/>
                  </a:lnTo>
                  <a:close/>
                </a:path>
                <a:path w="4457700" h="671829">
                  <a:moveTo>
                    <a:pt x="38862" y="361950"/>
                  </a:moveTo>
                  <a:lnTo>
                    <a:pt x="38100" y="361950"/>
                  </a:lnTo>
                  <a:lnTo>
                    <a:pt x="37297" y="360212"/>
                  </a:lnTo>
                  <a:lnTo>
                    <a:pt x="38862" y="361950"/>
                  </a:lnTo>
                  <a:close/>
                </a:path>
                <a:path w="4457700" h="671829">
                  <a:moveTo>
                    <a:pt x="51581" y="374650"/>
                  </a:moveTo>
                  <a:lnTo>
                    <a:pt x="50292" y="374650"/>
                  </a:lnTo>
                  <a:lnTo>
                    <a:pt x="48768" y="372110"/>
                  </a:lnTo>
                  <a:lnTo>
                    <a:pt x="51581" y="374650"/>
                  </a:lnTo>
                  <a:close/>
                </a:path>
                <a:path w="4457700" h="671829">
                  <a:moveTo>
                    <a:pt x="3131210" y="642620"/>
                  </a:moveTo>
                  <a:lnTo>
                    <a:pt x="2342388" y="642620"/>
                  </a:lnTo>
                  <a:lnTo>
                    <a:pt x="2674620" y="636270"/>
                  </a:lnTo>
                  <a:lnTo>
                    <a:pt x="2782824" y="632460"/>
                  </a:lnTo>
                  <a:lnTo>
                    <a:pt x="3090672" y="617220"/>
                  </a:lnTo>
                  <a:lnTo>
                    <a:pt x="3284220" y="604520"/>
                  </a:lnTo>
                  <a:lnTo>
                    <a:pt x="3375660" y="595630"/>
                  </a:lnTo>
                  <a:lnTo>
                    <a:pt x="3465576" y="588010"/>
                  </a:lnTo>
                  <a:lnTo>
                    <a:pt x="3552444" y="579120"/>
                  </a:lnTo>
                  <a:lnTo>
                    <a:pt x="3793236" y="548640"/>
                  </a:lnTo>
                  <a:lnTo>
                    <a:pt x="3866388" y="537210"/>
                  </a:lnTo>
                  <a:lnTo>
                    <a:pt x="3934968" y="524510"/>
                  </a:lnTo>
                  <a:lnTo>
                    <a:pt x="4000500" y="513080"/>
                  </a:lnTo>
                  <a:lnTo>
                    <a:pt x="4119372" y="488950"/>
                  </a:lnTo>
                  <a:lnTo>
                    <a:pt x="4172712" y="474980"/>
                  </a:lnTo>
                  <a:lnTo>
                    <a:pt x="4221480" y="461010"/>
                  </a:lnTo>
                  <a:lnTo>
                    <a:pt x="4264152" y="447040"/>
                  </a:lnTo>
                  <a:lnTo>
                    <a:pt x="4337304" y="419100"/>
                  </a:lnTo>
                  <a:lnTo>
                    <a:pt x="4389120" y="389890"/>
                  </a:lnTo>
                  <a:lnTo>
                    <a:pt x="4408932" y="372110"/>
                  </a:lnTo>
                  <a:lnTo>
                    <a:pt x="4407408" y="374650"/>
                  </a:lnTo>
                  <a:lnTo>
                    <a:pt x="4445508" y="374650"/>
                  </a:lnTo>
                  <a:lnTo>
                    <a:pt x="4443984" y="375920"/>
                  </a:lnTo>
                  <a:lnTo>
                    <a:pt x="4443984" y="377190"/>
                  </a:lnTo>
                  <a:lnTo>
                    <a:pt x="4442460" y="377190"/>
                  </a:lnTo>
                  <a:lnTo>
                    <a:pt x="4428744" y="393700"/>
                  </a:lnTo>
                  <a:lnTo>
                    <a:pt x="4427220" y="393700"/>
                  </a:lnTo>
                  <a:lnTo>
                    <a:pt x="4427220" y="396240"/>
                  </a:lnTo>
                  <a:lnTo>
                    <a:pt x="4407408" y="410210"/>
                  </a:lnTo>
                  <a:lnTo>
                    <a:pt x="4351020" y="443230"/>
                  </a:lnTo>
                  <a:lnTo>
                    <a:pt x="4314444" y="459740"/>
                  </a:lnTo>
                  <a:lnTo>
                    <a:pt x="4274820" y="473710"/>
                  </a:lnTo>
                  <a:lnTo>
                    <a:pt x="4229100" y="488950"/>
                  </a:lnTo>
                  <a:lnTo>
                    <a:pt x="4180332" y="502920"/>
                  </a:lnTo>
                  <a:lnTo>
                    <a:pt x="4126992" y="515620"/>
                  </a:lnTo>
                  <a:lnTo>
                    <a:pt x="4006596" y="542290"/>
                  </a:lnTo>
                  <a:lnTo>
                    <a:pt x="3941064" y="553720"/>
                  </a:lnTo>
                  <a:lnTo>
                    <a:pt x="3797808" y="576580"/>
                  </a:lnTo>
                  <a:lnTo>
                    <a:pt x="3720084" y="588010"/>
                  </a:lnTo>
                  <a:lnTo>
                    <a:pt x="3639312" y="596900"/>
                  </a:lnTo>
                  <a:lnTo>
                    <a:pt x="3468624" y="617220"/>
                  </a:lnTo>
                  <a:lnTo>
                    <a:pt x="3285744" y="632460"/>
                  </a:lnTo>
                  <a:lnTo>
                    <a:pt x="3131210" y="642620"/>
                  </a:lnTo>
                  <a:close/>
                </a:path>
                <a:path w="4457700" h="671829">
                  <a:moveTo>
                    <a:pt x="2229612" y="671830"/>
                  </a:moveTo>
                  <a:lnTo>
                    <a:pt x="2115312" y="670560"/>
                  </a:lnTo>
                  <a:lnTo>
                    <a:pt x="2343912" y="670560"/>
                  </a:lnTo>
                  <a:lnTo>
                    <a:pt x="2229612" y="671830"/>
                  </a:lnTo>
                  <a:close/>
                </a:path>
              </a:pathLst>
            </a:custGeom>
            <a:solidFill>
              <a:srgbClr val="9C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272221" y="4675151"/>
            <a:ext cx="2430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90" dirty="0">
                <a:latin typeface="Times New Roman"/>
                <a:cs typeface="Times New Roman"/>
              </a:rPr>
              <a:t>Construire </a:t>
            </a:r>
            <a:r>
              <a:rPr sz="1800" spc="45" dirty="0">
                <a:latin typeface="Times New Roman"/>
                <a:cs typeface="Times New Roman"/>
              </a:rPr>
              <a:t>les </a:t>
            </a:r>
            <a:r>
              <a:rPr sz="1800" b="1" spc="125" dirty="0">
                <a:latin typeface="Times New Roman"/>
                <a:cs typeface="Times New Roman"/>
              </a:rPr>
              <a:t>MOD</a:t>
            </a:r>
            <a:r>
              <a:rPr sz="1800" b="1" spc="-17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et</a:t>
            </a:r>
            <a:endParaRPr sz="1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800" b="1" spc="60" dirty="0">
                <a:latin typeface="Times New Roman"/>
                <a:cs typeface="Times New Roman"/>
              </a:rPr>
              <a:t>MOT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259324" y="5500116"/>
            <a:ext cx="4457700" cy="669290"/>
            <a:chOff x="5259324" y="5500116"/>
            <a:chExt cx="4457700" cy="669290"/>
          </a:xfrm>
        </p:grpSpPr>
        <p:sp>
          <p:nvSpPr>
            <p:cNvPr id="32" name="object 32"/>
            <p:cNvSpPr/>
            <p:nvPr/>
          </p:nvSpPr>
          <p:spPr>
            <a:xfrm>
              <a:off x="5274564" y="5513832"/>
              <a:ext cx="4429125" cy="643255"/>
            </a:xfrm>
            <a:custGeom>
              <a:avLst/>
              <a:gdLst/>
              <a:ahLst/>
              <a:cxnLst/>
              <a:rect l="l" t="t" r="r" b="b"/>
              <a:pathLst>
                <a:path w="4429125" h="643254">
                  <a:moveTo>
                    <a:pt x="2214372" y="643127"/>
                  </a:moveTo>
                  <a:lnTo>
                    <a:pt x="2136582" y="642932"/>
                  </a:lnTo>
                  <a:lnTo>
                    <a:pt x="2059470" y="642350"/>
                  </a:lnTo>
                  <a:lnTo>
                    <a:pt x="1983079" y="641387"/>
                  </a:lnTo>
                  <a:lnTo>
                    <a:pt x="1907453" y="640051"/>
                  </a:lnTo>
                  <a:lnTo>
                    <a:pt x="1832635" y="638348"/>
                  </a:lnTo>
                  <a:lnTo>
                    <a:pt x="1758669" y="636284"/>
                  </a:lnTo>
                  <a:lnTo>
                    <a:pt x="1685599" y="633866"/>
                  </a:lnTo>
                  <a:lnTo>
                    <a:pt x="1613469" y="631100"/>
                  </a:lnTo>
                  <a:lnTo>
                    <a:pt x="1542322" y="627993"/>
                  </a:lnTo>
                  <a:lnTo>
                    <a:pt x="1472202" y="624551"/>
                  </a:lnTo>
                  <a:lnTo>
                    <a:pt x="1403154" y="620782"/>
                  </a:lnTo>
                  <a:lnTo>
                    <a:pt x="1335221" y="616691"/>
                  </a:lnTo>
                  <a:lnTo>
                    <a:pt x="1268446" y="612285"/>
                  </a:lnTo>
                  <a:lnTo>
                    <a:pt x="1202873" y="607570"/>
                  </a:lnTo>
                  <a:lnTo>
                    <a:pt x="1138547" y="602553"/>
                  </a:lnTo>
                  <a:lnTo>
                    <a:pt x="1075510" y="597241"/>
                  </a:lnTo>
                  <a:lnTo>
                    <a:pt x="1013807" y="591640"/>
                  </a:lnTo>
                  <a:lnTo>
                    <a:pt x="953482" y="585757"/>
                  </a:lnTo>
                  <a:lnTo>
                    <a:pt x="894578" y="579597"/>
                  </a:lnTo>
                  <a:lnTo>
                    <a:pt x="837139" y="573168"/>
                  </a:lnTo>
                  <a:lnTo>
                    <a:pt x="781209" y="566476"/>
                  </a:lnTo>
                  <a:lnTo>
                    <a:pt x="726831" y="559528"/>
                  </a:lnTo>
                  <a:lnTo>
                    <a:pt x="674049" y="552330"/>
                  </a:lnTo>
                  <a:lnTo>
                    <a:pt x="622908" y="544889"/>
                  </a:lnTo>
                  <a:lnTo>
                    <a:pt x="573451" y="537211"/>
                  </a:lnTo>
                  <a:lnTo>
                    <a:pt x="525721" y="529302"/>
                  </a:lnTo>
                  <a:lnTo>
                    <a:pt x="479762" y="521170"/>
                  </a:lnTo>
                  <a:lnTo>
                    <a:pt x="435619" y="512820"/>
                  </a:lnTo>
                  <a:lnTo>
                    <a:pt x="393335" y="504260"/>
                  </a:lnTo>
                  <a:lnTo>
                    <a:pt x="352953" y="495495"/>
                  </a:lnTo>
                  <a:lnTo>
                    <a:pt x="314518" y="486533"/>
                  </a:lnTo>
                  <a:lnTo>
                    <a:pt x="243663" y="468041"/>
                  </a:lnTo>
                  <a:lnTo>
                    <a:pt x="181118" y="448837"/>
                  </a:lnTo>
                  <a:lnTo>
                    <a:pt x="127236" y="428972"/>
                  </a:lnTo>
                  <a:lnTo>
                    <a:pt x="82364" y="408498"/>
                  </a:lnTo>
                  <a:lnTo>
                    <a:pt x="46855" y="387469"/>
                  </a:lnTo>
                  <a:lnTo>
                    <a:pt x="11910" y="354995"/>
                  </a:lnTo>
                  <a:lnTo>
                    <a:pt x="0" y="321563"/>
                  </a:lnTo>
                  <a:lnTo>
                    <a:pt x="1338" y="310231"/>
                  </a:lnTo>
                  <a:lnTo>
                    <a:pt x="21058" y="276866"/>
                  </a:lnTo>
                  <a:lnTo>
                    <a:pt x="63418" y="244584"/>
                  </a:lnTo>
                  <a:lnTo>
                    <a:pt x="103652" y="223747"/>
                  </a:lnTo>
                  <a:lnTo>
                    <a:pt x="153072" y="203516"/>
                  </a:lnTo>
                  <a:lnTo>
                    <a:pt x="211330" y="183940"/>
                  </a:lnTo>
                  <a:lnTo>
                    <a:pt x="278073" y="165071"/>
                  </a:lnTo>
                  <a:lnTo>
                    <a:pt x="352953" y="146958"/>
                  </a:lnTo>
                  <a:lnTo>
                    <a:pt x="393335" y="138201"/>
                  </a:lnTo>
                  <a:lnTo>
                    <a:pt x="435619" y="129651"/>
                  </a:lnTo>
                  <a:lnTo>
                    <a:pt x="479762" y="121315"/>
                  </a:lnTo>
                  <a:lnTo>
                    <a:pt x="525721" y="113200"/>
                  </a:lnTo>
                  <a:lnTo>
                    <a:pt x="573451" y="105311"/>
                  </a:lnTo>
                  <a:lnTo>
                    <a:pt x="622908" y="97655"/>
                  </a:lnTo>
                  <a:lnTo>
                    <a:pt x="674049" y="90238"/>
                  </a:lnTo>
                  <a:lnTo>
                    <a:pt x="726831" y="83066"/>
                  </a:lnTo>
                  <a:lnTo>
                    <a:pt x="781209" y="76146"/>
                  </a:lnTo>
                  <a:lnTo>
                    <a:pt x="837139" y="69483"/>
                  </a:lnTo>
                  <a:lnTo>
                    <a:pt x="894578" y="63085"/>
                  </a:lnTo>
                  <a:lnTo>
                    <a:pt x="953482" y="56957"/>
                  </a:lnTo>
                  <a:lnTo>
                    <a:pt x="1013807" y="51105"/>
                  </a:lnTo>
                  <a:lnTo>
                    <a:pt x="1075510" y="45536"/>
                  </a:lnTo>
                  <a:lnTo>
                    <a:pt x="1138547" y="40257"/>
                  </a:lnTo>
                  <a:lnTo>
                    <a:pt x="1202873" y="35272"/>
                  </a:lnTo>
                  <a:lnTo>
                    <a:pt x="1268446" y="30589"/>
                  </a:lnTo>
                  <a:lnTo>
                    <a:pt x="1335221" y="26214"/>
                  </a:lnTo>
                  <a:lnTo>
                    <a:pt x="1403154" y="22153"/>
                  </a:lnTo>
                  <a:lnTo>
                    <a:pt x="1472202" y="18413"/>
                  </a:lnTo>
                  <a:lnTo>
                    <a:pt x="1542322" y="14999"/>
                  </a:lnTo>
                  <a:lnTo>
                    <a:pt x="1613469" y="11917"/>
                  </a:lnTo>
                  <a:lnTo>
                    <a:pt x="1685599" y="9175"/>
                  </a:lnTo>
                  <a:lnTo>
                    <a:pt x="1758669" y="6778"/>
                  </a:lnTo>
                  <a:lnTo>
                    <a:pt x="1832635" y="4733"/>
                  </a:lnTo>
                  <a:lnTo>
                    <a:pt x="1907453" y="3046"/>
                  </a:lnTo>
                  <a:lnTo>
                    <a:pt x="1983079" y="1722"/>
                  </a:lnTo>
                  <a:lnTo>
                    <a:pt x="2059470" y="769"/>
                  </a:lnTo>
                  <a:lnTo>
                    <a:pt x="2136582" y="193"/>
                  </a:lnTo>
                  <a:lnTo>
                    <a:pt x="2214372" y="0"/>
                  </a:lnTo>
                  <a:lnTo>
                    <a:pt x="2292067" y="193"/>
                  </a:lnTo>
                  <a:lnTo>
                    <a:pt x="2369094" y="769"/>
                  </a:lnTo>
                  <a:lnTo>
                    <a:pt x="2445408" y="1722"/>
                  </a:lnTo>
                  <a:lnTo>
                    <a:pt x="2520965" y="3046"/>
                  </a:lnTo>
                  <a:lnTo>
                    <a:pt x="2595720" y="4733"/>
                  </a:lnTo>
                  <a:lnTo>
                    <a:pt x="2669630" y="6778"/>
                  </a:lnTo>
                  <a:lnTo>
                    <a:pt x="2742651" y="9175"/>
                  </a:lnTo>
                  <a:lnTo>
                    <a:pt x="2814739" y="11917"/>
                  </a:lnTo>
                  <a:lnTo>
                    <a:pt x="2885849" y="14999"/>
                  </a:lnTo>
                  <a:lnTo>
                    <a:pt x="2955938" y="18413"/>
                  </a:lnTo>
                  <a:lnTo>
                    <a:pt x="3024961" y="22153"/>
                  </a:lnTo>
                  <a:lnTo>
                    <a:pt x="3092875" y="26214"/>
                  </a:lnTo>
                  <a:lnTo>
                    <a:pt x="3159636" y="30589"/>
                  </a:lnTo>
                  <a:lnTo>
                    <a:pt x="3225198" y="35272"/>
                  </a:lnTo>
                  <a:lnTo>
                    <a:pt x="3289520" y="40257"/>
                  </a:lnTo>
                  <a:lnTo>
                    <a:pt x="3352556" y="45536"/>
                  </a:lnTo>
                  <a:lnTo>
                    <a:pt x="3414262" y="51105"/>
                  </a:lnTo>
                  <a:lnTo>
                    <a:pt x="3474594" y="56957"/>
                  </a:lnTo>
                  <a:lnTo>
                    <a:pt x="3533509" y="63085"/>
                  </a:lnTo>
                  <a:lnTo>
                    <a:pt x="3590962" y="69483"/>
                  </a:lnTo>
                  <a:lnTo>
                    <a:pt x="3646909" y="76146"/>
                  </a:lnTo>
                  <a:lnTo>
                    <a:pt x="3701307" y="83066"/>
                  </a:lnTo>
                  <a:lnTo>
                    <a:pt x="3754110" y="90238"/>
                  </a:lnTo>
                  <a:lnTo>
                    <a:pt x="3805276" y="97655"/>
                  </a:lnTo>
                  <a:lnTo>
                    <a:pt x="3854760" y="105311"/>
                  </a:lnTo>
                  <a:lnTo>
                    <a:pt x="3902517" y="113200"/>
                  </a:lnTo>
                  <a:lnTo>
                    <a:pt x="3948505" y="121315"/>
                  </a:lnTo>
                  <a:lnTo>
                    <a:pt x="3992679" y="129651"/>
                  </a:lnTo>
                  <a:lnTo>
                    <a:pt x="4034994" y="138201"/>
                  </a:lnTo>
                  <a:lnTo>
                    <a:pt x="4075408" y="146958"/>
                  </a:lnTo>
                  <a:lnTo>
                    <a:pt x="4113875" y="155917"/>
                  </a:lnTo>
                  <a:lnTo>
                    <a:pt x="4184796" y="174414"/>
                  </a:lnTo>
                  <a:lnTo>
                    <a:pt x="4247403" y="193643"/>
                  </a:lnTo>
                  <a:lnTo>
                    <a:pt x="4301344" y="213552"/>
                  </a:lnTo>
                  <a:lnTo>
                    <a:pt x="4346269" y="234093"/>
                  </a:lnTo>
                  <a:lnTo>
                    <a:pt x="4381823" y="255214"/>
                  </a:lnTo>
                  <a:lnTo>
                    <a:pt x="4416815" y="287876"/>
                  </a:lnTo>
                  <a:lnTo>
                    <a:pt x="4428744" y="321563"/>
                  </a:lnTo>
                  <a:lnTo>
                    <a:pt x="4427403" y="332803"/>
                  </a:lnTo>
                  <a:lnTo>
                    <a:pt x="4407655" y="365935"/>
                  </a:lnTo>
                  <a:lnTo>
                    <a:pt x="4365239" y="398050"/>
                  </a:lnTo>
                  <a:lnTo>
                    <a:pt x="4324956" y="418808"/>
                  </a:lnTo>
                  <a:lnTo>
                    <a:pt x="4275479" y="438984"/>
                  </a:lnTo>
                  <a:lnTo>
                    <a:pt x="4217160" y="458525"/>
                  </a:lnTo>
                  <a:lnTo>
                    <a:pt x="4150353" y="477379"/>
                  </a:lnTo>
                  <a:lnTo>
                    <a:pt x="4075408" y="495495"/>
                  </a:lnTo>
                  <a:lnTo>
                    <a:pt x="4034994" y="504260"/>
                  </a:lnTo>
                  <a:lnTo>
                    <a:pt x="3992679" y="512820"/>
                  </a:lnTo>
                  <a:lnTo>
                    <a:pt x="3948505" y="521170"/>
                  </a:lnTo>
                  <a:lnTo>
                    <a:pt x="3902517" y="529302"/>
                  </a:lnTo>
                  <a:lnTo>
                    <a:pt x="3854760" y="537211"/>
                  </a:lnTo>
                  <a:lnTo>
                    <a:pt x="3805276" y="544889"/>
                  </a:lnTo>
                  <a:lnTo>
                    <a:pt x="3754110" y="552330"/>
                  </a:lnTo>
                  <a:lnTo>
                    <a:pt x="3701307" y="559528"/>
                  </a:lnTo>
                  <a:lnTo>
                    <a:pt x="3646909" y="566476"/>
                  </a:lnTo>
                  <a:lnTo>
                    <a:pt x="3590962" y="573168"/>
                  </a:lnTo>
                  <a:lnTo>
                    <a:pt x="3533509" y="579597"/>
                  </a:lnTo>
                  <a:lnTo>
                    <a:pt x="3474594" y="585757"/>
                  </a:lnTo>
                  <a:lnTo>
                    <a:pt x="3414262" y="591640"/>
                  </a:lnTo>
                  <a:lnTo>
                    <a:pt x="3352556" y="597241"/>
                  </a:lnTo>
                  <a:lnTo>
                    <a:pt x="3289520" y="602553"/>
                  </a:lnTo>
                  <a:lnTo>
                    <a:pt x="3225198" y="607570"/>
                  </a:lnTo>
                  <a:lnTo>
                    <a:pt x="3159636" y="612285"/>
                  </a:lnTo>
                  <a:lnTo>
                    <a:pt x="3092875" y="616691"/>
                  </a:lnTo>
                  <a:lnTo>
                    <a:pt x="3024961" y="620782"/>
                  </a:lnTo>
                  <a:lnTo>
                    <a:pt x="2955938" y="624551"/>
                  </a:lnTo>
                  <a:lnTo>
                    <a:pt x="2885849" y="627993"/>
                  </a:lnTo>
                  <a:lnTo>
                    <a:pt x="2814739" y="631100"/>
                  </a:lnTo>
                  <a:lnTo>
                    <a:pt x="2742651" y="633866"/>
                  </a:lnTo>
                  <a:lnTo>
                    <a:pt x="2669630" y="636284"/>
                  </a:lnTo>
                  <a:lnTo>
                    <a:pt x="2595720" y="638348"/>
                  </a:lnTo>
                  <a:lnTo>
                    <a:pt x="2520965" y="640051"/>
                  </a:lnTo>
                  <a:lnTo>
                    <a:pt x="2445408" y="641387"/>
                  </a:lnTo>
                  <a:lnTo>
                    <a:pt x="2369094" y="642350"/>
                  </a:lnTo>
                  <a:lnTo>
                    <a:pt x="2292067" y="642932"/>
                  </a:lnTo>
                  <a:lnTo>
                    <a:pt x="2214372" y="6431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59324" y="5500116"/>
              <a:ext cx="4457700" cy="669290"/>
            </a:xfrm>
            <a:custGeom>
              <a:avLst/>
              <a:gdLst/>
              <a:ahLst/>
              <a:cxnLst/>
              <a:rect l="l" t="t" r="r" b="b"/>
              <a:pathLst>
                <a:path w="4457700" h="669289">
                  <a:moveTo>
                    <a:pt x="2343912" y="669290"/>
                  </a:moveTo>
                  <a:lnTo>
                    <a:pt x="2115312" y="669290"/>
                  </a:lnTo>
                  <a:lnTo>
                    <a:pt x="1891284" y="666750"/>
                  </a:lnTo>
                  <a:lnTo>
                    <a:pt x="1569720" y="656590"/>
                  </a:lnTo>
                  <a:lnTo>
                    <a:pt x="1467612" y="650240"/>
                  </a:lnTo>
                  <a:lnTo>
                    <a:pt x="1367028" y="645160"/>
                  </a:lnTo>
                  <a:lnTo>
                    <a:pt x="1267968" y="637540"/>
                  </a:lnTo>
                  <a:lnTo>
                    <a:pt x="1171956" y="631190"/>
                  </a:lnTo>
                  <a:lnTo>
                    <a:pt x="1078992" y="623570"/>
                  </a:lnTo>
                  <a:lnTo>
                    <a:pt x="818388" y="596900"/>
                  </a:lnTo>
                  <a:lnTo>
                    <a:pt x="588264" y="565150"/>
                  </a:lnTo>
                  <a:lnTo>
                    <a:pt x="518160" y="552450"/>
                  </a:lnTo>
                  <a:lnTo>
                    <a:pt x="452628" y="539750"/>
                  </a:lnTo>
                  <a:lnTo>
                    <a:pt x="390144" y="528320"/>
                  </a:lnTo>
                  <a:lnTo>
                    <a:pt x="278892" y="501650"/>
                  </a:lnTo>
                  <a:lnTo>
                    <a:pt x="228600" y="486410"/>
                  </a:lnTo>
                  <a:lnTo>
                    <a:pt x="184404" y="473710"/>
                  </a:lnTo>
                  <a:lnTo>
                    <a:pt x="144780" y="458470"/>
                  </a:lnTo>
                  <a:lnTo>
                    <a:pt x="108204" y="443230"/>
                  </a:lnTo>
                  <a:lnTo>
                    <a:pt x="51816" y="410210"/>
                  </a:lnTo>
                  <a:lnTo>
                    <a:pt x="15240" y="377190"/>
                  </a:lnTo>
                  <a:lnTo>
                    <a:pt x="15240" y="375920"/>
                  </a:lnTo>
                  <a:lnTo>
                    <a:pt x="13716" y="374650"/>
                  </a:lnTo>
                  <a:lnTo>
                    <a:pt x="4572" y="356870"/>
                  </a:lnTo>
                  <a:lnTo>
                    <a:pt x="4572" y="355600"/>
                  </a:lnTo>
                  <a:lnTo>
                    <a:pt x="3048" y="354330"/>
                  </a:lnTo>
                  <a:lnTo>
                    <a:pt x="3048" y="353060"/>
                  </a:lnTo>
                  <a:lnTo>
                    <a:pt x="0" y="336550"/>
                  </a:lnTo>
                  <a:lnTo>
                    <a:pt x="0" y="331470"/>
                  </a:lnTo>
                  <a:lnTo>
                    <a:pt x="3048" y="314960"/>
                  </a:lnTo>
                  <a:lnTo>
                    <a:pt x="3048" y="313690"/>
                  </a:lnTo>
                  <a:lnTo>
                    <a:pt x="4572" y="313690"/>
                  </a:lnTo>
                  <a:lnTo>
                    <a:pt x="4572" y="311150"/>
                  </a:lnTo>
                  <a:lnTo>
                    <a:pt x="13716" y="294640"/>
                  </a:lnTo>
                  <a:lnTo>
                    <a:pt x="13716" y="293370"/>
                  </a:lnTo>
                  <a:lnTo>
                    <a:pt x="15240" y="293370"/>
                  </a:lnTo>
                  <a:lnTo>
                    <a:pt x="15240" y="292100"/>
                  </a:lnTo>
                  <a:lnTo>
                    <a:pt x="28956" y="276860"/>
                  </a:lnTo>
                  <a:lnTo>
                    <a:pt x="30480" y="275590"/>
                  </a:lnTo>
                  <a:lnTo>
                    <a:pt x="50292" y="257810"/>
                  </a:lnTo>
                  <a:lnTo>
                    <a:pt x="76200" y="241300"/>
                  </a:lnTo>
                  <a:lnTo>
                    <a:pt x="143256" y="210820"/>
                  </a:lnTo>
                  <a:lnTo>
                    <a:pt x="184404" y="195580"/>
                  </a:lnTo>
                  <a:lnTo>
                    <a:pt x="277368" y="166370"/>
                  </a:lnTo>
                  <a:lnTo>
                    <a:pt x="332232" y="153670"/>
                  </a:lnTo>
                  <a:lnTo>
                    <a:pt x="390144" y="140970"/>
                  </a:lnTo>
                  <a:lnTo>
                    <a:pt x="451104" y="128270"/>
                  </a:lnTo>
                  <a:lnTo>
                    <a:pt x="518160" y="116840"/>
                  </a:lnTo>
                  <a:lnTo>
                    <a:pt x="588264" y="104140"/>
                  </a:lnTo>
                  <a:lnTo>
                    <a:pt x="661416" y="93980"/>
                  </a:lnTo>
                  <a:lnTo>
                    <a:pt x="737616" y="81280"/>
                  </a:lnTo>
                  <a:lnTo>
                    <a:pt x="989076" y="54610"/>
                  </a:lnTo>
                  <a:lnTo>
                    <a:pt x="1078992" y="44450"/>
                  </a:lnTo>
                  <a:lnTo>
                    <a:pt x="1171956" y="38100"/>
                  </a:lnTo>
                  <a:lnTo>
                    <a:pt x="1267968" y="29210"/>
                  </a:lnTo>
                  <a:lnTo>
                    <a:pt x="1365504" y="24130"/>
                  </a:lnTo>
                  <a:lnTo>
                    <a:pt x="1467612" y="17780"/>
                  </a:lnTo>
                  <a:lnTo>
                    <a:pt x="1569720" y="12700"/>
                  </a:lnTo>
                  <a:lnTo>
                    <a:pt x="1891284" y="2540"/>
                  </a:lnTo>
                  <a:lnTo>
                    <a:pt x="2115312" y="0"/>
                  </a:lnTo>
                  <a:lnTo>
                    <a:pt x="2342388" y="0"/>
                  </a:lnTo>
                  <a:lnTo>
                    <a:pt x="2566416" y="2540"/>
                  </a:lnTo>
                  <a:lnTo>
                    <a:pt x="2676144" y="5080"/>
                  </a:lnTo>
                  <a:lnTo>
                    <a:pt x="2887980" y="12700"/>
                  </a:lnTo>
                  <a:lnTo>
                    <a:pt x="2991612" y="17780"/>
                  </a:lnTo>
                  <a:lnTo>
                    <a:pt x="3092196" y="24130"/>
                  </a:lnTo>
                  <a:lnTo>
                    <a:pt x="3140964" y="26670"/>
                  </a:lnTo>
                  <a:lnTo>
                    <a:pt x="2229612" y="26670"/>
                  </a:lnTo>
                  <a:lnTo>
                    <a:pt x="2115312" y="27940"/>
                  </a:lnTo>
                  <a:lnTo>
                    <a:pt x="2002536" y="27940"/>
                  </a:lnTo>
                  <a:lnTo>
                    <a:pt x="1571244" y="41910"/>
                  </a:lnTo>
                  <a:lnTo>
                    <a:pt x="1368552" y="52070"/>
                  </a:lnTo>
                  <a:lnTo>
                    <a:pt x="1269492" y="58420"/>
                  </a:lnTo>
                  <a:lnTo>
                    <a:pt x="992124" y="81280"/>
                  </a:lnTo>
                  <a:lnTo>
                    <a:pt x="905256" y="90170"/>
                  </a:lnTo>
                  <a:lnTo>
                    <a:pt x="665988" y="120650"/>
                  </a:lnTo>
                  <a:lnTo>
                    <a:pt x="522732" y="143510"/>
                  </a:lnTo>
                  <a:lnTo>
                    <a:pt x="457200" y="156210"/>
                  </a:lnTo>
                  <a:lnTo>
                    <a:pt x="396240" y="168910"/>
                  </a:lnTo>
                  <a:lnTo>
                    <a:pt x="338328" y="181610"/>
                  </a:lnTo>
                  <a:lnTo>
                    <a:pt x="286512" y="194310"/>
                  </a:lnTo>
                  <a:lnTo>
                    <a:pt x="237744" y="208280"/>
                  </a:lnTo>
                  <a:lnTo>
                    <a:pt x="153924" y="237490"/>
                  </a:lnTo>
                  <a:lnTo>
                    <a:pt x="91440" y="266700"/>
                  </a:lnTo>
                  <a:lnTo>
                    <a:pt x="50419" y="294640"/>
                  </a:lnTo>
                  <a:lnTo>
                    <a:pt x="50292" y="294640"/>
                  </a:lnTo>
                  <a:lnTo>
                    <a:pt x="48768" y="295910"/>
                  </a:lnTo>
                  <a:lnTo>
                    <a:pt x="49236" y="295910"/>
                  </a:lnTo>
                  <a:lnTo>
                    <a:pt x="38686" y="308610"/>
                  </a:lnTo>
                  <a:lnTo>
                    <a:pt x="38100" y="308610"/>
                  </a:lnTo>
                  <a:lnTo>
                    <a:pt x="36576" y="311150"/>
                  </a:lnTo>
                  <a:lnTo>
                    <a:pt x="36830" y="311150"/>
                  </a:lnTo>
                  <a:lnTo>
                    <a:pt x="30480" y="323850"/>
                  </a:lnTo>
                  <a:lnTo>
                    <a:pt x="31496" y="323850"/>
                  </a:lnTo>
                  <a:lnTo>
                    <a:pt x="29972" y="331470"/>
                  </a:lnTo>
                  <a:lnTo>
                    <a:pt x="28956" y="331470"/>
                  </a:lnTo>
                  <a:lnTo>
                    <a:pt x="28956" y="336550"/>
                  </a:lnTo>
                  <a:lnTo>
                    <a:pt x="29893" y="336550"/>
                  </a:lnTo>
                  <a:lnTo>
                    <a:pt x="31300" y="344170"/>
                  </a:lnTo>
                  <a:lnTo>
                    <a:pt x="30480" y="344170"/>
                  </a:lnTo>
                  <a:lnTo>
                    <a:pt x="32004" y="347980"/>
                  </a:lnTo>
                  <a:lnTo>
                    <a:pt x="32238" y="347980"/>
                  </a:lnTo>
                  <a:lnTo>
                    <a:pt x="38100" y="360680"/>
                  </a:lnTo>
                  <a:lnTo>
                    <a:pt x="39515" y="360680"/>
                  </a:lnTo>
                  <a:lnTo>
                    <a:pt x="50292" y="374650"/>
                  </a:lnTo>
                  <a:lnTo>
                    <a:pt x="52093" y="374650"/>
                  </a:lnTo>
                  <a:lnTo>
                    <a:pt x="67056" y="386080"/>
                  </a:lnTo>
                  <a:lnTo>
                    <a:pt x="120396" y="416560"/>
                  </a:lnTo>
                  <a:lnTo>
                    <a:pt x="193548" y="445770"/>
                  </a:lnTo>
                  <a:lnTo>
                    <a:pt x="236220" y="459740"/>
                  </a:lnTo>
                  <a:lnTo>
                    <a:pt x="284988" y="473710"/>
                  </a:lnTo>
                  <a:lnTo>
                    <a:pt x="396240" y="500380"/>
                  </a:lnTo>
                  <a:lnTo>
                    <a:pt x="457200" y="513080"/>
                  </a:lnTo>
                  <a:lnTo>
                    <a:pt x="522732" y="524510"/>
                  </a:lnTo>
                  <a:lnTo>
                    <a:pt x="664464" y="547370"/>
                  </a:lnTo>
                  <a:lnTo>
                    <a:pt x="742188" y="558800"/>
                  </a:lnTo>
                  <a:lnTo>
                    <a:pt x="992124" y="588010"/>
                  </a:lnTo>
                  <a:lnTo>
                    <a:pt x="1269492" y="610870"/>
                  </a:lnTo>
                  <a:lnTo>
                    <a:pt x="1368552" y="615950"/>
                  </a:lnTo>
                  <a:lnTo>
                    <a:pt x="1469136" y="622300"/>
                  </a:lnTo>
                  <a:lnTo>
                    <a:pt x="1571244" y="627380"/>
                  </a:lnTo>
                  <a:lnTo>
                    <a:pt x="1783080" y="635000"/>
                  </a:lnTo>
                  <a:lnTo>
                    <a:pt x="1892808" y="637540"/>
                  </a:lnTo>
                  <a:lnTo>
                    <a:pt x="2002536" y="638810"/>
                  </a:lnTo>
                  <a:lnTo>
                    <a:pt x="2115312" y="641350"/>
                  </a:lnTo>
                  <a:lnTo>
                    <a:pt x="3140964" y="641350"/>
                  </a:lnTo>
                  <a:lnTo>
                    <a:pt x="3092196" y="645160"/>
                  </a:lnTo>
                  <a:lnTo>
                    <a:pt x="2991612" y="650240"/>
                  </a:lnTo>
                  <a:lnTo>
                    <a:pt x="2887980" y="656590"/>
                  </a:lnTo>
                  <a:lnTo>
                    <a:pt x="2676144" y="664210"/>
                  </a:lnTo>
                  <a:lnTo>
                    <a:pt x="2566416" y="666750"/>
                  </a:lnTo>
                  <a:lnTo>
                    <a:pt x="2343912" y="669290"/>
                  </a:lnTo>
                  <a:close/>
                </a:path>
                <a:path w="4457700" h="669289">
                  <a:moveTo>
                    <a:pt x="4446094" y="295910"/>
                  </a:moveTo>
                  <a:lnTo>
                    <a:pt x="4408932" y="295910"/>
                  </a:lnTo>
                  <a:lnTo>
                    <a:pt x="4390644" y="280670"/>
                  </a:lnTo>
                  <a:lnTo>
                    <a:pt x="4367784" y="267970"/>
                  </a:lnTo>
                  <a:lnTo>
                    <a:pt x="4303776" y="237490"/>
                  </a:lnTo>
                  <a:lnTo>
                    <a:pt x="4265676" y="223520"/>
                  </a:lnTo>
                  <a:lnTo>
                    <a:pt x="4221480" y="208280"/>
                  </a:lnTo>
                  <a:lnTo>
                    <a:pt x="4172712" y="194310"/>
                  </a:lnTo>
                  <a:lnTo>
                    <a:pt x="4119372" y="181610"/>
                  </a:lnTo>
                  <a:lnTo>
                    <a:pt x="4062984" y="168910"/>
                  </a:lnTo>
                  <a:lnTo>
                    <a:pt x="3934968" y="143510"/>
                  </a:lnTo>
                  <a:lnTo>
                    <a:pt x="3866388" y="132080"/>
                  </a:lnTo>
                  <a:lnTo>
                    <a:pt x="3793236" y="120650"/>
                  </a:lnTo>
                  <a:lnTo>
                    <a:pt x="3552444" y="90170"/>
                  </a:lnTo>
                  <a:lnTo>
                    <a:pt x="3465576" y="81280"/>
                  </a:lnTo>
                  <a:lnTo>
                    <a:pt x="3188208" y="58420"/>
                  </a:lnTo>
                  <a:lnTo>
                    <a:pt x="3090672" y="52070"/>
                  </a:lnTo>
                  <a:lnTo>
                    <a:pt x="2782824" y="38100"/>
                  </a:lnTo>
                  <a:lnTo>
                    <a:pt x="2455164" y="27940"/>
                  </a:lnTo>
                  <a:lnTo>
                    <a:pt x="2342388" y="27940"/>
                  </a:lnTo>
                  <a:lnTo>
                    <a:pt x="2229612" y="26670"/>
                  </a:lnTo>
                  <a:lnTo>
                    <a:pt x="3140964" y="26670"/>
                  </a:lnTo>
                  <a:lnTo>
                    <a:pt x="3189732" y="29210"/>
                  </a:lnTo>
                  <a:lnTo>
                    <a:pt x="3285744" y="38100"/>
                  </a:lnTo>
                  <a:lnTo>
                    <a:pt x="3378708" y="44450"/>
                  </a:lnTo>
                  <a:lnTo>
                    <a:pt x="3468624" y="54610"/>
                  </a:lnTo>
                  <a:lnTo>
                    <a:pt x="3720084" y="81280"/>
                  </a:lnTo>
                  <a:lnTo>
                    <a:pt x="3870960" y="104140"/>
                  </a:lnTo>
                  <a:lnTo>
                    <a:pt x="3941064" y="116840"/>
                  </a:lnTo>
                  <a:lnTo>
                    <a:pt x="4006596" y="127000"/>
                  </a:lnTo>
                  <a:lnTo>
                    <a:pt x="4126992" y="153670"/>
                  </a:lnTo>
                  <a:lnTo>
                    <a:pt x="4180332" y="166370"/>
                  </a:lnTo>
                  <a:lnTo>
                    <a:pt x="4229100" y="180340"/>
                  </a:lnTo>
                  <a:lnTo>
                    <a:pt x="4274820" y="195580"/>
                  </a:lnTo>
                  <a:lnTo>
                    <a:pt x="4314444" y="210820"/>
                  </a:lnTo>
                  <a:lnTo>
                    <a:pt x="4349496" y="226060"/>
                  </a:lnTo>
                  <a:lnTo>
                    <a:pt x="4405884" y="256540"/>
                  </a:lnTo>
                  <a:lnTo>
                    <a:pt x="4427220" y="275590"/>
                  </a:lnTo>
                  <a:lnTo>
                    <a:pt x="4428744" y="275590"/>
                  </a:lnTo>
                  <a:lnTo>
                    <a:pt x="4428744" y="276860"/>
                  </a:lnTo>
                  <a:lnTo>
                    <a:pt x="4442460" y="292100"/>
                  </a:lnTo>
                  <a:lnTo>
                    <a:pt x="4445508" y="294640"/>
                  </a:lnTo>
                  <a:lnTo>
                    <a:pt x="4446094" y="295910"/>
                  </a:lnTo>
                  <a:close/>
                </a:path>
                <a:path w="4457700" h="669289">
                  <a:moveTo>
                    <a:pt x="48768" y="295910"/>
                  </a:moveTo>
                  <a:lnTo>
                    <a:pt x="50292" y="294640"/>
                  </a:lnTo>
                  <a:lnTo>
                    <a:pt x="50067" y="294910"/>
                  </a:lnTo>
                  <a:lnTo>
                    <a:pt x="48768" y="295910"/>
                  </a:lnTo>
                  <a:close/>
                </a:path>
                <a:path w="4457700" h="669289">
                  <a:moveTo>
                    <a:pt x="50067" y="294910"/>
                  </a:moveTo>
                  <a:lnTo>
                    <a:pt x="50292" y="294640"/>
                  </a:lnTo>
                  <a:lnTo>
                    <a:pt x="50419" y="294640"/>
                  </a:lnTo>
                  <a:lnTo>
                    <a:pt x="50067" y="294910"/>
                  </a:lnTo>
                  <a:close/>
                </a:path>
                <a:path w="4457700" h="669289">
                  <a:moveTo>
                    <a:pt x="4421124" y="311150"/>
                  </a:moveTo>
                  <a:lnTo>
                    <a:pt x="4407408" y="294640"/>
                  </a:lnTo>
                  <a:lnTo>
                    <a:pt x="4408932" y="295910"/>
                  </a:lnTo>
                  <a:lnTo>
                    <a:pt x="4446094" y="295910"/>
                  </a:lnTo>
                  <a:lnTo>
                    <a:pt x="4451955" y="308610"/>
                  </a:lnTo>
                  <a:lnTo>
                    <a:pt x="4419600" y="308610"/>
                  </a:lnTo>
                  <a:lnTo>
                    <a:pt x="4421124" y="311150"/>
                  </a:lnTo>
                  <a:close/>
                </a:path>
                <a:path w="4457700" h="669289">
                  <a:moveTo>
                    <a:pt x="49236" y="295910"/>
                  </a:moveTo>
                  <a:lnTo>
                    <a:pt x="48768" y="295910"/>
                  </a:lnTo>
                  <a:lnTo>
                    <a:pt x="50067" y="294910"/>
                  </a:lnTo>
                  <a:lnTo>
                    <a:pt x="49236" y="295910"/>
                  </a:lnTo>
                  <a:close/>
                </a:path>
                <a:path w="4457700" h="669289">
                  <a:moveTo>
                    <a:pt x="36576" y="311150"/>
                  </a:moveTo>
                  <a:lnTo>
                    <a:pt x="38100" y="308610"/>
                  </a:lnTo>
                  <a:lnTo>
                    <a:pt x="37213" y="310382"/>
                  </a:lnTo>
                  <a:lnTo>
                    <a:pt x="36576" y="311150"/>
                  </a:lnTo>
                  <a:close/>
                </a:path>
                <a:path w="4457700" h="669289">
                  <a:moveTo>
                    <a:pt x="37213" y="310382"/>
                  </a:moveTo>
                  <a:lnTo>
                    <a:pt x="38100" y="308610"/>
                  </a:lnTo>
                  <a:lnTo>
                    <a:pt x="38686" y="308610"/>
                  </a:lnTo>
                  <a:lnTo>
                    <a:pt x="37213" y="310382"/>
                  </a:lnTo>
                  <a:close/>
                </a:path>
                <a:path w="4457700" h="669289">
                  <a:moveTo>
                    <a:pt x="4456293" y="323850"/>
                  </a:moveTo>
                  <a:lnTo>
                    <a:pt x="4428744" y="323850"/>
                  </a:lnTo>
                  <a:lnTo>
                    <a:pt x="4419600" y="308610"/>
                  </a:lnTo>
                  <a:lnTo>
                    <a:pt x="4451955" y="308610"/>
                  </a:lnTo>
                  <a:lnTo>
                    <a:pt x="4453128" y="311150"/>
                  </a:lnTo>
                  <a:lnTo>
                    <a:pt x="4454652" y="313690"/>
                  </a:lnTo>
                  <a:lnTo>
                    <a:pt x="4454652" y="314960"/>
                  </a:lnTo>
                  <a:lnTo>
                    <a:pt x="4456293" y="323850"/>
                  </a:lnTo>
                  <a:close/>
                </a:path>
                <a:path w="4457700" h="669289">
                  <a:moveTo>
                    <a:pt x="36830" y="311150"/>
                  </a:moveTo>
                  <a:lnTo>
                    <a:pt x="36576" y="311150"/>
                  </a:lnTo>
                  <a:lnTo>
                    <a:pt x="37213" y="310382"/>
                  </a:lnTo>
                  <a:lnTo>
                    <a:pt x="36830" y="311150"/>
                  </a:lnTo>
                  <a:close/>
                </a:path>
                <a:path w="4457700" h="669289">
                  <a:moveTo>
                    <a:pt x="31496" y="323850"/>
                  </a:moveTo>
                  <a:lnTo>
                    <a:pt x="30480" y="323850"/>
                  </a:lnTo>
                  <a:lnTo>
                    <a:pt x="32004" y="321310"/>
                  </a:lnTo>
                  <a:lnTo>
                    <a:pt x="31496" y="323850"/>
                  </a:lnTo>
                  <a:close/>
                </a:path>
                <a:path w="4457700" h="669289">
                  <a:moveTo>
                    <a:pt x="4429780" y="334111"/>
                  </a:moveTo>
                  <a:lnTo>
                    <a:pt x="4427220" y="321310"/>
                  </a:lnTo>
                  <a:lnTo>
                    <a:pt x="4428744" y="323850"/>
                  </a:lnTo>
                  <a:lnTo>
                    <a:pt x="4456293" y="323850"/>
                  </a:lnTo>
                  <a:lnTo>
                    <a:pt x="4457700" y="331470"/>
                  </a:lnTo>
                  <a:lnTo>
                    <a:pt x="4430268" y="331470"/>
                  </a:lnTo>
                  <a:lnTo>
                    <a:pt x="4429780" y="334111"/>
                  </a:lnTo>
                  <a:close/>
                </a:path>
                <a:path w="4457700" h="669289">
                  <a:moveTo>
                    <a:pt x="28956" y="336550"/>
                  </a:moveTo>
                  <a:lnTo>
                    <a:pt x="28956" y="331470"/>
                  </a:lnTo>
                  <a:lnTo>
                    <a:pt x="29443" y="334111"/>
                  </a:lnTo>
                  <a:lnTo>
                    <a:pt x="28956" y="336550"/>
                  </a:lnTo>
                  <a:close/>
                </a:path>
                <a:path w="4457700" h="669289">
                  <a:moveTo>
                    <a:pt x="29443" y="334111"/>
                  </a:moveTo>
                  <a:lnTo>
                    <a:pt x="28956" y="331470"/>
                  </a:lnTo>
                  <a:lnTo>
                    <a:pt x="29972" y="331470"/>
                  </a:lnTo>
                  <a:lnTo>
                    <a:pt x="29443" y="334111"/>
                  </a:lnTo>
                  <a:close/>
                </a:path>
                <a:path w="4457700" h="669289">
                  <a:moveTo>
                    <a:pt x="4430268" y="336550"/>
                  </a:moveTo>
                  <a:lnTo>
                    <a:pt x="4429780" y="334111"/>
                  </a:lnTo>
                  <a:lnTo>
                    <a:pt x="4430268" y="331470"/>
                  </a:lnTo>
                  <a:lnTo>
                    <a:pt x="4430268" y="336550"/>
                  </a:lnTo>
                  <a:close/>
                </a:path>
                <a:path w="4457700" h="669289">
                  <a:moveTo>
                    <a:pt x="4457700" y="336550"/>
                  </a:moveTo>
                  <a:lnTo>
                    <a:pt x="4430268" y="336550"/>
                  </a:lnTo>
                  <a:lnTo>
                    <a:pt x="4430268" y="331470"/>
                  </a:lnTo>
                  <a:lnTo>
                    <a:pt x="4457700" y="331470"/>
                  </a:lnTo>
                  <a:lnTo>
                    <a:pt x="4457700" y="336550"/>
                  </a:lnTo>
                  <a:close/>
                </a:path>
                <a:path w="4457700" h="669289">
                  <a:moveTo>
                    <a:pt x="29893" y="336550"/>
                  </a:moveTo>
                  <a:lnTo>
                    <a:pt x="28956" y="336550"/>
                  </a:lnTo>
                  <a:lnTo>
                    <a:pt x="29443" y="334111"/>
                  </a:lnTo>
                  <a:lnTo>
                    <a:pt x="29893" y="336550"/>
                  </a:lnTo>
                  <a:close/>
                </a:path>
                <a:path w="4457700" h="669289">
                  <a:moveTo>
                    <a:pt x="4427513" y="346392"/>
                  </a:moveTo>
                  <a:lnTo>
                    <a:pt x="4429780" y="334111"/>
                  </a:lnTo>
                  <a:lnTo>
                    <a:pt x="4430268" y="336550"/>
                  </a:lnTo>
                  <a:lnTo>
                    <a:pt x="4457700" y="336550"/>
                  </a:lnTo>
                  <a:lnTo>
                    <a:pt x="4456293" y="344170"/>
                  </a:lnTo>
                  <a:lnTo>
                    <a:pt x="4428744" y="344170"/>
                  </a:lnTo>
                  <a:lnTo>
                    <a:pt x="4427513" y="346392"/>
                  </a:lnTo>
                  <a:close/>
                </a:path>
                <a:path w="4457700" h="669289">
                  <a:moveTo>
                    <a:pt x="32004" y="347980"/>
                  </a:moveTo>
                  <a:lnTo>
                    <a:pt x="30480" y="344170"/>
                  </a:lnTo>
                  <a:lnTo>
                    <a:pt x="31847" y="347133"/>
                  </a:lnTo>
                  <a:lnTo>
                    <a:pt x="32004" y="347980"/>
                  </a:lnTo>
                  <a:close/>
                </a:path>
                <a:path w="4457700" h="669289">
                  <a:moveTo>
                    <a:pt x="31847" y="347133"/>
                  </a:moveTo>
                  <a:lnTo>
                    <a:pt x="30480" y="344170"/>
                  </a:lnTo>
                  <a:lnTo>
                    <a:pt x="31300" y="344170"/>
                  </a:lnTo>
                  <a:lnTo>
                    <a:pt x="31847" y="347133"/>
                  </a:lnTo>
                  <a:close/>
                </a:path>
                <a:path w="4457700" h="669289">
                  <a:moveTo>
                    <a:pt x="4427220" y="347980"/>
                  </a:moveTo>
                  <a:lnTo>
                    <a:pt x="4427513" y="346392"/>
                  </a:lnTo>
                  <a:lnTo>
                    <a:pt x="4428744" y="344170"/>
                  </a:lnTo>
                  <a:lnTo>
                    <a:pt x="4427220" y="347980"/>
                  </a:lnTo>
                  <a:close/>
                </a:path>
                <a:path w="4457700" h="669289">
                  <a:moveTo>
                    <a:pt x="4455589" y="347980"/>
                  </a:moveTo>
                  <a:lnTo>
                    <a:pt x="4427220" y="347980"/>
                  </a:lnTo>
                  <a:lnTo>
                    <a:pt x="4428744" y="344170"/>
                  </a:lnTo>
                  <a:lnTo>
                    <a:pt x="4456293" y="344170"/>
                  </a:lnTo>
                  <a:lnTo>
                    <a:pt x="4455589" y="347980"/>
                  </a:lnTo>
                  <a:close/>
                </a:path>
                <a:path w="4457700" h="669289">
                  <a:moveTo>
                    <a:pt x="4451495" y="360680"/>
                  </a:moveTo>
                  <a:lnTo>
                    <a:pt x="4419600" y="360680"/>
                  </a:lnTo>
                  <a:lnTo>
                    <a:pt x="4427513" y="346392"/>
                  </a:lnTo>
                  <a:lnTo>
                    <a:pt x="4427220" y="347980"/>
                  </a:lnTo>
                  <a:lnTo>
                    <a:pt x="4455589" y="347980"/>
                  </a:lnTo>
                  <a:lnTo>
                    <a:pt x="4454652" y="353060"/>
                  </a:lnTo>
                  <a:lnTo>
                    <a:pt x="4454652" y="355600"/>
                  </a:lnTo>
                  <a:lnTo>
                    <a:pt x="4453128" y="356870"/>
                  </a:lnTo>
                  <a:lnTo>
                    <a:pt x="4451495" y="360680"/>
                  </a:lnTo>
                  <a:close/>
                </a:path>
                <a:path w="4457700" h="669289">
                  <a:moveTo>
                    <a:pt x="32238" y="347980"/>
                  </a:moveTo>
                  <a:lnTo>
                    <a:pt x="32004" y="347980"/>
                  </a:lnTo>
                  <a:lnTo>
                    <a:pt x="31847" y="347133"/>
                  </a:lnTo>
                  <a:lnTo>
                    <a:pt x="32238" y="347980"/>
                  </a:lnTo>
                  <a:close/>
                </a:path>
                <a:path w="4457700" h="669289">
                  <a:moveTo>
                    <a:pt x="39515" y="360680"/>
                  </a:moveTo>
                  <a:lnTo>
                    <a:pt x="38100" y="360680"/>
                  </a:lnTo>
                  <a:lnTo>
                    <a:pt x="36576" y="356870"/>
                  </a:lnTo>
                  <a:lnTo>
                    <a:pt x="39515" y="360680"/>
                  </a:lnTo>
                  <a:close/>
                </a:path>
                <a:path w="4457700" h="669289">
                  <a:moveTo>
                    <a:pt x="4445508" y="374650"/>
                  </a:moveTo>
                  <a:lnTo>
                    <a:pt x="4407408" y="374650"/>
                  </a:lnTo>
                  <a:lnTo>
                    <a:pt x="4421124" y="356870"/>
                  </a:lnTo>
                  <a:lnTo>
                    <a:pt x="4419600" y="360680"/>
                  </a:lnTo>
                  <a:lnTo>
                    <a:pt x="4451495" y="360680"/>
                  </a:lnTo>
                  <a:lnTo>
                    <a:pt x="4445508" y="374650"/>
                  </a:lnTo>
                  <a:close/>
                </a:path>
                <a:path w="4457700" h="669289">
                  <a:moveTo>
                    <a:pt x="52093" y="374650"/>
                  </a:moveTo>
                  <a:lnTo>
                    <a:pt x="50292" y="374650"/>
                  </a:lnTo>
                  <a:lnTo>
                    <a:pt x="48768" y="372110"/>
                  </a:lnTo>
                  <a:lnTo>
                    <a:pt x="52093" y="374650"/>
                  </a:lnTo>
                  <a:close/>
                </a:path>
                <a:path w="4457700" h="669289">
                  <a:moveTo>
                    <a:pt x="3140964" y="641350"/>
                  </a:moveTo>
                  <a:lnTo>
                    <a:pt x="2342388" y="641350"/>
                  </a:lnTo>
                  <a:lnTo>
                    <a:pt x="2566416" y="637540"/>
                  </a:lnTo>
                  <a:lnTo>
                    <a:pt x="2782824" y="631190"/>
                  </a:lnTo>
                  <a:lnTo>
                    <a:pt x="2990088" y="622300"/>
                  </a:lnTo>
                  <a:lnTo>
                    <a:pt x="3090672" y="615950"/>
                  </a:lnTo>
                  <a:lnTo>
                    <a:pt x="3188208" y="610870"/>
                  </a:lnTo>
                  <a:lnTo>
                    <a:pt x="3465576" y="588010"/>
                  </a:lnTo>
                  <a:lnTo>
                    <a:pt x="3636264" y="567690"/>
                  </a:lnTo>
                  <a:lnTo>
                    <a:pt x="3717036" y="558800"/>
                  </a:lnTo>
                  <a:lnTo>
                    <a:pt x="3866388" y="535940"/>
                  </a:lnTo>
                  <a:lnTo>
                    <a:pt x="4000500" y="513080"/>
                  </a:lnTo>
                  <a:lnTo>
                    <a:pt x="4062984" y="500380"/>
                  </a:lnTo>
                  <a:lnTo>
                    <a:pt x="4172712" y="473710"/>
                  </a:lnTo>
                  <a:lnTo>
                    <a:pt x="4221480" y="459740"/>
                  </a:lnTo>
                  <a:lnTo>
                    <a:pt x="4264152" y="445770"/>
                  </a:lnTo>
                  <a:lnTo>
                    <a:pt x="4303776" y="431800"/>
                  </a:lnTo>
                  <a:lnTo>
                    <a:pt x="4366260" y="402590"/>
                  </a:lnTo>
                  <a:lnTo>
                    <a:pt x="4408932" y="372110"/>
                  </a:lnTo>
                  <a:lnTo>
                    <a:pt x="4407408" y="374650"/>
                  </a:lnTo>
                  <a:lnTo>
                    <a:pt x="4443984" y="374650"/>
                  </a:lnTo>
                  <a:lnTo>
                    <a:pt x="4443984" y="375920"/>
                  </a:lnTo>
                  <a:lnTo>
                    <a:pt x="4442460" y="377190"/>
                  </a:lnTo>
                  <a:lnTo>
                    <a:pt x="4428744" y="392430"/>
                  </a:lnTo>
                  <a:lnTo>
                    <a:pt x="4428744" y="393700"/>
                  </a:lnTo>
                  <a:lnTo>
                    <a:pt x="4427220" y="393700"/>
                  </a:lnTo>
                  <a:lnTo>
                    <a:pt x="4407408" y="410210"/>
                  </a:lnTo>
                  <a:lnTo>
                    <a:pt x="4351020" y="443230"/>
                  </a:lnTo>
                  <a:lnTo>
                    <a:pt x="4314444" y="458470"/>
                  </a:lnTo>
                  <a:lnTo>
                    <a:pt x="4274820" y="473710"/>
                  </a:lnTo>
                  <a:lnTo>
                    <a:pt x="4180332" y="500380"/>
                  </a:lnTo>
                  <a:lnTo>
                    <a:pt x="4126992" y="514350"/>
                  </a:lnTo>
                  <a:lnTo>
                    <a:pt x="4069080" y="528320"/>
                  </a:lnTo>
                  <a:lnTo>
                    <a:pt x="4006596" y="539750"/>
                  </a:lnTo>
                  <a:lnTo>
                    <a:pt x="3941064" y="552450"/>
                  </a:lnTo>
                  <a:lnTo>
                    <a:pt x="3870960" y="565150"/>
                  </a:lnTo>
                  <a:lnTo>
                    <a:pt x="3639312" y="596900"/>
                  </a:lnTo>
                  <a:lnTo>
                    <a:pt x="3378708" y="623570"/>
                  </a:lnTo>
                  <a:lnTo>
                    <a:pt x="3285744" y="631190"/>
                  </a:lnTo>
                  <a:lnTo>
                    <a:pt x="3189732" y="637540"/>
                  </a:lnTo>
                  <a:lnTo>
                    <a:pt x="3140964" y="641350"/>
                  </a:lnTo>
                  <a:close/>
                </a:path>
              </a:pathLst>
            </a:custGeom>
            <a:solidFill>
              <a:srgbClr val="9C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022302" y="5531617"/>
            <a:ext cx="2931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90" dirty="0">
                <a:latin typeface="Times New Roman"/>
                <a:cs typeface="Times New Roman"/>
              </a:rPr>
              <a:t>Construire </a:t>
            </a:r>
            <a:r>
              <a:rPr sz="1800" spc="75" dirty="0">
                <a:latin typeface="Times New Roman"/>
                <a:cs typeface="Times New Roman"/>
              </a:rPr>
              <a:t>(entre </a:t>
            </a:r>
            <a:r>
              <a:rPr sz="1800" spc="85" dirty="0">
                <a:latin typeface="Times New Roman"/>
                <a:cs typeface="Times New Roman"/>
              </a:rPr>
              <a:t>autres)</a:t>
            </a:r>
            <a:r>
              <a:rPr sz="1800" spc="-19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les</a:t>
            </a:r>
            <a:endParaRPr sz="1800">
              <a:latin typeface="Times New Roman"/>
              <a:cs typeface="Times New Roman"/>
            </a:endParaRPr>
          </a:p>
          <a:p>
            <a:pPr marL="736600">
              <a:lnSpc>
                <a:spcPct val="100000"/>
              </a:lnSpc>
            </a:pPr>
            <a:r>
              <a:rPr sz="1800" b="1" spc="70" dirty="0">
                <a:latin typeface="Times New Roman"/>
                <a:cs typeface="Times New Roman"/>
              </a:rPr>
              <a:t>MLD,MPD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71458" y="6403357"/>
            <a:ext cx="239458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95"/>
              </a:spcBef>
            </a:pPr>
            <a:r>
              <a:rPr sz="1600" b="1" spc="70" dirty="0">
                <a:solidFill>
                  <a:srgbClr val="00602A"/>
                </a:solidFill>
                <a:latin typeface="Times New Roman"/>
                <a:cs typeface="Times New Roman"/>
              </a:rPr>
              <a:t>Système</a:t>
            </a:r>
            <a:r>
              <a:rPr sz="1600" b="1" spc="5" dirty="0">
                <a:solidFill>
                  <a:srgbClr val="00602A"/>
                </a:solidFill>
                <a:latin typeface="Times New Roman"/>
                <a:cs typeface="Times New Roman"/>
              </a:rPr>
              <a:t> </a:t>
            </a:r>
            <a:r>
              <a:rPr sz="1600" b="1" spc="40" dirty="0">
                <a:solidFill>
                  <a:srgbClr val="00602A"/>
                </a:solidFill>
                <a:latin typeface="Times New Roman"/>
                <a:cs typeface="Times New Roman"/>
              </a:rPr>
              <a:t>d’information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800" baseline="-30092" dirty="0">
                <a:solidFill>
                  <a:srgbClr val="595959"/>
                </a:solidFill>
                <a:latin typeface="TeXGyreAdventor"/>
                <a:cs typeface="TeXGyreAdventor"/>
              </a:rPr>
              <a:t>SI-LST</a:t>
            </a:r>
            <a:r>
              <a:rPr sz="1800" spc="-44" baseline="-30092" dirty="0">
                <a:solidFill>
                  <a:srgbClr val="595959"/>
                </a:solidFill>
                <a:latin typeface="TeXGyreAdventor"/>
                <a:cs typeface="TeXGyreAdventor"/>
              </a:rPr>
              <a:t> </a:t>
            </a:r>
            <a:r>
              <a:rPr sz="1800" spc="-22" baseline="-30092" dirty="0">
                <a:solidFill>
                  <a:srgbClr val="595959"/>
                </a:solidFill>
                <a:latin typeface="TeXGyreAdventor"/>
                <a:cs typeface="TeXGyreAdventor"/>
              </a:rPr>
              <a:t>INFO</a:t>
            </a:r>
            <a:r>
              <a:rPr sz="1600" b="1" spc="-15" dirty="0">
                <a:solidFill>
                  <a:srgbClr val="00602A"/>
                </a:solidFill>
                <a:latin typeface="Times New Roman"/>
                <a:cs typeface="Times New Roman"/>
              </a:rPr>
              <a:t>automatique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330911" y="6782784"/>
            <a:ext cx="193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95959"/>
                </a:solidFill>
                <a:latin typeface="TeXGyreAdventor"/>
                <a:cs typeface="TeXGyreAdventor"/>
              </a:rPr>
              <a:t>3</a:t>
            </a:r>
            <a:r>
              <a:rPr sz="1200" dirty="0">
                <a:solidFill>
                  <a:srgbClr val="595959"/>
                </a:solidFill>
                <a:latin typeface="TeXGyreAdventor"/>
                <a:cs typeface="TeXGyreAdventor"/>
              </a:rPr>
              <a:t>2</a:t>
            </a:r>
            <a:endParaRPr sz="1200">
              <a:latin typeface="TeXGyreAdventor"/>
              <a:cs typeface="TeXGyreAdventor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974522" y="566537"/>
            <a:ext cx="729043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Merise…cycle</a:t>
            </a:r>
            <a:r>
              <a:rPr spc="-60" dirty="0"/>
              <a:t> </a:t>
            </a:r>
            <a:r>
              <a:rPr spc="-5" dirty="0"/>
              <a:t>d’abstraction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31264" y="5279135"/>
            <a:ext cx="7516495" cy="963294"/>
            <a:chOff x="1731264" y="5279135"/>
            <a:chExt cx="7516495" cy="963294"/>
          </a:xfrm>
        </p:grpSpPr>
        <p:sp>
          <p:nvSpPr>
            <p:cNvPr id="3" name="object 3"/>
            <p:cNvSpPr/>
            <p:nvPr/>
          </p:nvSpPr>
          <p:spPr>
            <a:xfrm>
              <a:off x="1744980" y="5292851"/>
              <a:ext cx="7489190" cy="935990"/>
            </a:xfrm>
            <a:custGeom>
              <a:avLst/>
              <a:gdLst/>
              <a:ahLst/>
              <a:cxnLst/>
              <a:rect l="l" t="t" r="r" b="b"/>
              <a:pathLst>
                <a:path w="7489190" h="935989">
                  <a:moveTo>
                    <a:pt x="7331963" y="935736"/>
                  </a:moveTo>
                  <a:lnTo>
                    <a:pt x="155448" y="935736"/>
                  </a:lnTo>
                  <a:lnTo>
                    <a:pt x="106509" y="927750"/>
                  </a:lnTo>
                  <a:lnTo>
                    <a:pt x="63861" y="905499"/>
                  </a:lnTo>
                  <a:lnTo>
                    <a:pt x="30138" y="871545"/>
                  </a:lnTo>
                  <a:lnTo>
                    <a:pt x="7973" y="828446"/>
                  </a:lnTo>
                  <a:lnTo>
                    <a:pt x="0" y="778764"/>
                  </a:lnTo>
                  <a:lnTo>
                    <a:pt x="0" y="155448"/>
                  </a:lnTo>
                  <a:lnTo>
                    <a:pt x="7973" y="106509"/>
                  </a:lnTo>
                  <a:lnTo>
                    <a:pt x="30138" y="63861"/>
                  </a:lnTo>
                  <a:lnTo>
                    <a:pt x="63861" y="30138"/>
                  </a:lnTo>
                  <a:lnTo>
                    <a:pt x="106509" y="7973"/>
                  </a:lnTo>
                  <a:lnTo>
                    <a:pt x="155448" y="0"/>
                  </a:lnTo>
                  <a:lnTo>
                    <a:pt x="7331963" y="0"/>
                  </a:lnTo>
                  <a:lnTo>
                    <a:pt x="7381646" y="7973"/>
                  </a:lnTo>
                  <a:lnTo>
                    <a:pt x="7424745" y="30138"/>
                  </a:lnTo>
                  <a:lnTo>
                    <a:pt x="7458699" y="63861"/>
                  </a:lnTo>
                  <a:lnTo>
                    <a:pt x="7480950" y="106509"/>
                  </a:lnTo>
                  <a:lnTo>
                    <a:pt x="7488936" y="155448"/>
                  </a:lnTo>
                  <a:lnTo>
                    <a:pt x="7488936" y="778764"/>
                  </a:lnTo>
                  <a:lnTo>
                    <a:pt x="7480950" y="828446"/>
                  </a:lnTo>
                  <a:lnTo>
                    <a:pt x="7458699" y="871545"/>
                  </a:lnTo>
                  <a:lnTo>
                    <a:pt x="7424745" y="905499"/>
                  </a:lnTo>
                  <a:lnTo>
                    <a:pt x="7381646" y="927750"/>
                  </a:lnTo>
                  <a:lnTo>
                    <a:pt x="7331963" y="935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31264" y="5279135"/>
              <a:ext cx="7516495" cy="963294"/>
            </a:xfrm>
            <a:custGeom>
              <a:avLst/>
              <a:gdLst/>
              <a:ahLst/>
              <a:cxnLst/>
              <a:rect l="l" t="t" r="r" b="b"/>
              <a:pathLst>
                <a:path w="7516495" h="963295">
                  <a:moveTo>
                    <a:pt x="7347204" y="963168"/>
                  </a:moveTo>
                  <a:lnTo>
                    <a:pt x="152400" y="963168"/>
                  </a:lnTo>
                  <a:lnTo>
                    <a:pt x="135636" y="960120"/>
                  </a:lnTo>
                  <a:lnTo>
                    <a:pt x="88392" y="943356"/>
                  </a:lnTo>
                  <a:lnTo>
                    <a:pt x="50292" y="914400"/>
                  </a:lnTo>
                  <a:lnTo>
                    <a:pt x="19812" y="874776"/>
                  </a:lnTo>
                  <a:lnTo>
                    <a:pt x="3048" y="827532"/>
                  </a:lnTo>
                  <a:lnTo>
                    <a:pt x="0" y="810768"/>
                  </a:lnTo>
                  <a:lnTo>
                    <a:pt x="0" y="153924"/>
                  </a:lnTo>
                  <a:lnTo>
                    <a:pt x="3048" y="135636"/>
                  </a:lnTo>
                  <a:lnTo>
                    <a:pt x="7620" y="120396"/>
                  </a:lnTo>
                  <a:lnTo>
                    <a:pt x="12192" y="103632"/>
                  </a:lnTo>
                  <a:lnTo>
                    <a:pt x="19812" y="89916"/>
                  </a:lnTo>
                  <a:lnTo>
                    <a:pt x="27432" y="74676"/>
                  </a:lnTo>
                  <a:lnTo>
                    <a:pt x="48768" y="50292"/>
                  </a:lnTo>
                  <a:lnTo>
                    <a:pt x="73152" y="28956"/>
                  </a:lnTo>
                  <a:lnTo>
                    <a:pt x="88392" y="21336"/>
                  </a:lnTo>
                  <a:lnTo>
                    <a:pt x="102108" y="13716"/>
                  </a:lnTo>
                  <a:lnTo>
                    <a:pt x="118872" y="7620"/>
                  </a:lnTo>
                  <a:lnTo>
                    <a:pt x="134112" y="3048"/>
                  </a:lnTo>
                  <a:lnTo>
                    <a:pt x="150876" y="0"/>
                  </a:lnTo>
                  <a:lnTo>
                    <a:pt x="7362444" y="0"/>
                  </a:lnTo>
                  <a:lnTo>
                    <a:pt x="7411212" y="12192"/>
                  </a:lnTo>
                  <a:lnTo>
                    <a:pt x="7440168" y="28956"/>
                  </a:lnTo>
                  <a:lnTo>
                    <a:pt x="155448" y="28956"/>
                  </a:lnTo>
                  <a:lnTo>
                    <a:pt x="141732" y="30480"/>
                  </a:lnTo>
                  <a:lnTo>
                    <a:pt x="102108" y="45720"/>
                  </a:lnTo>
                  <a:lnTo>
                    <a:pt x="70104" y="68580"/>
                  </a:lnTo>
                  <a:lnTo>
                    <a:pt x="39624" y="114300"/>
                  </a:lnTo>
                  <a:lnTo>
                    <a:pt x="28956" y="153924"/>
                  </a:lnTo>
                  <a:lnTo>
                    <a:pt x="27432" y="169164"/>
                  </a:lnTo>
                  <a:lnTo>
                    <a:pt x="27432" y="792480"/>
                  </a:lnTo>
                  <a:lnTo>
                    <a:pt x="28956" y="806196"/>
                  </a:lnTo>
                  <a:lnTo>
                    <a:pt x="30480" y="821436"/>
                  </a:lnTo>
                  <a:lnTo>
                    <a:pt x="44196" y="859536"/>
                  </a:lnTo>
                  <a:lnTo>
                    <a:pt x="68580" y="893064"/>
                  </a:lnTo>
                  <a:lnTo>
                    <a:pt x="102108" y="917448"/>
                  </a:lnTo>
                  <a:lnTo>
                    <a:pt x="153924" y="934212"/>
                  </a:lnTo>
                  <a:lnTo>
                    <a:pt x="7441692" y="934212"/>
                  </a:lnTo>
                  <a:lnTo>
                    <a:pt x="7427976" y="941832"/>
                  </a:lnTo>
                  <a:lnTo>
                    <a:pt x="7412736" y="949452"/>
                  </a:lnTo>
                  <a:lnTo>
                    <a:pt x="7397496" y="955548"/>
                  </a:lnTo>
                  <a:lnTo>
                    <a:pt x="7380732" y="960120"/>
                  </a:lnTo>
                  <a:lnTo>
                    <a:pt x="7347204" y="963168"/>
                  </a:lnTo>
                  <a:close/>
                </a:path>
                <a:path w="7516495" h="963295">
                  <a:moveTo>
                    <a:pt x="7441692" y="934212"/>
                  </a:moveTo>
                  <a:lnTo>
                    <a:pt x="7359396" y="934212"/>
                  </a:lnTo>
                  <a:lnTo>
                    <a:pt x="7374636" y="932688"/>
                  </a:lnTo>
                  <a:lnTo>
                    <a:pt x="7388352" y="928116"/>
                  </a:lnTo>
                  <a:lnTo>
                    <a:pt x="7424928" y="911352"/>
                  </a:lnTo>
                  <a:lnTo>
                    <a:pt x="7455408" y="883920"/>
                  </a:lnTo>
                  <a:lnTo>
                    <a:pt x="7476744" y="848868"/>
                  </a:lnTo>
                  <a:lnTo>
                    <a:pt x="7487412" y="807720"/>
                  </a:lnTo>
                  <a:lnTo>
                    <a:pt x="7487412" y="155448"/>
                  </a:lnTo>
                  <a:lnTo>
                    <a:pt x="7476744" y="115824"/>
                  </a:lnTo>
                  <a:lnTo>
                    <a:pt x="7446264" y="70104"/>
                  </a:lnTo>
                  <a:lnTo>
                    <a:pt x="7414260" y="45720"/>
                  </a:lnTo>
                  <a:lnTo>
                    <a:pt x="7360920" y="28956"/>
                  </a:lnTo>
                  <a:lnTo>
                    <a:pt x="7440168" y="28956"/>
                  </a:lnTo>
                  <a:lnTo>
                    <a:pt x="7476744" y="60960"/>
                  </a:lnTo>
                  <a:lnTo>
                    <a:pt x="7502652" y="103632"/>
                  </a:lnTo>
                  <a:lnTo>
                    <a:pt x="7514844" y="152400"/>
                  </a:lnTo>
                  <a:lnTo>
                    <a:pt x="7516368" y="169164"/>
                  </a:lnTo>
                  <a:lnTo>
                    <a:pt x="7516368" y="792480"/>
                  </a:lnTo>
                  <a:lnTo>
                    <a:pt x="7514717" y="810768"/>
                  </a:lnTo>
                  <a:lnTo>
                    <a:pt x="7513320" y="827532"/>
                  </a:lnTo>
                  <a:lnTo>
                    <a:pt x="7496556" y="873252"/>
                  </a:lnTo>
                  <a:lnTo>
                    <a:pt x="7467600" y="912876"/>
                  </a:lnTo>
                  <a:lnTo>
                    <a:pt x="7455408" y="923544"/>
                  </a:lnTo>
                  <a:lnTo>
                    <a:pt x="7441692" y="934212"/>
                  </a:lnTo>
                  <a:close/>
                </a:path>
              </a:pathLst>
            </a:custGeom>
            <a:solidFill>
              <a:srgbClr val="E683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80183" y="1858769"/>
            <a:ext cx="8045450" cy="43091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marR="5080" indent="-343535">
              <a:lnSpc>
                <a:spcPct val="8000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solidFill>
                  <a:srgbClr val="7E7E7E"/>
                </a:solidFill>
                <a:latin typeface="TeXGyreAdventor"/>
                <a:cs typeface="TeXGyreAdventor"/>
              </a:rPr>
              <a:t>Faire l'inventaire </a:t>
            </a:r>
            <a:r>
              <a:rPr sz="2500" spc="-10" dirty="0">
                <a:solidFill>
                  <a:srgbClr val="7E7E7E"/>
                </a:solidFill>
                <a:latin typeface="TeXGyreAdventor"/>
                <a:cs typeface="TeXGyreAdventor"/>
              </a:rPr>
              <a:t>des </a:t>
            </a:r>
            <a:r>
              <a:rPr sz="2500" spc="-5" dirty="0">
                <a:solidFill>
                  <a:srgbClr val="7E7E7E"/>
                </a:solidFill>
                <a:latin typeface="TeXGyreAdventor"/>
                <a:cs typeface="TeXGyreAdventor"/>
              </a:rPr>
              <a:t>éléments d’informations  circulant dans </a:t>
            </a:r>
            <a:r>
              <a:rPr sz="2500" spc="5" dirty="0">
                <a:solidFill>
                  <a:srgbClr val="7E7E7E"/>
                </a:solidFill>
                <a:latin typeface="TeXGyreAdventor"/>
                <a:cs typeface="TeXGyreAdventor"/>
              </a:rPr>
              <a:t>le </a:t>
            </a:r>
            <a:r>
              <a:rPr sz="2500" spc="-5" dirty="0">
                <a:solidFill>
                  <a:srgbClr val="7E7E7E"/>
                </a:solidFill>
                <a:latin typeface="TeXGyreAdventor"/>
                <a:cs typeface="TeXGyreAdventor"/>
              </a:rPr>
              <a:t>système : existants et demandés.</a:t>
            </a:r>
            <a:endParaRPr sz="25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7E7E7E"/>
              </a:buClr>
              <a:buFont typeface="Arial"/>
              <a:buChar char="•"/>
            </a:pPr>
            <a:endParaRPr sz="2050">
              <a:latin typeface="TeXGyreAdventor"/>
              <a:cs typeface="TeXGyreAdventor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solidFill>
                  <a:srgbClr val="7E7E7E"/>
                </a:solidFill>
                <a:latin typeface="TeXGyreAdventor"/>
                <a:cs typeface="TeXGyreAdventor"/>
              </a:rPr>
              <a:t>Plusieurs approches </a:t>
            </a:r>
            <a:r>
              <a:rPr sz="2500" dirty="0">
                <a:solidFill>
                  <a:srgbClr val="7E7E7E"/>
                </a:solidFill>
                <a:latin typeface="TeXGyreAdventor"/>
                <a:cs typeface="TeXGyreAdventor"/>
              </a:rPr>
              <a:t>sont </a:t>
            </a:r>
            <a:r>
              <a:rPr sz="2500" spc="-5" dirty="0">
                <a:solidFill>
                  <a:srgbClr val="7E7E7E"/>
                </a:solidFill>
                <a:latin typeface="TeXGyreAdventor"/>
                <a:cs typeface="TeXGyreAdventor"/>
              </a:rPr>
              <a:t>possibles</a:t>
            </a:r>
            <a:r>
              <a:rPr sz="2500" spc="-1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500" spc="-5" dirty="0">
                <a:solidFill>
                  <a:srgbClr val="7E7E7E"/>
                </a:solidFill>
                <a:latin typeface="TeXGyreAdventor"/>
                <a:cs typeface="TeXGyreAdventor"/>
              </a:rPr>
              <a:t>:</a:t>
            </a:r>
            <a:endParaRPr sz="25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7E7E7E"/>
              </a:buClr>
              <a:buFont typeface="Arial"/>
              <a:buChar char="•"/>
            </a:pPr>
            <a:endParaRPr sz="2050">
              <a:latin typeface="TeXGyreAdventor"/>
              <a:cs typeface="TeXGyreAdventor"/>
            </a:endParaRPr>
          </a:p>
          <a:p>
            <a:pPr marL="833755" lvl="1" indent="-364490">
              <a:lnSpc>
                <a:spcPct val="100000"/>
              </a:lnSpc>
              <a:buFont typeface="Courier New"/>
              <a:buChar char="o"/>
              <a:tabLst>
                <a:tab pos="834390" algn="l"/>
                <a:tab pos="7193915" algn="l"/>
              </a:tabLst>
            </a:pPr>
            <a:r>
              <a:rPr sz="2200" spc="-5" dirty="0">
                <a:solidFill>
                  <a:srgbClr val="7E7E7E"/>
                </a:solidFill>
                <a:latin typeface="TeXGyreAdventor"/>
                <a:cs typeface="TeXGyreAdventor"/>
              </a:rPr>
              <a:t>La plus basique (</a:t>
            </a:r>
            <a:r>
              <a:rPr sz="2200" i="1" spc="-5" dirty="0">
                <a:solidFill>
                  <a:srgbClr val="7E7E7E"/>
                </a:solidFill>
                <a:latin typeface="TeXGyreAdventor"/>
                <a:cs typeface="TeXGyreAdventor"/>
              </a:rPr>
              <a:t>orientée données</a:t>
            </a:r>
            <a:r>
              <a:rPr sz="2200" spc="-5" dirty="0">
                <a:solidFill>
                  <a:srgbClr val="7E7E7E"/>
                </a:solidFill>
                <a:latin typeface="TeXGyreAdventor"/>
                <a:cs typeface="TeXGyreAdventor"/>
              </a:rPr>
              <a:t>)</a:t>
            </a:r>
            <a:r>
              <a:rPr sz="2200" spc="4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200" spc="-5" dirty="0">
                <a:solidFill>
                  <a:srgbClr val="7E7E7E"/>
                </a:solidFill>
                <a:latin typeface="TeXGyreAdventor"/>
                <a:cs typeface="TeXGyreAdventor"/>
              </a:rPr>
              <a:t>repose</a:t>
            </a:r>
            <a:r>
              <a:rPr sz="2200" spc="2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200" spc="-10" dirty="0">
                <a:solidFill>
                  <a:srgbClr val="7E7E7E"/>
                </a:solidFill>
                <a:latin typeface="TeXGyreAdventor"/>
                <a:cs typeface="TeXGyreAdventor"/>
              </a:rPr>
              <a:t>sur	</a:t>
            </a:r>
            <a:r>
              <a:rPr sz="2200" spc="-5" dirty="0">
                <a:solidFill>
                  <a:srgbClr val="7E7E7E"/>
                </a:solidFill>
                <a:latin typeface="TeXGyreAdventor"/>
                <a:cs typeface="TeXGyreAdventor"/>
              </a:rPr>
              <a:t>:</a:t>
            </a:r>
            <a:endParaRPr sz="2200">
              <a:latin typeface="TeXGyreAdventor"/>
              <a:cs typeface="TeXGyreAdventor"/>
            </a:endParaRPr>
          </a:p>
          <a:p>
            <a:pPr marL="1155700" lvl="2" indent="-22923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solidFill>
                  <a:srgbClr val="7E7E7E"/>
                </a:solidFill>
                <a:latin typeface="TeXGyreAdventor"/>
                <a:cs typeface="TeXGyreAdventor"/>
              </a:rPr>
              <a:t>la création </a:t>
            </a:r>
            <a:r>
              <a:rPr sz="1900" spc="-10" dirty="0">
                <a:solidFill>
                  <a:srgbClr val="7E7E7E"/>
                </a:solidFill>
                <a:latin typeface="TeXGyreAdventor"/>
                <a:cs typeface="TeXGyreAdventor"/>
              </a:rPr>
              <a:t>d’un </a:t>
            </a:r>
            <a:r>
              <a:rPr sz="1900" b="1" spc="-5" dirty="0">
                <a:solidFill>
                  <a:srgbClr val="001F60"/>
                </a:solidFill>
                <a:latin typeface="TeXGyreAdventor"/>
                <a:cs typeface="TeXGyreAdventor"/>
              </a:rPr>
              <a:t>dictionnaire de </a:t>
            </a:r>
            <a:r>
              <a:rPr sz="1900" b="1" spc="-10" dirty="0">
                <a:solidFill>
                  <a:srgbClr val="001F60"/>
                </a:solidFill>
                <a:latin typeface="TeXGyreAdventor"/>
                <a:cs typeface="TeXGyreAdventor"/>
              </a:rPr>
              <a:t>données</a:t>
            </a:r>
            <a:r>
              <a:rPr sz="1900" b="1" spc="20" dirty="0">
                <a:solidFill>
                  <a:srgbClr val="001F60"/>
                </a:solidFill>
                <a:latin typeface="TeXGyreAdventor"/>
                <a:cs typeface="TeXGyreAdventor"/>
              </a:rPr>
              <a:t> </a:t>
            </a:r>
            <a:r>
              <a:rPr sz="1900" spc="-5" dirty="0">
                <a:solidFill>
                  <a:srgbClr val="7E7E7E"/>
                </a:solidFill>
                <a:latin typeface="TeXGyreAdventor"/>
                <a:cs typeface="TeXGyreAdventor"/>
              </a:rPr>
              <a:t>et,</a:t>
            </a:r>
            <a:endParaRPr sz="1900">
              <a:latin typeface="TeXGyreAdventor"/>
              <a:cs typeface="TeXGyreAdventor"/>
            </a:endParaRPr>
          </a:p>
          <a:p>
            <a:pPr marL="1155700" lvl="2" indent="-229235">
              <a:lnSpc>
                <a:spcPct val="10000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b="1" spc="-5" dirty="0">
                <a:solidFill>
                  <a:srgbClr val="001F60"/>
                </a:solidFill>
                <a:latin typeface="TeXGyreAdventor"/>
                <a:cs typeface="TeXGyreAdventor"/>
              </a:rPr>
              <a:t>la matrice </a:t>
            </a:r>
            <a:r>
              <a:rPr sz="1900" b="1" spc="-10" dirty="0">
                <a:solidFill>
                  <a:srgbClr val="001F60"/>
                </a:solidFill>
                <a:latin typeface="TeXGyreAdventor"/>
                <a:cs typeface="TeXGyreAdventor"/>
              </a:rPr>
              <a:t>des dépendances</a:t>
            </a:r>
            <a:r>
              <a:rPr sz="1900" b="1" spc="15" dirty="0">
                <a:solidFill>
                  <a:srgbClr val="001F60"/>
                </a:solidFill>
                <a:latin typeface="TeXGyreAdventor"/>
                <a:cs typeface="TeXGyreAdventor"/>
              </a:rPr>
              <a:t> </a:t>
            </a:r>
            <a:r>
              <a:rPr sz="1900" b="1" spc="-5" dirty="0">
                <a:solidFill>
                  <a:srgbClr val="001F60"/>
                </a:solidFill>
                <a:latin typeface="TeXGyreAdventor"/>
                <a:cs typeface="TeXGyreAdventor"/>
              </a:rPr>
              <a:t>fonctionnelles.</a:t>
            </a:r>
            <a:endParaRPr sz="1900">
              <a:latin typeface="TeXGyreAdventor"/>
              <a:cs typeface="TeXGyreAdventor"/>
            </a:endParaRPr>
          </a:p>
          <a:p>
            <a:pPr lvl="2">
              <a:lnSpc>
                <a:spcPct val="100000"/>
              </a:lnSpc>
              <a:spcBef>
                <a:spcPts val="60"/>
              </a:spcBef>
              <a:buChar char="•"/>
            </a:pPr>
            <a:endParaRPr sz="3150">
              <a:latin typeface="TeXGyreAdventor"/>
              <a:cs typeface="TeXGyreAdventor"/>
            </a:endParaRPr>
          </a:p>
          <a:p>
            <a:pPr marL="756285" lvl="1" indent="-287020">
              <a:lnSpc>
                <a:spcPct val="100000"/>
              </a:lnSpc>
              <a:buFont typeface="Courier New"/>
              <a:buChar char="o"/>
              <a:tabLst>
                <a:tab pos="756920" algn="l"/>
              </a:tabLst>
            </a:pPr>
            <a:r>
              <a:rPr sz="2200" spc="-5" dirty="0">
                <a:solidFill>
                  <a:srgbClr val="7E7E7E"/>
                </a:solidFill>
                <a:latin typeface="TeXGyreAdventor"/>
                <a:cs typeface="TeXGyreAdventor"/>
              </a:rPr>
              <a:t>La plus complète (</a:t>
            </a:r>
            <a:r>
              <a:rPr sz="2200" i="1" spc="-5" dirty="0">
                <a:solidFill>
                  <a:srgbClr val="7E7E7E"/>
                </a:solidFill>
                <a:latin typeface="TeXGyreAdventor"/>
                <a:cs typeface="TeXGyreAdventor"/>
              </a:rPr>
              <a:t>orientée traitement</a:t>
            </a:r>
            <a:r>
              <a:rPr sz="2200" spc="-5" dirty="0">
                <a:solidFill>
                  <a:srgbClr val="7E7E7E"/>
                </a:solidFill>
                <a:latin typeface="TeXGyreAdventor"/>
                <a:cs typeface="TeXGyreAdventor"/>
              </a:rPr>
              <a:t>) est basée </a:t>
            </a:r>
            <a:r>
              <a:rPr sz="2200" spc="-10" dirty="0">
                <a:solidFill>
                  <a:srgbClr val="7E7E7E"/>
                </a:solidFill>
                <a:latin typeface="TeXGyreAdventor"/>
                <a:cs typeface="TeXGyreAdventor"/>
              </a:rPr>
              <a:t>sur</a:t>
            </a:r>
            <a:r>
              <a:rPr sz="2200" spc="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200" spc="-5" dirty="0">
                <a:solidFill>
                  <a:srgbClr val="7E7E7E"/>
                </a:solidFill>
                <a:latin typeface="TeXGyreAdventor"/>
                <a:cs typeface="TeXGyreAdventor"/>
              </a:rPr>
              <a:t>:</a:t>
            </a:r>
            <a:endParaRPr sz="2200">
              <a:latin typeface="TeXGyreAdventor"/>
              <a:cs typeface="TeXGyreAdventor"/>
            </a:endParaRPr>
          </a:p>
          <a:p>
            <a:pPr marL="1155700" lvl="2" indent="-22923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solidFill>
                  <a:srgbClr val="7E7E7E"/>
                </a:solidFill>
                <a:latin typeface="TeXGyreAdventor"/>
                <a:cs typeface="TeXGyreAdventor"/>
              </a:rPr>
              <a:t>la création </a:t>
            </a:r>
            <a:r>
              <a:rPr sz="1900" spc="-10" dirty="0">
                <a:solidFill>
                  <a:srgbClr val="7E7E7E"/>
                </a:solidFill>
                <a:latin typeface="TeXGyreAdventor"/>
                <a:cs typeface="TeXGyreAdventor"/>
              </a:rPr>
              <a:t>du </a:t>
            </a:r>
            <a:r>
              <a:rPr sz="1900" b="1" spc="-5" dirty="0">
                <a:solidFill>
                  <a:srgbClr val="001F60"/>
                </a:solidFill>
                <a:latin typeface="TeXGyreAdventor"/>
                <a:cs typeface="TeXGyreAdventor"/>
              </a:rPr>
              <a:t>Modèle </a:t>
            </a:r>
            <a:r>
              <a:rPr sz="1900" b="1" spc="-10" dirty="0">
                <a:solidFill>
                  <a:srgbClr val="001F60"/>
                </a:solidFill>
                <a:latin typeface="TeXGyreAdventor"/>
                <a:cs typeface="TeXGyreAdventor"/>
              </a:rPr>
              <a:t>Conceptuel d’Activité </a:t>
            </a:r>
            <a:r>
              <a:rPr sz="1900" b="1" spc="-5" dirty="0">
                <a:solidFill>
                  <a:srgbClr val="001F60"/>
                </a:solidFill>
                <a:latin typeface="TeXGyreAdventor"/>
                <a:cs typeface="TeXGyreAdventor"/>
              </a:rPr>
              <a:t>(MCA)</a:t>
            </a:r>
            <a:r>
              <a:rPr sz="1900" b="1" spc="135" dirty="0">
                <a:solidFill>
                  <a:srgbClr val="001F60"/>
                </a:solidFill>
                <a:latin typeface="TeXGyreAdventor"/>
                <a:cs typeface="TeXGyreAdventor"/>
              </a:rPr>
              <a:t> </a:t>
            </a:r>
            <a:r>
              <a:rPr sz="1900" spc="-5" dirty="0">
                <a:solidFill>
                  <a:srgbClr val="7E7E7E"/>
                </a:solidFill>
                <a:latin typeface="TeXGyreAdventor"/>
                <a:cs typeface="TeXGyreAdventor"/>
              </a:rPr>
              <a:t>et,</a:t>
            </a:r>
            <a:endParaRPr sz="1900">
              <a:latin typeface="TeXGyreAdventor"/>
              <a:cs typeface="TeXGyreAdventor"/>
            </a:endParaRPr>
          </a:p>
          <a:p>
            <a:pPr marL="1155700" lvl="2" indent="-229235">
              <a:lnSpc>
                <a:spcPct val="10000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spc="-10" dirty="0">
                <a:solidFill>
                  <a:srgbClr val="7E7E7E"/>
                </a:solidFill>
                <a:latin typeface="TeXGyreAdventor"/>
                <a:cs typeface="TeXGyreAdventor"/>
              </a:rPr>
              <a:t>du </a:t>
            </a:r>
            <a:r>
              <a:rPr sz="1900" b="1" spc="-5" dirty="0">
                <a:solidFill>
                  <a:srgbClr val="001F60"/>
                </a:solidFill>
                <a:latin typeface="TeXGyreAdventor"/>
                <a:cs typeface="TeXGyreAdventor"/>
              </a:rPr>
              <a:t>Modèle </a:t>
            </a:r>
            <a:r>
              <a:rPr sz="1900" b="1" spc="-10" dirty="0">
                <a:solidFill>
                  <a:srgbClr val="001F60"/>
                </a:solidFill>
                <a:latin typeface="TeXGyreAdventor"/>
                <a:cs typeface="TeXGyreAdventor"/>
              </a:rPr>
              <a:t>Conceptuel </a:t>
            </a:r>
            <a:r>
              <a:rPr sz="1900" b="1" spc="-15" dirty="0">
                <a:solidFill>
                  <a:srgbClr val="001F60"/>
                </a:solidFill>
                <a:latin typeface="TeXGyreAdventor"/>
                <a:cs typeface="TeXGyreAdventor"/>
              </a:rPr>
              <a:t>de </a:t>
            </a:r>
            <a:r>
              <a:rPr sz="1900" b="1" spc="-5" dirty="0">
                <a:solidFill>
                  <a:srgbClr val="001F60"/>
                </a:solidFill>
                <a:latin typeface="TeXGyreAdventor"/>
                <a:cs typeface="TeXGyreAdventor"/>
              </a:rPr>
              <a:t>Communication</a:t>
            </a:r>
            <a:r>
              <a:rPr sz="1900" b="1" spc="85" dirty="0">
                <a:solidFill>
                  <a:srgbClr val="001F60"/>
                </a:solidFill>
                <a:latin typeface="TeXGyreAdventor"/>
                <a:cs typeface="TeXGyreAdventor"/>
              </a:rPr>
              <a:t> </a:t>
            </a:r>
            <a:r>
              <a:rPr sz="1900" b="1" spc="-5" dirty="0">
                <a:solidFill>
                  <a:srgbClr val="001F60"/>
                </a:solidFill>
                <a:latin typeface="TeXGyreAdventor"/>
                <a:cs typeface="TeXGyreAdventor"/>
              </a:rPr>
              <a:t>(MCC)</a:t>
            </a:r>
            <a:r>
              <a:rPr sz="1900" spc="-5" dirty="0">
                <a:solidFill>
                  <a:srgbClr val="001F60"/>
                </a:solidFill>
                <a:latin typeface="TeXGyreAdventor"/>
                <a:cs typeface="TeXGyreAdventor"/>
              </a:rPr>
              <a:t>.</a:t>
            </a:r>
            <a:endParaRPr sz="19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76061" y="418602"/>
            <a:ext cx="60236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Recueil et </a:t>
            </a:r>
            <a:r>
              <a:rPr sz="3600" spc="-10" dirty="0"/>
              <a:t>organisation des  </a:t>
            </a:r>
            <a:r>
              <a:rPr sz="3600" spc="-5" dirty="0"/>
              <a:t>informations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2668" y="304025"/>
            <a:ext cx="9144000" cy="6858000"/>
            <a:chOff x="772668" y="35052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772668" y="350520"/>
              <a:ext cx="9143999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30868" y="6850379"/>
              <a:ext cx="85344" cy="83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42644" y="6850379"/>
              <a:ext cx="85343" cy="83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5268467" y="4274820"/>
            <a:ext cx="85344" cy="85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69635" y="4274820"/>
            <a:ext cx="83820" cy="85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298447" y="1894332"/>
            <a:ext cx="7949565" cy="3340735"/>
            <a:chOff x="1298447" y="1894332"/>
            <a:chExt cx="7949565" cy="3340735"/>
          </a:xfrm>
        </p:grpSpPr>
        <p:sp>
          <p:nvSpPr>
            <p:cNvPr id="9" name="object 9"/>
            <p:cNvSpPr/>
            <p:nvPr/>
          </p:nvSpPr>
          <p:spPr>
            <a:xfrm>
              <a:off x="5070347" y="4274820"/>
              <a:ext cx="83820" cy="853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1483" y="4472177"/>
              <a:ext cx="7945120" cy="474980"/>
            </a:xfrm>
            <a:custGeom>
              <a:avLst/>
              <a:gdLst/>
              <a:ahLst/>
              <a:cxnLst/>
              <a:rect l="l" t="t" r="r" b="b"/>
              <a:pathLst>
                <a:path w="7945120" h="474979">
                  <a:moveTo>
                    <a:pt x="86868" y="221754"/>
                  </a:moveTo>
                  <a:lnTo>
                    <a:pt x="79260" y="221754"/>
                  </a:lnTo>
                  <a:lnTo>
                    <a:pt x="79260" y="209054"/>
                  </a:lnTo>
                  <a:lnTo>
                    <a:pt x="73164" y="209054"/>
                  </a:lnTo>
                  <a:lnTo>
                    <a:pt x="73164" y="196354"/>
                  </a:lnTo>
                  <a:lnTo>
                    <a:pt x="65544" y="196354"/>
                  </a:lnTo>
                  <a:lnTo>
                    <a:pt x="65544" y="183654"/>
                  </a:lnTo>
                  <a:lnTo>
                    <a:pt x="59448" y="183654"/>
                  </a:lnTo>
                  <a:lnTo>
                    <a:pt x="59448" y="170954"/>
                  </a:lnTo>
                  <a:lnTo>
                    <a:pt x="53352" y="170954"/>
                  </a:lnTo>
                  <a:lnTo>
                    <a:pt x="53352" y="158254"/>
                  </a:lnTo>
                  <a:lnTo>
                    <a:pt x="48780" y="158254"/>
                  </a:lnTo>
                  <a:lnTo>
                    <a:pt x="48780" y="145554"/>
                  </a:lnTo>
                  <a:lnTo>
                    <a:pt x="42684" y="145554"/>
                  </a:lnTo>
                  <a:lnTo>
                    <a:pt x="42684" y="132854"/>
                  </a:lnTo>
                  <a:lnTo>
                    <a:pt x="39636" y="132854"/>
                  </a:lnTo>
                  <a:lnTo>
                    <a:pt x="39636" y="120154"/>
                  </a:lnTo>
                  <a:lnTo>
                    <a:pt x="35064" y="120154"/>
                  </a:lnTo>
                  <a:lnTo>
                    <a:pt x="35064" y="107454"/>
                  </a:lnTo>
                  <a:lnTo>
                    <a:pt x="30492" y="107454"/>
                  </a:lnTo>
                  <a:lnTo>
                    <a:pt x="30492" y="94754"/>
                  </a:lnTo>
                  <a:lnTo>
                    <a:pt x="27444" y="94754"/>
                  </a:lnTo>
                  <a:lnTo>
                    <a:pt x="27444" y="82054"/>
                  </a:lnTo>
                  <a:lnTo>
                    <a:pt x="24396" y="82054"/>
                  </a:lnTo>
                  <a:lnTo>
                    <a:pt x="24396" y="69354"/>
                  </a:lnTo>
                  <a:lnTo>
                    <a:pt x="21348" y="69354"/>
                  </a:lnTo>
                  <a:lnTo>
                    <a:pt x="21348" y="56654"/>
                  </a:lnTo>
                  <a:lnTo>
                    <a:pt x="19824" y="56654"/>
                  </a:lnTo>
                  <a:lnTo>
                    <a:pt x="19824" y="43942"/>
                  </a:lnTo>
                  <a:lnTo>
                    <a:pt x="16776" y="43942"/>
                  </a:lnTo>
                  <a:lnTo>
                    <a:pt x="16776" y="31242"/>
                  </a:lnTo>
                  <a:lnTo>
                    <a:pt x="15252" y="31242"/>
                  </a:lnTo>
                  <a:lnTo>
                    <a:pt x="15252" y="18542"/>
                  </a:lnTo>
                  <a:lnTo>
                    <a:pt x="13728" y="18542"/>
                  </a:lnTo>
                  <a:lnTo>
                    <a:pt x="13728" y="6946"/>
                  </a:lnTo>
                  <a:lnTo>
                    <a:pt x="0" y="8382"/>
                  </a:lnTo>
                  <a:lnTo>
                    <a:pt x="0" y="9906"/>
                  </a:lnTo>
                  <a:lnTo>
                    <a:pt x="7620" y="60198"/>
                  </a:lnTo>
                  <a:lnTo>
                    <a:pt x="28956" y="134874"/>
                  </a:lnTo>
                  <a:lnTo>
                    <a:pt x="59436" y="203454"/>
                  </a:lnTo>
                  <a:lnTo>
                    <a:pt x="73152" y="224790"/>
                  </a:lnTo>
                  <a:lnTo>
                    <a:pt x="74676" y="229362"/>
                  </a:lnTo>
                  <a:lnTo>
                    <a:pt x="86868" y="221754"/>
                  </a:lnTo>
                  <a:close/>
                </a:path>
                <a:path w="7945120" h="474979">
                  <a:moveTo>
                    <a:pt x="321183" y="424954"/>
                  </a:moveTo>
                  <a:lnTo>
                    <a:pt x="303288" y="424954"/>
                  </a:lnTo>
                  <a:lnTo>
                    <a:pt x="298716" y="412254"/>
                  </a:lnTo>
                  <a:lnTo>
                    <a:pt x="277380" y="412254"/>
                  </a:lnTo>
                  <a:lnTo>
                    <a:pt x="275856" y="399554"/>
                  </a:lnTo>
                  <a:lnTo>
                    <a:pt x="256044" y="399554"/>
                  </a:lnTo>
                  <a:lnTo>
                    <a:pt x="254520" y="386854"/>
                  </a:lnTo>
                  <a:lnTo>
                    <a:pt x="234708" y="386854"/>
                  </a:lnTo>
                  <a:lnTo>
                    <a:pt x="233184" y="374154"/>
                  </a:lnTo>
                  <a:lnTo>
                    <a:pt x="217944" y="374154"/>
                  </a:lnTo>
                  <a:lnTo>
                    <a:pt x="214896" y="361454"/>
                  </a:lnTo>
                  <a:lnTo>
                    <a:pt x="201180" y="361454"/>
                  </a:lnTo>
                  <a:lnTo>
                    <a:pt x="196608" y="348754"/>
                  </a:lnTo>
                  <a:lnTo>
                    <a:pt x="185940" y="348754"/>
                  </a:lnTo>
                  <a:lnTo>
                    <a:pt x="182892" y="336054"/>
                  </a:lnTo>
                  <a:lnTo>
                    <a:pt x="166128" y="323354"/>
                  </a:lnTo>
                  <a:lnTo>
                    <a:pt x="163080" y="323354"/>
                  </a:lnTo>
                  <a:lnTo>
                    <a:pt x="155460" y="310654"/>
                  </a:lnTo>
                  <a:lnTo>
                    <a:pt x="153936" y="310654"/>
                  </a:lnTo>
                  <a:lnTo>
                    <a:pt x="137172" y="297954"/>
                  </a:lnTo>
                  <a:lnTo>
                    <a:pt x="135648" y="297954"/>
                  </a:lnTo>
                  <a:lnTo>
                    <a:pt x="133654" y="294640"/>
                  </a:lnTo>
                  <a:lnTo>
                    <a:pt x="128016" y="299466"/>
                  </a:lnTo>
                  <a:lnTo>
                    <a:pt x="132588" y="305562"/>
                  </a:lnTo>
                  <a:lnTo>
                    <a:pt x="167640" y="340614"/>
                  </a:lnTo>
                  <a:lnTo>
                    <a:pt x="225552" y="386334"/>
                  </a:lnTo>
                  <a:lnTo>
                    <a:pt x="268224" y="412242"/>
                  </a:lnTo>
                  <a:lnTo>
                    <a:pt x="313944" y="433578"/>
                  </a:lnTo>
                  <a:lnTo>
                    <a:pt x="316992" y="435102"/>
                  </a:lnTo>
                  <a:lnTo>
                    <a:pt x="321183" y="424954"/>
                  </a:lnTo>
                  <a:close/>
                </a:path>
                <a:path w="7945120" h="474979">
                  <a:moveTo>
                    <a:pt x="632460" y="463054"/>
                  </a:moveTo>
                  <a:lnTo>
                    <a:pt x="428256" y="463054"/>
                  </a:lnTo>
                  <a:lnTo>
                    <a:pt x="405396" y="450354"/>
                  </a:lnTo>
                  <a:lnTo>
                    <a:pt x="403186" y="450354"/>
                  </a:lnTo>
                  <a:lnTo>
                    <a:pt x="437388" y="468630"/>
                  </a:lnTo>
                  <a:lnTo>
                    <a:pt x="515112" y="474726"/>
                  </a:lnTo>
                  <a:lnTo>
                    <a:pt x="632460" y="474726"/>
                  </a:lnTo>
                  <a:lnTo>
                    <a:pt x="632460" y="463054"/>
                  </a:lnTo>
                  <a:close/>
                </a:path>
                <a:path w="7945120" h="474979">
                  <a:moveTo>
                    <a:pt x="946404" y="463054"/>
                  </a:moveTo>
                  <a:lnTo>
                    <a:pt x="717804" y="463054"/>
                  </a:lnTo>
                  <a:lnTo>
                    <a:pt x="717804" y="474726"/>
                  </a:lnTo>
                  <a:lnTo>
                    <a:pt x="946404" y="474726"/>
                  </a:lnTo>
                  <a:lnTo>
                    <a:pt x="946404" y="463054"/>
                  </a:lnTo>
                  <a:close/>
                </a:path>
                <a:path w="7945120" h="474979">
                  <a:moveTo>
                    <a:pt x="1260348" y="463054"/>
                  </a:moveTo>
                  <a:lnTo>
                    <a:pt x="1031748" y="463054"/>
                  </a:lnTo>
                  <a:lnTo>
                    <a:pt x="1031748" y="474726"/>
                  </a:lnTo>
                  <a:lnTo>
                    <a:pt x="1260348" y="474726"/>
                  </a:lnTo>
                  <a:lnTo>
                    <a:pt x="1260348" y="463054"/>
                  </a:lnTo>
                  <a:close/>
                </a:path>
                <a:path w="7945120" h="474979">
                  <a:moveTo>
                    <a:pt x="1574292" y="463054"/>
                  </a:moveTo>
                  <a:lnTo>
                    <a:pt x="1345692" y="463054"/>
                  </a:lnTo>
                  <a:lnTo>
                    <a:pt x="1345692" y="474726"/>
                  </a:lnTo>
                  <a:lnTo>
                    <a:pt x="1574292" y="474726"/>
                  </a:lnTo>
                  <a:lnTo>
                    <a:pt x="1574292" y="463054"/>
                  </a:lnTo>
                  <a:close/>
                </a:path>
                <a:path w="7945120" h="474979">
                  <a:moveTo>
                    <a:pt x="1889760" y="463054"/>
                  </a:moveTo>
                  <a:lnTo>
                    <a:pt x="1661160" y="463054"/>
                  </a:lnTo>
                  <a:lnTo>
                    <a:pt x="1661160" y="474726"/>
                  </a:lnTo>
                  <a:lnTo>
                    <a:pt x="1889760" y="474726"/>
                  </a:lnTo>
                  <a:lnTo>
                    <a:pt x="1889760" y="463054"/>
                  </a:lnTo>
                  <a:close/>
                </a:path>
                <a:path w="7945120" h="474979">
                  <a:moveTo>
                    <a:pt x="2203704" y="463054"/>
                  </a:moveTo>
                  <a:lnTo>
                    <a:pt x="1975104" y="463054"/>
                  </a:lnTo>
                  <a:lnTo>
                    <a:pt x="1975104" y="474726"/>
                  </a:lnTo>
                  <a:lnTo>
                    <a:pt x="2203704" y="474726"/>
                  </a:lnTo>
                  <a:lnTo>
                    <a:pt x="2203704" y="463054"/>
                  </a:lnTo>
                  <a:close/>
                </a:path>
                <a:path w="7945120" h="474979">
                  <a:moveTo>
                    <a:pt x="2517648" y="463054"/>
                  </a:moveTo>
                  <a:lnTo>
                    <a:pt x="2289048" y="463054"/>
                  </a:lnTo>
                  <a:lnTo>
                    <a:pt x="2289048" y="474726"/>
                  </a:lnTo>
                  <a:lnTo>
                    <a:pt x="2517648" y="474726"/>
                  </a:lnTo>
                  <a:lnTo>
                    <a:pt x="2517648" y="463054"/>
                  </a:lnTo>
                  <a:close/>
                </a:path>
                <a:path w="7945120" h="474979">
                  <a:moveTo>
                    <a:pt x="2831592" y="463054"/>
                  </a:moveTo>
                  <a:lnTo>
                    <a:pt x="2602992" y="463054"/>
                  </a:lnTo>
                  <a:lnTo>
                    <a:pt x="2602992" y="474726"/>
                  </a:lnTo>
                  <a:lnTo>
                    <a:pt x="2831592" y="474726"/>
                  </a:lnTo>
                  <a:lnTo>
                    <a:pt x="2831592" y="463054"/>
                  </a:lnTo>
                  <a:close/>
                </a:path>
                <a:path w="7945120" h="474979">
                  <a:moveTo>
                    <a:pt x="3147072" y="463054"/>
                  </a:moveTo>
                  <a:lnTo>
                    <a:pt x="2918460" y="463054"/>
                  </a:lnTo>
                  <a:lnTo>
                    <a:pt x="2918460" y="474726"/>
                  </a:lnTo>
                  <a:lnTo>
                    <a:pt x="3147072" y="474726"/>
                  </a:lnTo>
                  <a:lnTo>
                    <a:pt x="3147072" y="463054"/>
                  </a:lnTo>
                  <a:close/>
                </a:path>
                <a:path w="7945120" h="474979">
                  <a:moveTo>
                    <a:pt x="5975604" y="463042"/>
                  </a:moveTo>
                  <a:lnTo>
                    <a:pt x="5747004" y="463042"/>
                  </a:lnTo>
                  <a:lnTo>
                    <a:pt x="5747004" y="474738"/>
                  </a:lnTo>
                  <a:lnTo>
                    <a:pt x="5975604" y="474738"/>
                  </a:lnTo>
                  <a:lnTo>
                    <a:pt x="5975604" y="463042"/>
                  </a:lnTo>
                  <a:close/>
                </a:path>
                <a:path w="7945120" h="474979">
                  <a:moveTo>
                    <a:pt x="6289548" y="463042"/>
                  </a:moveTo>
                  <a:lnTo>
                    <a:pt x="6060948" y="463042"/>
                  </a:lnTo>
                  <a:lnTo>
                    <a:pt x="6060948" y="474738"/>
                  </a:lnTo>
                  <a:lnTo>
                    <a:pt x="6289548" y="474738"/>
                  </a:lnTo>
                  <a:lnTo>
                    <a:pt x="6289548" y="463042"/>
                  </a:lnTo>
                  <a:close/>
                </a:path>
                <a:path w="7945120" h="474979">
                  <a:moveTo>
                    <a:pt x="6603492" y="463042"/>
                  </a:moveTo>
                  <a:lnTo>
                    <a:pt x="6374892" y="463042"/>
                  </a:lnTo>
                  <a:lnTo>
                    <a:pt x="6374892" y="474738"/>
                  </a:lnTo>
                  <a:lnTo>
                    <a:pt x="6603492" y="474738"/>
                  </a:lnTo>
                  <a:lnTo>
                    <a:pt x="6603492" y="463042"/>
                  </a:lnTo>
                  <a:close/>
                </a:path>
                <a:path w="7945120" h="474979">
                  <a:moveTo>
                    <a:pt x="6918960" y="463042"/>
                  </a:moveTo>
                  <a:lnTo>
                    <a:pt x="6690360" y="463042"/>
                  </a:lnTo>
                  <a:lnTo>
                    <a:pt x="6690360" y="474738"/>
                  </a:lnTo>
                  <a:lnTo>
                    <a:pt x="6918960" y="474738"/>
                  </a:lnTo>
                  <a:lnTo>
                    <a:pt x="6918960" y="463042"/>
                  </a:lnTo>
                  <a:close/>
                </a:path>
                <a:path w="7945120" h="474979">
                  <a:moveTo>
                    <a:pt x="7232904" y="463042"/>
                  </a:moveTo>
                  <a:lnTo>
                    <a:pt x="7004304" y="463042"/>
                  </a:lnTo>
                  <a:lnTo>
                    <a:pt x="7004304" y="474738"/>
                  </a:lnTo>
                  <a:lnTo>
                    <a:pt x="7232904" y="474738"/>
                  </a:lnTo>
                  <a:lnTo>
                    <a:pt x="7232904" y="463042"/>
                  </a:lnTo>
                  <a:close/>
                </a:path>
                <a:path w="7945120" h="474979">
                  <a:moveTo>
                    <a:pt x="7549896" y="459498"/>
                  </a:moveTo>
                  <a:lnTo>
                    <a:pt x="7547356" y="450342"/>
                  </a:lnTo>
                  <a:lnTo>
                    <a:pt x="7531621" y="450342"/>
                  </a:lnTo>
                  <a:lnTo>
                    <a:pt x="7524001" y="463042"/>
                  </a:lnTo>
                  <a:lnTo>
                    <a:pt x="7318248" y="463042"/>
                  </a:lnTo>
                  <a:lnTo>
                    <a:pt x="7318248" y="474738"/>
                  </a:lnTo>
                  <a:lnTo>
                    <a:pt x="7427976" y="474738"/>
                  </a:lnTo>
                  <a:lnTo>
                    <a:pt x="7481316" y="471690"/>
                  </a:lnTo>
                  <a:lnTo>
                    <a:pt x="7507224" y="468642"/>
                  </a:lnTo>
                  <a:lnTo>
                    <a:pt x="7533132" y="464070"/>
                  </a:lnTo>
                  <a:lnTo>
                    <a:pt x="7549896" y="459498"/>
                  </a:lnTo>
                  <a:close/>
                </a:path>
                <a:path w="7945120" h="474979">
                  <a:moveTo>
                    <a:pt x="7821168" y="294906"/>
                  </a:moveTo>
                  <a:lnTo>
                    <a:pt x="7811529" y="285940"/>
                  </a:lnTo>
                  <a:lnTo>
                    <a:pt x="7802893" y="297942"/>
                  </a:lnTo>
                  <a:lnTo>
                    <a:pt x="7801369" y="297942"/>
                  </a:lnTo>
                  <a:lnTo>
                    <a:pt x="7766317" y="336042"/>
                  </a:lnTo>
                  <a:lnTo>
                    <a:pt x="7763269" y="336042"/>
                  </a:lnTo>
                  <a:lnTo>
                    <a:pt x="7755649" y="348742"/>
                  </a:lnTo>
                  <a:lnTo>
                    <a:pt x="7743457" y="348742"/>
                  </a:lnTo>
                  <a:lnTo>
                    <a:pt x="7738885" y="361442"/>
                  </a:lnTo>
                  <a:lnTo>
                    <a:pt x="7728217" y="361442"/>
                  </a:lnTo>
                  <a:lnTo>
                    <a:pt x="7726693" y="374142"/>
                  </a:lnTo>
                  <a:lnTo>
                    <a:pt x="7711453" y="374142"/>
                  </a:lnTo>
                  <a:lnTo>
                    <a:pt x="7708405" y="386842"/>
                  </a:lnTo>
                  <a:lnTo>
                    <a:pt x="7693165" y="386842"/>
                  </a:lnTo>
                  <a:lnTo>
                    <a:pt x="7684021" y="399542"/>
                  </a:lnTo>
                  <a:lnTo>
                    <a:pt x="7674877" y="399542"/>
                  </a:lnTo>
                  <a:lnTo>
                    <a:pt x="7635253" y="424942"/>
                  </a:lnTo>
                  <a:lnTo>
                    <a:pt x="7630376" y="424942"/>
                  </a:lnTo>
                  <a:lnTo>
                    <a:pt x="7633716" y="432066"/>
                  </a:lnTo>
                  <a:lnTo>
                    <a:pt x="7676388" y="412254"/>
                  </a:lnTo>
                  <a:lnTo>
                    <a:pt x="7697724" y="398538"/>
                  </a:lnTo>
                  <a:lnTo>
                    <a:pt x="7719060" y="386346"/>
                  </a:lnTo>
                  <a:lnTo>
                    <a:pt x="7758684" y="355866"/>
                  </a:lnTo>
                  <a:lnTo>
                    <a:pt x="7795260" y="322338"/>
                  </a:lnTo>
                  <a:lnTo>
                    <a:pt x="7812024" y="304050"/>
                  </a:lnTo>
                  <a:lnTo>
                    <a:pt x="7821168" y="294906"/>
                  </a:lnTo>
                  <a:close/>
                </a:path>
                <a:path w="7945120" h="474979">
                  <a:moveTo>
                    <a:pt x="7944625" y="762"/>
                  </a:moveTo>
                  <a:lnTo>
                    <a:pt x="7930083" y="0"/>
                  </a:lnTo>
                  <a:lnTo>
                    <a:pt x="7923289" y="56642"/>
                  </a:lnTo>
                  <a:lnTo>
                    <a:pt x="7921765" y="56642"/>
                  </a:lnTo>
                  <a:lnTo>
                    <a:pt x="7920241" y="69342"/>
                  </a:lnTo>
                  <a:lnTo>
                    <a:pt x="7917193" y="82042"/>
                  </a:lnTo>
                  <a:lnTo>
                    <a:pt x="7915669" y="94742"/>
                  </a:lnTo>
                  <a:lnTo>
                    <a:pt x="7912621" y="94742"/>
                  </a:lnTo>
                  <a:lnTo>
                    <a:pt x="7911097" y="107442"/>
                  </a:lnTo>
                  <a:lnTo>
                    <a:pt x="7909573" y="107442"/>
                  </a:lnTo>
                  <a:lnTo>
                    <a:pt x="7900429" y="132842"/>
                  </a:lnTo>
                  <a:lnTo>
                    <a:pt x="7898905" y="145542"/>
                  </a:lnTo>
                  <a:lnTo>
                    <a:pt x="7895857" y="145542"/>
                  </a:lnTo>
                  <a:lnTo>
                    <a:pt x="7894333" y="158242"/>
                  </a:lnTo>
                  <a:lnTo>
                    <a:pt x="7891285" y="158242"/>
                  </a:lnTo>
                  <a:lnTo>
                    <a:pt x="7885189" y="170942"/>
                  </a:lnTo>
                  <a:lnTo>
                    <a:pt x="7883665" y="183642"/>
                  </a:lnTo>
                  <a:lnTo>
                    <a:pt x="7871473" y="196342"/>
                  </a:lnTo>
                  <a:lnTo>
                    <a:pt x="7869949" y="209042"/>
                  </a:lnTo>
                  <a:lnTo>
                    <a:pt x="7863853" y="209042"/>
                  </a:lnTo>
                  <a:lnTo>
                    <a:pt x="7861351" y="215988"/>
                  </a:lnTo>
                  <a:lnTo>
                    <a:pt x="7872984" y="223278"/>
                  </a:lnTo>
                  <a:lnTo>
                    <a:pt x="7895844" y="180606"/>
                  </a:lnTo>
                  <a:lnTo>
                    <a:pt x="7915656" y="133362"/>
                  </a:lnTo>
                  <a:lnTo>
                    <a:pt x="7930896" y="86118"/>
                  </a:lnTo>
                  <a:lnTo>
                    <a:pt x="7944625" y="8394"/>
                  </a:lnTo>
                  <a:lnTo>
                    <a:pt x="7944625" y="762"/>
                  </a:lnTo>
                  <a:close/>
                </a:path>
              </a:pathLst>
            </a:custGeom>
            <a:solidFill>
              <a:srgbClr val="6087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66287" y="3861816"/>
              <a:ext cx="4411979" cy="6416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3887" y="4931676"/>
              <a:ext cx="2429510" cy="15240"/>
            </a:xfrm>
            <a:custGeom>
              <a:avLst/>
              <a:gdLst/>
              <a:ahLst/>
              <a:cxnLst/>
              <a:rect l="l" t="t" r="r" b="b"/>
              <a:pathLst>
                <a:path w="2429509" h="15239">
                  <a:moveTo>
                    <a:pt x="228600" y="0"/>
                  </a:moveTo>
                  <a:lnTo>
                    <a:pt x="0" y="0"/>
                  </a:lnTo>
                  <a:lnTo>
                    <a:pt x="0" y="15227"/>
                  </a:lnTo>
                  <a:lnTo>
                    <a:pt x="228600" y="15227"/>
                  </a:lnTo>
                  <a:lnTo>
                    <a:pt x="228600" y="0"/>
                  </a:lnTo>
                  <a:close/>
                </a:path>
                <a:path w="2429509" h="15239">
                  <a:moveTo>
                    <a:pt x="542544" y="0"/>
                  </a:moveTo>
                  <a:lnTo>
                    <a:pt x="313944" y="0"/>
                  </a:lnTo>
                  <a:lnTo>
                    <a:pt x="313944" y="15227"/>
                  </a:lnTo>
                  <a:lnTo>
                    <a:pt x="542544" y="15227"/>
                  </a:lnTo>
                  <a:lnTo>
                    <a:pt x="542544" y="0"/>
                  </a:lnTo>
                  <a:close/>
                </a:path>
                <a:path w="2429509" h="15239">
                  <a:moveTo>
                    <a:pt x="856488" y="0"/>
                  </a:moveTo>
                  <a:lnTo>
                    <a:pt x="627888" y="0"/>
                  </a:lnTo>
                  <a:lnTo>
                    <a:pt x="627888" y="15227"/>
                  </a:lnTo>
                  <a:lnTo>
                    <a:pt x="856488" y="15227"/>
                  </a:lnTo>
                  <a:lnTo>
                    <a:pt x="856488" y="0"/>
                  </a:lnTo>
                  <a:close/>
                </a:path>
                <a:path w="2429509" h="15239">
                  <a:moveTo>
                    <a:pt x="1171956" y="0"/>
                  </a:moveTo>
                  <a:lnTo>
                    <a:pt x="943356" y="0"/>
                  </a:lnTo>
                  <a:lnTo>
                    <a:pt x="943356" y="15227"/>
                  </a:lnTo>
                  <a:lnTo>
                    <a:pt x="1171956" y="15227"/>
                  </a:lnTo>
                  <a:lnTo>
                    <a:pt x="1171956" y="0"/>
                  </a:lnTo>
                  <a:close/>
                </a:path>
                <a:path w="2429509" h="15239">
                  <a:moveTo>
                    <a:pt x="1485900" y="0"/>
                  </a:moveTo>
                  <a:lnTo>
                    <a:pt x="1257300" y="0"/>
                  </a:lnTo>
                  <a:lnTo>
                    <a:pt x="1257300" y="15227"/>
                  </a:lnTo>
                  <a:lnTo>
                    <a:pt x="1485900" y="15227"/>
                  </a:lnTo>
                  <a:lnTo>
                    <a:pt x="1485900" y="0"/>
                  </a:lnTo>
                  <a:close/>
                </a:path>
                <a:path w="2429509" h="15239">
                  <a:moveTo>
                    <a:pt x="1799844" y="0"/>
                  </a:moveTo>
                  <a:lnTo>
                    <a:pt x="1571244" y="0"/>
                  </a:lnTo>
                  <a:lnTo>
                    <a:pt x="1571244" y="15227"/>
                  </a:lnTo>
                  <a:lnTo>
                    <a:pt x="1799844" y="15227"/>
                  </a:lnTo>
                  <a:lnTo>
                    <a:pt x="1799844" y="0"/>
                  </a:lnTo>
                  <a:close/>
                </a:path>
                <a:path w="2429509" h="15239">
                  <a:moveTo>
                    <a:pt x="2113788" y="0"/>
                  </a:moveTo>
                  <a:lnTo>
                    <a:pt x="1885188" y="0"/>
                  </a:lnTo>
                  <a:lnTo>
                    <a:pt x="1885188" y="15227"/>
                  </a:lnTo>
                  <a:lnTo>
                    <a:pt x="2113788" y="15227"/>
                  </a:lnTo>
                  <a:lnTo>
                    <a:pt x="2113788" y="0"/>
                  </a:lnTo>
                  <a:close/>
                </a:path>
                <a:path w="2429509" h="15239">
                  <a:moveTo>
                    <a:pt x="2429268" y="0"/>
                  </a:moveTo>
                  <a:lnTo>
                    <a:pt x="2200656" y="0"/>
                  </a:lnTo>
                  <a:lnTo>
                    <a:pt x="2200656" y="15227"/>
                  </a:lnTo>
                  <a:lnTo>
                    <a:pt x="2429268" y="15227"/>
                  </a:lnTo>
                  <a:lnTo>
                    <a:pt x="2429268" y="0"/>
                  </a:lnTo>
                  <a:close/>
                </a:path>
              </a:pathLst>
            </a:custGeom>
            <a:solidFill>
              <a:srgbClr val="6087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43527" y="4593336"/>
              <a:ext cx="2860548" cy="6416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87345" y="1908048"/>
              <a:ext cx="7106566" cy="172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98448" y="1894331"/>
              <a:ext cx="7949565" cy="2534920"/>
            </a:xfrm>
            <a:custGeom>
              <a:avLst/>
              <a:gdLst/>
              <a:ahLst/>
              <a:cxnLst/>
              <a:rect l="l" t="t" r="r" b="b"/>
              <a:pathLst>
                <a:path w="7949565" h="2534920">
                  <a:moveTo>
                    <a:pt x="15240" y="2305812"/>
                  </a:moveTo>
                  <a:lnTo>
                    <a:pt x="0" y="2305812"/>
                  </a:lnTo>
                  <a:lnTo>
                    <a:pt x="0" y="2534412"/>
                  </a:lnTo>
                  <a:lnTo>
                    <a:pt x="15240" y="2534412"/>
                  </a:lnTo>
                  <a:lnTo>
                    <a:pt x="15240" y="2305812"/>
                  </a:lnTo>
                  <a:close/>
                </a:path>
                <a:path w="7949565" h="2534920">
                  <a:moveTo>
                    <a:pt x="15240" y="1990344"/>
                  </a:moveTo>
                  <a:lnTo>
                    <a:pt x="0" y="1990344"/>
                  </a:lnTo>
                  <a:lnTo>
                    <a:pt x="0" y="2218944"/>
                  </a:lnTo>
                  <a:lnTo>
                    <a:pt x="15240" y="2218944"/>
                  </a:lnTo>
                  <a:lnTo>
                    <a:pt x="15240" y="1990344"/>
                  </a:lnTo>
                  <a:close/>
                </a:path>
                <a:path w="7949565" h="2534920">
                  <a:moveTo>
                    <a:pt x="15240" y="1676400"/>
                  </a:moveTo>
                  <a:lnTo>
                    <a:pt x="0" y="1676400"/>
                  </a:lnTo>
                  <a:lnTo>
                    <a:pt x="0" y="1905000"/>
                  </a:lnTo>
                  <a:lnTo>
                    <a:pt x="15240" y="1905000"/>
                  </a:lnTo>
                  <a:lnTo>
                    <a:pt x="15240" y="1676400"/>
                  </a:lnTo>
                  <a:close/>
                </a:path>
                <a:path w="7949565" h="2534920">
                  <a:moveTo>
                    <a:pt x="15240" y="1362456"/>
                  </a:moveTo>
                  <a:lnTo>
                    <a:pt x="0" y="1362456"/>
                  </a:lnTo>
                  <a:lnTo>
                    <a:pt x="0" y="1591056"/>
                  </a:lnTo>
                  <a:lnTo>
                    <a:pt x="15240" y="1591056"/>
                  </a:lnTo>
                  <a:lnTo>
                    <a:pt x="15240" y="1362456"/>
                  </a:lnTo>
                  <a:close/>
                </a:path>
                <a:path w="7949565" h="2534920">
                  <a:moveTo>
                    <a:pt x="15240" y="1048512"/>
                  </a:moveTo>
                  <a:lnTo>
                    <a:pt x="0" y="1048512"/>
                  </a:lnTo>
                  <a:lnTo>
                    <a:pt x="0" y="1277112"/>
                  </a:lnTo>
                  <a:lnTo>
                    <a:pt x="15240" y="1277112"/>
                  </a:lnTo>
                  <a:lnTo>
                    <a:pt x="15240" y="1048512"/>
                  </a:lnTo>
                  <a:close/>
                </a:path>
                <a:path w="7949565" h="2534920">
                  <a:moveTo>
                    <a:pt x="15240" y="733044"/>
                  </a:moveTo>
                  <a:lnTo>
                    <a:pt x="0" y="733044"/>
                  </a:lnTo>
                  <a:lnTo>
                    <a:pt x="0" y="961644"/>
                  </a:lnTo>
                  <a:lnTo>
                    <a:pt x="15240" y="961644"/>
                  </a:lnTo>
                  <a:lnTo>
                    <a:pt x="15240" y="733044"/>
                  </a:lnTo>
                  <a:close/>
                </a:path>
                <a:path w="7949565" h="2534920">
                  <a:moveTo>
                    <a:pt x="25488" y="420052"/>
                  </a:moveTo>
                  <a:lnTo>
                    <a:pt x="10668" y="417576"/>
                  </a:lnTo>
                  <a:lnTo>
                    <a:pt x="6096" y="438912"/>
                  </a:lnTo>
                  <a:lnTo>
                    <a:pt x="3048" y="464820"/>
                  </a:lnTo>
                  <a:lnTo>
                    <a:pt x="1524" y="492252"/>
                  </a:lnTo>
                  <a:lnTo>
                    <a:pt x="0" y="518160"/>
                  </a:lnTo>
                  <a:lnTo>
                    <a:pt x="0" y="647700"/>
                  </a:lnTo>
                  <a:lnTo>
                    <a:pt x="15240" y="647700"/>
                  </a:lnTo>
                  <a:lnTo>
                    <a:pt x="15240" y="488188"/>
                  </a:lnTo>
                  <a:lnTo>
                    <a:pt x="22860" y="424688"/>
                  </a:lnTo>
                  <a:lnTo>
                    <a:pt x="24384" y="424688"/>
                  </a:lnTo>
                  <a:lnTo>
                    <a:pt x="25488" y="420052"/>
                  </a:lnTo>
                  <a:close/>
                </a:path>
                <a:path w="7949565" h="2534920">
                  <a:moveTo>
                    <a:pt x="174256" y="149885"/>
                  </a:moveTo>
                  <a:lnTo>
                    <a:pt x="164592" y="140208"/>
                  </a:lnTo>
                  <a:lnTo>
                    <a:pt x="152400" y="150876"/>
                  </a:lnTo>
                  <a:lnTo>
                    <a:pt x="134112" y="169164"/>
                  </a:lnTo>
                  <a:lnTo>
                    <a:pt x="118872" y="188976"/>
                  </a:lnTo>
                  <a:lnTo>
                    <a:pt x="103632" y="207264"/>
                  </a:lnTo>
                  <a:lnTo>
                    <a:pt x="74676" y="249936"/>
                  </a:lnTo>
                  <a:lnTo>
                    <a:pt x="41148" y="316992"/>
                  </a:lnTo>
                  <a:lnTo>
                    <a:pt x="35052" y="332232"/>
                  </a:lnTo>
                  <a:lnTo>
                    <a:pt x="48526" y="337781"/>
                  </a:lnTo>
                  <a:lnTo>
                    <a:pt x="48768" y="335788"/>
                  </a:lnTo>
                  <a:lnTo>
                    <a:pt x="51816" y="335788"/>
                  </a:lnTo>
                  <a:lnTo>
                    <a:pt x="53340" y="323088"/>
                  </a:lnTo>
                  <a:lnTo>
                    <a:pt x="57912" y="323088"/>
                  </a:lnTo>
                  <a:lnTo>
                    <a:pt x="59436" y="310388"/>
                  </a:lnTo>
                  <a:lnTo>
                    <a:pt x="76200" y="284988"/>
                  </a:lnTo>
                  <a:lnTo>
                    <a:pt x="77724" y="284988"/>
                  </a:lnTo>
                  <a:lnTo>
                    <a:pt x="82296" y="272288"/>
                  </a:lnTo>
                  <a:lnTo>
                    <a:pt x="83820" y="272288"/>
                  </a:lnTo>
                  <a:lnTo>
                    <a:pt x="86868" y="259588"/>
                  </a:lnTo>
                  <a:lnTo>
                    <a:pt x="91440" y="259588"/>
                  </a:lnTo>
                  <a:lnTo>
                    <a:pt x="94488" y="246888"/>
                  </a:lnTo>
                  <a:lnTo>
                    <a:pt x="100584" y="246888"/>
                  </a:lnTo>
                  <a:lnTo>
                    <a:pt x="102108" y="234188"/>
                  </a:lnTo>
                  <a:lnTo>
                    <a:pt x="109728" y="234188"/>
                  </a:lnTo>
                  <a:lnTo>
                    <a:pt x="111252" y="221488"/>
                  </a:lnTo>
                  <a:lnTo>
                    <a:pt x="120396" y="221488"/>
                  </a:lnTo>
                  <a:lnTo>
                    <a:pt x="121920" y="208788"/>
                  </a:lnTo>
                  <a:lnTo>
                    <a:pt x="126492" y="208788"/>
                  </a:lnTo>
                  <a:lnTo>
                    <a:pt x="132588" y="196088"/>
                  </a:lnTo>
                  <a:lnTo>
                    <a:pt x="134112" y="196088"/>
                  </a:lnTo>
                  <a:lnTo>
                    <a:pt x="143256" y="183388"/>
                  </a:lnTo>
                  <a:lnTo>
                    <a:pt x="144780" y="183388"/>
                  </a:lnTo>
                  <a:lnTo>
                    <a:pt x="174256" y="149885"/>
                  </a:lnTo>
                  <a:close/>
                </a:path>
                <a:path w="7949565" h="2534920">
                  <a:moveTo>
                    <a:pt x="454621" y="22567"/>
                  </a:moveTo>
                  <a:lnTo>
                    <a:pt x="452628" y="4572"/>
                  </a:lnTo>
                  <a:lnTo>
                    <a:pt x="438912" y="6096"/>
                  </a:lnTo>
                  <a:lnTo>
                    <a:pt x="413004" y="10668"/>
                  </a:lnTo>
                  <a:lnTo>
                    <a:pt x="339852" y="30480"/>
                  </a:lnTo>
                  <a:lnTo>
                    <a:pt x="294132" y="50292"/>
                  </a:lnTo>
                  <a:lnTo>
                    <a:pt x="249936" y="74676"/>
                  </a:lnTo>
                  <a:lnTo>
                    <a:pt x="233172" y="85344"/>
                  </a:lnTo>
                  <a:lnTo>
                    <a:pt x="245148" y="101701"/>
                  </a:lnTo>
                  <a:lnTo>
                    <a:pt x="246888" y="94500"/>
                  </a:lnTo>
                  <a:lnTo>
                    <a:pt x="260604" y="94500"/>
                  </a:lnTo>
                  <a:lnTo>
                    <a:pt x="269748" y="81800"/>
                  </a:lnTo>
                  <a:lnTo>
                    <a:pt x="284988" y="81800"/>
                  </a:lnTo>
                  <a:lnTo>
                    <a:pt x="300228" y="69100"/>
                  </a:lnTo>
                  <a:lnTo>
                    <a:pt x="304800" y="69100"/>
                  </a:lnTo>
                  <a:lnTo>
                    <a:pt x="316992" y="56400"/>
                  </a:lnTo>
                  <a:lnTo>
                    <a:pt x="344424" y="56400"/>
                  </a:lnTo>
                  <a:lnTo>
                    <a:pt x="347472" y="43700"/>
                  </a:lnTo>
                  <a:lnTo>
                    <a:pt x="381000" y="43700"/>
                  </a:lnTo>
                  <a:lnTo>
                    <a:pt x="387096" y="31000"/>
                  </a:lnTo>
                  <a:lnTo>
                    <a:pt x="446532" y="31000"/>
                  </a:lnTo>
                  <a:lnTo>
                    <a:pt x="454621" y="22567"/>
                  </a:lnTo>
                  <a:close/>
                </a:path>
                <a:path w="7949565" h="2534920">
                  <a:moveTo>
                    <a:pt x="768096" y="0"/>
                  </a:moveTo>
                  <a:lnTo>
                    <a:pt x="539496" y="0"/>
                  </a:lnTo>
                  <a:lnTo>
                    <a:pt x="539496" y="18300"/>
                  </a:lnTo>
                  <a:lnTo>
                    <a:pt x="768096" y="18300"/>
                  </a:lnTo>
                  <a:lnTo>
                    <a:pt x="768096" y="0"/>
                  </a:lnTo>
                  <a:close/>
                </a:path>
                <a:path w="7949565" h="2534920">
                  <a:moveTo>
                    <a:pt x="1082040" y="0"/>
                  </a:moveTo>
                  <a:lnTo>
                    <a:pt x="853440" y="0"/>
                  </a:lnTo>
                  <a:lnTo>
                    <a:pt x="853440" y="18300"/>
                  </a:lnTo>
                  <a:lnTo>
                    <a:pt x="1082040" y="18300"/>
                  </a:lnTo>
                  <a:lnTo>
                    <a:pt x="1082040" y="0"/>
                  </a:lnTo>
                  <a:close/>
                </a:path>
                <a:path w="7949565" h="2534920">
                  <a:moveTo>
                    <a:pt x="1397508" y="0"/>
                  </a:moveTo>
                  <a:lnTo>
                    <a:pt x="1168908" y="0"/>
                  </a:lnTo>
                  <a:lnTo>
                    <a:pt x="1168908" y="18300"/>
                  </a:lnTo>
                  <a:lnTo>
                    <a:pt x="1397508" y="18300"/>
                  </a:lnTo>
                  <a:lnTo>
                    <a:pt x="1397508" y="0"/>
                  </a:lnTo>
                  <a:close/>
                </a:path>
                <a:path w="7949565" h="2534920">
                  <a:moveTo>
                    <a:pt x="1711452" y="0"/>
                  </a:moveTo>
                  <a:lnTo>
                    <a:pt x="1482852" y="0"/>
                  </a:lnTo>
                  <a:lnTo>
                    <a:pt x="1482852" y="18300"/>
                  </a:lnTo>
                  <a:lnTo>
                    <a:pt x="1711452" y="18300"/>
                  </a:lnTo>
                  <a:lnTo>
                    <a:pt x="1711452" y="0"/>
                  </a:lnTo>
                  <a:close/>
                </a:path>
                <a:path w="7949565" h="2534920">
                  <a:moveTo>
                    <a:pt x="2025396" y="0"/>
                  </a:moveTo>
                  <a:lnTo>
                    <a:pt x="1796796" y="0"/>
                  </a:lnTo>
                  <a:lnTo>
                    <a:pt x="1796796" y="18300"/>
                  </a:lnTo>
                  <a:lnTo>
                    <a:pt x="2025396" y="18300"/>
                  </a:lnTo>
                  <a:lnTo>
                    <a:pt x="2025396" y="0"/>
                  </a:lnTo>
                  <a:close/>
                </a:path>
                <a:path w="7949565" h="2534920">
                  <a:moveTo>
                    <a:pt x="2339340" y="0"/>
                  </a:moveTo>
                  <a:lnTo>
                    <a:pt x="2110740" y="0"/>
                  </a:lnTo>
                  <a:lnTo>
                    <a:pt x="2110740" y="18300"/>
                  </a:lnTo>
                  <a:lnTo>
                    <a:pt x="2339340" y="18300"/>
                  </a:lnTo>
                  <a:lnTo>
                    <a:pt x="2339340" y="0"/>
                  </a:lnTo>
                  <a:close/>
                </a:path>
                <a:path w="7949565" h="2534920">
                  <a:moveTo>
                    <a:pt x="2654808" y="0"/>
                  </a:moveTo>
                  <a:lnTo>
                    <a:pt x="2426208" y="0"/>
                  </a:lnTo>
                  <a:lnTo>
                    <a:pt x="2426208" y="18300"/>
                  </a:lnTo>
                  <a:lnTo>
                    <a:pt x="2654808" y="18300"/>
                  </a:lnTo>
                  <a:lnTo>
                    <a:pt x="2654808" y="0"/>
                  </a:lnTo>
                  <a:close/>
                </a:path>
                <a:path w="7949565" h="2534920">
                  <a:moveTo>
                    <a:pt x="2968752" y="0"/>
                  </a:moveTo>
                  <a:lnTo>
                    <a:pt x="2740152" y="0"/>
                  </a:lnTo>
                  <a:lnTo>
                    <a:pt x="2740152" y="13716"/>
                  </a:lnTo>
                  <a:lnTo>
                    <a:pt x="2968752" y="13716"/>
                  </a:lnTo>
                  <a:lnTo>
                    <a:pt x="2968752" y="0"/>
                  </a:lnTo>
                  <a:close/>
                </a:path>
                <a:path w="7949565" h="2534920">
                  <a:moveTo>
                    <a:pt x="3282696" y="0"/>
                  </a:moveTo>
                  <a:lnTo>
                    <a:pt x="3054096" y="0"/>
                  </a:lnTo>
                  <a:lnTo>
                    <a:pt x="3054096" y="13716"/>
                  </a:lnTo>
                  <a:lnTo>
                    <a:pt x="3282696" y="13716"/>
                  </a:lnTo>
                  <a:lnTo>
                    <a:pt x="3282696" y="0"/>
                  </a:lnTo>
                  <a:close/>
                </a:path>
                <a:path w="7949565" h="2534920">
                  <a:moveTo>
                    <a:pt x="3596640" y="0"/>
                  </a:moveTo>
                  <a:lnTo>
                    <a:pt x="3368040" y="0"/>
                  </a:lnTo>
                  <a:lnTo>
                    <a:pt x="3368040" y="13716"/>
                  </a:lnTo>
                  <a:lnTo>
                    <a:pt x="3596640" y="13716"/>
                  </a:lnTo>
                  <a:lnTo>
                    <a:pt x="3596640" y="0"/>
                  </a:lnTo>
                  <a:close/>
                </a:path>
                <a:path w="7949565" h="2534920">
                  <a:moveTo>
                    <a:pt x="3912108" y="0"/>
                  </a:moveTo>
                  <a:lnTo>
                    <a:pt x="3683508" y="0"/>
                  </a:lnTo>
                  <a:lnTo>
                    <a:pt x="3683508" y="13716"/>
                  </a:lnTo>
                  <a:lnTo>
                    <a:pt x="3912108" y="13716"/>
                  </a:lnTo>
                  <a:lnTo>
                    <a:pt x="3912108" y="0"/>
                  </a:lnTo>
                  <a:close/>
                </a:path>
                <a:path w="7949565" h="2534920">
                  <a:moveTo>
                    <a:pt x="4226052" y="0"/>
                  </a:moveTo>
                  <a:lnTo>
                    <a:pt x="3997452" y="0"/>
                  </a:lnTo>
                  <a:lnTo>
                    <a:pt x="3997452" y="13716"/>
                  </a:lnTo>
                  <a:lnTo>
                    <a:pt x="4226052" y="13716"/>
                  </a:lnTo>
                  <a:lnTo>
                    <a:pt x="4226052" y="0"/>
                  </a:lnTo>
                  <a:close/>
                </a:path>
                <a:path w="7949565" h="2534920">
                  <a:moveTo>
                    <a:pt x="4539996" y="0"/>
                  </a:moveTo>
                  <a:lnTo>
                    <a:pt x="4311396" y="0"/>
                  </a:lnTo>
                  <a:lnTo>
                    <a:pt x="4311396" y="13716"/>
                  </a:lnTo>
                  <a:lnTo>
                    <a:pt x="4539996" y="13716"/>
                  </a:lnTo>
                  <a:lnTo>
                    <a:pt x="4539996" y="0"/>
                  </a:lnTo>
                  <a:close/>
                </a:path>
                <a:path w="7949565" h="2534920">
                  <a:moveTo>
                    <a:pt x="4853940" y="0"/>
                  </a:moveTo>
                  <a:lnTo>
                    <a:pt x="4625340" y="0"/>
                  </a:lnTo>
                  <a:lnTo>
                    <a:pt x="4625340" y="13716"/>
                  </a:lnTo>
                  <a:lnTo>
                    <a:pt x="4853940" y="13716"/>
                  </a:lnTo>
                  <a:lnTo>
                    <a:pt x="4853940" y="0"/>
                  </a:lnTo>
                  <a:close/>
                </a:path>
                <a:path w="7949565" h="2534920">
                  <a:moveTo>
                    <a:pt x="5169408" y="0"/>
                  </a:moveTo>
                  <a:lnTo>
                    <a:pt x="4940808" y="0"/>
                  </a:lnTo>
                  <a:lnTo>
                    <a:pt x="4940808" y="13716"/>
                  </a:lnTo>
                  <a:lnTo>
                    <a:pt x="5169408" y="13716"/>
                  </a:lnTo>
                  <a:lnTo>
                    <a:pt x="5169408" y="0"/>
                  </a:lnTo>
                  <a:close/>
                </a:path>
                <a:path w="7949565" h="2534920">
                  <a:moveTo>
                    <a:pt x="5483352" y="0"/>
                  </a:moveTo>
                  <a:lnTo>
                    <a:pt x="5254752" y="0"/>
                  </a:lnTo>
                  <a:lnTo>
                    <a:pt x="5254752" y="18288"/>
                  </a:lnTo>
                  <a:lnTo>
                    <a:pt x="5483352" y="18288"/>
                  </a:lnTo>
                  <a:lnTo>
                    <a:pt x="5483352" y="0"/>
                  </a:lnTo>
                  <a:close/>
                </a:path>
                <a:path w="7949565" h="2534920">
                  <a:moveTo>
                    <a:pt x="5797296" y="0"/>
                  </a:moveTo>
                  <a:lnTo>
                    <a:pt x="5568696" y="0"/>
                  </a:lnTo>
                  <a:lnTo>
                    <a:pt x="5568696" y="18288"/>
                  </a:lnTo>
                  <a:lnTo>
                    <a:pt x="5797296" y="18288"/>
                  </a:lnTo>
                  <a:lnTo>
                    <a:pt x="5797296" y="0"/>
                  </a:lnTo>
                  <a:close/>
                </a:path>
                <a:path w="7949565" h="2534920">
                  <a:moveTo>
                    <a:pt x="6111240" y="0"/>
                  </a:moveTo>
                  <a:lnTo>
                    <a:pt x="5882640" y="0"/>
                  </a:lnTo>
                  <a:lnTo>
                    <a:pt x="5882640" y="18288"/>
                  </a:lnTo>
                  <a:lnTo>
                    <a:pt x="6111240" y="18288"/>
                  </a:lnTo>
                  <a:lnTo>
                    <a:pt x="6111240" y="0"/>
                  </a:lnTo>
                  <a:close/>
                </a:path>
                <a:path w="7949565" h="2534920">
                  <a:moveTo>
                    <a:pt x="6426708" y="0"/>
                  </a:moveTo>
                  <a:lnTo>
                    <a:pt x="6198108" y="0"/>
                  </a:lnTo>
                  <a:lnTo>
                    <a:pt x="6198108" y="18288"/>
                  </a:lnTo>
                  <a:lnTo>
                    <a:pt x="6426708" y="18288"/>
                  </a:lnTo>
                  <a:lnTo>
                    <a:pt x="6426708" y="0"/>
                  </a:lnTo>
                  <a:close/>
                </a:path>
                <a:path w="7949565" h="2534920">
                  <a:moveTo>
                    <a:pt x="6740652" y="0"/>
                  </a:moveTo>
                  <a:lnTo>
                    <a:pt x="6512052" y="0"/>
                  </a:lnTo>
                  <a:lnTo>
                    <a:pt x="6512052" y="18288"/>
                  </a:lnTo>
                  <a:lnTo>
                    <a:pt x="6740652" y="18288"/>
                  </a:lnTo>
                  <a:lnTo>
                    <a:pt x="6740652" y="0"/>
                  </a:lnTo>
                  <a:close/>
                </a:path>
                <a:path w="7949565" h="2534920">
                  <a:moveTo>
                    <a:pt x="7054596" y="0"/>
                  </a:moveTo>
                  <a:lnTo>
                    <a:pt x="6825996" y="0"/>
                  </a:lnTo>
                  <a:lnTo>
                    <a:pt x="6825996" y="18288"/>
                  </a:lnTo>
                  <a:lnTo>
                    <a:pt x="7054596" y="18288"/>
                  </a:lnTo>
                  <a:lnTo>
                    <a:pt x="7054596" y="0"/>
                  </a:lnTo>
                  <a:close/>
                </a:path>
                <a:path w="7949565" h="2534920">
                  <a:moveTo>
                    <a:pt x="7368540" y="0"/>
                  </a:moveTo>
                  <a:lnTo>
                    <a:pt x="7139940" y="0"/>
                  </a:lnTo>
                  <a:lnTo>
                    <a:pt x="7139940" y="18288"/>
                  </a:lnTo>
                  <a:lnTo>
                    <a:pt x="7368540" y="18288"/>
                  </a:lnTo>
                  <a:lnTo>
                    <a:pt x="7368540" y="0"/>
                  </a:lnTo>
                  <a:close/>
                </a:path>
                <a:path w="7949565" h="2534920">
                  <a:moveTo>
                    <a:pt x="7679436" y="62496"/>
                  </a:moveTo>
                  <a:lnTo>
                    <a:pt x="7677912" y="62496"/>
                  </a:lnTo>
                  <a:lnTo>
                    <a:pt x="7655052" y="50304"/>
                  </a:lnTo>
                  <a:lnTo>
                    <a:pt x="7632192" y="39636"/>
                  </a:lnTo>
                  <a:lnTo>
                    <a:pt x="7560564" y="15252"/>
                  </a:lnTo>
                  <a:lnTo>
                    <a:pt x="7484364" y="1536"/>
                  </a:lnTo>
                  <a:lnTo>
                    <a:pt x="7456932" y="0"/>
                  </a:lnTo>
                  <a:lnTo>
                    <a:pt x="7455408" y="0"/>
                  </a:lnTo>
                  <a:lnTo>
                    <a:pt x="7454443" y="18288"/>
                  </a:lnTo>
                  <a:lnTo>
                    <a:pt x="7491984" y="18288"/>
                  </a:lnTo>
                  <a:lnTo>
                    <a:pt x="7504176" y="30988"/>
                  </a:lnTo>
                  <a:lnTo>
                    <a:pt x="7562088" y="30988"/>
                  </a:lnTo>
                  <a:lnTo>
                    <a:pt x="7574280" y="43688"/>
                  </a:lnTo>
                  <a:lnTo>
                    <a:pt x="7606284" y="56388"/>
                  </a:lnTo>
                  <a:lnTo>
                    <a:pt x="7626096" y="56388"/>
                  </a:lnTo>
                  <a:lnTo>
                    <a:pt x="7635240" y="69088"/>
                  </a:lnTo>
                  <a:lnTo>
                    <a:pt x="7639812" y="69088"/>
                  </a:lnTo>
                  <a:lnTo>
                    <a:pt x="7670317" y="79692"/>
                  </a:lnTo>
                  <a:lnTo>
                    <a:pt x="7679436" y="62496"/>
                  </a:lnTo>
                  <a:close/>
                </a:path>
                <a:path w="7949565" h="2534920">
                  <a:moveTo>
                    <a:pt x="7898892" y="292620"/>
                  </a:moveTo>
                  <a:lnTo>
                    <a:pt x="7874508" y="248424"/>
                  </a:lnTo>
                  <a:lnTo>
                    <a:pt x="7847076" y="207276"/>
                  </a:lnTo>
                  <a:lnTo>
                    <a:pt x="7798308" y="150888"/>
                  </a:lnTo>
                  <a:lnTo>
                    <a:pt x="7760208" y="117360"/>
                  </a:lnTo>
                  <a:lnTo>
                    <a:pt x="7752588" y="111252"/>
                  </a:lnTo>
                  <a:lnTo>
                    <a:pt x="7741298" y="126644"/>
                  </a:lnTo>
                  <a:lnTo>
                    <a:pt x="7743444" y="132588"/>
                  </a:lnTo>
                  <a:lnTo>
                    <a:pt x="7752588" y="132588"/>
                  </a:lnTo>
                  <a:lnTo>
                    <a:pt x="7761732" y="145288"/>
                  </a:lnTo>
                  <a:lnTo>
                    <a:pt x="7764780" y="145288"/>
                  </a:lnTo>
                  <a:lnTo>
                    <a:pt x="7780020" y="157988"/>
                  </a:lnTo>
                  <a:lnTo>
                    <a:pt x="7783068" y="157988"/>
                  </a:lnTo>
                  <a:lnTo>
                    <a:pt x="7793736" y="170688"/>
                  </a:lnTo>
                  <a:lnTo>
                    <a:pt x="7795260" y="170688"/>
                  </a:lnTo>
                  <a:lnTo>
                    <a:pt x="7810500" y="196088"/>
                  </a:lnTo>
                  <a:lnTo>
                    <a:pt x="7812024" y="196088"/>
                  </a:lnTo>
                  <a:lnTo>
                    <a:pt x="7821168" y="208788"/>
                  </a:lnTo>
                  <a:lnTo>
                    <a:pt x="7827264" y="208788"/>
                  </a:lnTo>
                  <a:lnTo>
                    <a:pt x="7831836" y="221488"/>
                  </a:lnTo>
                  <a:lnTo>
                    <a:pt x="7837932" y="221488"/>
                  </a:lnTo>
                  <a:lnTo>
                    <a:pt x="7840980" y="234188"/>
                  </a:lnTo>
                  <a:lnTo>
                    <a:pt x="7848600" y="234188"/>
                  </a:lnTo>
                  <a:lnTo>
                    <a:pt x="7848600" y="246888"/>
                  </a:lnTo>
                  <a:lnTo>
                    <a:pt x="7856220" y="246888"/>
                  </a:lnTo>
                  <a:lnTo>
                    <a:pt x="7856220" y="259588"/>
                  </a:lnTo>
                  <a:lnTo>
                    <a:pt x="7863840" y="259588"/>
                  </a:lnTo>
                  <a:lnTo>
                    <a:pt x="7863840" y="272288"/>
                  </a:lnTo>
                  <a:lnTo>
                    <a:pt x="7871460" y="272288"/>
                  </a:lnTo>
                  <a:lnTo>
                    <a:pt x="7872984" y="284988"/>
                  </a:lnTo>
                  <a:lnTo>
                    <a:pt x="7877556" y="284988"/>
                  </a:lnTo>
                  <a:lnTo>
                    <a:pt x="7877556" y="297688"/>
                  </a:lnTo>
                  <a:lnTo>
                    <a:pt x="7885176" y="297688"/>
                  </a:lnTo>
                  <a:lnTo>
                    <a:pt x="7885176" y="300596"/>
                  </a:lnTo>
                  <a:lnTo>
                    <a:pt x="7898892" y="294144"/>
                  </a:lnTo>
                  <a:lnTo>
                    <a:pt x="7898892" y="292620"/>
                  </a:lnTo>
                  <a:close/>
                </a:path>
                <a:path w="7949565" h="2534920">
                  <a:moveTo>
                    <a:pt x="7949184" y="2264676"/>
                  </a:moveTo>
                  <a:lnTo>
                    <a:pt x="7934160" y="2264676"/>
                  </a:lnTo>
                  <a:lnTo>
                    <a:pt x="7933995" y="2493276"/>
                  </a:lnTo>
                  <a:lnTo>
                    <a:pt x="7949184" y="2493276"/>
                  </a:lnTo>
                  <a:lnTo>
                    <a:pt x="7949184" y="2264676"/>
                  </a:lnTo>
                  <a:close/>
                </a:path>
                <a:path w="7949565" h="2534920">
                  <a:moveTo>
                    <a:pt x="7949184" y="1949208"/>
                  </a:moveTo>
                  <a:lnTo>
                    <a:pt x="7934401" y="1949208"/>
                  </a:lnTo>
                  <a:lnTo>
                    <a:pt x="7934223" y="2177808"/>
                  </a:lnTo>
                  <a:lnTo>
                    <a:pt x="7949184" y="2177808"/>
                  </a:lnTo>
                  <a:lnTo>
                    <a:pt x="7949184" y="1949208"/>
                  </a:lnTo>
                  <a:close/>
                </a:path>
                <a:path w="7949565" h="2534920">
                  <a:moveTo>
                    <a:pt x="7949184" y="1635264"/>
                  </a:moveTo>
                  <a:lnTo>
                    <a:pt x="7934630" y="1635264"/>
                  </a:lnTo>
                  <a:lnTo>
                    <a:pt x="7934465" y="1863864"/>
                  </a:lnTo>
                  <a:lnTo>
                    <a:pt x="7949184" y="1863864"/>
                  </a:lnTo>
                  <a:lnTo>
                    <a:pt x="7949184" y="1635264"/>
                  </a:lnTo>
                  <a:close/>
                </a:path>
                <a:path w="7949565" h="2534920">
                  <a:moveTo>
                    <a:pt x="7949184" y="1321320"/>
                  </a:moveTo>
                  <a:lnTo>
                    <a:pt x="7934858" y="1321320"/>
                  </a:lnTo>
                  <a:lnTo>
                    <a:pt x="7934693" y="1549920"/>
                  </a:lnTo>
                  <a:lnTo>
                    <a:pt x="7949184" y="1549920"/>
                  </a:lnTo>
                  <a:lnTo>
                    <a:pt x="7949184" y="1321320"/>
                  </a:lnTo>
                  <a:close/>
                </a:path>
                <a:path w="7949565" h="2534920">
                  <a:moveTo>
                    <a:pt x="7949184" y="1007376"/>
                  </a:moveTo>
                  <a:lnTo>
                    <a:pt x="7935087" y="1007376"/>
                  </a:lnTo>
                  <a:lnTo>
                    <a:pt x="7934922" y="1235976"/>
                  </a:lnTo>
                  <a:lnTo>
                    <a:pt x="7949184" y="1235976"/>
                  </a:lnTo>
                  <a:lnTo>
                    <a:pt x="7949184" y="1007376"/>
                  </a:lnTo>
                  <a:close/>
                </a:path>
                <a:path w="7949565" h="2534920">
                  <a:moveTo>
                    <a:pt x="7949184" y="691908"/>
                  </a:moveTo>
                  <a:lnTo>
                    <a:pt x="7935315" y="691908"/>
                  </a:lnTo>
                  <a:lnTo>
                    <a:pt x="7935150" y="920508"/>
                  </a:lnTo>
                  <a:lnTo>
                    <a:pt x="7949184" y="920508"/>
                  </a:lnTo>
                  <a:lnTo>
                    <a:pt x="7949184" y="691908"/>
                  </a:lnTo>
                  <a:close/>
                </a:path>
                <a:path w="7949565" h="2534920">
                  <a:moveTo>
                    <a:pt x="7949184" y="490740"/>
                  </a:moveTo>
                  <a:lnTo>
                    <a:pt x="7947660" y="464832"/>
                  </a:lnTo>
                  <a:lnTo>
                    <a:pt x="7938516" y="413016"/>
                  </a:lnTo>
                  <a:lnTo>
                    <a:pt x="7933944" y="388632"/>
                  </a:lnTo>
                  <a:lnTo>
                    <a:pt x="7929372" y="376440"/>
                  </a:lnTo>
                  <a:lnTo>
                    <a:pt x="7914132" y="380669"/>
                  </a:lnTo>
                  <a:lnTo>
                    <a:pt x="7914132" y="386588"/>
                  </a:lnTo>
                  <a:lnTo>
                    <a:pt x="7918704" y="386588"/>
                  </a:lnTo>
                  <a:lnTo>
                    <a:pt x="7918704" y="399288"/>
                  </a:lnTo>
                  <a:lnTo>
                    <a:pt x="7921752" y="399288"/>
                  </a:lnTo>
                  <a:lnTo>
                    <a:pt x="7921752" y="411988"/>
                  </a:lnTo>
                  <a:lnTo>
                    <a:pt x="7924800" y="411988"/>
                  </a:lnTo>
                  <a:lnTo>
                    <a:pt x="7924800" y="424688"/>
                  </a:lnTo>
                  <a:lnTo>
                    <a:pt x="7926324" y="424688"/>
                  </a:lnTo>
                  <a:lnTo>
                    <a:pt x="7926324" y="437388"/>
                  </a:lnTo>
                  <a:lnTo>
                    <a:pt x="7929372" y="437388"/>
                  </a:lnTo>
                  <a:lnTo>
                    <a:pt x="7929372" y="450088"/>
                  </a:lnTo>
                  <a:lnTo>
                    <a:pt x="7930896" y="450088"/>
                  </a:lnTo>
                  <a:lnTo>
                    <a:pt x="7930896" y="462788"/>
                  </a:lnTo>
                  <a:lnTo>
                    <a:pt x="7932420" y="462788"/>
                  </a:lnTo>
                  <a:lnTo>
                    <a:pt x="7932420" y="475488"/>
                  </a:lnTo>
                  <a:lnTo>
                    <a:pt x="7933944" y="475488"/>
                  </a:lnTo>
                  <a:lnTo>
                    <a:pt x="7933944" y="500888"/>
                  </a:lnTo>
                  <a:lnTo>
                    <a:pt x="7935468" y="500888"/>
                  </a:lnTo>
                  <a:lnTo>
                    <a:pt x="7935379" y="606564"/>
                  </a:lnTo>
                  <a:lnTo>
                    <a:pt x="7949184" y="606564"/>
                  </a:lnTo>
                  <a:lnTo>
                    <a:pt x="7949184" y="490740"/>
                  </a:lnTo>
                  <a:close/>
                </a:path>
              </a:pathLst>
            </a:custGeom>
            <a:solidFill>
              <a:srgbClr val="6087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23843" y="2398776"/>
              <a:ext cx="1024127" cy="6416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2087" y="2398776"/>
              <a:ext cx="3163823" cy="6416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50863" y="2398776"/>
              <a:ext cx="1068323" cy="6416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88336" y="3130296"/>
              <a:ext cx="5338571" cy="6416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13687" y="1908048"/>
              <a:ext cx="7920228" cy="302361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98448" y="1894331"/>
              <a:ext cx="7949565" cy="3053080"/>
            </a:xfrm>
            <a:custGeom>
              <a:avLst/>
              <a:gdLst/>
              <a:ahLst/>
              <a:cxnLst/>
              <a:rect l="l" t="t" r="r" b="b"/>
              <a:pathLst>
                <a:path w="7949565" h="3053079">
                  <a:moveTo>
                    <a:pt x="28956" y="2305812"/>
                  </a:moveTo>
                  <a:lnTo>
                    <a:pt x="0" y="2305812"/>
                  </a:lnTo>
                  <a:lnTo>
                    <a:pt x="0" y="2534412"/>
                  </a:lnTo>
                  <a:lnTo>
                    <a:pt x="28956" y="2534412"/>
                  </a:lnTo>
                  <a:lnTo>
                    <a:pt x="28956" y="2305812"/>
                  </a:lnTo>
                  <a:close/>
                </a:path>
                <a:path w="7949565" h="3053079">
                  <a:moveTo>
                    <a:pt x="28956" y="1990344"/>
                  </a:moveTo>
                  <a:lnTo>
                    <a:pt x="0" y="1990344"/>
                  </a:lnTo>
                  <a:lnTo>
                    <a:pt x="0" y="2218944"/>
                  </a:lnTo>
                  <a:lnTo>
                    <a:pt x="28956" y="2218944"/>
                  </a:lnTo>
                  <a:lnTo>
                    <a:pt x="28956" y="1990344"/>
                  </a:lnTo>
                  <a:close/>
                </a:path>
                <a:path w="7949565" h="3053079">
                  <a:moveTo>
                    <a:pt x="28956" y="1676400"/>
                  </a:moveTo>
                  <a:lnTo>
                    <a:pt x="0" y="1676400"/>
                  </a:lnTo>
                  <a:lnTo>
                    <a:pt x="0" y="1905000"/>
                  </a:lnTo>
                  <a:lnTo>
                    <a:pt x="28956" y="1905000"/>
                  </a:lnTo>
                  <a:lnTo>
                    <a:pt x="28956" y="1676400"/>
                  </a:lnTo>
                  <a:close/>
                </a:path>
                <a:path w="7949565" h="3053079">
                  <a:moveTo>
                    <a:pt x="28956" y="1362456"/>
                  </a:moveTo>
                  <a:lnTo>
                    <a:pt x="0" y="1362456"/>
                  </a:lnTo>
                  <a:lnTo>
                    <a:pt x="0" y="1591056"/>
                  </a:lnTo>
                  <a:lnTo>
                    <a:pt x="28956" y="1591056"/>
                  </a:lnTo>
                  <a:lnTo>
                    <a:pt x="28956" y="1362456"/>
                  </a:lnTo>
                  <a:close/>
                </a:path>
                <a:path w="7949565" h="3053079">
                  <a:moveTo>
                    <a:pt x="28956" y="1048512"/>
                  </a:moveTo>
                  <a:lnTo>
                    <a:pt x="0" y="1048512"/>
                  </a:lnTo>
                  <a:lnTo>
                    <a:pt x="0" y="1277112"/>
                  </a:lnTo>
                  <a:lnTo>
                    <a:pt x="28956" y="1277112"/>
                  </a:lnTo>
                  <a:lnTo>
                    <a:pt x="28956" y="1048512"/>
                  </a:lnTo>
                  <a:close/>
                </a:path>
                <a:path w="7949565" h="3053079">
                  <a:moveTo>
                    <a:pt x="28956" y="733044"/>
                  </a:moveTo>
                  <a:lnTo>
                    <a:pt x="0" y="733044"/>
                  </a:lnTo>
                  <a:lnTo>
                    <a:pt x="0" y="961644"/>
                  </a:lnTo>
                  <a:lnTo>
                    <a:pt x="28956" y="961644"/>
                  </a:lnTo>
                  <a:lnTo>
                    <a:pt x="28956" y="733044"/>
                  </a:lnTo>
                  <a:close/>
                </a:path>
                <a:path w="7949565" h="3053079">
                  <a:moveTo>
                    <a:pt x="38100" y="422148"/>
                  </a:moveTo>
                  <a:lnTo>
                    <a:pt x="10668" y="417576"/>
                  </a:lnTo>
                  <a:lnTo>
                    <a:pt x="6096" y="438912"/>
                  </a:lnTo>
                  <a:lnTo>
                    <a:pt x="3048" y="464820"/>
                  </a:lnTo>
                  <a:lnTo>
                    <a:pt x="1524" y="492252"/>
                  </a:lnTo>
                  <a:lnTo>
                    <a:pt x="0" y="518160"/>
                  </a:lnTo>
                  <a:lnTo>
                    <a:pt x="0" y="647700"/>
                  </a:lnTo>
                  <a:lnTo>
                    <a:pt x="28956" y="647700"/>
                  </a:lnTo>
                  <a:lnTo>
                    <a:pt x="28956" y="492252"/>
                  </a:lnTo>
                  <a:lnTo>
                    <a:pt x="35052" y="443484"/>
                  </a:lnTo>
                  <a:lnTo>
                    <a:pt x="38100" y="422148"/>
                  </a:lnTo>
                  <a:close/>
                </a:path>
                <a:path w="7949565" h="3053079">
                  <a:moveTo>
                    <a:pt x="102095" y="2791968"/>
                  </a:moveTo>
                  <a:lnTo>
                    <a:pt x="67043" y="2724912"/>
                  </a:lnTo>
                  <a:lnTo>
                    <a:pt x="50279" y="2679192"/>
                  </a:lnTo>
                  <a:lnTo>
                    <a:pt x="38087" y="2631948"/>
                  </a:lnTo>
                  <a:lnTo>
                    <a:pt x="31991" y="2583180"/>
                  </a:lnTo>
                  <a:lnTo>
                    <a:pt x="3035" y="2586228"/>
                  </a:lnTo>
                  <a:lnTo>
                    <a:pt x="3035" y="2587752"/>
                  </a:lnTo>
                  <a:lnTo>
                    <a:pt x="6083" y="2613660"/>
                  </a:lnTo>
                  <a:lnTo>
                    <a:pt x="16751" y="2663952"/>
                  </a:lnTo>
                  <a:lnTo>
                    <a:pt x="31991" y="2712720"/>
                  </a:lnTo>
                  <a:lnTo>
                    <a:pt x="62471" y="2781300"/>
                  </a:lnTo>
                  <a:lnTo>
                    <a:pt x="76187" y="2802636"/>
                  </a:lnTo>
                  <a:lnTo>
                    <a:pt x="77711" y="2807208"/>
                  </a:lnTo>
                  <a:lnTo>
                    <a:pt x="102095" y="2791968"/>
                  </a:lnTo>
                  <a:close/>
                </a:path>
                <a:path w="7949565" h="3053079">
                  <a:moveTo>
                    <a:pt x="184404" y="160020"/>
                  </a:moveTo>
                  <a:lnTo>
                    <a:pt x="164592" y="140208"/>
                  </a:lnTo>
                  <a:lnTo>
                    <a:pt x="152400" y="150876"/>
                  </a:lnTo>
                  <a:lnTo>
                    <a:pt x="134112" y="169164"/>
                  </a:lnTo>
                  <a:lnTo>
                    <a:pt x="118872" y="188976"/>
                  </a:lnTo>
                  <a:lnTo>
                    <a:pt x="103632" y="207264"/>
                  </a:lnTo>
                  <a:lnTo>
                    <a:pt x="74676" y="249936"/>
                  </a:lnTo>
                  <a:lnTo>
                    <a:pt x="41148" y="316992"/>
                  </a:lnTo>
                  <a:lnTo>
                    <a:pt x="35052" y="332232"/>
                  </a:lnTo>
                  <a:lnTo>
                    <a:pt x="60960" y="342900"/>
                  </a:lnTo>
                  <a:lnTo>
                    <a:pt x="67056" y="326136"/>
                  </a:lnTo>
                  <a:lnTo>
                    <a:pt x="88392" y="283464"/>
                  </a:lnTo>
                  <a:lnTo>
                    <a:pt x="112776" y="243840"/>
                  </a:lnTo>
                  <a:lnTo>
                    <a:pt x="126492" y="224028"/>
                  </a:lnTo>
                  <a:lnTo>
                    <a:pt x="140208" y="205740"/>
                  </a:lnTo>
                  <a:lnTo>
                    <a:pt x="156972" y="188976"/>
                  </a:lnTo>
                  <a:lnTo>
                    <a:pt x="172212" y="170688"/>
                  </a:lnTo>
                  <a:lnTo>
                    <a:pt x="184404" y="160020"/>
                  </a:lnTo>
                  <a:close/>
                </a:path>
                <a:path w="7949565" h="3053079">
                  <a:moveTo>
                    <a:pt x="330695" y="2987040"/>
                  </a:moveTo>
                  <a:lnTo>
                    <a:pt x="284975" y="2964180"/>
                  </a:lnTo>
                  <a:lnTo>
                    <a:pt x="243827" y="2939796"/>
                  </a:lnTo>
                  <a:lnTo>
                    <a:pt x="207251" y="2912364"/>
                  </a:lnTo>
                  <a:lnTo>
                    <a:pt x="172199" y="2880360"/>
                  </a:lnTo>
                  <a:lnTo>
                    <a:pt x="152387" y="2859024"/>
                  </a:lnTo>
                  <a:lnTo>
                    <a:pt x="131051" y="2877312"/>
                  </a:lnTo>
                  <a:lnTo>
                    <a:pt x="170675" y="2918460"/>
                  </a:lnTo>
                  <a:lnTo>
                    <a:pt x="228587" y="2964180"/>
                  </a:lnTo>
                  <a:lnTo>
                    <a:pt x="271259" y="2990088"/>
                  </a:lnTo>
                  <a:lnTo>
                    <a:pt x="316979" y="3011424"/>
                  </a:lnTo>
                  <a:lnTo>
                    <a:pt x="320027" y="3012948"/>
                  </a:lnTo>
                  <a:lnTo>
                    <a:pt x="330695" y="2987040"/>
                  </a:lnTo>
                  <a:close/>
                </a:path>
                <a:path w="7949565" h="3053079">
                  <a:moveTo>
                    <a:pt x="455676" y="32004"/>
                  </a:moveTo>
                  <a:lnTo>
                    <a:pt x="452628" y="4572"/>
                  </a:lnTo>
                  <a:lnTo>
                    <a:pt x="438912" y="6096"/>
                  </a:lnTo>
                  <a:lnTo>
                    <a:pt x="413004" y="10668"/>
                  </a:lnTo>
                  <a:lnTo>
                    <a:pt x="339852" y="30480"/>
                  </a:lnTo>
                  <a:lnTo>
                    <a:pt x="294132" y="50292"/>
                  </a:lnTo>
                  <a:lnTo>
                    <a:pt x="249936" y="74676"/>
                  </a:lnTo>
                  <a:lnTo>
                    <a:pt x="233172" y="85344"/>
                  </a:lnTo>
                  <a:lnTo>
                    <a:pt x="249936" y="108216"/>
                  </a:lnTo>
                  <a:lnTo>
                    <a:pt x="265176" y="99072"/>
                  </a:lnTo>
                  <a:lnTo>
                    <a:pt x="284988" y="86880"/>
                  </a:lnTo>
                  <a:lnTo>
                    <a:pt x="306324" y="76200"/>
                  </a:lnTo>
                  <a:lnTo>
                    <a:pt x="327660" y="67056"/>
                  </a:lnTo>
                  <a:lnTo>
                    <a:pt x="350520" y="57912"/>
                  </a:lnTo>
                  <a:lnTo>
                    <a:pt x="396240" y="42672"/>
                  </a:lnTo>
                  <a:lnTo>
                    <a:pt x="445008" y="33528"/>
                  </a:lnTo>
                  <a:lnTo>
                    <a:pt x="455676" y="32004"/>
                  </a:lnTo>
                  <a:close/>
                </a:path>
                <a:path w="7949565" h="3053079">
                  <a:moveTo>
                    <a:pt x="635495" y="3023616"/>
                  </a:moveTo>
                  <a:lnTo>
                    <a:pt x="493763" y="3023616"/>
                  </a:lnTo>
                  <a:lnTo>
                    <a:pt x="443471" y="3017520"/>
                  </a:lnTo>
                  <a:lnTo>
                    <a:pt x="419087" y="3012948"/>
                  </a:lnTo>
                  <a:lnTo>
                    <a:pt x="409943" y="3011424"/>
                  </a:lnTo>
                  <a:lnTo>
                    <a:pt x="440423" y="3046476"/>
                  </a:lnTo>
                  <a:lnTo>
                    <a:pt x="518147" y="3052572"/>
                  </a:lnTo>
                  <a:lnTo>
                    <a:pt x="635495" y="3052572"/>
                  </a:lnTo>
                  <a:lnTo>
                    <a:pt x="635495" y="3023616"/>
                  </a:lnTo>
                  <a:close/>
                </a:path>
                <a:path w="7949565" h="3053079">
                  <a:moveTo>
                    <a:pt x="768096" y="0"/>
                  </a:moveTo>
                  <a:lnTo>
                    <a:pt x="539496" y="0"/>
                  </a:lnTo>
                  <a:lnTo>
                    <a:pt x="539496" y="27432"/>
                  </a:lnTo>
                  <a:lnTo>
                    <a:pt x="768096" y="27432"/>
                  </a:lnTo>
                  <a:lnTo>
                    <a:pt x="768096" y="0"/>
                  </a:lnTo>
                  <a:close/>
                </a:path>
                <a:path w="7949565" h="3053079">
                  <a:moveTo>
                    <a:pt x="949439" y="3023616"/>
                  </a:moveTo>
                  <a:lnTo>
                    <a:pt x="720839" y="3023616"/>
                  </a:lnTo>
                  <a:lnTo>
                    <a:pt x="720839" y="3052572"/>
                  </a:lnTo>
                  <a:lnTo>
                    <a:pt x="949439" y="3052572"/>
                  </a:lnTo>
                  <a:lnTo>
                    <a:pt x="949439" y="3023616"/>
                  </a:lnTo>
                  <a:close/>
                </a:path>
                <a:path w="7949565" h="3053079">
                  <a:moveTo>
                    <a:pt x="1082040" y="0"/>
                  </a:moveTo>
                  <a:lnTo>
                    <a:pt x="853440" y="0"/>
                  </a:lnTo>
                  <a:lnTo>
                    <a:pt x="853440" y="27432"/>
                  </a:lnTo>
                  <a:lnTo>
                    <a:pt x="1082040" y="27432"/>
                  </a:lnTo>
                  <a:lnTo>
                    <a:pt x="1082040" y="0"/>
                  </a:lnTo>
                  <a:close/>
                </a:path>
                <a:path w="7949565" h="3053079">
                  <a:moveTo>
                    <a:pt x="1263383" y="3023616"/>
                  </a:moveTo>
                  <a:lnTo>
                    <a:pt x="1034783" y="3023616"/>
                  </a:lnTo>
                  <a:lnTo>
                    <a:pt x="1034783" y="3052572"/>
                  </a:lnTo>
                  <a:lnTo>
                    <a:pt x="1263383" y="3052572"/>
                  </a:lnTo>
                  <a:lnTo>
                    <a:pt x="1263383" y="3023616"/>
                  </a:lnTo>
                  <a:close/>
                </a:path>
                <a:path w="7949565" h="3053079">
                  <a:moveTo>
                    <a:pt x="1397508" y="0"/>
                  </a:moveTo>
                  <a:lnTo>
                    <a:pt x="1168908" y="0"/>
                  </a:lnTo>
                  <a:lnTo>
                    <a:pt x="1168908" y="27432"/>
                  </a:lnTo>
                  <a:lnTo>
                    <a:pt x="1397508" y="27432"/>
                  </a:lnTo>
                  <a:lnTo>
                    <a:pt x="1397508" y="0"/>
                  </a:lnTo>
                  <a:close/>
                </a:path>
                <a:path w="7949565" h="3053079">
                  <a:moveTo>
                    <a:pt x="1577327" y="3023616"/>
                  </a:moveTo>
                  <a:lnTo>
                    <a:pt x="1348727" y="3023616"/>
                  </a:lnTo>
                  <a:lnTo>
                    <a:pt x="1348727" y="3052572"/>
                  </a:lnTo>
                  <a:lnTo>
                    <a:pt x="1577327" y="3052572"/>
                  </a:lnTo>
                  <a:lnTo>
                    <a:pt x="1577327" y="3023616"/>
                  </a:lnTo>
                  <a:close/>
                </a:path>
                <a:path w="7949565" h="3053079">
                  <a:moveTo>
                    <a:pt x="1711452" y="0"/>
                  </a:moveTo>
                  <a:lnTo>
                    <a:pt x="1482852" y="0"/>
                  </a:lnTo>
                  <a:lnTo>
                    <a:pt x="1482852" y="27432"/>
                  </a:lnTo>
                  <a:lnTo>
                    <a:pt x="1711452" y="27432"/>
                  </a:lnTo>
                  <a:lnTo>
                    <a:pt x="1711452" y="0"/>
                  </a:lnTo>
                  <a:close/>
                </a:path>
                <a:path w="7949565" h="3053079">
                  <a:moveTo>
                    <a:pt x="1892795" y="3023616"/>
                  </a:moveTo>
                  <a:lnTo>
                    <a:pt x="1664195" y="3023616"/>
                  </a:lnTo>
                  <a:lnTo>
                    <a:pt x="1664195" y="3052572"/>
                  </a:lnTo>
                  <a:lnTo>
                    <a:pt x="1892795" y="3052572"/>
                  </a:lnTo>
                  <a:lnTo>
                    <a:pt x="1892795" y="3023616"/>
                  </a:lnTo>
                  <a:close/>
                </a:path>
                <a:path w="7949565" h="3053079">
                  <a:moveTo>
                    <a:pt x="2025396" y="0"/>
                  </a:moveTo>
                  <a:lnTo>
                    <a:pt x="1796796" y="0"/>
                  </a:lnTo>
                  <a:lnTo>
                    <a:pt x="1796796" y="27432"/>
                  </a:lnTo>
                  <a:lnTo>
                    <a:pt x="2025396" y="27432"/>
                  </a:lnTo>
                  <a:lnTo>
                    <a:pt x="2025396" y="0"/>
                  </a:lnTo>
                  <a:close/>
                </a:path>
                <a:path w="7949565" h="3053079">
                  <a:moveTo>
                    <a:pt x="2206739" y="3023616"/>
                  </a:moveTo>
                  <a:lnTo>
                    <a:pt x="1978139" y="3023616"/>
                  </a:lnTo>
                  <a:lnTo>
                    <a:pt x="1978139" y="3052572"/>
                  </a:lnTo>
                  <a:lnTo>
                    <a:pt x="2206739" y="3052572"/>
                  </a:lnTo>
                  <a:lnTo>
                    <a:pt x="2206739" y="3023616"/>
                  </a:lnTo>
                  <a:close/>
                </a:path>
                <a:path w="7949565" h="3053079">
                  <a:moveTo>
                    <a:pt x="2339340" y="0"/>
                  </a:moveTo>
                  <a:lnTo>
                    <a:pt x="2110740" y="0"/>
                  </a:lnTo>
                  <a:lnTo>
                    <a:pt x="2110740" y="27432"/>
                  </a:lnTo>
                  <a:lnTo>
                    <a:pt x="2339340" y="27432"/>
                  </a:lnTo>
                  <a:lnTo>
                    <a:pt x="2339340" y="0"/>
                  </a:lnTo>
                  <a:close/>
                </a:path>
                <a:path w="7949565" h="3053079">
                  <a:moveTo>
                    <a:pt x="2520683" y="3023616"/>
                  </a:moveTo>
                  <a:lnTo>
                    <a:pt x="2292083" y="3023616"/>
                  </a:lnTo>
                  <a:lnTo>
                    <a:pt x="2292083" y="3052572"/>
                  </a:lnTo>
                  <a:lnTo>
                    <a:pt x="2520683" y="3052572"/>
                  </a:lnTo>
                  <a:lnTo>
                    <a:pt x="2520683" y="3023616"/>
                  </a:lnTo>
                  <a:close/>
                </a:path>
                <a:path w="7949565" h="3053079">
                  <a:moveTo>
                    <a:pt x="2654808" y="0"/>
                  </a:moveTo>
                  <a:lnTo>
                    <a:pt x="2426208" y="0"/>
                  </a:lnTo>
                  <a:lnTo>
                    <a:pt x="2426208" y="27432"/>
                  </a:lnTo>
                  <a:lnTo>
                    <a:pt x="2654808" y="27432"/>
                  </a:lnTo>
                  <a:lnTo>
                    <a:pt x="2654808" y="0"/>
                  </a:lnTo>
                  <a:close/>
                </a:path>
                <a:path w="7949565" h="3053079">
                  <a:moveTo>
                    <a:pt x="2834627" y="3023616"/>
                  </a:moveTo>
                  <a:lnTo>
                    <a:pt x="2606027" y="3023616"/>
                  </a:lnTo>
                  <a:lnTo>
                    <a:pt x="2606027" y="3052572"/>
                  </a:lnTo>
                  <a:lnTo>
                    <a:pt x="2834627" y="3052572"/>
                  </a:lnTo>
                  <a:lnTo>
                    <a:pt x="2834627" y="3023616"/>
                  </a:lnTo>
                  <a:close/>
                </a:path>
                <a:path w="7949565" h="3053079">
                  <a:moveTo>
                    <a:pt x="2968752" y="0"/>
                  </a:moveTo>
                  <a:lnTo>
                    <a:pt x="2740152" y="0"/>
                  </a:lnTo>
                  <a:lnTo>
                    <a:pt x="2740152" y="27444"/>
                  </a:lnTo>
                  <a:lnTo>
                    <a:pt x="2968752" y="27444"/>
                  </a:lnTo>
                  <a:lnTo>
                    <a:pt x="2968752" y="0"/>
                  </a:lnTo>
                  <a:close/>
                </a:path>
                <a:path w="7949565" h="3053079">
                  <a:moveTo>
                    <a:pt x="3150108" y="3023616"/>
                  </a:moveTo>
                  <a:lnTo>
                    <a:pt x="2921495" y="3023616"/>
                  </a:lnTo>
                  <a:lnTo>
                    <a:pt x="2921495" y="3052572"/>
                  </a:lnTo>
                  <a:lnTo>
                    <a:pt x="3150108" y="3052572"/>
                  </a:lnTo>
                  <a:lnTo>
                    <a:pt x="3150108" y="3023616"/>
                  </a:lnTo>
                  <a:close/>
                </a:path>
                <a:path w="7949565" h="3053079">
                  <a:moveTo>
                    <a:pt x="3282696" y="0"/>
                  </a:moveTo>
                  <a:lnTo>
                    <a:pt x="3054096" y="0"/>
                  </a:lnTo>
                  <a:lnTo>
                    <a:pt x="3054096" y="27444"/>
                  </a:lnTo>
                  <a:lnTo>
                    <a:pt x="3282696" y="27444"/>
                  </a:lnTo>
                  <a:lnTo>
                    <a:pt x="3282696" y="0"/>
                  </a:lnTo>
                  <a:close/>
                </a:path>
                <a:path w="7949565" h="3053079">
                  <a:moveTo>
                    <a:pt x="3464039" y="3023616"/>
                  </a:moveTo>
                  <a:lnTo>
                    <a:pt x="3235439" y="3023616"/>
                  </a:lnTo>
                  <a:lnTo>
                    <a:pt x="3235439" y="3052572"/>
                  </a:lnTo>
                  <a:lnTo>
                    <a:pt x="3464039" y="3052572"/>
                  </a:lnTo>
                  <a:lnTo>
                    <a:pt x="3464039" y="3023616"/>
                  </a:lnTo>
                  <a:close/>
                </a:path>
                <a:path w="7949565" h="3053079">
                  <a:moveTo>
                    <a:pt x="3596640" y="0"/>
                  </a:moveTo>
                  <a:lnTo>
                    <a:pt x="3368040" y="0"/>
                  </a:lnTo>
                  <a:lnTo>
                    <a:pt x="3368040" y="27444"/>
                  </a:lnTo>
                  <a:lnTo>
                    <a:pt x="3596640" y="27444"/>
                  </a:lnTo>
                  <a:lnTo>
                    <a:pt x="3596640" y="0"/>
                  </a:lnTo>
                  <a:close/>
                </a:path>
                <a:path w="7949565" h="3053079">
                  <a:moveTo>
                    <a:pt x="3777983" y="3023616"/>
                  </a:moveTo>
                  <a:lnTo>
                    <a:pt x="3549383" y="3023616"/>
                  </a:lnTo>
                  <a:lnTo>
                    <a:pt x="3549383" y="3052572"/>
                  </a:lnTo>
                  <a:lnTo>
                    <a:pt x="3777983" y="3052572"/>
                  </a:lnTo>
                  <a:lnTo>
                    <a:pt x="3777983" y="3023616"/>
                  </a:lnTo>
                  <a:close/>
                </a:path>
                <a:path w="7949565" h="3053079">
                  <a:moveTo>
                    <a:pt x="3912108" y="0"/>
                  </a:moveTo>
                  <a:lnTo>
                    <a:pt x="3683508" y="0"/>
                  </a:lnTo>
                  <a:lnTo>
                    <a:pt x="3683508" y="27444"/>
                  </a:lnTo>
                  <a:lnTo>
                    <a:pt x="3912108" y="27444"/>
                  </a:lnTo>
                  <a:lnTo>
                    <a:pt x="3912108" y="0"/>
                  </a:lnTo>
                  <a:close/>
                </a:path>
                <a:path w="7949565" h="3053079">
                  <a:moveTo>
                    <a:pt x="4091927" y="3023616"/>
                  </a:moveTo>
                  <a:lnTo>
                    <a:pt x="3863327" y="3023616"/>
                  </a:lnTo>
                  <a:lnTo>
                    <a:pt x="3863327" y="3052572"/>
                  </a:lnTo>
                  <a:lnTo>
                    <a:pt x="4091927" y="3052572"/>
                  </a:lnTo>
                  <a:lnTo>
                    <a:pt x="4091927" y="3023616"/>
                  </a:lnTo>
                  <a:close/>
                </a:path>
                <a:path w="7949565" h="3053079">
                  <a:moveTo>
                    <a:pt x="4226052" y="0"/>
                  </a:moveTo>
                  <a:lnTo>
                    <a:pt x="3997452" y="0"/>
                  </a:lnTo>
                  <a:lnTo>
                    <a:pt x="3997452" y="27444"/>
                  </a:lnTo>
                  <a:lnTo>
                    <a:pt x="4226052" y="27444"/>
                  </a:lnTo>
                  <a:lnTo>
                    <a:pt x="4226052" y="0"/>
                  </a:lnTo>
                  <a:close/>
                </a:path>
                <a:path w="7949565" h="3053079">
                  <a:moveTo>
                    <a:pt x="4407395" y="3023616"/>
                  </a:moveTo>
                  <a:lnTo>
                    <a:pt x="4178795" y="3023616"/>
                  </a:lnTo>
                  <a:lnTo>
                    <a:pt x="4178795" y="3052572"/>
                  </a:lnTo>
                  <a:lnTo>
                    <a:pt x="4407395" y="3052572"/>
                  </a:lnTo>
                  <a:lnTo>
                    <a:pt x="4407395" y="3023616"/>
                  </a:lnTo>
                  <a:close/>
                </a:path>
                <a:path w="7949565" h="3053079">
                  <a:moveTo>
                    <a:pt x="4539996" y="0"/>
                  </a:moveTo>
                  <a:lnTo>
                    <a:pt x="4311396" y="0"/>
                  </a:lnTo>
                  <a:lnTo>
                    <a:pt x="4311396" y="27444"/>
                  </a:lnTo>
                  <a:lnTo>
                    <a:pt x="4539996" y="27444"/>
                  </a:lnTo>
                  <a:lnTo>
                    <a:pt x="4539996" y="0"/>
                  </a:lnTo>
                  <a:close/>
                </a:path>
                <a:path w="7949565" h="3053079">
                  <a:moveTo>
                    <a:pt x="4721339" y="3023616"/>
                  </a:moveTo>
                  <a:lnTo>
                    <a:pt x="4492739" y="3023616"/>
                  </a:lnTo>
                  <a:lnTo>
                    <a:pt x="4492739" y="3052572"/>
                  </a:lnTo>
                  <a:lnTo>
                    <a:pt x="4721339" y="3052572"/>
                  </a:lnTo>
                  <a:lnTo>
                    <a:pt x="4721339" y="3023616"/>
                  </a:lnTo>
                  <a:close/>
                </a:path>
                <a:path w="7949565" h="3053079">
                  <a:moveTo>
                    <a:pt x="4853940" y="0"/>
                  </a:moveTo>
                  <a:lnTo>
                    <a:pt x="4625340" y="0"/>
                  </a:lnTo>
                  <a:lnTo>
                    <a:pt x="4625340" y="27444"/>
                  </a:lnTo>
                  <a:lnTo>
                    <a:pt x="4853940" y="27444"/>
                  </a:lnTo>
                  <a:lnTo>
                    <a:pt x="4853940" y="0"/>
                  </a:lnTo>
                  <a:close/>
                </a:path>
                <a:path w="7949565" h="3053079">
                  <a:moveTo>
                    <a:pt x="5035283" y="3023616"/>
                  </a:moveTo>
                  <a:lnTo>
                    <a:pt x="4806683" y="3023616"/>
                  </a:lnTo>
                  <a:lnTo>
                    <a:pt x="4806683" y="3052572"/>
                  </a:lnTo>
                  <a:lnTo>
                    <a:pt x="5035283" y="3052572"/>
                  </a:lnTo>
                  <a:lnTo>
                    <a:pt x="5035283" y="3023616"/>
                  </a:lnTo>
                  <a:close/>
                </a:path>
                <a:path w="7949565" h="3053079">
                  <a:moveTo>
                    <a:pt x="5169408" y="0"/>
                  </a:moveTo>
                  <a:lnTo>
                    <a:pt x="4940808" y="0"/>
                  </a:lnTo>
                  <a:lnTo>
                    <a:pt x="4940808" y="27444"/>
                  </a:lnTo>
                  <a:lnTo>
                    <a:pt x="5169408" y="27444"/>
                  </a:lnTo>
                  <a:lnTo>
                    <a:pt x="5169408" y="0"/>
                  </a:lnTo>
                  <a:close/>
                </a:path>
                <a:path w="7949565" h="3053079">
                  <a:moveTo>
                    <a:pt x="5349227" y="3023616"/>
                  </a:moveTo>
                  <a:lnTo>
                    <a:pt x="5120627" y="3023616"/>
                  </a:lnTo>
                  <a:lnTo>
                    <a:pt x="5120627" y="3052572"/>
                  </a:lnTo>
                  <a:lnTo>
                    <a:pt x="5349227" y="3052572"/>
                  </a:lnTo>
                  <a:lnTo>
                    <a:pt x="5349227" y="3023616"/>
                  </a:lnTo>
                  <a:close/>
                </a:path>
                <a:path w="7949565" h="3053079">
                  <a:moveTo>
                    <a:pt x="5483352" y="0"/>
                  </a:moveTo>
                  <a:lnTo>
                    <a:pt x="5254752" y="0"/>
                  </a:lnTo>
                  <a:lnTo>
                    <a:pt x="5254752" y="27444"/>
                  </a:lnTo>
                  <a:lnTo>
                    <a:pt x="5483352" y="27444"/>
                  </a:lnTo>
                  <a:lnTo>
                    <a:pt x="5483352" y="0"/>
                  </a:lnTo>
                  <a:close/>
                </a:path>
                <a:path w="7949565" h="3053079">
                  <a:moveTo>
                    <a:pt x="5664708" y="3023616"/>
                  </a:moveTo>
                  <a:lnTo>
                    <a:pt x="5436095" y="3023616"/>
                  </a:lnTo>
                  <a:lnTo>
                    <a:pt x="5436095" y="3052572"/>
                  </a:lnTo>
                  <a:lnTo>
                    <a:pt x="5664708" y="3052572"/>
                  </a:lnTo>
                  <a:lnTo>
                    <a:pt x="5664708" y="3023616"/>
                  </a:lnTo>
                  <a:close/>
                </a:path>
                <a:path w="7949565" h="3053079">
                  <a:moveTo>
                    <a:pt x="5797296" y="0"/>
                  </a:moveTo>
                  <a:lnTo>
                    <a:pt x="5568696" y="0"/>
                  </a:lnTo>
                  <a:lnTo>
                    <a:pt x="5568696" y="27444"/>
                  </a:lnTo>
                  <a:lnTo>
                    <a:pt x="5797296" y="27444"/>
                  </a:lnTo>
                  <a:lnTo>
                    <a:pt x="5797296" y="0"/>
                  </a:lnTo>
                  <a:close/>
                </a:path>
                <a:path w="7949565" h="3053079">
                  <a:moveTo>
                    <a:pt x="5978639" y="3023628"/>
                  </a:moveTo>
                  <a:lnTo>
                    <a:pt x="5750039" y="3023628"/>
                  </a:lnTo>
                  <a:lnTo>
                    <a:pt x="5750039" y="3052584"/>
                  </a:lnTo>
                  <a:lnTo>
                    <a:pt x="5978639" y="3052584"/>
                  </a:lnTo>
                  <a:lnTo>
                    <a:pt x="5978639" y="3023628"/>
                  </a:lnTo>
                  <a:close/>
                </a:path>
                <a:path w="7949565" h="3053079">
                  <a:moveTo>
                    <a:pt x="6111240" y="0"/>
                  </a:moveTo>
                  <a:lnTo>
                    <a:pt x="5882640" y="0"/>
                  </a:lnTo>
                  <a:lnTo>
                    <a:pt x="5882640" y="27444"/>
                  </a:lnTo>
                  <a:lnTo>
                    <a:pt x="6111240" y="27444"/>
                  </a:lnTo>
                  <a:lnTo>
                    <a:pt x="6111240" y="0"/>
                  </a:lnTo>
                  <a:close/>
                </a:path>
                <a:path w="7949565" h="3053079">
                  <a:moveTo>
                    <a:pt x="6292583" y="3023628"/>
                  </a:moveTo>
                  <a:lnTo>
                    <a:pt x="6063983" y="3023628"/>
                  </a:lnTo>
                  <a:lnTo>
                    <a:pt x="6063983" y="3052584"/>
                  </a:lnTo>
                  <a:lnTo>
                    <a:pt x="6292583" y="3052584"/>
                  </a:lnTo>
                  <a:lnTo>
                    <a:pt x="6292583" y="3023628"/>
                  </a:lnTo>
                  <a:close/>
                </a:path>
                <a:path w="7949565" h="3053079">
                  <a:moveTo>
                    <a:pt x="6426708" y="0"/>
                  </a:moveTo>
                  <a:lnTo>
                    <a:pt x="6198108" y="0"/>
                  </a:lnTo>
                  <a:lnTo>
                    <a:pt x="6198108" y="27444"/>
                  </a:lnTo>
                  <a:lnTo>
                    <a:pt x="6426708" y="27444"/>
                  </a:lnTo>
                  <a:lnTo>
                    <a:pt x="6426708" y="0"/>
                  </a:lnTo>
                  <a:close/>
                </a:path>
                <a:path w="7949565" h="3053079">
                  <a:moveTo>
                    <a:pt x="6606527" y="3023628"/>
                  </a:moveTo>
                  <a:lnTo>
                    <a:pt x="6377927" y="3023628"/>
                  </a:lnTo>
                  <a:lnTo>
                    <a:pt x="6377927" y="3052584"/>
                  </a:lnTo>
                  <a:lnTo>
                    <a:pt x="6606527" y="3052584"/>
                  </a:lnTo>
                  <a:lnTo>
                    <a:pt x="6606527" y="3023628"/>
                  </a:lnTo>
                  <a:close/>
                </a:path>
                <a:path w="7949565" h="3053079">
                  <a:moveTo>
                    <a:pt x="6740652" y="0"/>
                  </a:moveTo>
                  <a:lnTo>
                    <a:pt x="6512052" y="0"/>
                  </a:lnTo>
                  <a:lnTo>
                    <a:pt x="6512052" y="27444"/>
                  </a:lnTo>
                  <a:lnTo>
                    <a:pt x="6740652" y="27444"/>
                  </a:lnTo>
                  <a:lnTo>
                    <a:pt x="6740652" y="0"/>
                  </a:lnTo>
                  <a:close/>
                </a:path>
                <a:path w="7949565" h="3053079">
                  <a:moveTo>
                    <a:pt x="6921995" y="3023628"/>
                  </a:moveTo>
                  <a:lnTo>
                    <a:pt x="6693395" y="3023628"/>
                  </a:lnTo>
                  <a:lnTo>
                    <a:pt x="6693395" y="3052584"/>
                  </a:lnTo>
                  <a:lnTo>
                    <a:pt x="6921995" y="3052584"/>
                  </a:lnTo>
                  <a:lnTo>
                    <a:pt x="6921995" y="3023628"/>
                  </a:lnTo>
                  <a:close/>
                </a:path>
                <a:path w="7949565" h="3053079">
                  <a:moveTo>
                    <a:pt x="7054596" y="0"/>
                  </a:moveTo>
                  <a:lnTo>
                    <a:pt x="6825996" y="0"/>
                  </a:lnTo>
                  <a:lnTo>
                    <a:pt x="6825996" y="27444"/>
                  </a:lnTo>
                  <a:lnTo>
                    <a:pt x="7054596" y="27444"/>
                  </a:lnTo>
                  <a:lnTo>
                    <a:pt x="7054596" y="0"/>
                  </a:lnTo>
                  <a:close/>
                </a:path>
                <a:path w="7949565" h="3053079">
                  <a:moveTo>
                    <a:pt x="7235939" y="3023628"/>
                  </a:moveTo>
                  <a:lnTo>
                    <a:pt x="7007339" y="3023628"/>
                  </a:lnTo>
                  <a:lnTo>
                    <a:pt x="7007339" y="3052584"/>
                  </a:lnTo>
                  <a:lnTo>
                    <a:pt x="7235939" y="3052584"/>
                  </a:lnTo>
                  <a:lnTo>
                    <a:pt x="7235939" y="3023628"/>
                  </a:lnTo>
                  <a:close/>
                </a:path>
                <a:path w="7949565" h="3053079">
                  <a:moveTo>
                    <a:pt x="7368540" y="0"/>
                  </a:moveTo>
                  <a:lnTo>
                    <a:pt x="7139940" y="0"/>
                  </a:lnTo>
                  <a:lnTo>
                    <a:pt x="7139940" y="27444"/>
                  </a:lnTo>
                  <a:lnTo>
                    <a:pt x="7368540" y="27444"/>
                  </a:lnTo>
                  <a:lnTo>
                    <a:pt x="7368540" y="0"/>
                  </a:lnTo>
                  <a:close/>
                </a:path>
                <a:path w="7949565" h="3053079">
                  <a:moveTo>
                    <a:pt x="7552931" y="3037344"/>
                  </a:moveTo>
                  <a:lnTo>
                    <a:pt x="7545311" y="3009912"/>
                  </a:lnTo>
                  <a:lnTo>
                    <a:pt x="7530071" y="3014484"/>
                  </a:lnTo>
                  <a:lnTo>
                    <a:pt x="7455395" y="3023628"/>
                  </a:lnTo>
                  <a:lnTo>
                    <a:pt x="7321283" y="3023628"/>
                  </a:lnTo>
                  <a:lnTo>
                    <a:pt x="7321283" y="3052584"/>
                  </a:lnTo>
                  <a:lnTo>
                    <a:pt x="7431011" y="3052584"/>
                  </a:lnTo>
                  <a:lnTo>
                    <a:pt x="7484351" y="3049536"/>
                  </a:lnTo>
                  <a:lnTo>
                    <a:pt x="7510259" y="3046488"/>
                  </a:lnTo>
                  <a:lnTo>
                    <a:pt x="7536167" y="3041916"/>
                  </a:lnTo>
                  <a:lnTo>
                    <a:pt x="7552931" y="3037344"/>
                  </a:lnTo>
                  <a:close/>
                </a:path>
                <a:path w="7949565" h="3053079">
                  <a:moveTo>
                    <a:pt x="7679436" y="62496"/>
                  </a:moveTo>
                  <a:lnTo>
                    <a:pt x="7677912" y="62496"/>
                  </a:lnTo>
                  <a:lnTo>
                    <a:pt x="7655052" y="50304"/>
                  </a:lnTo>
                  <a:lnTo>
                    <a:pt x="7632192" y="39636"/>
                  </a:lnTo>
                  <a:lnTo>
                    <a:pt x="7560564" y="15252"/>
                  </a:lnTo>
                  <a:lnTo>
                    <a:pt x="7484364" y="1536"/>
                  </a:lnTo>
                  <a:lnTo>
                    <a:pt x="7456932" y="0"/>
                  </a:lnTo>
                  <a:lnTo>
                    <a:pt x="7455408" y="0"/>
                  </a:lnTo>
                  <a:lnTo>
                    <a:pt x="7453884" y="28968"/>
                  </a:lnTo>
                  <a:lnTo>
                    <a:pt x="7456932" y="28968"/>
                  </a:lnTo>
                  <a:lnTo>
                    <a:pt x="7481316" y="30492"/>
                  </a:lnTo>
                  <a:lnTo>
                    <a:pt x="7530084" y="38112"/>
                  </a:lnTo>
                  <a:lnTo>
                    <a:pt x="7577328" y="50304"/>
                  </a:lnTo>
                  <a:lnTo>
                    <a:pt x="7623048" y="67068"/>
                  </a:lnTo>
                  <a:lnTo>
                    <a:pt x="7665720" y="86880"/>
                  </a:lnTo>
                  <a:lnTo>
                    <a:pt x="7665720" y="88404"/>
                  </a:lnTo>
                  <a:lnTo>
                    <a:pt x="7679436" y="62496"/>
                  </a:lnTo>
                  <a:close/>
                </a:path>
                <a:path w="7949565" h="3053079">
                  <a:moveTo>
                    <a:pt x="7824203" y="2872752"/>
                  </a:moveTo>
                  <a:lnTo>
                    <a:pt x="7802867" y="2852940"/>
                  </a:lnTo>
                  <a:lnTo>
                    <a:pt x="7793723" y="2863608"/>
                  </a:lnTo>
                  <a:lnTo>
                    <a:pt x="7760195" y="2897136"/>
                  </a:lnTo>
                  <a:lnTo>
                    <a:pt x="7741907" y="2912376"/>
                  </a:lnTo>
                  <a:lnTo>
                    <a:pt x="7705331" y="2939808"/>
                  </a:lnTo>
                  <a:lnTo>
                    <a:pt x="7685519" y="2953524"/>
                  </a:lnTo>
                  <a:lnTo>
                    <a:pt x="7624559" y="2984004"/>
                  </a:lnTo>
                  <a:lnTo>
                    <a:pt x="7636751" y="3009912"/>
                  </a:lnTo>
                  <a:lnTo>
                    <a:pt x="7679423" y="2990100"/>
                  </a:lnTo>
                  <a:lnTo>
                    <a:pt x="7700759" y="2976384"/>
                  </a:lnTo>
                  <a:lnTo>
                    <a:pt x="7722095" y="2964192"/>
                  </a:lnTo>
                  <a:lnTo>
                    <a:pt x="7761719" y="2933712"/>
                  </a:lnTo>
                  <a:lnTo>
                    <a:pt x="7798295" y="2900184"/>
                  </a:lnTo>
                  <a:lnTo>
                    <a:pt x="7815059" y="2881896"/>
                  </a:lnTo>
                  <a:lnTo>
                    <a:pt x="7824203" y="2872752"/>
                  </a:lnTo>
                  <a:close/>
                </a:path>
                <a:path w="7949565" h="3053079">
                  <a:moveTo>
                    <a:pt x="7898892" y="292620"/>
                  </a:moveTo>
                  <a:lnTo>
                    <a:pt x="7874508" y="248424"/>
                  </a:lnTo>
                  <a:lnTo>
                    <a:pt x="7847076" y="207276"/>
                  </a:lnTo>
                  <a:lnTo>
                    <a:pt x="7798308" y="150888"/>
                  </a:lnTo>
                  <a:lnTo>
                    <a:pt x="7760208" y="117360"/>
                  </a:lnTo>
                  <a:lnTo>
                    <a:pt x="7752588" y="111252"/>
                  </a:lnTo>
                  <a:lnTo>
                    <a:pt x="7735811" y="134124"/>
                  </a:lnTo>
                  <a:lnTo>
                    <a:pt x="7743431" y="140220"/>
                  </a:lnTo>
                  <a:lnTo>
                    <a:pt x="7778496" y="172224"/>
                  </a:lnTo>
                  <a:lnTo>
                    <a:pt x="7824216" y="225564"/>
                  </a:lnTo>
                  <a:lnTo>
                    <a:pt x="7850124" y="263664"/>
                  </a:lnTo>
                  <a:lnTo>
                    <a:pt x="7872984" y="306336"/>
                  </a:lnTo>
                  <a:lnTo>
                    <a:pt x="7898892" y="294144"/>
                  </a:lnTo>
                  <a:lnTo>
                    <a:pt x="7898892" y="292620"/>
                  </a:lnTo>
                  <a:close/>
                </a:path>
                <a:path w="7949565" h="3053079">
                  <a:moveTo>
                    <a:pt x="7947660" y="2578608"/>
                  </a:moveTo>
                  <a:lnTo>
                    <a:pt x="7918691" y="2577084"/>
                  </a:lnTo>
                  <a:lnTo>
                    <a:pt x="7918691" y="2584716"/>
                  </a:lnTo>
                  <a:lnTo>
                    <a:pt x="7915643" y="2609100"/>
                  </a:lnTo>
                  <a:lnTo>
                    <a:pt x="7911071" y="2633484"/>
                  </a:lnTo>
                  <a:lnTo>
                    <a:pt x="7904975" y="2656344"/>
                  </a:lnTo>
                  <a:lnTo>
                    <a:pt x="7898879" y="2680728"/>
                  </a:lnTo>
                  <a:lnTo>
                    <a:pt x="7882115" y="2724924"/>
                  </a:lnTo>
                  <a:lnTo>
                    <a:pt x="7862303" y="2767596"/>
                  </a:lnTo>
                  <a:lnTo>
                    <a:pt x="7851635" y="2785884"/>
                  </a:lnTo>
                  <a:lnTo>
                    <a:pt x="7876019" y="2801124"/>
                  </a:lnTo>
                  <a:lnTo>
                    <a:pt x="7898879" y="2758452"/>
                  </a:lnTo>
                  <a:lnTo>
                    <a:pt x="7918691" y="2711208"/>
                  </a:lnTo>
                  <a:lnTo>
                    <a:pt x="7933931" y="2663964"/>
                  </a:lnTo>
                  <a:lnTo>
                    <a:pt x="7947660" y="2586240"/>
                  </a:lnTo>
                  <a:lnTo>
                    <a:pt x="7947660" y="2578608"/>
                  </a:lnTo>
                  <a:close/>
                </a:path>
                <a:path w="7949565" h="3053079">
                  <a:moveTo>
                    <a:pt x="7949184" y="2264676"/>
                  </a:moveTo>
                  <a:lnTo>
                    <a:pt x="7921752" y="2264676"/>
                  </a:lnTo>
                  <a:lnTo>
                    <a:pt x="7921752" y="2493276"/>
                  </a:lnTo>
                  <a:lnTo>
                    <a:pt x="7949184" y="2493276"/>
                  </a:lnTo>
                  <a:lnTo>
                    <a:pt x="7949184" y="2264676"/>
                  </a:lnTo>
                  <a:close/>
                </a:path>
                <a:path w="7949565" h="3053079">
                  <a:moveTo>
                    <a:pt x="7949184" y="1949208"/>
                  </a:moveTo>
                  <a:lnTo>
                    <a:pt x="7921752" y="1949208"/>
                  </a:lnTo>
                  <a:lnTo>
                    <a:pt x="7921752" y="2177808"/>
                  </a:lnTo>
                  <a:lnTo>
                    <a:pt x="7949184" y="2177808"/>
                  </a:lnTo>
                  <a:lnTo>
                    <a:pt x="7949184" y="1949208"/>
                  </a:lnTo>
                  <a:close/>
                </a:path>
                <a:path w="7949565" h="3053079">
                  <a:moveTo>
                    <a:pt x="7949184" y="1635264"/>
                  </a:moveTo>
                  <a:lnTo>
                    <a:pt x="7921752" y="1635264"/>
                  </a:lnTo>
                  <a:lnTo>
                    <a:pt x="7921752" y="1863864"/>
                  </a:lnTo>
                  <a:lnTo>
                    <a:pt x="7949184" y="1863864"/>
                  </a:lnTo>
                  <a:lnTo>
                    <a:pt x="7949184" y="1635264"/>
                  </a:lnTo>
                  <a:close/>
                </a:path>
                <a:path w="7949565" h="3053079">
                  <a:moveTo>
                    <a:pt x="7949184" y="1321320"/>
                  </a:moveTo>
                  <a:lnTo>
                    <a:pt x="7921752" y="1321320"/>
                  </a:lnTo>
                  <a:lnTo>
                    <a:pt x="7921752" y="1549920"/>
                  </a:lnTo>
                  <a:lnTo>
                    <a:pt x="7949184" y="1549920"/>
                  </a:lnTo>
                  <a:lnTo>
                    <a:pt x="7949184" y="1321320"/>
                  </a:lnTo>
                  <a:close/>
                </a:path>
                <a:path w="7949565" h="3053079">
                  <a:moveTo>
                    <a:pt x="7949184" y="1007376"/>
                  </a:moveTo>
                  <a:lnTo>
                    <a:pt x="7921752" y="1007376"/>
                  </a:lnTo>
                  <a:lnTo>
                    <a:pt x="7921752" y="1235976"/>
                  </a:lnTo>
                  <a:lnTo>
                    <a:pt x="7949184" y="1235976"/>
                  </a:lnTo>
                  <a:lnTo>
                    <a:pt x="7949184" y="1007376"/>
                  </a:lnTo>
                  <a:close/>
                </a:path>
                <a:path w="7949565" h="3053079">
                  <a:moveTo>
                    <a:pt x="7949184" y="691908"/>
                  </a:moveTo>
                  <a:lnTo>
                    <a:pt x="7921752" y="691908"/>
                  </a:lnTo>
                  <a:lnTo>
                    <a:pt x="7921752" y="920508"/>
                  </a:lnTo>
                  <a:lnTo>
                    <a:pt x="7949184" y="920508"/>
                  </a:lnTo>
                  <a:lnTo>
                    <a:pt x="7949184" y="691908"/>
                  </a:lnTo>
                  <a:close/>
                </a:path>
                <a:path w="7949565" h="3053079">
                  <a:moveTo>
                    <a:pt x="7949184" y="490740"/>
                  </a:moveTo>
                  <a:lnTo>
                    <a:pt x="7947660" y="464832"/>
                  </a:lnTo>
                  <a:lnTo>
                    <a:pt x="7938516" y="413016"/>
                  </a:lnTo>
                  <a:lnTo>
                    <a:pt x="7933944" y="388632"/>
                  </a:lnTo>
                  <a:lnTo>
                    <a:pt x="7929372" y="376440"/>
                  </a:lnTo>
                  <a:lnTo>
                    <a:pt x="7901940" y="384060"/>
                  </a:lnTo>
                  <a:lnTo>
                    <a:pt x="7906512" y="396252"/>
                  </a:lnTo>
                  <a:lnTo>
                    <a:pt x="7911084" y="419112"/>
                  </a:lnTo>
                  <a:lnTo>
                    <a:pt x="7915656" y="443496"/>
                  </a:lnTo>
                  <a:lnTo>
                    <a:pt x="7918704" y="467880"/>
                  </a:lnTo>
                  <a:lnTo>
                    <a:pt x="7920126" y="490740"/>
                  </a:lnTo>
                  <a:lnTo>
                    <a:pt x="7921752" y="518172"/>
                  </a:lnTo>
                  <a:lnTo>
                    <a:pt x="7921752" y="606564"/>
                  </a:lnTo>
                  <a:lnTo>
                    <a:pt x="7949184" y="606564"/>
                  </a:lnTo>
                  <a:lnTo>
                    <a:pt x="7949184" y="490740"/>
                  </a:lnTo>
                  <a:close/>
                </a:path>
              </a:pathLst>
            </a:custGeom>
            <a:solidFill>
              <a:srgbClr val="6087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88336" y="1962912"/>
              <a:ext cx="5338571" cy="32720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305511" y="6781891"/>
            <a:ext cx="162560" cy="212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595959"/>
                </a:solidFill>
                <a:latin typeface="TeXGyreAdventor"/>
                <a:cs typeface="TeXGyreAdventor"/>
              </a:rPr>
              <a:t>3</a:t>
            </a:fld>
            <a:endParaRPr sz="12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68467" y="4274820"/>
            <a:ext cx="85344" cy="85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69635" y="4274820"/>
            <a:ext cx="83820" cy="85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70347" y="4274820"/>
            <a:ext cx="83820" cy="85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09951" y="3297543"/>
            <a:ext cx="180975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 marR="5080" indent="-41275">
              <a:lnSpc>
                <a:spcPct val="100000"/>
              </a:lnSpc>
              <a:spcBef>
                <a:spcPts val="100"/>
              </a:spcBef>
            </a:pPr>
            <a:r>
              <a:rPr sz="4800" spc="135" dirty="0">
                <a:latin typeface="Times New Roman"/>
                <a:cs typeface="Times New Roman"/>
              </a:rPr>
              <a:t>A.  </a:t>
            </a:r>
            <a:r>
              <a:rPr sz="4800" spc="240" dirty="0">
                <a:latin typeface="Times New Roman"/>
                <a:cs typeface="Times New Roman"/>
              </a:rPr>
              <a:t>M</a:t>
            </a:r>
            <a:r>
              <a:rPr sz="4800" dirty="0">
                <a:latin typeface="Times New Roman"/>
                <a:cs typeface="Times New Roman"/>
              </a:rPr>
              <a:t>.</a:t>
            </a:r>
            <a:r>
              <a:rPr sz="4800" spc="200" dirty="0">
                <a:latin typeface="Times New Roman"/>
                <a:cs typeface="Times New Roman"/>
              </a:rPr>
              <a:t>C</a:t>
            </a:r>
            <a:r>
              <a:rPr sz="4800" dirty="0">
                <a:latin typeface="Times New Roman"/>
                <a:cs typeface="Times New Roman"/>
              </a:rPr>
              <a:t>.</a:t>
            </a:r>
            <a:r>
              <a:rPr sz="4800" spc="200" dirty="0">
                <a:latin typeface="Times New Roman"/>
                <a:cs typeface="Times New Roman"/>
              </a:rPr>
              <a:t>C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315" y="528320"/>
            <a:ext cx="69113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60" dirty="0">
                <a:latin typeface="Times New Roman"/>
                <a:cs typeface="Times New Roman"/>
              </a:rPr>
              <a:t>Modèle </a:t>
            </a:r>
            <a:r>
              <a:rPr sz="3200" spc="145" dirty="0">
                <a:latin typeface="Times New Roman"/>
                <a:cs typeface="Times New Roman"/>
              </a:rPr>
              <a:t>conceptuel </a:t>
            </a:r>
            <a:r>
              <a:rPr sz="3200" spc="229" dirty="0">
                <a:latin typeface="Times New Roman"/>
                <a:cs typeface="Times New Roman"/>
              </a:rPr>
              <a:t>de</a:t>
            </a:r>
            <a:r>
              <a:rPr sz="3200" spc="-370" dirty="0">
                <a:latin typeface="Times New Roman"/>
                <a:cs typeface="Times New Roman"/>
              </a:rPr>
              <a:t> </a:t>
            </a:r>
            <a:r>
              <a:rPr sz="3200" spc="175" dirty="0">
                <a:latin typeface="Times New Roman"/>
                <a:cs typeface="Times New Roman"/>
              </a:rPr>
              <a:t>communication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59561" y="1657593"/>
            <a:ext cx="8521700" cy="397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  <a:tab pos="864235" algn="l"/>
              </a:tabLst>
            </a:pP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Le	</a:t>
            </a:r>
            <a:r>
              <a:rPr sz="2400" spc="-15" dirty="0">
                <a:solidFill>
                  <a:srgbClr val="7E7E7E"/>
                </a:solidFill>
                <a:latin typeface="TeXGyreAdventor"/>
                <a:cs typeface="TeXGyreAdventor"/>
              </a:rPr>
              <a:t>M.C.C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doit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modéliser de façon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schématique et </a:t>
            </a: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non 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ambigüe l’activité </a:t>
            </a: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de</a:t>
            </a:r>
            <a:r>
              <a:rPr sz="2400" spc="-5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l’entreprise;</a:t>
            </a:r>
            <a:endParaRPr sz="2400">
              <a:latin typeface="TeXGyreAdventor"/>
              <a:cs typeface="TeXGyreAdventor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Pour cela, </a:t>
            </a:r>
            <a:r>
              <a:rPr sz="2400" spc="10" dirty="0">
                <a:solidFill>
                  <a:srgbClr val="7E7E7E"/>
                </a:solidFill>
                <a:latin typeface="TeXGyreAdventor"/>
                <a:cs typeface="TeXGyreAdventor"/>
              </a:rPr>
              <a:t>il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faut</a:t>
            </a:r>
            <a:r>
              <a:rPr sz="2400" spc="-5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:</a:t>
            </a:r>
            <a:endParaRPr sz="2400">
              <a:latin typeface="TeXGyreAdventor"/>
              <a:cs typeface="TeXGyreAdventor"/>
            </a:endParaRPr>
          </a:p>
          <a:p>
            <a:pPr marL="756285" lvl="1" indent="-287020">
              <a:lnSpc>
                <a:spcPct val="100000"/>
              </a:lnSpc>
              <a:spcBef>
                <a:spcPts val="445"/>
              </a:spcBef>
              <a:buFont typeface="Courier New"/>
              <a:buChar char="o"/>
              <a:tabLst>
                <a:tab pos="756920" algn="l"/>
              </a:tabLst>
            </a:pP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Identifier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les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sous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activités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du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système</a:t>
            </a:r>
            <a:r>
              <a:rPr sz="1800" spc="7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opérant;</a:t>
            </a:r>
            <a:endParaRPr sz="1800">
              <a:latin typeface="TeXGyreAdventor"/>
              <a:cs typeface="TeXGyreAdventor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Courier New"/>
              <a:buChar char="o"/>
              <a:tabLst>
                <a:tab pos="756920" algn="l"/>
              </a:tabLst>
            </a:pP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Identifier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les unités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ou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services</a:t>
            </a:r>
            <a:r>
              <a:rPr sz="1800" spc="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actifs</a:t>
            </a:r>
            <a:endParaRPr sz="1800">
              <a:latin typeface="TeXGyreAdventor"/>
              <a:cs typeface="TeXGyreAdventor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Courier New"/>
              <a:buChar char="o"/>
              <a:tabLst>
                <a:tab pos="756920" algn="l"/>
              </a:tabLst>
            </a:pP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Identifier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les flux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échangés</a:t>
            </a:r>
            <a:r>
              <a:rPr sz="1800" spc="4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(messages)</a:t>
            </a:r>
            <a:endParaRPr sz="1800">
              <a:latin typeface="TeXGyreAdventor"/>
              <a:cs typeface="TeXGyreAdventor"/>
            </a:endParaRPr>
          </a:p>
          <a:p>
            <a:pPr lvl="1">
              <a:lnSpc>
                <a:spcPct val="100000"/>
              </a:lnSpc>
              <a:spcBef>
                <a:spcPts val="70"/>
              </a:spcBef>
              <a:buClr>
                <a:srgbClr val="7E7E7E"/>
              </a:buClr>
              <a:buFont typeface="Courier New"/>
              <a:buChar char="o"/>
            </a:pPr>
            <a:endParaRPr sz="2150">
              <a:latin typeface="TeXGyreAdventor"/>
              <a:cs typeface="TeXGyreAdventor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spc="-5" dirty="0">
                <a:solidFill>
                  <a:srgbClr val="7E7E7E"/>
                </a:solidFill>
                <a:latin typeface="TeXGyreAdventor"/>
                <a:cs typeface="TeXGyreAdventor"/>
              </a:rPr>
              <a:t>Ainsi, l’entreprise </a:t>
            </a:r>
            <a:r>
              <a:rPr sz="2600" dirty="0">
                <a:solidFill>
                  <a:srgbClr val="7E7E7E"/>
                </a:solidFill>
                <a:latin typeface="TeXGyreAdventor"/>
                <a:cs typeface="TeXGyreAdventor"/>
              </a:rPr>
              <a:t>peut être </a:t>
            </a:r>
            <a:r>
              <a:rPr sz="2600" spc="-5" dirty="0">
                <a:solidFill>
                  <a:srgbClr val="7E7E7E"/>
                </a:solidFill>
                <a:latin typeface="TeXGyreAdventor"/>
                <a:cs typeface="TeXGyreAdventor"/>
              </a:rPr>
              <a:t>découpée </a:t>
            </a:r>
            <a:r>
              <a:rPr sz="2600" dirty="0">
                <a:solidFill>
                  <a:srgbClr val="7E7E7E"/>
                </a:solidFill>
                <a:latin typeface="TeXGyreAdventor"/>
                <a:cs typeface="TeXGyreAdventor"/>
              </a:rPr>
              <a:t>en 3</a:t>
            </a:r>
            <a:r>
              <a:rPr sz="2600" spc="2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600" spc="-5" dirty="0">
                <a:solidFill>
                  <a:srgbClr val="7E7E7E"/>
                </a:solidFill>
                <a:latin typeface="TeXGyreAdventor"/>
                <a:cs typeface="TeXGyreAdventor"/>
              </a:rPr>
              <a:t>parties:</a:t>
            </a:r>
            <a:endParaRPr sz="2600">
              <a:latin typeface="TeXGyreAdventor"/>
              <a:cs typeface="TeXGyreAdventor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Font typeface="Courier New"/>
              <a:buChar char="o"/>
              <a:tabLst>
                <a:tab pos="756920" algn="l"/>
              </a:tabLst>
            </a:pP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Le système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opérant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(services</a:t>
            </a:r>
            <a:r>
              <a:rPr sz="1800" spc="11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Georgia"/>
                <a:cs typeface="Georgia"/>
              </a:rPr>
              <a:t>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-</a:t>
            </a:r>
            <a:r>
              <a:rPr sz="1800" spc="-10" dirty="0">
                <a:solidFill>
                  <a:srgbClr val="7E7E7E"/>
                </a:solidFill>
                <a:latin typeface="Georgia"/>
                <a:cs typeface="Georgia"/>
              </a:rPr>
              <a:t>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domaines)</a:t>
            </a:r>
            <a:endParaRPr sz="1800">
              <a:latin typeface="TeXGyreAdventor"/>
              <a:cs typeface="TeXGyreAdventor"/>
            </a:endParaRPr>
          </a:p>
          <a:p>
            <a:pPr marL="756285" lvl="1" indent="-287020">
              <a:lnSpc>
                <a:spcPct val="100000"/>
              </a:lnSpc>
              <a:spcBef>
                <a:spcPts val="445"/>
              </a:spcBef>
              <a:buFont typeface="Courier New"/>
              <a:buChar char="o"/>
              <a:tabLst>
                <a:tab pos="756920" algn="l"/>
              </a:tabLst>
            </a:pP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Le monde extérieur</a:t>
            </a:r>
            <a:r>
              <a:rPr sz="1800" spc="3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(acteurs)</a:t>
            </a:r>
            <a:endParaRPr sz="1800">
              <a:latin typeface="TeXGyreAdventor"/>
              <a:cs typeface="TeXGyreAdventor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Courier New"/>
              <a:buChar char="o"/>
              <a:tabLst>
                <a:tab pos="756920" algn="l"/>
              </a:tabLst>
            </a:pP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Les flux d’information</a:t>
            </a:r>
            <a:r>
              <a:rPr sz="1800" spc="2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échangés</a:t>
            </a:r>
            <a:endParaRPr sz="18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315" y="528320"/>
            <a:ext cx="69113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60" dirty="0">
                <a:latin typeface="Times New Roman"/>
                <a:cs typeface="Times New Roman"/>
              </a:rPr>
              <a:t>Modèle </a:t>
            </a:r>
            <a:r>
              <a:rPr sz="3200" spc="145" dirty="0">
                <a:latin typeface="Times New Roman"/>
                <a:cs typeface="Times New Roman"/>
              </a:rPr>
              <a:t>conceptuel </a:t>
            </a:r>
            <a:r>
              <a:rPr sz="3200" spc="229" dirty="0">
                <a:latin typeface="Times New Roman"/>
                <a:cs typeface="Times New Roman"/>
              </a:rPr>
              <a:t>de</a:t>
            </a:r>
            <a:r>
              <a:rPr sz="3200" spc="-370" dirty="0">
                <a:latin typeface="Times New Roman"/>
                <a:cs typeface="Times New Roman"/>
              </a:rPr>
              <a:t> </a:t>
            </a:r>
            <a:r>
              <a:rPr sz="3200" spc="175" dirty="0">
                <a:latin typeface="Times New Roman"/>
                <a:cs typeface="Times New Roman"/>
              </a:rPr>
              <a:t>communication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59591" y="1512784"/>
            <a:ext cx="8639175" cy="522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6162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864235" algn="l"/>
              </a:tabLst>
            </a:pP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Le	</a:t>
            </a:r>
            <a:r>
              <a:rPr sz="2400" spc="-15" dirty="0">
                <a:solidFill>
                  <a:srgbClr val="7E7E7E"/>
                </a:solidFill>
                <a:latin typeface="TeXGyreAdventor"/>
                <a:cs typeface="TeXGyreAdventor"/>
              </a:rPr>
              <a:t>M.C.C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a </a:t>
            </a: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pour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but </a:t>
            </a: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de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modéliser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la communication  entre les différents intervenants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(ou acteurs) d'un  système d’information d’une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organisation pour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assurer  une activité.</a:t>
            </a:r>
            <a:endParaRPr sz="24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7E7E7E"/>
              </a:buClr>
              <a:buFont typeface="Arial"/>
              <a:buChar char="•"/>
            </a:pPr>
            <a:endParaRPr sz="2650">
              <a:latin typeface="TeXGyreAdventor"/>
              <a:cs typeface="TeXGyreAdventor"/>
            </a:endParaRPr>
          </a:p>
          <a:p>
            <a:pPr marL="835660" marR="5080" lvl="1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35660" algn="l"/>
                <a:tab pos="836294" algn="l"/>
              </a:tabLst>
            </a:pPr>
            <a:r>
              <a:rPr sz="1800" spc="10" dirty="0">
                <a:solidFill>
                  <a:srgbClr val="7E7E7E"/>
                </a:solidFill>
                <a:latin typeface="TeXGyreAdventor"/>
                <a:cs typeface="TeXGyreAdventor"/>
              </a:rPr>
              <a:t>Il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s'agit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donc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de définir </a:t>
            </a:r>
            <a:r>
              <a:rPr sz="1800" spc="5" dirty="0">
                <a:solidFill>
                  <a:srgbClr val="7E7E7E"/>
                </a:solidFill>
                <a:latin typeface="TeXGyreAdventor"/>
                <a:cs typeface="TeXGyreAdventor"/>
              </a:rPr>
              <a:t>le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système (l’organisation) </a:t>
            </a:r>
            <a:r>
              <a:rPr sz="1800" spc="-15" dirty="0">
                <a:solidFill>
                  <a:srgbClr val="7E7E7E"/>
                </a:solidFill>
                <a:latin typeface="TeXGyreAdventor"/>
                <a:cs typeface="TeXGyreAdventor"/>
              </a:rPr>
              <a:t>et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les éléments 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externes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avec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lesquels </a:t>
            </a:r>
            <a:r>
              <a:rPr sz="1800" spc="5" dirty="0">
                <a:solidFill>
                  <a:srgbClr val="7E7E7E"/>
                </a:solidFill>
                <a:latin typeface="TeXGyreAdventor"/>
                <a:cs typeface="TeXGyreAdventor"/>
              </a:rPr>
              <a:t>il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échange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des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flux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d'information. Ces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éléments 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extérieurs sont appelés </a:t>
            </a:r>
            <a:r>
              <a:rPr sz="1800" b="1" i="1" u="heavy" spc="-1190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TeXGyreAdventor"/>
                <a:cs typeface="TeXGyreAdventor"/>
              </a:rPr>
              <a:t>a</a:t>
            </a:r>
            <a:r>
              <a:rPr sz="1800" b="1" i="1" spc="68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b="1" i="1" u="heavy" spc="-5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TeXGyreAdventor"/>
                <a:cs typeface="TeXGyreAdventor"/>
              </a:rPr>
              <a:t>cteurs externes</a:t>
            </a:r>
            <a:r>
              <a:rPr sz="1800" b="1" i="1" spc="-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spc="-20" dirty="0">
                <a:solidFill>
                  <a:srgbClr val="7E7E7E"/>
                </a:solidFill>
                <a:latin typeface="TeXGyreAdventor"/>
                <a:cs typeface="TeXGyreAdventor"/>
              </a:rPr>
              <a:t>(ou</a:t>
            </a:r>
            <a:r>
              <a:rPr sz="1800" spc="9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partenaires).</a:t>
            </a:r>
            <a:endParaRPr sz="1800">
              <a:latin typeface="TeXGyreAdventor"/>
              <a:cs typeface="TeXGyreAdventor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7E7E7E"/>
              </a:buClr>
              <a:buFont typeface="TeXGyreAdventor"/>
              <a:buAutoNum type="arabicPeriod"/>
            </a:pPr>
            <a:endParaRPr sz="2050">
              <a:latin typeface="TeXGyreAdventor"/>
              <a:cs typeface="TeXGyreAdventor"/>
            </a:endParaRPr>
          </a:p>
          <a:p>
            <a:pPr marL="835660" lvl="1" indent="-457834">
              <a:lnSpc>
                <a:spcPct val="100000"/>
              </a:lnSpc>
              <a:buAutoNum type="arabicPeriod"/>
              <a:tabLst>
                <a:tab pos="835660" algn="l"/>
                <a:tab pos="836294" algn="l"/>
              </a:tabLst>
            </a:pP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Ensuite, </a:t>
            </a:r>
            <a:r>
              <a:rPr sz="1800" spc="15" dirty="0">
                <a:solidFill>
                  <a:srgbClr val="7E7E7E"/>
                </a:solidFill>
                <a:latin typeface="TeXGyreAdventor"/>
                <a:cs typeface="TeXGyreAdventor"/>
              </a:rPr>
              <a:t>il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faut découper l'organisation </a:t>
            </a:r>
            <a:r>
              <a:rPr sz="1800" spc="-15" dirty="0">
                <a:solidFill>
                  <a:srgbClr val="7E7E7E"/>
                </a:solidFill>
                <a:latin typeface="TeXGyreAdventor"/>
                <a:cs typeface="TeXGyreAdventor"/>
              </a:rPr>
              <a:t>en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entités appelées</a:t>
            </a:r>
            <a:r>
              <a:rPr sz="1800" u="heavy" spc="120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TeXGyreAdventor"/>
                <a:cs typeface="TeXGyreAdventor"/>
              </a:rPr>
              <a:t> </a:t>
            </a:r>
            <a:r>
              <a:rPr sz="1800" b="1" i="1" u="heavy" spc="-5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TeXGyreAdventor"/>
                <a:cs typeface="TeXGyreAdventor"/>
              </a:rPr>
              <a:t>acteurs</a:t>
            </a:r>
            <a:endParaRPr sz="1800">
              <a:latin typeface="TeXGyreAdventor"/>
              <a:cs typeface="TeXGyreAdventor"/>
            </a:endParaRPr>
          </a:p>
          <a:p>
            <a:pPr marL="835660" marR="105410" indent="-635">
              <a:lnSpc>
                <a:spcPct val="100000"/>
              </a:lnSpc>
            </a:pPr>
            <a:r>
              <a:rPr sz="1800" u="heavy" spc="-450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i="1" u="heavy" spc="-5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TeXGyreAdventor"/>
                <a:cs typeface="TeXGyreAdventor"/>
              </a:rPr>
              <a:t>internes</a:t>
            </a:r>
            <a:r>
              <a:rPr sz="1800" b="1" i="1" spc="-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spc="-20" dirty="0">
                <a:solidFill>
                  <a:srgbClr val="7E7E7E"/>
                </a:solidFill>
                <a:latin typeface="TeXGyreAdventor"/>
                <a:cs typeface="TeXGyreAdventor"/>
              </a:rPr>
              <a:t>(ou</a:t>
            </a:r>
            <a:r>
              <a:rPr sz="1800" u="heavy" spc="-20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TeXGyreAdventor"/>
                <a:cs typeface="TeXGyreAdventor"/>
              </a:rPr>
              <a:t> </a:t>
            </a:r>
            <a:r>
              <a:rPr sz="1800" b="1" i="1" u="heavy" spc="-5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TeXGyreAdventor"/>
                <a:cs typeface="TeXGyreAdventor"/>
              </a:rPr>
              <a:t>domaines)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.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Lorsque </a:t>
            </a:r>
            <a:r>
              <a:rPr sz="1800" spc="5" dirty="0">
                <a:solidFill>
                  <a:srgbClr val="7E7E7E"/>
                </a:solidFill>
                <a:latin typeface="TeXGyreAdventor"/>
                <a:cs typeface="TeXGyreAdventor"/>
              </a:rPr>
              <a:t>les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domaines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d'une organisation sont 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trop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importants, </a:t>
            </a:r>
            <a:r>
              <a:rPr sz="1800" spc="10" dirty="0">
                <a:solidFill>
                  <a:srgbClr val="7E7E7E"/>
                </a:solidFill>
                <a:latin typeface="TeXGyreAdventor"/>
                <a:cs typeface="TeXGyreAdventor"/>
              </a:rPr>
              <a:t>ils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peuvent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être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décomposés eux-mêmes en </a:t>
            </a:r>
            <a:r>
              <a:rPr sz="1800" i="1" spc="-5" dirty="0">
                <a:solidFill>
                  <a:srgbClr val="7E7E7E"/>
                </a:solidFill>
                <a:latin typeface="TeXGyreAdventor"/>
                <a:cs typeface="TeXGyreAdventor"/>
              </a:rPr>
              <a:t>sous-  domaines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.</a:t>
            </a:r>
            <a:endParaRPr sz="18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eXGyreAdventor"/>
              <a:cs typeface="TeXGyreAdventor"/>
            </a:endParaRPr>
          </a:p>
          <a:p>
            <a:pPr marL="835660" marR="351155" lvl="1" indent="-457200">
              <a:lnSpc>
                <a:spcPct val="100000"/>
              </a:lnSpc>
              <a:buAutoNum type="arabicPeriod" startAt="3"/>
              <a:tabLst>
                <a:tab pos="835660" algn="l"/>
                <a:tab pos="836294" algn="l"/>
              </a:tabLst>
            </a:pP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La dernière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étape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est l'analyse </a:t>
            </a:r>
            <a:r>
              <a:rPr sz="1800" b="1" i="1" u="heavy" spc="-1190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TeXGyreAdventor"/>
                <a:cs typeface="TeXGyreAdventor"/>
              </a:rPr>
              <a:t>d</a:t>
            </a:r>
            <a:r>
              <a:rPr sz="1800" b="1" i="1" spc="69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b="1" i="1" u="heavy" spc="-5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TeXGyreAdventor"/>
                <a:cs typeface="TeXGyreAdventor"/>
              </a:rPr>
              <a:t>es flux d'information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, c'est-à-dire </a:t>
            </a:r>
            <a:r>
              <a:rPr sz="1800" spc="5" dirty="0">
                <a:solidFill>
                  <a:srgbClr val="7E7E7E"/>
                </a:solidFill>
                <a:latin typeface="TeXGyreAdventor"/>
                <a:cs typeface="TeXGyreAdventor"/>
              </a:rPr>
              <a:t>la 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définition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des échanges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entre acteurs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(</a:t>
            </a:r>
            <a:r>
              <a:rPr sz="1800" spc="114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i="1" spc="-10" dirty="0">
                <a:solidFill>
                  <a:srgbClr val="7E7E7E"/>
                </a:solidFill>
                <a:latin typeface="TeXGyreAdventor"/>
                <a:cs typeface="TeXGyreAdventor"/>
              </a:rPr>
              <a:t>processus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).</a:t>
            </a:r>
            <a:endParaRPr sz="18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3007" y="458123"/>
            <a:ext cx="46005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15" dirty="0">
                <a:latin typeface="Times New Roman"/>
                <a:cs typeface="Times New Roman"/>
              </a:rPr>
              <a:t>Concepts </a:t>
            </a:r>
            <a:r>
              <a:rPr sz="4400" spc="470" dirty="0">
                <a:latin typeface="Times New Roman"/>
                <a:cs typeface="Times New Roman"/>
              </a:rPr>
              <a:t>du</a:t>
            </a:r>
            <a:r>
              <a:rPr sz="4400" spc="-340" dirty="0">
                <a:latin typeface="Times New Roman"/>
                <a:cs typeface="Times New Roman"/>
              </a:rPr>
              <a:t> </a:t>
            </a:r>
            <a:r>
              <a:rPr sz="4400" spc="200" dirty="0">
                <a:latin typeface="Times New Roman"/>
                <a:cs typeface="Times New Roman"/>
              </a:rPr>
              <a:t>MCC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2912" y="1528553"/>
            <a:ext cx="7374890" cy="381952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595"/>
              </a:spcBef>
              <a:buAutoNum type="romanUcPeriod"/>
              <a:tabLst>
                <a:tab pos="527685" algn="l"/>
                <a:tab pos="528320" algn="l"/>
              </a:tabLst>
            </a:pPr>
            <a:r>
              <a:rPr sz="2400" b="1" spc="-5" dirty="0">
                <a:solidFill>
                  <a:srgbClr val="BF0000"/>
                </a:solidFill>
                <a:latin typeface="TeXGyreAdventor"/>
                <a:cs typeface="TeXGyreAdventor"/>
              </a:rPr>
              <a:t>Activité:</a:t>
            </a:r>
            <a:endParaRPr sz="2400">
              <a:latin typeface="TeXGyreAdventor"/>
              <a:cs typeface="TeXGyreAdventor"/>
            </a:endParaRPr>
          </a:p>
          <a:p>
            <a:pPr marL="756285" lvl="1" indent="-287655">
              <a:lnSpc>
                <a:spcPct val="100000"/>
              </a:lnSpc>
              <a:spcBef>
                <a:spcPts val="990"/>
              </a:spcBef>
              <a:buFont typeface="Courier New"/>
              <a:buChar char="o"/>
              <a:tabLst>
                <a:tab pos="756920" algn="l"/>
              </a:tabLst>
            </a:pP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Le </a:t>
            </a:r>
            <a:r>
              <a:rPr sz="1600" dirty="0">
                <a:solidFill>
                  <a:srgbClr val="7E7E7E"/>
                </a:solidFill>
                <a:latin typeface="TeXGyreAdventor"/>
                <a:cs typeface="TeXGyreAdventor"/>
              </a:rPr>
              <a:t>travail réalisé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par l’organisme/entreprise </a:t>
            </a:r>
            <a:r>
              <a:rPr sz="1600" spc="-15" dirty="0">
                <a:solidFill>
                  <a:srgbClr val="7E7E7E"/>
                </a:solidFill>
                <a:latin typeface="TeXGyreAdventor"/>
                <a:cs typeface="TeXGyreAdventor"/>
              </a:rPr>
              <a:t>en</a:t>
            </a:r>
            <a:r>
              <a:rPr sz="160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interne</a:t>
            </a:r>
            <a:endParaRPr sz="1600">
              <a:latin typeface="TeXGyreAdventor"/>
              <a:cs typeface="TeXGyreAdventor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7E7E7E"/>
              </a:buClr>
              <a:buFont typeface="Courier New"/>
              <a:buChar char="o"/>
            </a:pPr>
            <a:endParaRPr sz="1300">
              <a:latin typeface="TeXGyreAdventor"/>
              <a:cs typeface="TeXGyreAdventor"/>
            </a:endParaRPr>
          </a:p>
          <a:p>
            <a:pPr marL="756285" lvl="1" indent="-287655">
              <a:lnSpc>
                <a:spcPct val="100000"/>
              </a:lnSpc>
              <a:buFont typeface="Courier New"/>
              <a:buChar char="o"/>
              <a:tabLst>
                <a:tab pos="756920" algn="l"/>
              </a:tabLst>
            </a:pP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S’il </a:t>
            </a:r>
            <a:r>
              <a:rPr sz="1600" dirty="0">
                <a:solidFill>
                  <a:srgbClr val="7E7E7E"/>
                </a:solidFill>
                <a:latin typeface="TeXGyreAdventor"/>
                <a:cs typeface="TeXGyreAdventor"/>
              </a:rPr>
              <a:t>n’y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a pas d’activités, </a:t>
            </a:r>
            <a:r>
              <a:rPr sz="1600" spc="5" dirty="0">
                <a:solidFill>
                  <a:srgbClr val="7E7E7E"/>
                </a:solidFill>
                <a:latin typeface="TeXGyreAdventor"/>
                <a:cs typeface="TeXGyreAdventor"/>
              </a:rPr>
              <a:t>le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système est </a:t>
            </a:r>
            <a:r>
              <a:rPr sz="1600" dirty="0">
                <a:solidFill>
                  <a:srgbClr val="7E7E7E"/>
                </a:solidFill>
                <a:latin typeface="TeXGyreAdventor"/>
                <a:cs typeface="TeXGyreAdventor"/>
              </a:rPr>
              <a:t>dit au</a:t>
            </a:r>
            <a:r>
              <a:rPr sz="1600" spc="-7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repos</a:t>
            </a:r>
            <a:endParaRPr sz="16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BF0000"/>
                </a:solidFill>
                <a:latin typeface="TeXGyreAdventor"/>
                <a:cs typeface="TeXGyreAdventor"/>
              </a:rPr>
              <a:t>Cause </a:t>
            </a:r>
            <a:r>
              <a:rPr sz="2400" i="1" spc="-10" dirty="0">
                <a:solidFill>
                  <a:srgbClr val="BF0000"/>
                </a:solidFill>
                <a:latin typeface="TeXGyreAdventor"/>
                <a:cs typeface="TeXGyreAdventor"/>
              </a:rPr>
              <a:t>de</a:t>
            </a:r>
            <a:r>
              <a:rPr sz="2400" i="1" spc="-20" dirty="0">
                <a:solidFill>
                  <a:srgbClr val="BF0000"/>
                </a:solidFill>
                <a:latin typeface="TeXGyreAdventor"/>
                <a:cs typeface="TeXGyreAdventor"/>
              </a:rPr>
              <a:t> </a:t>
            </a:r>
            <a:r>
              <a:rPr sz="24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l’activité:</a:t>
            </a:r>
            <a:endParaRPr sz="2400">
              <a:latin typeface="TeXGyreAdventor"/>
              <a:cs typeface="TeXGyreAdventor"/>
            </a:endParaRPr>
          </a:p>
          <a:p>
            <a:pPr marL="756285" lvl="1" indent="-287655">
              <a:lnSpc>
                <a:spcPct val="100000"/>
              </a:lnSpc>
              <a:spcBef>
                <a:spcPts val="2145"/>
              </a:spcBef>
              <a:buFont typeface="Courier New"/>
              <a:buChar char="o"/>
              <a:tabLst>
                <a:tab pos="756920" algn="l"/>
              </a:tabLst>
            </a:pP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C’est l’élément déclencheur </a:t>
            </a: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de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l’activité </a:t>
            </a:r>
            <a:r>
              <a:rPr sz="1600" spc="100" dirty="0">
                <a:solidFill>
                  <a:srgbClr val="7E7E7E"/>
                </a:solidFill>
                <a:latin typeface="Georgia"/>
                <a:cs typeface="Georgia"/>
              </a:rPr>
              <a:t></a:t>
            </a:r>
            <a:r>
              <a:rPr sz="1600" spc="9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événement</a:t>
            </a:r>
            <a:endParaRPr sz="1600">
              <a:latin typeface="TeXGyreAdventor"/>
              <a:cs typeface="TeXGyreAdventor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7E7E7E"/>
              </a:buClr>
              <a:buFont typeface="Courier New"/>
              <a:buChar char="o"/>
            </a:pPr>
            <a:endParaRPr sz="165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Sous</a:t>
            </a:r>
            <a:r>
              <a:rPr sz="2400" i="1" spc="5" dirty="0">
                <a:solidFill>
                  <a:srgbClr val="BF0000"/>
                </a:solidFill>
                <a:latin typeface="TeXGyreAdventor"/>
                <a:cs typeface="TeXGyreAdventor"/>
              </a:rPr>
              <a:t> </a:t>
            </a:r>
            <a:r>
              <a:rPr sz="24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activités:</a:t>
            </a:r>
            <a:endParaRPr sz="2400">
              <a:latin typeface="TeXGyreAdventor"/>
              <a:cs typeface="TeXGyreAdventor"/>
            </a:endParaRPr>
          </a:p>
          <a:p>
            <a:pPr marL="756285" lvl="1" indent="-287655">
              <a:lnSpc>
                <a:spcPct val="100000"/>
              </a:lnSpc>
              <a:spcBef>
                <a:spcPts val="2140"/>
              </a:spcBef>
              <a:buFont typeface="Courier New"/>
              <a:buChar char="o"/>
              <a:tabLst>
                <a:tab pos="756920" algn="l"/>
              </a:tabLst>
            </a:pPr>
            <a:r>
              <a:rPr sz="1600" spc="-15" dirty="0">
                <a:solidFill>
                  <a:srgbClr val="7E7E7E"/>
                </a:solidFill>
                <a:latin typeface="TeXGyreAdventor"/>
                <a:cs typeface="TeXGyreAdventor"/>
              </a:rPr>
              <a:t>Une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activité </a:t>
            </a:r>
            <a:r>
              <a:rPr sz="1600" dirty="0">
                <a:solidFill>
                  <a:srgbClr val="7E7E7E"/>
                </a:solidFill>
                <a:latin typeface="TeXGyreAdventor"/>
                <a:cs typeface="TeXGyreAdventor"/>
              </a:rPr>
              <a:t>globale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peut </a:t>
            </a: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être découpée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en plusieurs sous</a:t>
            </a:r>
            <a:r>
              <a:rPr sz="1600" spc="12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activités</a:t>
            </a:r>
            <a:endParaRPr sz="1600">
              <a:latin typeface="TeXGyreAdventor"/>
              <a:cs typeface="TeXGyreAdventor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40280" y="5617464"/>
            <a:ext cx="1629410" cy="990600"/>
            <a:chOff x="2240280" y="5617464"/>
            <a:chExt cx="1629410" cy="990600"/>
          </a:xfrm>
        </p:grpSpPr>
        <p:sp>
          <p:nvSpPr>
            <p:cNvPr id="5" name="object 5"/>
            <p:cNvSpPr/>
            <p:nvPr/>
          </p:nvSpPr>
          <p:spPr>
            <a:xfrm>
              <a:off x="2253996" y="5632703"/>
              <a:ext cx="1602105" cy="960119"/>
            </a:xfrm>
            <a:custGeom>
              <a:avLst/>
              <a:gdLst/>
              <a:ahLst/>
              <a:cxnLst/>
              <a:rect l="l" t="t" r="r" b="b"/>
              <a:pathLst>
                <a:path w="1602104" h="960120">
                  <a:moveTo>
                    <a:pt x="801624" y="960120"/>
                  </a:moveTo>
                  <a:lnTo>
                    <a:pt x="741703" y="958803"/>
                  </a:lnTo>
                  <a:lnTo>
                    <a:pt x="682994" y="954915"/>
                  </a:lnTo>
                  <a:lnTo>
                    <a:pt x="625651" y="948550"/>
                  </a:lnTo>
                  <a:lnTo>
                    <a:pt x="569827" y="939798"/>
                  </a:lnTo>
                  <a:lnTo>
                    <a:pt x="515675" y="928754"/>
                  </a:lnTo>
                  <a:lnTo>
                    <a:pt x="463350" y="915509"/>
                  </a:lnTo>
                  <a:lnTo>
                    <a:pt x="413006" y="900157"/>
                  </a:lnTo>
                  <a:lnTo>
                    <a:pt x="364795" y="882791"/>
                  </a:lnTo>
                  <a:lnTo>
                    <a:pt x="318873" y="863502"/>
                  </a:lnTo>
                  <a:lnTo>
                    <a:pt x="275391" y="842384"/>
                  </a:lnTo>
                  <a:lnTo>
                    <a:pt x="234505" y="819531"/>
                  </a:lnTo>
                  <a:lnTo>
                    <a:pt x="196368" y="795033"/>
                  </a:lnTo>
                  <a:lnTo>
                    <a:pt x="161133" y="768984"/>
                  </a:lnTo>
                  <a:lnTo>
                    <a:pt x="128954" y="741478"/>
                  </a:lnTo>
                  <a:lnTo>
                    <a:pt x="99986" y="712605"/>
                  </a:lnTo>
                  <a:lnTo>
                    <a:pt x="74381" y="682461"/>
                  </a:lnTo>
                  <a:lnTo>
                    <a:pt x="52294" y="651136"/>
                  </a:lnTo>
                  <a:lnTo>
                    <a:pt x="19287" y="585318"/>
                  </a:lnTo>
                  <a:lnTo>
                    <a:pt x="2194" y="515893"/>
                  </a:lnTo>
                  <a:lnTo>
                    <a:pt x="0" y="480060"/>
                  </a:lnTo>
                  <a:lnTo>
                    <a:pt x="2194" y="444226"/>
                  </a:lnTo>
                  <a:lnTo>
                    <a:pt x="19287" y="374801"/>
                  </a:lnTo>
                  <a:lnTo>
                    <a:pt x="52294" y="308983"/>
                  </a:lnTo>
                  <a:lnTo>
                    <a:pt x="74381" y="277658"/>
                  </a:lnTo>
                  <a:lnTo>
                    <a:pt x="99986" y="247514"/>
                  </a:lnTo>
                  <a:lnTo>
                    <a:pt x="128954" y="218641"/>
                  </a:lnTo>
                  <a:lnTo>
                    <a:pt x="161133" y="191135"/>
                  </a:lnTo>
                  <a:lnTo>
                    <a:pt x="196368" y="165086"/>
                  </a:lnTo>
                  <a:lnTo>
                    <a:pt x="234505" y="140589"/>
                  </a:lnTo>
                  <a:lnTo>
                    <a:pt x="275391" y="117735"/>
                  </a:lnTo>
                  <a:lnTo>
                    <a:pt x="318873" y="96617"/>
                  </a:lnTo>
                  <a:lnTo>
                    <a:pt x="364795" y="77328"/>
                  </a:lnTo>
                  <a:lnTo>
                    <a:pt x="413006" y="59962"/>
                  </a:lnTo>
                  <a:lnTo>
                    <a:pt x="463350" y="44610"/>
                  </a:lnTo>
                  <a:lnTo>
                    <a:pt x="515675" y="31365"/>
                  </a:lnTo>
                  <a:lnTo>
                    <a:pt x="569827" y="20321"/>
                  </a:lnTo>
                  <a:lnTo>
                    <a:pt x="625651" y="11569"/>
                  </a:lnTo>
                  <a:lnTo>
                    <a:pt x="682994" y="5204"/>
                  </a:lnTo>
                  <a:lnTo>
                    <a:pt x="741703" y="1316"/>
                  </a:lnTo>
                  <a:lnTo>
                    <a:pt x="801624" y="0"/>
                  </a:lnTo>
                  <a:lnTo>
                    <a:pt x="861345" y="1316"/>
                  </a:lnTo>
                  <a:lnTo>
                    <a:pt x="919874" y="5204"/>
                  </a:lnTo>
                  <a:lnTo>
                    <a:pt x="977054" y="11569"/>
                  </a:lnTo>
                  <a:lnTo>
                    <a:pt x="1032731" y="20321"/>
                  </a:lnTo>
                  <a:lnTo>
                    <a:pt x="1086751" y="31365"/>
                  </a:lnTo>
                  <a:lnTo>
                    <a:pt x="1138959" y="44610"/>
                  </a:lnTo>
                  <a:lnTo>
                    <a:pt x="1189200" y="59962"/>
                  </a:lnTo>
                  <a:lnTo>
                    <a:pt x="1237320" y="77328"/>
                  </a:lnTo>
                  <a:lnTo>
                    <a:pt x="1283165" y="96617"/>
                  </a:lnTo>
                  <a:lnTo>
                    <a:pt x="1326579" y="117735"/>
                  </a:lnTo>
                  <a:lnTo>
                    <a:pt x="1367408" y="140589"/>
                  </a:lnTo>
                  <a:lnTo>
                    <a:pt x="1405498" y="165086"/>
                  </a:lnTo>
                  <a:lnTo>
                    <a:pt x="1440694" y="191135"/>
                  </a:lnTo>
                  <a:lnTo>
                    <a:pt x="1472842" y="218641"/>
                  </a:lnTo>
                  <a:lnTo>
                    <a:pt x="1501786" y="247514"/>
                  </a:lnTo>
                  <a:lnTo>
                    <a:pt x="1527373" y="277658"/>
                  </a:lnTo>
                  <a:lnTo>
                    <a:pt x="1549447" y="308983"/>
                  </a:lnTo>
                  <a:lnTo>
                    <a:pt x="1582440" y="374801"/>
                  </a:lnTo>
                  <a:lnTo>
                    <a:pt x="1599529" y="444226"/>
                  </a:lnTo>
                  <a:lnTo>
                    <a:pt x="1601724" y="480060"/>
                  </a:lnTo>
                  <a:lnTo>
                    <a:pt x="1599529" y="515893"/>
                  </a:lnTo>
                  <a:lnTo>
                    <a:pt x="1582440" y="585318"/>
                  </a:lnTo>
                  <a:lnTo>
                    <a:pt x="1549447" y="651136"/>
                  </a:lnTo>
                  <a:lnTo>
                    <a:pt x="1527373" y="682461"/>
                  </a:lnTo>
                  <a:lnTo>
                    <a:pt x="1501786" y="712605"/>
                  </a:lnTo>
                  <a:lnTo>
                    <a:pt x="1472842" y="741478"/>
                  </a:lnTo>
                  <a:lnTo>
                    <a:pt x="1440694" y="768984"/>
                  </a:lnTo>
                  <a:lnTo>
                    <a:pt x="1405498" y="795033"/>
                  </a:lnTo>
                  <a:lnTo>
                    <a:pt x="1367408" y="819531"/>
                  </a:lnTo>
                  <a:lnTo>
                    <a:pt x="1326579" y="842384"/>
                  </a:lnTo>
                  <a:lnTo>
                    <a:pt x="1283165" y="863502"/>
                  </a:lnTo>
                  <a:lnTo>
                    <a:pt x="1237320" y="882791"/>
                  </a:lnTo>
                  <a:lnTo>
                    <a:pt x="1189200" y="900157"/>
                  </a:lnTo>
                  <a:lnTo>
                    <a:pt x="1138959" y="915509"/>
                  </a:lnTo>
                  <a:lnTo>
                    <a:pt x="1086751" y="928754"/>
                  </a:lnTo>
                  <a:lnTo>
                    <a:pt x="1032731" y="939798"/>
                  </a:lnTo>
                  <a:lnTo>
                    <a:pt x="977054" y="948550"/>
                  </a:lnTo>
                  <a:lnTo>
                    <a:pt x="919874" y="954915"/>
                  </a:lnTo>
                  <a:lnTo>
                    <a:pt x="861345" y="958803"/>
                  </a:lnTo>
                  <a:lnTo>
                    <a:pt x="801624" y="960120"/>
                  </a:lnTo>
                  <a:close/>
                </a:path>
              </a:pathLst>
            </a:custGeom>
            <a:solidFill>
              <a:srgbClr val="6289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40280" y="5617464"/>
              <a:ext cx="1629410" cy="990600"/>
            </a:xfrm>
            <a:custGeom>
              <a:avLst/>
              <a:gdLst/>
              <a:ahLst/>
              <a:cxnLst/>
              <a:rect l="l" t="t" r="r" b="b"/>
              <a:pathLst>
                <a:path w="1629410" h="990600">
                  <a:moveTo>
                    <a:pt x="815340" y="990600"/>
                  </a:moveTo>
                  <a:lnTo>
                    <a:pt x="733044" y="987552"/>
                  </a:lnTo>
                  <a:lnTo>
                    <a:pt x="691896" y="984504"/>
                  </a:lnTo>
                  <a:lnTo>
                    <a:pt x="612648" y="975360"/>
                  </a:lnTo>
                  <a:lnTo>
                    <a:pt x="499872" y="952500"/>
                  </a:lnTo>
                  <a:lnTo>
                    <a:pt x="463296" y="941832"/>
                  </a:lnTo>
                  <a:lnTo>
                    <a:pt x="394716" y="918972"/>
                  </a:lnTo>
                  <a:lnTo>
                    <a:pt x="298704" y="879348"/>
                  </a:lnTo>
                  <a:lnTo>
                    <a:pt x="214884" y="830580"/>
                  </a:lnTo>
                  <a:lnTo>
                    <a:pt x="164592" y="794004"/>
                  </a:lnTo>
                  <a:lnTo>
                    <a:pt x="120396" y="754380"/>
                  </a:lnTo>
                  <a:lnTo>
                    <a:pt x="82296" y="713232"/>
                  </a:lnTo>
                  <a:lnTo>
                    <a:pt x="50292" y="667512"/>
                  </a:lnTo>
                  <a:lnTo>
                    <a:pt x="25908" y="621792"/>
                  </a:lnTo>
                  <a:lnTo>
                    <a:pt x="9144" y="573024"/>
                  </a:lnTo>
                  <a:lnTo>
                    <a:pt x="1524" y="521208"/>
                  </a:lnTo>
                  <a:lnTo>
                    <a:pt x="0" y="495300"/>
                  </a:lnTo>
                  <a:lnTo>
                    <a:pt x="1524" y="469392"/>
                  </a:lnTo>
                  <a:lnTo>
                    <a:pt x="9144" y="419100"/>
                  </a:lnTo>
                  <a:lnTo>
                    <a:pt x="25908" y="370332"/>
                  </a:lnTo>
                  <a:lnTo>
                    <a:pt x="50292" y="323088"/>
                  </a:lnTo>
                  <a:lnTo>
                    <a:pt x="82296" y="278892"/>
                  </a:lnTo>
                  <a:lnTo>
                    <a:pt x="120396" y="236220"/>
                  </a:lnTo>
                  <a:lnTo>
                    <a:pt x="164592" y="196596"/>
                  </a:lnTo>
                  <a:lnTo>
                    <a:pt x="213360" y="160020"/>
                  </a:lnTo>
                  <a:lnTo>
                    <a:pt x="269748" y="126492"/>
                  </a:lnTo>
                  <a:lnTo>
                    <a:pt x="329184" y="97536"/>
                  </a:lnTo>
                  <a:lnTo>
                    <a:pt x="428244" y="59436"/>
                  </a:lnTo>
                  <a:lnTo>
                    <a:pt x="499872" y="38100"/>
                  </a:lnTo>
                  <a:lnTo>
                    <a:pt x="612648" y="15240"/>
                  </a:lnTo>
                  <a:lnTo>
                    <a:pt x="691896" y="6096"/>
                  </a:lnTo>
                  <a:lnTo>
                    <a:pt x="731520" y="3048"/>
                  </a:lnTo>
                  <a:lnTo>
                    <a:pt x="815340" y="0"/>
                  </a:lnTo>
                  <a:lnTo>
                    <a:pt x="897636" y="3048"/>
                  </a:lnTo>
                  <a:lnTo>
                    <a:pt x="937260" y="6096"/>
                  </a:lnTo>
                  <a:lnTo>
                    <a:pt x="1016508" y="15240"/>
                  </a:lnTo>
                  <a:lnTo>
                    <a:pt x="1085088" y="28956"/>
                  </a:lnTo>
                  <a:lnTo>
                    <a:pt x="774192" y="28956"/>
                  </a:lnTo>
                  <a:lnTo>
                    <a:pt x="655320" y="38100"/>
                  </a:lnTo>
                  <a:lnTo>
                    <a:pt x="579120" y="50292"/>
                  </a:lnTo>
                  <a:lnTo>
                    <a:pt x="472440" y="76200"/>
                  </a:lnTo>
                  <a:lnTo>
                    <a:pt x="405384" y="97536"/>
                  </a:lnTo>
                  <a:lnTo>
                    <a:pt x="341376" y="123444"/>
                  </a:lnTo>
                  <a:lnTo>
                    <a:pt x="283464" y="152400"/>
                  </a:lnTo>
                  <a:lnTo>
                    <a:pt x="230124" y="184404"/>
                  </a:lnTo>
                  <a:lnTo>
                    <a:pt x="182880" y="219456"/>
                  </a:lnTo>
                  <a:lnTo>
                    <a:pt x="160020" y="236220"/>
                  </a:lnTo>
                  <a:lnTo>
                    <a:pt x="121920" y="275844"/>
                  </a:lnTo>
                  <a:lnTo>
                    <a:pt x="88392" y="315468"/>
                  </a:lnTo>
                  <a:lnTo>
                    <a:pt x="62484" y="358140"/>
                  </a:lnTo>
                  <a:lnTo>
                    <a:pt x="53340" y="381000"/>
                  </a:lnTo>
                  <a:lnTo>
                    <a:pt x="44196" y="402336"/>
                  </a:lnTo>
                  <a:lnTo>
                    <a:pt x="32004" y="448056"/>
                  </a:lnTo>
                  <a:lnTo>
                    <a:pt x="28956" y="470916"/>
                  </a:lnTo>
                  <a:lnTo>
                    <a:pt x="28956" y="518160"/>
                  </a:lnTo>
                  <a:lnTo>
                    <a:pt x="36576" y="563880"/>
                  </a:lnTo>
                  <a:lnTo>
                    <a:pt x="51816" y="609600"/>
                  </a:lnTo>
                  <a:lnTo>
                    <a:pt x="74676" y="652272"/>
                  </a:lnTo>
                  <a:lnTo>
                    <a:pt x="103632" y="693420"/>
                  </a:lnTo>
                  <a:lnTo>
                    <a:pt x="140208" y="734568"/>
                  </a:lnTo>
                  <a:lnTo>
                    <a:pt x="181356" y="771144"/>
                  </a:lnTo>
                  <a:lnTo>
                    <a:pt x="230124" y="806196"/>
                  </a:lnTo>
                  <a:lnTo>
                    <a:pt x="310896" y="853440"/>
                  </a:lnTo>
                  <a:lnTo>
                    <a:pt x="371856" y="880872"/>
                  </a:lnTo>
                  <a:lnTo>
                    <a:pt x="470916" y="914400"/>
                  </a:lnTo>
                  <a:lnTo>
                    <a:pt x="542544" y="932688"/>
                  </a:lnTo>
                  <a:lnTo>
                    <a:pt x="617220" y="946404"/>
                  </a:lnTo>
                  <a:lnTo>
                    <a:pt x="693420" y="955548"/>
                  </a:lnTo>
                  <a:lnTo>
                    <a:pt x="733044" y="958596"/>
                  </a:lnTo>
                  <a:lnTo>
                    <a:pt x="815340" y="961644"/>
                  </a:lnTo>
                  <a:lnTo>
                    <a:pt x="1085392" y="961644"/>
                  </a:lnTo>
                  <a:lnTo>
                    <a:pt x="1056132" y="967740"/>
                  </a:lnTo>
                  <a:lnTo>
                    <a:pt x="978408" y="979932"/>
                  </a:lnTo>
                  <a:lnTo>
                    <a:pt x="938784" y="984504"/>
                  </a:lnTo>
                  <a:lnTo>
                    <a:pt x="897636" y="987552"/>
                  </a:lnTo>
                  <a:lnTo>
                    <a:pt x="815340" y="990600"/>
                  </a:lnTo>
                  <a:close/>
                </a:path>
                <a:path w="1629410" h="990600">
                  <a:moveTo>
                    <a:pt x="1085392" y="961644"/>
                  </a:moveTo>
                  <a:lnTo>
                    <a:pt x="815340" y="961644"/>
                  </a:lnTo>
                  <a:lnTo>
                    <a:pt x="896112" y="958596"/>
                  </a:lnTo>
                  <a:lnTo>
                    <a:pt x="935736" y="955548"/>
                  </a:lnTo>
                  <a:lnTo>
                    <a:pt x="1011936" y="946404"/>
                  </a:lnTo>
                  <a:lnTo>
                    <a:pt x="1050036" y="940308"/>
                  </a:lnTo>
                  <a:lnTo>
                    <a:pt x="1123188" y="923544"/>
                  </a:lnTo>
                  <a:lnTo>
                    <a:pt x="1225296" y="893064"/>
                  </a:lnTo>
                  <a:lnTo>
                    <a:pt x="1318260" y="853440"/>
                  </a:lnTo>
                  <a:lnTo>
                    <a:pt x="1373124" y="822960"/>
                  </a:lnTo>
                  <a:lnTo>
                    <a:pt x="1423416" y="789432"/>
                  </a:lnTo>
                  <a:lnTo>
                    <a:pt x="1469136" y="752856"/>
                  </a:lnTo>
                  <a:lnTo>
                    <a:pt x="1508760" y="714756"/>
                  </a:lnTo>
                  <a:lnTo>
                    <a:pt x="1540764" y="673608"/>
                  </a:lnTo>
                  <a:lnTo>
                    <a:pt x="1566672" y="632460"/>
                  </a:lnTo>
                  <a:lnTo>
                    <a:pt x="1584960" y="588264"/>
                  </a:lnTo>
                  <a:lnTo>
                    <a:pt x="1597152" y="542544"/>
                  </a:lnTo>
                  <a:lnTo>
                    <a:pt x="1601724" y="495300"/>
                  </a:lnTo>
                  <a:lnTo>
                    <a:pt x="1600200" y="472440"/>
                  </a:lnTo>
                  <a:lnTo>
                    <a:pt x="1592580" y="426720"/>
                  </a:lnTo>
                  <a:lnTo>
                    <a:pt x="1577340" y="381000"/>
                  </a:lnTo>
                  <a:lnTo>
                    <a:pt x="1554480" y="338328"/>
                  </a:lnTo>
                  <a:lnTo>
                    <a:pt x="1525524" y="295656"/>
                  </a:lnTo>
                  <a:lnTo>
                    <a:pt x="1490472" y="256032"/>
                  </a:lnTo>
                  <a:lnTo>
                    <a:pt x="1447800" y="219456"/>
                  </a:lnTo>
                  <a:lnTo>
                    <a:pt x="1400556" y="184404"/>
                  </a:lnTo>
                  <a:lnTo>
                    <a:pt x="1347216" y="152400"/>
                  </a:lnTo>
                  <a:lnTo>
                    <a:pt x="1257300" y="109728"/>
                  </a:lnTo>
                  <a:lnTo>
                    <a:pt x="1158240" y="76200"/>
                  </a:lnTo>
                  <a:lnTo>
                    <a:pt x="1086612" y="57912"/>
                  </a:lnTo>
                  <a:lnTo>
                    <a:pt x="975360" y="38100"/>
                  </a:lnTo>
                  <a:lnTo>
                    <a:pt x="896112" y="32004"/>
                  </a:lnTo>
                  <a:lnTo>
                    <a:pt x="815340" y="28956"/>
                  </a:lnTo>
                  <a:lnTo>
                    <a:pt x="1085088" y="28956"/>
                  </a:lnTo>
                  <a:lnTo>
                    <a:pt x="1129284" y="38100"/>
                  </a:lnTo>
                  <a:lnTo>
                    <a:pt x="1165860" y="48768"/>
                  </a:lnTo>
                  <a:lnTo>
                    <a:pt x="1234440" y="70104"/>
                  </a:lnTo>
                  <a:lnTo>
                    <a:pt x="1299972" y="97536"/>
                  </a:lnTo>
                  <a:lnTo>
                    <a:pt x="1359408" y="126492"/>
                  </a:lnTo>
                  <a:lnTo>
                    <a:pt x="1415796" y="160020"/>
                  </a:lnTo>
                  <a:lnTo>
                    <a:pt x="1464564" y="196596"/>
                  </a:lnTo>
                  <a:lnTo>
                    <a:pt x="1528572" y="256032"/>
                  </a:lnTo>
                  <a:lnTo>
                    <a:pt x="1563624" y="300228"/>
                  </a:lnTo>
                  <a:lnTo>
                    <a:pt x="1592580" y="345948"/>
                  </a:lnTo>
                  <a:lnTo>
                    <a:pt x="1612392" y="393192"/>
                  </a:lnTo>
                  <a:lnTo>
                    <a:pt x="1626108" y="443484"/>
                  </a:lnTo>
                  <a:lnTo>
                    <a:pt x="1629156" y="467868"/>
                  </a:lnTo>
                  <a:lnTo>
                    <a:pt x="1629156" y="521208"/>
                  </a:lnTo>
                  <a:lnTo>
                    <a:pt x="1620012" y="571500"/>
                  </a:lnTo>
                  <a:lnTo>
                    <a:pt x="1603248" y="620268"/>
                  </a:lnTo>
                  <a:lnTo>
                    <a:pt x="1565148" y="690372"/>
                  </a:lnTo>
                  <a:lnTo>
                    <a:pt x="1530096" y="733044"/>
                  </a:lnTo>
                  <a:lnTo>
                    <a:pt x="1488948" y="774192"/>
                  </a:lnTo>
                  <a:lnTo>
                    <a:pt x="1441704" y="812292"/>
                  </a:lnTo>
                  <a:lnTo>
                    <a:pt x="1388364" y="847344"/>
                  </a:lnTo>
                  <a:lnTo>
                    <a:pt x="1299972" y="893064"/>
                  </a:lnTo>
                  <a:lnTo>
                    <a:pt x="1200912" y="931164"/>
                  </a:lnTo>
                  <a:lnTo>
                    <a:pt x="1130808" y="950976"/>
                  </a:lnTo>
                  <a:lnTo>
                    <a:pt x="1092708" y="960120"/>
                  </a:lnTo>
                  <a:lnTo>
                    <a:pt x="1085392" y="9616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78645" y="5914067"/>
            <a:ext cx="7505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8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100" spc="11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100" spc="22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100" spc="6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100" spc="7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15740" y="5914644"/>
            <a:ext cx="340360" cy="396240"/>
          </a:xfrm>
          <a:custGeom>
            <a:avLst/>
            <a:gdLst/>
            <a:ahLst/>
            <a:cxnLst/>
            <a:rect l="l" t="t" r="r" b="b"/>
            <a:pathLst>
              <a:path w="340360" h="396239">
                <a:moveTo>
                  <a:pt x="170687" y="396239"/>
                </a:moveTo>
                <a:lnTo>
                  <a:pt x="170687" y="316991"/>
                </a:lnTo>
                <a:lnTo>
                  <a:pt x="0" y="316991"/>
                </a:lnTo>
                <a:lnTo>
                  <a:pt x="0" y="79247"/>
                </a:lnTo>
                <a:lnTo>
                  <a:pt x="170687" y="79247"/>
                </a:lnTo>
                <a:lnTo>
                  <a:pt x="170687" y="0"/>
                </a:lnTo>
                <a:lnTo>
                  <a:pt x="339851" y="198119"/>
                </a:lnTo>
                <a:lnTo>
                  <a:pt x="170687" y="396239"/>
                </a:lnTo>
                <a:close/>
              </a:path>
            </a:pathLst>
          </a:custGeom>
          <a:solidFill>
            <a:srgbClr val="6289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4482084" y="5617464"/>
            <a:ext cx="1630680" cy="990600"/>
            <a:chOff x="4482084" y="5617464"/>
            <a:chExt cx="1630680" cy="990600"/>
          </a:xfrm>
        </p:grpSpPr>
        <p:sp>
          <p:nvSpPr>
            <p:cNvPr id="10" name="object 10"/>
            <p:cNvSpPr/>
            <p:nvPr/>
          </p:nvSpPr>
          <p:spPr>
            <a:xfrm>
              <a:off x="4495800" y="5632703"/>
              <a:ext cx="1602105" cy="960119"/>
            </a:xfrm>
            <a:custGeom>
              <a:avLst/>
              <a:gdLst/>
              <a:ahLst/>
              <a:cxnLst/>
              <a:rect l="l" t="t" r="r" b="b"/>
              <a:pathLst>
                <a:path w="1602104" h="960120">
                  <a:moveTo>
                    <a:pt x="801624" y="960120"/>
                  </a:moveTo>
                  <a:lnTo>
                    <a:pt x="741892" y="958803"/>
                  </a:lnTo>
                  <a:lnTo>
                    <a:pt x="683338" y="954915"/>
                  </a:lnTo>
                  <a:lnTo>
                    <a:pt x="626116" y="948550"/>
                  </a:lnTo>
                  <a:lnTo>
                    <a:pt x="570383" y="939798"/>
                  </a:lnTo>
                  <a:lnTo>
                    <a:pt x="516296" y="928754"/>
                  </a:lnTo>
                  <a:lnTo>
                    <a:pt x="464010" y="915509"/>
                  </a:lnTo>
                  <a:lnTo>
                    <a:pt x="413682" y="900157"/>
                  </a:lnTo>
                  <a:lnTo>
                    <a:pt x="365469" y="882791"/>
                  </a:lnTo>
                  <a:lnTo>
                    <a:pt x="319526" y="863502"/>
                  </a:lnTo>
                  <a:lnTo>
                    <a:pt x="276010" y="842384"/>
                  </a:lnTo>
                  <a:lnTo>
                    <a:pt x="235077" y="819531"/>
                  </a:lnTo>
                  <a:lnTo>
                    <a:pt x="196883" y="795033"/>
                  </a:lnTo>
                  <a:lnTo>
                    <a:pt x="161585" y="768984"/>
                  </a:lnTo>
                  <a:lnTo>
                    <a:pt x="129339" y="741478"/>
                  </a:lnTo>
                  <a:lnTo>
                    <a:pt x="100302" y="712605"/>
                  </a:lnTo>
                  <a:lnTo>
                    <a:pt x="74629" y="682461"/>
                  </a:lnTo>
                  <a:lnTo>
                    <a:pt x="52476" y="651136"/>
                  </a:lnTo>
                  <a:lnTo>
                    <a:pt x="19360" y="585318"/>
                  </a:lnTo>
                  <a:lnTo>
                    <a:pt x="2203" y="515893"/>
                  </a:lnTo>
                  <a:lnTo>
                    <a:pt x="0" y="480060"/>
                  </a:lnTo>
                  <a:lnTo>
                    <a:pt x="2203" y="444226"/>
                  </a:lnTo>
                  <a:lnTo>
                    <a:pt x="19360" y="374801"/>
                  </a:lnTo>
                  <a:lnTo>
                    <a:pt x="52476" y="308983"/>
                  </a:lnTo>
                  <a:lnTo>
                    <a:pt x="74629" y="277658"/>
                  </a:lnTo>
                  <a:lnTo>
                    <a:pt x="100302" y="247514"/>
                  </a:lnTo>
                  <a:lnTo>
                    <a:pt x="129339" y="218641"/>
                  </a:lnTo>
                  <a:lnTo>
                    <a:pt x="161585" y="191135"/>
                  </a:lnTo>
                  <a:lnTo>
                    <a:pt x="196883" y="165086"/>
                  </a:lnTo>
                  <a:lnTo>
                    <a:pt x="235077" y="140589"/>
                  </a:lnTo>
                  <a:lnTo>
                    <a:pt x="276010" y="117735"/>
                  </a:lnTo>
                  <a:lnTo>
                    <a:pt x="319526" y="96617"/>
                  </a:lnTo>
                  <a:lnTo>
                    <a:pt x="365469" y="77328"/>
                  </a:lnTo>
                  <a:lnTo>
                    <a:pt x="413682" y="59962"/>
                  </a:lnTo>
                  <a:lnTo>
                    <a:pt x="464010" y="44610"/>
                  </a:lnTo>
                  <a:lnTo>
                    <a:pt x="516296" y="31365"/>
                  </a:lnTo>
                  <a:lnTo>
                    <a:pt x="570383" y="20321"/>
                  </a:lnTo>
                  <a:lnTo>
                    <a:pt x="626116" y="11569"/>
                  </a:lnTo>
                  <a:lnTo>
                    <a:pt x="683338" y="5204"/>
                  </a:lnTo>
                  <a:lnTo>
                    <a:pt x="741892" y="1316"/>
                  </a:lnTo>
                  <a:lnTo>
                    <a:pt x="801624" y="0"/>
                  </a:lnTo>
                  <a:lnTo>
                    <a:pt x="861345" y="1316"/>
                  </a:lnTo>
                  <a:lnTo>
                    <a:pt x="919874" y="5204"/>
                  </a:lnTo>
                  <a:lnTo>
                    <a:pt x="977054" y="11569"/>
                  </a:lnTo>
                  <a:lnTo>
                    <a:pt x="1032731" y="20321"/>
                  </a:lnTo>
                  <a:lnTo>
                    <a:pt x="1086751" y="31365"/>
                  </a:lnTo>
                  <a:lnTo>
                    <a:pt x="1138959" y="44610"/>
                  </a:lnTo>
                  <a:lnTo>
                    <a:pt x="1189200" y="59962"/>
                  </a:lnTo>
                  <a:lnTo>
                    <a:pt x="1237320" y="77328"/>
                  </a:lnTo>
                  <a:lnTo>
                    <a:pt x="1283165" y="96617"/>
                  </a:lnTo>
                  <a:lnTo>
                    <a:pt x="1326579" y="117735"/>
                  </a:lnTo>
                  <a:lnTo>
                    <a:pt x="1367408" y="140589"/>
                  </a:lnTo>
                  <a:lnTo>
                    <a:pt x="1405498" y="165086"/>
                  </a:lnTo>
                  <a:lnTo>
                    <a:pt x="1440694" y="191135"/>
                  </a:lnTo>
                  <a:lnTo>
                    <a:pt x="1472842" y="218641"/>
                  </a:lnTo>
                  <a:lnTo>
                    <a:pt x="1501786" y="247514"/>
                  </a:lnTo>
                  <a:lnTo>
                    <a:pt x="1527373" y="277658"/>
                  </a:lnTo>
                  <a:lnTo>
                    <a:pt x="1549447" y="308983"/>
                  </a:lnTo>
                  <a:lnTo>
                    <a:pt x="1582440" y="374801"/>
                  </a:lnTo>
                  <a:lnTo>
                    <a:pt x="1599529" y="444226"/>
                  </a:lnTo>
                  <a:lnTo>
                    <a:pt x="1601724" y="480060"/>
                  </a:lnTo>
                  <a:lnTo>
                    <a:pt x="1599529" y="515893"/>
                  </a:lnTo>
                  <a:lnTo>
                    <a:pt x="1582440" y="585318"/>
                  </a:lnTo>
                  <a:lnTo>
                    <a:pt x="1549447" y="651136"/>
                  </a:lnTo>
                  <a:lnTo>
                    <a:pt x="1527373" y="682461"/>
                  </a:lnTo>
                  <a:lnTo>
                    <a:pt x="1501786" y="712605"/>
                  </a:lnTo>
                  <a:lnTo>
                    <a:pt x="1472842" y="741478"/>
                  </a:lnTo>
                  <a:lnTo>
                    <a:pt x="1440694" y="768984"/>
                  </a:lnTo>
                  <a:lnTo>
                    <a:pt x="1405498" y="795033"/>
                  </a:lnTo>
                  <a:lnTo>
                    <a:pt x="1367408" y="819531"/>
                  </a:lnTo>
                  <a:lnTo>
                    <a:pt x="1326579" y="842384"/>
                  </a:lnTo>
                  <a:lnTo>
                    <a:pt x="1283165" y="863502"/>
                  </a:lnTo>
                  <a:lnTo>
                    <a:pt x="1237320" y="882791"/>
                  </a:lnTo>
                  <a:lnTo>
                    <a:pt x="1189200" y="900157"/>
                  </a:lnTo>
                  <a:lnTo>
                    <a:pt x="1138959" y="915509"/>
                  </a:lnTo>
                  <a:lnTo>
                    <a:pt x="1086751" y="928754"/>
                  </a:lnTo>
                  <a:lnTo>
                    <a:pt x="1032731" y="939798"/>
                  </a:lnTo>
                  <a:lnTo>
                    <a:pt x="977054" y="948550"/>
                  </a:lnTo>
                  <a:lnTo>
                    <a:pt x="919874" y="954915"/>
                  </a:lnTo>
                  <a:lnTo>
                    <a:pt x="861345" y="958803"/>
                  </a:lnTo>
                  <a:lnTo>
                    <a:pt x="801624" y="960120"/>
                  </a:lnTo>
                  <a:close/>
                </a:path>
              </a:pathLst>
            </a:custGeom>
            <a:solidFill>
              <a:srgbClr val="448C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2084" y="5617464"/>
              <a:ext cx="1630680" cy="990600"/>
            </a:xfrm>
            <a:custGeom>
              <a:avLst/>
              <a:gdLst/>
              <a:ahLst/>
              <a:cxnLst/>
              <a:rect l="l" t="t" r="r" b="b"/>
              <a:pathLst>
                <a:path w="1630679" h="990600">
                  <a:moveTo>
                    <a:pt x="815340" y="990600"/>
                  </a:moveTo>
                  <a:lnTo>
                    <a:pt x="733044" y="987552"/>
                  </a:lnTo>
                  <a:lnTo>
                    <a:pt x="691896" y="984504"/>
                  </a:lnTo>
                  <a:lnTo>
                    <a:pt x="612648" y="975360"/>
                  </a:lnTo>
                  <a:lnTo>
                    <a:pt x="499872" y="952500"/>
                  </a:lnTo>
                  <a:lnTo>
                    <a:pt x="429768" y="931164"/>
                  </a:lnTo>
                  <a:lnTo>
                    <a:pt x="362712" y="906780"/>
                  </a:lnTo>
                  <a:lnTo>
                    <a:pt x="300228" y="879348"/>
                  </a:lnTo>
                  <a:lnTo>
                    <a:pt x="214884" y="830580"/>
                  </a:lnTo>
                  <a:lnTo>
                    <a:pt x="164592" y="794004"/>
                  </a:lnTo>
                  <a:lnTo>
                    <a:pt x="120396" y="754380"/>
                  </a:lnTo>
                  <a:lnTo>
                    <a:pt x="82296" y="713232"/>
                  </a:lnTo>
                  <a:lnTo>
                    <a:pt x="50292" y="667512"/>
                  </a:lnTo>
                  <a:lnTo>
                    <a:pt x="25908" y="621792"/>
                  </a:lnTo>
                  <a:lnTo>
                    <a:pt x="9144" y="573024"/>
                  </a:lnTo>
                  <a:lnTo>
                    <a:pt x="1524" y="521208"/>
                  </a:lnTo>
                  <a:lnTo>
                    <a:pt x="0" y="495300"/>
                  </a:lnTo>
                  <a:lnTo>
                    <a:pt x="1524" y="469392"/>
                  </a:lnTo>
                  <a:lnTo>
                    <a:pt x="9144" y="419100"/>
                  </a:lnTo>
                  <a:lnTo>
                    <a:pt x="25908" y="370332"/>
                  </a:lnTo>
                  <a:lnTo>
                    <a:pt x="50292" y="323088"/>
                  </a:lnTo>
                  <a:lnTo>
                    <a:pt x="82296" y="278892"/>
                  </a:lnTo>
                  <a:lnTo>
                    <a:pt x="120396" y="236220"/>
                  </a:lnTo>
                  <a:lnTo>
                    <a:pt x="164592" y="196596"/>
                  </a:lnTo>
                  <a:lnTo>
                    <a:pt x="214884" y="160020"/>
                  </a:lnTo>
                  <a:lnTo>
                    <a:pt x="269748" y="126492"/>
                  </a:lnTo>
                  <a:lnTo>
                    <a:pt x="329184" y="97536"/>
                  </a:lnTo>
                  <a:lnTo>
                    <a:pt x="428244" y="59436"/>
                  </a:lnTo>
                  <a:lnTo>
                    <a:pt x="499872" y="38100"/>
                  </a:lnTo>
                  <a:lnTo>
                    <a:pt x="612648" y="15240"/>
                  </a:lnTo>
                  <a:lnTo>
                    <a:pt x="691896" y="6096"/>
                  </a:lnTo>
                  <a:lnTo>
                    <a:pt x="731520" y="3048"/>
                  </a:lnTo>
                  <a:lnTo>
                    <a:pt x="815340" y="0"/>
                  </a:lnTo>
                  <a:lnTo>
                    <a:pt x="897636" y="3048"/>
                  </a:lnTo>
                  <a:lnTo>
                    <a:pt x="937260" y="6096"/>
                  </a:lnTo>
                  <a:lnTo>
                    <a:pt x="1016508" y="15240"/>
                  </a:lnTo>
                  <a:lnTo>
                    <a:pt x="1056132" y="22860"/>
                  </a:lnTo>
                  <a:lnTo>
                    <a:pt x="1085392" y="28956"/>
                  </a:lnTo>
                  <a:lnTo>
                    <a:pt x="774192" y="28956"/>
                  </a:lnTo>
                  <a:lnTo>
                    <a:pt x="655320" y="38100"/>
                  </a:lnTo>
                  <a:lnTo>
                    <a:pt x="579120" y="50292"/>
                  </a:lnTo>
                  <a:lnTo>
                    <a:pt x="472440" y="76200"/>
                  </a:lnTo>
                  <a:lnTo>
                    <a:pt x="405384" y="97536"/>
                  </a:lnTo>
                  <a:lnTo>
                    <a:pt x="341376" y="123444"/>
                  </a:lnTo>
                  <a:lnTo>
                    <a:pt x="283464" y="152400"/>
                  </a:lnTo>
                  <a:lnTo>
                    <a:pt x="230124" y="184404"/>
                  </a:lnTo>
                  <a:lnTo>
                    <a:pt x="182880" y="219456"/>
                  </a:lnTo>
                  <a:lnTo>
                    <a:pt x="161544" y="236220"/>
                  </a:lnTo>
                  <a:lnTo>
                    <a:pt x="121920" y="275844"/>
                  </a:lnTo>
                  <a:lnTo>
                    <a:pt x="89916" y="315468"/>
                  </a:lnTo>
                  <a:lnTo>
                    <a:pt x="64008" y="358140"/>
                  </a:lnTo>
                  <a:lnTo>
                    <a:pt x="44196" y="402336"/>
                  </a:lnTo>
                  <a:lnTo>
                    <a:pt x="32004" y="448056"/>
                  </a:lnTo>
                  <a:lnTo>
                    <a:pt x="28956" y="470916"/>
                  </a:lnTo>
                  <a:lnTo>
                    <a:pt x="28956" y="518160"/>
                  </a:lnTo>
                  <a:lnTo>
                    <a:pt x="36576" y="563880"/>
                  </a:lnTo>
                  <a:lnTo>
                    <a:pt x="51816" y="609600"/>
                  </a:lnTo>
                  <a:lnTo>
                    <a:pt x="74676" y="652272"/>
                  </a:lnTo>
                  <a:lnTo>
                    <a:pt x="103632" y="694944"/>
                  </a:lnTo>
                  <a:lnTo>
                    <a:pt x="140208" y="734568"/>
                  </a:lnTo>
                  <a:lnTo>
                    <a:pt x="181356" y="771144"/>
                  </a:lnTo>
                  <a:lnTo>
                    <a:pt x="230124" y="806196"/>
                  </a:lnTo>
                  <a:lnTo>
                    <a:pt x="283464" y="838200"/>
                  </a:lnTo>
                  <a:lnTo>
                    <a:pt x="341376" y="867156"/>
                  </a:lnTo>
                  <a:lnTo>
                    <a:pt x="403860" y="893064"/>
                  </a:lnTo>
                  <a:lnTo>
                    <a:pt x="470916" y="914400"/>
                  </a:lnTo>
                  <a:lnTo>
                    <a:pt x="542544" y="932688"/>
                  </a:lnTo>
                  <a:lnTo>
                    <a:pt x="617220" y="946404"/>
                  </a:lnTo>
                  <a:lnTo>
                    <a:pt x="693420" y="955548"/>
                  </a:lnTo>
                  <a:lnTo>
                    <a:pt x="733044" y="958596"/>
                  </a:lnTo>
                  <a:lnTo>
                    <a:pt x="815340" y="961644"/>
                  </a:lnTo>
                  <a:lnTo>
                    <a:pt x="1086612" y="961644"/>
                  </a:lnTo>
                  <a:lnTo>
                    <a:pt x="1056132" y="967740"/>
                  </a:lnTo>
                  <a:lnTo>
                    <a:pt x="978408" y="979932"/>
                  </a:lnTo>
                  <a:lnTo>
                    <a:pt x="938784" y="984504"/>
                  </a:lnTo>
                  <a:lnTo>
                    <a:pt x="897636" y="987552"/>
                  </a:lnTo>
                  <a:lnTo>
                    <a:pt x="815340" y="990600"/>
                  </a:lnTo>
                  <a:close/>
                </a:path>
                <a:path w="1630679" h="990600">
                  <a:moveTo>
                    <a:pt x="1086612" y="961644"/>
                  </a:moveTo>
                  <a:lnTo>
                    <a:pt x="815340" y="961644"/>
                  </a:lnTo>
                  <a:lnTo>
                    <a:pt x="896112" y="958596"/>
                  </a:lnTo>
                  <a:lnTo>
                    <a:pt x="935736" y="955548"/>
                  </a:lnTo>
                  <a:lnTo>
                    <a:pt x="1013460" y="946404"/>
                  </a:lnTo>
                  <a:lnTo>
                    <a:pt x="1086612" y="932688"/>
                  </a:lnTo>
                  <a:lnTo>
                    <a:pt x="1158240" y="914400"/>
                  </a:lnTo>
                  <a:lnTo>
                    <a:pt x="1225296" y="893064"/>
                  </a:lnTo>
                  <a:lnTo>
                    <a:pt x="1318260" y="853440"/>
                  </a:lnTo>
                  <a:lnTo>
                    <a:pt x="1373124" y="822960"/>
                  </a:lnTo>
                  <a:lnTo>
                    <a:pt x="1424940" y="789432"/>
                  </a:lnTo>
                  <a:lnTo>
                    <a:pt x="1469136" y="752856"/>
                  </a:lnTo>
                  <a:lnTo>
                    <a:pt x="1508760" y="714756"/>
                  </a:lnTo>
                  <a:lnTo>
                    <a:pt x="1540764" y="673608"/>
                  </a:lnTo>
                  <a:lnTo>
                    <a:pt x="1566672" y="632460"/>
                  </a:lnTo>
                  <a:lnTo>
                    <a:pt x="1584960" y="588264"/>
                  </a:lnTo>
                  <a:lnTo>
                    <a:pt x="1597152" y="542544"/>
                  </a:lnTo>
                  <a:lnTo>
                    <a:pt x="1601724" y="495300"/>
                  </a:lnTo>
                  <a:lnTo>
                    <a:pt x="1600200" y="472440"/>
                  </a:lnTo>
                  <a:lnTo>
                    <a:pt x="1592580" y="426720"/>
                  </a:lnTo>
                  <a:lnTo>
                    <a:pt x="1577340" y="381000"/>
                  </a:lnTo>
                  <a:lnTo>
                    <a:pt x="1554480" y="338328"/>
                  </a:lnTo>
                  <a:lnTo>
                    <a:pt x="1525524" y="295656"/>
                  </a:lnTo>
                  <a:lnTo>
                    <a:pt x="1490472" y="256032"/>
                  </a:lnTo>
                  <a:lnTo>
                    <a:pt x="1447800" y="219456"/>
                  </a:lnTo>
                  <a:lnTo>
                    <a:pt x="1400556" y="184404"/>
                  </a:lnTo>
                  <a:lnTo>
                    <a:pt x="1347216" y="152400"/>
                  </a:lnTo>
                  <a:lnTo>
                    <a:pt x="1257300" y="109728"/>
                  </a:lnTo>
                  <a:lnTo>
                    <a:pt x="1158240" y="76200"/>
                  </a:lnTo>
                  <a:lnTo>
                    <a:pt x="1088136" y="57912"/>
                  </a:lnTo>
                  <a:lnTo>
                    <a:pt x="1050036" y="50292"/>
                  </a:lnTo>
                  <a:lnTo>
                    <a:pt x="975360" y="38100"/>
                  </a:lnTo>
                  <a:lnTo>
                    <a:pt x="896112" y="32004"/>
                  </a:lnTo>
                  <a:lnTo>
                    <a:pt x="815340" y="28956"/>
                  </a:lnTo>
                  <a:lnTo>
                    <a:pt x="1085392" y="28956"/>
                  </a:lnTo>
                  <a:lnTo>
                    <a:pt x="1129284" y="38100"/>
                  </a:lnTo>
                  <a:lnTo>
                    <a:pt x="1165860" y="48768"/>
                  </a:lnTo>
                  <a:lnTo>
                    <a:pt x="1234440" y="70104"/>
                  </a:lnTo>
                  <a:lnTo>
                    <a:pt x="1299972" y="97536"/>
                  </a:lnTo>
                  <a:lnTo>
                    <a:pt x="1359408" y="126492"/>
                  </a:lnTo>
                  <a:lnTo>
                    <a:pt x="1415796" y="160020"/>
                  </a:lnTo>
                  <a:lnTo>
                    <a:pt x="1487424" y="214884"/>
                  </a:lnTo>
                  <a:lnTo>
                    <a:pt x="1528572" y="256032"/>
                  </a:lnTo>
                  <a:lnTo>
                    <a:pt x="1563624" y="300228"/>
                  </a:lnTo>
                  <a:lnTo>
                    <a:pt x="1592580" y="345948"/>
                  </a:lnTo>
                  <a:lnTo>
                    <a:pt x="1612392" y="393192"/>
                  </a:lnTo>
                  <a:lnTo>
                    <a:pt x="1626108" y="443484"/>
                  </a:lnTo>
                  <a:lnTo>
                    <a:pt x="1630680" y="495300"/>
                  </a:lnTo>
                  <a:lnTo>
                    <a:pt x="1629156" y="521208"/>
                  </a:lnTo>
                  <a:lnTo>
                    <a:pt x="1620012" y="571500"/>
                  </a:lnTo>
                  <a:lnTo>
                    <a:pt x="1603248" y="620268"/>
                  </a:lnTo>
                  <a:lnTo>
                    <a:pt x="1565148" y="690372"/>
                  </a:lnTo>
                  <a:lnTo>
                    <a:pt x="1530096" y="733044"/>
                  </a:lnTo>
                  <a:lnTo>
                    <a:pt x="1488948" y="774192"/>
                  </a:lnTo>
                  <a:lnTo>
                    <a:pt x="1441704" y="812292"/>
                  </a:lnTo>
                  <a:lnTo>
                    <a:pt x="1388364" y="847344"/>
                  </a:lnTo>
                  <a:lnTo>
                    <a:pt x="1299972" y="893064"/>
                  </a:lnTo>
                  <a:lnTo>
                    <a:pt x="1235964" y="918972"/>
                  </a:lnTo>
                  <a:lnTo>
                    <a:pt x="1165860" y="941832"/>
                  </a:lnTo>
                  <a:lnTo>
                    <a:pt x="1094232" y="960120"/>
                  </a:lnTo>
                  <a:lnTo>
                    <a:pt x="1086612" y="9616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815364" y="5914067"/>
            <a:ext cx="9588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1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100" spc="-1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100" spc="10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100" spc="2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100" spc="14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100" spc="2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100" spc="8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100" spc="70" dirty="0">
                <a:solidFill>
                  <a:srgbClr val="FFFFFF"/>
                </a:solidFill>
                <a:latin typeface="Times New Roman"/>
                <a:cs typeface="Times New Roman"/>
              </a:rPr>
              <a:t>é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57544" y="5914644"/>
            <a:ext cx="340360" cy="396240"/>
          </a:xfrm>
          <a:custGeom>
            <a:avLst/>
            <a:gdLst/>
            <a:ahLst/>
            <a:cxnLst/>
            <a:rect l="l" t="t" r="r" b="b"/>
            <a:pathLst>
              <a:path w="340359" h="396239">
                <a:moveTo>
                  <a:pt x="170687" y="396239"/>
                </a:moveTo>
                <a:lnTo>
                  <a:pt x="170687" y="316991"/>
                </a:lnTo>
                <a:lnTo>
                  <a:pt x="0" y="316991"/>
                </a:lnTo>
                <a:lnTo>
                  <a:pt x="0" y="79247"/>
                </a:lnTo>
                <a:lnTo>
                  <a:pt x="170687" y="79247"/>
                </a:lnTo>
                <a:lnTo>
                  <a:pt x="170687" y="0"/>
                </a:lnTo>
                <a:lnTo>
                  <a:pt x="339851" y="198119"/>
                </a:lnTo>
                <a:lnTo>
                  <a:pt x="170687" y="396239"/>
                </a:lnTo>
                <a:close/>
              </a:path>
            </a:pathLst>
          </a:custGeom>
          <a:solidFill>
            <a:srgbClr val="75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6723888" y="5617464"/>
            <a:ext cx="1630680" cy="990600"/>
            <a:chOff x="6723888" y="5617464"/>
            <a:chExt cx="1630680" cy="990600"/>
          </a:xfrm>
        </p:grpSpPr>
        <p:sp>
          <p:nvSpPr>
            <p:cNvPr id="15" name="object 15"/>
            <p:cNvSpPr/>
            <p:nvPr/>
          </p:nvSpPr>
          <p:spPr>
            <a:xfrm>
              <a:off x="6737603" y="5632703"/>
              <a:ext cx="1602105" cy="960119"/>
            </a:xfrm>
            <a:custGeom>
              <a:avLst/>
              <a:gdLst/>
              <a:ahLst/>
              <a:cxnLst/>
              <a:rect l="l" t="t" r="r" b="b"/>
              <a:pathLst>
                <a:path w="1602104" h="960120">
                  <a:moveTo>
                    <a:pt x="801624" y="960120"/>
                  </a:moveTo>
                  <a:lnTo>
                    <a:pt x="741892" y="958803"/>
                  </a:lnTo>
                  <a:lnTo>
                    <a:pt x="683338" y="954915"/>
                  </a:lnTo>
                  <a:lnTo>
                    <a:pt x="626116" y="948550"/>
                  </a:lnTo>
                  <a:lnTo>
                    <a:pt x="570383" y="939798"/>
                  </a:lnTo>
                  <a:lnTo>
                    <a:pt x="516296" y="928754"/>
                  </a:lnTo>
                  <a:lnTo>
                    <a:pt x="464010" y="915509"/>
                  </a:lnTo>
                  <a:lnTo>
                    <a:pt x="413682" y="900157"/>
                  </a:lnTo>
                  <a:lnTo>
                    <a:pt x="365469" y="882791"/>
                  </a:lnTo>
                  <a:lnTo>
                    <a:pt x="319526" y="863502"/>
                  </a:lnTo>
                  <a:lnTo>
                    <a:pt x="276010" y="842384"/>
                  </a:lnTo>
                  <a:lnTo>
                    <a:pt x="235077" y="819531"/>
                  </a:lnTo>
                  <a:lnTo>
                    <a:pt x="196883" y="795033"/>
                  </a:lnTo>
                  <a:lnTo>
                    <a:pt x="161585" y="768984"/>
                  </a:lnTo>
                  <a:lnTo>
                    <a:pt x="129339" y="741478"/>
                  </a:lnTo>
                  <a:lnTo>
                    <a:pt x="100302" y="712605"/>
                  </a:lnTo>
                  <a:lnTo>
                    <a:pt x="74629" y="682461"/>
                  </a:lnTo>
                  <a:lnTo>
                    <a:pt x="52476" y="651136"/>
                  </a:lnTo>
                  <a:lnTo>
                    <a:pt x="19360" y="585318"/>
                  </a:lnTo>
                  <a:lnTo>
                    <a:pt x="2203" y="515893"/>
                  </a:lnTo>
                  <a:lnTo>
                    <a:pt x="0" y="480060"/>
                  </a:lnTo>
                  <a:lnTo>
                    <a:pt x="2203" y="444226"/>
                  </a:lnTo>
                  <a:lnTo>
                    <a:pt x="19360" y="374801"/>
                  </a:lnTo>
                  <a:lnTo>
                    <a:pt x="52476" y="308983"/>
                  </a:lnTo>
                  <a:lnTo>
                    <a:pt x="74629" y="277658"/>
                  </a:lnTo>
                  <a:lnTo>
                    <a:pt x="100302" y="247514"/>
                  </a:lnTo>
                  <a:lnTo>
                    <a:pt x="129339" y="218641"/>
                  </a:lnTo>
                  <a:lnTo>
                    <a:pt x="161585" y="191135"/>
                  </a:lnTo>
                  <a:lnTo>
                    <a:pt x="196883" y="165086"/>
                  </a:lnTo>
                  <a:lnTo>
                    <a:pt x="235077" y="140589"/>
                  </a:lnTo>
                  <a:lnTo>
                    <a:pt x="276010" y="117735"/>
                  </a:lnTo>
                  <a:lnTo>
                    <a:pt x="319526" y="96617"/>
                  </a:lnTo>
                  <a:lnTo>
                    <a:pt x="365469" y="77328"/>
                  </a:lnTo>
                  <a:lnTo>
                    <a:pt x="413682" y="59962"/>
                  </a:lnTo>
                  <a:lnTo>
                    <a:pt x="464010" y="44610"/>
                  </a:lnTo>
                  <a:lnTo>
                    <a:pt x="516296" y="31365"/>
                  </a:lnTo>
                  <a:lnTo>
                    <a:pt x="570383" y="20321"/>
                  </a:lnTo>
                  <a:lnTo>
                    <a:pt x="626116" y="11569"/>
                  </a:lnTo>
                  <a:lnTo>
                    <a:pt x="683338" y="5204"/>
                  </a:lnTo>
                  <a:lnTo>
                    <a:pt x="741892" y="1316"/>
                  </a:lnTo>
                  <a:lnTo>
                    <a:pt x="801624" y="0"/>
                  </a:lnTo>
                  <a:lnTo>
                    <a:pt x="861345" y="1316"/>
                  </a:lnTo>
                  <a:lnTo>
                    <a:pt x="919874" y="5204"/>
                  </a:lnTo>
                  <a:lnTo>
                    <a:pt x="977054" y="11569"/>
                  </a:lnTo>
                  <a:lnTo>
                    <a:pt x="1032731" y="20321"/>
                  </a:lnTo>
                  <a:lnTo>
                    <a:pt x="1086751" y="31365"/>
                  </a:lnTo>
                  <a:lnTo>
                    <a:pt x="1138959" y="44610"/>
                  </a:lnTo>
                  <a:lnTo>
                    <a:pt x="1189200" y="59962"/>
                  </a:lnTo>
                  <a:lnTo>
                    <a:pt x="1237320" y="77328"/>
                  </a:lnTo>
                  <a:lnTo>
                    <a:pt x="1283165" y="96617"/>
                  </a:lnTo>
                  <a:lnTo>
                    <a:pt x="1326579" y="117735"/>
                  </a:lnTo>
                  <a:lnTo>
                    <a:pt x="1367408" y="140589"/>
                  </a:lnTo>
                  <a:lnTo>
                    <a:pt x="1405498" y="165086"/>
                  </a:lnTo>
                  <a:lnTo>
                    <a:pt x="1440694" y="191135"/>
                  </a:lnTo>
                  <a:lnTo>
                    <a:pt x="1472842" y="218641"/>
                  </a:lnTo>
                  <a:lnTo>
                    <a:pt x="1501786" y="247514"/>
                  </a:lnTo>
                  <a:lnTo>
                    <a:pt x="1527373" y="277658"/>
                  </a:lnTo>
                  <a:lnTo>
                    <a:pt x="1549447" y="308983"/>
                  </a:lnTo>
                  <a:lnTo>
                    <a:pt x="1582440" y="374801"/>
                  </a:lnTo>
                  <a:lnTo>
                    <a:pt x="1599529" y="444226"/>
                  </a:lnTo>
                  <a:lnTo>
                    <a:pt x="1601724" y="480060"/>
                  </a:lnTo>
                  <a:lnTo>
                    <a:pt x="1599529" y="515893"/>
                  </a:lnTo>
                  <a:lnTo>
                    <a:pt x="1582440" y="585318"/>
                  </a:lnTo>
                  <a:lnTo>
                    <a:pt x="1549447" y="651136"/>
                  </a:lnTo>
                  <a:lnTo>
                    <a:pt x="1527373" y="682461"/>
                  </a:lnTo>
                  <a:lnTo>
                    <a:pt x="1501786" y="712605"/>
                  </a:lnTo>
                  <a:lnTo>
                    <a:pt x="1472842" y="741478"/>
                  </a:lnTo>
                  <a:lnTo>
                    <a:pt x="1440694" y="768984"/>
                  </a:lnTo>
                  <a:lnTo>
                    <a:pt x="1405498" y="795033"/>
                  </a:lnTo>
                  <a:lnTo>
                    <a:pt x="1367408" y="819531"/>
                  </a:lnTo>
                  <a:lnTo>
                    <a:pt x="1326579" y="842384"/>
                  </a:lnTo>
                  <a:lnTo>
                    <a:pt x="1283165" y="863502"/>
                  </a:lnTo>
                  <a:lnTo>
                    <a:pt x="1237320" y="882791"/>
                  </a:lnTo>
                  <a:lnTo>
                    <a:pt x="1189200" y="900157"/>
                  </a:lnTo>
                  <a:lnTo>
                    <a:pt x="1138959" y="915509"/>
                  </a:lnTo>
                  <a:lnTo>
                    <a:pt x="1086751" y="928754"/>
                  </a:lnTo>
                  <a:lnTo>
                    <a:pt x="1032731" y="939798"/>
                  </a:lnTo>
                  <a:lnTo>
                    <a:pt x="977054" y="948550"/>
                  </a:lnTo>
                  <a:lnTo>
                    <a:pt x="919874" y="954915"/>
                  </a:lnTo>
                  <a:lnTo>
                    <a:pt x="861345" y="958803"/>
                  </a:lnTo>
                  <a:lnTo>
                    <a:pt x="801624" y="960120"/>
                  </a:lnTo>
                  <a:close/>
                </a:path>
              </a:pathLst>
            </a:custGeom>
            <a:solidFill>
              <a:srgbClr val="758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23888" y="5617464"/>
              <a:ext cx="1630680" cy="990600"/>
            </a:xfrm>
            <a:custGeom>
              <a:avLst/>
              <a:gdLst/>
              <a:ahLst/>
              <a:cxnLst/>
              <a:rect l="l" t="t" r="r" b="b"/>
              <a:pathLst>
                <a:path w="1630679" h="990600">
                  <a:moveTo>
                    <a:pt x="815340" y="990600"/>
                  </a:moveTo>
                  <a:lnTo>
                    <a:pt x="733044" y="987552"/>
                  </a:lnTo>
                  <a:lnTo>
                    <a:pt x="691896" y="984504"/>
                  </a:lnTo>
                  <a:lnTo>
                    <a:pt x="612648" y="975360"/>
                  </a:lnTo>
                  <a:lnTo>
                    <a:pt x="499872" y="952500"/>
                  </a:lnTo>
                  <a:lnTo>
                    <a:pt x="429768" y="931164"/>
                  </a:lnTo>
                  <a:lnTo>
                    <a:pt x="362712" y="906780"/>
                  </a:lnTo>
                  <a:lnTo>
                    <a:pt x="300228" y="879348"/>
                  </a:lnTo>
                  <a:lnTo>
                    <a:pt x="214884" y="830580"/>
                  </a:lnTo>
                  <a:lnTo>
                    <a:pt x="164592" y="794004"/>
                  </a:lnTo>
                  <a:lnTo>
                    <a:pt x="120396" y="754380"/>
                  </a:lnTo>
                  <a:lnTo>
                    <a:pt x="82296" y="713232"/>
                  </a:lnTo>
                  <a:lnTo>
                    <a:pt x="38100" y="644652"/>
                  </a:lnTo>
                  <a:lnTo>
                    <a:pt x="16764" y="597408"/>
                  </a:lnTo>
                  <a:lnTo>
                    <a:pt x="4572" y="547116"/>
                  </a:lnTo>
                  <a:lnTo>
                    <a:pt x="0" y="495300"/>
                  </a:lnTo>
                  <a:lnTo>
                    <a:pt x="1524" y="469392"/>
                  </a:lnTo>
                  <a:lnTo>
                    <a:pt x="9144" y="419100"/>
                  </a:lnTo>
                  <a:lnTo>
                    <a:pt x="25908" y="370332"/>
                  </a:lnTo>
                  <a:lnTo>
                    <a:pt x="50292" y="323088"/>
                  </a:lnTo>
                  <a:lnTo>
                    <a:pt x="82296" y="278892"/>
                  </a:lnTo>
                  <a:lnTo>
                    <a:pt x="120396" y="236220"/>
                  </a:lnTo>
                  <a:lnTo>
                    <a:pt x="164592" y="196596"/>
                  </a:lnTo>
                  <a:lnTo>
                    <a:pt x="214884" y="160020"/>
                  </a:lnTo>
                  <a:lnTo>
                    <a:pt x="269748" y="126492"/>
                  </a:lnTo>
                  <a:lnTo>
                    <a:pt x="330708" y="97536"/>
                  </a:lnTo>
                  <a:lnTo>
                    <a:pt x="361188" y="83820"/>
                  </a:lnTo>
                  <a:lnTo>
                    <a:pt x="428244" y="59436"/>
                  </a:lnTo>
                  <a:lnTo>
                    <a:pt x="499872" y="38100"/>
                  </a:lnTo>
                  <a:lnTo>
                    <a:pt x="612648" y="15240"/>
                  </a:lnTo>
                  <a:lnTo>
                    <a:pt x="691896" y="6096"/>
                  </a:lnTo>
                  <a:lnTo>
                    <a:pt x="731520" y="3048"/>
                  </a:lnTo>
                  <a:lnTo>
                    <a:pt x="815340" y="0"/>
                  </a:lnTo>
                  <a:lnTo>
                    <a:pt x="897636" y="3048"/>
                  </a:lnTo>
                  <a:lnTo>
                    <a:pt x="938784" y="6096"/>
                  </a:lnTo>
                  <a:lnTo>
                    <a:pt x="1016508" y="15240"/>
                  </a:lnTo>
                  <a:lnTo>
                    <a:pt x="1056132" y="22860"/>
                  </a:lnTo>
                  <a:lnTo>
                    <a:pt x="1085392" y="28956"/>
                  </a:lnTo>
                  <a:lnTo>
                    <a:pt x="774192" y="28956"/>
                  </a:lnTo>
                  <a:lnTo>
                    <a:pt x="655320" y="38100"/>
                  </a:lnTo>
                  <a:lnTo>
                    <a:pt x="580644" y="50292"/>
                  </a:lnTo>
                  <a:lnTo>
                    <a:pt x="542544" y="57912"/>
                  </a:lnTo>
                  <a:lnTo>
                    <a:pt x="472440" y="76200"/>
                  </a:lnTo>
                  <a:lnTo>
                    <a:pt x="405384" y="97536"/>
                  </a:lnTo>
                  <a:lnTo>
                    <a:pt x="312420" y="137160"/>
                  </a:lnTo>
                  <a:lnTo>
                    <a:pt x="256032" y="167640"/>
                  </a:lnTo>
                  <a:lnTo>
                    <a:pt x="205740" y="201168"/>
                  </a:lnTo>
                  <a:lnTo>
                    <a:pt x="182880" y="219456"/>
                  </a:lnTo>
                  <a:lnTo>
                    <a:pt x="161544" y="236220"/>
                  </a:lnTo>
                  <a:lnTo>
                    <a:pt x="121920" y="275844"/>
                  </a:lnTo>
                  <a:lnTo>
                    <a:pt x="89916" y="315468"/>
                  </a:lnTo>
                  <a:lnTo>
                    <a:pt x="64008" y="358140"/>
                  </a:lnTo>
                  <a:lnTo>
                    <a:pt x="44196" y="402336"/>
                  </a:lnTo>
                  <a:lnTo>
                    <a:pt x="32004" y="448056"/>
                  </a:lnTo>
                  <a:lnTo>
                    <a:pt x="28956" y="495300"/>
                  </a:lnTo>
                  <a:lnTo>
                    <a:pt x="28956" y="518160"/>
                  </a:lnTo>
                  <a:lnTo>
                    <a:pt x="44196" y="586740"/>
                  </a:lnTo>
                  <a:lnTo>
                    <a:pt x="62484" y="630936"/>
                  </a:lnTo>
                  <a:lnTo>
                    <a:pt x="88392" y="673608"/>
                  </a:lnTo>
                  <a:lnTo>
                    <a:pt x="121920" y="714756"/>
                  </a:lnTo>
                  <a:lnTo>
                    <a:pt x="160020" y="752856"/>
                  </a:lnTo>
                  <a:lnTo>
                    <a:pt x="205740" y="789432"/>
                  </a:lnTo>
                  <a:lnTo>
                    <a:pt x="256032" y="822960"/>
                  </a:lnTo>
                  <a:lnTo>
                    <a:pt x="312420" y="853440"/>
                  </a:lnTo>
                  <a:lnTo>
                    <a:pt x="371856" y="880872"/>
                  </a:lnTo>
                  <a:lnTo>
                    <a:pt x="437388" y="903732"/>
                  </a:lnTo>
                  <a:lnTo>
                    <a:pt x="505968" y="923544"/>
                  </a:lnTo>
                  <a:lnTo>
                    <a:pt x="579120" y="940308"/>
                  </a:lnTo>
                  <a:lnTo>
                    <a:pt x="617220" y="946404"/>
                  </a:lnTo>
                  <a:lnTo>
                    <a:pt x="694944" y="955548"/>
                  </a:lnTo>
                  <a:lnTo>
                    <a:pt x="734568" y="958596"/>
                  </a:lnTo>
                  <a:lnTo>
                    <a:pt x="815340" y="961644"/>
                  </a:lnTo>
                  <a:lnTo>
                    <a:pt x="1086612" y="961644"/>
                  </a:lnTo>
                  <a:lnTo>
                    <a:pt x="1056132" y="967740"/>
                  </a:lnTo>
                  <a:lnTo>
                    <a:pt x="978408" y="979932"/>
                  </a:lnTo>
                  <a:lnTo>
                    <a:pt x="938784" y="984504"/>
                  </a:lnTo>
                  <a:lnTo>
                    <a:pt x="897636" y="987552"/>
                  </a:lnTo>
                  <a:lnTo>
                    <a:pt x="815340" y="990600"/>
                  </a:lnTo>
                  <a:close/>
                </a:path>
                <a:path w="1630679" h="990600">
                  <a:moveTo>
                    <a:pt x="1086612" y="961644"/>
                  </a:moveTo>
                  <a:lnTo>
                    <a:pt x="815340" y="961644"/>
                  </a:lnTo>
                  <a:lnTo>
                    <a:pt x="896112" y="958596"/>
                  </a:lnTo>
                  <a:lnTo>
                    <a:pt x="935736" y="955548"/>
                  </a:lnTo>
                  <a:lnTo>
                    <a:pt x="1013460" y="946404"/>
                  </a:lnTo>
                  <a:lnTo>
                    <a:pt x="1086612" y="932688"/>
                  </a:lnTo>
                  <a:lnTo>
                    <a:pt x="1158240" y="914400"/>
                  </a:lnTo>
                  <a:lnTo>
                    <a:pt x="1225296" y="893064"/>
                  </a:lnTo>
                  <a:lnTo>
                    <a:pt x="1318260" y="853440"/>
                  </a:lnTo>
                  <a:lnTo>
                    <a:pt x="1373124" y="822960"/>
                  </a:lnTo>
                  <a:lnTo>
                    <a:pt x="1424940" y="789432"/>
                  </a:lnTo>
                  <a:lnTo>
                    <a:pt x="1469136" y="752856"/>
                  </a:lnTo>
                  <a:lnTo>
                    <a:pt x="1508760" y="714756"/>
                  </a:lnTo>
                  <a:lnTo>
                    <a:pt x="1540764" y="673608"/>
                  </a:lnTo>
                  <a:lnTo>
                    <a:pt x="1566672" y="632460"/>
                  </a:lnTo>
                  <a:lnTo>
                    <a:pt x="1586484" y="588264"/>
                  </a:lnTo>
                  <a:lnTo>
                    <a:pt x="1597152" y="542544"/>
                  </a:lnTo>
                  <a:lnTo>
                    <a:pt x="1601724" y="495300"/>
                  </a:lnTo>
                  <a:lnTo>
                    <a:pt x="1600200" y="472440"/>
                  </a:lnTo>
                  <a:lnTo>
                    <a:pt x="1592580" y="426720"/>
                  </a:lnTo>
                  <a:lnTo>
                    <a:pt x="1577340" y="381000"/>
                  </a:lnTo>
                  <a:lnTo>
                    <a:pt x="1556004" y="338328"/>
                  </a:lnTo>
                  <a:lnTo>
                    <a:pt x="1525524" y="295656"/>
                  </a:lnTo>
                  <a:lnTo>
                    <a:pt x="1490472" y="256032"/>
                  </a:lnTo>
                  <a:lnTo>
                    <a:pt x="1447800" y="219456"/>
                  </a:lnTo>
                  <a:lnTo>
                    <a:pt x="1400556" y="184404"/>
                  </a:lnTo>
                  <a:lnTo>
                    <a:pt x="1347216" y="152400"/>
                  </a:lnTo>
                  <a:lnTo>
                    <a:pt x="1289304" y="123444"/>
                  </a:lnTo>
                  <a:lnTo>
                    <a:pt x="1225296" y="97536"/>
                  </a:lnTo>
                  <a:lnTo>
                    <a:pt x="1158240" y="76200"/>
                  </a:lnTo>
                  <a:lnTo>
                    <a:pt x="1088136" y="57912"/>
                  </a:lnTo>
                  <a:lnTo>
                    <a:pt x="975360" y="38100"/>
                  </a:lnTo>
                  <a:lnTo>
                    <a:pt x="896112" y="32004"/>
                  </a:lnTo>
                  <a:lnTo>
                    <a:pt x="815340" y="28956"/>
                  </a:lnTo>
                  <a:lnTo>
                    <a:pt x="1085392" y="28956"/>
                  </a:lnTo>
                  <a:lnTo>
                    <a:pt x="1129284" y="38100"/>
                  </a:lnTo>
                  <a:lnTo>
                    <a:pt x="1165860" y="48768"/>
                  </a:lnTo>
                  <a:lnTo>
                    <a:pt x="1234440" y="70104"/>
                  </a:lnTo>
                  <a:lnTo>
                    <a:pt x="1299972" y="97536"/>
                  </a:lnTo>
                  <a:lnTo>
                    <a:pt x="1359408" y="126492"/>
                  </a:lnTo>
                  <a:lnTo>
                    <a:pt x="1415796" y="160020"/>
                  </a:lnTo>
                  <a:lnTo>
                    <a:pt x="1466088" y="196596"/>
                  </a:lnTo>
                  <a:lnTo>
                    <a:pt x="1530096" y="256032"/>
                  </a:lnTo>
                  <a:lnTo>
                    <a:pt x="1563624" y="300228"/>
                  </a:lnTo>
                  <a:lnTo>
                    <a:pt x="1578864" y="321564"/>
                  </a:lnTo>
                  <a:lnTo>
                    <a:pt x="1603248" y="368808"/>
                  </a:lnTo>
                  <a:lnTo>
                    <a:pt x="1620012" y="417576"/>
                  </a:lnTo>
                  <a:lnTo>
                    <a:pt x="1629156" y="467868"/>
                  </a:lnTo>
                  <a:lnTo>
                    <a:pt x="1630680" y="495300"/>
                  </a:lnTo>
                  <a:lnTo>
                    <a:pt x="1629156" y="521208"/>
                  </a:lnTo>
                  <a:lnTo>
                    <a:pt x="1620012" y="571500"/>
                  </a:lnTo>
                  <a:lnTo>
                    <a:pt x="1592580" y="644652"/>
                  </a:lnTo>
                  <a:lnTo>
                    <a:pt x="1565148" y="690372"/>
                  </a:lnTo>
                  <a:lnTo>
                    <a:pt x="1530096" y="733044"/>
                  </a:lnTo>
                  <a:lnTo>
                    <a:pt x="1488948" y="774192"/>
                  </a:lnTo>
                  <a:lnTo>
                    <a:pt x="1441704" y="812292"/>
                  </a:lnTo>
                  <a:lnTo>
                    <a:pt x="1388364" y="847344"/>
                  </a:lnTo>
                  <a:lnTo>
                    <a:pt x="1299972" y="893064"/>
                  </a:lnTo>
                  <a:lnTo>
                    <a:pt x="1235964" y="918972"/>
                  </a:lnTo>
                  <a:lnTo>
                    <a:pt x="1165860" y="941832"/>
                  </a:lnTo>
                  <a:lnTo>
                    <a:pt x="1094232" y="960120"/>
                  </a:lnTo>
                  <a:lnTo>
                    <a:pt x="1086612" y="9616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041939" y="5914067"/>
            <a:ext cx="9925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85" dirty="0">
                <a:solidFill>
                  <a:srgbClr val="FFFFFF"/>
                </a:solidFill>
                <a:latin typeface="Times New Roman"/>
                <a:cs typeface="Times New Roman"/>
              </a:rPr>
              <a:t>Résultat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0262" y="581770"/>
            <a:ext cx="5186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70" dirty="0">
                <a:latin typeface="Times New Roman"/>
                <a:cs typeface="Times New Roman"/>
              </a:rPr>
              <a:t>Exemple </a:t>
            </a:r>
            <a:r>
              <a:rPr sz="4000" spc="-114" dirty="0">
                <a:latin typeface="Times New Roman"/>
                <a:cs typeface="Times New Roman"/>
              </a:rPr>
              <a:t>:</a:t>
            </a:r>
            <a:r>
              <a:rPr sz="4000" spc="-235" dirty="0">
                <a:latin typeface="Times New Roman"/>
                <a:cs typeface="Times New Roman"/>
              </a:rPr>
              <a:t> </a:t>
            </a:r>
            <a:r>
              <a:rPr sz="4000" spc="180" dirty="0">
                <a:latin typeface="Times New Roman"/>
                <a:cs typeface="Times New Roman"/>
              </a:rPr>
              <a:t>bibliothèque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02912" y="1717065"/>
            <a:ext cx="8013065" cy="39033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BF0000"/>
                </a:solidFill>
                <a:latin typeface="TeXGyreAdventor"/>
                <a:cs typeface="TeXGyreAdventor"/>
              </a:rPr>
              <a:t>Activité principale: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Gestion des </a:t>
            </a: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prêts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des</a:t>
            </a:r>
            <a:r>
              <a:rPr sz="2400" spc="4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livres</a:t>
            </a:r>
            <a:endParaRPr sz="240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BF0000"/>
                </a:solidFill>
                <a:latin typeface="TeXGyreAdventor"/>
                <a:cs typeface="TeXGyreAdventor"/>
              </a:rPr>
              <a:t>Sous</a:t>
            </a:r>
            <a:r>
              <a:rPr sz="2400" spc="5" dirty="0">
                <a:solidFill>
                  <a:srgbClr val="BF0000"/>
                </a:solidFill>
                <a:latin typeface="TeXGyreAdventor"/>
                <a:cs typeface="TeXGyreAdventor"/>
              </a:rPr>
              <a:t> </a:t>
            </a:r>
            <a:r>
              <a:rPr sz="2400" spc="-5" dirty="0">
                <a:solidFill>
                  <a:srgbClr val="BF0000"/>
                </a:solidFill>
                <a:latin typeface="TeXGyreAdventor"/>
                <a:cs typeface="TeXGyreAdventor"/>
              </a:rPr>
              <a:t>activités:</a:t>
            </a:r>
            <a:endParaRPr sz="2400">
              <a:latin typeface="TeXGyreAdventor"/>
              <a:cs typeface="TeXGyreAdventor"/>
            </a:endParaRPr>
          </a:p>
          <a:p>
            <a:pPr marL="756285" lvl="1" indent="-287655">
              <a:lnSpc>
                <a:spcPct val="100000"/>
              </a:lnSpc>
              <a:spcBef>
                <a:spcPts val="390"/>
              </a:spcBef>
              <a:buFont typeface="Courier New"/>
              <a:buChar char="o"/>
              <a:tabLst>
                <a:tab pos="756920" algn="l"/>
              </a:tabLst>
            </a:pP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La gestion </a:t>
            </a: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de réception des </a:t>
            </a:r>
            <a:r>
              <a:rPr sz="1600" dirty="0">
                <a:solidFill>
                  <a:srgbClr val="7E7E7E"/>
                </a:solidFill>
                <a:latin typeface="TeXGyreAdventor"/>
                <a:cs typeface="TeXGyreAdventor"/>
              </a:rPr>
              <a:t>livres </a:t>
            </a: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des</a:t>
            </a:r>
            <a:r>
              <a:rPr sz="1600" spc="8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fournisseurs</a:t>
            </a:r>
            <a:endParaRPr sz="1600">
              <a:latin typeface="TeXGyreAdventor"/>
              <a:cs typeface="TeXGyreAdventor"/>
            </a:endParaRPr>
          </a:p>
          <a:p>
            <a:pPr marL="756285" lvl="1" indent="-287655">
              <a:lnSpc>
                <a:spcPct val="100000"/>
              </a:lnSpc>
              <a:spcBef>
                <a:spcPts val="385"/>
              </a:spcBef>
              <a:buFont typeface="Courier New"/>
              <a:buChar char="o"/>
              <a:tabLst>
                <a:tab pos="756920" algn="l"/>
              </a:tabLst>
            </a:pP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La gestion </a:t>
            </a: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des</a:t>
            </a:r>
            <a:r>
              <a:rPr sz="1600" spc="2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retour/retard</a:t>
            </a:r>
            <a:endParaRPr sz="1600">
              <a:latin typeface="TeXGyreAdventor"/>
              <a:cs typeface="TeXGyreAdventor"/>
            </a:endParaRPr>
          </a:p>
          <a:p>
            <a:pPr marL="756285" lvl="1" indent="-287655">
              <a:lnSpc>
                <a:spcPct val="100000"/>
              </a:lnSpc>
              <a:spcBef>
                <a:spcPts val="385"/>
              </a:spcBef>
              <a:buFont typeface="Courier New"/>
              <a:buChar char="o"/>
              <a:tabLst>
                <a:tab pos="756920" algn="l"/>
              </a:tabLst>
            </a:pP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La gestion </a:t>
            </a: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des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inscriptions des</a:t>
            </a:r>
            <a:r>
              <a:rPr sz="1600" spc="6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étudiants</a:t>
            </a:r>
            <a:endParaRPr sz="1600">
              <a:latin typeface="TeXGyreAdventor"/>
              <a:cs typeface="TeXGyreAdventor"/>
            </a:endParaRPr>
          </a:p>
          <a:p>
            <a:pPr marL="354965" marR="5080" indent="-34290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BF0000"/>
                </a:solidFill>
                <a:latin typeface="TeXGyreAdventor"/>
                <a:cs typeface="TeXGyreAdventor"/>
              </a:rPr>
              <a:t>Causes: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un étudiant se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présente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pour demander un 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livre</a:t>
            </a:r>
            <a:endParaRPr sz="2400">
              <a:latin typeface="TeXGyreAdventor"/>
              <a:cs typeface="TeXGyreAdventor"/>
            </a:endParaRPr>
          </a:p>
          <a:p>
            <a:pPr marL="756285" lvl="1" indent="-287655">
              <a:lnSpc>
                <a:spcPct val="100000"/>
              </a:lnSpc>
              <a:spcBef>
                <a:spcPts val="390"/>
              </a:spcBef>
              <a:buFont typeface="Courier New"/>
              <a:buChar char="o"/>
              <a:tabLst>
                <a:tab pos="756920" algn="l"/>
              </a:tabLst>
            </a:pPr>
            <a:r>
              <a:rPr sz="1600" spc="-20" dirty="0">
                <a:solidFill>
                  <a:srgbClr val="7E7E7E"/>
                </a:solidFill>
                <a:latin typeface="TeXGyreAdventor"/>
                <a:cs typeface="TeXGyreAdventor"/>
              </a:rPr>
              <a:t>Un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fournisseur</a:t>
            </a:r>
            <a:r>
              <a:rPr sz="1600" spc="6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dirty="0">
                <a:solidFill>
                  <a:srgbClr val="7E7E7E"/>
                </a:solidFill>
                <a:latin typeface="TeXGyreAdventor"/>
                <a:cs typeface="TeXGyreAdventor"/>
              </a:rPr>
              <a:t>arrive</a:t>
            </a:r>
            <a:endParaRPr sz="160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BF0000"/>
                </a:solidFill>
                <a:latin typeface="TeXGyreAdventor"/>
                <a:cs typeface="TeXGyreAdventor"/>
              </a:rPr>
              <a:t>Résultats: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prêt effectué</a:t>
            </a:r>
            <a:endParaRPr sz="2400">
              <a:latin typeface="TeXGyreAdventor"/>
              <a:cs typeface="TeXGyreAdventor"/>
            </a:endParaRPr>
          </a:p>
          <a:p>
            <a:pPr marL="756285" lvl="1" indent="-287655">
              <a:lnSpc>
                <a:spcPct val="100000"/>
              </a:lnSpc>
              <a:spcBef>
                <a:spcPts val="390"/>
              </a:spcBef>
              <a:buFont typeface="Courier New"/>
              <a:buChar char="o"/>
              <a:tabLst>
                <a:tab pos="756920" algn="l"/>
              </a:tabLst>
            </a:pPr>
            <a:r>
              <a:rPr sz="1600" dirty="0">
                <a:solidFill>
                  <a:srgbClr val="7E7E7E"/>
                </a:solidFill>
                <a:latin typeface="TeXGyreAdventor"/>
                <a:cs typeface="TeXGyreAdventor"/>
              </a:rPr>
              <a:t>Livre</a:t>
            </a:r>
            <a:r>
              <a:rPr sz="1600" spc="-2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retourné</a:t>
            </a:r>
            <a:endParaRPr sz="1600">
              <a:latin typeface="TeXGyreAdventor"/>
              <a:cs typeface="TeXGyreAdventor"/>
            </a:endParaRPr>
          </a:p>
          <a:p>
            <a:pPr marL="756285" lvl="1" indent="-287655">
              <a:lnSpc>
                <a:spcPct val="100000"/>
              </a:lnSpc>
              <a:spcBef>
                <a:spcPts val="385"/>
              </a:spcBef>
              <a:buFont typeface="Courier New"/>
              <a:buChar char="o"/>
              <a:tabLst>
                <a:tab pos="756920" algn="l"/>
              </a:tabLst>
            </a:pP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Nouveau</a:t>
            </a:r>
            <a:r>
              <a:rPr sz="1600" spc="-1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spc="5" dirty="0">
                <a:solidFill>
                  <a:srgbClr val="7E7E7E"/>
                </a:solidFill>
                <a:latin typeface="TeXGyreAdventor"/>
                <a:cs typeface="TeXGyreAdventor"/>
              </a:rPr>
              <a:t>livre</a:t>
            </a:r>
            <a:endParaRPr sz="16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1808" y="411036"/>
            <a:ext cx="4181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90" dirty="0">
                <a:latin typeface="Times New Roman"/>
                <a:cs typeface="Times New Roman"/>
              </a:rPr>
              <a:t>Concepts </a:t>
            </a:r>
            <a:r>
              <a:rPr sz="4000" spc="420" dirty="0">
                <a:latin typeface="Times New Roman"/>
                <a:cs typeface="Times New Roman"/>
              </a:rPr>
              <a:t>du</a:t>
            </a:r>
            <a:r>
              <a:rPr sz="4000" spc="-260" dirty="0">
                <a:latin typeface="Times New Roman"/>
                <a:cs typeface="Times New Roman"/>
              </a:rPr>
              <a:t> </a:t>
            </a:r>
            <a:r>
              <a:rPr sz="4000" spc="175" dirty="0">
                <a:latin typeface="Times New Roman"/>
                <a:cs typeface="Times New Roman"/>
              </a:rPr>
              <a:t>MCC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1177" y="1240230"/>
            <a:ext cx="6030595" cy="951230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  <a:tabLst>
                <a:tab pos="527685" algn="l"/>
              </a:tabLst>
            </a:pPr>
            <a:r>
              <a:rPr sz="2400" b="1" spc="-5" dirty="0">
                <a:solidFill>
                  <a:srgbClr val="BF0000"/>
                </a:solidFill>
                <a:latin typeface="TeXGyreAdventor"/>
                <a:cs typeface="TeXGyreAdventor"/>
              </a:rPr>
              <a:t>II.	Domaine</a:t>
            </a:r>
            <a:r>
              <a:rPr sz="2400" b="1" spc="-10" dirty="0">
                <a:solidFill>
                  <a:srgbClr val="BF0000"/>
                </a:solidFill>
                <a:latin typeface="TeXGyreAdventor"/>
                <a:cs typeface="TeXGyreAdventor"/>
              </a:rPr>
              <a:t> </a:t>
            </a:r>
            <a:r>
              <a:rPr sz="2400" b="1" spc="-5" dirty="0">
                <a:solidFill>
                  <a:srgbClr val="BF0000"/>
                </a:solidFill>
                <a:latin typeface="TeXGyreAdventor"/>
                <a:cs typeface="TeXGyreAdventor"/>
              </a:rPr>
              <a:t>:</a:t>
            </a:r>
            <a:endParaRPr sz="2400">
              <a:latin typeface="TeXGyreAdventor"/>
              <a:cs typeface="TeXGyreAdventor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600" spc="-5" dirty="0">
                <a:solidFill>
                  <a:srgbClr val="7E7E7E"/>
                </a:solidFill>
                <a:latin typeface="Courier New"/>
                <a:cs typeface="Courier New"/>
              </a:rPr>
              <a:t>o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C’est </a:t>
            </a:r>
            <a:r>
              <a:rPr sz="1600" spc="5" dirty="0">
                <a:solidFill>
                  <a:srgbClr val="7E7E7E"/>
                </a:solidFill>
                <a:latin typeface="TeXGyreAdventor"/>
                <a:cs typeface="TeXGyreAdventor"/>
              </a:rPr>
              <a:t>le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domaine de l’activité </a:t>
            </a:r>
            <a:r>
              <a:rPr sz="1600" dirty="0">
                <a:solidFill>
                  <a:srgbClr val="7E7E7E"/>
                </a:solidFill>
                <a:latin typeface="TeXGyreAdventor"/>
                <a:cs typeface="TeXGyreAdventor"/>
              </a:rPr>
              <a:t>globale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de</a:t>
            </a:r>
            <a:r>
              <a:rPr sz="1600" spc="28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l’entreprise;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177" y="2290888"/>
            <a:ext cx="8589010" cy="47064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 marR="193040" indent="-287020">
              <a:lnSpc>
                <a:spcPct val="150000"/>
              </a:lnSpc>
              <a:spcBef>
                <a:spcPts val="100"/>
              </a:spcBef>
              <a:buFont typeface="Courier New"/>
              <a:buChar char="o"/>
              <a:tabLst>
                <a:tab pos="756920" algn="l"/>
              </a:tabLst>
            </a:pP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On peut </a:t>
            </a: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considérer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l’entreprise en </a:t>
            </a: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entier ou </a:t>
            </a:r>
            <a:r>
              <a:rPr sz="1600" dirty="0">
                <a:solidFill>
                  <a:srgbClr val="7E7E7E"/>
                </a:solidFill>
                <a:latin typeface="TeXGyreAdventor"/>
                <a:cs typeface="TeXGyreAdventor"/>
              </a:rPr>
              <a:t>les services </a:t>
            </a: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au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sein </a:t>
            </a: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de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l’entreprise  et </a:t>
            </a:r>
            <a:r>
              <a:rPr sz="1600" dirty="0">
                <a:solidFill>
                  <a:srgbClr val="7E7E7E"/>
                </a:solidFill>
                <a:latin typeface="TeXGyreAdventor"/>
                <a:cs typeface="TeXGyreAdventor"/>
              </a:rPr>
              <a:t>qui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assurent </a:t>
            </a:r>
            <a:r>
              <a:rPr sz="1600" spc="-15" dirty="0">
                <a:solidFill>
                  <a:srgbClr val="7E7E7E"/>
                </a:solidFill>
                <a:latin typeface="TeXGyreAdventor"/>
                <a:cs typeface="TeXGyreAdventor"/>
              </a:rPr>
              <a:t>cette</a:t>
            </a:r>
            <a:r>
              <a:rPr sz="1600" spc="1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activité</a:t>
            </a:r>
            <a:endParaRPr sz="16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7E7E7E"/>
              </a:buClr>
              <a:buFont typeface="Courier New"/>
              <a:buChar char="o"/>
            </a:pPr>
            <a:endParaRPr sz="1300" dirty="0">
              <a:latin typeface="TeXGyreAdventor"/>
              <a:cs typeface="TeXGyreAdventor"/>
            </a:endParaRPr>
          </a:p>
          <a:p>
            <a:pPr marL="756285" indent="-287020">
              <a:lnSpc>
                <a:spcPct val="100000"/>
              </a:lnSpc>
              <a:buFont typeface="Courier New"/>
              <a:buChar char="o"/>
              <a:tabLst>
                <a:tab pos="756920" algn="l"/>
              </a:tabLst>
            </a:pP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D. fonctionnel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: </a:t>
            </a:r>
            <a:r>
              <a:rPr sz="1600" dirty="0">
                <a:solidFill>
                  <a:srgbClr val="7E7E7E"/>
                </a:solidFill>
                <a:latin typeface="TeXGyreAdventor"/>
                <a:cs typeface="TeXGyreAdventor"/>
              </a:rPr>
              <a:t>selon </a:t>
            </a:r>
            <a:r>
              <a:rPr sz="1600" spc="5" dirty="0">
                <a:solidFill>
                  <a:srgbClr val="7E7E7E"/>
                </a:solidFill>
                <a:latin typeface="TeXGyreAdventor"/>
                <a:cs typeface="TeXGyreAdventor"/>
              </a:rPr>
              <a:t>la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fonction établie par ce domaine dans</a:t>
            </a:r>
            <a:r>
              <a:rPr sz="1600" spc="2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l’organisation</a:t>
            </a:r>
            <a:endParaRPr sz="1600" dirty="0">
              <a:latin typeface="TeXGyreAdventor"/>
              <a:cs typeface="TeXGyreAdventor"/>
            </a:endParaRPr>
          </a:p>
          <a:p>
            <a:pPr marL="756285" marR="1092200" indent="-287020">
              <a:lnSpc>
                <a:spcPct val="150000"/>
              </a:lnSpc>
              <a:spcBef>
                <a:spcPts val="985"/>
              </a:spcBef>
              <a:buFont typeface="Courier New"/>
              <a:buChar char="o"/>
              <a:tabLst>
                <a:tab pos="756920" algn="l"/>
              </a:tabLst>
            </a:pP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D. d’étude: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est un sous-ensemble </a:t>
            </a: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de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‘l'entreprise dont </a:t>
            </a: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on étudie </a:t>
            </a:r>
            <a:r>
              <a:rPr sz="1600" spc="5" dirty="0">
                <a:solidFill>
                  <a:srgbClr val="7E7E7E"/>
                </a:solidFill>
                <a:latin typeface="TeXGyreAdventor"/>
                <a:cs typeface="TeXGyreAdventor"/>
              </a:rPr>
              <a:t>le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SI  indépendamment</a:t>
            </a:r>
            <a:r>
              <a:rPr sz="1600" spc="1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(structurelle)</a:t>
            </a:r>
            <a:endParaRPr sz="16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 dirty="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Exemple:</a:t>
            </a:r>
            <a:endParaRPr sz="2400" dirty="0">
              <a:latin typeface="TeXGyreAdventor"/>
              <a:cs typeface="TeXGyreAdventor"/>
            </a:endParaRPr>
          </a:p>
          <a:p>
            <a:pPr marL="756285" marR="229870" lvl="1" indent="-287020">
              <a:lnSpc>
                <a:spcPct val="150000"/>
              </a:lnSpc>
              <a:spcBef>
                <a:spcPts val="1185"/>
              </a:spcBef>
              <a:buFont typeface="Courier New"/>
              <a:buChar char="o"/>
              <a:tabLst>
                <a:tab pos="756920" algn="l"/>
              </a:tabLst>
            </a:pPr>
            <a:r>
              <a:rPr sz="1600" i="1" spc="-10" dirty="0">
                <a:solidFill>
                  <a:srgbClr val="BF0000"/>
                </a:solidFill>
                <a:latin typeface="TeXGyreAdventor"/>
                <a:cs typeface="TeXGyreAdventor"/>
              </a:rPr>
              <a:t>Une agence </a:t>
            </a:r>
            <a:r>
              <a:rPr sz="16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bancaire est composée d’un service </a:t>
            </a:r>
            <a:r>
              <a:rPr sz="1600" i="1" spc="-10" dirty="0">
                <a:solidFill>
                  <a:srgbClr val="BF0000"/>
                </a:solidFill>
                <a:latin typeface="TeXGyreAdventor"/>
                <a:cs typeface="TeXGyreAdventor"/>
              </a:rPr>
              <a:t>de </a:t>
            </a:r>
            <a:r>
              <a:rPr sz="16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crédits, d’un guichet et  d’un service </a:t>
            </a:r>
            <a:r>
              <a:rPr sz="1600" i="1" spc="-10" dirty="0">
                <a:solidFill>
                  <a:srgbClr val="BF0000"/>
                </a:solidFill>
                <a:latin typeface="TeXGyreAdventor"/>
                <a:cs typeface="TeXGyreAdventor"/>
              </a:rPr>
              <a:t>de </a:t>
            </a:r>
            <a:r>
              <a:rPr sz="16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contrôle; = Domaine </a:t>
            </a:r>
            <a:r>
              <a:rPr sz="1600" i="1" spc="-10" dirty="0">
                <a:solidFill>
                  <a:srgbClr val="BF0000"/>
                </a:solidFill>
                <a:latin typeface="TeXGyreAdventor"/>
                <a:cs typeface="TeXGyreAdventor"/>
              </a:rPr>
              <a:t>:{SC, </a:t>
            </a:r>
            <a:r>
              <a:rPr sz="1600" i="1" dirty="0">
                <a:solidFill>
                  <a:srgbClr val="BF0000"/>
                </a:solidFill>
                <a:latin typeface="TeXGyreAdventor"/>
                <a:cs typeface="TeXGyreAdventor"/>
              </a:rPr>
              <a:t>G,</a:t>
            </a:r>
            <a:r>
              <a:rPr sz="1600" i="1" spc="35" dirty="0">
                <a:solidFill>
                  <a:srgbClr val="BF0000"/>
                </a:solidFill>
                <a:latin typeface="TeXGyreAdventor"/>
                <a:cs typeface="TeXGyreAdventor"/>
              </a:rPr>
              <a:t> </a:t>
            </a:r>
            <a:r>
              <a:rPr sz="1600" i="1" spc="-10" dirty="0">
                <a:solidFill>
                  <a:srgbClr val="BF0000"/>
                </a:solidFill>
                <a:latin typeface="TeXGyreAdventor"/>
                <a:cs typeface="TeXGyreAdventor"/>
              </a:rPr>
              <a:t>SCT}</a:t>
            </a:r>
            <a:endParaRPr sz="1600" dirty="0">
              <a:latin typeface="TeXGyreAdventor"/>
              <a:cs typeface="TeXGyreAdventor"/>
            </a:endParaRPr>
          </a:p>
          <a:p>
            <a:pPr marL="756285" marR="5080" lvl="1" indent="-287020">
              <a:lnSpc>
                <a:spcPct val="150000"/>
              </a:lnSpc>
              <a:spcBef>
                <a:spcPts val="985"/>
              </a:spcBef>
              <a:buFont typeface="Courier New"/>
              <a:buChar char="o"/>
              <a:tabLst>
                <a:tab pos="756920" algn="l"/>
              </a:tabLst>
            </a:pPr>
            <a:r>
              <a:rPr sz="1600" i="1" spc="-10" dirty="0">
                <a:solidFill>
                  <a:srgbClr val="BF0000"/>
                </a:solidFill>
                <a:latin typeface="TeXGyreAdventor"/>
                <a:cs typeface="TeXGyreAdventor"/>
              </a:rPr>
              <a:t>Une </a:t>
            </a:r>
            <a:r>
              <a:rPr sz="16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librairie est </a:t>
            </a:r>
            <a:r>
              <a:rPr sz="1600" i="1" spc="-10" dirty="0">
                <a:solidFill>
                  <a:srgbClr val="BF0000"/>
                </a:solidFill>
                <a:latin typeface="TeXGyreAdventor"/>
                <a:cs typeface="TeXGyreAdventor"/>
              </a:rPr>
              <a:t>composée </a:t>
            </a:r>
            <a:r>
              <a:rPr sz="16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d’un </a:t>
            </a:r>
            <a:r>
              <a:rPr sz="1600" i="1" spc="-10" dirty="0">
                <a:solidFill>
                  <a:srgbClr val="BF0000"/>
                </a:solidFill>
                <a:latin typeface="TeXGyreAdventor"/>
                <a:cs typeface="TeXGyreAdventor"/>
              </a:rPr>
              <a:t>service </a:t>
            </a:r>
            <a:r>
              <a:rPr sz="16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de réception de livre </a:t>
            </a:r>
            <a:r>
              <a:rPr sz="1600" i="1" spc="-15" dirty="0">
                <a:solidFill>
                  <a:srgbClr val="BF0000"/>
                </a:solidFill>
                <a:latin typeface="TeXGyreAdventor"/>
                <a:cs typeface="TeXGyreAdventor"/>
              </a:rPr>
              <a:t>et </a:t>
            </a:r>
            <a:r>
              <a:rPr sz="16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d’un service </a:t>
            </a:r>
            <a:r>
              <a:rPr sz="1600" i="1" spc="-10" dirty="0">
                <a:solidFill>
                  <a:srgbClr val="BF0000"/>
                </a:solidFill>
                <a:latin typeface="TeXGyreAdventor"/>
                <a:cs typeface="TeXGyreAdventor"/>
              </a:rPr>
              <a:t>de  </a:t>
            </a:r>
            <a:r>
              <a:rPr sz="16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ventes; Domaine:{SR,</a:t>
            </a:r>
            <a:r>
              <a:rPr sz="1600" i="1" spc="-20" dirty="0">
                <a:solidFill>
                  <a:srgbClr val="BF0000"/>
                </a:solidFill>
                <a:latin typeface="TeXGyreAdventor"/>
                <a:cs typeface="TeXGyreAdventor"/>
              </a:rPr>
              <a:t> </a:t>
            </a:r>
            <a:r>
              <a:rPr sz="1600" i="1" spc="-10" dirty="0">
                <a:solidFill>
                  <a:srgbClr val="BF0000"/>
                </a:solidFill>
                <a:latin typeface="TeXGyreAdventor"/>
                <a:cs typeface="TeXGyreAdventor"/>
              </a:rPr>
              <a:t>SV}</a:t>
            </a:r>
            <a:endParaRPr lang="fr-FR" sz="1600" dirty="0">
              <a:latin typeface="TeXGyreAdventor"/>
              <a:cs typeface="TeXGyreAdventor"/>
            </a:endParaRPr>
          </a:p>
          <a:p>
            <a:pPr marL="445134">
              <a:lnSpc>
                <a:spcPct val="100000"/>
              </a:lnSpc>
              <a:spcBef>
                <a:spcPts val="15"/>
              </a:spcBef>
              <a:tabLst>
                <a:tab pos="878205" algn="l"/>
                <a:tab pos="8312150" algn="l"/>
              </a:tabLst>
            </a:pPr>
            <a:r>
              <a:rPr lang="fr-FR" sz="1200" dirty="0">
                <a:solidFill>
                  <a:srgbClr val="595959"/>
                </a:solidFill>
                <a:latin typeface="TeXGyreAdventor"/>
                <a:cs typeface="TeXGyreAdventor"/>
              </a:rPr>
              <a:t>	</a:t>
            </a:r>
            <a:r>
              <a:rPr lang="fr-FR" sz="16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…</a:t>
            </a:r>
            <a:endParaRPr lang="fr-FR" sz="1600" dirty="0">
              <a:latin typeface="TeXGyreAdventor"/>
              <a:cs typeface="TeXGyreAdventor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63611" y="957072"/>
            <a:ext cx="2117090" cy="1108075"/>
            <a:chOff x="7563611" y="957072"/>
            <a:chExt cx="2117090" cy="1108075"/>
          </a:xfrm>
        </p:grpSpPr>
        <p:sp>
          <p:nvSpPr>
            <p:cNvPr id="6" name="object 6"/>
            <p:cNvSpPr/>
            <p:nvPr/>
          </p:nvSpPr>
          <p:spPr>
            <a:xfrm>
              <a:off x="7577327" y="972312"/>
              <a:ext cx="2089785" cy="1079500"/>
            </a:xfrm>
            <a:custGeom>
              <a:avLst/>
              <a:gdLst/>
              <a:ahLst/>
              <a:cxnLst/>
              <a:rect l="l" t="t" r="r" b="b"/>
              <a:pathLst>
                <a:path w="2089784" h="1079500">
                  <a:moveTo>
                    <a:pt x="1909571" y="1078991"/>
                  </a:moveTo>
                  <a:lnTo>
                    <a:pt x="179832" y="1078991"/>
                  </a:lnTo>
                  <a:lnTo>
                    <a:pt x="132115" y="1072550"/>
                  </a:lnTo>
                  <a:lnTo>
                    <a:pt x="89182" y="1054382"/>
                  </a:lnTo>
                  <a:lnTo>
                    <a:pt x="52768" y="1026223"/>
                  </a:lnTo>
                  <a:lnTo>
                    <a:pt x="24609" y="989809"/>
                  </a:lnTo>
                  <a:lnTo>
                    <a:pt x="6441" y="946876"/>
                  </a:lnTo>
                  <a:lnTo>
                    <a:pt x="0" y="899159"/>
                  </a:lnTo>
                  <a:lnTo>
                    <a:pt x="0" y="179831"/>
                  </a:lnTo>
                  <a:lnTo>
                    <a:pt x="6441" y="132115"/>
                  </a:lnTo>
                  <a:lnTo>
                    <a:pt x="24609" y="89182"/>
                  </a:lnTo>
                  <a:lnTo>
                    <a:pt x="52768" y="52768"/>
                  </a:lnTo>
                  <a:lnTo>
                    <a:pt x="89182" y="24609"/>
                  </a:lnTo>
                  <a:lnTo>
                    <a:pt x="132115" y="6441"/>
                  </a:lnTo>
                  <a:lnTo>
                    <a:pt x="179832" y="0"/>
                  </a:lnTo>
                  <a:lnTo>
                    <a:pt x="1909571" y="0"/>
                  </a:lnTo>
                  <a:lnTo>
                    <a:pt x="1957288" y="6441"/>
                  </a:lnTo>
                  <a:lnTo>
                    <a:pt x="2000221" y="24609"/>
                  </a:lnTo>
                  <a:lnTo>
                    <a:pt x="2036635" y="52768"/>
                  </a:lnTo>
                  <a:lnTo>
                    <a:pt x="2064794" y="89182"/>
                  </a:lnTo>
                  <a:lnTo>
                    <a:pt x="2082962" y="132115"/>
                  </a:lnTo>
                  <a:lnTo>
                    <a:pt x="2089404" y="179831"/>
                  </a:lnTo>
                  <a:lnTo>
                    <a:pt x="2089404" y="899159"/>
                  </a:lnTo>
                  <a:lnTo>
                    <a:pt x="2082962" y="946876"/>
                  </a:lnTo>
                  <a:lnTo>
                    <a:pt x="2064794" y="989809"/>
                  </a:lnTo>
                  <a:lnTo>
                    <a:pt x="2036635" y="1026223"/>
                  </a:lnTo>
                  <a:lnTo>
                    <a:pt x="2000221" y="1054382"/>
                  </a:lnTo>
                  <a:lnTo>
                    <a:pt x="1957288" y="1072550"/>
                  </a:lnTo>
                  <a:lnTo>
                    <a:pt x="1909571" y="10789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63611" y="957072"/>
              <a:ext cx="2117090" cy="1108075"/>
            </a:xfrm>
            <a:custGeom>
              <a:avLst/>
              <a:gdLst/>
              <a:ahLst/>
              <a:cxnLst/>
              <a:rect l="l" t="t" r="r" b="b"/>
              <a:pathLst>
                <a:path w="2117090" h="1108075">
                  <a:moveTo>
                    <a:pt x="1943100" y="1107948"/>
                  </a:moveTo>
                  <a:lnTo>
                    <a:pt x="175260" y="1107948"/>
                  </a:lnTo>
                  <a:lnTo>
                    <a:pt x="155448" y="1104900"/>
                  </a:lnTo>
                  <a:lnTo>
                    <a:pt x="118872" y="1094232"/>
                  </a:lnTo>
                  <a:lnTo>
                    <a:pt x="85344" y="1075944"/>
                  </a:lnTo>
                  <a:lnTo>
                    <a:pt x="44196" y="1037844"/>
                  </a:lnTo>
                  <a:lnTo>
                    <a:pt x="15240" y="990600"/>
                  </a:lnTo>
                  <a:lnTo>
                    <a:pt x="3048" y="954024"/>
                  </a:lnTo>
                  <a:lnTo>
                    <a:pt x="0" y="935736"/>
                  </a:lnTo>
                  <a:lnTo>
                    <a:pt x="0" y="175260"/>
                  </a:lnTo>
                  <a:lnTo>
                    <a:pt x="7620" y="137160"/>
                  </a:lnTo>
                  <a:lnTo>
                    <a:pt x="32004" y="86868"/>
                  </a:lnTo>
                  <a:lnTo>
                    <a:pt x="70104" y="45720"/>
                  </a:lnTo>
                  <a:lnTo>
                    <a:pt x="117348" y="16764"/>
                  </a:lnTo>
                  <a:lnTo>
                    <a:pt x="153924" y="4572"/>
                  </a:lnTo>
                  <a:lnTo>
                    <a:pt x="193548" y="0"/>
                  </a:lnTo>
                  <a:lnTo>
                    <a:pt x="1923288" y="0"/>
                  </a:lnTo>
                  <a:lnTo>
                    <a:pt x="1961388" y="4572"/>
                  </a:lnTo>
                  <a:lnTo>
                    <a:pt x="1997964" y="15240"/>
                  </a:lnTo>
                  <a:lnTo>
                    <a:pt x="2023110" y="28956"/>
                  </a:lnTo>
                  <a:lnTo>
                    <a:pt x="195072" y="28956"/>
                  </a:lnTo>
                  <a:lnTo>
                    <a:pt x="176784" y="30480"/>
                  </a:lnTo>
                  <a:lnTo>
                    <a:pt x="129540" y="41148"/>
                  </a:lnTo>
                  <a:lnTo>
                    <a:pt x="88392" y="67056"/>
                  </a:lnTo>
                  <a:lnTo>
                    <a:pt x="56388" y="102108"/>
                  </a:lnTo>
                  <a:lnTo>
                    <a:pt x="35052" y="144780"/>
                  </a:lnTo>
                  <a:lnTo>
                    <a:pt x="27432" y="195072"/>
                  </a:lnTo>
                  <a:lnTo>
                    <a:pt x="27432" y="914400"/>
                  </a:lnTo>
                  <a:lnTo>
                    <a:pt x="35052" y="963168"/>
                  </a:lnTo>
                  <a:lnTo>
                    <a:pt x="65532" y="1019556"/>
                  </a:lnTo>
                  <a:lnTo>
                    <a:pt x="100584" y="1051560"/>
                  </a:lnTo>
                  <a:lnTo>
                    <a:pt x="143256" y="1072896"/>
                  </a:lnTo>
                  <a:lnTo>
                    <a:pt x="193548" y="1080516"/>
                  </a:lnTo>
                  <a:lnTo>
                    <a:pt x="2022783" y="1080516"/>
                  </a:lnTo>
                  <a:lnTo>
                    <a:pt x="2016252" y="1085088"/>
                  </a:lnTo>
                  <a:lnTo>
                    <a:pt x="1999488" y="1092708"/>
                  </a:lnTo>
                  <a:lnTo>
                    <a:pt x="1981200" y="1100328"/>
                  </a:lnTo>
                  <a:lnTo>
                    <a:pt x="1962912" y="1104900"/>
                  </a:lnTo>
                  <a:lnTo>
                    <a:pt x="1943100" y="1107948"/>
                  </a:lnTo>
                  <a:close/>
                </a:path>
                <a:path w="2117090" h="1108075">
                  <a:moveTo>
                    <a:pt x="2022783" y="1080516"/>
                  </a:moveTo>
                  <a:lnTo>
                    <a:pt x="1921764" y="1080516"/>
                  </a:lnTo>
                  <a:lnTo>
                    <a:pt x="1940052" y="1078992"/>
                  </a:lnTo>
                  <a:lnTo>
                    <a:pt x="1955292" y="1077468"/>
                  </a:lnTo>
                  <a:lnTo>
                    <a:pt x="2001012" y="1060704"/>
                  </a:lnTo>
                  <a:lnTo>
                    <a:pt x="2049780" y="1021080"/>
                  </a:lnTo>
                  <a:lnTo>
                    <a:pt x="2075688" y="979932"/>
                  </a:lnTo>
                  <a:lnTo>
                    <a:pt x="2087880" y="932688"/>
                  </a:lnTo>
                  <a:lnTo>
                    <a:pt x="2089404" y="914400"/>
                  </a:lnTo>
                  <a:lnTo>
                    <a:pt x="2089404" y="195072"/>
                  </a:lnTo>
                  <a:lnTo>
                    <a:pt x="2081784" y="146304"/>
                  </a:lnTo>
                  <a:lnTo>
                    <a:pt x="2060448" y="102108"/>
                  </a:lnTo>
                  <a:lnTo>
                    <a:pt x="2028444" y="67056"/>
                  </a:lnTo>
                  <a:lnTo>
                    <a:pt x="1988820" y="42672"/>
                  </a:lnTo>
                  <a:lnTo>
                    <a:pt x="1923288" y="28956"/>
                  </a:lnTo>
                  <a:lnTo>
                    <a:pt x="2023110" y="28956"/>
                  </a:lnTo>
                  <a:lnTo>
                    <a:pt x="2060448" y="56388"/>
                  </a:lnTo>
                  <a:lnTo>
                    <a:pt x="2093976" y="102108"/>
                  </a:lnTo>
                  <a:lnTo>
                    <a:pt x="2113788" y="155448"/>
                  </a:lnTo>
                  <a:lnTo>
                    <a:pt x="2116836" y="173736"/>
                  </a:lnTo>
                  <a:lnTo>
                    <a:pt x="2116836" y="934212"/>
                  </a:lnTo>
                  <a:lnTo>
                    <a:pt x="2109216" y="972312"/>
                  </a:lnTo>
                  <a:lnTo>
                    <a:pt x="2084832" y="1022604"/>
                  </a:lnTo>
                  <a:lnTo>
                    <a:pt x="2046732" y="1063752"/>
                  </a:lnTo>
                  <a:lnTo>
                    <a:pt x="2022783" y="1080516"/>
                  </a:lnTo>
                  <a:close/>
                </a:path>
              </a:pathLst>
            </a:custGeom>
            <a:solidFill>
              <a:srgbClr val="758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075134" y="1207985"/>
            <a:ext cx="10883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Times New Roman"/>
                <a:cs typeface="Times New Roman"/>
              </a:rPr>
              <a:t>Domaine/  </a:t>
            </a:r>
            <a:r>
              <a:rPr sz="1800" spc="85" dirty="0">
                <a:latin typeface="Times New Roman"/>
                <a:cs typeface="Times New Roman"/>
              </a:rPr>
              <a:t>o</a:t>
            </a:r>
            <a:r>
              <a:rPr sz="1800" spc="100" dirty="0">
                <a:latin typeface="Times New Roman"/>
                <a:cs typeface="Times New Roman"/>
              </a:rPr>
              <a:t>r</a:t>
            </a:r>
            <a:r>
              <a:rPr sz="1800" spc="85" dirty="0">
                <a:latin typeface="Times New Roman"/>
                <a:cs typeface="Times New Roman"/>
              </a:rPr>
              <a:t>g</a:t>
            </a:r>
            <a:r>
              <a:rPr sz="1800" spc="100" dirty="0">
                <a:latin typeface="Times New Roman"/>
                <a:cs typeface="Times New Roman"/>
              </a:rPr>
              <a:t>a</a:t>
            </a:r>
            <a:r>
              <a:rPr sz="1800" spc="140" dirty="0">
                <a:latin typeface="Times New Roman"/>
                <a:cs typeface="Times New Roman"/>
              </a:rPr>
              <a:t>n</a:t>
            </a:r>
            <a:r>
              <a:rPr sz="1800" spc="35" dirty="0">
                <a:latin typeface="Times New Roman"/>
                <a:cs typeface="Times New Roman"/>
              </a:rPr>
              <a:t>i</a:t>
            </a:r>
            <a:r>
              <a:rPr sz="1800" spc="50" dirty="0">
                <a:latin typeface="Times New Roman"/>
                <a:cs typeface="Times New Roman"/>
              </a:rPr>
              <a:t>s</a:t>
            </a:r>
            <a:r>
              <a:rPr sz="1800" spc="175" dirty="0">
                <a:latin typeface="Times New Roman"/>
                <a:cs typeface="Times New Roman"/>
              </a:rPr>
              <a:t>m</a:t>
            </a:r>
            <a:r>
              <a:rPr sz="1800" spc="6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1808" y="438294"/>
            <a:ext cx="4181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90" dirty="0">
                <a:latin typeface="Times New Roman"/>
                <a:cs typeface="Times New Roman"/>
              </a:rPr>
              <a:t>Concepts </a:t>
            </a:r>
            <a:r>
              <a:rPr sz="4000" spc="420" dirty="0">
                <a:latin typeface="Times New Roman"/>
                <a:cs typeface="Times New Roman"/>
              </a:rPr>
              <a:t>du</a:t>
            </a:r>
            <a:r>
              <a:rPr sz="4000" spc="-260" dirty="0">
                <a:latin typeface="Times New Roman"/>
                <a:cs typeface="Times New Roman"/>
              </a:rPr>
              <a:t> </a:t>
            </a:r>
            <a:r>
              <a:rPr sz="4000" spc="175" dirty="0">
                <a:latin typeface="Times New Roman"/>
                <a:cs typeface="Times New Roman"/>
              </a:rPr>
              <a:t>MCC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54808" y="2327148"/>
            <a:ext cx="5812790" cy="2618740"/>
            <a:chOff x="2654808" y="2327148"/>
            <a:chExt cx="5812790" cy="2618740"/>
          </a:xfrm>
        </p:grpSpPr>
        <p:sp>
          <p:nvSpPr>
            <p:cNvPr id="4" name="object 4"/>
            <p:cNvSpPr/>
            <p:nvPr/>
          </p:nvSpPr>
          <p:spPr>
            <a:xfrm>
              <a:off x="2654808" y="2327148"/>
              <a:ext cx="5812536" cy="26045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28944" y="3712464"/>
              <a:ext cx="2438400" cy="1233170"/>
            </a:xfrm>
            <a:custGeom>
              <a:avLst/>
              <a:gdLst/>
              <a:ahLst/>
              <a:cxnLst/>
              <a:rect l="l" t="t" r="r" b="b"/>
              <a:pathLst>
                <a:path w="2438400" h="1233170">
                  <a:moveTo>
                    <a:pt x="0" y="615696"/>
                  </a:moveTo>
                  <a:lnTo>
                    <a:pt x="0" y="600456"/>
                  </a:lnTo>
                  <a:lnTo>
                    <a:pt x="1524" y="585216"/>
                  </a:lnTo>
                  <a:lnTo>
                    <a:pt x="4572" y="568452"/>
                  </a:lnTo>
                  <a:lnTo>
                    <a:pt x="6096" y="553212"/>
                  </a:lnTo>
                  <a:lnTo>
                    <a:pt x="10668" y="536448"/>
                  </a:lnTo>
                  <a:lnTo>
                    <a:pt x="19812" y="505968"/>
                  </a:lnTo>
                  <a:lnTo>
                    <a:pt x="21336" y="499872"/>
                  </a:lnTo>
                  <a:lnTo>
                    <a:pt x="48768" y="510540"/>
                  </a:lnTo>
                  <a:lnTo>
                    <a:pt x="38100" y="542544"/>
                  </a:lnTo>
                  <a:lnTo>
                    <a:pt x="35052" y="557784"/>
                  </a:lnTo>
                  <a:lnTo>
                    <a:pt x="32004" y="571500"/>
                  </a:lnTo>
                  <a:lnTo>
                    <a:pt x="28956" y="601980"/>
                  </a:lnTo>
                  <a:lnTo>
                    <a:pt x="13716" y="601980"/>
                  </a:lnTo>
                  <a:lnTo>
                    <a:pt x="13716" y="603351"/>
                  </a:lnTo>
                  <a:lnTo>
                    <a:pt x="0" y="615696"/>
                  </a:lnTo>
                  <a:close/>
                </a:path>
                <a:path w="2438400" h="1233170">
                  <a:moveTo>
                    <a:pt x="13716" y="603351"/>
                  </a:moveTo>
                  <a:lnTo>
                    <a:pt x="13716" y="601980"/>
                  </a:lnTo>
                  <a:lnTo>
                    <a:pt x="15240" y="601980"/>
                  </a:lnTo>
                  <a:lnTo>
                    <a:pt x="13716" y="603351"/>
                  </a:lnTo>
                  <a:close/>
                </a:path>
                <a:path w="2438400" h="1233170">
                  <a:moveTo>
                    <a:pt x="13716" y="616498"/>
                  </a:moveTo>
                  <a:lnTo>
                    <a:pt x="13716" y="603351"/>
                  </a:lnTo>
                  <a:lnTo>
                    <a:pt x="15240" y="601980"/>
                  </a:lnTo>
                  <a:lnTo>
                    <a:pt x="28956" y="601980"/>
                  </a:lnTo>
                  <a:lnTo>
                    <a:pt x="28956" y="615696"/>
                  </a:lnTo>
                  <a:lnTo>
                    <a:pt x="13716" y="616498"/>
                  </a:lnTo>
                  <a:close/>
                </a:path>
                <a:path w="2438400" h="1233170">
                  <a:moveTo>
                    <a:pt x="22860" y="630936"/>
                  </a:moveTo>
                  <a:lnTo>
                    <a:pt x="13716" y="630936"/>
                  </a:lnTo>
                  <a:lnTo>
                    <a:pt x="13716" y="616498"/>
                  </a:lnTo>
                  <a:lnTo>
                    <a:pt x="28956" y="615696"/>
                  </a:lnTo>
                  <a:lnTo>
                    <a:pt x="28956" y="624840"/>
                  </a:lnTo>
                  <a:lnTo>
                    <a:pt x="22860" y="630936"/>
                  </a:lnTo>
                  <a:close/>
                </a:path>
                <a:path w="2438400" h="1233170">
                  <a:moveTo>
                    <a:pt x="3048" y="655320"/>
                  </a:moveTo>
                  <a:lnTo>
                    <a:pt x="1524" y="649224"/>
                  </a:lnTo>
                  <a:lnTo>
                    <a:pt x="0" y="633984"/>
                  </a:lnTo>
                  <a:lnTo>
                    <a:pt x="0" y="617220"/>
                  </a:lnTo>
                  <a:lnTo>
                    <a:pt x="13716" y="616498"/>
                  </a:lnTo>
                  <a:lnTo>
                    <a:pt x="13716" y="630936"/>
                  </a:lnTo>
                  <a:lnTo>
                    <a:pt x="28956" y="630936"/>
                  </a:lnTo>
                  <a:lnTo>
                    <a:pt x="30480" y="646176"/>
                  </a:lnTo>
                  <a:lnTo>
                    <a:pt x="30480" y="652272"/>
                  </a:lnTo>
                  <a:lnTo>
                    <a:pt x="3048" y="655320"/>
                  </a:lnTo>
                  <a:close/>
                </a:path>
                <a:path w="2438400" h="1233170">
                  <a:moveTo>
                    <a:pt x="28956" y="630936"/>
                  </a:moveTo>
                  <a:lnTo>
                    <a:pt x="22860" y="630936"/>
                  </a:lnTo>
                  <a:lnTo>
                    <a:pt x="28956" y="624840"/>
                  </a:lnTo>
                  <a:lnTo>
                    <a:pt x="28956" y="630936"/>
                  </a:lnTo>
                  <a:close/>
                </a:path>
                <a:path w="2438400" h="1233170">
                  <a:moveTo>
                    <a:pt x="86868" y="437388"/>
                  </a:moveTo>
                  <a:lnTo>
                    <a:pt x="62484" y="420624"/>
                  </a:lnTo>
                  <a:lnTo>
                    <a:pt x="65532" y="416052"/>
                  </a:lnTo>
                  <a:lnTo>
                    <a:pt x="76200" y="400812"/>
                  </a:lnTo>
                  <a:lnTo>
                    <a:pt x="97536" y="373380"/>
                  </a:lnTo>
                  <a:lnTo>
                    <a:pt x="109728" y="359664"/>
                  </a:lnTo>
                  <a:lnTo>
                    <a:pt x="123444" y="345948"/>
                  </a:lnTo>
                  <a:lnTo>
                    <a:pt x="135636" y="332232"/>
                  </a:lnTo>
                  <a:lnTo>
                    <a:pt x="137160" y="330708"/>
                  </a:lnTo>
                  <a:lnTo>
                    <a:pt x="156972" y="352044"/>
                  </a:lnTo>
                  <a:lnTo>
                    <a:pt x="131064" y="377952"/>
                  </a:lnTo>
                  <a:lnTo>
                    <a:pt x="120396" y="391668"/>
                  </a:lnTo>
                  <a:lnTo>
                    <a:pt x="109728" y="403860"/>
                  </a:lnTo>
                  <a:lnTo>
                    <a:pt x="99060" y="417576"/>
                  </a:lnTo>
                  <a:lnTo>
                    <a:pt x="89916" y="431292"/>
                  </a:lnTo>
                  <a:lnTo>
                    <a:pt x="86868" y="437388"/>
                  </a:lnTo>
                  <a:close/>
                </a:path>
                <a:path w="2438400" h="1233170">
                  <a:moveTo>
                    <a:pt x="220980" y="297180"/>
                  </a:moveTo>
                  <a:lnTo>
                    <a:pt x="204216" y="274320"/>
                  </a:lnTo>
                  <a:lnTo>
                    <a:pt x="211836" y="268224"/>
                  </a:lnTo>
                  <a:lnTo>
                    <a:pt x="245364" y="243840"/>
                  </a:lnTo>
                  <a:lnTo>
                    <a:pt x="281940" y="220980"/>
                  </a:lnTo>
                  <a:lnTo>
                    <a:pt x="300228" y="210312"/>
                  </a:lnTo>
                  <a:lnTo>
                    <a:pt x="315468" y="234696"/>
                  </a:lnTo>
                  <a:lnTo>
                    <a:pt x="297180" y="245364"/>
                  </a:lnTo>
                  <a:lnTo>
                    <a:pt x="262128" y="268224"/>
                  </a:lnTo>
                  <a:lnTo>
                    <a:pt x="228600" y="291084"/>
                  </a:lnTo>
                  <a:lnTo>
                    <a:pt x="220980" y="297180"/>
                  </a:lnTo>
                  <a:close/>
                </a:path>
                <a:path w="2438400" h="1233170">
                  <a:moveTo>
                    <a:pt x="390144" y="195072"/>
                  </a:moveTo>
                  <a:lnTo>
                    <a:pt x="377952" y="169164"/>
                  </a:lnTo>
                  <a:lnTo>
                    <a:pt x="403860" y="156972"/>
                  </a:lnTo>
                  <a:lnTo>
                    <a:pt x="448056" y="138684"/>
                  </a:lnTo>
                  <a:lnTo>
                    <a:pt x="483108" y="124968"/>
                  </a:lnTo>
                  <a:lnTo>
                    <a:pt x="493776" y="150876"/>
                  </a:lnTo>
                  <a:lnTo>
                    <a:pt x="458724" y="164592"/>
                  </a:lnTo>
                  <a:lnTo>
                    <a:pt x="416052" y="182880"/>
                  </a:lnTo>
                  <a:lnTo>
                    <a:pt x="390144" y="195072"/>
                  </a:lnTo>
                  <a:close/>
                </a:path>
                <a:path w="2438400" h="1233170">
                  <a:moveTo>
                    <a:pt x="574548" y="123444"/>
                  </a:moveTo>
                  <a:lnTo>
                    <a:pt x="565404" y="96012"/>
                  </a:lnTo>
                  <a:lnTo>
                    <a:pt x="589788" y="86868"/>
                  </a:lnTo>
                  <a:lnTo>
                    <a:pt x="675132" y="64008"/>
                  </a:lnTo>
                  <a:lnTo>
                    <a:pt x="682752" y="91440"/>
                  </a:lnTo>
                  <a:lnTo>
                    <a:pt x="598932" y="114300"/>
                  </a:lnTo>
                  <a:lnTo>
                    <a:pt x="574548" y="123444"/>
                  </a:lnTo>
                  <a:close/>
                </a:path>
                <a:path w="2438400" h="1233170">
                  <a:moveTo>
                    <a:pt x="765048" y="73152"/>
                  </a:moveTo>
                  <a:lnTo>
                    <a:pt x="760476" y="44196"/>
                  </a:lnTo>
                  <a:lnTo>
                    <a:pt x="803148" y="36576"/>
                  </a:lnTo>
                  <a:lnTo>
                    <a:pt x="859536" y="27432"/>
                  </a:lnTo>
                  <a:lnTo>
                    <a:pt x="873252" y="24384"/>
                  </a:lnTo>
                  <a:lnTo>
                    <a:pt x="877824" y="53340"/>
                  </a:lnTo>
                  <a:lnTo>
                    <a:pt x="864108" y="54864"/>
                  </a:lnTo>
                  <a:lnTo>
                    <a:pt x="807720" y="64008"/>
                  </a:lnTo>
                  <a:lnTo>
                    <a:pt x="765048" y="73152"/>
                  </a:lnTo>
                  <a:close/>
                </a:path>
                <a:path w="2438400" h="1233170">
                  <a:moveTo>
                    <a:pt x="961644" y="42672"/>
                  </a:moveTo>
                  <a:lnTo>
                    <a:pt x="958596" y="13716"/>
                  </a:lnTo>
                  <a:lnTo>
                    <a:pt x="975360" y="12192"/>
                  </a:lnTo>
                  <a:lnTo>
                    <a:pt x="1034796" y="6096"/>
                  </a:lnTo>
                  <a:lnTo>
                    <a:pt x="1072896" y="4572"/>
                  </a:lnTo>
                  <a:lnTo>
                    <a:pt x="1075944" y="32004"/>
                  </a:lnTo>
                  <a:lnTo>
                    <a:pt x="978408" y="39624"/>
                  </a:lnTo>
                  <a:lnTo>
                    <a:pt x="961644" y="42672"/>
                  </a:lnTo>
                  <a:close/>
                </a:path>
                <a:path w="2438400" h="1233170">
                  <a:moveTo>
                    <a:pt x="1159764" y="28956"/>
                  </a:moveTo>
                  <a:lnTo>
                    <a:pt x="1159764" y="0"/>
                  </a:lnTo>
                  <a:lnTo>
                    <a:pt x="1274064" y="0"/>
                  </a:lnTo>
                  <a:lnTo>
                    <a:pt x="1274064" y="27432"/>
                  </a:lnTo>
                  <a:lnTo>
                    <a:pt x="1219200" y="27432"/>
                  </a:lnTo>
                  <a:lnTo>
                    <a:pt x="1159764" y="28956"/>
                  </a:lnTo>
                  <a:close/>
                </a:path>
                <a:path w="2438400" h="1233170">
                  <a:moveTo>
                    <a:pt x="1274064" y="28956"/>
                  </a:moveTo>
                  <a:lnTo>
                    <a:pt x="1219200" y="27432"/>
                  </a:lnTo>
                  <a:lnTo>
                    <a:pt x="1274064" y="27432"/>
                  </a:lnTo>
                  <a:lnTo>
                    <a:pt x="1274064" y="28956"/>
                  </a:lnTo>
                  <a:close/>
                </a:path>
                <a:path w="2438400" h="1233170">
                  <a:moveTo>
                    <a:pt x="1472184" y="42672"/>
                  </a:moveTo>
                  <a:lnTo>
                    <a:pt x="1461516" y="41148"/>
                  </a:lnTo>
                  <a:lnTo>
                    <a:pt x="1402080" y="35052"/>
                  </a:lnTo>
                  <a:lnTo>
                    <a:pt x="1359408" y="32004"/>
                  </a:lnTo>
                  <a:lnTo>
                    <a:pt x="1360932" y="4572"/>
                  </a:lnTo>
                  <a:lnTo>
                    <a:pt x="1403604" y="6096"/>
                  </a:lnTo>
                  <a:lnTo>
                    <a:pt x="1463040" y="12192"/>
                  </a:lnTo>
                  <a:lnTo>
                    <a:pt x="1475232" y="13716"/>
                  </a:lnTo>
                  <a:lnTo>
                    <a:pt x="1472184" y="42672"/>
                  </a:lnTo>
                  <a:close/>
                </a:path>
                <a:path w="2438400" h="1233170">
                  <a:moveTo>
                    <a:pt x="1668780" y="71628"/>
                  </a:moveTo>
                  <a:lnTo>
                    <a:pt x="1632204" y="65532"/>
                  </a:lnTo>
                  <a:lnTo>
                    <a:pt x="1575816" y="54864"/>
                  </a:lnTo>
                  <a:lnTo>
                    <a:pt x="1557528" y="53340"/>
                  </a:lnTo>
                  <a:lnTo>
                    <a:pt x="1560576" y="24384"/>
                  </a:lnTo>
                  <a:lnTo>
                    <a:pt x="1636776" y="36576"/>
                  </a:lnTo>
                  <a:lnTo>
                    <a:pt x="1674876" y="44196"/>
                  </a:lnTo>
                  <a:lnTo>
                    <a:pt x="1668780" y="71628"/>
                  </a:lnTo>
                  <a:close/>
                </a:path>
                <a:path w="2438400" h="1233170">
                  <a:moveTo>
                    <a:pt x="1860804" y="121920"/>
                  </a:moveTo>
                  <a:lnTo>
                    <a:pt x="1790700" y="100584"/>
                  </a:lnTo>
                  <a:lnTo>
                    <a:pt x="1751076" y="91440"/>
                  </a:lnTo>
                  <a:lnTo>
                    <a:pt x="1758696" y="62484"/>
                  </a:lnTo>
                  <a:lnTo>
                    <a:pt x="1796796" y="73152"/>
                  </a:lnTo>
                  <a:lnTo>
                    <a:pt x="1869948" y="94488"/>
                  </a:lnTo>
                  <a:lnTo>
                    <a:pt x="1860804" y="121920"/>
                  </a:lnTo>
                  <a:close/>
                </a:path>
                <a:path w="2438400" h="1233170">
                  <a:moveTo>
                    <a:pt x="2045208" y="193548"/>
                  </a:moveTo>
                  <a:lnTo>
                    <a:pt x="2023872" y="184404"/>
                  </a:lnTo>
                  <a:lnTo>
                    <a:pt x="1981200" y="164592"/>
                  </a:lnTo>
                  <a:lnTo>
                    <a:pt x="1941576" y="149352"/>
                  </a:lnTo>
                  <a:lnTo>
                    <a:pt x="1950720" y="123444"/>
                  </a:lnTo>
                  <a:lnTo>
                    <a:pt x="1991868" y="138684"/>
                  </a:lnTo>
                  <a:lnTo>
                    <a:pt x="2036064" y="156972"/>
                  </a:lnTo>
                  <a:lnTo>
                    <a:pt x="2057400" y="167640"/>
                  </a:lnTo>
                  <a:lnTo>
                    <a:pt x="2045208" y="193548"/>
                  </a:lnTo>
                  <a:close/>
                </a:path>
                <a:path w="2438400" h="1233170">
                  <a:moveTo>
                    <a:pt x="2214372" y="294132"/>
                  </a:moveTo>
                  <a:lnTo>
                    <a:pt x="2209800" y="291084"/>
                  </a:lnTo>
                  <a:lnTo>
                    <a:pt x="2177796" y="268224"/>
                  </a:lnTo>
                  <a:lnTo>
                    <a:pt x="2142744" y="245364"/>
                  </a:lnTo>
                  <a:lnTo>
                    <a:pt x="2119884" y="233172"/>
                  </a:lnTo>
                  <a:lnTo>
                    <a:pt x="2133600" y="208788"/>
                  </a:lnTo>
                  <a:lnTo>
                    <a:pt x="2156460" y="220980"/>
                  </a:lnTo>
                  <a:lnTo>
                    <a:pt x="2193036" y="243840"/>
                  </a:lnTo>
                  <a:lnTo>
                    <a:pt x="2226564" y="268224"/>
                  </a:lnTo>
                  <a:lnTo>
                    <a:pt x="2231136" y="271272"/>
                  </a:lnTo>
                  <a:lnTo>
                    <a:pt x="2214372" y="294132"/>
                  </a:lnTo>
                  <a:close/>
                </a:path>
                <a:path w="2438400" h="1233170">
                  <a:moveTo>
                    <a:pt x="2350008" y="432816"/>
                  </a:moveTo>
                  <a:lnTo>
                    <a:pt x="2350008" y="431292"/>
                  </a:lnTo>
                  <a:lnTo>
                    <a:pt x="2339340" y="417576"/>
                  </a:lnTo>
                  <a:lnTo>
                    <a:pt x="2330196" y="405384"/>
                  </a:lnTo>
                  <a:lnTo>
                    <a:pt x="2319528" y="391668"/>
                  </a:lnTo>
                  <a:lnTo>
                    <a:pt x="2307336" y="377952"/>
                  </a:lnTo>
                  <a:lnTo>
                    <a:pt x="2295144" y="365760"/>
                  </a:lnTo>
                  <a:lnTo>
                    <a:pt x="2282952" y="352044"/>
                  </a:lnTo>
                  <a:lnTo>
                    <a:pt x="2278380" y="348996"/>
                  </a:lnTo>
                  <a:lnTo>
                    <a:pt x="2298192" y="327660"/>
                  </a:lnTo>
                  <a:lnTo>
                    <a:pt x="2316480" y="345948"/>
                  </a:lnTo>
                  <a:lnTo>
                    <a:pt x="2340864" y="373380"/>
                  </a:lnTo>
                  <a:lnTo>
                    <a:pt x="2372868" y="414528"/>
                  </a:lnTo>
                  <a:lnTo>
                    <a:pt x="2374392" y="417576"/>
                  </a:lnTo>
                  <a:lnTo>
                    <a:pt x="2350008" y="432816"/>
                  </a:lnTo>
                  <a:close/>
                </a:path>
                <a:path w="2438400" h="1233170">
                  <a:moveTo>
                    <a:pt x="2409444" y="612648"/>
                  </a:moveTo>
                  <a:lnTo>
                    <a:pt x="2409444" y="586740"/>
                  </a:lnTo>
                  <a:lnTo>
                    <a:pt x="2406396" y="573024"/>
                  </a:lnTo>
                  <a:lnTo>
                    <a:pt x="2404872" y="557784"/>
                  </a:lnTo>
                  <a:lnTo>
                    <a:pt x="2401824" y="544068"/>
                  </a:lnTo>
                  <a:lnTo>
                    <a:pt x="2397252" y="528828"/>
                  </a:lnTo>
                  <a:lnTo>
                    <a:pt x="2392680" y="515112"/>
                  </a:lnTo>
                  <a:lnTo>
                    <a:pt x="2388108" y="505968"/>
                  </a:lnTo>
                  <a:lnTo>
                    <a:pt x="2415540" y="495300"/>
                  </a:lnTo>
                  <a:lnTo>
                    <a:pt x="2418588" y="504444"/>
                  </a:lnTo>
                  <a:lnTo>
                    <a:pt x="2424684" y="521208"/>
                  </a:lnTo>
                  <a:lnTo>
                    <a:pt x="2429256" y="536448"/>
                  </a:lnTo>
                  <a:lnTo>
                    <a:pt x="2432304" y="551688"/>
                  </a:lnTo>
                  <a:lnTo>
                    <a:pt x="2435352" y="568452"/>
                  </a:lnTo>
                  <a:lnTo>
                    <a:pt x="2436876" y="583692"/>
                  </a:lnTo>
                  <a:lnTo>
                    <a:pt x="2438400" y="600456"/>
                  </a:lnTo>
                  <a:lnTo>
                    <a:pt x="2438400" y="611124"/>
                  </a:lnTo>
                  <a:lnTo>
                    <a:pt x="2409444" y="612648"/>
                  </a:lnTo>
                  <a:close/>
                </a:path>
                <a:path w="2438400" h="1233170">
                  <a:moveTo>
                    <a:pt x="2378964" y="809244"/>
                  </a:moveTo>
                  <a:lnTo>
                    <a:pt x="2354580" y="792480"/>
                  </a:lnTo>
                  <a:lnTo>
                    <a:pt x="2366772" y="774192"/>
                  </a:lnTo>
                  <a:lnTo>
                    <a:pt x="2374392" y="760476"/>
                  </a:lnTo>
                  <a:lnTo>
                    <a:pt x="2392680" y="719328"/>
                  </a:lnTo>
                  <a:lnTo>
                    <a:pt x="2397252" y="704088"/>
                  </a:lnTo>
                  <a:lnTo>
                    <a:pt x="2400300" y="693420"/>
                  </a:lnTo>
                  <a:lnTo>
                    <a:pt x="2427732" y="701040"/>
                  </a:lnTo>
                  <a:lnTo>
                    <a:pt x="2424684" y="711708"/>
                  </a:lnTo>
                  <a:lnTo>
                    <a:pt x="2418588" y="728472"/>
                  </a:lnTo>
                  <a:lnTo>
                    <a:pt x="2414016" y="743712"/>
                  </a:lnTo>
                  <a:lnTo>
                    <a:pt x="2398776" y="774192"/>
                  </a:lnTo>
                  <a:lnTo>
                    <a:pt x="2391156" y="787908"/>
                  </a:lnTo>
                  <a:lnTo>
                    <a:pt x="2382012" y="803148"/>
                  </a:lnTo>
                  <a:lnTo>
                    <a:pt x="2378964" y="809244"/>
                  </a:lnTo>
                  <a:close/>
                </a:path>
                <a:path w="2438400" h="1233170">
                  <a:moveTo>
                    <a:pt x="2238756" y="957072"/>
                  </a:moveTo>
                  <a:lnTo>
                    <a:pt x="2221992" y="934212"/>
                  </a:lnTo>
                  <a:lnTo>
                    <a:pt x="2225040" y="929640"/>
                  </a:lnTo>
                  <a:lnTo>
                    <a:pt x="2255520" y="905256"/>
                  </a:lnTo>
                  <a:lnTo>
                    <a:pt x="2282952" y="880872"/>
                  </a:lnTo>
                  <a:lnTo>
                    <a:pt x="2295144" y="868680"/>
                  </a:lnTo>
                  <a:lnTo>
                    <a:pt x="2304288" y="858012"/>
                  </a:lnTo>
                  <a:lnTo>
                    <a:pt x="2325624" y="877824"/>
                  </a:lnTo>
                  <a:lnTo>
                    <a:pt x="2289048" y="914400"/>
                  </a:lnTo>
                  <a:lnTo>
                    <a:pt x="2273808" y="926592"/>
                  </a:lnTo>
                  <a:lnTo>
                    <a:pt x="2258568" y="940308"/>
                  </a:lnTo>
                  <a:lnTo>
                    <a:pt x="2243328" y="952500"/>
                  </a:lnTo>
                  <a:lnTo>
                    <a:pt x="2238756" y="957072"/>
                  </a:lnTo>
                  <a:close/>
                </a:path>
                <a:path w="2438400" h="1233170">
                  <a:moveTo>
                    <a:pt x="2065020" y="1060704"/>
                  </a:moveTo>
                  <a:lnTo>
                    <a:pt x="2052828" y="1036320"/>
                  </a:lnTo>
                  <a:lnTo>
                    <a:pt x="2065020" y="1030224"/>
                  </a:lnTo>
                  <a:lnTo>
                    <a:pt x="2104644" y="1008888"/>
                  </a:lnTo>
                  <a:lnTo>
                    <a:pt x="2141220" y="987552"/>
                  </a:lnTo>
                  <a:lnTo>
                    <a:pt x="2151888" y="981456"/>
                  </a:lnTo>
                  <a:lnTo>
                    <a:pt x="2167128" y="1005840"/>
                  </a:lnTo>
                  <a:lnTo>
                    <a:pt x="2156460" y="1011936"/>
                  </a:lnTo>
                  <a:lnTo>
                    <a:pt x="2118360" y="1034796"/>
                  </a:lnTo>
                  <a:lnTo>
                    <a:pt x="2078736" y="1054608"/>
                  </a:lnTo>
                  <a:lnTo>
                    <a:pt x="2065020" y="1060704"/>
                  </a:lnTo>
                  <a:close/>
                </a:path>
                <a:path w="2438400" h="1233170">
                  <a:moveTo>
                    <a:pt x="1877568" y="1135380"/>
                  </a:moveTo>
                  <a:lnTo>
                    <a:pt x="1869948" y="1109472"/>
                  </a:lnTo>
                  <a:lnTo>
                    <a:pt x="1888236" y="1103376"/>
                  </a:lnTo>
                  <a:lnTo>
                    <a:pt x="1935480" y="1086612"/>
                  </a:lnTo>
                  <a:lnTo>
                    <a:pt x="1975104" y="1069848"/>
                  </a:lnTo>
                  <a:lnTo>
                    <a:pt x="1985772" y="1097280"/>
                  </a:lnTo>
                  <a:lnTo>
                    <a:pt x="1946148" y="1112520"/>
                  </a:lnTo>
                  <a:lnTo>
                    <a:pt x="1897380" y="1129284"/>
                  </a:lnTo>
                  <a:lnTo>
                    <a:pt x="1877568" y="1135380"/>
                  </a:lnTo>
                  <a:close/>
                </a:path>
                <a:path w="2438400" h="1233170">
                  <a:moveTo>
                    <a:pt x="1682496" y="1187196"/>
                  </a:moveTo>
                  <a:lnTo>
                    <a:pt x="1677924" y="1159764"/>
                  </a:lnTo>
                  <a:lnTo>
                    <a:pt x="1685544" y="1158240"/>
                  </a:lnTo>
                  <a:lnTo>
                    <a:pt x="1738884" y="1146048"/>
                  </a:lnTo>
                  <a:lnTo>
                    <a:pt x="1787652" y="1132332"/>
                  </a:lnTo>
                  <a:lnTo>
                    <a:pt x="1795272" y="1161288"/>
                  </a:lnTo>
                  <a:lnTo>
                    <a:pt x="1744980" y="1173480"/>
                  </a:lnTo>
                  <a:lnTo>
                    <a:pt x="1691640" y="1185672"/>
                  </a:lnTo>
                  <a:lnTo>
                    <a:pt x="1682496" y="1187196"/>
                  </a:lnTo>
                  <a:close/>
                </a:path>
                <a:path w="2438400" h="1233170">
                  <a:moveTo>
                    <a:pt x="1484376" y="1217676"/>
                  </a:moveTo>
                  <a:lnTo>
                    <a:pt x="1481328" y="1190244"/>
                  </a:lnTo>
                  <a:lnTo>
                    <a:pt x="1575816" y="1178052"/>
                  </a:lnTo>
                  <a:lnTo>
                    <a:pt x="1594104" y="1175004"/>
                  </a:lnTo>
                  <a:lnTo>
                    <a:pt x="1598676" y="1202436"/>
                  </a:lnTo>
                  <a:lnTo>
                    <a:pt x="1522476" y="1214628"/>
                  </a:lnTo>
                  <a:lnTo>
                    <a:pt x="1484376" y="1217676"/>
                  </a:lnTo>
                  <a:close/>
                </a:path>
                <a:path w="2438400" h="1233170">
                  <a:moveTo>
                    <a:pt x="1283208" y="1231392"/>
                  </a:moveTo>
                  <a:lnTo>
                    <a:pt x="1283208" y="1203960"/>
                  </a:lnTo>
                  <a:lnTo>
                    <a:pt x="1395984" y="1197864"/>
                  </a:lnTo>
                  <a:lnTo>
                    <a:pt x="1397508" y="1226820"/>
                  </a:lnTo>
                  <a:lnTo>
                    <a:pt x="1342644" y="1229868"/>
                  </a:lnTo>
                  <a:lnTo>
                    <a:pt x="1283208" y="1231392"/>
                  </a:lnTo>
                  <a:close/>
                </a:path>
                <a:path w="2438400" h="1233170">
                  <a:moveTo>
                    <a:pt x="1197864" y="1232916"/>
                  </a:moveTo>
                  <a:lnTo>
                    <a:pt x="1156716" y="1232916"/>
                  </a:lnTo>
                  <a:lnTo>
                    <a:pt x="1095756" y="1229868"/>
                  </a:lnTo>
                  <a:lnTo>
                    <a:pt x="1082040" y="1229868"/>
                  </a:lnTo>
                  <a:lnTo>
                    <a:pt x="1083564" y="1200912"/>
                  </a:lnTo>
                  <a:lnTo>
                    <a:pt x="1097280" y="1202436"/>
                  </a:lnTo>
                  <a:lnTo>
                    <a:pt x="1158240" y="1203960"/>
                  </a:lnTo>
                  <a:lnTo>
                    <a:pt x="1197864" y="1203960"/>
                  </a:lnTo>
                  <a:lnTo>
                    <a:pt x="1197864" y="1232916"/>
                  </a:lnTo>
                  <a:close/>
                </a:path>
                <a:path w="2438400" h="1233170">
                  <a:moveTo>
                    <a:pt x="996696" y="1222248"/>
                  </a:moveTo>
                  <a:lnTo>
                    <a:pt x="975360" y="1220724"/>
                  </a:lnTo>
                  <a:lnTo>
                    <a:pt x="917448" y="1214628"/>
                  </a:lnTo>
                  <a:lnTo>
                    <a:pt x="882396" y="1210056"/>
                  </a:lnTo>
                  <a:lnTo>
                    <a:pt x="886968" y="1181100"/>
                  </a:lnTo>
                  <a:lnTo>
                    <a:pt x="978408" y="1193292"/>
                  </a:lnTo>
                  <a:lnTo>
                    <a:pt x="999744" y="1194816"/>
                  </a:lnTo>
                  <a:lnTo>
                    <a:pt x="996696" y="1222248"/>
                  </a:lnTo>
                  <a:close/>
                </a:path>
                <a:path w="2438400" h="1233170">
                  <a:moveTo>
                    <a:pt x="797052" y="1194816"/>
                  </a:moveTo>
                  <a:lnTo>
                    <a:pt x="748284" y="1185672"/>
                  </a:lnTo>
                  <a:lnTo>
                    <a:pt x="693420" y="1173480"/>
                  </a:lnTo>
                  <a:lnTo>
                    <a:pt x="684276" y="1171956"/>
                  </a:lnTo>
                  <a:lnTo>
                    <a:pt x="691896" y="1143000"/>
                  </a:lnTo>
                  <a:lnTo>
                    <a:pt x="699516" y="1146048"/>
                  </a:lnTo>
                  <a:lnTo>
                    <a:pt x="752856" y="1158240"/>
                  </a:lnTo>
                  <a:lnTo>
                    <a:pt x="803148" y="1167384"/>
                  </a:lnTo>
                  <a:lnTo>
                    <a:pt x="797052" y="1194816"/>
                  </a:lnTo>
                  <a:close/>
                </a:path>
                <a:path w="2438400" h="1233170">
                  <a:moveTo>
                    <a:pt x="601980" y="1149096"/>
                  </a:moveTo>
                  <a:lnTo>
                    <a:pt x="591312" y="1146048"/>
                  </a:lnTo>
                  <a:lnTo>
                    <a:pt x="541020" y="1129284"/>
                  </a:lnTo>
                  <a:lnTo>
                    <a:pt x="493776" y="1112520"/>
                  </a:lnTo>
                  <a:lnTo>
                    <a:pt x="492252" y="1112520"/>
                  </a:lnTo>
                  <a:lnTo>
                    <a:pt x="501396" y="1085088"/>
                  </a:lnTo>
                  <a:lnTo>
                    <a:pt x="502920" y="1086612"/>
                  </a:lnTo>
                  <a:lnTo>
                    <a:pt x="550164" y="1103376"/>
                  </a:lnTo>
                  <a:lnTo>
                    <a:pt x="598932" y="1118616"/>
                  </a:lnTo>
                  <a:lnTo>
                    <a:pt x="609600" y="1121664"/>
                  </a:lnTo>
                  <a:lnTo>
                    <a:pt x="601980" y="1149096"/>
                  </a:lnTo>
                  <a:close/>
                </a:path>
                <a:path w="2438400" h="1233170">
                  <a:moveTo>
                    <a:pt x="411480" y="1078992"/>
                  </a:moveTo>
                  <a:lnTo>
                    <a:pt x="403860" y="1075944"/>
                  </a:lnTo>
                  <a:lnTo>
                    <a:pt x="361188" y="1056132"/>
                  </a:lnTo>
                  <a:lnTo>
                    <a:pt x="321564" y="1034796"/>
                  </a:lnTo>
                  <a:lnTo>
                    <a:pt x="307848" y="1027176"/>
                  </a:lnTo>
                  <a:lnTo>
                    <a:pt x="323088" y="1002792"/>
                  </a:lnTo>
                  <a:lnTo>
                    <a:pt x="333756" y="1008888"/>
                  </a:lnTo>
                  <a:lnTo>
                    <a:pt x="373380" y="1030224"/>
                  </a:lnTo>
                  <a:lnTo>
                    <a:pt x="414528" y="1050036"/>
                  </a:lnTo>
                  <a:lnTo>
                    <a:pt x="423672" y="1053084"/>
                  </a:lnTo>
                  <a:lnTo>
                    <a:pt x="411480" y="1078992"/>
                  </a:lnTo>
                  <a:close/>
                </a:path>
                <a:path w="2438400" h="1233170">
                  <a:moveTo>
                    <a:pt x="234696" y="981456"/>
                  </a:moveTo>
                  <a:lnTo>
                    <a:pt x="195072" y="952500"/>
                  </a:lnTo>
                  <a:lnTo>
                    <a:pt x="164592" y="928116"/>
                  </a:lnTo>
                  <a:lnTo>
                    <a:pt x="150876" y="914400"/>
                  </a:lnTo>
                  <a:lnTo>
                    <a:pt x="143256" y="908304"/>
                  </a:lnTo>
                  <a:lnTo>
                    <a:pt x="163068" y="886968"/>
                  </a:lnTo>
                  <a:lnTo>
                    <a:pt x="169164" y="893064"/>
                  </a:lnTo>
                  <a:lnTo>
                    <a:pt x="182880" y="905256"/>
                  </a:lnTo>
                  <a:lnTo>
                    <a:pt x="228600" y="941832"/>
                  </a:lnTo>
                  <a:lnTo>
                    <a:pt x="251460" y="957072"/>
                  </a:lnTo>
                  <a:lnTo>
                    <a:pt x="234696" y="981456"/>
                  </a:lnTo>
                  <a:close/>
                </a:path>
                <a:path w="2438400" h="1233170">
                  <a:moveTo>
                    <a:pt x="85344" y="842772"/>
                  </a:moveTo>
                  <a:lnTo>
                    <a:pt x="76200" y="832104"/>
                  </a:lnTo>
                  <a:lnTo>
                    <a:pt x="65532" y="818388"/>
                  </a:lnTo>
                  <a:lnTo>
                    <a:pt x="56388" y="803148"/>
                  </a:lnTo>
                  <a:lnTo>
                    <a:pt x="47244" y="789432"/>
                  </a:lnTo>
                  <a:lnTo>
                    <a:pt x="32004" y="758952"/>
                  </a:lnTo>
                  <a:lnTo>
                    <a:pt x="25908" y="743712"/>
                  </a:lnTo>
                  <a:lnTo>
                    <a:pt x="24384" y="742188"/>
                  </a:lnTo>
                  <a:lnTo>
                    <a:pt x="51816" y="731520"/>
                  </a:lnTo>
                  <a:lnTo>
                    <a:pt x="51816" y="733044"/>
                  </a:lnTo>
                  <a:lnTo>
                    <a:pt x="57912" y="746760"/>
                  </a:lnTo>
                  <a:lnTo>
                    <a:pt x="80772" y="787908"/>
                  </a:lnTo>
                  <a:lnTo>
                    <a:pt x="99060" y="815340"/>
                  </a:lnTo>
                  <a:lnTo>
                    <a:pt x="106680" y="826008"/>
                  </a:lnTo>
                  <a:lnTo>
                    <a:pt x="85344" y="842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02912" y="1168746"/>
            <a:ext cx="8179434" cy="545909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  <a:tabLst>
                <a:tab pos="527685" algn="l"/>
              </a:tabLst>
            </a:pPr>
            <a:r>
              <a:rPr sz="2400" b="1" spc="-5" dirty="0">
                <a:solidFill>
                  <a:srgbClr val="BF0000"/>
                </a:solidFill>
                <a:latin typeface="TeXGyreAdventor"/>
                <a:cs typeface="TeXGyreAdventor"/>
              </a:rPr>
              <a:t>III.	Acteur</a:t>
            </a:r>
            <a:endParaRPr sz="2400">
              <a:latin typeface="TeXGyreAdventor"/>
              <a:cs typeface="TeXGyreAdventor"/>
            </a:endParaRPr>
          </a:p>
          <a:p>
            <a:pPr marL="756285" marR="5080" indent="-287020">
              <a:lnSpc>
                <a:spcPct val="150000"/>
              </a:lnSpc>
              <a:spcBef>
                <a:spcPts val="30"/>
              </a:spcBef>
            </a:pPr>
            <a:r>
              <a:rPr sz="1600" spc="-5" dirty="0">
                <a:solidFill>
                  <a:srgbClr val="7E7E7E"/>
                </a:solidFill>
                <a:latin typeface="Courier New"/>
                <a:cs typeface="Courier New"/>
              </a:rPr>
              <a:t>o </a:t>
            </a:r>
            <a:r>
              <a:rPr sz="1600" spc="5" dirty="0">
                <a:solidFill>
                  <a:srgbClr val="7E7E7E"/>
                </a:solidFill>
                <a:latin typeface="TeXGyreAdventor"/>
                <a:cs typeface="TeXGyreAdventor"/>
              </a:rPr>
              <a:t>Il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s’agit </a:t>
            </a: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des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intervenants </a:t>
            </a:r>
            <a:r>
              <a:rPr sz="1600" dirty="0">
                <a:solidFill>
                  <a:srgbClr val="7E7E7E"/>
                </a:solidFill>
                <a:latin typeface="TeXGyreAdventor"/>
                <a:cs typeface="TeXGyreAdventor"/>
              </a:rPr>
              <a:t>qui </a:t>
            </a: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échangent (émettre/recevoir) des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informations  </a:t>
            </a:r>
            <a:r>
              <a:rPr sz="1600" dirty="0">
                <a:solidFill>
                  <a:srgbClr val="7E7E7E"/>
                </a:solidFill>
                <a:latin typeface="TeXGyreAdventor"/>
                <a:cs typeface="TeXGyreAdventor"/>
              </a:rPr>
              <a:t>avec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l’organisme et sont deux</a:t>
            </a:r>
            <a:r>
              <a:rPr sz="1600" spc="-2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types:</a:t>
            </a:r>
            <a:endParaRPr sz="1600">
              <a:latin typeface="TeXGyreAdventor"/>
              <a:cs typeface="TeXGyreAdventor"/>
            </a:endParaRPr>
          </a:p>
          <a:p>
            <a:pPr marL="5466715" marR="1349375" algn="ctr">
              <a:lnSpc>
                <a:spcPct val="101499"/>
              </a:lnSpc>
              <a:spcBef>
                <a:spcPts val="1065"/>
              </a:spcBef>
            </a:pPr>
            <a:r>
              <a:rPr sz="2000" spc="95" dirty="0">
                <a:solidFill>
                  <a:srgbClr val="FFFFFF"/>
                </a:solidFill>
                <a:latin typeface="Times New Roman"/>
                <a:cs typeface="Times New Roman"/>
              </a:rPr>
              <a:t>Interne  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000" spc="7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spc="13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spc="9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spc="13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16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spc="6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spc="20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spc="7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2385060">
              <a:lnSpc>
                <a:spcPct val="100000"/>
              </a:lnSpc>
            </a:pPr>
            <a:r>
              <a:rPr sz="2000" spc="100" dirty="0">
                <a:solidFill>
                  <a:srgbClr val="FFFFFF"/>
                </a:solidFill>
                <a:latin typeface="Times New Roman"/>
                <a:cs typeface="Times New Roman"/>
              </a:rPr>
              <a:t>Acteur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5305425" marR="1183640" indent="-5080" algn="ctr">
              <a:lnSpc>
                <a:spcPct val="101499"/>
              </a:lnSpc>
              <a:spcBef>
                <a:spcPts val="5"/>
              </a:spcBef>
            </a:pPr>
            <a:r>
              <a:rPr sz="2000" spc="75" dirty="0">
                <a:solidFill>
                  <a:srgbClr val="FFFFFF"/>
                </a:solidFill>
                <a:latin typeface="Times New Roman"/>
                <a:cs typeface="Times New Roman"/>
              </a:rPr>
              <a:t>Externe </a:t>
            </a:r>
            <a:r>
              <a:rPr sz="2000" spc="160" dirty="0">
                <a:solidFill>
                  <a:srgbClr val="FFFFFF"/>
                </a:solidFill>
                <a:latin typeface="Times New Roman"/>
                <a:cs typeface="Times New Roman"/>
              </a:rPr>
              <a:t>au  </a:t>
            </a:r>
            <a:r>
              <a:rPr sz="2000" spc="95" dirty="0">
                <a:solidFill>
                  <a:srgbClr val="FFFFFF"/>
                </a:solidFill>
                <a:latin typeface="Times New Roman"/>
                <a:cs typeface="Times New Roman"/>
              </a:rPr>
              <a:t>système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Times New Roman"/>
                <a:cs typeface="Times New Roman"/>
              </a:rPr>
              <a:t>étudié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imes New Roman"/>
              <a:cs typeface="Times New Roman"/>
            </a:endParaRPr>
          </a:p>
          <a:p>
            <a:pPr marR="6802755" algn="ctr">
              <a:lnSpc>
                <a:spcPct val="100000"/>
              </a:lnSpc>
            </a:pPr>
            <a:r>
              <a:rPr sz="2400" spc="-15" dirty="0">
                <a:solidFill>
                  <a:srgbClr val="BF0000"/>
                </a:solidFill>
                <a:latin typeface="TeXGyreAdventor"/>
                <a:cs typeface="TeXGyreAdventor"/>
              </a:rPr>
              <a:t>E</a:t>
            </a:r>
            <a:r>
              <a:rPr sz="2400" dirty="0">
                <a:solidFill>
                  <a:srgbClr val="BF0000"/>
                </a:solidFill>
                <a:latin typeface="TeXGyreAdventor"/>
                <a:cs typeface="TeXGyreAdventor"/>
              </a:rPr>
              <a:t>x</a:t>
            </a:r>
            <a:r>
              <a:rPr sz="2400" spc="15" dirty="0">
                <a:solidFill>
                  <a:srgbClr val="BF0000"/>
                </a:solidFill>
                <a:latin typeface="TeXGyreAdventor"/>
                <a:cs typeface="TeXGyreAdventor"/>
              </a:rPr>
              <a:t>e</a:t>
            </a:r>
            <a:r>
              <a:rPr sz="2400" spc="-20" dirty="0">
                <a:solidFill>
                  <a:srgbClr val="BF0000"/>
                </a:solidFill>
                <a:latin typeface="TeXGyreAdventor"/>
                <a:cs typeface="TeXGyreAdventor"/>
              </a:rPr>
              <a:t>m</a:t>
            </a:r>
            <a:r>
              <a:rPr sz="2400" spc="-10" dirty="0">
                <a:solidFill>
                  <a:srgbClr val="BF0000"/>
                </a:solidFill>
                <a:latin typeface="TeXGyreAdventor"/>
                <a:cs typeface="TeXGyreAdventor"/>
              </a:rPr>
              <a:t>p</a:t>
            </a:r>
            <a:r>
              <a:rPr sz="2400" spc="-5" dirty="0">
                <a:solidFill>
                  <a:srgbClr val="BF0000"/>
                </a:solidFill>
                <a:latin typeface="TeXGyreAdventor"/>
                <a:cs typeface="TeXGyreAdventor"/>
              </a:rPr>
              <a:t>le:</a:t>
            </a:r>
            <a:endParaRPr sz="2400">
              <a:latin typeface="TeXGyreAdventor"/>
              <a:cs typeface="TeXGyreAdventor"/>
            </a:endParaRPr>
          </a:p>
          <a:p>
            <a:pPr marL="756285" indent="-287655">
              <a:lnSpc>
                <a:spcPct val="100000"/>
              </a:lnSpc>
              <a:spcBef>
                <a:spcPts val="994"/>
              </a:spcBef>
              <a:buFont typeface="Courier New"/>
              <a:buChar char="o"/>
              <a:tabLst>
                <a:tab pos="756920" algn="l"/>
              </a:tabLst>
            </a:pPr>
            <a:r>
              <a:rPr sz="1600" i="1" spc="-10" dirty="0">
                <a:solidFill>
                  <a:srgbClr val="BF0000"/>
                </a:solidFill>
                <a:latin typeface="TeXGyreAdventor"/>
                <a:cs typeface="TeXGyreAdventor"/>
              </a:rPr>
              <a:t>Un </a:t>
            </a:r>
            <a:r>
              <a:rPr sz="16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client est un acteur externe à une banque;</a:t>
            </a:r>
            <a:endParaRPr sz="16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BF0000"/>
              </a:buClr>
              <a:buFont typeface="Courier New"/>
              <a:buChar char="o"/>
            </a:pPr>
            <a:endParaRPr sz="1300">
              <a:latin typeface="TeXGyreAdventor"/>
              <a:cs typeface="TeXGyreAdventor"/>
            </a:endParaRPr>
          </a:p>
          <a:p>
            <a:pPr marL="756285" indent="-287655">
              <a:lnSpc>
                <a:spcPct val="100000"/>
              </a:lnSpc>
              <a:buFont typeface="Courier New"/>
              <a:buChar char="o"/>
              <a:tabLst>
                <a:tab pos="756920" algn="l"/>
              </a:tabLst>
            </a:pPr>
            <a:r>
              <a:rPr sz="1600" i="1" spc="-10" dirty="0">
                <a:solidFill>
                  <a:srgbClr val="BF0000"/>
                </a:solidFill>
                <a:latin typeface="TeXGyreAdventor"/>
                <a:cs typeface="TeXGyreAdventor"/>
              </a:rPr>
              <a:t>Service de </a:t>
            </a:r>
            <a:r>
              <a:rPr sz="16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comptabilité est un acteur interne à une</a:t>
            </a:r>
            <a:r>
              <a:rPr sz="1600" i="1" spc="15" dirty="0">
                <a:solidFill>
                  <a:srgbClr val="BF0000"/>
                </a:solidFill>
                <a:latin typeface="TeXGyreAdventor"/>
                <a:cs typeface="TeXGyreAdventor"/>
              </a:rPr>
              <a:t> </a:t>
            </a:r>
            <a:r>
              <a:rPr sz="16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entreprise;</a:t>
            </a:r>
            <a:endParaRPr sz="16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BF0000"/>
              </a:buClr>
              <a:buFont typeface="Courier New"/>
              <a:buChar char="o"/>
            </a:pPr>
            <a:endParaRPr sz="1300">
              <a:latin typeface="TeXGyreAdventor"/>
              <a:cs typeface="TeXGyreAdventor"/>
            </a:endParaRPr>
          </a:p>
          <a:p>
            <a:pPr marL="756285" marR="6742430" indent="-756920">
              <a:lnSpc>
                <a:spcPct val="100000"/>
              </a:lnSpc>
              <a:buFont typeface="Courier New"/>
              <a:buChar char="o"/>
              <a:tabLst>
                <a:tab pos="756920" algn="l"/>
              </a:tabLst>
            </a:pPr>
            <a:r>
              <a:rPr sz="16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…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1808" y="438294"/>
            <a:ext cx="4181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90" dirty="0">
                <a:latin typeface="Times New Roman"/>
                <a:cs typeface="Times New Roman"/>
              </a:rPr>
              <a:t>Concepts </a:t>
            </a:r>
            <a:r>
              <a:rPr sz="4000" spc="420" dirty="0">
                <a:latin typeface="Times New Roman"/>
                <a:cs typeface="Times New Roman"/>
              </a:rPr>
              <a:t>du</a:t>
            </a:r>
            <a:r>
              <a:rPr sz="4000" spc="-260" dirty="0">
                <a:latin typeface="Times New Roman"/>
                <a:cs typeface="Times New Roman"/>
              </a:rPr>
              <a:t> </a:t>
            </a:r>
            <a:r>
              <a:rPr sz="4000" spc="175" dirty="0">
                <a:latin typeface="Times New Roman"/>
                <a:cs typeface="Times New Roman"/>
              </a:rPr>
              <a:t>MCC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2912" y="1168746"/>
            <a:ext cx="7835265" cy="951230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  <a:tabLst>
                <a:tab pos="527685" algn="l"/>
              </a:tabLst>
            </a:pPr>
            <a:r>
              <a:rPr sz="2400" b="1" spc="-5" dirty="0">
                <a:solidFill>
                  <a:srgbClr val="BF0000"/>
                </a:solidFill>
                <a:latin typeface="TeXGyreAdventor"/>
                <a:cs typeface="TeXGyreAdventor"/>
              </a:rPr>
              <a:t>IV.	Flux</a:t>
            </a:r>
            <a:endParaRPr sz="2400">
              <a:latin typeface="TeXGyreAdventor"/>
              <a:cs typeface="TeXGyreAdventor"/>
            </a:endParaRPr>
          </a:p>
          <a:p>
            <a:pPr marL="469265">
              <a:lnSpc>
                <a:spcPct val="100000"/>
              </a:lnSpc>
              <a:spcBef>
                <a:spcPts val="990"/>
              </a:spcBef>
            </a:pPr>
            <a:r>
              <a:rPr sz="1600" spc="-5" dirty="0">
                <a:solidFill>
                  <a:srgbClr val="7E7E7E"/>
                </a:solidFill>
                <a:latin typeface="Courier New"/>
                <a:cs typeface="Courier New"/>
              </a:rPr>
              <a:t>o </a:t>
            </a:r>
            <a:r>
              <a:rPr sz="1600" spc="5" dirty="0">
                <a:solidFill>
                  <a:srgbClr val="7E7E7E"/>
                </a:solidFill>
                <a:latin typeface="TeXGyreAdventor"/>
                <a:cs typeface="TeXGyreAdventor"/>
              </a:rPr>
              <a:t>Il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s’agit </a:t>
            </a: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des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échanges </a:t>
            </a: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entre acteurs eux-mêmes </a:t>
            </a:r>
            <a:r>
              <a:rPr sz="1600" spc="-15" dirty="0">
                <a:solidFill>
                  <a:srgbClr val="7E7E7E"/>
                </a:solidFill>
                <a:latin typeface="TeXGyreAdventor"/>
                <a:cs typeface="TeXGyreAdventor"/>
              </a:rPr>
              <a:t>et/ou </a:t>
            </a:r>
            <a:r>
              <a:rPr sz="1600" spc="5" dirty="0">
                <a:solidFill>
                  <a:srgbClr val="7E7E7E"/>
                </a:solidFill>
                <a:latin typeface="TeXGyreAdventor"/>
                <a:cs typeface="TeXGyreAdventor"/>
              </a:rPr>
              <a:t>le</a:t>
            </a:r>
            <a:r>
              <a:rPr sz="1600" spc="10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système </a:t>
            </a: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étudié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1080" y="2183892"/>
            <a:ext cx="4000500" cy="2759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97256" y="3446800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2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lu</a:t>
            </a: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9939" y="2309905"/>
            <a:ext cx="100076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-1905" algn="ctr">
              <a:lnSpc>
                <a:spcPct val="100800"/>
              </a:lnSpc>
              <a:spcBef>
                <a:spcPts val="85"/>
              </a:spcBef>
            </a:pPr>
            <a:r>
              <a:rPr sz="12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Physique 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2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2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2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2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ndis</a:t>
            </a:r>
            <a:r>
              <a:rPr sz="12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,  </a:t>
            </a:r>
            <a:r>
              <a:rPr sz="12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matériel,</a:t>
            </a:r>
            <a:r>
              <a:rPr sz="1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…)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7735" y="3167897"/>
            <a:ext cx="1024255" cy="7632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-635" algn="ctr">
              <a:lnSpc>
                <a:spcPct val="101099"/>
              </a:lnSpc>
              <a:spcBef>
                <a:spcPts val="85"/>
              </a:spcBef>
            </a:pPr>
            <a:r>
              <a:rPr sz="1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Financier  </a:t>
            </a:r>
            <a:r>
              <a:rPr sz="12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(chèque,  virement,  </a:t>
            </a:r>
            <a:r>
              <a:rPr sz="12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versement;</a:t>
            </a:r>
            <a:r>
              <a:rPr sz="12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…)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4802" y="4213338"/>
            <a:ext cx="152654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270" algn="ctr">
              <a:lnSpc>
                <a:spcPct val="100800"/>
              </a:lnSpc>
              <a:spcBef>
                <a:spcPts val="85"/>
              </a:spcBef>
            </a:pPr>
            <a:r>
              <a:rPr sz="12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information </a:t>
            </a:r>
            <a:r>
              <a:rPr sz="12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(verbal,  </a:t>
            </a:r>
            <a:r>
              <a:rPr sz="12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document, </a:t>
            </a:r>
            <a:r>
              <a:rPr sz="12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BD,</a:t>
            </a:r>
            <a:r>
              <a:rPr sz="12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email,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…)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07152" y="2446020"/>
            <a:ext cx="4509516" cy="2378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44585" y="3500095"/>
            <a:ext cx="382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4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lu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8095027" y="2547608"/>
            <a:ext cx="1448435" cy="88709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1200"/>
              </a:lnSpc>
              <a:spcBef>
                <a:spcPts val="80"/>
              </a:spcBef>
            </a:pPr>
            <a:r>
              <a:rPr sz="14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Interne </a:t>
            </a:r>
            <a:r>
              <a:rPr sz="14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: </a:t>
            </a: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émis</a:t>
            </a:r>
            <a:r>
              <a:rPr sz="1400" b="1" spc="-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par  </a:t>
            </a: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un </a:t>
            </a:r>
            <a:r>
              <a:rPr sz="14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acteur </a:t>
            </a:r>
            <a:r>
              <a:rPr sz="14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interne  </a:t>
            </a:r>
            <a:r>
              <a:rPr sz="14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ou </a:t>
            </a: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le </a:t>
            </a:r>
            <a:r>
              <a:rPr sz="14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système  </a:t>
            </a:r>
            <a:r>
              <a:rPr sz="14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étudié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81260" y="3913130"/>
            <a:ext cx="1478915" cy="6711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-2540" algn="ctr">
              <a:lnSpc>
                <a:spcPct val="101099"/>
              </a:lnSpc>
              <a:spcBef>
                <a:spcPts val="85"/>
              </a:spcBef>
            </a:pP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Externe: </a:t>
            </a: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émis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par  </a:t>
            </a:r>
            <a:r>
              <a:rPr sz="14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acteurs </a:t>
            </a:r>
            <a:r>
              <a:rPr sz="14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externe</a:t>
            </a:r>
            <a:r>
              <a:rPr sz="1400" b="1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au  </a:t>
            </a:r>
            <a:r>
              <a:rPr sz="14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SI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747" y="965090"/>
            <a:ext cx="5083175" cy="13500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3200" spc="-5" dirty="0">
                <a:solidFill>
                  <a:srgbClr val="BF0000"/>
                </a:solidFill>
                <a:latin typeface="TeXGyreAdventor"/>
                <a:cs typeface="TeXGyreAdventor"/>
              </a:rPr>
              <a:t>Caractéristiques </a:t>
            </a:r>
            <a:r>
              <a:rPr sz="3200" spc="-10" dirty="0">
                <a:solidFill>
                  <a:srgbClr val="BF0000"/>
                </a:solidFill>
                <a:latin typeface="TeXGyreAdventor"/>
                <a:cs typeface="TeXGyreAdventor"/>
              </a:rPr>
              <a:t>du</a:t>
            </a:r>
            <a:r>
              <a:rPr sz="3200" spc="-15" dirty="0">
                <a:solidFill>
                  <a:srgbClr val="BF0000"/>
                </a:solidFill>
                <a:latin typeface="TeXGyreAdventor"/>
                <a:cs typeface="TeXGyreAdventor"/>
              </a:rPr>
              <a:t> </a:t>
            </a:r>
            <a:r>
              <a:rPr sz="3200" spc="-5" dirty="0">
                <a:solidFill>
                  <a:srgbClr val="BF0000"/>
                </a:solidFill>
                <a:latin typeface="TeXGyreAdventor"/>
                <a:cs typeface="TeXGyreAdventor"/>
              </a:rPr>
              <a:t>flux:</a:t>
            </a:r>
            <a:endParaRPr sz="3200">
              <a:latin typeface="TeXGyreAdventor"/>
              <a:cs typeface="TeXGyreAdventor"/>
            </a:endParaRPr>
          </a:p>
          <a:p>
            <a:pPr marL="756285" lvl="1" indent="-287655">
              <a:lnSpc>
                <a:spcPct val="100000"/>
              </a:lnSpc>
              <a:spcBef>
                <a:spcPts val="505"/>
              </a:spcBef>
              <a:buFont typeface="Courier New"/>
              <a:buChar char="o"/>
              <a:tabLst>
                <a:tab pos="756920" algn="l"/>
              </a:tabLst>
            </a:pP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Émetteur</a:t>
            </a:r>
            <a:endParaRPr sz="2000">
              <a:latin typeface="TeXGyreAdventor"/>
              <a:cs typeface="TeXGyreAdventor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Courier New"/>
              <a:buChar char="o"/>
              <a:tabLst>
                <a:tab pos="756920" algn="l"/>
              </a:tabLst>
            </a:pP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Récepteur</a:t>
            </a:r>
            <a:endParaRPr sz="20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5928" y="2349453"/>
            <a:ext cx="6641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o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Numéro et </a:t>
            </a:r>
            <a:r>
              <a:rPr sz="2000" spc="5" dirty="0">
                <a:solidFill>
                  <a:srgbClr val="7E7E7E"/>
                </a:solidFill>
                <a:latin typeface="TeXGyreAdventor"/>
                <a:cs typeface="TeXGyreAdventor"/>
              </a:rPr>
              <a:t>le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contenu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des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messages</a:t>
            </a:r>
            <a:r>
              <a:rPr sz="2000" spc="-27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d’informations</a:t>
            </a:r>
            <a:endParaRPr sz="20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2912" y="3399665"/>
            <a:ext cx="8493125" cy="242379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R="7116445" algn="ctr">
              <a:lnSpc>
                <a:spcPct val="100000"/>
              </a:lnSpc>
              <a:spcBef>
                <a:spcPts val="1595"/>
              </a:spcBef>
            </a:pPr>
            <a:r>
              <a:rPr sz="2400" spc="-15" dirty="0">
                <a:solidFill>
                  <a:srgbClr val="BF0000"/>
                </a:solidFill>
                <a:latin typeface="TeXGyreAdventor"/>
                <a:cs typeface="TeXGyreAdventor"/>
              </a:rPr>
              <a:t>E</a:t>
            </a:r>
            <a:r>
              <a:rPr sz="2400" dirty="0">
                <a:solidFill>
                  <a:srgbClr val="BF0000"/>
                </a:solidFill>
                <a:latin typeface="TeXGyreAdventor"/>
                <a:cs typeface="TeXGyreAdventor"/>
              </a:rPr>
              <a:t>x</a:t>
            </a:r>
            <a:r>
              <a:rPr sz="2400" spc="15" dirty="0">
                <a:solidFill>
                  <a:srgbClr val="BF0000"/>
                </a:solidFill>
                <a:latin typeface="TeXGyreAdventor"/>
                <a:cs typeface="TeXGyreAdventor"/>
              </a:rPr>
              <a:t>e</a:t>
            </a:r>
            <a:r>
              <a:rPr sz="2400" spc="-20" dirty="0">
                <a:solidFill>
                  <a:srgbClr val="BF0000"/>
                </a:solidFill>
                <a:latin typeface="TeXGyreAdventor"/>
                <a:cs typeface="TeXGyreAdventor"/>
              </a:rPr>
              <a:t>m</a:t>
            </a:r>
            <a:r>
              <a:rPr sz="2400" spc="-10" dirty="0">
                <a:solidFill>
                  <a:srgbClr val="BF0000"/>
                </a:solidFill>
                <a:latin typeface="TeXGyreAdventor"/>
                <a:cs typeface="TeXGyreAdventor"/>
              </a:rPr>
              <a:t>p</a:t>
            </a:r>
            <a:r>
              <a:rPr sz="2400" spc="-5" dirty="0">
                <a:solidFill>
                  <a:srgbClr val="BF0000"/>
                </a:solidFill>
                <a:latin typeface="TeXGyreAdventor"/>
                <a:cs typeface="TeXGyreAdventor"/>
              </a:rPr>
              <a:t>le:</a:t>
            </a:r>
            <a:endParaRPr sz="2400">
              <a:latin typeface="TeXGyreAdventor"/>
              <a:cs typeface="TeXGyreAdventor"/>
            </a:endParaRPr>
          </a:p>
          <a:p>
            <a:pPr marL="756285" indent="-287655">
              <a:lnSpc>
                <a:spcPct val="100000"/>
              </a:lnSpc>
              <a:spcBef>
                <a:spcPts val="994"/>
              </a:spcBef>
              <a:buFont typeface="Courier New"/>
              <a:buChar char="o"/>
              <a:tabLst>
                <a:tab pos="756920" algn="l"/>
              </a:tabLst>
            </a:pPr>
            <a:r>
              <a:rPr sz="1600" i="1" spc="-10" dirty="0">
                <a:solidFill>
                  <a:srgbClr val="BF0000"/>
                </a:solidFill>
                <a:latin typeface="TeXGyreAdventor"/>
                <a:cs typeface="TeXGyreAdventor"/>
              </a:rPr>
              <a:t>Un </a:t>
            </a:r>
            <a:r>
              <a:rPr sz="1600" i="1" u="sng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TeXGyreAdventor"/>
                <a:cs typeface="TeXGyreAdventor"/>
              </a:rPr>
              <a:t>client</a:t>
            </a:r>
            <a:r>
              <a:rPr sz="16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 demande un produit </a:t>
            </a:r>
            <a:r>
              <a:rPr sz="1600" i="1" spc="-10" dirty="0">
                <a:solidFill>
                  <a:srgbClr val="BF0000"/>
                </a:solidFill>
                <a:latin typeface="TeXGyreAdventor"/>
                <a:cs typeface="TeXGyreAdventor"/>
              </a:rPr>
              <a:t>au</a:t>
            </a:r>
            <a:r>
              <a:rPr sz="1600" i="1" spc="40" dirty="0">
                <a:solidFill>
                  <a:srgbClr val="BF0000"/>
                </a:solidFill>
                <a:latin typeface="TeXGyreAdventor"/>
                <a:cs typeface="TeXGyreAdventor"/>
              </a:rPr>
              <a:t> </a:t>
            </a:r>
            <a:r>
              <a:rPr sz="1600" i="1" u="sng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TeXGyreAdventor"/>
                <a:cs typeface="TeXGyreAdventor"/>
              </a:rPr>
              <a:t>magasin</a:t>
            </a:r>
            <a:r>
              <a:rPr sz="16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;</a:t>
            </a:r>
            <a:endParaRPr sz="16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BF0000"/>
              </a:buClr>
              <a:buFont typeface="Courier New"/>
              <a:buChar char="o"/>
            </a:pPr>
            <a:endParaRPr sz="1300">
              <a:latin typeface="TeXGyreAdventor"/>
              <a:cs typeface="TeXGyreAdventor"/>
            </a:endParaRPr>
          </a:p>
          <a:p>
            <a:pPr marL="756285" indent="-287655">
              <a:lnSpc>
                <a:spcPct val="100000"/>
              </a:lnSpc>
              <a:buFont typeface="Courier New"/>
              <a:buChar char="o"/>
              <a:tabLst>
                <a:tab pos="756920" algn="l"/>
              </a:tabLst>
            </a:pPr>
            <a:r>
              <a:rPr sz="16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Le </a:t>
            </a:r>
            <a:r>
              <a:rPr sz="1600" i="1" u="sng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TeXGyreAdventor"/>
                <a:cs typeface="TeXGyreAdventor"/>
              </a:rPr>
              <a:t>service </a:t>
            </a:r>
            <a:r>
              <a:rPr sz="1600" i="1" u="sng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TeXGyreAdventor"/>
                <a:cs typeface="TeXGyreAdventor"/>
              </a:rPr>
              <a:t>de </a:t>
            </a:r>
            <a:r>
              <a:rPr sz="1600" i="1" u="sng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TeXGyreAdventor"/>
                <a:cs typeface="TeXGyreAdventor"/>
              </a:rPr>
              <a:t>stock</a:t>
            </a:r>
            <a:r>
              <a:rPr sz="16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 envoie sa demande d’approvisionnement aux</a:t>
            </a:r>
            <a:r>
              <a:rPr sz="1600" i="1" spc="40" dirty="0">
                <a:solidFill>
                  <a:srgbClr val="BF0000"/>
                </a:solidFill>
                <a:latin typeface="TeXGyreAdventor"/>
                <a:cs typeface="TeXGyreAdventor"/>
              </a:rPr>
              <a:t> </a:t>
            </a:r>
            <a:r>
              <a:rPr sz="1600" i="1" u="sng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TeXGyreAdventor"/>
                <a:cs typeface="TeXGyreAdventor"/>
              </a:rPr>
              <a:t>fournisseurs</a:t>
            </a:r>
            <a:r>
              <a:rPr sz="16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;</a:t>
            </a:r>
            <a:endParaRPr sz="16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BF0000"/>
              </a:buClr>
              <a:buFont typeface="Courier New"/>
              <a:buChar char="o"/>
            </a:pPr>
            <a:endParaRPr sz="1300">
              <a:latin typeface="TeXGyreAdventor"/>
              <a:cs typeface="TeXGyreAdventor"/>
            </a:endParaRPr>
          </a:p>
          <a:p>
            <a:pPr marL="756285" indent="-287655">
              <a:lnSpc>
                <a:spcPct val="100000"/>
              </a:lnSpc>
              <a:buFont typeface="Courier New"/>
              <a:buChar char="o"/>
              <a:tabLst>
                <a:tab pos="756920" algn="l"/>
              </a:tabLst>
            </a:pPr>
            <a:r>
              <a:rPr sz="1600" i="1" u="sng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TeXGyreAdventor"/>
                <a:cs typeface="TeXGyreAdventor"/>
              </a:rPr>
              <a:t>Le service </a:t>
            </a:r>
            <a:r>
              <a:rPr sz="1600" i="1" u="sng" spc="-1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TeXGyreAdventor"/>
                <a:cs typeface="TeXGyreAdventor"/>
              </a:rPr>
              <a:t>de </a:t>
            </a:r>
            <a:r>
              <a:rPr sz="1600" i="1" u="sng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TeXGyreAdventor"/>
                <a:cs typeface="TeXGyreAdventor"/>
              </a:rPr>
              <a:t>ventes</a:t>
            </a:r>
            <a:r>
              <a:rPr sz="16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 édite la facture du</a:t>
            </a:r>
            <a:r>
              <a:rPr sz="1600" i="1" spc="-15" dirty="0">
                <a:solidFill>
                  <a:srgbClr val="BF0000"/>
                </a:solidFill>
                <a:latin typeface="TeXGyreAdventor"/>
                <a:cs typeface="TeXGyreAdventor"/>
              </a:rPr>
              <a:t> </a:t>
            </a:r>
            <a:r>
              <a:rPr sz="1600" i="1" u="sng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TeXGyreAdventor"/>
                <a:cs typeface="TeXGyreAdventor"/>
              </a:rPr>
              <a:t>client</a:t>
            </a:r>
            <a:r>
              <a:rPr sz="16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;</a:t>
            </a:r>
            <a:endParaRPr sz="16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BF0000"/>
              </a:buClr>
              <a:buFont typeface="Courier New"/>
              <a:buChar char="o"/>
            </a:pPr>
            <a:endParaRPr sz="1300">
              <a:latin typeface="TeXGyreAdventor"/>
              <a:cs typeface="TeXGyreAdventor"/>
            </a:endParaRPr>
          </a:p>
          <a:p>
            <a:pPr marL="756285" marR="7056120" indent="-756920">
              <a:lnSpc>
                <a:spcPct val="100000"/>
              </a:lnSpc>
              <a:buFont typeface="Courier New"/>
              <a:buChar char="o"/>
              <a:tabLst>
                <a:tab pos="756920" algn="l"/>
              </a:tabLst>
            </a:pPr>
            <a:r>
              <a:rPr sz="16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…</a:t>
            </a:r>
            <a:endParaRPr sz="1600">
              <a:latin typeface="TeXGyreAdventor"/>
              <a:cs typeface="TeXGyreAdventor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978652" y="1714500"/>
            <a:ext cx="1181100" cy="532130"/>
            <a:chOff x="5978652" y="1714500"/>
            <a:chExt cx="1181100" cy="532130"/>
          </a:xfrm>
        </p:grpSpPr>
        <p:sp>
          <p:nvSpPr>
            <p:cNvPr id="6" name="object 6"/>
            <p:cNvSpPr/>
            <p:nvPr/>
          </p:nvSpPr>
          <p:spPr>
            <a:xfrm>
              <a:off x="5992367" y="1729740"/>
              <a:ext cx="1153795" cy="502920"/>
            </a:xfrm>
            <a:custGeom>
              <a:avLst/>
              <a:gdLst/>
              <a:ahLst/>
              <a:cxnLst/>
              <a:rect l="l" t="t" r="r" b="b"/>
              <a:pathLst>
                <a:path w="1153795" h="502919">
                  <a:moveTo>
                    <a:pt x="577596" y="502920"/>
                  </a:moveTo>
                  <a:lnTo>
                    <a:pt x="514744" y="501442"/>
                  </a:lnTo>
                  <a:lnTo>
                    <a:pt x="453832" y="497111"/>
                  </a:lnTo>
                  <a:lnTo>
                    <a:pt x="395215" y="490081"/>
                  </a:lnTo>
                  <a:lnTo>
                    <a:pt x="339248" y="480508"/>
                  </a:lnTo>
                  <a:lnTo>
                    <a:pt x="286286" y="468545"/>
                  </a:lnTo>
                  <a:lnTo>
                    <a:pt x="236683" y="454347"/>
                  </a:lnTo>
                  <a:lnTo>
                    <a:pt x="190794" y="438068"/>
                  </a:lnTo>
                  <a:lnTo>
                    <a:pt x="148975" y="419862"/>
                  </a:lnTo>
                  <a:lnTo>
                    <a:pt x="111581" y="399885"/>
                  </a:lnTo>
                  <a:lnTo>
                    <a:pt x="78965" y="378290"/>
                  </a:lnTo>
                  <a:lnTo>
                    <a:pt x="29492" y="330866"/>
                  </a:lnTo>
                  <a:lnTo>
                    <a:pt x="3395" y="278825"/>
                  </a:lnTo>
                  <a:lnTo>
                    <a:pt x="0" y="251460"/>
                  </a:lnTo>
                  <a:lnTo>
                    <a:pt x="3395" y="224094"/>
                  </a:lnTo>
                  <a:lnTo>
                    <a:pt x="29492" y="172053"/>
                  </a:lnTo>
                  <a:lnTo>
                    <a:pt x="78965" y="124629"/>
                  </a:lnTo>
                  <a:lnTo>
                    <a:pt x="111581" y="103034"/>
                  </a:lnTo>
                  <a:lnTo>
                    <a:pt x="148975" y="83057"/>
                  </a:lnTo>
                  <a:lnTo>
                    <a:pt x="190794" y="64851"/>
                  </a:lnTo>
                  <a:lnTo>
                    <a:pt x="236683" y="48572"/>
                  </a:lnTo>
                  <a:lnTo>
                    <a:pt x="286286" y="34374"/>
                  </a:lnTo>
                  <a:lnTo>
                    <a:pt x="339248" y="22411"/>
                  </a:lnTo>
                  <a:lnTo>
                    <a:pt x="395215" y="12838"/>
                  </a:lnTo>
                  <a:lnTo>
                    <a:pt x="453832" y="5808"/>
                  </a:lnTo>
                  <a:lnTo>
                    <a:pt x="514744" y="1477"/>
                  </a:lnTo>
                  <a:lnTo>
                    <a:pt x="577596" y="0"/>
                  </a:lnTo>
                  <a:lnTo>
                    <a:pt x="640162" y="1477"/>
                  </a:lnTo>
                  <a:lnTo>
                    <a:pt x="700827" y="5808"/>
                  </a:lnTo>
                  <a:lnTo>
                    <a:pt x="759232" y="12838"/>
                  </a:lnTo>
                  <a:lnTo>
                    <a:pt x="815020" y="22411"/>
                  </a:lnTo>
                  <a:lnTo>
                    <a:pt x="867833" y="34374"/>
                  </a:lnTo>
                  <a:lnTo>
                    <a:pt x="917313" y="48572"/>
                  </a:lnTo>
                  <a:lnTo>
                    <a:pt x="963104" y="64851"/>
                  </a:lnTo>
                  <a:lnTo>
                    <a:pt x="1004847" y="83057"/>
                  </a:lnTo>
                  <a:lnTo>
                    <a:pt x="1042184" y="103034"/>
                  </a:lnTo>
                  <a:lnTo>
                    <a:pt x="1074758" y="124629"/>
                  </a:lnTo>
                  <a:lnTo>
                    <a:pt x="1124187" y="172053"/>
                  </a:lnTo>
                  <a:lnTo>
                    <a:pt x="1150273" y="224094"/>
                  </a:lnTo>
                  <a:lnTo>
                    <a:pt x="1153668" y="251460"/>
                  </a:lnTo>
                  <a:lnTo>
                    <a:pt x="1150273" y="278825"/>
                  </a:lnTo>
                  <a:lnTo>
                    <a:pt x="1124187" y="330866"/>
                  </a:lnTo>
                  <a:lnTo>
                    <a:pt x="1074758" y="378290"/>
                  </a:lnTo>
                  <a:lnTo>
                    <a:pt x="1042184" y="399885"/>
                  </a:lnTo>
                  <a:lnTo>
                    <a:pt x="1004847" y="419862"/>
                  </a:lnTo>
                  <a:lnTo>
                    <a:pt x="963104" y="438068"/>
                  </a:lnTo>
                  <a:lnTo>
                    <a:pt x="917313" y="454347"/>
                  </a:lnTo>
                  <a:lnTo>
                    <a:pt x="867833" y="468545"/>
                  </a:lnTo>
                  <a:lnTo>
                    <a:pt x="815020" y="480508"/>
                  </a:lnTo>
                  <a:lnTo>
                    <a:pt x="759232" y="490081"/>
                  </a:lnTo>
                  <a:lnTo>
                    <a:pt x="700827" y="497111"/>
                  </a:lnTo>
                  <a:lnTo>
                    <a:pt x="640162" y="501442"/>
                  </a:lnTo>
                  <a:lnTo>
                    <a:pt x="577596" y="502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78652" y="1714500"/>
              <a:ext cx="1181100" cy="532130"/>
            </a:xfrm>
            <a:custGeom>
              <a:avLst/>
              <a:gdLst/>
              <a:ahLst/>
              <a:cxnLst/>
              <a:rect l="l" t="t" r="r" b="b"/>
              <a:pathLst>
                <a:path w="1181100" h="532130">
                  <a:moveTo>
                    <a:pt x="620268" y="531876"/>
                  </a:moveTo>
                  <a:lnTo>
                    <a:pt x="560832" y="531876"/>
                  </a:lnTo>
                  <a:lnTo>
                    <a:pt x="473964" y="527304"/>
                  </a:lnTo>
                  <a:lnTo>
                    <a:pt x="417576" y="521208"/>
                  </a:lnTo>
                  <a:lnTo>
                    <a:pt x="338328" y="507492"/>
                  </a:lnTo>
                  <a:lnTo>
                    <a:pt x="288036" y="495300"/>
                  </a:lnTo>
                  <a:lnTo>
                    <a:pt x="219456" y="473964"/>
                  </a:lnTo>
                  <a:lnTo>
                    <a:pt x="158496" y="448056"/>
                  </a:lnTo>
                  <a:lnTo>
                    <a:pt x="121920" y="429768"/>
                  </a:lnTo>
                  <a:lnTo>
                    <a:pt x="74676" y="397764"/>
                  </a:lnTo>
                  <a:lnTo>
                    <a:pt x="62484" y="385572"/>
                  </a:lnTo>
                  <a:lnTo>
                    <a:pt x="50292" y="374904"/>
                  </a:lnTo>
                  <a:lnTo>
                    <a:pt x="13716" y="323088"/>
                  </a:lnTo>
                  <a:lnTo>
                    <a:pt x="1524" y="281940"/>
                  </a:lnTo>
                  <a:lnTo>
                    <a:pt x="0" y="266700"/>
                  </a:lnTo>
                  <a:lnTo>
                    <a:pt x="1524" y="252984"/>
                  </a:lnTo>
                  <a:lnTo>
                    <a:pt x="3048" y="237744"/>
                  </a:lnTo>
                  <a:lnTo>
                    <a:pt x="12192" y="210312"/>
                  </a:lnTo>
                  <a:lnTo>
                    <a:pt x="19812" y="196596"/>
                  </a:lnTo>
                  <a:lnTo>
                    <a:pt x="28956" y="184404"/>
                  </a:lnTo>
                  <a:lnTo>
                    <a:pt x="38100" y="170688"/>
                  </a:lnTo>
                  <a:lnTo>
                    <a:pt x="74676" y="135636"/>
                  </a:lnTo>
                  <a:lnTo>
                    <a:pt x="121920" y="103632"/>
                  </a:lnTo>
                  <a:lnTo>
                    <a:pt x="158496" y="83820"/>
                  </a:lnTo>
                  <a:lnTo>
                    <a:pt x="176784" y="76200"/>
                  </a:lnTo>
                  <a:lnTo>
                    <a:pt x="198120" y="67056"/>
                  </a:lnTo>
                  <a:lnTo>
                    <a:pt x="240792" y="51816"/>
                  </a:lnTo>
                  <a:lnTo>
                    <a:pt x="263652" y="44196"/>
                  </a:lnTo>
                  <a:lnTo>
                    <a:pt x="288036" y="38100"/>
                  </a:lnTo>
                  <a:lnTo>
                    <a:pt x="312420" y="30480"/>
                  </a:lnTo>
                  <a:lnTo>
                    <a:pt x="338328" y="25908"/>
                  </a:lnTo>
                  <a:lnTo>
                    <a:pt x="364236" y="19812"/>
                  </a:lnTo>
                  <a:lnTo>
                    <a:pt x="390144" y="15240"/>
                  </a:lnTo>
                  <a:lnTo>
                    <a:pt x="501396" y="3048"/>
                  </a:lnTo>
                  <a:lnTo>
                    <a:pt x="560832" y="0"/>
                  </a:lnTo>
                  <a:lnTo>
                    <a:pt x="620268" y="0"/>
                  </a:lnTo>
                  <a:lnTo>
                    <a:pt x="679704" y="3048"/>
                  </a:lnTo>
                  <a:lnTo>
                    <a:pt x="790956" y="15240"/>
                  </a:lnTo>
                  <a:lnTo>
                    <a:pt x="816864" y="19812"/>
                  </a:lnTo>
                  <a:lnTo>
                    <a:pt x="842772" y="25908"/>
                  </a:lnTo>
                  <a:lnTo>
                    <a:pt x="860044" y="28956"/>
                  </a:lnTo>
                  <a:lnTo>
                    <a:pt x="560832" y="28956"/>
                  </a:lnTo>
                  <a:lnTo>
                    <a:pt x="475488" y="33528"/>
                  </a:lnTo>
                  <a:lnTo>
                    <a:pt x="422148" y="39624"/>
                  </a:lnTo>
                  <a:lnTo>
                    <a:pt x="368808" y="48768"/>
                  </a:lnTo>
                  <a:lnTo>
                    <a:pt x="295656" y="65532"/>
                  </a:lnTo>
                  <a:lnTo>
                    <a:pt x="249936" y="77724"/>
                  </a:lnTo>
                  <a:lnTo>
                    <a:pt x="208788" y="92964"/>
                  </a:lnTo>
                  <a:lnTo>
                    <a:pt x="188976" y="102108"/>
                  </a:lnTo>
                  <a:lnTo>
                    <a:pt x="170688" y="109728"/>
                  </a:lnTo>
                  <a:lnTo>
                    <a:pt x="152400" y="118872"/>
                  </a:lnTo>
                  <a:lnTo>
                    <a:pt x="137160" y="128016"/>
                  </a:lnTo>
                  <a:lnTo>
                    <a:pt x="120396" y="137160"/>
                  </a:lnTo>
                  <a:lnTo>
                    <a:pt x="106680" y="147828"/>
                  </a:lnTo>
                  <a:lnTo>
                    <a:pt x="92964" y="156972"/>
                  </a:lnTo>
                  <a:lnTo>
                    <a:pt x="80772" y="167640"/>
                  </a:lnTo>
                  <a:lnTo>
                    <a:pt x="51816" y="199644"/>
                  </a:lnTo>
                  <a:lnTo>
                    <a:pt x="32004" y="242316"/>
                  </a:lnTo>
                  <a:lnTo>
                    <a:pt x="28956" y="254508"/>
                  </a:lnTo>
                  <a:lnTo>
                    <a:pt x="28956" y="277368"/>
                  </a:lnTo>
                  <a:lnTo>
                    <a:pt x="44196" y="321564"/>
                  </a:lnTo>
                  <a:lnTo>
                    <a:pt x="80772" y="364236"/>
                  </a:lnTo>
                  <a:lnTo>
                    <a:pt x="135636" y="403860"/>
                  </a:lnTo>
                  <a:lnTo>
                    <a:pt x="188976" y="431292"/>
                  </a:lnTo>
                  <a:lnTo>
                    <a:pt x="228600" y="446532"/>
                  </a:lnTo>
                  <a:lnTo>
                    <a:pt x="272796" y="461772"/>
                  </a:lnTo>
                  <a:lnTo>
                    <a:pt x="318516" y="473964"/>
                  </a:lnTo>
                  <a:lnTo>
                    <a:pt x="342900" y="478536"/>
                  </a:lnTo>
                  <a:lnTo>
                    <a:pt x="368808" y="484632"/>
                  </a:lnTo>
                  <a:lnTo>
                    <a:pt x="394716" y="489204"/>
                  </a:lnTo>
                  <a:lnTo>
                    <a:pt x="504444" y="501396"/>
                  </a:lnTo>
                  <a:lnTo>
                    <a:pt x="531876" y="502920"/>
                  </a:lnTo>
                  <a:lnTo>
                    <a:pt x="862584" y="502920"/>
                  </a:lnTo>
                  <a:lnTo>
                    <a:pt x="844296" y="507492"/>
                  </a:lnTo>
                  <a:lnTo>
                    <a:pt x="763524" y="521208"/>
                  </a:lnTo>
                  <a:lnTo>
                    <a:pt x="708660" y="527304"/>
                  </a:lnTo>
                  <a:lnTo>
                    <a:pt x="620268" y="531876"/>
                  </a:lnTo>
                  <a:close/>
                </a:path>
                <a:path w="1181100" h="532130">
                  <a:moveTo>
                    <a:pt x="862584" y="502920"/>
                  </a:moveTo>
                  <a:lnTo>
                    <a:pt x="649224" y="502920"/>
                  </a:lnTo>
                  <a:lnTo>
                    <a:pt x="676656" y="501396"/>
                  </a:lnTo>
                  <a:lnTo>
                    <a:pt x="786384" y="489204"/>
                  </a:lnTo>
                  <a:lnTo>
                    <a:pt x="812292" y="484632"/>
                  </a:lnTo>
                  <a:lnTo>
                    <a:pt x="836676" y="478536"/>
                  </a:lnTo>
                  <a:lnTo>
                    <a:pt x="862584" y="473964"/>
                  </a:lnTo>
                  <a:lnTo>
                    <a:pt x="908304" y="461772"/>
                  </a:lnTo>
                  <a:lnTo>
                    <a:pt x="952500" y="446532"/>
                  </a:lnTo>
                  <a:lnTo>
                    <a:pt x="992124" y="431292"/>
                  </a:lnTo>
                  <a:lnTo>
                    <a:pt x="1010412" y="422148"/>
                  </a:lnTo>
                  <a:lnTo>
                    <a:pt x="1028700" y="414528"/>
                  </a:lnTo>
                  <a:lnTo>
                    <a:pt x="1045464" y="405384"/>
                  </a:lnTo>
                  <a:lnTo>
                    <a:pt x="1060704" y="394716"/>
                  </a:lnTo>
                  <a:lnTo>
                    <a:pt x="1074420" y="385572"/>
                  </a:lnTo>
                  <a:lnTo>
                    <a:pt x="1088136" y="374904"/>
                  </a:lnTo>
                  <a:lnTo>
                    <a:pt x="1100328" y="365760"/>
                  </a:lnTo>
                  <a:lnTo>
                    <a:pt x="1110996" y="355092"/>
                  </a:lnTo>
                  <a:lnTo>
                    <a:pt x="1129284" y="333756"/>
                  </a:lnTo>
                  <a:lnTo>
                    <a:pt x="1136904" y="323088"/>
                  </a:lnTo>
                  <a:lnTo>
                    <a:pt x="1141476" y="310896"/>
                  </a:lnTo>
                  <a:lnTo>
                    <a:pt x="1150620" y="289560"/>
                  </a:lnTo>
                  <a:lnTo>
                    <a:pt x="1152144" y="278892"/>
                  </a:lnTo>
                  <a:lnTo>
                    <a:pt x="1152144" y="256032"/>
                  </a:lnTo>
                  <a:lnTo>
                    <a:pt x="1136904" y="211836"/>
                  </a:lnTo>
                  <a:lnTo>
                    <a:pt x="1112520" y="178308"/>
                  </a:lnTo>
                  <a:lnTo>
                    <a:pt x="1088136" y="158496"/>
                  </a:lnTo>
                  <a:lnTo>
                    <a:pt x="1075944" y="147828"/>
                  </a:lnTo>
                  <a:lnTo>
                    <a:pt x="1060704" y="137160"/>
                  </a:lnTo>
                  <a:lnTo>
                    <a:pt x="1045464" y="128016"/>
                  </a:lnTo>
                  <a:lnTo>
                    <a:pt x="1011936" y="109728"/>
                  </a:lnTo>
                  <a:lnTo>
                    <a:pt x="992124" y="102108"/>
                  </a:lnTo>
                  <a:lnTo>
                    <a:pt x="973836" y="92964"/>
                  </a:lnTo>
                  <a:lnTo>
                    <a:pt x="931164" y="77724"/>
                  </a:lnTo>
                  <a:lnTo>
                    <a:pt x="909828" y="71628"/>
                  </a:lnTo>
                  <a:lnTo>
                    <a:pt x="885444" y="65532"/>
                  </a:lnTo>
                  <a:lnTo>
                    <a:pt x="862584" y="59436"/>
                  </a:lnTo>
                  <a:lnTo>
                    <a:pt x="838200" y="53340"/>
                  </a:lnTo>
                  <a:lnTo>
                    <a:pt x="760476" y="39624"/>
                  </a:lnTo>
                  <a:lnTo>
                    <a:pt x="705612" y="33528"/>
                  </a:lnTo>
                  <a:lnTo>
                    <a:pt x="620268" y="28956"/>
                  </a:lnTo>
                  <a:lnTo>
                    <a:pt x="860044" y="28956"/>
                  </a:lnTo>
                  <a:lnTo>
                    <a:pt x="868680" y="30480"/>
                  </a:lnTo>
                  <a:lnTo>
                    <a:pt x="893064" y="38100"/>
                  </a:lnTo>
                  <a:lnTo>
                    <a:pt x="917448" y="44196"/>
                  </a:lnTo>
                  <a:lnTo>
                    <a:pt x="940308" y="51816"/>
                  </a:lnTo>
                  <a:lnTo>
                    <a:pt x="961644" y="57912"/>
                  </a:lnTo>
                  <a:lnTo>
                    <a:pt x="982980" y="67056"/>
                  </a:lnTo>
                  <a:lnTo>
                    <a:pt x="1004316" y="74676"/>
                  </a:lnTo>
                  <a:lnTo>
                    <a:pt x="1022604" y="83820"/>
                  </a:lnTo>
                  <a:lnTo>
                    <a:pt x="1042416" y="92964"/>
                  </a:lnTo>
                  <a:lnTo>
                    <a:pt x="1059180" y="103632"/>
                  </a:lnTo>
                  <a:lnTo>
                    <a:pt x="1075944" y="112776"/>
                  </a:lnTo>
                  <a:lnTo>
                    <a:pt x="1091184" y="123444"/>
                  </a:lnTo>
                  <a:lnTo>
                    <a:pt x="1106424" y="135636"/>
                  </a:lnTo>
                  <a:lnTo>
                    <a:pt x="1120140" y="146304"/>
                  </a:lnTo>
                  <a:lnTo>
                    <a:pt x="1132332" y="158496"/>
                  </a:lnTo>
                  <a:lnTo>
                    <a:pt x="1161288" y="195072"/>
                  </a:lnTo>
                  <a:lnTo>
                    <a:pt x="1178052" y="236220"/>
                  </a:lnTo>
                  <a:lnTo>
                    <a:pt x="1179576" y="251460"/>
                  </a:lnTo>
                  <a:lnTo>
                    <a:pt x="1181100" y="265176"/>
                  </a:lnTo>
                  <a:lnTo>
                    <a:pt x="1181100" y="280416"/>
                  </a:lnTo>
                  <a:lnTo>
                    <a:pt x="1178052" y="294132"/>
                  </a:lnTo>
                  <a:lnTo>
                    <a:pt x="1173480" y="309372"/>
                  </a:lnTo>
                  <a:lnTo>
                    <a:pt x="1168908" y="323088"/>
                  </a:lnTo>
                  <a:lnTo>
                    <a:pt x="1161288" y="335280"/>
                  </a:lnTo>
                  <a:lnTo>
                    <a:pt x="1153668" y="348996"/>
                  </a:lnTo>
                  <a:lnTo>
                    <a:pt x="1120140" y="385572"/>
                  </a:lnTo>
                  <a:lnTo>
                    <a:pt x="1059180" y="429768"/>
                  </a:lnTo>
                  <a:lnTo>
                    <a:pt x="1024128" y="448056"/>
                  </a:lnTo>
                  <a:lnTo>
                    <a:pt x="982980" y="466344"/>
                  </a:lnTo>
                  <a:lnTo>
                    <a:pt x="940308" y="481584"/>
                  </a:lnTo>
                  <a:lnTo>
                    <a:pt x="917448" y="489204"/>
                  </a:lnTo>
                  <a:lnTo>
                    <a:pt x="862584" y="502920"/>
                  </a:lnTo>
                  <a:close/>
                </a:path>
              </a:pathLst>
            </a:custGeom>
            <a:solidFill>
              <a:srgbClr val="758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485640" y="1814532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41464" y="1463040"/>
            <a:ext cx="2539365" cy="536575"/>
            <a:chOff x="7141464" y="1463040"/>
            <a:chExt cx="2539365" cy="536575"/>
          </a:xfrm>
        </p:grpSpPr>
        <p:sp>
          <p:nvSpPr>
            <p:cNvPr id="10" name="object 10"/>
            <p:cNvSpPr/>
            <p:nvPr/>
          </p:nvSpPr>
          <p:spPr>
            <a:xfrm>
              <a:off x="7141464" y="1693164"/>
              <a:ext cx="1373505" cy="306705"/>
            </a:xfrm>
            <a:custGeom>
              <a:avLst/>
              <a:gdLst/>
              <a:ahLst/>
              <a:cxnLst/>
              <a:rect l="l" t="t" r="r" b="b"/>
              <a:pathLst>
                <a:path w="1373504" h="306705">
                  <a:moveTo>
                    <a:pt x="1256955" y="38457"/>
                  </a:moveTo>
                  <a:lnTo>
                    <a:pt x="1249680" y="0"/>
                  </a:lnTo>
                  <a:lnTo>
                    <a:pt x="1367980" y="35052"/>
                  </a:lnTo>
                  <a:lnTo>
                    <a:pt x="1275588" y="35052"/>
                  </a:lnTo>
                  <a:lnTo>
                    <a:pt x="1256955" y="38457"/>
                  </a:lnTo>
                  <a:close/>
                </a:path>
                <a:path w="1373504" h="306705">
                  <a:moveTo>
                    <a:pt x="1263852" y="74912"/>
                  </a:moveTo>
                  <a:lnTo>
                    <a:pt x="1256955" y="38457"/>
                  </a:lnTo>
                  <a:lnTo>
                    <a:pt x="1275588" y="35052"/>
                  </a:lnTo>
                  <a:lnTo>
                    <a:pt x="1281684" y="71628"/>
                  </a:lnTo>
                  <a:lnTo>
                    <a:pt x="1263852" y="74912"/>
                  </a:lnTo>
                  <a:close/>
                </a:path>
                <a:path w="1373504" h="306705">
                  <a:moveTo>
                    <a:pt x="1271016" y="112776"/>
                  </a:moveTo>
                  <a:lnTo>
                    <a:pt x="1263852" y="74912"/>
                  </a:lnTo>
                  <a:lnTo>
                    <a:pt x="1281684" y="71628"/>
                  </a:lnTo>
                  <a:lnTo>
                    <a:pt x="1275588" y="35052"/>
                  </a:lnTo>
                  <a:lnTo>
                    <a:pt x="1367980" y="35052"/>
                  </a:lnTo>
                  <a:lnTo>
                    <a:pt x="1373124" y="36576"/>
                  </a:lnTo>
                  <a:lnTo>
                    <a:pt x="1271016" y="112776"/>
                  </a:lnTo>
                  <a:close/>
                </a:path>
                <a:path w="1373504" h="306705">
                  <a:moveTo>
                    <a:pt x="7620" y="306324"/>
                  </a:moveTo>
                  <a:lnTo>
                    <a:pt x="0" y="268224"/>
                  </a:lnTo>
                  <a:lnTo>
                    <a:pt x="1256955" y="38457"/>
                  </a:lnTo>
                  <a:lnTo>
                    <a:pt x="1263852" y="74912"/>
                  </a:lnTo>
                  <a:lnTo>
                    <a:pt x="7620" y="306324"/>
                  </a:lnTo>
                  <a:close/>
                </a:path>
              </a:pathLst>
            </a:custGeom>
            <a:solidFill>
              <a:srgbClr val="6075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14588" y="1476756"/>
              <a:ext cx="1152525" cy="502920"/>
            </a:xfrm>
            <a:custGeom>
              <a:avLst/>
              <a:gdLst/>
              <a:ahLst/>
              <a:cxnLst/>
              <a:rect l="l" t="t" r="r" b="b"/>
              <a:pathLst>
                <a:path w="1152525" h="502919">
                  <a:moveTo>
                    <a:pt x="576072" y="502920"/>
                  </a:moveTo>
                  <a:lnTo>
                    <a:pt x="513239" y="501442"/>
                  </a:lnTo>
                  <a:lnTo>
                    <a:pt x="452382" y="497111"/>
                  </a:lnTo>
                  <a:lnTo>
                    <a:pt x="393850" y="490081"/>
                  </a:lnTo>
                  <a:lnTo>
                    <a:pt x="337992" y="480508"/>
                  </a:lnTo>
                  <a:lnTo>
                    <a:pt x="285157" y="468545"/>
                  </a:lnTo>
                  <a:lnTo>
                    <a:pt x="235695" y="454347"/>
                  </a:lnTo>
                  <a:lnTo>
                    <a:pt x="189956" y="438068"/>
                  </a:lnTo>
                  <a:lnTo>
                    <a:pt x="148289" y="419862"/>
                  </a:lnTo>
                  <a:lnTo>
                    <a:pt x="111044" y="399885"/>
                  </a:lnTo>
                  <a:lnTo>
                    <a:pt x="78570" y="378290"/>
                  </a:lnTo>
                  <a:lnTo>
                    <a:pt x="29333" y="330866"/>
                  </a:lnTo>
                  <a:lnTo>
                    <a:pt x="3375" y="278825"/>
                  </a:lnTo>
                  <a:lnTo>
                    <a:pt x="0" y="251460"/>
                  </a:lnTo>
                  <a:lnTo>
                    <a:pt x="3375" y="224094"/>
                  </a:lnTo>
                  <a:lnTo>
                    <a:pt x="29333" y="172053"/>
                  </a:lnTo>
                  <a:lnTo>
                    <a:pt x="78570" y="124629"/>
                  </a:lnTo>
                  <a:lnTo>
                    <a:pt x="111044" y="103034"/>
                  </a:lnTo>
                  <a:lnTo>
                    <a:pt x="148289" y="83057"/>
                  </a:lnTo>
                  <a:lnTo>
                    <a:pt x="189956" y="64851"/>
                  </a:lnTo>
                  <a:lnTo>
                    <a:pt x="235695" y="48572"/>
                  </a:lnTo>
                  <a:lnTo>
                    <a:pt x="285157" y="34374"/>
                  </a:lnTo>
                  <a:lnTo>
                    <a:pt x="337992" y="22411"/>
                  </a:lnTo>
                  <a:lnTo>
                    <a:pt x="393850" y="12838"/>
                  </a:lnTo>
                  <a:lnTo>
                    <a:pt x="452382" y="5808"/>
                  </a:lnTo>
                  <a:lnTo>
                    <a:pt x="513239" y="1477"/>
                  </a:lnTo>
                  <a:lnTo>
                    <a:pt x="576072" y="0"/>
                  </a:lnTo>
                  <a:lnTo>
                    <a:pt x="638904" y="1477"/>
                  </a:lnTo>
                  <a:lnTo>
                    <a:pt x="699761" y="5808"/>
                  </a:lnTo>
                  <a:lnTo>
                    <a:pt x="758293" y="12838"/>
                  </a:lnTo>
                  <a:lnTo>
                    <a:pt x="814151" y="22411"/>
                  </a:lnTo>
                  <a:lnTo>
                    <a:pt x="866986" y="34374"/>
                  </a:lnTo>
                  <a:lnTo>
                    <a:pt x="916448" y="48572"/>
                  </a:lnTo>
                  <a:lnTo>
                    <a:pt x="962187" y="64851"/>
                  </a:lnTo>
                  <a:lnTo>
                    <a:pt x="1003854" y="83057"/>
                  </a:lnTo>
                  <a:lnTo>
                    <a:pt x="1041099" y="103034"/>
                  </a:lnTo>
                  <a:lnTo>
                    <a:pt x="1073573" y="124629"/>
                  </a:lnTo>
                  <a:lnTo>
                    <a:pt x="1122810" y="172053"/>
                  </a:lnTo>
                  <a:lnTo>
                    <a:pt x="1148768" y="224094"/>
                  </a:lnTo>
                  <a:lnTo>
                    <a:pt x="1152144" y="251460"/>
                  </a:lnTo>
                  <a:lnTo>
                    <a:pt x="1148768" y="278825"/>
                  </a:lnTo>
                  <a:lnTo>
                    <a:pt x="1122810" y="330866"/>
                  </a:lnTo>
                  <a:lnTo>
                    <a:pt x="1073573" y="378290"/>
                  </a:lnTo>
                  <a:lnTo>
                    <a:pt x="1041099" y="399885"/>
                  </a:lnTo>
                  <a:lnTo>
                    <a:pt x="1003854" y="419862"/>
                  </a:lnTo>
                  <a:lnTo>
                    <a:pt x="962187" y="438068"/>
                  </a:lnTo>
                  <a:lnTo>
                    <a:pt x="916448" y="454347"/>
                  </a:lnTo>
                  <a:lnTo>
                    <a:pt x="866986" y="468545"/>
                  </a:lnTo>
                  <a:lnTo>
                    <a:pt x="814151" y="480508"/>
                  </a:lnTo>
                  <a:lnTo>
                    <a:pt x="758293" y="490081"/>
                  </a:lnTo>
                  <a:lnTo>
                    <a:pt x="699761" y="497111"/>
                  </a:lnTo>
                  <a:lnTo>
                    <a:pt x="638904" y="501442"/>
                  </a:lnTo>
                  <a:lnTo>
                    <a:pt x="576072" y="502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99348" y="1463040"/>
              <a:ext cx="1181100" cy="532130"/>
            </a:xfrm>
            <a:custGeom>
              <a:avLst/>
              <a:gdLst/>
              <a:ahLst/>
              <a:cxnLst/>
              <a:rect l="l" t="t" r="r" b="b"/>
              <a:pathLst>
                <a:path w="1181100" h="532130">
                  <a:moveTo>
                    <a:pt x="650748" y="530352"/>
                  </a:moveTo>
                  <a:lnTo>
                    <a:pt x="531876" y="530352"/>
                  </a:lnTo>
                  <a:lnTo>
                    <a:pt x="502920" y="528828"/>
                  </a:lnTo>
                  <a:lnTo>
                    <a:pt x="417576" y="519684"/>
                  </a:lnTo>
                  <a:lnTo>
                    <a:pt x="390144" y="515112"/>
                  </a:lnTo>
                  <a:lnTo>
                    <a:pt x="364236" y="512064"/>
                  </a:lnTo>
                  <a:lnTo>
                    <a:pt x="312420" y="499872"/>
                  </a:lnTo>
                  <a:lnTo>
                    <a:pt x="265176" y="487680"/>
                  </a:lnTo>
                  <a:lnTo>
                    <a:pt x="219456" y="472440"/>
                  </a:lnTo>
                  <a:lnTo>
                    <a:pt x="178308" y="457200"/>
                  </a:lnTo>
                  <a:lnTo>
                    <a:pt x="140208" y="438912"/>
                  </a:lnTo>
                  <a:lnTo>
                    <a:pt x="105156" y="417576"/>
                  </a:lnTo>
                  <a:lnTo>
                    <a:pt x="89916" y="408432"/>
                  </a:lnTo>
                  <a:lnTo>
                    <a:pt x="76200" y="396240"/>
                  </a:lnTo>
                  <a:lnTo>
                    <a:pt x="62484" y="385572"/>
                  </a:lnTo>
                  <a:lnTo>
                    <a:pt x="50292" y="373380"/>
                  </a:lnTo>
                  <a:lnTo>
                    <a:pt x="21336" y="336804"/>
                  </a:lnTo>
                  <a:lnTo>
                    <a:pt x="4572" y="295656"/>
                  </a:lnTo>
                  <a:lnTo>
                    <a:pt x="0" y="266700"/>
                  </a:lnTo>
                  <a:lnTo>
                    <a:pt x="1524" y="251460"/>
                  </a:lnTo>
                  <a:lnTo>
                    <a:pt x="13716" y="208788"/>
                  </a:lnTo>
                  <a:lnTo>
                    <a:pt x="38100" y="170688"/>
                  </a:lnTo>
                  <a:lnTo>
                    <a:pt x="74676" y="134112"/>
                  </a:lnTo>
                  <a:lnTo>
                    <a:pt x="121920" y="102108"/>
                  </a:lnTo>
                  <a:lnTo>
                    <a:pt x="158496" y="83820"/>
                  </a:lnTo>
                  <a:lnTo>
                    <a:pt x="176784" y="74676"/>
                  </a:lnTo>
                  <a:lnTo>
                    <a:pt x="240792" y="50292"/>
                  </a:lnTo>
                  <a:lnTo>
                    <a:pt x="288036" y="36576"/>
                  </a:lnTo>
                  <a:lnTo>
                    <a:pt x="338328" y="24384"/>
                  </a:lnTo>
                  <a:lnTo>
                    <a:pt x="417576" y="10668"/>
                  </a:lnTo>
                  <a:lnTo>
                    <a:pt x="473964" y="4572"/>
                  </a:lnTo>
                  <a:lnTo>
                    <a:pt x="501396" y="3048"/>
                  </a:lnTo>
                  <a:lnTo>
                    <a:pt x="531876" y="0"/>
                  </a:lnTo>
                  <a:lnTo>
                    <a:pt x="620268" y="0"/>
                  </a:lnTo>
                  <a:lnTo>
                    <a:pt x="708660" y="4572"/>
                  </a:lnTo>
                  <a:lnTo>
                    <a:pt x="763524" y="10668"/>
                  </a:lnTo>
                  <a:lnTo>
                    <a:pt x="844296" y="24384"/>
                  </a:lnTo>
                  <a:lnTo>
                    <a:pt x="856488" y="27432"/>
                  </a:lnTo>
                  <a:lnTo>
                    <a:pt x="591312" y="27432"/>
                  </a:lnTo>
                  <a:lnTo>
                    <a:pt x="562356" y="28956"/>
                  </a:lnTo>
                  <a:lnTo>
                    <a:pt x="533400" y="28956"/>
                  </a:lnTo>
                  <a:lnTo>
                    <a:pt x="504444" y="30480"/>
                  </a:lnTo>
                  <a:lnTo>
                    <a:pt x="394716" y="42672"/>
                  </a:lnTo>
                  <a:lnTo>
                    <a:pt x="344424" y="51816"/>
                  </a:lnTo>
                  <a:lnTo>
                    <a:pt x="295656" y="64008"/>
                  </a:lnTo>
                  <a:lnTo>
                    <a:pt x="251460" y="77724"/>
                  </a:lnTo>
                  <a:lnTo>
                    <a:pt x="230124" y="83820"/>
                  </a:lnTo>
                  <a:lnTo>
                    <a:pt x="208788" y="92964"/>
                  </a:lnTo>
                  <a:lnTo>
                    <a:pt x="188976" y="100584"/>
                  </a:lnTo>
                  <a:lnTo>
                    <a:pt x="170688" y="109728"/>
                  </a:lnTo>
                  <a:lnTo>
                    <a:pt x="120396" y="137160"/>
                  </a:lnTo>
                  <a:lnTo>
                    <a:pt x="92964" y="156972"/>
                  </a:lnTo>
                  <a:lnTo>
                    <a:pt x="80772" y="166116"/>
                  </a:lnTo>
                  <a:lnTo>
                    <a:pt x="45720" y="208788"/>
                  </a:lnTo>
                  <a:lnTo>
                    <a:pt x="30480" y="252984"/>
                  </a:lnTo>
                  <a:lnTo>
                    <a:pt x="28956" y="265176"/>
                  </a:lnTo>
                  <a:lnTo>
                    <a:pt x="28956" y="275844"/>
                  </a:lnTo>
                  <a:lnTo>
                    <a:pt x="32004" y="286512"/>
                  </a:lnTo>
                  <a:lnTo>
                    <a:pt x="35052" y="298704"/>
                  </a:lnTo>
                  <a:lnTo>
                    <a:pt x="60960" y="342900"/>
                  </a:lnTo>
                  <a:lnTo>
                    <a:pt x="92964" y="373380"/>
                  </a:lnTo>
                  <a:lnTo>
                    <a:pt x="106680" y="384048"/>
                  </a:lnTo>
                  <a:lnTo>
                    <a:pt x="120396" y="393192"/>
                  </a:lnTo>
                  <a:lnTo>
                    <a:pt x="135636" y="403860"/>
                  </a:lnTo>
                  <a:lnTo>
                    <a:pt x="152400" y="413004"/>
                  </a:lnTo>
                  <a:lnTo>
                    <a:pt x="170688" y="422148"/>
                  </a:lnTo>
                  <a:lnTo>
                    <a:pt x="188976" y="429768"/>
                  </a:lnTo>
                  <a:lnTo>
                    <a:pt x="208788" y="438912"/>
                  </a:lnTo>
                  <a:lnTo>
                    <a:pt x="228600" y="446532"/>
                  </a:lnTo>
                  <a:lnTo>
                    <a:pt x="249936" y="452628"/>
                  </a:lnTo>
                  <a:lnTo>
                    <a:pt x="272796" y="460248"/>
                  </a:lnTo>
                  <a:lnTo>
                    <a:pt x="344424" y="478536"/>
                  </a:lnTo>
                  <a:lnTo>
                    <a:pt x="394716" y="487680"/>
                  </a:lnTo>
                  <a:lnTo>
                    <a:pt x="422148" y="490728"/>
                  </a:lnTo>
                  <a:lnTo>
                    <a:pt x="448056" y="495300"/>
                  </a:lnTo>
                  <a:lnTo>
                    <a:pt x="475488" y="496824"/>
                  </a:lnTo>
                  <a:lnTo>
                    <a:pt x="504444" y="499872"/>
                  </a:lnTo>
                  <a:lnTo>
                    <a:pt x="560832" y="502920"/>
                  </a:lnTo>
                  <a:lnTo>
                    <a:pt x="856488" y="502920"/>
                  </a:lnTo>
                  <a:lnTo>
                    <a:pt x="844296" y="505968"/>
                  </a:lnTo>
                  <a:lnTo>
                    <a:pt x="765048" y="519684"/>
                  </a:lnTo>
                  <a:lnTo>
                    <a:pt x="679704" y="528828"/>
                  </a:lnTo>
                  <a:lnTo>
                    <a:pt x="650748" y="530352"/>
                  </a:lnTo>
                  <a:close/>
                </a:path>
                <a:path w="1181100" h="532130">
                  <a:moveTo>
                    <a:pt x="856488" y="502920"/>
                  </a:moveTo>
                  <a:lnTo>
                    <a:pt x="620268" y="502920"/>
                  </a:lnTo>
                  <a:lnTo>
                    <a:pt x="705612" y="498348"/>
                  </a:lnTo>
                  <a:lnTo>
                    <a:pt x="760476" y="492252"/>
                  </a:lnTo>
                  <a:lnTo>
                    <a:pt x="838200" y="478536"/>
                  </a:lnTo>
                  <a:lnTo>
                    <a:pt x="931164" y="454152"/>
                  </a:lnTo>
                  <a:lnTo>
                    <a:pt x="972312" y="438912"/>
                  </a:lnTo>
                  <a:lnTo>
                    <a:pt x="992124" y="429768"/>
                  </a:lnTo>
                  <a:lnTo>
                    <a:pt x="1010412" y="422148"/>
                  </a:lnTo>
                  <a:lnTo>
                    <a:pt x="1028700" y="413004"/>
                  </a:lnTo>
                  <a:lnTo>
                    <a:pt x="1045464" y="403860"/>
                  </a:lnTo>
                  <a:lnTo>
                    <a:pt x="1060704" y="394716"/>
                  </a:lnTo>
                  <a:lnTo>
                    <a:pt x="1074420" y="384048"/>
                  </a:lnTo>
                  <a:lnTo>
                    <a:pt x="1088136" y="374904"/>
                  </a:lnTo>
                  <a:lnTo>
                    <a:pt x="1121664" y="342900"/>
                  </a:lnTo>
                  <a:lnTo>
                    <a:pt x="1143000" y="310896"/>
                  </a:lnTo>
                  <a:lnTo>
                    <a:pt x="1153668" y="266700"/>
                  </a:lnTo>
                  <a:lnTo>
                    <a:pt x="1152144" y="254508"/>
                  </a:lnTo>
                  <a:lnTo>
                    <a:pt x="1136904" y="210312"/>
                  </a:lnTo>
                  <a:lnTo>
                    <a:pt x="1112520" y="178308"/>
                  </a:lnTo>
                  <a:lnTo>
                    <a:pt x="1100328" y="167640"/>
                  </a:lnTo>
                  <a:lnTo>
                    <a:pt x="1089660" y="156972"/>
                  </a:lnTo>
                  <a:lnTo>
                    <a:pt x="1075944" y="146304"/>
                  </a:lnTo>
                  <a:lnTo>
                    <a:pt x="1045464" y="128016"/>
                  </a:lnTo>
                  <a:lnTo>
                    <a:pt x="1028700" y="117348"/>
                  </a:lnTo>
                  <a:lnTo>
                    <a:pt x="1011936" y="109728"/>
                  </a:lnTo>
                  <a:lnTo>
                    <a:pt x="993648" y="100584"/>
                  </a:lnTo>
                  <a:lnTo>
                    <a:pt x="973836" y="92964"/>
                  </a:lnTo>
                  <a:lnTo>
                    <a:pt x="909828" y="70104"/>
                  </a:lnTo>
                  <a:lnTo>
                    <a:pt x="886968" y="64008"/>
                  </a:lnTo>
                  <a:lnTo>
                    <a:pt x="862584" y="57912"/>
                  </a:lnTo>
                  <a:lnTo>
                    <a:pt x="838200" y="53340"/>
                  </a:lnTo>
                  <a:lnTo>
                    <a:pt x="812292" y="47244"/>
                  </a:lnTo>
                  <a:lnTo>
                    <a:pt x="786384" y="42672"/>
                  </a:lnTo>
                  <a:lnTo>
                    <a:pt x="678180" y="30480"/>
                  </a:lnTo>
                  <a:lnTo>
                    <a:pt x="649224" y="28956"/>
                  </a:lnTo>
                  <a:lnTo>
                    <a:pt x="620268" y="28956"/>
                  </a:lnTo>
                  <a:lnTo>
                    <a:pt x="591312" y="27432"/>
                  </a:lnTo>
                  <a:lnTo>
                    <a:pt x="856488" y="27432"/>
                  </a:lnTo>
                  <a:lnTo>
                    <a:pt x="917448" y="42672"/>
                  </a:lnTo>
                  <a:lnTo>
                    <a:pt x="982980" y="65532"/>
                  </a:lnTo>
                  <a:lnTo>
                    <a:pt x="1024128" y="83820"/>
                  </a:lnTo>
                  <a:lnTo>
                    <a:pt x="1059180" y="102108"/>
                  </a:lnTo>
                  <a:lnTo>
                    <a:pt x="1106424" y="134112"/>
                  </a:lnTo>
                  <a:lnTo>
                    <a:pt x="1143000" y="169164"/>
                  </a:lnTo>
                  <a:lnTo>
                    <a:pt x="1167384" y="207264"/>
                  </a:lnTo>
                  <a:lnTo>
                    <a:pt x="1181100" y="249936"/>
                  </a:lnTo>
                  <a:lnTo>
                    <a:pt x="1181100" y="278892"/>
                  </a:lnTo>
                  <a:lnTo>
                    <a:pt x="1168908" y="321564"/>
                  </a:lnTo>
                  <a:lnTo>
                    <a:pt x="1143000" y="361188"/>
                  </a:lnTo>
                  <a:lnTo>
                    <a:pt x="1120140" y="384048"/>
                  </a:lnTo>
                  <a:lnTo>
                    <a:pt x="1106424" y="396240"/>
                  </a:lnTo>
                  <a:lnTo>
                    <a:pt x="1092708" y="406908"/>
                  </a:lnTo>
                  <a:lnTo>
                    <a:pt x="1077468" y="417576"/>
                  </a:lnTo>
                  <a:lnTo>
                    <a:pt x="1060704" y="428244"/>
                  </a:lnTo>
                  <a:lnTo>
                    <a:pt x="1042416" y="437388"/>
                  </a:lnTo>
                  <a:lnTo>
                    <a:pt x="1024128" y="448056"/>
                  </a:lnTo>
                  <a:lnTo>
                    <a:pt x="1004316" y="455676"/>
                  </a:lnTo>
                  <a:lnTo>
                    <a:pt x="984504" y="464820"/>
                  </a:lnTo>
                  <a:lnTo>
                    <a:pt x="963168" y="472440"/>
                  </a:lnTo>
                  <a:lnTo>
                    <a:pt x="917448" y="487680"/>
                  </a:lnTo>
                  <a:lnTo>
                    <a:pt x="856488" y="502920"/>
                  </a:lnTo>
                  <a:close/>
                </a:path>
                <a:path w="1181100" h="532130">
                  <a:moveTo>
                    <a:pt x="591312" y="531876"/>
                  </a:moveTo>
                  <a:lnTo>
                    <a:pt x="560832" y="530352"/>
                  </a:lnTo>
                  <a:lnTo>
                    <a:pt x="621792" y="530352"/>
                  </a:lnTo>
                  <a:lnTo>
                    <a:pt x="591312" y="531876"/>
                  </a:lnTo>
                  <a:close/>
                </a:path>
              </a:pathLst>
            </a:custGeom>
            <a:solidFill>
              <a:srgbClr val="758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000261" y="1563162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6990040" y="1503668"/>
            <a:ext cx="1563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N°-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Information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1185" y="573917"/>
            <a:ext cx="26041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90" dirty="0">
                <a:latin typeface="Times New Roman"/>
                <a:cs typeface="Times New Roman"/>
              </a:rPr>
              <a:t>Exemple</a:t>
            </a:r>
            <a:r>
              <a:rPr sz="4400" spc="-7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1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59645" y="1639846"/>
            <a:ext cx="8468360" cy="43465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800" b="1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Un client </a:t>
            </a:r>
            <a:r>
              <a:rPr sz="2800" b="1" i="1" spc="-10" dirty="0">
                <a:solidFill>
                  <a:srgbClr val="BF0000"/>
                </a:solidFill>
                <a:latin typeface="TeXGyreAdventor"/>
                <a:cs typeface="TeXGyreAdventor"/>
              </a:rPr>
              <a:t>achète des </a:t>
            </a:r>
            <a:r>
              <a:rPr sz="2800" b="1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produits </a:t>
            </a:r>
            <a:r>
              <a:rPr sz="2800" b="1" i="1" dirty="0">
                <a:solidFill>
                  <a:srgbClr val="BF0000"/>
                </a:solidFill>
                <a:latin typeface="TeXGyreAdventor"/>
                <a:cs typeface="TeXGyreAdventor"/>
              </a:rPr>
              <a:t>d’un</a:t>
            </a:r>
            <a:r>
              <a:rPr sz="2800" b="1" i="1" spc="30" dirty="0">
                <a:solidFill>
                  <a:srgbClr val="BF0000"/>
                </a:solidFill>
                <a:latin typeface="TeXGyreAdventor"/>
                <a:cs typeface="TeXGyreAdventor"/>
              </a:rPr>
              <a:t> </a:t>
            </a:r>
            <a:r>
              <a:rPr sz="2800" b="1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magasin.</a:t>
            </a:r>
            <a:endParaRPr sz="280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3200" spc="215" dirty="0">
                <a:solidFill>
                  <a:srgbClr val="7E7E7E"/>
                </a:solidFill>
                <a:latin typeface="Georgia"/>
                <a:cs typeface="Georgia"/>
              </a:rPr>
              <a:t></a:t>
            </a:r>
            <a:endParaRPr sz="3200">
              <a:latin typeface="Georgia"/>
              <a:cs typeface="Georgia"/>
            </a:endParaRPr>
          </a:p>
          <a:p>
            <a:pPr marL="756285" lvl="1" indent="-287655">
              <a:lnSpc>
                <a:spcPct val="100000"/>
              </a:lnSpc>
              <a:spcBef>
                <a:spcPts val="515"/>
              </a:spcBef>
              <a:buFont typeface="Courier New"/>
              <a:buChar char="o"/>
              <a:tabLst>
                <a:tab pos="756920" algn="l"/>
              </a:tabLst>
            </a:pP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Système étudié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(organisme)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/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domaine: </a:t>
            </a:r>
            <a:r>
              <a:rPr sz="2000" spc="5" dirty="0">
                <a:solidFill>
                  <a:srgbClr val="7E7E7E"/>
                </a:solidFill>
                <a:latin typeface="TeXGyreAdventor"/>
                <a:cs typeface="TeXGyreAdventor"/>
              </a:rPr>
              <a:t>le</a:t>
            </a:r>
            <a:r>
              <a:rPr sz="2000" spc="-13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magasin</a:t>
            </a:r>
            <a:endParaRPr sz="2000">
              <a:latin typeface="TeXGyreAdventor"/>
              <a:cs typeface="TeXGyreAdventor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Font typeface="Courier New"/>
              <a:buChar char="o"/>
              <a:tabLst>
                <a:tab pos="756920" algn="l"/>
              </a:tabLst>
            </a:pP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Objectif : </a:t>
            </a:r>
            <a:r>
              <a:rPr sz="2000" spc="5" dirty="0">
                <a:solidFill>
                  <a:srgbClr val="7E7E7E"/>
                </a:solidFill>
                <a:latin typeface="TeXGyreAdventor"/>
                <a:cs typeface="TeXGyreAdventor"/>
              </a:rPr>
              <a:t>on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doit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modéliser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la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communication d’achat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dans</a:t>
            </a:r>
            <a:r>
              <a:rPr sz="2000" spc="-18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le  magasin</a:t>
            </a:r>
            <a:endParaRPr sz="2000">
              <a:latin typeface="TeXGyreAdventor"/>
              <a:cs typeface="TeXGyreAdventor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Courier New"/>
              <a:buChar char="o"/>
              <a:tabLst>
                <a:tab pos="756920" algn="l"/>
              </a:tabLst>
            </a:pP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Activité </a:t>
            </a:r>
            <a:r>
              <a:rPr sz="2000" spc="5" dirty="0">
                <a:solidFill>
                  <a:srgbClr val="7E7E7E"/>
                </a:solidFill>
                <a:latin typeface="TeXGyreAdventor"/>
                <a:cs typeface="TeXGyreAdventor"/>
              </a:rPr>
              <a:t>de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l’organisme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: </a:t>
            </a:r>
            <a:r>
              <a:rPr sz="2000" spc="5" dirty="0">
                <a:solidFill>
                  <a:srgbClr val="7E7E7E"/>
                </a:solidFill>
                <a:latin typeface="TeXGyreAdventor"/>
                <a:cs typeface="TeXGyreAdventor"/>
              </a:rPr>
              <a:t>vente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des</a:t>
            </a:r>
            <a:r>
              <a:rPr sz="2000" spc="-16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produits</a:t>
            </a:r>
            <a:endParaRPr sz="2000">
              <a:latin typeface="TeXGyreAdventor"/>
              <a:cs typeface="TeXGyreAdventor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Courier New"/>
              <a:buChar char="o"/>
              <a:tabLst>
                <a:tab pos="756920" algn="l"/>
              </a:tabLst>
            </a:pP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Acteur externe / émetteur :</a:t>
            </a:r>
            <a:r>
              <a:rPr sz="2000" spc="-15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client</a:t>
            </a:r>
            <a:endParaRPr sz="2000">
              <a:latin typeface="TeXGyreAdventor"/>
              <a:cs typeface="TeXGyreAdventor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Courier New"/>
              <a:buChar char="o"/>
              <a:tabLst>
                <a:tab pos="756920" algn="l"/>
                <a:tab pos="4268470" algn="l"/>
              </a:tabLst>
            </a:pP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Acteur interne /</a:t>
            </a:r>
            <a:r>
              <a:rPr sz="2000" spc="-5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récepteur</a:t>
            </a:r>
            <a:r>
              <a:rPr sz="2000" spc="-2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:	responsable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du</a:t>
            </a:r>
            <a:r>
              <a:rPr sz="2000" spc="-5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magasin</a:t>
            </a:r>
            <a:endParaRPr sz="2000">
              <a:latin typeface="TeXGyreAdventor"/>
              <a:cs typeface="TeXGyreAdventor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Courier New"/>
              <a:buChar char="o"/>
              <a:tabLst>
                <a:tab pos="756920" algn="l"/>
              </a:tabLst>
            </a:pP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Messages</a:t>
            </a:r>
            <a:r>
              <a:rPr sz="2000" spc="-3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échangés:</a:t>
            </a:r>
            <a:endParaRPr sz="2000">
              <a:latin typeface="TeXGyreAdventor"/>
              <a:cs typeface="TeXGyreAdventor"/>
            </a:endParaRPr>
          </a:p>
          <a:p>
            <a:pPr marL="1270635" lvl="2" indent="-344170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1270000" algn="l"/>
                <a:tab pos="1270635" algn="l"/>
              </a:tabLst>
            </a:pP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demande du produit (client </a:t>
            </a:r>
            <a:r>
              <a:rPr sz="2000" spc="-40" dirty="0">
                <a:solidFill>
                  <a:srgbClr val="7E7E7E"/>
                </a:solidFill>
                <a:latin typeface="Georgia"/>
                <a:cs typeface="Georgia"/>
              </a:rPr>
              <a:t></a:t>
            </a:r>
            <a:r>
              <a:rPr sz="2000" spc="6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magasin)</a:t>
            </a:r>
            <a:endParaRPr sz="2000">
              <a:latin typeface="TeXGyreAdventor"/>
              <a:cs typeface="TeXGyreAdventor"/>
            </a:endParaRPr>
          </a:p>
          <a:p>
            <a:pPr marL="1270635" lvl="2" indent="-34417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1270000" algn="l"/>
                <a:tab pos="1270635" algn="l"/>
              </a:tabLst>
            </a:pP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réponse du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responsable </a:t>
            </a:r>
            <a:r>
              <a:rPr sz="2000" spc="-10" dirty="0">
                <a:solidFill>
                  <a:srgbClr val="7E7E7E"/>
                </a:solidFill>
                <a:latin typeface="TeXGyreAdventor"/>
                <a:cs typeface="TeXGyreAdventor"/>
              </a:rPr>
              <a:t>(magasin </a:t>
            </a:r>
            <a:r>
              <a:rPr sz="2000" spc="-40" dirty="0">
                <a:solidFill>
                  <a:srgbClr val="7E7E7E"/>
                </a:solidFill>
                <a:latin typeface="Georgia"/>
                <a:cs typeface="Georgia"/>
              </a:rPr>
              <a:t></a:t>
            </a:r>
            <a:r>
              <a:rPr sz="2000" spc="5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client)</a:t>
            </a:r>
            <a:endParaRPr sz="20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2632" y="476536"/>
            <a:ext cx="19602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29" dirty="0">
                <a:latin typeface="Times New Roman"/>
                <a:cs typeface="Times New Roman"/>
              </a:rPr>
              <a:t>P</a:t>
            </a:r>
            <a:r>
              <a:rPr sz="5400" spc="45" dirty="0">
                <a:latin typeface="Times New Roman"/>
                <a:cs typeface="Times New Roman"/>
              </a:rPr>
              <a:t>L</a:t>
            </a:r>
            <a:r>
              <a:rPr sz="5400" spc="254" dirty="0">
                <a:latin typeface="Times New Roman"/>
                <a:cs typeface="Times New Roman"/>
              </a:rPr>
              <a:t>A</a:t>
            </a:r>
            <a:r>
              <a:rPr sz="5400" spc="585" dirty="0">
                <a:latin typeface="Times New Roman"/>
                <a:cs typeface="Times New Roman"/>
              </a:rPr>
              <a:t>N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5511" y="6781891"/>
            <a:ext cx="162560" cy="212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595959"/>
                </a:solidFill>
                <a:latin typeface="TeXGyreAdventor"/>
                <a:cs typeface="TeXGyreAdventor"/>
              </a:rPr>
              <a:t>4</a:t>
            </a:fld>
            <a:endParaRPr sz="12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8592" y="2405899"/>
            <a:ext cx="6802755" cy="248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Georgia"/>
              <a:buChar char=""/>
              <a:tabLst>
                <a:tab pos="355600" algn="l"/>
              </a:tabLst>
            </a:pPr>
            <a:r>
              <a:rPr sz="2400" b="1" i="1" spc="-5" dirty="0">
                <a:solidFill>
                  <a:srgbClr val="7E7E7E"/>
                </a:solidFill>
                <a:latin typeface="TeXGyreAdventor"/>
                <a:cs typeface="TeXGyreAdventor"/>
              </a:rPr>
              <a:t>DEFINIR CE </a:t>
            </a:r>
            <a:r>
              <a:rPr sz="2400" b="1" i="1" dirty="0">
                <a:solidFill>
                  <a:srgbClr val="7E7E7E"/>
                </a:solidFill>
                <a:latin typeface="TeXGyreAdventor"/>
                <a:cs typeface="TeXGyreAdventor"/>
              </a:rPr>
              <a:t>QU’ESTUN </a:t>
            </a:r>
            <a:r>
              <a:rPr sz="2400" b="1" i="1" spc="-5" dirty="0">
                <a:solidFill>
                  <a:srgbClr val="7E7E7E"/>
                </a:solidFill>
                <a:latin typeface="TeXGyreAdventor"/>
                <a:cs typeface="TeXGyreAdventor"/>
              </a:rPr>
              <a:t>SI</a:t>
            </a:r>
            <a:r>
              <a:rPr sz="2400" b="1" i="1" dirty="0">
                <a:solidFill>
                  <a:srgbClr val="7E7E7E"/>
                </a:solidFill>
                <a:latin typeface="TeXGyreAdventor"/>
                <a:cs typeface="TeXGyreAdventor"/>
              </a:rPr>
              <a:t> ?</a:t>
            </a:r>
            <a:endParaRPr sz="24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7E7E7E"/>
              </a:buClr>
              <a:buFont typeface="Georgia"/>
              <a:buChar char=""/>
            </a:pPr>
            <a:endParaRPr sz="165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buFont typeface="Georgia"/>
              <a:buChar char=""/>
              <a:tabLst>
                <a:tab pos="355600" algn="l"/>
              </a:tabLst>
            </a:pPr>
            <a:r>
              <a:rPr sz="2400" b="1" i="1" spc="-5" dirty="0">
                <a:solidFill>
                  <a:srgbClr val="7E7E7E"/>
                </a:solidFill>
                <a:latin typeface="TeXGyreAdventor"/>
                <a:cs typeface="TeXGyreAdventor"/>
              </a:rPr>
              <a:t>MODELE CONCEPTUEL </a:t>
            </a:r>
            <a:r>
              <a:rPr sz="2400" b="1" i="1" spc="-15" dirty="0">
                <a:solidFill>
                  <a:srgbClr val="7E7E7E"/>
                </a:solidFill>
                <a:latin typeface="TeXGyreAdventor"/>
                <a:cs typeface="TeXGyreAdventor"/>
              </a:rPr>
              <a:t>DE</a:t>
            </a:r>
            <a:r>
              <a:rPr sz="2400" b="1" i="1" spc="5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7E7E7E"/>
                </a:solidFill>
                <a:latin typeface="TeXGyreAdventor"/>
                <a:cs typeface="TeXGyreAdventor"/>
              </a:rPr>
              <a:t>COMMUNICATION</a:t>
            </a:r>
            <a:endParaRPr sz="24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7E7E7E"/>
              </a:buClr>
              <a:buFont typeface="Georgia"/>
              <a:buChar char=""/>
            </a:pPr>
            <a:endParaRPr sz="165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buFont typeface="Georgia"/>
              <a:buChar char=""/>
              <a:tabLst>
                <a:tab pos="355600" algn="l"/>
              </a:tabLst>
            </a:pPr>
            <a:r>
              <a:rPr sz="2400" b="1" i="1" spc="-5" dirty="0">
                <a:solidFill>
                  <a:srgbClr val="7E7E7E"/>
                </a:solidFill>
                <a:latin typeface="TeXGyreAdventor"/>
                <a:cs typeface="TeXGyreAdventor"/>
              </a:rPr>
              <a:t>MODELE CONCEPTUEL </a:t>
            </a:r>
            <a:r>
              <a:rPr sz="2400" b="1" i="1" spc="-15" dirty="0">
                <a:solidFill>
                  <a:srgbClr val="7E7E7E"/>
                </a:solidFill>
                <a:latin typeface="TeXGyreAdventor"/>
                <a:cs typeface="TeXGyreAdventor"/>
              </a:rPr>
              <a:t>DE</a:t>
            </a:r>
            <a:r>
              <a:rPr sz="2400" b="1" i="1" spc="5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7E7E7E"/>
                </a:solidFill>
                <a:latin typeface="TeXGyreAdventor"/>
                <a:cs typeface="TeXGyreAdventor"/>
              </a:rPr>
              <a:t>TRAITEMENT</a:t>
            </a:r>
            <a:endParaRPr sz="24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7E7E7E"/>
              </a:buClr>
              <a:buFont typeface="Georgia"/>
              <a:buChar char=""/>
            </a:pPr>
            <a:endParaRPr sz="165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buFont typeface="Georgia"/>
              <a:buChar char=""/>
              <a:tabLst>
                <a:tab pos="355600" algn="l"/>
              </a:tabLst>
            </a:pPr>
            <a:r>
              <a:rPr sz="2400" b="1" i="1" spc="-5" dirty="0">
                <a:solidFill>
                  <a:srgbClr val="7E7E7E"/>
                </a:solidFill>
                <a:latin typeface="TeXGyreAdventor"/>
                <a:cs typeface="TeXGyreAdventor"/>
              </a:rPr>
              <a:t>MODELE ORGANISATIONNEL </a:t>
            </a:r>
            <a:r>
              <a:rPr sz="2400" b="1" i="1" spc="10" dirty="0">
                <a:solidFill>
                  <a:srgbClr val="7E7E7E"/>
                </a:solidFill>
                <a:latin typeface="TeXGyreAdventor"/>
                <a:cs typeface="TeXGyreAdventor"/>
              </a:rPr>
              <a:t>DE</a:t>
            </a:r>
            <a:r>
              <a:rPr sz="2400" b="1" i="1" spc="-2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7E7E7E"/>
                </a:solidFill>
                <a:latin typeface="TeXGyreAdventor"/>
                <a:cs typeface="TeXGyreAdventor"/>
              </a:rPr>
              <a:t>TRAITEMENT</a:t>
            </a:r>
            <a:endParaRPr sz="24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939" y="458123"/>
            <a:ext cx="52381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04" dirty="0">
                <a:latin typeface="Times New Roman"/>
                <a:cs typeface="Times New Roman"/>
              </a:rPr>
              <a:t>Formalisme </a:t>
            </a:r>
            <a:r>
              <a:rPr sz="4400" spc="470" dirty="0">
                <a:latin typeface="Times New Roman"/>
                <a:cs typeface="Times New Roman"/>
              </a:rPr>
              <a:t>du</a:t>
            </a:r>
            <a:r>
              <a:rPr sz="4400" spc="-315" dirty="0">
                <a:latin typeface="Times New Roman"/>
                <a:cs typeface="Times New Roman"/>
              </a:rPr>
              <a:t> </a:t>
            </a:r>
            <a:r>
              <a:rPr sz="4400" spc="210" dirty="0">
                <a:latin typeface="Times New Roman"/>
                <a:cs typeface="Times New Roman"/>
              </a:rPr>
              <a:t>MCC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54823" y="4411979"/>
            <a:ext cx="259079" cy="15240"/>
          </a:xfrm>
          <a:custGeom>
            <a:avLst/>
            <a:gdLst/>
            <a:ahLst/>
            <a:cxnLst/>
            <a:rect l="l" t="t" r="r" b="b"/>
            <a:pathLst>
              <a:path w="259079" h="15239">
                <a:moveTo>
                  <a:pt x="259079" y="15240"/>
                </a:moveTo>
                <a:lnTo>
                  <a:pt x="0" y="15240"/>
                </a:lnTo>
                <a:lnTo>
                  <a:pt x="0" y="0"/>
                </a:lnTo>
                <a:lnTo>
                  <a:pt x="259079" y="0"/>
                </a:lnTo>
                <a:lnTo>
                  <a:pt x="259079" y="1524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92668" y="5448300"/>
            <a:ext cx="260985" cy="15240"/>
          </a:xfrm>
          <a:custGeom>
            <a:avLst/>
            <a:gdLst/>
            <a:ahLst/>
            <a:cxnLst/>
            <a:rect l="l" t="t" r="r" b="b"/>
            <a:pathLst>
              <a:path w="260984" h="15239">
                <a:moveTo>
                  <a:pt x="260603" y="15240"/>
                </a:moveTo>
                <a:lnTo>
                  <a:pt x="0" y="15240"/>
                </a:lnTo>
                <a:lnTo>
                  <a:pt x="0" y="0"/>
                </a:lnTo>
                <a:lnTo>
                  <a:pt x="260603" y="0"/>
                </a:lnTo>
                <a:lnTo>
                  <a:pt x="260603" y="1524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1393" y="1790199"/>
            <a:ext cx="8811260" cy="3999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762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Le M.C.C. représente les acteurs et les arcs </a:t>
            </a: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de 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communication </a:t>
            </a: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entre ces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acteurs. </a:t>
            </a: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Il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faut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cependant 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définir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deux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types d'acteurs, selon un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référentiel que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l'on 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choisira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(dans </a:t>
            </a:r>
            <a:r>
              <a:rPr sz="2400" spc="10" dirty="0">
                <a:solidFill>
                  <a:srgbClr val="7E7E7E"/>
                </a:solidFill>
                <a:latin typeface="TeXGyreAdventor"/>
                <a:cs typeface="TeXGyreAdventor"/>
              </a:rPr>
              <a:t>la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plupart </a:t>
            </a:r>
            <a:r>
              <a:rPr sz="2400" spc="10" dirty="0">
                <a:solidFill>
                  <a:srgbClr val="7E7E7E"/>
                </a:solidFill>
                <a:latin typeface="TeXGyreAdventor"/>
                <a:cs typeface="TeXGyreAdventor"/>
              </a:rPr>
              <a:t>des </a:t>
            </a:r>
            <a:r>
              <a:rPr sz="2400" spc="5" dirty="0">
                <a:solidFill>
                  <a:srgbClr val="7E7E7E"/>
                </a:solidFill>
                <a:latin typeface="TeXGyreAdventor"/>
                <a:cs typeface="TeXGyreAdventor"/>
              </a:rPr>
              <a:t>cas, </a:t>
            </a:r>
            <a:r>
              <a:rPr sz="2400" spc="10" dirty="0">
                <a:solidFill>
                  <a:srgbClr val="7E7E7E"/>
                </a:solidFill>
                <a:latin typeface="TeXGyreAdventor"/>
                <a:cs typeface="TeXGyreAdventor"/>
              </a:rPr>
              <a:t>le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référentiel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sera  l'entreprise, </a:t>
            </a:r>
            <a:r>
              <a:rPr sz="2400" spc="-10" dirty="0">
                <a:solidFill>
                  <a:srgbClr val="7E7E7E"/>
                </a:solidFill>
                <a:latin typeface="TeXGyreAdventor"/>
                <a:cs typeface="TeXGyreAdventor"/>
              </a:rPr>
              <a:t>ou </a:t>
            </a:r>
            <a:r>
              <a:rPr sz="2400" spc="-15" dirty="0">
                <a:solidFill>
                  <a:srgbClr val="7E7E7E"/>
                </a:solidFill>
                <a:latin typeface="TeXGyreAdventor"/>
                <a:cs typeface="TeXGyreAdventor"/>
              </a:rPr>
              <a:t>le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service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responsable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du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projet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à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traiter)</a:t>
            </a:r>
            <a:r>
              <a:rPr sz="2400" spc="7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:</a:t>
            </a:r>
            <a:endParaRPr sz="24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E7E7E"/>
              </a:buClr>
              <a:buFont typeface="Arial"/>
              <a:buChar char="•"/>
            </a:pPr>
            <a:endParaRPr sz="2750">
              <a:latin typeface="TeXGyreAdventor"/>
              <a:cs typeface="TeXGyreAdventor"/>
            </a:endParaRPr>
          </a:p>
          <a:p>
            <a:pPr marL="756285" marR="7620" lvl="1" indent="-287020">
              <a:lnSpc>
                <a:spcPts val="2390"/>
              </a:lnSpc>
              <a:buFont typeface="Courier New"/>
              <a:buChar char="o"/>
              <a:tabLst>
                <a:tab pos="756920" algn="l"/>
              </a:tabLst>
            </a:pP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Les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acteurs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qui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appartiennent au référentiel </a:t>
            </a:r>
            <a:r>
              <a:rPr sz="2000" spc="-10" dirty="0">
                <a:solidFill>
                  <a:srgbClr val="7E7E7E"/>
                </a:solidFill>
                <a:latin typeface="TeXGyreAdventor"/>
                <a:cs typeface="TeXGyreAdventor"/>
              </a:rPr>
              <a:t>(Ex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: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service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vente,  service comptable, </a:t>
            </a:r>
            <a:r>
              <a:rPr sz="2000" spc="-20" dirty="0">
                <a:solidFill>
                  <a:srgbClr val="7E7E7E"/>
                </a:solidFill>
                <a:latin typeface="TeXGyreAdventor"/>
                <a:cs typeface="TeXGyreAdventor"/>
              </a:rPr>
              <a:t>...) </a:t>
            </a:r>
            <a:r>
              <a:rPr sz="2000" spc="135" dirty="0">
                <a:solidFill>
                  <a:srgbClr val="7E7E7E"/>
                </a:solidFill>
                <a:latin typeface="Georgia"/>
                <a:cs typeface="Georgia"/>
              </a:rPr>
              <a:t></a:t>
            </a:r>
            <a:r>
              <a:rPr sz="2000" spc="3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interne</a:t>
            </a:r>
            <a:endParaRPr sz="2000">
              <a:latin typeface="TeXGyreAdventor"/>
              <a:cs typeface="TeXGyreAdventor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7E7E7E"/>
              </a:buClr>
              <a:buFont typeface="Courier New"/>
              <a:buChar char="o"/>
            </a:pPr>
            <a:endParaRPr sz="2300">
              <a:latin typeface="TeXGyreAdventor"/>
              <a:cs typeface="TeXGyreAdventor"/>
            </a:endParaRPr>
          </a:p>
          <a:p>
            <a:pPr marL="756285" marR="5080" lvl="1" indent="-287020">
              <a:lnSpc>
                <a:spcPts val="2390"/>
              </a:lnSpc>
              <a:spcBef>
                <a:spcPts val="5"/>
              </a:spcBef>
              <a:buFont typeface="Courier New"/>
              <a:buChar char="o"/>
              <a:tabLst>
                <a:tab pos="756920" algn="l"/>
                <a:tab pos="1186180" algn="l"/>
                <a:tab pos="1680210" algn="l"/>
                <a:tab pos="2774315" algn="l"/>
                <a:tab pos="3331845" algn="l"/>
                <a:tab pos="4016375" algn="l"/>
                <a:tab pos="4517390" algn="l"/>
                <a:tab pos="5530850" algn="l"/>
                <a:tab pos="6036945" algn="l"/>
                <a:tab pos="7452359" algn="l"/>
                <a:tab pos="8050530" algn="l"/>
              </a:tabLst>
            </a:pP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et	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l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es	</a:t>
            </a:r>
            <a:r>
              <a:rPr sz="2000" spc="-10" dirty="0">
                <a:solidFill>
                  <a:srgbClr val="7E7E7E"/>
                </a:solidFill>
                <a:latin typeface="TeXGyreAdventor"/>
                <a:cs typeface="TeXGyreAdventor"/>
              </a:rPr>
              <a:t>a</a:t>
            </a:r>
            <a:r>
              <a:rPr sz="2000" spc="-15" dirty="0">
                <a:solidFill>
                  <a:srgbClr val="7E7E7E"/>
                </a:solidFill>
                <a:latin typeface="TeXGyreAdventor"/>
                <a:cs typeface="TeXGyreAdventor"/>
              </a:rPr>
              <a:t>c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teu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r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s	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q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ui	s</a:t>
            </a:r>
            <a:r>
              <a:rPr sz="2000" spc="-10" dirty="0">
                <a:solidFill>
                  <a:srgbClr val="7E7E7E"/>
                </a:solidFill>
                <a:latin typeface="TeXGyreAdventor"/>
                <a:cs typeface="TeXGyreAdventor"/>
              </a:rPr>
              <a:t>o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nt	</a:t>
            </a:r>
            <a:r>
              <a:rPr sz="2000" spc="20" dirty="0">
                <a:solidFill>
                  <a:srgbClr val="7E7E7E"/>
                </a:solidFill>
                <a:latin typeface="TeXGyreAdventor"/>
                <a:cs typeface="TeXGyreAdventor"/>
              </a:rPr>
              <a:t>e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n	</a:t>
            </a:r>
            <a:r>
              <a:rPr sz="2000" spc="-15" dirty="0">
                <a:solidFill>
                  <a:srgbClr val="7E7E7E"/>
                </a:solidFill>
                <a:latin typeface="TeXGyreAdventor"/>
                <a:cs typeface="TeXGyreAdventor"/>
              </a:rPr>
              <a:t>d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eh</a:t>
            </a:r>
            <a:r>
              <a:rPr sz="2000" spc="10" dirty="0">
                <a:solidFill>
                  <a:srgbClr val="7E7E7E"/>
                </a:solidFill>
                <a:latin typeface="TeXGyreAdventor"/>
                <a:cs typeface="TeXGyreAdventor"/>
              </a:rPr>
              <a:t>o</a:t>
            </a:r>
            <a:r>
              <a:rPr sz="2000" spc="-25" dirty="0">
                <a:solidFill>
                  <a:srgbClr val="7E7E7E"/>
                </a:solidFill>
                <a:latin typeface="TeXGyreAdventor"/>
                <a:cs typeface="TeXGyreAdventor"/>
              </a:rPr>
              <a:t>r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s	</a:t>
            </a:r>
            <a:r>
              <a:rPr sz="2000" spc="-15" dirty="0">
                <a:solidFill>
                  <a:srgbClr val="7E7E7E"/>
                </a:solidFill>
                <a:latin typeface="TeXGyreAdventor"/>
                <a:cs typeface="TeXGyreAdventor"/>
              </a:rPr>
              <a:t>d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u	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r</a:t>
            </a:r>
            <a:r>
              <a:rPr sz="2000" spc="20" dirty="0">
                <a:solidFill>
                  <a:srgbClr val="7E7E7E"/>
                </a:solidFill>
                <a:latin typeface="TeXGyreAdventor"/>
                <a:cs typeface="TeXGyreAdventor"/>
              </a:rPr>
              <a:t>é</a:t>
            </a:r>
            <a:r>
              <a:rPr sz="2000" spc="-30" dirty="0">
                <a:solidFill>
                  <a:srgbClr val="7E7E7E"/>
                </a:solidFill>
                <a:latin typeface="TeXGyreAdventor"/>
                <a:cs typeface="TeXGyreAdventor"/>
              </a:rPr>
              <a:t>f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é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r</a:t>
            </a:r>
            <a:r>
              <a:rPr sz="2000" spc="-20" dirty="0">
                <a:solidFill>
                  <a:srgbClr val="7E7E7E"/>
                </a:solidFill>
                <a:latin typeface="TeXGyreAdventor"/>
                <a:cs typeface="TeXGyreAdventor"/>
              </a:rPr>
              <a:t>e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n</a:t>
            </a:r>
            <a:r>
              <a:rPr sz="2000" spc="20" dirty="0">
                <a:solidFill>
                  <a:srgbClr val="7E7E7E"/>
                </a:solidFill>
                <a:latin typeface="TeXGyreAdventor"/>
                <a:cs typeface="TeXGyreAdventor"/>
              </a:rPr>
              <a:t>t</a:t>
            </a:r>
            <a:r>
              <a:rPr sz="2000" spc="-25" dirty="0">
                <a:solidFill>
                  <a:srgbClr val="7E7E7E"/>
                </a:solidFill>
                <a:latin typeface="TeXGyreAdventor"/>
                <a:cs typeface="TeXGyreAdventor"/>
              </a:rPr>
              <a:t>i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el	</a:t>
            </a:r>
            <a:r>
              <a:rPr sz="2000" spc="-40" dirty="0">
                <a:solidFill>
                  <a:srgbClr val="7E7E7E"/>
                </a:solidFill>
                <a:latin typeface="TeXGyreAdventor"/>
                <a:cs typeface="TeXGyreAdventor"/>
              </a:rPr>
              <a:t>(</a:t>
            </a:r>
            <a:r>
              <a:rPr sz="2000" spc="5" dirty="0">
                <a:solidFill>
                  <a:srgbClr val="7E7E7E"/>
                </a:solidFill>
                <a:latin typeface="TeXGyreAdventor"/>
                <a:cs typeface="TeXGyreAdventor"/>
              </a:rPr>
              <a:t>E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x:	</a:t>
            </a:r>
            <a:r>
              <a:rPr sz="2000" spc="5" dirty="0">
                <a:solidFill>
                  <a:srgbClr val="7E7E7E"/>
                </a:solidFill>
                <a:latin typeface="TeXGyreAdventor"/>
                <a:cs typeface="TeXGyreAdventor"/>
              </a:rPr>
              <a:t>c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li</a:t>
            </a:r>
            <a:r>
              <a:rPr sz="2000" spc="20" dirty="0">
                <a:solidFill>
                  <a:srgbClr val="7E7E7E"/>
                </a:solidFill>
                <a:latin typeface="TeXGyreAdventor"/>
                <a:cs typeface="TeXGyreAdventor"/>
              </a:rPr>
              <a:t>e</a:t>
            </a:r>
            <a:r>
              <a:rPr sz="2000" spc="-20" dirty="0">
                <a:solidFill>
                  <a:srgbClr val="7E7E7E"/>
                </a:solidFill>
                <a:latin typeface="TeXGyreAdventor"/>
                <a:cs typeface="TeXGyreAdventor"/>
              </a:rPr>
              <a:t>n</a:t>
            </a:r>
            <a:r>
              <a:rPr sz="2000" spc="20" dirty="0">
                <a:solidFill>
                  <a:srgbClr val="7E7E7E"/>
                </a:solidFill>
                <a:latin typeface="TeXGyreAdventor"/>
                <a:cs typeface="TeXGyreAdventor"/>
              </a:rPr>
              <a:t>t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, 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fournisseur, </a:t>
            </a:r>
            <a:r>
              <a:rPr sz="2000" spc="15" dirty="0">
                <a:solidFill>
                  <a:srgbClr val="7E7E7E"/>
                </a:solidFill>
                <a:latin typeface="TeXGyreAdventor"/>
                <a:cs typeface="TeXGyreAdventor"/>
              </a:rPr>
              <a:t>...)</a:t>
            </a:r>
            <a:r>
              <a:rPr sz="2000" spc="15" dirty="0">
                <a:solidFill>
                  <a:srgbClr val="7E7E7E"/>
                </a:solidFill>
                <a:latin typeface="Georgia"/>
                <a:cs typeface="Georgia"/>
              </a:rPr>
              <a:t></a:t>
            </a:r>
            <a:r>
              <a:rPr sz="2000" spc="7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externe.</a:t>
            </a:r>
            <a:endParaRPr sz="2000"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939" y="386571"/>
            <a:ext cx="52381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04" dirty="0">
                <a:latin typeface="Times New Roman"/>
                <a:cs typeface="Times New Roman"/>
              </a:rPr>
              <a:t>Formalisme </a:t>
            </a:r>
            <a:r>
              <a:rPr sz="4400" spc="470" dirty="0">
                <a:latin typeface="Times New Roman"/>
                <a:cs typeface="Times New Roman"/>
              </a:rPr>
              <a:t>du</a:t>
            </a:r>
            <a:r>
              <a:rPr sz="4400" spc="-315" dirty="0">
                <a:latin typeface="Times New Roman"/>
                <a:cs typeface="Times New Roman"/>
              </a:rPr>
              <a:t> </a:t>
            </a:r>
            <a:r>
              <a:rPr sz="4400" spc="210" dirty="0">
                <a:latin typeface="Times New Roman"/>
                <a:cs typeface="Times New Roman"/>
              </a:rPr>
              <a:t>MCC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332" y="1756678"/>
            <a:ext cx="59264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Un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acteur est modélisé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de </a:t>
            </a:r>
            <a:r>
              <a:rPr sz="2000" spc="5" dirty="0">
                <a:solidFill>
                  <a:srgbClr val="7E7E7E"/>
                </a:solidFill>
                <a:latin typeface="TeXGyreAdventor"/>
                <a:cs typeface="TeXGyreAdventor"/>
              </a:rPr>
              <a:t>la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façon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suivante</a:t>
            </a:r>
            <a:r>
              <a:rPr sz="2000" spc="-16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:</a:t>
            </a:r>
            <a:endParaRPr sz="20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332" y="2762531"/>
            <a:ext cx="8589010" cy="8794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4965" marR="5080" indent="-3429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un flux </a:t>
            </a:r>
            <a:r>
              <a:rPr sz="2000" spc="-15" dirty="0">
                <a:solidFill>
                  <a:srgbClr val="7E7E7E"/>
                </a:solidFill>
                <a:latin typeface="TeXGyreAdventor"/>
                <a:cs typeface="TeXGyreAdventor"/>
              </a:rPr>
              <a:t>(ou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arc)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sera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modélisé de </a:t>
            </a:r>
            <a:r>
              <a:rPr sz="2000" spc="5" dirty="0">
                <a:solidFill>
                  <a:srgbClr val="7E7E7E"/>
                </a:solidFill>
                <a:latin typeface="TeXGyreAdventor"/>
                <a:cs typeface="TeXGyreAdventor"/>
              </a:rPr>
              <a:t>cette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façon : , tout en sachant  qu'un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flux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interne </a:t>
            </a:r>
            <a:r>
              <a:rPr sz="2000" spc="-15" dirty="0">
                <a:solidFill>
                  <a:srgbClr val="7E7E7E"/>
                </a:solidFill>
                <a:latin typeface="TeXGyreAdventor"/>
                <a:cs typeface="TeXGyreAdventor"/>
              </a:rPr>
              <a:t>(dans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le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référentiel) </a:t>
            </a:r>
            <a:r>
              <a:rPr sz="2000" spc="-10" dirty="0">
                <a:solidFill>
                  <a:srgbClr val="7E7E7E"/>
                </a:solidFill>
                <a:latin typeface="TeXGyreAdventor"/>
                <a:cs typeface="TeXGyreAdventor"/>
              </a:rPr>
              <a:t>doit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avoir une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origine. </a:t>
            </a:r>
            <a:r>
              <a:rPr sz="2000" spc="10" dirty="0">
                <a:solidFill>
                  <a:srgbClr val="7E7E7E"/>
                </a:solidFill>
                <a:latin typeface="TeXGyreAdventor"/>
                <a:cs typeface="TeXGyreAdventor"/>
              </a:rPr>
              <a:t>Il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existe  3 </a:t>
            </a:r>
            <a:r>
              <a:rPr sz="2000" spc="5" dirty="0">
                <a:solidFill>
                  <a:srgbClr val="7E7E7E"/>
                </a:solidFill>
                <a:latin typeface="TeXGyreAdventor"/>
                <a:cs typeface="TeXGyreAdventor"/>
              </a:rPr>
              <a:t>types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d'origine pour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un flux</a:t>
            </a:r>
            <a:r>
              <a:rPr sz="2000" spc="-7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:</a:t>
            </a:r>
            <a:endParaRPr sz="20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6482" y="3977081"/>
            <a:ext cx="4527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7E7E7E"/>
                </a:solidFill>
                <a:latin typeface="Courier New"/>
                <a:cs typeface="Courier New"/>
              </a:rPr>
              <a:t>o </a:t>
            </a:r>
            <a:r>
              <a:rPr sz="1600" spc="-20" dirty="0">
                <a:solidFill>
                  <a:srgbClr val="7E7E7E"/>
                </a:solidFill>
                <a:latin typeface="TeXGyreAdventor"/>
                <a:cs typeface="TeXGyreAdventor"/>
              </a:rPr>
              <a:t>Un </a:t>
            </a:r>
            <a:r>
              <a:rPr sz="1600" dirty="0">
                <a:solidFill>
                  <a:srgbClr val="7E7E7E"/>
                </a:solidFill>
                <a:latin typeface="TeXGyreAdventor"/>
                <a:cs typeface="TeXGyreAdventor"/>
              </a:rPr>
              <a:t>flux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n peut </a:t>
            </a:r>
            <a:r>
              <a:rPr sz="1600" dirty="0">
                <a:solidFill>
                  <a:srgbClr val="7E7E7E"/>
                </a:solidFill>
                <a:latin typeface="TeXGyreAdventor"/>
                <a:cs typeface="TeXGyreAdventor"/>
              </a:rPr>
              <a:t>avoir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pour origine un </a:t>
            </a:r>
            <a:r>
              <a:rPr sz="1600" dirty="0">
                <a:solidFill>
                  <a:srgbClr val="7E7E7E"/>
                </a:solidFill>
                <a:latin typeface="TeXGyreAdventor"/>
                <a:cs typeface="TeXGyreAdventor"/>
              </a:rPr>
              <a:t>flux</a:t>
            </a:r>
            <a:r>
              <a:rPr sz="1600" spc="30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n-1.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3001" y="4198081"/>
            <a:ext cx="7684770" cy="487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0"/>
              </a:lnSpc>
              <a:spcBef>
                <a:spcPts val="95"/>
              </a:spcBef>
            </a:pPr>
            <a:r>
              <a:rPr sz="1600" spc="-20" dirty="0">
                <a:solidFill>
                  <a:srgbClr val="7E7E7E"/>
                </a:solidFill>
                <a:latin typeface="TeXGyreAdventor"/>
                <a:cs typeface="TeXGyreAdventor"/>
              </a:rPr>
              <a:t>Un </a:t>
            </a:r>
            <a:r>
              <a:rPr sz="1600" dirty="0">
                <a:solidFill>
                  <a:srgbClr val="7E7E7E"/>
                </a:solidFill>
                <a:latin typeface="TeXGyreAdventor"/>
                <a:cs typeface="TeXGyreAdventor"/>
              </a:rPr>
              <a:t>flux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peut découler d'une décision </a:t>
            </a:r>
            <a:r>
              <a:rPr sz="1600" spc="-15" dirty="0">
                <a:solidFill>
                  <a:srgbClr val="7E7E7E"/>
                </a:solidFill>
                <a:latin typeface="TeXGyreAdventor"/>
                <a:cs typeface="TeXGyreAdventor"/>
              </a:rPr>
              <a:t>(notée</a:t>
            </a:r>
            <a:r>
              <a:rPr sz="1600" spc="10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TeXGyreAdventor"/>
                <a:cs typeface="TeXGyreAdventor"/>
              </a:rPr>
              <a:t>D</a:t>
            </a: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).</a:t>
            </a:r>
            <a:endParaRPr sz="1600">
              <a:latin typeface="TeXGyreAdventor"/>
              <a:cs typeface="TeXGyreAdventor"/>
            </a:endParaRPr>
          </a:p>
          <a:p>
            <a:pPr marL="12700">
              <a:lnSpc>
                <a:spcPts val="1820"/>
              </a:lnSpc>
            </a:pPr>
            <a:r>
              <a:rPr sz="1600" spc="-20" dirty="0">
                <a:solidFill>
                  <a:srgbClr val="7E7E7E"/>
                </a:solidFill>
                <a:latin typeface="TeXGyreAdventor"/>
                <a:cs typeface="TeXGyreAdventor"/>
              </a:rPr>
              <a:t>Un </a:t>
            </a:r>
            <a:r>
              <a:rPr sz="1600" dirty="0">
                <a:solidFill>
                  <a:srgbClr val="7E7E7E"/>
                </a:solidFill>
                <a:latin typeface="TeXGyreAdventor"/>
                <a:cs typeface="TeXGyreAdventor"/>
              </a:rPr>
              <a:t>flux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peut </a:t>
            </a: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enfin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provenir d'une temporisation </a:t>
            </a:r>
            <a:r>
              <a:rPr sz="1600" spc="-20" dirty="0">
                <a:solidFill>
                  <a:srgbClr val="7E7E7E"/>
                </a:solidFill>
                <a:latin typeface="TeXGyreAdventor"/>
                <a:cs typeface="TeXGyreAdventor"/>
              </a:rPr>
              <a:t>(Ex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: fin </a:t>
            </a: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de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mois, </a:t>
            </a:r>
            <a:r>
              <a:rPr sz="1600" dirty="0">
                <a:solidFill>
                  <a:srgbClr val="7E7E7E"/>
                </a:solidFill>
                <a:latin typeface="TeXGyreAdventor"/>
                <a:cs typeface="TeXGyreAdventor"/>
              </a:rPr>
              <a:t>+60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jours,</a:t>
            </a:r>
            <a:r>
              <a:rPr sz="1600" spc="17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spc="-15" dirty="0">
                <a:solidFill>
                  <a:srgbClr val="7E7E7E"/>
                </a:solidFill>
                <a:latin typeface="TeXGyreAdventor"/>
                <a:cs typeface="TeXGyreAdventor"/>
              </a:rPr>
              <a:t>etc).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27292" y="4651248"/>
            <a:ext cx="205740" cy="12700"/>
          </a:xfrm>
          <a:custGeom>
            <a:avLst/>
            <a:gdLst/>
            <a:ahLst/>
            <a:cxnLst/>
            <a:rect l="l" t="t" r="r" b="b"/>
            <a:pathLst>
              <a:path w="205740" h="12700">
                <a:moveTo>
                  <a:pt x="205739" y="12192"/>
                </a:moveTo>
                <a:lnTo>
                  <a:pt x="0" y="12192"/>
                </a:lnTo>
                <a:lnTo>
                  <a:pt x="0" y="0"/>
                </a:lnTo>
                <a:lnTo>
                  <a:pt x="205739" y="0"/>
                </a:lnTo>
                <a:lnTo>
                  <a:pt x="205739" y="1219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9332" y="5566719"/>
            <a:ext cx="114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92211" y="1607820"/>
            <a:ext cx="1584960" cy="795655"/>
          </a:xfrm>
          <a:custGeom>
            <a:avLst/>
            <a:gdLst/>
            <a:ahLst/>
            <a:cxnLst/>
            <a:rect l="l" t="t" r="r" b="b"/>
            <a:pathLst>
              <a:path w="1584959" h="795655">
                <a:moveTo>
                  <a:pt x="833628" y="795528"/>
                </a:moveTo>
                <a:lnTo>
                  <a:pt x="751332" y="795528"/>
                </a:lnTo>
                <a:lnTo>
                  <a:pt x="711708" y="794004"/>
                </a:lnTo>
                <a:lnTo>
                  <a:pt x="632460" y="787908"/>
                </a:lnTo>
                <a:lnTo>
                  <a:pt x="556260" y="778764"/>
                </a:lnTo>
                <a:lnTo>
                  <a:pt x="449580" y="757428"/>
                </a:lnTo>
                <a:lnTo>
                  <a:pt x="381000" y="739140"/>
                </a:lnTo>
                <a:lnTo>
                  <a:pt x="318516" y="717804"/>
                </a:lnTo>
                <a:lnTo>
                  <a:pt x="259080" y="693420"/>
                </a:lnTo>
                <a:lnTo>
                  <a:pt x="205740" y="665988"/>
                </a:lnTo>
                <a:lnTo>
                  <a:pt x="156972" y="637032"/>
                </a:lnTo>
                <a:lnTo>
                  <a:pt x="114300" y="605028"/>
                </a:lnTo>
                <a:lnTo>
                  <a:pt x="77724" y="571500"/>
                </a:lnTo>
                <a:lnTo>
                  <a:pt x="47244" y="534924"/>
                </a:lnTo>
                <a:lnTo>
                  <a:pt x="24384" y="498348"/>
                </a:lnTo>
                <a:lnTo>
                  <a:pt x="3048" y="438912"/>
                </a:lnTo>
                <a:lnTo>
                  <a:pt x="0" y="419100"/>
                </a:lnTo>
                <a:lnTo>
                  <a:pt x="0" y="377952"/>
                </a:lnTo>
                <a:lnTo>
                  <a:pt x="15240" y="318516"/>
                </a:lnTo>
                <a:lnTo>
                  <a:pt x="35052" y="280416"/>
                </a:lnTo>
                <a:lnTo>
                  <a:pt x="77724" y="225552"/>
                </a:lnTo>
                <a:lnTo>
                  <a:pt x="114300" y="192024"/>
                </a:lnTo>
                <a:lnTo>
                  <a:pt x="156972" y="160020"/>
                </a:lnTo>
                <a:lnTo>
                  <a:pt x="205740" y="131064"/>
                </a:lnTo>
                <a:lnTo>
                  <a:pt x="259080" y="103632"/>
                </a:lnTo>
                <a:lnTo>
                  <a:pt x="318516" y="79248"/>
                </a:lnTo>
                <a:lnTo>
                  <a:pt x="381000" y="57912"/>
                </a:lnTo>
                <a:lnTo>
                  <a:pt x="449580" y="39624"/>
                </a:lnTo>
                <a:lnTo>
                  <a:pt x="519684" y="24384"/>
                </a:lnTo>
                <a:lnTo>
                  <a:pt x="672084" y="4572"/>
                </a:lnTo>
                <a:lnTo>
                  <a:pt x="792480" y="0"/>
                </a:lnTo>
                <a:lnTo>
                  <a:pt x="912876" y="4572"/>
                </a:lnTo>
                <a:lnTo>
                  <a:pt x="751332" y="4572"/>
                </a:lnTo>
                <a:lnTo>
                  <a:pt x="711708" y="6096"/>
                </a:lnTo>
                <a:lnTo>
                  <a:pt x="632460" y="12192"/>
                </a:lnTo>
                <a:lnTo>
                  <a:pt x="557784" y="21336"/>
                </a:lnTo>
                <a:lnTo>
                  <a:pt x="449580" y="42672"/>
                </a:lnTo>
                <a:lnTo>
                  <a:pt x="382524" y="60960"/>
                </a:lnTo>
                <a:lnTo>
                  <a:pt x="320040" y="82296"/>
                </a:lnTo>
                <a:lnTo>
                  <a:pt x="260604" y="106680"/>
                </a:lnTo>
                <a:lnTo>
                  <a:pt x="207264" y="134112"/>
                </a:lnTo>
                <a:lnTo>
                  <a:pt x="137160" y="178308"/>
                </a:lnTo>
                <a:lnTo>
                  <a:pt x="97536" y="210312"/>
                </a:lnTo>
                <a:lnTo>
                  <a:pt x="64008" y="245364"/>
                </a:lnTo>
                <a:lnTo>
                  <a:pt x="38100" y="281940"/>
                </a:lnTo>
                <a:lnTo>
                  <a:pt x="18288" y="318516"/>
                </a:lnTo>
                <a:lnTo>
                  <a:pt x="6096" y="358140"/>
                </a:lnTo>
                <a:lnTo>
                  <a:pt x="3048" y="377952"/>
                </a:lnTo>
                <a:lnTo>
                  <a:pt x="3048" y="419100"/>
                </a:lnTo>
                <a:lnTo>
                  <a:pt x="12192" y="458724"/>
                </a:lnTo>
                <a:lnTo>
                  <a:pt x="27432" y="496824"/>
                </a:lnTo>
                <a:lnTo>
                  <a:pt x="50292" y="533400"/>
                </a:lnTo>
                <a:lnTo>
                  <a:pt x="97536" y="585216"/>
                </a:lnTo>
                <a:lnTo>
                  <a:pt x="137160" y="618744"/>
                </a:lnTo>
                <a:lnTo>
                  <a:pt x="182880" y="649224"/>
                </a:lnTo>
                <a:lnTo>
                  <a:pt x="233172" y="676656"/>
                </a:lnTo>
                <a:lnTo>
                  <a:pt x="289560" y="702564"/>
                </a:lnTo>
                <a:lnTo>
                  <a:pt x="350520" y="725424"/>
                </a:lnTo>
                <a:lnTo>
                  <a:pt x="449580" y="754380"/>
                </a:lnTo>
                <a:lnTo>
                  <a:pt x="521208" y="769620"/>
                </a:lnTo>
                <a:lnTo>
                  <a:pt x="632460" y="784860"/>
                </a:lnTo>
                <a:lnTo>
                  <a:pt x="711708" y="790956"/>
                </a:lnTo>
                <a:lnTo>
                  <a:pt x="751332" y="792480"/>
                </a:lnTo>
                <a:lnTo>
                  <a:pt x="893064" y="792480"/>
                </a:lnTo>
                <a:lnTo>
                  <a:pt x="873252" y="794004"/>
                </a:lnTo>
                <a:lnTo>
                  <a:pt x="833628" y="795528"/>
                </a:lnTo>
                <a:close/>
              </a:path>
              <a:path w="1584959" h="795655">
                <a:moveTo>
                  <a:pt x="893064" y="792480"/>
                </a:moveTo>
                <a:lnTo>
                  <a:pt x="833628" y="792480"/>
                </a:lnTo>
                <a:lnTo>
                  <a:pt x="873252" y="790956"/>
                </a:lnTo>
                <a:lnTo>
                  <a:pt x="952500" y="784860"/>
                </a:lnTo>
                <a:lnTo>
                  <a:pt x="1027176" y="775716"/>
                </a:lnTo>
                <a:lnTo>
                  <a:pt x="1135380" y="754380"/>
                </a:lnTo>
                <a:lnTo>
                  <a:pt x="1202436" y="736092"/>
                </a:lnTo>
                <a:lnTo>
                  <a:pt x="1264920" y="714756"/>
                </a:lnTo>
                <a:lnTo>
                  <a:pt x="1324356" y="690372"/>
                </a:lnTo>
                <a:lnTo>
                  <a:pt x="1377696" y="662940"/>
                </a:lnTo>
                <a:lnTo>
                  <a:pt x="1447800" y="618744"/>
                </a:lnTo>
                <a:lnTo>
                  <a:pt x="1467612" y="601980"/>
                </a:lnTo>
                <a:lnTo>
                  <a:pt x="1487424" y="586740"/>
                </a:lnTo>
                <a:lnTo>
                  <a:pt x="1504188" y="568452"/>
                </a:lnTo>
                <a:lnTo>
                  <a:pt x="1520952" y="551688"/>
                </a:lnTo>
                <a:lnTo>
                  <a:pt x="1534668" y="533400"/>
                </a:lnTo>
                <a:lnTo>
                  <a:pt x="1557528" y="496824"/>
                </a:lnTo>
                <a:lnTo>
                  <a:pt x="1572768" y="458724"/>
                </a:lnTo>
                <a:lnTo>
                  <a:pt x="1581912" y="419100"/>
                </a:lnTo>
                <a:lnTo>
                  <a:pt x="1581912" y="377952"/>
                </a:lnTo>
                <a:lnTo>
                  <a:pt x="1566672" y="318516"/>
                </a:lnTo>
                <a:lnTo>
                  <a:pt x="1546860" y="281940"/>
                </a:lnTo>
                <a:lnTo>
                  <a:pt x="1520952" y="245364"/>
                </a:lnTo>
                <a:lnTo>
                  <a:pt x="1504188" y="228600"/>
                </a:lnTo>
                <a:lnTo>
                  <a:pt x="1487424" y="210312"/>
                </a:lnTo>
                <a:lnTo>
                  <a:pt x="1447800" y="178308"/>
                </a:lnTo>
                <a:lnTo>
                  <a:pt x="1402080" y="147828"/>
                </a:lnTo>
                <a:lnTo>
                  <a:pt x="1351788" y="120396"/>
                </a:lnTo>
                <a:lnTo>
                  <a:pt x="1295400" y="94488"/>
                </a:lnTo>
                <a:lnTo>
                  <a:pt x="1234440" y="71628"/>
                </a:lnTo>
                <a:lnTo>
                  <a:pt x="1135380" y="42672"/>
                </a:lnTo>
                <a:lnTo>
                  <a:pt x="1063752" y="27432"/>
                </a:lnTo>
                <a:lnTo>
                  <a:pt x="952500" y="12192"/>
                </a:lnTo>
                <a:lnTo>
                  <a:pt x="873252" y="6096"/>
                </a:lnTo>
                <a:lnTo>
                  <a:pt x="833628" y="4572"/>
                </a:lnTo>
                <a:lnTo>
                  <a:pt x="912876" y="4572"/>
                </a:lnTo>
                <a:lnTo>
                  <a:pt x="1028700" y="18288"/>
                </a:lnTo>
                <a:lnTo>
                  <a:pt x="1135380" y="39624"/>
                </a:lnTo>
                <a:lnTo>
                  <a:pt x="1203960" y="57912"/>
                </a:lnTo>
                <a:lnTo>
                  <a:pt x="1266444" y="79248"/>
                </a:lnTo>
                <a:lnTo>
                  <a:pt x="1325880" y="103632"/>
                </a:lnTo>
                <a:lnTo>
                  <a:pt x="1379220" y="131064"/>
                </a:lnTo>
                <a:lnTo>
                  <a:pt x="1427988" y="160020"/>
                </a:lnTo>
                <a:lnTo>
                  <a:pt x="1470660" y="192024"/>
                </a:lnTo>
                <a:lnTo>
                  <a:pt x="1507236" y="225552"/>
                </a:lnTo>
                <a:lnTo>
                  <a:pt x="1522476" y="243840"/>
                </a:lnTo>
                <a:lnTo>
                  <a:pt x="1537716" y="260604"/>
                </a:lnTo>
                <a:lnTo>
                  <a:pt x="1560576" y="298704"/>
                </a:lnTo>
                <a:lnTo>
                  <a:pt x="1575816" y="336804"/>
                </a:lnTo>
                <a:lnTo>
                  <a:pt x="1584960" y="377952"/>
                </a:lnTo>
                <a:lnTo>
                  <a:pt x="1584960" y="419100"/>
                </a:lnTo>
                <a:lnTo>
                  <a:pt x="1569720" y="478536"/>
                </a:lnTo>
                <a:lnTo>
                  <a:pt x="1549908" y="516636"/>
                </a:lnTo>
                <a:lnTo>
                  <a:pt x="1507236" y="571500"/>
                </a:lnTo>
                <a:lnTo>
                  <a:pt x="1470660" y="605028"/>
                </a:lnTo>
                <a:lnTo>
                  <a:pt x="1427988" y="637032"/>
                </a:lnTo>
                <a:lnTo>
                  <a:pt x="1379220" y="665988"/>
                </a:lnTo>
                <a:lnTo>
                  <a:pt x="1325880" y="693420"/>
                </a:lnTo>
                <a:lnTo>
                  <a:pt x="1266444" y="717804"/>
                </a:lnTo>
                <a:lnTo>
                  <a:pt x="1203960" y="739140"/>
                </a:lnTo>
                <a:lnTo>
                  <a:pt x="1135380" y="757428"/>
                </a:lnTo>
                <a:lnTo>
                  <a:pt x="1065276" y="772668"/>
                </a:lnTo>
                <a:lnTo>
                  <a:pt x="952500" y="787908"/>
                </a:lnTo>
                <a:lnTo>
                  <a:pt x="893064" y="792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70938" y="1848130"/>
            <a:ext cx="1624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Nom de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l’acteur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74407" y="4162044"/>
            <a:ext cx="2519680" cy="100965"/>
          </a:xfrm>
          <a:custGeom>
            <a:avLst/>
            <a:gdLst/>
            <a:ahLst/>
            <a:cxnLst/>
            <a:rect l="l" t="t" r="r" b="b"/>
            <a:pathLst>
              <a:path w="2519679" h="100964">
                <a:moveTo>
                  <a:pt x="2499230" y="50214"/>
                </a:moveTo>
                <a:lnTo>
                  <a:pt x="2430780" y="9144"/>
                </a:lnTo>
                <a:lnTo>
                  <a:pt x="2427732" y="6096"/>
                </a:lnTo>
                <a:lnTo>
                  <a:pt x="2429256" y="3048"/>
                </a:lnTo>
                <a:lnTo>
                  <a:pt x="2430780" y="1524"/>
                </a:lnTo>
                <a:lnTo>
                  <a:pt x="2433828" y="0"/>
                </a:lnTo>
                <a:lnTo>
                  <a:pt x="2435352" y="1524"/>
                </a:lnTo>
                <a:lnTo>
                  <a:pt x="2511313" y="45720"/>
                </a:lnTo>
                <a:lnTo>
                  <a:pt x="2506980" y="45720"/>
                </a:lnTo>
                <a:lnTo>
                  <a:pt x="2499230" y="50214"/>
                </a:lnTo>
                <a:close/>
              </a:path>
              <a:path w="2519679" h="100964">
                <a:moveTo>
                  <a:pt x="2491214" y="54864"/>
                </a:moveTo>
                <a:lnTo>
                  <a:pt x="0" y="54864"/>
                </a:lnTo>
                <a:lnTo>
                  <a:pt x="0" y="45720"/>
                </a:lnTo>
                <a:lnTo>
                  <a:pt x="2491740" y="45720"/>
                </a:lnTo>
                <a:lnTo>
                  <a:pt x="2499230" y="50214"/>
                </a:lnTo>
                <a:lnTo>
                  <a:pt x="2491214" y="54864"/>
                </a:lnTo>
                <a:close/>
              </a:path>
              <a:path w="2519679" h="100964">
                <a:moveTo>
                  <a:pt x="2506980" y="54864"/>
                </a:moveTo>
                <a:lnTo>
                  <a:pt x="2499230" y="50214"/>
                </a:lnTo>
                <a:lnTo>
                  <a:pt x="2506980" y="45720"/>
                </a:lnTo>
                <a:lnTo>
                  <a:pt x="2506980" y="54864"/>
                </a:lnTo>
                <a:close/>
              </a:path>
              <a:path w="2519679" h="100964">
                <a:moveTo>
                  <a:pt x="2510028" y="54864"/>
                </a:moveTo>
                <a:lnTo>
                  <a:pt x="2506980" y="54864"/>
                </a:lnTo>
                <a:lnTo>
                  <a:pt x="2506980" y="45720"/>
                </a:lnTo>
                <a:lnTo>
                  <a:pt x="2510028" y="45720"/>
                </a:lnTo>
                <a:lnTo>
                  <a:pt x="2510028" y="54864"/>
                </a:lnTo>
                <a:close/>
              </a:path>
              <a:path w="2519679" h="100964">
                <a:moveTo>
                  <a:pt x="2511313" y="54864"/>
                </a:moveTo>
                <a:lnTo>
                  <a:pt x="2510028" y="54864"/>
                </a:lnTo>
                <a:lnTo>
                  <a:pt x="2510028" y="45720"/>
                </a:lnTo>
                <a:lnTo>
                  <a:pt x="2511313" y="45720"/>
                </a:lnTo>
                <a:lnTo>
                  <a:pt x="2519172" y="50292"/>
                </a:lnTo>
                <a:lnTo>
                  <a:pt x="2511313" y="54864"/>
                </a:lnTo>
                <a:close/>
              </a:path>
              <a:path w="2519679" h="100964">
                <a:moveTo>
                  <a:pt x="2433828" y="100584"/>
                </a:moveTo>
                <a:lnTo>
                  <a:pt x="2430780" y="99060"/>
                </a:lnTo>
                <a:lnTo>
                  <a:pt x="2429256" y="97536"/>
                </a:lnTo>
                <a:lnTo>
                  <a:pt x="2427732" y="94488"/>
                </a:lnTo>
                <a:lnTo>
                  <a:pt x="2429256" y="91440"/>
                </a:lnTo>
                <a:lnTo>
                  <a:pt x="2430780" y="89916"/>
                </a:lnTo>
                <a:lnTo>
                  <a:pt x="2499230" y="50214"/>
                </a:lnTo>
                <a:lnTo>
                  <a:pt x="2506980" y="54864"/>
                </a:lnTo>
                <a:lnTo>
                  <a:pt x="2511313" y="54864"/>
                </a:lnTo>
                <a:lnTo>
                  <a:pt x="2435352" y="99060"/>
                </a:lnTo>
                <a:lnTo>
                  <a:pt x="2433828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68016" y="3878066"/>
            <a:ext cx="1243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Nom du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flux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33927" y="5320284"/>
            <a:ext cx="5087112" cy="1173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8136" y="1066800"/>
            <a:ext cx="8307705" cy="4853940"/>
            <a:chOff x="1088136" y="1066800"/>
            <a:chExt cx="8307705" cy="4853940"/>
          </a:xfrm>
        </p:grpSpPr>
        <p:sp>
          <p:nvSpPr>
            <p:cNvPr id="3" name="object 3"/>
            <p:cNvSpPr/>
            <p:nvPr/>
          </p:nvSpPr>
          <p:spPr>
            <a:xfrm>
              <a:off x="5724144" y="1082040"/>
              <a:ext cx="3656329" cy="4823460"/>
            </a:xfrm>
            <a:custGeom>
              <a:avLst/>
              <a:gdLst/>
              <a:ahLst/>
              <a:cxnLst/>
              <a:rect l="l" t="t" r="r" b="b"/>
              <a:pathLst>
                <a:path w="3656329" h="4823460">
                  <a:moveTo>
                    <a:pt x="3048000" y="4823460"/>
                  </a:moveTo>
                  <a:lnTo>
                    <a:pt x="609600" y="4823460"/>
                  </a:lnTo>
                  <a:lnTo>
                    <a:pt x="561943" y="4821626"/>
                  </a:lnTo>
                  <a:lnTo>
                    <a:pt x="515292" y="4816217"/>
                  </a:lnTo>
                  <a:lnTo>
                    <a:pt x="469782" y="4807366"/>
                  </a:lnTo>
                  <a:lnTo>
                    <a:pt x="425550" y="4795210"/>
                  </a:lnTo>
                  <a:lnTo>
                    <a:pt x="382729" y="4779884"/>
                  </a:lnTo>
                  <a:lnTo>
                    <a:pt x="341455" y="4761522"/>
                  </a:lnTo>
                  <a:lnTo>
                    <a:pt x="301864" y="4740260"/>
                  </a:lnTo>
                  <a:lnTo>
                    <a:pt x="264091" y="4716234"/>
                  </a:lnTo>
                  <a:lnTo>
                    <a:pt x="228271" y="4689579"/>
                  </a:lnTo>
                  <a:lnTo>
                    <a:pt x="194539" y="4660429"/>
                  </a:lnTo>
                  <a:lnTo>
                    <a:pt x="163030" y="4628920"/>
                  </a:lnTo>
                  <a:lnTo>
                    <a:pt x="133880" y="4595188"/>
                  </a:lnTo>
                  <a:lnTo>
                    <a:pt x="107225" y="4559368"/>
                  </a:lnTo>
                  <a:lnTo>
                    <a:pt x="83199" y="4521595"/>
                  </a:lnTo>
                  <a:lnTo>
                    <a:pt x="61937" y="4482004"/>
                  </a:lnTo>
                  <a:lnTo>
                    <a:pt x="43575" y="4440730"/>
                  </a:lnTo>
                  <a:lnTo>
                    <a:pt x="28249" y="4397909"/>
                  </a:lnTo>
                  <a:lnTo>
                    <a:pt x="16093" y="4353677"/>
                  </a:lnTo>
                  <a:lnTo>
                    <a:pt x="7242" y="4308167"/>
                  </a:lnTo>
                  <a:lnTo>
                    <a:pt x="1833" y="4261516"/>
                  </a:lnTo>
                  <a:lnTo>
                    <a:pt x="0" y="4213860"/>
                  </a:lnTo>
                  <a:lnTo>
                    <a:pt x="0" y="608076"/>
                  </a:lnTo>
                  <a:lnTo>
                    <a:pt x="1833" y="560626"/>
                  </a:lnTo>
                  <a:lnTo>
                    <a:pt x="7242" y="514163"/>
                  </a:lnTo>
                  <a:lnTo>
                    <a:pt x="16093" y="468823"/>
                  </a:lnTo>
                  <a:lnTo>
                    <a:pt x="28249" y="424741"/>
                  </a:lnTo>
                  <a:lnTo>
                    <a:pt x="43575" y="382055"/>
                  </a:lnTo>
                  <a:lnTo>
                    <a:pt x="61937" y="340900"/>
                  </a:lnTo>
                  <a:lnTo>
                    <a:pt x="83199" y="301413"/>
                  </a:lnTo>
                  <a:lnTo>
                    <a:pt x="107225" y="263730"/>
                  </a:lnTo>
                  <a:lnTo>
                    <a:pt x="133880" y="227986"/>
                  </a:lnTo>
                  <a:lnTo>
                    <a:pt x="163030" y="194320"/>
                  </a:lnTo>
                  <a:lnTo>
                    <a:pt x="194539" y="162866"/>
                  </a:lnTo>
                  <a:lnTo>
                    <a:pt x="228271" y="133760"/>
                  </a:lnTo>
                  <a:lnTo>
                    <a:pt x="264091" y="107141"/>
                  </a:lnTo>
                  <a:lnTo>
                    <a:pt x="301864" y="83142"/>
                  </a:lnTo>
                  <a:lnTo>
                    <a:pt x="341455" y="61901"/>
                  </a:lnTo>
                  <a:lnTo>
                    <a:pt x="382729" y="43555"/>
                  </a:lnTo>
                  <a:lnTo>
                    <a:pt x="425550" y="28238"/>
                  </a:lnTo>
                  <a:lnTo>
                    <a:pt x="469782" y="16088"/>
                  </a:lnTo>
                  <a:lnTo>
                    <a:pt x="515292" y="7241"/>
                  </a:lnTo>
                  <a:lnTo>
                    <a:pt x="561943" y="1833"/>
                  </a:lnTo>
                  <a:lnTo>
                    <a:pt x="609600" y="0"/>
                  </a:lnTo>
                  <a:lnTo>
                    <a:pt x="3048000" y="0"/>
                  </a:lnTo>
                  <a:lnTo>
                    <a:pt x="3095449" y="1833"/>
                  </a:lnTo>
                  <a:lnTo>
                    <a:pt x="3141912" y="7241"/>
                  </a:lnTo>
                  <a:lnTo>
                    <a:pt x="3187252" y="16088"/>
                  </a:lnTo>
                  <a:lnTo>
                    <a:pt x="3231334" y="28238"/>
                  </a:lnTo>
                  <a:lnTo>
                    <a:pt x="3274020" y="43555"/>
                  </a:lnTo>
                  <a:lnTo>
                    <a:pt x="3315175" y="61901"/>
                  </a:lnTo>
                  <a:lnTo>
                    <a:pt x="3354662" y="83142"/>
                  </a:lnTo>
                  <a:lnTo>
                    <a:pt x="3392345" y="107141"/>
                  </a:lnTo>
                  <a:lnTo>
                    <a:pt x="3428089" y="133760"/>
                  </a:lnTo>
                  <a:lnTo>
                    <a:pt x="3461755" y="162866"/>
                  </a:lnTo>
                  <a:lnTo>
                    <a:pt x="3493209" y="194320"/>
                  </a:lnTo>
                  <a:lnTo>
                    <a:pt x="3522315" y="227986"/>
                  </a:lnTo>
                  <a:lnTo>
                    <a:pt x="3548934" y="263730"/>
                  </a:lnTo>
                  <a:lnTo>
                    <a:pt x="3572933" y="301413"/>
                  </a:lnTo>
                  <a:lnTo>
                    <a:pt x="3594174" y="340900"/>
                  </a:lnTo>
                  <a:lnTo>
                    <a:pt x="3612520" y="382055"/>
                  </a:lnTo>
                  <a:lnTo>
                    <a:pt x="3627837" y="424741"/>
                  </a:lnTo>
                  <a:lnTo>
                    <a:pt x="3639987" y="468823"/>
                  </a:lnTo>
                  <a:lnTo>
                    <a:pt x="3648834" y="514163"/>
                  </a:lnTo>
                  <a:lnTo>
                    <a:pt x="3654242" y="560626"/>
                  </a:lnTo>
                  <a:lnTo>
                    <a:pt x="3656076" y="608076"/>
                  </a:lnTo>
                  <a:lnTo>
                    <a:pt x="3656076" y="4213860"/>
                  </a:lnTo>
                  <a:lnTo>
                    <a:pt x="3654242" y="4261516"/>
                  </a:lnTo>
                  <a:lnTo>
                    <a:pt x="3648834" y="4308167"/>
                  </a:lnTo>
                  <a:lnTo>
                    <a:pt x="3639987" y="4353677"/>
                  </a:lnTo>
                  <a:lnTo>
                    <a:pt x="3627837" y="4397909"/>
                  </a:lnTo>
                  <a:lnTo>
                    <a:pt x="3612520" y="4440730"/>
                  </a:lnTo>
                  <a:lnTo>
                    <a:pt x="3594174" y="4482004"/>
                  </a:lnTo>
                  <a:lnTo>
                    <a:pt x="3572933" y="4521595"/>
                  </a:lnTo>
                  <a:lnTo>
                    <a:pt x="3548934" y="4559368"/>
                  </a:lnTo>
                  <a:lnTo>
                    <a:pt x="3522315" y="4595188"/>
                  </a:lnTo>
                  <a:lnTo>
                    <a:pt x="3493209" y="4628920"/>
                  </a:lnTo>
                  <a:lnTo>
                    <a:pt x="3461755" y="4660429"/>
                  </a:lnTo>
                  <a:lnTo>
                    <a:pt x="3428089" y="4689579"/>
                  </a:lnTo>
                  <a:lnTo>
                    <a:pt x="3392345" y="4716234"/>
                  </a:lnTo>
                  <a:lnTo>
                    <a:pt x="3354662" y="4740260"/>
                  </a:lnTo>
                  <a:lnTo>
                    <a:pt x="3315175" y="4761522"/>
                  </a:lnTo>
                  <a:lnTo>
                    <a:pt x="3274020" y="4779884"/>
                  </a:lnTo>
                  <a:lnTo>
                    <a:pt x="3231334" y="4795210"/>
                  </a:lnTo>
                  <a:lnTo>
                    <a:pt x="3187252" y="4807366"/>
                  </a:lnTo>
                  <a:lnTo>
                    <a:pt x="3141912" y="4816217"/>
                  </a:lnTo>
                  <a:lnTo>
                    <a:pt x="3095449" y="4821626"/>
                  </a:lnTo>
                  <a:lnTo>
                    <a:pt x="3048000" y="48234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10428" y="1066800"/>
              <a:ext cx="3685540" cy="4853940"/>
            </a:xfrm>
            <a:custGeom>
              <a:avLst/>
              <a:gdLst/>
              <a:ahLst/>
              <a:cxnLst/>
              <a:rect l="l" t="t" r="r" b="b"/>
              <a:pathLst>
                <a:path w="3685540" h="4853940">
                  <a:moveTo>
                    <a:pt x="3061716" y="4853940"/>
                  </a:moveTo>
                  <a:lnTo>
                    <a:pt x="623316" y="4853940"/>
                  </a:lnTo>
                  <a:lnTo>
                    <a:pt x="560832" y="4850892"/>
                  </a:lnTo>
                  <a:lnTo>
                    <a:pt x="467868" y="4834128"/>
                  </a:lnTo>
                  <a:lnTo>
                    <a:pt x="409956" y="4815840"/>
                  </a:lnTo>
                  <a:lnTo>
                    <a:pt x="326136" y="4777740"/>
                  </a:lnTo>
                  <a:lnTo>
                    <a:pt x="275844" y="4747260"/>
                  </a:lnTo>
                  <a:lnTo>
                    <a:pt x="227076" y="4710684"/>
                  </a:lnTo>
                  <a:lnTo>
                    <a:pt x="182880" y="4671060"/>
                  </a:lnTo>
                  <a:lnTo>
                    <a:pt x="143256" y="4626864"/>
                  </a:lnTo>
                  <a:lnTo>
                    <a:pt x="106680" y="4578096"/>
                  </a:lnTo>
                  <a:lnTo>
                    <a:pt x="76200" y="4527804"/>
                  </a:lnTo>
                  <a:lnTo>
                    <a:pt x="48768" y="4472940"/>
                  </a:lnTo>
                  <a:lnTo>
                    <a:pt x="19812" y="4386072"/>
                  </a:lnTo>
                  <a:lnTo>
                    <a:pt x="3048" y="4294632"/>
                  </a:lnTo>
                  <a:lnTo>
                    <a:pt x="0" y="4230624"/>
                  </a:lnTo>
                  <a:lnTo>
                    <a:pt x="0" y="623316"/>
                  </a:lnTo>
                  <a:lnTo>
                    <a:pt x="1524" y="592836"/>
                  </a:lnTo>
                  <a:lnTo>
                    <a:pt x="3048" y="560832"/>
                  </a:lnTo>
                  <a:lnTo>
                    <a:pt x="12192" y="498348"/>
                  </a:lnTo>
                  <a:lnTo>
                    <a:pt x="27432" y="438912"/>
                  </a:lnTo>
                  <a:lnTo>
                    <a:pt x="48768" y="381000"/>
                  </a:lnTo>
                  <a:lnTo>
                    <a:pt x="74676" y="327660"/>
                  </a:lnTo>
                  <a:lnTo>
                    <a:pt x="123444" y="251460"/>
                  </a:lnTo>
                  <a:lnTo>
                    <a:pt x="182880" y="182880"/>
                  </a:lnTo>
                  <a:lnTo>
                    <a:pt x="227076" y="143256"/>
                  </a:lnTo>
                  <a:lnTo>
                    <a:pt x="274320" y="106680"/>
                  </a:lnTo>
                  <a:lnTo>
                    <a:pt x="326136" y="76200"/>
                  </a:lnTo>
                  <a:lnTo>
                    <a:pt x="408432" y="38100"/>
                  </a:lnTo>
                  <a:lnTo>
                    <a:pt x="467868" y="19812"/>
                  </a:lnTo>
                  <a:lnTo>
                    <a:pt x="528828" y="7620"/>
                  </a:lnTo>
                  <a:lnTo>
                    <a:pt x="623316" y="0"/>
                  </a:lnTo>
                  <a:lnTo>
                    <a:pt x="3061716" y="0"/>
                  </a:lnTo>
                  <a:lnTo>
                    <a:pt x="3124200" y="3048"/>
                  </a:lnTo>
                  <a:lnTo>
                    <a:pt x="3156204" y="7620"/>
                  </a:lnTo>
                  <a:lnTo>
                    <a:pt x="3217164" y="19812"/>
                  </a:lnTo>
                  <a:lnTo>
                    <a:pt x="3246120" y="28956"/>
                  </a:lnTo>
                  <a:lnTo>
                    <a:pt x="624840" y="28956"/>
                  </a:lnTo>
                  <a:lnTo>
                    <a:pt x="563880" y="32004"/>
                  </a:lnTo>
                  <a:lnTo>
                    <a:pt x="475488" y="47244"/>
                  </a:lnTo>
                  <a:lnTo>
                    <a:pt x="419100" y="65532"/>
                  </a:lnTo>
                  <a:lnTo>
                    <a:pt x="393192" y="76200"/>
                  </a:lnTo>
                  <a:lnTo>
                    <a:pt x="365760" y="86868"/>
                  </a:lnTo>
                  <a:lnTo>
                    <a:pt x="339852" y="100584"/>
                  </a:lnTo>
                  <a:lnTo>
                    <a:pt x="315468" y="114300"/>
                  </a:lnTo>
                  <a:lnTo>
                    <a:pt x="291084" y="131064"/>
                  </a:lnTo>
                  <a:lnTo>
                    <a:pt x="268224" y="146304"/>
                  </a:lnTo>
                  <a:lnTo>
                    <a:pt x="224028" y="182880"/>
                  </a:lnTo>
                  <a:lnTo>
                    <a:pt x="182880" y="224028"/>
                  </a:lnTo>
                  <a:lnTo>
                    <a:pt x="131064" y="291084"/>
                  </a:lnTo>
                  <a:lnTo>
                    <a:pt x="100584" y="339852"/>
                  </a:lnTo>
                  <a:lnTo>
                    <a:pt x="76200" y="391668"/>
                  </a:lnTo>
                  <a:lnTo>
                    <a:pt x="54864" y="446532"/>
                  </a:lnTo>
                  <a:lnTo>
                    <a:pt x="35052" y="533400"/>
                  </a:lnTo>
                  <a:lnTo>
                    <a:pt x="28956" y="592836"/>
                  </a:lnTo>
                  <a:lnTo>
                    <a:pt x="28956" y="4259580"/>
                  </a:lnTo>
                  <a:lnTo>
                    <a:pt x="35052" y="4320540"/>
                  </a:lnTo>
                  <a:lnTo>
                    <a:pt x="47244" y="4378452"/>
                  </a:lnTo>
                  <a:lnTo>
                    <a:pt x="64008" y="4433316"/>
                  </a:lnTo>
                  <a:lnTo>
                    <a:pt x="86868" y="4488180"/>
                  </a:lnTo>
                  <a:lnTo>
                    <a:pt x="100584" y="4512564"/>
                  </a:lnTo>
                  <a:lnTo>
                    <a:pt x="114300" y="4538472"/>
                  </a:lnTo>
                  <a:lnTo>
                    <a:pt x="146304" y="4585716"/>
                  </a:lnTo>
                  <a:lnTo>
                    <a:pt x="182880" y="4629912"/>
                  </a:lnTo>
                  <a:lnTo>
                    <a:pt x="245364" y="4689348"/>
                  </a:lnTo>
                  <a:lnTo>
                    <a:pt x="291084" y="4722876"/>
                  </a:lnTo>
                  <a:lnTo>
                    <a:pt x="339852" y="4753356"/>
                  </a:lnTo>
                  <a:lnTo>
                    <a:pt x="391668" y="4777740"/>
                  </a:lnTo>
                  <a:lnTo>
                    <a:pt x="473964" y="4806696"/>
                  </a:lnTo>
                  <a:lnTo>
                    <a:pt x="562356" y="4821936"/>
                  </a:lnTo>
                  <a:lnTo>
                    <a:pt x="623316" y="4824984"/>
                  </a:lnTo>
                  <a:lnTo>
                    <a:pt x="3246120" y="4824984"/>
                  </a:lnTo>
                  <a:lnTo>
                    <a:pt x="3217164" y="4834128"/>
                  </a:lnTo>
                  <a:lnTo>
                    <a:pt x="3156204" y="4846320"/>
                  </a:lnTo>
                  <a:lnTo>
                    <a:pt x="3125724" y="4850892"/>
                  </a:lnTo>
                  <a:lnTo>
                    <a:pt x="3061716" y="4853940"/>
                  </a:lnTo>
                  <a:close/>
                </a:path>
                <a:path w="3685540" h="4853940">
                  <a:moveTo>
                    <a:pt x="3246120" y="4824984"/>
                  </a:moveTo>
                  <a:lnTo>
                    <a:pt x="3060192" y="4824984"/>
                  </a:lnTo>
                  <a:lnTo>
                    <a:pt x="3121152" y="4821936"/>
                  </a:lnTo>
                  <a:lnTo>
                    <a:pt x="3180588" y="4812792"/>
                  </a:lnTo>
                  <a:lnTo>
                    <a:pt x="3209544" y="4806696"/>
                  </a:lnTo>
                  <a:lnTo>
                    <a:pt x="3236976" y="4797552"/>
                  </a:lnTo>
                  <a:lnTo>
                    <a:pt x="3265932" y="4788408"/>
                  </a:lnTo>
                  <a:lnTo>
                    <a:pt x="3319272" y="4765548"/>
                  </a:lnTo>
                  <a:lnTo>
                    <a:pt x="3369564" y="4739640"/>
                  </a:lnTo>
                  <a:lnTo>
                    <a:pt x="3439668" y="4689348"/>
                  </a:lnTo>
                  <a:lnTo>
                    <a:pt x="3480816" y="4651248"/>
                  </a:lnTo>
                  <a:lnTo>
                    <a:pt x="3520440" y="4608576"/>
                  </a:lnTo>
                  <a:lnTo>
                    <a:pt x="3553968" y="4562856"/>
                  </a:lnTo>
                  <a:lnTo>
                    <a:pt x="3584448" y="4514088"/>
                  </a:lnTo>
                  <a:lnTo>
                    <a:pt x="3608832" y="4462272"/>
                  </a:lnTo>
                  <a:lnTo>
                    <a:pt x="3628644" y="4407408"/>
                  </a:lnTo>
                  <a:lnTo>
                    <a:pt x="3643884" y="4349496"/>
                  </a:lnTo>
                  <a:lnTo>
                    <a:pt x="3653028" y="4291584"/>
                  </a:lnTo>
                  <a:lnTo>
                    <a:pt x="3656076" y="4261104"/>
                  </a:lnTo>
                  <a:lnTo>
                    <a:pt x="3655999" y="623316"/>
                  </a:lnTo>
                  <a:lnTo>
                    <a:pt x="3653028" y="563880"/>
                  </a:lnTo>
                  <a:lnTo>
                    <a:pt x="3637788" y="475488"/>
                  </a:lnTo>
                  <a:lnTo>
                    <a:pt x="3619500" y="419100"/>
                  </a:lnTo>
                  <a:lnTo>
                    <a:pt x="3608832" y="393192"/>
                  </a:lnTo>
                  <a:lnTo>
                    <a:pt x="3598164" y="365760"/>
                  </a:lnTo>
                  <a:lnTo>
                    <a:pt x="3584448" y="341376"/>
                  </a:lnTo>
                  <a:lnTo>
                    <a:pt x="3570732" y="315468"/>
                  </a:lnTo>
                  <a:lnTo>
                    <a:pt x="3553968" y="291084"/>
                  </a:lnTo>
                  <a:lnTo>
                    <a:pt x="3520440" y="245364"/>
                  </a:lnTo>
                  <a:lnTo>
                    <a:pt x="3482340" y="204216"/>
                  </a:lnTo>
                  <a:lnTo>
                    <a:pt x="3439668" y="164592"/>
                  </a:lnTo>
                  <a:lnTo>
                    <a:pt x="3393948" y="131064"/>
                  </a:lnTo>
                  <a:lnTo>
                    <a:pt x="3345180" y="100584"/>
                  </a:lnTo>
                  <a:lnTo>
                    <a:pt x="3293364" y="76200"/>
                  </a:lnTo>
                  <a:lnTo>
                    <a:pt x="3238500" y="56388"/>
                  </a:lnTo>
                  <a:lnTo>
                    <a:pt x="3182112" y="41148"/>
                  </a:lnTo>
                  <a:lnTo>
                    <a:pt x="3122676" y="32004"/>
                  </a:lnTo>
                  <a:lnTo>
                    <a:pt x="3061716" y="28956"/>
                  </a:lnTo>
                  <a:lnTo>
                    <a:pt x="3246120" y="28956"/>
                  </a:lnTo>
                  <a:lnTo>
                    <a:pt x="3275076" y="38100"/>
                  </a:lnTo>
                  <a:lnTo>
                    <a:pt x="3304032" y="48768"/>
                  </a:lnTo>
                  <a:lnTo>
                    <a:pt x="3331464" y="62484"/>
                  </a:lnTo>
                  <a:lnTo>
                    <a:pt x="3357372" y="76200"/>
                  </a:lnTo>
                  <a:lnTo>
                    <a:pt x="3384804" y="89916"/>
                  </a:lnTo>
                  <a:lnTo>
                    <a:pt x="3433572" y="123444"/>
                  </a:lnTo>
                  <a:lnTo>
                    <a:pt x="3457956" y="143256"/>
                  </a:lnTo>
                  <a:lnTo>
                    <a:pt x="3480816" y="161544"/>
                  </a:lnTo>
                  <a:lnTo>
                    <a:pt x="3521964" y="204216"/>
                  </a:lnTo>
                  <a:lnTo>
                    <a:pt x="3560064" y="249936"/>
                  </a:lnTo>
                  <a:lnTo>
                    <a:pt x="3608832" y="326136"/>
                  </a:lnTo>
                  <a:lnTo>
                    <a:pt x="3636264" y="381000"/>
                  </a:lnTo>
                  <a:lnTo>
                    <a:pt x="3665220" y="467868"/>
                  </a:lnTo>
                  <a:lnTo>
                    <a:pt x="3677412" y="528828"/>
                  </a:lnTo>
                  <a:lnTo>
                    <a:pt x="3685032" y="623316"/>
                  </a:lnTo>
                  <a:lnTo>
                    <a:pt x="3684959" y="4230624"/>
                  </a:lnTo>
                  <a:lnTo>
                    <a:pt x="3681984" y="4293108"/>
                  </a:lnTo>
                  <a:lnTo>
                    <a:pt x="3672840" y="4355592"/>
                  </a:lnTo>
                  <a:lnTo>
                    <a:pt x="3656076" y="4415028"/>
                  </a:lnTo>
                  <a:lnTo>
                    <a:pt x="3636264" y="4472940"/>
                  </a:lnTo>
                  <a:lnTo>
                    <a:pt x="3610356" y="4526280"/>
                  </a:lnTo>
                  <a:lnTo>
                    <a:pt x="3578352" y="4578096"/>
                  </a:lnTo>
                  <a:lnTo>
                    <a:pt x="3541776" y="4626864"/>
                  </a:lnTo>
                  <a:lnTo>
                    <a:pt x="3502152" y="4671060"/>
                  </a:lnTo>
                  <a:lnTo>
                    <a:pt x="3457956" y="4710684"/>
                  </a:lnTo>
                  <a:lnTo>
                    <a:pt x="3410712" y="4747260"/>
                  </a:lnTo>
                  <a:lnTo>
                    <a:pt x="3358896" y="4777740"/>
                  </a:lnTo>
                  <a:lnTo>
                    <a:pt x="3304032" y="4803648"/>
                  </a:lnTo>
                  <a:lnTo>
                    <a:pt x="3275076" y="4815840"/>
                  </a:lnTo>
                  <a:lnTo>
                    <a:pt x="3246120" y="4824984"/>
                  </a:lnTo>
                  <a:close/>
                </a:path>
              </a:pathLst>
            </a:custGeom>
            <a:solidFill>
              <a:srgbClr val="758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1851" y="1964436"/>
              <a:ext cx="2161540" cy="894715"/>
            </a:xfrm>
            <a:custGeom>
              <a:avLst/>
              <a:gdLst/>
              <a:ahLst/>
              <a:cxnLst/>
              <a:rect l="l" t="t" r="r" b="b"/>
              <a:pathLst>
                <a:path w="2161540" h="894714">
                  <a:moveTo>
                    <a:pt x="1080516" y="894587"/>
                  </a:moveTo>
                  <a:lnTo>
                    <a:pt x="1014626" y="893774"/>
                  </a:lnTo>
                  <a:lnTo>
                    <a:pt x="949790" y="891363"/>
                  </a:lnTo>
                  <a:lnTo>
                    <a:pt x="886119" y="887402"/>
                  </a:lnTo>
                  <a:lnTo>
                    <a:pt x="823726" y="881938"/>
                  </a:lnTo>
                  <a:lnTo>
                    <a:pt x="762724" y="875016"/>
                  </a:lnTo>
                  <a:lnTo>
                    <a:pt x="703224" y="866683"/>
                  </a:lnTo>
                  <a:lnTo>
                    <a:pt x="645340" y="856986"/>
                  </a:lnTo>
                  <a:lnTo>
                    <a:pt x="589183" y="845971"/>
                  </a:lnTo>
                  <a:lnTo>
                    <a:pt x="534867" y="833684"/>
                  </a:lnTo>
                  <a:lnTo>
                    <a:pt x="482503" y="820172"/>
                  </a:lnTo>
                  <a:lnTo>
                    <a:pt x="432204" y="805482"/>
                  </a:lnTo>
                  <a:lnTo>
                    <a:pt x="384083" y="789659"/>
                  </a:lnTo>
                  <a:lnTo>
                    <a:pt x="338251" y="772751"/>
                  </a:lnTo>
                  <a:lnTo>
                    <a:pt x="294822" y="754804"/>
                  </a:lnTo>
                  <a:lnTo>
                    <a:pt x="253908" y="735864"/>
                  </a:lnTo>
                  <a:lnTo>
                    <a:pt x="215620" y="715977"/>
                  </a:lnTo>
                  <a:lnTo>
                    <a:pt x="180072" y="695191"/>
                  </a:lnTo>
                  <a:lnTo>
                    <a:pt x="147376" y="673551"/>
                  </a:lnTo>
                  <a:lnTo>
                    <a:pt x="90989" y="627897"/>
                  </a:lnTo>
                  <a:lnTo>
                    <a:pt x="47360" y="579387"/>
                  </a:lnTo>
                  <a:lnTo>
                    <a:pt x="17386" y="528393"/>
                  </a:lnTo>
                  <a:lnTo>
                    <a:pt x="1969" y="475285"/>
                  </a:lnTo>
                  <a:lnTo>
                    <a:pt x="0" y="448055"/>
                  </a:lnTo>
                  <a:lnTo>
                    <a:pt x="1969" y="420663"/>
                  </a:lnTo>
                  <a:lnTo>
                    <a:pt x="17386" y="367265"/>
                  </a:lnTo>
                  <a:lnTo>
                    <a:pt x="47360" y="316024"/>
                  </a:lnTo>
                  <a:lnTo>
                    <a:pt x="90989" y="267309"/>
                  </a:lnTo>
                  <a:lnTo>
                    <a:pt x="147376" y="221487"/>
                  </a:lnTo>
                  <a:lnTo>
                    <a:pt x="180072" y="199777"/>
                  </a:lnTo>
                  <a:lnTo>
                    <a:pt x="215620" y="178927"/>
                  </a:lnTo>
                  <a:lnTo>
                    <a:pt x="253908" y="158985"/>
                  </a:lnTo>
                  <a:lnTo>
                    <a:pt x="294822" y="139996"/>
                  </a:lnTo>
                  <a:lnTo>
                    <a:pt x="338251" y="122006"/>
                  </a:lnTo>
                  <a:lnTo>
                    <a:pt x="384083" y="105061"/>
                  </a:lnTo>
                  <a:lnTo>
                    <a:pt x="432204" y="89208"/>
                  </a:lnTo>
                  <a:lnTo>
                    <a:pt x="482503" y="74492"/>
                  </a:lnTo>
                  <a:lnTo>
                    <a:pt x="534867" y="60959"/>
                  </a:lnTo>
                  <a:lnTo>
                    <a:pt x="589183" y="48656"/>
                  </a:lnTo>
                  <a:lnTo>
                    <a:pt x="645340" y="37628"/>
                  </a:lnTo>
                  <a:lnTo>
                    <a:pt x="703224" y="27921"/>
                  </a:lnTo>
                  <a:lnTo>
                    <a:pt x="762724" y="19581"/>
                  </a:lnTo>
                  <a:lnTo>
                    <a:pt x="823726" y="12654"/>
                  </a:lnTo>
                  <a:lnTo>
                    <a:pt x="886119" y="7187"/>
                  </a:lnTo>
                  <a:lnTo>
                    <a:pt x="949790" y="3224"/>
                  </a:lnTo>
                  <a:lnTo>
                    <a:pt x="1014626" y="813"/>
                  </a:lnTo>
                  <a:lnTo>
                    <a:pt x="1080516" y="0"/>
                  </a:lnTo>
                  <a:lnTo>
                    <a:pt x="1146248" y="813"/>
                  </a:lnTo>
                  <a:lnTo>
                    <a:pt x="1210951" y="3224"/>
                  </a:lnTo>
                  <a:lnTo>
                    <a:pt x="1274511" y="7187"/>
                  </a:lnTo>
                  <a:lnTo>
                    <a:pt x="1336814" y="12654"/>
                  </a:lnTo>
                  <a:lnTo>
                    <a:pt x="1397745" y="19581"/>
                  </a:lnTo>
                  <a:lnTo>
                    <a:pt x="1457192" y="27921"/>
                  </a:lnTo>
                  <a:lnTo>
                    <a:pt x="1515041" y="37628"/>
                  </a:lnTo>
                  <a:lnTo>
                    <a:pt x="1571177" y="48656"/>
                  </a:lnTo>
                  <a:lnTo>
                    <a:pt x="1625487" y="60959"/>
                  </a:lnTo>
                  <a:lnTo>
                    <a:pt x="1677856" y="74492"/>
                  </a:lnTo>
                  <a:lnTo>
                    <a:pt x="1728172" y="89208"/>
                  </a:lnTo>
                  <a:lnTo>
                    <a:pt x="1776321" y="105061"/>
                  </a:lnTo>
                  <a:lnTo>
                    <a:pt x="1822188" y="122006"/>
                  </a:lnTo>
                  <a:lnTo>
                    <a:pt x="1865659" y="139996"/>
                  </a:lnTo>
                  <a:lnTo>
                    <a:pt x="1906622" y="158985"/>
                  </a:lnTo>
                  <a:lnTo>
                    <a:pt x="1944961" y="178927"/>
                  </a:lnTo>
                  <a:lnTo>
                    <a:pt x="1980564" y="199777"/>
                  </a:lnTo>
                  <a:lnTo>
                    <a:pt x="2013316" y="221487"/>
                  </a:lnTo>
                  <a:lnTo>
                    <a:pt x="2069814" y="267309"/>
                  </a:lnTo>
                  <a:lnTo>
                    <a:pt x="2113543" y="316024"/>
                  </a:lnTo>
                  <a:lnTo>
                    <a:pt x="2143594" y="367265"/>
                  </a:lnTo>
                  <a:lnTo>
                    <a:pt x="2159056" y="420663"/>
                  </a:lnTo>
                  <a:lnTo>
                    <a:pt x="2161032" y="448055"/>
                  </a:lnTo>
                  <a:lnTo>
                    <a:pt x="2159056" y="475285"/>
                  </a:lnTo>
                  <a:lnTo>
                    <a:pt x="2143594" y="528393"/>
                  </a:lnTo>
                  <a:lnTo>
                    <a:pt x="2113543" y="579387"/>
                  </a:lnTo>
                  <a:lnTo>
                    <a:pt x="2069814" y="627897"/>
                  </a:lnTo>
                  <a:lnTo>
                    <a:pt x="2013316" y="673551"/>
                  </a:lnTo>
                  <a:lnTo>
                    <a:pt x="1980564" y="695191"/>
                  </a:lnTo>
                  <a:lnTo>
                    <a:pt x="1944961" y="715977"/>
                  </a:lnTo>
                  <a:lnTo>
                    <a:pt x="1906622" y="735864"/>
                  </a:lnTo>
                  <a:lnTo>
                    <a:pt x="1865659" y="754804"/>
                  </a:lnTo>
                  <a:lnTo>
                    <a:pt x="1822188" y="772751"/>
                  </a:lnTo>
                  <a:lnTo>
                    <a:pt x="1776321" y="789659"/>
                  </a:lnTo>
                  <a:lnTo>
                    <a:pt x="1728172" y="805482"/>
                  </a:lnTo>
                  <a:lnTo>
                    <a:pt x="1677856" y="820172"/>
                  </a:lnTo>
                  <a:lnTo>
                    <a:pt x="1625487" y="833684"/>
                  </a:lnTo>
                  <a:lnTo>
                    <a:pt x="1571177" y="845971"/>
                  </a:lnTo>
                  <a:lnTo>
                    <a:pt x="1515041" y="856986"/>
                  </a:lnTo>
                  <a:lnTo>
                    <a:pt x="1457192" y="866683"/>
                  </a:lnTo>
                  <a:lnTo>
                    <a:pt x="1397745" y="875016"/>
                  </a:lnTo>
                  <a:lnTo>
                    <a:pt x="1336814" y="881938"/>
                  </a:lnTo>
                  <a:lnTo>
                    <a:pt x="1274511" y="887402"/>
                  </a:lnTo>
                  <a:lnTo>
                    <a:pt x="1210951" y="891363"/>
                  </a:lnTo>
                  <a:lnTo>
                    <a:pt x="1146248" y="893774"/>
                  </a:lnTo>
                  <a:lnTo>
                    <a:pt x="1080516" y="894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8136" y="1949196"/>
              <a:ext cx="2188845" cy="923925"/>
            </a:xfrm>
            <a:custGeom>
              <a:avLst/>
              <a:gdLst/>
              <a:ahLst/>
              <a:cxnLst/>
              <a:rect l="l" t="t" r="r" b="b"/>
              <a:pathLst>
                <a:path w="2188845" h="923925">
                  <a:moveTo>
                    <a:pt x="14478" y="473964"/>
                  </a:moveTo>
                  <a:lnTo>
                    <a:pt x="0" y="473964"/>
                  </a:lnTo>
                  <a:lnTo>
                    <a:pt x="0" y="451104"/>
                  </a:lnTo>
                  <a:lnTo>
                    <a:pt x="12192" y="390144"/>
                  </a:lnTo>
                  <a:lnTo>
                    <a:pt x="27432" y="358140"/>
                  </a:lnTo>
                  <a:lnTo>
                    <a:pt x="53340" y="370332"/>
                  </a:lnTo>
                  <a:lnTo>
                    <a:pt x="48768" y="377952"/>
                  </a:lnTo>
                  <a:lnTo>
                    <a:pt x="39624" y="399288"/>
                  </a:lnTo>
                  <a:lnTo>
                    <a:pt x="33528" y="420624"/>
                  </a:lnTo>
                  <a:lnTo>
                    <a:pt x="30480" y="429768"/>
                  </a:lnTo>
                  <a:lnTo>
                    <a:pt x="28956" y="440436"/>
                  </a:lnTo>
                  <a:lnTo>
                    <a:pt x="28956" y="451104"/>
                  </a:lnTo>
                  <a:lnTo>
                    <a:pt x="27432" y="461772"/>
                  </a:lnTo>
                  <a:lnTo>
                    <a:pt x="28767" y="472459"/>
                  </a:lnTo>
                  <a:lnTo>
                    <a:pt x="14478" y="473964"/>
                  </a:lnTo>
                  <a:close/>
                </a:path>
                <a:path w="2188845" h="923925">
                  <a:moveTo>
                    <a:pt x="28956" y="473964"/>
                  </a:moveTo>
                  <a:lnTo>
                    <a:pt x="28767" y="472459"/>
                  </a:lnTo>
                  <a:lnTo>
                    <a:pt x="28956" y="472440"/>
                  </a:lnTo>
                  <a:lnTo>
                    <a:pt x="28956" y="473964"/>
                  </a:lnTo>
                  <a:close/>
                </a:path>
                <a:path w="2188845" h="923925">
                  <a:moveTo>
                    <a:pt x="0" y="483108"/>
                  </a:moveTo>
                  <a:lnTo>
                    <a:pt x="0" y="475488"/>
                  </a:lnTo>
                  <a:lnTo>
                    <a:pt x="28767" y="472459"/>
                  </a:lnTo>
                  <a:lnTo>
                    <a:pt x="28956" y="473964"/>
                  </a:lnTo>
                  <a:lnTo>
                    <a:pt x="28956" y="481584"/>
                  </a:lnTo>
                  <a:lnTo>
                    <a:pt x="0" y="483108"/>
                  </a:lnTo>
                  <a:close/>
                </a:path>
                <a:path w="2188845" h="923925">
                  <a:moveTo>
                    <a:pt x="102108" y="306324"/>
                  </a:moveTo>
                  <a:lnTo>
                    <a:pt x="80772" y="286512"/>
                  </a:lnTo>
                  <a:lnTo>
                    <a:pt x="99060" y="268224"/>
                  </a:lnTo>
                  <a:lnTo>
                    <a:pt x="111252" y="257556"/>
                  </a:lnTo>
                  <a:lnTo>
                    <a:pt x="135636" y="237744"/>
                  </a:lnTo>
                  <a:lnTo>
                    <a:pt x="172212" y="211836"/>
                  </a:lnTo>
                  <a:lnTo>
                    <a:pt x="187452" y="236220"/>
                  </a:lnTo>
                  <a:lnTo>
                    <a:pt x="178308" y="242316"/>
                  </a:lnTo>
                  <a:lnTo>
                    <a:pt x="129540" y="278892"/>
                  </a:lnTo>
                  <a:lnTo>
                    <a:pt x="118872" y="289560"/>
                  </a:lnTo>
                  <a:lnTo>
                    <a:pt x="108204" y="298704"/>
                  </a:lnTo>
                  <a:lnTo>
                    <a:pt x="102108" y="306324"/>
                  </a:lnTo>
                  <a:close/>
                </a:path>
                <a:path w="2188845" h="923925">
                  <a:moveTo>
                    <a:pt x="260604" y="193548"/>
                  </a:moveTo>
                  <a:lnTo>
                    <a:pt x="246888" y="169164"/>
                  </a:lnTo>
                  <a:lnTo>
                    <a:pt x="254508" y="164592"/>
                  </a:lnTo>
                  <a:lnTo>
                    <a:pt x="324612" y="132588"/>
                  </a:lnTo>
                  <a:lnTo>
                    <a:pt x="353568" y="121920"/>
                  </a:lnTo>
                  <a:lnTo>
                    <a:pt x="364236" y="147828"/>
                  </a:lnTo>
                  <a:lnTo>
                    <a:pt x="335280" y="158496"/>
                  </a:lnTo>
                  <a:lnTo>
                    <a:pt x="300228" y="175260"/>
                  </a:lnTo>
                  <a:lnTo>
                    <a:pt x="266700" y="190500"/>
                  </a:lnTo>
                  <a:lnTo>
                    <a:pt x="260604" y="193548"/>
                  </a:lnTo>
                  <a:close/>
                </a:path>
                <a:path w="2188845" h="923925">
                  <a:moveTo>
                    <a:pt x="443484" y="120396"/>
                  </a:moveTo>
                  <a:lnTo>
                    <a:pt x="434340" y="92964"/>
                  </a:lnTo>
                  <a:lnTo>
                    <a:pt x="443484" y="89916"/>
                  </a:lnTo>
                  <a:lnTo>
                    <a:pt x="530352" y="65532"/>
                  </a:lnTo>
                  <a:lnTo>
                    <a:pt x="545592" y="62484"/>
                  </a:lnTo>
                  <a:lnTo>
                    <a:pt x="553212" y="89916"/>
                  </a:lnTo>
                  <a:lnTo>
                    <a:pt x="537972" y="92964"/>
                  </a:lnTo>
                  <a:lnTo>
                    <a:pt x="493776" y="105156"/>
                  </a:lnTo>
                  <a:lnTo>
                    <a:pt x="452628" y="117348"/>
                  </a:lnTo>
                  <a:lnTo>
                    <a:pt x="443484" y="120396"/>
                  </a:lnTo>
                  <a:close/>
                </a:path>
                <a:path w="2188845" h="923925">
                  <a:moveTo>
                    <a:pt x="635508" y="71628"/>
                  </a:moveTo>
                  <a:lnTo>
                    <a:pt x="630936" y="44196"/>
                  </a:lnTo>
                  <a:lnTo>
                    <a:pt x="670560" y="36576"/>
                  </a:lnTo>
                  <a:lnTo>
                    <a:pt x="720852" y="27432"/>
                  </a:lnTo>
                  <a:lnTo>
                    <a:pt x="743712" y="24384"/>
                  </a:lnTo>
                  <a:lnTo>
                    <a:pt x="748284" y="53340"/>
                  </a:lnTo>
                  <a:lnTo>
                    <a:pt x="725424" y="56388"/>
                  </a:lnTo>
                  <a:lnTo>
                    <a:pt x="676656" y="64008"/>
                  </a:lnTo>
                  <a:lnTo>
                    <a:pt x="635508" y="71628"/>
                  </a:lnTo>
                  <a:close/>
                </a:path>
                <a:path w="2188845" h="923925">
                  <a:moveTo>
                    <a:pt x="832104" y="42672"/>
                  </a:moveTo>
                  <a:lnTo>
                    <a:pt x="829056" y="13716"/>
                  </a:lnTo>
                  <a:lnTo>
                    <a:pt x="874776" y="9144"/>
                  </a:lnTo>
                  <a:lnTo>
                    <a:pt x="928116" y="6096"/>
                  </a:lnTo>
                  <a:lnTo>
                    <a:pt x="944880" y="4572"/>
                  </a:lnTo>
                  <a:lnTo>
                    <a:pt x="946404" y="33528"/>
                  </a:lnTo>
                  <a:lnTo>
                    <a:pt x="931164" y="35052"/>
                  </a:lnTo>
                  <a:lnTo>
                    <a:pt x="877824" y="38100"/>
                  </a:lnTo>
                  <a:lnTo>
                    <a:pt x="832104" y="42672"/>
                  </a:lnTo>
                  <a:close/>
                </a:path>
                <a:path w="2188845" h="923925">
                  <a:moveTo>
                    <a:pt x="1039368" y="30480"/>
                  </a:moveTo>
                  <a:lnTo>
                    <a:pt x="1031748" y="30480"/>
                  </a:lnTo>
                  <a:lnTo>
                    <a:pt x="1030224" y="1524"/>
                  </a:lnTo>
                  <a:lnTo>
                    <a:pt x="1037844" y="1524"/>
                  </a:lnTo>
                  <a:lnTo>
                    <a:pt x="1094232" y="0"/>
                  </a:lnTo>
                  <a:lnTo>
                    <a:pt x="1144524" y="1524"/>
                  </a:lnTo>
                  <a:lnTo>
                    <a:pt x="1144524" y="28956"/>
                  </a:lnTo>
                  <a:lnTo>
                    <a:pt x="1094232" y="28956"/>
                  </a:lnTo>
                  <a:lnTo>
                    <a:pt x="1039368" y="30480"/>
                  </a:lnTo>
                  <a:close/>
                </a:path>
                <a:path w="2188845" h="923925">
                  <a:moveTo>
                    <a:pt x="1144524" y="30480"/>
                  </a:moveTo>
                  <a:lnTo>
                    <a:pt x="1094232" y="28956"/>
                  </a:lnTo>
                  <a:lnTo>
                    <a:pt x="1144524" y="28956"/>
                  </a:lnTo>
                  <a:lnTo>
                    <a:pt x="1144524" y="30480"/>
                  </a:lnTo>
                  <a:close/>
                </a:path>
                <a:path w="2188845" h="923925">
                  <a:moveTo>
                    <a:pt x="1342644" y="41148"/>
                  </a:moveTo>
                  <a:lnTo>
                    <a:pt x="1310640" y="38100"/>
                  </a:lnTo>
                  <a:lnTo>
                    <a:pt x="1229868" y="33528"/>
                  </a:lnTo>
                  <a:lnTo>
                    <a:pt x="1231392" y="4572"/>
                  </a:lnTo>
                  <a:lnTo>
                    <a:pt x="1313688" y="9144"/>
                  </a:lnTo>
                  <a:lnTo>
                    <a:pt x="1345692" y="13716"/>
                  </a:lnTo>
                  <a:lnTo>
                    <a:pt x="1342644" y="41148"/>
                  </a:lnTo>
                  <a:close/>
                </a:path>
                <a:path w="2188845" h="923925">
                  <a:moveTo>
                    <a:pt x="1539240" y="70104"/>
                  </a:moveTo>
                  <a:lnTo>
                    <a:pt x="1511808" y="64008"/>
                  </a:lnTo>
                  <a:lnTo>
                    <a:pt x="1463040" y="56388"/>
                  </a:lnTo>
                  <a:lnTo>
                    <a:pt x="1427988" y="51816"/>
                  </a:lnTo>
                  <a:lnTo>
                    <a:pt x="1431036" y="22860"/>
                  </a:lnTo>
                  <a:lnTo>
                    <a:pt x="1467612" y="27432"/>
                  </a:lnTo>
                  <a:lnTo>
                    <a:pt x="1516380" y="36576"/>
                  </a:lnTo>
                  <a:lnTo>
                    <a:pt x="1545336" y="41148"/>
                  </a:lnTo>
                  <a:lnTo>
                    <a:pt x="1539240" y="70104"/>
                  </a:lnTo>
                  <a:close/>
                </a:path>
                <a:path w="2188845" h="923925">
                  <a:moveTo>
                    <a:pt x="1732788" y="115824"/>
                  </a:moveTo>
                  <a:lnTo>
                    <a:pt x="1650492" y="92964"/>
                  </a:lnTo>
                  <a:lnTo>
                    <a:pt x="1623060" y="86868"/>
                  </a:lnTo>
                  <a:lnTo>
                    <a:pt x="1629156" y="59436"/>
                  </a:lnTo>
                  <a:lnTo>
                    <a:pt x="1658112" y="65532"/>
                  </a:lnTo>
                  <a:lnTo>
                    <a:pt x="1740408" y="88392"/>
                  </a:lnTo>
                  <a:lnTo>
                    <a:pt x="1732788" y="115824"/>
                  </a:lnTo>
                  <a:close/>
                </a:path>
                <a:path w="2188845" h="923925">
                  <a:moveTo>
                    <a:pt x="1917192" y="188976"/>
                  </a:moveTo>
                  <a:lnTo>
                    <a:pt x="1888236" y="175260"/>
                  </a:lnTo>
                  <a:lnTo>
                    <a:pt x="1853184" y="160020"/>
                  </a:lnTo>
                  <a:lnTo>
                    <a:pt x="1815084" y="144780"/>
                  </a:lnTo>
                  <a:lnTo>
                    <a:pt x="1813560" y="143256"/>
                  </a:lnTo>
                  <a:lnTo>
                    <a:pt x="1822704" y="117348"/>
                  </a:lnTo>
                  <a:lnTo>
                    <a:pt x="1825752" y="117348"/>
                  </a:lnTo>
                  <a:lnTo>
                    <a:pt x="1863852" y="132588"/>
                  </a:lnTo>
                  <a:lnTo>
                    <a:pt x="1898904" y="147828"/>
                  </a:lnTo>
                  <a:lnTo>
                    <a:pt x="1929384" y="163068"/>
                  </a:lnTo>
                  <a:lnTo>
                    <a:pt x="1917192" y="188976"/>
                  </a:lnTo>
                  <a:close/>
                </a:path>
                <a:path w="2188845" h="923925">
                  <a:moveTo>
                    <a:pt x="2078736" y="297180"/>
                  </a:moveTo>
                  <a:lnTo>
                    <a:pt x="2069592" y="289560"/>
                  </a:lnTo>
                  <a:lnTo>
                    <a:pt x="2036064" y="260604"/>
                  </a:lnTo>
                  <a:lnTo>
                    <a:pt x="2010156" y="242316"/>
                  </a:lnTo>
                  <a:lnTo>
                    <a:pt x="1990344" y="228600"/>
                  </a:lnTo>
                  <a:lnTo>
                    <a:pt x="2005584" y="205740"/>
                  </a:lnTo>
                  <a:lnTo>
                    <a:pt x="2025396" y="217932"/>
                  </a:lnTo>
                  <a:lnTo>
                    <a:pt x="2052828" y="237744"/>
                  </a:lnTo>
                  <a:lnTo>
                    <a:pt x="2077212" y="257556"/>
                  </a:lnTo>
                  <a:lnTo>
                    <a:pt x="2087880" y="268224"/>
                  </a:lnTo>
                  <a:lnTo>
                    <a:pt x="2097024" y="275844"/>
                  </a:lnTo>
                  <a:lnTo>
                    <a:pt x="2078736" y="297180"/>
                  </a:lnTo>
                  <a:close/>
                </a:path>
                <a:path w="2188845" h="923925">
                  <a:moveTo>
                    <a:pt x="2159508" y="461772"/>
                  </a:moveTo>
                  <a:lnTo>
                    <a:pt x="2159508" y="441960"/>
                  </a:lnTo>
                  <a:lnTo>
                    <a:pt x="2157984" y="431292"/>
                  </a:lnTo>
                  <a:lnTo>
                    <a:pt x="2148840" y="399288"/>
                  </a:lnTo>
                  <a:lnTo>
                    <a:pt x="2144268" y="390144"/>
                  </a:lnTo>
                  <a:lnTo>
                    <a:pt x="2135124" y="368808"/>
                  </a:lnTo>
                  <a:lnTo>
                    <a:pt x="2129028" y="361188"/>
                  </a:lnTo>
                  <a:lnTo>
                    <a:pt x="2154936" y="345948"/>
                  </a:lnTo>
                  <a:lnTo>
                    <a:pt x="2159508" y="353568"/>
                  </a:lnTo>
                  <a:lnTo>
                    <a:pt x="2165604" y="365760"/>
                  </a:lnTo>
                  <a:lnTo>
                    <a:pt x="2170176" y="377952"/>
                  </a:lnTo>
                  <a:lnTo>
                    <a:pt x="2174748" y="388620"/>
                  </a:lnTo>
                  <a:lnTo>
                    <a:pt x="2179320" y="400812"/>
                  </a:lnTo>
                  <a:lnTo>
                    <a:pt x="2185416" y="425196"/>
                  </a:lnTo>
                  <a:lnTo>
                    <a:pt x="2188464" y="449580"/>
                  </a:lnTo>
                  <a:lnTo>
                    <a:pt x="2188464" y="460248"/>
                  </a:lnTo>
                  <a:lnTo>
                    <a:pt x="2159508" y="461772"/>
                  </a:lnTo>
                  <a:close/>
                </a:path>
                <a:path w="2188845" h="923925">
                  <a:moveTo>
                    <a:pt x="2100072" y="646176"/>
                  </a:moveTo>
                  <a:lnTo>
                    <a:pt x="2080260" y="626364"/>
                  </a:lnTo>
                  <a:lnTo>
                    <a:pt x="2098548" y="608076"/>
                  </a:lnTo>
                  <a:lnTo>
                    <a:pt x="2113788" y="586740"/>
                  </a:lnTo>
                  <a:lnTo>
                    <a:pt x="2121408" y="577596"/>
                  </a:lnTo>
                  <a:lnTo>
                    <a:pt x="2127504" y="566928"/>
                  </a:lnTo>
                  <a:lnTo>
                    <a:pt x="2133600" y="557784"/>
                  </a:lnTo>
                  <a:lnTo>
                    <a:pt x="2139696" y="547116"/>
                  </a:lnTo>
                  <a:lnTo>
                    <a:pt x="2144268" y="537972"/>
                  </a:lnTo>
                  <a:lnTo>
                    <a:pt x="2170176" y="550164"/>
                  </a:lnTo>
                  <a:lnTo>
                    <a:pt x="2165604" y="559308"/>
                  </a:lnTo>
                  <a:lnTo>
                    <a:pt x="2159508" y="569976"/>
                  </a:lnTo>
                  <a:lnTo>
                    <a:pt x="2153412" y="582168"/>
                  </a:lnTo>
                  <a:lnTo>
                    <a:pt x="2138172" y="603504"/>
                  </a:lnTo>
                  <a:lnTo>
                    <a:pt x="2129028" y="615696"/>
                  </a:lnTo>
                  <a:lnTo>
                    <a:pt x="2110740" y="637032"/>
                  </a:lnTo>
                  <a:lnTo>
                    <a:pt x="2100072" y="646176"/>
                  </a:lnTo>
                  <a:close/>
                </a:path>
                <a:path w="2188845" h="923925">
                  <a:moveTo>
                    <a:pt x="1930908" y="762000"/>
                  </a:moveTo>
                  <a:lnTo>
                    <a:pt x="1918716" y="736092"/>
                  </a:lnTo>
                  <a:lnTo>
                    <a:pt x="1921764" y="734568"/>
                  </a:lnTo>
                  <a:lnTo>
                    <a:pt x="1982724" y="701040"/>
                  </a:lnTo>
                  <a:lnTo>
                    <a:pt x="2014728" y="679704"/>
                  </a:lnTo>
                  <a:lnTo>
                    <a:pt x="2031492" y="702564"/>
                  </a:lnTo>
                  <a:lnTo>
                    <a:pt x="2026920" y="707136"/>
                  </a:lnTo>
                  <a:lnTo>
                    <a:pt x="1997964" y="725424"/>
                  </a:lnTo>
                  <a:lnTo>
                    <a:pt x="1933956" y="760476"/>
                  </a:lnTo>
                  <a:lnTo>
                    <a:pt x="1930908" y="762000"/>
                  </a:lnTo>
                  <a:close/>
                </a:path>
                <a:path w="2188845" h="923925">
                  <a:moveTo>
                    <a:pt x="1744980" y="835152"/>
                  </a:moveTo>
                  <a:lnTo>
                    <a:pt x="1743456" y="835152"/>
                  </a:lnTo>
                  <a:lnTo>
                    <a:pt x="1735836" y="807720"/>
                  </a:lnTo>
                  <a:lnTo>
                    <a:pt x="1776984" y="794004"/>
                  </a:lnTo>
                  <a:lnTo>
                    <a:pt x="1815084" y="780288"/>
                  </a:lnTo>
                  <a:lnTo>
                    <a:pt x="1842516" y="769620"/>
                  </a:lnTo>
                  <a:lnTo>
                    <a:pt x="1851660" y="797052"/>
                  </a:lnTo>
                  <a:lnTo>
                    <a:pt x="1825752" y="807720"/>
                  </a:lnTo>
                  <a:lnTo>
                    <a:pt x="1786128" y="821436"/>
                  </a:lnTo>
                  <a:lnTo>
                    <a:pt x="1744980" y="835152"/>
                  </a:lnTo>
                  <a:close/>
                </a:path>
                <a:path w="2188845" h="923925">
                  <a:moveTo>
                    <a:pt x="1548384" y="883920"/>
                  </a:moveTo>
                  <a:lnTo>
                    <a:pt x="1542288" y="854964"/>
                  </a:lnTo>
                  <a:lnTo>
                    <a:pt x="1559052" y="851916"/>
                  </a:lnTo>
                  <a:lnTo>
                    <a:pt x="1606296" y="842772"/>
                  </a:lnTo>
                  <a:lnTo>
                    <a:pt x="1650492" y="832104"/>
                  </a:lnTo>
                  <a:lnTo>
                    <a:pt x="1653540" y="830580"/>
                  </a:lnTo>
                  <a:lnTo>
                    <a:pt x="1661160" y="858012"/>
                  </a:lnTo>
                  <a:lnTo>
                    <a:pt x="1658112" y="859536"/>
                  </a:lnTo>
                  <a:lnTo>
                    <a:pt x="1612392" y="870204"/>
                  </a:lnTo>
                  <a:lnTo>
                    <a:pt x="1565148" y="879348"/>
                  </a:lnTo>
                  <a:lnTo>
                    <a:pt x="1548384" y="883920"/>
                  </a:lnTo>
                  <a:close/>
                </a:path>
                <a:path w="2188845" h="923925">
                  <a:moveTo>
                    <a:pt x="1348740" y="911352"/>
                  </a:moveTo>
                  <a:lnTo>
                    <a:pt x="1345692" y="883920"/>
                  </a:lnTo>
                  <a:lnTo>
                    <a:pt x="1362456" y="882396"/>
                  </a:lnTo>
                  <a:lnTo>
                    <a:pt x="1412748" y="876300"/>
                  </a:lnTo>
                  <a:lnTo>
                    <a:pt x="1458468" y="870204"/>
                  </a:lnTo>
                  <a:lnTo>
                    <a:pt x="1463040" y="897636"/>
                  </a:lnTo>
                  <a:lnTo>
                    <a:pt x="1417320" y="903732"/>
                  </a:lnTo>
                  <a:lnTo>
                    <a:pt x="1365504" y="909828"/>
                  </a:lnTo>
                  <a:lnTo>
                    <a:pt x="1348740" y="911352"/>
                  </a:lnTo>
                  <a:close/>
                </a:path>
                <a:path w="2188845" h="923925">
                  <a:moveTo>
                    <a:pt x="1150620" y="923544"/>
                  </a:moveTo>
                  <a:lnTo>
                    <a:pt x="1147572" y="923544"/>
                  </a:lnTo>
                  <a:lnTo>
                    <a:pt x="1147572" y="894588"/>
                  </a:lnTo>
                  <a:lnTo>
                    <a:pt x="1149096" y="894588"/>
                  </a:lnTo>
                  <a:lnTo>
                    <a:pt x="1203960" y="893064"/>
                  </a:lnTo>
                  <a:lnTo>
                    <a:pt x="1257300" y="890016"/>
                  </a:lnTo>
                  <a:lnTo>
                    <a:pt x="1260348" y="890016"/>
                  </a:lnTo>
                  <a:lnTo>
                    <a:pt x="1263396" y="918972"/>
                  </a:lnTo>
                  <a:lnTo>
                    <a:pt x="1258824" y="918972"/>
                  </a:lnTo>
                  <a:lnTo>
                    <a:pt x="1205484" y="922020"/>
                  </a:lnTo>
                  <a:lnTo>
                    <a:pt x="1150620" y="923544"/>
                  </a:lnTo>
                  <a:close/>
                </a:path>
                <a:path w="2188845" h="923925">
                  <a:moveTo>
                    <a:pt x="1062228" y="923544"/>
                  </a:moveTo>
                  <a:lnTo>
                    <a:pt x="1037844" y="923544"/>
                  </a:lnTo>
                  <a:lnTo>
                    <a:pt x="982980" y="922020"/>
                  </a:lnTo>
                  <a:lnTo>
                    <a:pt x="946404" y="920496"/>
                  </a:lnTo>
                  <a:lnTo>
                    <a:pt x="947928" y="891540"/>
                  </a:lnTo>
                  <a:lnTo>
                    <a:pt x="984504" y="893064"/>
                  </a:lnTo>
                  <a:lnTo>
                    <a:pt x="1039368" y="896112"/>
                  </a:lnTo>
                  <a:lnTo>
                    <a:pt x="1062228" y="896112"/>
                  </a:lnTo>
                  <a:lnTo>
                    <a:pt x="1062228" y="923544"/>
                  </a:lnTo>
                  <a:close/>
                </a:path>
                <a:path w="2188845" h="923925">
                  <a:moveTo>
                    <a:pt x="861060" y="914400"/>
                  </a:moveTo>
                  <a:lnTo>
                    <a:pt x="746760" y="900684"/>
                  </a:lnTo>
                  <a:lnTo>
                    <a:pt x="751332" y="873252"/>
                  </a:lnTo>
                  <a:lnTo>
                    <a:pt x="774192" y="876300"/>
                  </a:lnTo>
                  <a:lnTo>
                    <a:pt x="826008" y="882396"/>
                  </a:lnTo>
                  <a:lnTo>
                    <a:pt x="864108" y="885444"/>
                  </a:lnTo>
                  <a:lnTo>
                    <a:pt x="861060" y="914400"/>
                  </a:lnTo>
                  <a:close/>
                </a:path>
                <a:path w="2188845" h="923925">
                  <a:moveTo>
                    <a:pt x="661416" y="886968"/>
                  </a:moveTo>
                  <a:lnTo>
                    <a:pt x="623316" y="880872"/>
                  </a:lnTo>
                  <a:lnTo>
                    <a:pt x="548640" y="864108"/>
                  </a:lnTo>
                  <a:lnTo>
                    <a:pt x="554736" y="836676"/>
                  </a:lnTo>
                  <a:lnTo>
                    <a:pt x="582168" y="842772"/>
                  </a:lnTo>
                  <a:lnTo>
                    <a:pt x="665988" y="859536"/>
                  </a:lnTo>
                  <a:lnTo>
                    <a:pt x="661416" y="886968"/>
                  </a:lnTo>
                  <a:close/>
                </a:path>
                <a:path w="2188845" h="923925">
                  <a:moveTo>
                    <a:pt x="464820" y="841248"/>
                  </a:moveTo>
                  <a:lnTo>
                    <a:pt x="443484" y="835152"/>
                  </a:lnTo>
                  <a:lnTo>
                    <a:pt x="402336" y="821436"/>
                  </a:lnTo>
                  <a:lnTo>
                    <a:pt x="362712" y="807720"/>
                  </a:lnTo>
                  <a:lnTo>
                    <a:pt x="355092" y="804672"/>
                  </a:lnTo>
                  <a:lnTo>
                    <a:pt x="365760" y="778764"/>
                  </a:lnTo>
                  <a:lnTo>
                    <a:pt x="373380" y="780288"/>
                  </a:lnTo>
                  <a:lnTo>
                    <a:pt x="411480" y="794004"/>
                  </a:lnTo>
                  <a:lnTo>
                    <a:pt x="451104" y="807720"/>
                  </a:lnTo>
                  <a:lnTo>
                    <a:pt x="473964" y="813816"/>
                  </a:lnTo>
                  <a:lnTo>
                    <a:pt x="464820" y="841248"/>
                  </a:lnTo>
                  <a:close/>
                </a:path>
                <a:path w="2188845" h="923925">
                  <a:moveTo>
                    <a:pt x="275844" y="771144"/>
                  </a:moveTo>
                  <a:lnTo>
                    <a:pt x="254508" y="760476"/>
                  </a:lnTo>
                  <a:lnTo>
                    <a:pt x="222504" y="743712"/>
                  </a:lnTo>
                  <a:lnTo>
                    <a:pt x="190500" y="725424"/>
                  </a:lnTo>
                  <a:lnTo>
                    <a:pt x="173736" y="714756"/>
                  </a:lnTo>
                  <a:lnTo>
                    <a:pt x="190500" y="690372"/>
                  </a:lnTo>
                  <a:lnTo>
                    <a:pt x="205740" y="701040"/>
                  </a:lnTo>
                  <a:lnTo>
                    <a:pt x="234696" y="717804"/>
                  </a:lnTo>
                  <a:lnTo>
                    <a:pt x="266700" y="734568"/>
                  </a:lnTo>
                  <a:lnTo>
                    <a:pt x="288036" y="745236"/>
                  </a:lnTo>
                  <a:lnTo>
                    <a:pt x="275844" y="771144"/>
                  </a:lnTo>
                  <a:close/>
                </a:path>
                <a:path w="2188845" h="923925">
                  <a:moveTo>
                    <a:pt x="103632" y="661416"/>
                  </a:moveTo>
                  <a:lnTo>
                    <a:pt x="99060" y="656844"/>
                  </a:lnTo>
                  <a:lnTo>
                    <a:pt x="88392" y="647700"/>
                  </a:lnTo>
                  <a:lnTo>
                    <a:pt x="79248" y="637032"/>
                  </a:lnTo>
                  <a:lnTo>
                    <a:pt x="68580" y="626364"/>
                  </a:lnTo>
                  <a:lnTo>
                    <a:pt x="59436" y="615696"/>
                  </a:lnTo>
                  <a:lnTo>
                    <a:pt x="51816" y="605028"/>
                  </a:lnTo>
                  <a:lnTo>
                    <a:pt x="42672" y="594360"/>
                  </a:lnTo>
                  <a:lnTo>
                    <a:pt x="36576" y="582168"/>
                  </a:lnTo>
                  <a:lnTo>
                    <a:pt x="28956" y="571500"/>
                  </a:lnTo>
                  <a:lnTo>
                    <a:pt x="28956" y="569976"/>
                  </a:lnTo>
                  <a:lnTo>
                    <a:pt x="53340" y="556260"/>
                  </a:lnTo>
                  <a:lnTo>
                    <a:pt x="59436" y="566928"/>
                  </a:lnTo>
                  <a:lnTo>
                    <a:pt x="67056" y="577596"/>
                  </a:lnTo>
                  <a:lnTo>
                    <a:pt x="73152" y="586740"/>
                  </a:lnTo>
                  <a:lnTo>
                    <a:pt x="80772" y="597408"/>
                  </a:lnTo>
                  <a:lnTo>
                    <a:pt x="89916" y="606552"/>
                  </a:lnTo>
                  <a:lnTo>
                    <a:pt x="99060" y="617220"/>
                  </a:lnTo>
                  <a:lnTo>
                    <a:pt x="108204" y="626364"/>
                  </a:lnTo>
                  <a:lnTo>
                    <a:pt x="118872" y="635508"/>
                  </a:lnTo>
                  <a:lnTo>
                    <a:pt x="123444" y="640080"/>
                  </a:lnTo>
                  <a:lnTo>
                    <a:pt x="103632" y="661416"/>
                  </a:lnTo>
                  <a:close/>
                </a:path>
              </a:pathLst>
            </a:custGeom>
            <a:solidFill>
              <a:srgbClr val="9C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93597" y="2107202"/>
            <a:ext cx="1174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0" dirty="0">
                <a:latin typeface="Times New Roman"/>
                <a:cs typeface="Times New Roman"/>
              </a:rPr>
              <a:t>Acteur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8872" y="1902964"/>
            <a:ext cx="7385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BF0000"/>
                </a:solidFill>
                <a:latin typeface="Arial"/>
                <a:cs typeface="Arial"/>
              </a:rPr>
              <a:t>1-flux</a:t>
            </a:r>
            <a:r>
              <a:rPr sz="1600" b="1" spc="-5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BF0000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04560" y="1406652"/>
            <a:ext cx="2178050" cy="1390015"/>
            <a:chOff x="6004560" y="1406652"/>
            <a:chExt cx="2178050" cy="1390015"/>
          </a:xfrm>
        </p:grpSpPr>
        <p:sp>
          <p:nvSpPr>
            <p:cNvPr id="10" name="object 10"/>
            <p:cNvSpPr/>
            <p:nvPr/>
          </p:nvSpPr>
          <p:spPr>
            <a:xfrm>
              <a:off x="6093123" y="1620567"/>
              <a:ext cx="223850" cy="2158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54605" y="1411224"/>
              <a:ext cx="1414518" cy="2092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04560" y="1406652"/>
              <a:ext cx="2177796" cy="13898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04560" y="1406652"/>
              <a:ext cx="2178050" cy="1384300"/>
            </a:xfrm>
            <a:custGeom>
              <a:avLst/>
              <a:gdLst/>
              <a:ahLst/>
              <a:cxnLst/>
              <a:rect l="l" t="t" r="r" b="b"/>
              <a:pathLst>
                <a:path w="2178050" h="1384300">
                  <a:moveTo>
                    <a:pt x="978408" y="12700"/>
                  </a:moveTo>
                  <a:lnTo>
                    <a:pt x="868680" y="12700"/>
                  </a:lnTo>
                  <a:lnTo>
                    <a:pt x="923544" y="0"/>
                  </a:lnTo>
                  <a:lnTo>
                    <a:pt x="1033272" y="0"/>
                  </a:lnTo>
                  <a:lnTo>
                    <a:pt x="978408" y="12700"/>
                  </a:lnTo>
                  <a:close/>
                </a:path>
                <a:path w="2178050" h="1384300">
                  <a:moveTo>
                    <a:pt x="1307592" y="12700"/>
                  </a:moveTo>
                  <a:lnTo>
                    <a:pt x="1199388" y="12700"/>
                  </a:lnTo>
                  <a:lnTo>
                    <a:pt x="1144524" y="0"/>
                  </a:lnTo>
                  <a:lnTo>
                    <a:pt x="1254252" y="0"/>
                  </a:lnTo>
                  <a:lnTo>
                    <a:pt x="1307592" y="12700"/>
                  </a:lnTo>
                  <a:close/>
                </a:path>
                <a:path w="2178050" h="1384300">
                  <a:moveTo>
                    <a:pt x="818388" y="1358900"/>
                  </a:moveTo>
                  <a:lnTo>
                    <a:pt x="765048" y="1358900"/>
                  </a:lnTo>
                  <a:lnTo>
                    <a:pt x="714756" y="1346200"/>
                  </a:lnTo>
                  <a:lnTo>
                    <a:pt x="569976" y="1308100"/>
                  </a:lnTo>
                  <a:lnTo>
                    <a:pt x="524256" y="1282700"/>
                  </a:lnTo>
                  <a:lnTo>
                    <a:pt x="480060" y="1270000"/>
                  </a:lnTo>
                  <a:lnTo>
                    <a:pt x="437388" y="1244600"/>
                  </a:lnTo>
                  <a:lnTo>
                    <a:pt x="396240" y="1231900"/>
                  </a:lnTo>
                  <a:lnTo>
                    <a:pt x="320040" y="1181100"/>
                  </a:lnTo>
                  <a:lnTo>
                    <a:pt x="283464" y="1155700"/>
                  </a:lnTo>
                  <a:lnTo>
                    <a:pt x="216408" y="1104900"/>
                  </a:lnTo>
                  <a:lnTo>
                    <a:pt x="185928" y="1079500"/>
                  </a:lnTo>
                  <a:lnTo>
                    <a:pt x="131064" y="1028700"/>
                  </a:lnTo>
                  <a:lnTo>
                    <a:pt x="108204" y="990600"/>
                  </a:lnTo>
                  <a:lnTo>
                    <a:pt x="96012" y="977900"/>
                  </a:lnTo>
                  <a:lnTo>
                    <a:pt x="85344" y="965200"/>
                  </a:lnTo>
                  <a:lnTo>
                    <a:pt x="76200" y="952500"/>
                  </a:lnTo>
                  <a:lnTo>
                    <a:pt x="65532" y="927100"/>
                  </a:lnTo>
                  <a:lnTo>
                    <a:pt x="57912" y="914400"/>
                  </a:lnTo>
                  <a:lnTo>
                    <a:pt x="48768" y="901700"/>
                  </a:lnTo>
                  <a:lnTo>
                    <a:pt x="33528" y="863600"/>
                  </a:lnTo>
                  <a:lnTo>
                    <a:pt x="21336" y="825500"/>
                  </a:lnTo>
                  <a:lnTo>
                    <a:pt x="12192" y="800100"/>
                  </a:lnTo>
                  <a:lnTo>
                    <a:pt x="9144" y="774700"/>
                  </a:lnTo>
                  <a:lnTo>
                    <a:pt x="3048" y="749300"/>
                  </a:lnTo>
                  <a:lnTo>
                    <a:pt x="0" y="711200"/>
                  </a:lnTo>
                  <a:lnTo>
                    <a:pt x="0" y="673100"/>
                  </a:lnTo>
                  <a:lnTo>
                    <a:pt x="3048" y="635000"/>
                  </a:lnTo>
                  <a:lnTo>
                    <a:pt x="4572" y="622300"/>
                  </a:lnTo>
                  <a:lnTo>
                    <a:pt x="9144" y="596900"/>
                  </a:lnTo>
                  <a:lnTo>
                    <a:pt x="12192" y="584200"/>
                  </a:lnTo>
                  <a:lnTo>
                    <a:pt x="16764" y="571500"/>
                  </a:lnTo>
                  <a:lnTo>
                    <a:pt x="21336" y="546100"/>
                  </a:lnTo>
                  <a:lnTo>
                    <a:pt x="33528" y="520700"/>
                  </a:lnTo>
                  <a:lnTo>
                    <a:pt x="56388" y="469900"/>
                  </a:lnTo>
                  <a:lnTo>
                    <a:pt x="65532" y="444500"/>
                  </a:lnTo>
                  <a:lnTo>
                    <a:pt x="76200" y="431800"/>
                  </a:lnTo>
                  <a:lnTo>
                    <a:pt x="85344" y="419100"/>
                  </a:lnTo>
                  <a:lnTo>
                    <a:pt x="96012" y="406400"/>
                  </a:lnTo>
                  <a:lnTo>
                    <a:pt x="108204" y="393700"/>
                  </a:lnTo>
                  <a:lnTo>
                    <a:pt x="131064" y="355600"/>
                  </a:lnTo>
                  <a:lnTo>
                    <a:pt x="185928" y="304800"/>
                  </a:lnTo>
                  <a:lnTo>
                    <a:pt x="216408" y="266700"/>
                  </a:lnTo>
                  <a:lnTo>
                    <a:pt x="248412" y="241300"/>
                  </a:lnTo>
                  <a:lnTo>
                    <a:pt x="283464" y="215900"/>
                  </a:lnTo>
                  <a:lnTo>
                    <a:pt x="320040" y="203200"/>
                  </a:lnTo>
                  <a:lnTo>
                    <a:pt x="356616" y="177800"/>
                  </a:lnTo>
                  <a:lnTo>
                    <a:pt x="396240" y="152400"/>
                  </a:lnTo>
                  <a:lnTo>
                    <a:pt x="437388" y="127000"/>
                  </a:lnTo>
                  <a:lnTo>
                    <a:pt x="480060" y="114300"/>
                  </a:lnTo>
                  <a:lnTo>
                    <a:pt x="524256" y="88900"/>
                  </a:lnTo>
                  <a:lnTo>
                    <a:pt x="569976" y="76200"/>
                  </a:lnTo>
                  <a:lnTo>
                    <a:pt x="714756" y="38100"/>
                  </a:lnTo>
                  <a:lnTo>
                    <a:pt x="816864" y="12700"/>
                  </a:lnTo>
                  <a:lnTo>
                    <a:pt x="870204" y="12700"/>
                  </a:lnTo>
                  <a:lnTo>
                    <a:pt x="716280" y="50800"/>
                  </a:lnTo>
                  <a:lnTo>
                    <a:pt x="573024" y="88900"/>
                  </a:lnTo>
                  <a:lnTo>
                    <a:pt x="528828" y="101600"/>
                  </a:lnTo>
                  <a:lnTo>
                    <a:pt x="484632" y="127000"/>
                  </a:lnTo>
                  <a:lnTo>
                    <a:pt x="441960" y="139700"/>
                  </a:lnTo>
                  <a:lnTo>
                    <a:pt x="400812" y="165100"/>
                  </a:lnTo>
                  <a:lnTo>
                    <a:pt x="362712" y="177800"/>
                  </a:lnTo>
                  <a:lnTo>
                    <a:pt x="324612" y="203200"/>
                  </a:lnTo>
                  <a:lnTo>
                    <a:pt x="254508" y="254000"/>
                  </a:lnTo>
                  <a:lnTo>
                    <a:pt x="222504" y="279400"/>
                  </a:lnTo>
                  <a:lnTo>
                    <a:pt x="164592" y="330200"/>
                  </a:lnTo>
                  <a:lnTo>
                    <a:pt x="138684" y="368300"/>
                  </a:lnTo>
                  <a:lnTo>
                    <a:pt x="115824" y="393700"/>
                  </a:lnTo>
                  <a:lnTo>
                    <a:pt x="103632" y="406400"/>
                  </a:lnTo>
                  <a:lnTo>
                    <a:pt x="92964" y="419100"/>
                  </a:lnTo>
                  <a:lnTo>
                    <a:pt x="83820" y="444500"/>
                  </a:lnTo>
                  <a:lnTo>
                    <a:pt x="65532" y="469900"/>
                  </a:lnTo>
                  <a:lnTo>
                    <a:pt x="57912" y="482600"/>
                  </a:lnTo>
                  <a:lnTo>
                    <a:pt x="50292" y="508000"/>
                  </a:lnTo>
                  <a:lnTo>
                    <a:pt x="42672" y="520700"/>
                  </a:lnTo>
                  <a:lnTo>
                    <a:pt x="30480" y="558800"/>
                  </a:lnTo>
                  <a:lnTo>
                    <a:pt x="21336" y="584200"/>
                  </a:lnTo>
                  <a:lnTo>
                    <a:pt x="15240" y="622300"/>
                  </a:lnTo>
                  <a:lnTo>
                    <a:pt x="12192" y="635000"/>
                  </a:lnTo>
                  <a:lnTo>
                    <a:pt x="10668" y="660400"/>
                  </a:lnTo>
                  <a:lnTo>
                    <a:pt x="9144" y="673100"/>
                  </a:lnTo>
                  <a:lnTo>
                    <a:pt x="9144" y="711200"/>
                  </a:lnTo>
                  <a:lnTo>
                    <a:pt x="10668" y="723900"/>
                  </a:lnTo>
                  <a:lnTo>
                    <a:pt x="12192" y="749300"/>
                  </a:lnTo>
                  <a:lnTo>
                    <a:pt x="18288" y="774700"/>
                  </a:lnTo>
                  <a:lnTo>
                    <a:pt x="21336" y="800100"/>
                  </a:lnTo>
                  <a:lnTo>
                    <a:pt x="30480" y="825500"/>
                  </a:lnTo>
                  <a:lnTo>
                    <a:pt x="42672" y="863600"/>
                  </a:lnTo>
                  <a:lnTo>
                    <a:pt x="57912" y="889000"/>
                  </a:lnTo>
                  <a:lnTo>
                    <a:pt x="65532" y="914400"/>
                  </a:lnTo>
                  <a:lnTo>
                    <a:pt x="92964" y="952500"/>
                  </a:lnTo>
                  <a:lnTo>
                    <a:pt x="103632" y="977900"/>
                  </a:lnTo>
                  <a:lnTo>
                    <a:pt x="115824" y="990600"/>
                  </a:lnTo>
                  <a:lnTo>
                    <a:pt x="138684" y="1016000"/>
                  </a:lnTo>
                  <a:lnTo>
                    <a:pt x="164592" y="1041400"/>
                  </a:lnTo>
                  <a:lnTo>
                    <a:pt x="192024" y="1079500"/>
                  </a:lnTo>
                  <a:lnTo>
                    <a:pt x="222504" y="1104900"/>
                  </a:lnTo>
                  <a:lnTo>
                    <a:pt x="254508" y="1130300"/>
                  </a:lnTo>
                  <a:lnTo>
                    <a:pt x="288036" y="1155700"/>
                  </a:lnTo>
                  <a:lnTo>
                    <a:pt x="324612" y="1181100"/>
                  </a:lnTo>
                  <a:lnTo>
                    <a:pt x="362712" y="1193800"/>
                  </a:lnTo>
                  <a:lnTo>
                    <a:pt x="400812" y="1219200"/>
                  </a:lnTo>
                  <a:lnTo>
                    <a:pt x="441960" y="1244600"/>
                  </a:lnTo>
                  <a:lnTo>
                    <a:pt x="484632" y="1257300"/>
                  </a:lnTo>
                  <a:lnTo>
                    <a:pt x="528828" y="1282700"/>
                  </a:lnTo>
                  <a:lnTo>
                    <a:pt x="573024" y="1295400"/>
                  </a:lnTo>
                  <a:lnTo>
                    <a:pt x="716280" y="1333500"/>
                  </a:lnTo>
                  <a:lnTo>
                    <a:pt x="818388" y="1358900"/>
                  </a:lnTo>
                  <a:close/>
                </a:path>
                <a:path w="2178050" h="1384300">
                  <a:moveTo>
                    <a:pt x="1412748" y="1358900"/>
                  </a:moveTo>
                  <a:lnTo>
                    <a:pt x="1357884" y="1358900"/>
                  </a:lnTo>
                  <a:lnTo>
                    <a:pt x="1409700" y="1346200"/>
                  </a:lnTo>
                  <a:lnTo>
                    <a:pt x="1557528" y="1308100"/>
                  </a:lnTo>
                  <a:lnTo>
                    <a:pt x="1648968" y="1282700"/>
                  </a:lnTo>
                  <a:lnTo>
                    <a:pt x="1693164" y="1257300"/>
                  </a:lnTo>
                  <a:lnTo>
                    <a:pt x="1735836" y="1244600"/>
                  </a:lnTo>
                  <a:lnTo>
                    <a:pt x="1815084" y="1193800"/>
                  </a:lnTo>
                  <a:lnTo>
                    <a:pt x="1853184" y="1181100"/>
                  </a:lnTo>
                  <a:lnTo>
                    <a:pt x="1888236" y="1155700"/>
                  </a:lnTo>
                  <a:lnTo>
                    <a:pt x="1921764" y="1130300"/>
                  </a:lnTo>
                  <a:lnTo>
                    <a:pt x="1953768" y="1104900"/>
                  </a:lnTo>
                  <a:lnTo>
                    <a:pt x="1984248" y="1079500"/>
                  </a:lnTo>
                  <a:lnTo>
                    <a:pt x="2013204" y="1041400"/>
                  </a:lnTo>
                  <a:lnTo>
                    <a:pt x="2039112" y="1016000"/>
                  </a:lnTo>
                  <a:lnTo>
                    <a:pt x="2061972" y="990600"/>
                  </a:lnTo>
                  <a:lnTo>
                    <a:pt x="2083308" y="952500"/>
                  </a:lnTo>
                  <a:lnTo>
                    <a:pt x="2093976" y="939800"/>
                  </a:lnTo>
                  <a:lnTo>
                    <a:pt x="2112264" y="914400"/>
                  </a:lnTo>
                  <a:lnTo>
                    <a:pt x="2119884" y="889000"/>
                  </a:lnTo>
                  <a:lnTo>
                    <a:pt x="2135124" y="863600"/>
                  </a:lnTo>
                  <a:lnTo>
                    <a:pt x="2141220" y="850900"/>
                  </a:lnTo>
                  <a:lnTo>
                    <a:pt x="2145792" y="825500"/>
                  </a:lnTo>
                  <a:lnTo>
                    <a:pt x="2151888" y="812800"/>
                  </a:lnTo>
                  <a:lnTo>
                    <a:pt x="2156460" y="800100"/>
                  </a:lnTo>
                  <a:lnTo>
                    <a:pt x="2159508" y="774700"/>
                  </a:lnTo>
                  <a:lnTo>
                    <a:pt x="2165604" y="749300"/>
                  </a:lnTo>
                  <a:lnTo>
                    <a:pt x="2167128" y="723900"/>
                  </a:lnTo>
                  <a:lnTo>
                    <a:pt x="2167128" y="711200"/>
                  </a:lnTo>
                  <a:lnTo>
                    <a:pt x="2168652" y="685800"/>
                  </a:lnTo>
                  <a:lnTo>
                    <a:pt x="2167128" y="673100"/>
                  </a:lnTo>
                  <a:lnTo>
                    <a:pt x="2167128" y="660400"/>
                  </a:lnTo>
                  <a:lnTo>
                    <a:pt x="2165604" y="635000"/>
                  </a:lnTo>
                  <a:lnTo>
                    <a:pt x="2162556" y="622300"/>
                  </a:lnTo>
                  <a:lnTo>
                    <a:pt x="2159508" y="596900"/>
                  </a:lnTo>
                  <a:lnTo>
                    <a:pt x="2156460" y="584200"/>
                  </a:lnTo>
                  <a:lnTo>
                    <a:pt x="2151888" y="571500"/>
                  </a:lnTo>
                  <a:lnTo>
                    <a:pt x="2145792" y="558800"/>
                  </a:lnTo>
                  <a:lnTo>
                    <a:pt x="2141220" y="533400"/>
                  </a:lnTo>
                  <a:lnTo>
                    <a:pt x="2135124" y="520700"/>
                  </a:lnTo>
                  <a:lnTo>
                    <a:pt x="2127504" y="508000"/>
                  </a:lnTo>
                  <a:lnTo>
                    <a:pt x="2119884" y="482600"/>
                  </a:lnTo>
                  <a:lnTo>
                    <a:pt x="2112264" y="469900"/>
                  </a:lnTo>
                  <a:lnTo>
                    <a:pt x="2093976" y="444500"/>
                  </a:lnTo>
                  <a:lnTo>
                    <a:pt x="2083308" y="419100"/>
                  </a:lnTo>
                  <a:lnTo>
                    <a:pt x="2061972" y="393700"/>
                  </a:lnTo>
                  <a:lnTo>
                    <a:pt x="2039112" y="368300"/>
                  </a:lnTo>
                  <a:lnTo>
                    <a:pt x="2013204" y="330200"/>
                  </a:lnTo>
                  <a:lnTo>
                    <a:pt x="1984248" y="304800"/>
                  </a:lnTo>
                  <a:lnTo>
                    <a:pt x="1953768" y="279400"/>
                  </a:lnTo>
                  <a:lnTo>
                    <a:pt x="1921764" y="254000"/>
                  </a:lnTo>
                  <a:lnTo>
                    <a:pt x="1888236" y="228600"/>
                  </a:lnTo>
                  <a:lnTo>
                    <a:pt x="1853184" y="203200"/>
                  </a:lnTo>
                  <a:lnTo>
                    <a:pt x="1815084" y="177800"/>
                  </a:lnTo>
                  <a:lnTo>
                    <a:pt x="1776984" y="165100"/>
                  </a:lnTo>
                  <a:lnTo>
                    <a:pt x="1735836" y="139700"/>
                  </a:lnTo>
                  <a:lnTo>
                    <a:pt x="1693164" y="127000"/>
                  </a:lnTo>
                  <a:lnTo>
                    <a:pt x="1648968" y="101600"/>
                  </a:lnTo>
                  <a:lnTo>
                    <a:pt x="1510284" y="63500"/>
                  </a:lnTo>
                  <a:lnTo>
                    <a:pt x="1359408" y="25400"/>
                  </a:lnTo>
                  <a:lnTo>
                    <a:pt x="1306068" y="12700"/>
                  </a:lnTo>
                  <a:lnTo>
                    <a:pt x="1360932" y="12700"/>
                  </a:lnTo>
                  <a:lnTo>
                    <a:pt x="1463040" y="38100"/>
                  </a:lnTo>
                  <a:lnTo>
                    <a:pt x="1560576" y="63500"/>
                  </a:lnTo>
                  <a:lnTo>
                    <a:pt x="1652016" y="88900"/>
                  </a:lnTo>
                  <a:lnTo>
                    <a:pt x="1696212" y="114300"/>
                  </a:lnTo>
                  <a:lnTo>
                    <a:pt x="1738884" y="127000"/>
                  </a:lnTo>
                  <a:lnTo>
                    <a:pt x="1780032" y="152400"/>
                  </a:lnTo>
                  <a:lnTo>
                    <a:pt x="1819656" y="177800"/>
                  </a:lnTo>
                  <a:lnTo>
                    <a:pt x="1857756" y="203200"/>
                  </a:lnTo>
                  <a:lnTo>
                    <a:pt x="1894332" y="215900"/>
                  </a:lnTo>
                  <a:lnTo>
                    <a:pt x="1927860" y="241300"/>
                  </a:lnTo>
                  <a:lnTo>
                    <a:pt x="1959864" y="266700"/>
                  </a:lnTo>
                  <a:lnTo>
                    <a:pt x="1990344" y="304800"/>
                  </a:lnTo>
                  <a:lnTo>
                    <a:pt x="2019300" y="330200"/>
                  </a:lnTo>
                  <a:lnTo>
                    <a:pt x="2045208" y="355600"/>
                  </a:lnTo>
                  <a:lnTo>
                    <a:pt x="2069592" y="393700"/>
                  </a:lnTo>
                  <a:lnTo>
                    <a:pt x="2101596" y="431800"/>
                  </a:lnTo>
                  <a:lnTo>
                    <a:pt x="2110740" y="444500"/>
                  </a:lnTo>
                  <a:lnTo>
                    <a:pt x="2119884" y="469900"/>
                  </a:lnTo>
                  <a:lnTo>
                    <a:pt x="2129028" y="482600"/>
                  </a:lnTo>
                  <a:lnTo>
                    <a:pt x="2136648" y="495300"/>
                  </a:lnTo>
                  <a:lnTo>
                    <a:pt x="2142744" y="520700"/>
                  </a:lnTo>
                  <a:lnTo>
                    <a:pt x="2150364" y="533400"/>
                  </a:lnTo>
                  <a:lnTo>
                    <a:pt x="2154936" y="546100"/>
                  </a:lnTo>
                  <a:lnTo>
                    <a:pt x="2161032" y="571500"/>
                  </a:lnTo>
                  <a:lnTo>
                    <a:pt x="2165604" y="584200"/>
                  </a:lnTo>
                  <a:lnTo>
                    <a:pt x="2168652" y="596900"/>
                  </a:lnTo>
                  <a:lnTo>
                    <a:pt x="2171700" y="622300"/>
                  </a:lnTo>
                  <a:lnTo>
                    <a:pt x="2174748" y="635000"/>
                  </a:lnTo>
                  <a:lnTo>
                    <a:pt x="2177796" y="673100"/>
                  </a:lnTo>
                  <a:lnTo>
                    <a:pt x="2177796" y="711200"/>
                  </a:lnTo>
                  <a:lnTo>
                    <a:pt x="2174748" y="749300"/>
                  </a:lnTo>
                  <a:lnTo>
                    <a:pt x="2168652" y="774700"/>
                  </a:lnTo>
                  <a:lnTo>
                    <a:pt x="2165604" y="800100"/>
                  </a:lnTo>
                  <a:lnTo>
                    <a:pt x="2161032" y="812800"/>
                  </a:lnTo>
                  <a:lnTo>
                    <a:pt x="2154936" y="825500"/>
                  </a:lnTo>
                  <a:lnTo>
                    <a:pt x="2150364" y="850900"/>
                  </a:lnTo>
                  <a:lnTo>
                    <a:pt x="2142744" y="863600"/>
                  </a:lnTo>
                  <a:lnTo>
                    <a:pt x="2136648" y="876300"/>
                  </a:lnTo>
                  <a:lnTo>
                    <a:pt x="2129028" y="901700"/>
                  </a:lnTo>
                  <a:lnTo>
                    <a:pt x="2110740" y="927100"/>
                  </a:lnTo>
                  <a:lnTo>
                    <a:pt x="2101596" y="952500"/>
                  </a:lnTo>
                  <a:lnTo>
                    <a:pt x="2092452" y="965200"/>
                  </a:lnTo>
                  <a:lnTo>
                    <a:pt x="2081784" y="977900"/>
                  </a:lnTo>
                  <a:lnTo>
                    <a:pt x="2045208" y="1028700"/>
                  </a:lnTo>
                  <a:lnTo>
                    <a:pt x="1991868" y="1079500"/>
                  </a:lnTo>
                  <a:lnTo>
                    <a:pt x="1961388" y="1104900"/>
                  </a:lnTo>
                  <a:lnTo>
                    <a:pt x="1894332" y="1155700"/>
                  </a:lnTo>
                  <a:lnTo>
                    <a:pt x="1857756" y="1181100"/>
                  </a:lnTo>
                  <a:lnTo>
                    <a:pt x="1819656" y="1206500"/>
                  </a:lnTo>
                  <a:lnTo>
                    <a:pt x="1780032" y="1231900"/>
                  </a:lnTo>
                  <a:lnTo>
                    <a:pt x="1738884" y="1244600"/>
                  </a:lnTo>
                  <a:lnTo>
                    <a:pt x="1696212" y="1270000"/>
                  </a:lnTo>
                  <a:lnTo>
                    <a:pt x="1652016" y="1282700"/>
                  </a:lnTo>
                  <a:lnTo>
                    <a:pt x="1606296" y="1308100"/>
                  </a:lnTo>
                  <a:lnTo>
                    <a:pt x="1560576" y="1320800"/>
                  </a:lnTo>
                  <a:lnTo>
                    <a:pt x="1412748" y="1358900"/>
                  </a:lnTo>
                  <a:close/>
                </a:path>
                <a:path w="2178050" h="1384300">
                  <a:moveTo>
                    <a:pt x="1254252" y="1384300"/>
                  </a:moveTo>
                  <a:lnTo>
                    <a:pt x="923544" y="1384300"/>
                  </a:lnTo>
                  <a:lnTo>
                    <a:pt x="816864" y="1358900"/>
                  </a:lnTo>
                  <a:lnTo>
                    <a:pt x="870204" y="1358900"/>
                  </a:lnTo>
                  <a:lnTo>
                    <a:pt x="923544" y="1371600"/>
                  </a:lnTo>
                  <a:lnTo>
                    <a:pt x="1307592" y="1371600"/>
                  </a:lnTo>
                  <a:lnTo>
                    <a:pt x="1254252" y="1384300"/>
                  </a:lnTo>
                  <a:close/>
                </a:path>
                <a:path w="2178050" h="1384300">
                  <a:moveTo>
                    <a:pt x="1307592" y="1371600"/>
                  </a:moveTo>
                  <a:lnTo>
                    <a:pt x="1252728" y="1371600"/>
                  </a:lnTo>
                  <a:lnTo>
                    <a:pt x="1306068" y="1358900"/>
                  </a:lnTo>
                  <a:lnTo>
                    <a:pt x="1360932" y="1358900"/>
                  </a:lnTo>
                  <a:lnTo>
                    <a:pt x="1307592" y="1371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548147" y="1800803"/>
            <a:ext cx="10883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083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Times New Roman"/>
                <a:cs typeface="Times New Roman"/>
              </a:rPr>
              <a:t>Sous  </a:t>
            </a:r>
            <a:r>
              <a:rPr sz="1800" spc="110" dirty="0">
                <a:latin typeface="Times New Roman"/>
                <a:cs typeface="Times New Roman"/>
              </a:rPr>
              <a:t>domaine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46048" y="1851660"/>
            <a:ext cx="8120380" cy="3148965"/>
            <a:chOff x="1146048" y="1851660"/>
            <a:chExt cx="8120380" cy="3148965"/>
          </a:xfrm>
        </p:grpSpPr>
        <p:sp>
          <p:nvSpPr>
            <p:cNvPr id="16" name="object 16"/>
            <p:cNvSpPr/>
            <p:nvPr/>
          </p:nvSpPr>
          <p:spPr>
            <a:xfrm>
              <a:off x="7088241" y="3630168"/>
              <a:ext cx="2177678" cy="13231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46048" y="1851660"/>
              <a:ext cx="8119872" cy="31485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633186" y="3989352"/>
            <a:ext cx="1088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083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Times New Roman"/>
                <a:cs typeface="Times New Roman"/>
              </a:rPr>
              <a:t>Sous  </a:t>
            </a:r>
            <a:r>
              <a:rPr sz="1800" spc="110" dirty="0">
                <a:latin typeface="Times New Roman"/>
                <a:cs typeface="Times New Roman"/>
              </a:rPr>
              <a:t>domaine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52980" y="3817084"/>
            <a:ext cx="1177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0" dirty="0">
                <a:latin typeface="Times New Roman"/>
                <a:cs typeface="Times New Roman"/>
              </a:rPr>
              <a:t>Acteur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482583" y="886968"/>
            <a:ext cx="1341120" cy="539750"/>
            <a:chOff x="8482583" y="886968"/>
            <a:chExt cx="1341120" cy="539750"/>
          </a:xfrm>
        </p:grpSpPr>
        <p:sp>
          <p:nvSpPr>
            <p:cNvPr id="21" name="object 21"/>
            <p:cNvSpPr/>
            <p:nvPr/>
          </p:nvSpPr>
          <p:spPr>
            <a:xfrm>
              <a:off x="8496299" y="900684"/>
              <a:ext cx="1313815" cy="510540"/>
            </a:xfrm>
            <a:custGeom>
              <a:avLst/>
              <a:gdLst/>
              <a:ahLst/>
              <a:cxnLst/>
              <a:rect l="l" t="t" r="r" b="b"/>
              <a:pathLst>
                <a:path w="1313815" h="510540">
                  <a:moveTo>
                    <a:pt x="1313688" y="510540"/>
                  </a:moveTo>
                  <a:lnTo>
                    <a:pt x="0" y="510540"/>
                  </a:lnTo>
                  <a:lnTo>
                    <a:pt x="0" y="0"/>
                  </a:lnTo>
                  <a:lnTo>
                    <a:pt x="1313688" y="0"/>
                  </a:lnTo>
                  <a:lnTo>
                    <a:pt x="1313688" y="510540"/>
                  </a:lnTo>
                  <a:close/>
                </a:path>
              </a:pathLst>
            </a:custGeom>
            <a:solidFill>
              <a:srgbClr val="6075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82583" y="886968"/>
              <a:ext cx="1341120" cy="539750"/>
            </a:xfrm>
            <a:custGeom>
              <a:avLst/>
              <a:gdLst/>
              <a:ahLst/>
              <a:cxnLst/>
              <a:rect l="l" t="t" r="r" b="b"/>
              <a:pathLst>
                <a:path w="1341120" h="539750">
                  <a:moveTo>
                    <a:pt x="1335024" y="539496"/>
                  </a:moveTo>
                  <a:lnTo>
                    <a:pt x="6096" y="539496"/>
                  </a:lnTo>
                  <a:lnTo>
                    <a:pt x="0" y="531876"/>
                  </a:lnTo>
                  <a:lnTo>
                    <a:pt x="0" y="6096"/>
                  </a:lnTo>
                  <a:lnTo>
                    <a:pt x="6096" y="0"/>
                  </a:lnTo>
                  <a:lnTo>
                    <a:pt x="1335024" y="0"/>
                  </a:lnTo>
                  <a:lnTo>
                    <a:pt x="1341120" y="6096"/>
                  </a:lnTo>
                  <a:lnTo>
                    <a:pt x="1341120" y="13716"/>
                  </a:lnTo>
                  <a:lnTo>
                    <a:pt x="28956" y="13716"/>
                  </a:lnTo>
                  <a:lnTo>
                    <a:pt x="13716" y="27432"/>
                  </a:lnTo>
                  <a:lnTo>
                    <a:pt x="28956" y="27432"/>
                  </a:lnTo>
                  <a:lnTo>
                    <a:pt x="28956" y="510540"/>
                  </a:lnTo>
                  <a:lnTo>
                    <a:pt x="13716" y="510540"/>
                  </a:lnTo>
                  <a:lnTo>
                    <a:pt x="28956" y="524256"/>
                  </a:lnTo>
                  <a:lnTo>
                    <a:pt x="1341120" y="524256"/>
                  </a:lnTo>
                  <a:lnTo>
                    <a:pt x="1341120" y="531876"/>
                  </a:lnTo>
                  <a:lnTo>
                    <a:pt x="1335024" y="539496"/>
                  </a:lnTo>
                  <a:close/>
                </a:path>
                <a:path w="1341120" h="539750">
                  <a:moveTo>
                    <a:pt x="28956" y="27432"/>
                  </a:moveTo>
                  <a:lnTo>
                    <a:pt x="13716" y="27432"/>
                  </a:lnTo>
                  <a:lnTo>
                    <a:pt x="28956" y="13716"/>
                  </a:lnTo>
                  <a:lnTo>
                    <a:pt x="28956" y="27432"/>
                  </a:lnTo>
                  <a:close/>
                </a:path>
                <a:path w="1341120" h="539750">
                  <a:moveTo>
                    <a:pt x="1312164" y="27432"/>
                  </a:moveTo>
                  <a:lnTo>
                    <a:pt x="28956" y="27432"/>
                  </a:lnTo>
                  <a:lnTo>
                    <a:pt x="28956" y="13716"/>
                  </a:lnTo>
                  <a:lnTo>
                    <a:pt x="1312164" y="13716"/>
                  </a:lnTo>
                  <a:lnTo>
                    <a:pt x="1312164" y="27432"/>
                  </a:lnTo>
                  <a:close/>
                </a:path>
                <a:path w="1341120" h="539750">
                  <a:moveTo>
                    <a:pt x="1312164" y="524256"/>
                  </a:moveTo>
                  <a:lnTo>
                    <a:pt x="1312164" y="13716"/>
                  </a:lnTo>
                  <a:lnTo>
                    <a:pt x="1327404" y="27432"/>
                  </a:lnTo>
                  <a:lnTo>
                    <a:pt x="1341120" y="27432"/>
                  </a:lnTo>
                  <a:lnTo>
                    <a:pt x="1341120" y="510540"/>
                  </a:lnTo>
                  <a:lnTo>
                    <a:pt x="1327404" y="510540"/>
                  </a:lnTo>
                  <a:lnTo>
                    <a:pt x="1312164" y="524256"/>
                  </a:lnTo>
                  <a:close/>
                </a:path>
                <a:path w="1341120" h="539750">
                  <a:moveTo>
                    <a:pt x="1341120" y="27432"/>
                  </a:moveTo>
                  <a:lnTo>
                    <a:pt x="1327404" y="27432"/>
                  </a:lnTo>
                  <a:lnTo>
                    <a:pt x="1312164" y="13716"/>
                  </a:lnTo>
                  <a:lnTo>
                    <a:pt x="1341120" y="13716"/>
                  </a:lnTo>
                  <a:lnTo>
                    <a:pt x="1341120" y="27432"/>
                  </a:lnTo>
                  <a:close/>
                </a:path>
                <a:path w="1341120" h="539750">
                  <a:moveTo>
                    <a:pt x="28956" y="524256"/>
                  </a:moveTo>
                  <a:lnTo>
                    <a:pt x="13716" y="510540"/>
                  </a:lnTo>
                  <a:lnTo>
                    <a:pt x="28956" y="510540"/>
                  </a:lnTo>
                  <a:lnTo>
                    <a:pt x="28956" y="524256"/>
                  </a:lnTo>
                  <a:close/>
                </a:path>
                <a:path w="1341120" h="539750">
                  <a:moveTo>
                    <a:pt x="1312164" y="524256"/>
                  </a:moveTo>
                  <a:lnTo>
                    <a:pt x="28956" y="524256"/>
                  </a:lnTo>
                  <a:lnTo>
                    <a:pt x="28956" y="510540"/>
                  </a:lnTo>
                  <a:lnTo>
                    <a:pt x="1312164" y="510540"/>
                  </a:lnTo>
                  <a:lnTo>
                    <a:pt x="1312164" y="524256"/>
                  </a:lnTo>
                  <a:close/>
                </a:path>
                <a:path w="1341120" h="539750">
                  <a:moveTo>
                    <a:pt x="1341120" y="524256"/>
                  </a:moveTo>
                  <a:lnTo>
                    <a:pt x="1312164" y="524256"/>
                  </a:lnTo>
                  <a:lnTo>
                    <a:pt x="1327404" y="510540"/>
                  </a:lnTo>
                  <a:lnTo>
                    <a:pt x="1341120" y="510540"/>
                  </a:lnTo>
                  <a:lnTo>
                    <a:pt x="1341120" y="524256"/>
                  </a:lnTo>
                  <a:close/>
                </a:path>
              </a:pathLst>
            </a:custGeom>
            <a:solidFill>
              <a:srgbClr val="4454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496300" y="900684"/>
            <a:ext cx="1313815" cy="51054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805"/>
              </a:spcBef>
            </a:pPr>
            <a:r>
              <a:rPr sz="1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Entreprise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5711" y="481164"/>
            <a:ext cx="4552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75" dirty="0">
                <a:latin typeface="Times New Roman"/>
                <a:cs typeface="Times New Roman"/>
              </a:rPr>
              <a:t>MCC </a:t>
            </a:r>
            <a:r>
              <a:rPr sz="4000" spc="285" dirty="0">
                <a:latin typeface="Times New Roman"/>
                <a:cs typeface="Times New Roman"/>
              </a:rPr>
              <a:t>de </a:t>
            </a:r>
            <a:r>
              <a:rPr sz="4000" spc="90" dirty="0">
                <a:latin typeface="Times New Roman"/>
                <a:cs typeface="Times New Roman"/>
              </a:rPr>
              <a:t>l’exemple</a:t>
            </a:r>
            <a:r>
              <a:rPr sz="4000" spc="-509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1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35552" y="5754623"/>
            <a:ext cx="5645150" cy="1109980"/>
            <a:chOff x="4035552" y="5754623"/>
            <a:chExt cx="5645150" cy="1109980"/>
          </a:xfrm>
        </p:grpSpPr>
        <p:sp>
          <p:nvSpPr>
            <p:cNvPr id="4" name="object 4"/>
            <p:cNvSpPr/>
            <p:nvPr/>
          </p:nvSpPr>
          <p:spPr>
            <a:xfrm>
              <a:off x="7578852" y="5769863"/>
              <a:ext cx="2087880" cy="1080770"/>
            </a:xfrm>
            <a:custGeom>
              <a:avLst/>
              <a:gdLst/>
              <a:ahLst/>
              <a:cxnLst/>
              <a:rect l="l" t="t" r="r" b="b"/>
              <a:pathLst>
                <a:path w="2087879" h="1080770">
                  <a:moveTo>
                    <a:pt x="1908048" y="1080515"/>
                  </a:moveTo>
                  <a:lnTo>
                    <a:pt x="179832" y="1080515"/>
                  </a:lnTo>
                  <a:lnTo>
                    <a:pt x="132115" y="1074074"/>
                  </a:lnTo>
                  <a:lnTo>
                    <a:pt x="89182" y="1055906"/>
                  </a:lnTo>
                  <a:lnTo>
                    <a:pt x="52768" y="1027747"/>
                  </a:lnTo>
                  <a:lnTo>
                    <a:pt x="24609" y="991333"/>
                  </a:lnTo>
                  <a:lnTo>
                    <a:pt x="6441" y="948400"/>
                  </a:lnTo>
                  <a:lnTo>
                    <a:pt x="0" y="900683"/>
                  </a:lnTo>
                  <a:lnTo>
                    <a:pt x="0" y="179831"/>
                  </a:lnTo>
                  <a:lnTo>
                    <a:pt x="6441" y="132115"/>
                  </a:lnTo>
                  <a:lnTo>
                    <a:pt x="24609" y="89182"/>
                  </a:lnTo>
                  <a:lnTo>
                    <a:pt x="52768" y="52768"/>
                  </a:lnTo>
                  <a:lnTo>
                    <a:pt x="89182" y="24609"/>
                  </a:lnTo>
                  <a:lnTo>
                    <a:pt x="132115" y="6441"/>
                  </a:lnTo>
                  <a:lnTo>
                    <a:pt x="179832" y="0"/>
                  </a:lnTo>
                  <a:lnTo>
                    <a:pt x="1908048" y="0"/>
                  </a:lnTo>
                  <a:lnTo>
                    <a:pt x="1955764" y="6441"/>
                  </a:lnTo>
                  <a:lnTo>
                    <a:pt x="1998697" y="24609"/>
                  </a:lnTo>
                  <a:lnTo>
                    <a:pt x="2035111" y="52768"/>
                  </a:lnTo>
                  <a:lnTo>
                    <a:pt x="2063270" y="89182"/>
                  </a:lnTo>
                  <a:lnTo>
                    <a:pt x="2081438" y="132115"/>
                  </a:lnTo>
                  <a:lnTo>
                    <a:pt x="2087879" y="179831"/>
                  </a:lnTo>
                  <a:lnTo>
                    <a:pt x="2087879" y="900683"/>
                  </a:lnTo>
                  <a:lnTo>
                    <a:pt x="2081438" y="948400"/>
                  </a:lnTo>
                  <a:lnTo>
                    <a:pt x="2063270" y="991333"/>
                  </a:lnTo>
                  <a:lnTo>
                    <a:pt x="2035111" y="1027747"/>
                  </a:lnTo>
                  <a:lnTo>
                    <a:pt x="1998697" y="1055906"/>
                  </a:lnTo>
                  <a:lnTo>
                    <a:pt x="1955764" y="1074074"/>
                  </a:lnTo>
                  <a:lnTo>
                    <a:pt x="1908048" y="10805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65135" y="5754623"/>
              <a:ext cx="2115820" cy="1109980"/>
            </a:xfrm>
            <a:custGeom>
              <a:avLst/>
              <a:gdLst/>
              <a:ahLst/>
              <a:cxnLst/>
              <a:rect l="l" t="t" r="r" b="b"/>
              <a:pathLst>
                <a:path w="2115820" h="1109979">
                  <a:moveTo>
                    <a:pt x="1941576" y="1109472"/>
                  </a:moveTo>
                  <a:lnTo>
                    <a:pt x="175260" y="1109472"/>
                  </a:lnTo>
                  <a:lnTo>
                    <a:pt x="155448" y="1106424"/>
                  </a:lnTo>
                  <a:lnTo>
                    <a:pt x="118872" y="1095756"/>
                  </a:lnTo>
                  <a:lnTo>
                    <a:pt x="85344" y="1077468"/>
                  </a:lnTo>
                  <a:lnTo>
                    <a:pt x="44196" y="1039368"/>
                  </a:lnTo>
                  <a:lnTo>
                    <a:pt x="15240" y="992124"/>
                  </a:lnTo>
                  <a:lnTo>
                    <a:pt x="3048" y="955548"/>
                  </a:lnTo>
                  <a:lnTo>
                    <a:pt x="0" y="935736"/>
                  </a:lnTo>
                  <a:lnTo>
                    <a:pt x="0" y="175260"/>
                  </a:lnTo>
                  <a:lnTo>
                    <a:pt x="7620" y="137160"/>
                  </a:lnTo>
                  <a:lnTo>
                    <a:pt x="32004" y="86868"/>
                  </a:lnTo>
                  <a:lnTo>
                    <a:pt x="70104" y="45720"/>
                  </a:lnTo>
                  <a:lnTo>
                    <a:pt x="117348" y="16764"/>
                  </a:lnTo>
                  <a:lnTo>
                    <a:pt x="153924" y="4572"/>
                  </a:lnTo>
                  <a:lnTo>
                    <a:pt x="193548" y="0"/>
                  </a:lnTo>
                  <a:lnTo>
                    <a:pt x="1921764" y="0"/>
                  </a:lnTo>
                  <a:lnTo>
                    <a:pt x="1959864" y="4572"/>
                  </a:lnTo>
                  <a:lnTo>
                    <a:pt x="1996440" y="15240"/>
                  </a:lnTo>
                  <a:lnTo>
                    <a:pt x="2021586" y="28956"/>
                  </a:lnTo>
                  <a:lnTo>
                    <a:pt x="195072" y="28956"/>
                  </a:lnTo>
                  <a:lnTo>
                    <a:pt x="161544" y="32004"/>
                  </a:lnTo>
                  <a:lnTo>
                    <a:pt x="102108" y="56388"/>
                  </a:lnTo>
                  <a:lnTo>
                    <a:pt x="67056" y="88392"/>
                  </a:lnTo>
                  <a:lnTo>
                    <a:pt x="41148" y="129540"/>
                  </a:lnTo>
                  <a:lnTo>
                    <a:pt x="32004" y="161544"/>
                  </a:lnTo>
                  <a:lnTo>
                    <a:pt x="28956" y="176784"/>
                  </a:lnTo>
                  <a:lnTo>
                    <a:pt x="27432" y="195072"/>
                  </a:lnTo>
                  <a:lnTo>
                    <a:pt x="27432" y="914400"/>
                  </a:lnTo>
                  <a:lnTo>
                    <a:pt x="28956" y="932688"/>
                  </a:lnTo>
                  <a:lnTo>
                    <a:pt x="32004" y="947928"/>
                  </a:lnTo>
                  <a:lnTo>
                    <a:pt x="35052" y="964692"/>
                  </a:lnTo>
                  <a:lnTo>
                    <a:pt x="65532" y="1021080"/>
                  </a:lnTo>
                  <a:lnTo>
                    <a:pt x="100584" y="1053084"/>
                  </a:lnTo>
                  <a:lnTo>
                    <a:pt x="143256" y="1074420"/>
                  </a:lnTo>
                  <a:lnTo>
                    <a:pt x="193548" y="1082040"/>
                  </a:lnTo>
                  <a:lnTo>
                    <a:pt x="2021259" y="1082040"/>
                  </a:lnTo>
                  <a:lnTo>
                    <a:pt x="2014728" y="1086612"/>
                  </a:lnTo>
                  <a:lnTo>
                    <a:pt x="1997964" y="1094232"/>
                  </a:lnTo>
                  <a:lnTo>
                    <a:pt x="1979676" y="1101852"/>
                  </a:lnTo>
                  <a:lnTo>
                    <a:pt x="1961388" y="1106424"/>
                  </a:lnTo>
                  <a:lnTo>
                    <a:pt x="1941576" y="1109472"/>
                  </a:lnTo>
                  <a:close/>
                </a:path>
                <a:path w="2115820" h="1109979">
                  <a:moveTo>
                    <a:pt x="2021259" y="1082040"/>
                  </a:moveTo>
                  <a:lnTo>
                    <a:pt x="1920240" y="1082040"/>
                  </a:lnTo>
                  <a:lnTo>
                    <a:pt x="1953768" y="1078992"/>
                  </a:lnTo>
                  <a:lnTo>
                    <a:pt x="1970532" y="1074420"/>
                  </a:lnTo>
                  <a:lnTo>
                    <a:pt x="2026920" y="1043940"/>
                  </a:lnTo>
                  <a:lnTo>
                    <a:pt x="2058924" y="1008888"/>
                  </a:lnTo>
                  <a:lnTo>
                    <a:pt x="2080260" y="966216"/>
                  </a:lnTo>
                  <a:lnTo>
                    <a:pt x="2087880" y="915924"/>
                  </a:lnTo>
                  <a:lnTo>
                    <a:pt x="2087880" y="195072"/>
                  </a:lnTo>
                  <a:lnTo>
                    <a:pt x="2080260" y="146304"/>
                  </a:lnTo>
                  <a:lnTo>
                    <a:pt x="2058924" y="102108"/>
                  </a:lnTo>
                  <a:lnTo>
                    <a:pt x="2026920" y="67056"/>
                  </a:lnTo>
                  <a:lnTo>
                    <a:pt x="1970532" y="36576"/>
                  </a:lnTo>
                  <a:lnTo>
                    <a:pt x="1921764" y="28956"/>
                  </a:lnTo>
                  <a:lnTo>
                    <a:pt x="2021586" y="28956"/>
                  </a:lnTo>
                  <a:lnTo>
                    <a:pt x="2058924" y="56388"/>
                  </a:lnTo>
                  <a:lnTo>
                    <a:pt x="2092452" y="102108"/>
                  </a:lnTo>
                  <a:lnTo>
                    <a:pt x="2112264" y="155448"/>
                  </a:lnTo>
                  <a:lnTo>
                    <a:pt x="2115312" y="175260"/>
                  </a:lnTo>
                  <a:lnTo>
                    <a:pt x="2115312" y="934212"/>
                  </a:lnTo>
                  <a:lnTo>
                    <a:pt x="2107692" y="972312"/>
                  </a:lnTo>
                  <a:lnTo>
                    <a:pt x="2092452" y="1007364"/>
                  </a:lnTo>
                  <a:lnTo>
                    <a:pt x="2071116" y="1039368"/>
                  </a:lnTo>
                  <a:lnTo>
                    <a:pt x="2045208" y="1065276"/>
                  </a:lnTo>
                  <a:lnTo>
                    <a:pt x="2021259" y="1082040"/>
                  </a:lnTo>
                  <a:close/>
                </a:path>
              </a:pathLst>
            </a:custGeom>
            <a:solidFill>
              <a:srgbClr val="758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9268" y="5769863"/>
              <a:ext cx="1885314" cy="746760"/>
            </a:xfrm>
            <a:custGeom>
              <a:avLst/>
              <a:gdLst/>
              <a:ahLst/>
              <a:cxnLst/>
              <a:rect l="l" t="t" r="r" b="b"/>
              <a:pathLst>
                <a:path w="1885314" h="746759">
                  <a:moveTo>
                    <a:pt x="943356" y="746759"/>
                  </a:moveTo>
                  <a:lnTo>
                    <a:pt x="875960" y="745819"/>
                  </a:lnTo>
                  <a:lnTo>
                    <a:pt x="809848" y="743042"/>
                  </a:lnTo>
                  <a:lnTo>
                    <a:pt x="745178" y="738491"/>
                  </a:lnTo>
                  <a:lnTo>
                    <a:pt x="682109" y="732230"/>
                  </a:lnTo>
                  <a:lnTo>
                    <a:pt x="620801" y="724323"/>
                  </a:lnTo>
                  <a:lnTo>
                    <a:pt x="561413" y="714834"/>
                  </a:lnTo>
                  <a:lnTo>
                    <a:pt x="504105" y="703827"/>
                  </a:lnTo>
                  <a:lnTo>
                    <a:pt x="449036" y="691366"/>
                  </a:lnTo>
                  <a:lnTo>
                    <a:pt x="396365" y="677514"/>
                  </a:lnTo>
                  <a:lnTo>
                    <a:pt x="346251" y="662336"/>
                  </a:lnTo>
                  <a:lnTo>
                    <a:pt x="298854" y="645896"/>
                  </a:lnTo>
                  <a:lnTo>
                    <a:pt x="254334" y="628257"/>
                  </a:lnTo>
                  <a:lnTo>
                    <a:pt x="212848" y="609482"/>
                  </a:lnTo>
                  <a:lnTo>
                    <a:pt x="174558" y="589637"/>
                  </a:lnTo>
                  <a:lnTo>
                    <a:pt x="139622" y="568785"/>
                  </a:lnTo>
                  <a:lnTo>
                    <a:pt x="108199" y="546990"/>
                  </a:lnTo>
                  <a:lnTo>
                    <a:pt x="56531" y="500825"/>
                  </a:lnTo>
                  <a:lnTo>
                    <a:pt x="20829" y="451654"/>
                  </a:lnTo>
                  <a:lnTo>
                    <a:pt x="2367" y="399988"/>
                  </a:lnTo>
                  <a:lnTo>
                    <a:pt x="0" y="373379"/>
                  </a:lnTo>
                  <a:lnTo>
                    <a:pt x="2367" y="346771"/>
                  </a:lnTo>
                  <a:lnTo>
                    <a:pt x="20829" y="295105"/>
                  </a:lnTo>
                  <a:lnTo>
                    <a:pt x="56531" y="245934"/>
                  </a:lnTo>
                  <a:lnTo>
                    <a:pt x="108199" y="199769"/>
                  </a:lnTo>
                  <a:lnTo>
                    <a:pt x="139622" y="177974"/>
                  </a:lnTo>
                  <a:lnTo>
                    <a:pt x="174558" y="157122"/>
                  </a:lnTo>
                  <a:lnTo>
                    <a:pt x="212848" y="137277"/>
                  </a:lnTo>
                  <a:lnTo>
                    <a:pt x="254334" y="118502"/>
                  </a:lnTo>
                  <a:lnTo>
                    <a:pt x="298854" y="100863"/>
                  </a:lnTo>
                  <a:lnTo>
                    <a:pt x="346251" y="84423"/>
                  </a:lnTo>
                  <a:lnTo>
                    <a:pt x="396365" y="69245"/>
                  </a:lnTo>
                  <a:lnTo>
                    <a:pt x="449036" y="55393"/>
                  </a:lnTo>
                  <a:lnTo>
                    <a:pt x="504105" y="42932"/>
                  </a:lnTo>
                  <a:lnTo>
                    <a:pt x="561413" y="31925"/>
                  </a:lnTo>
                  <a:lnTo>
                    <a:pt x="620801" y="22436"/>
                  </a:lnTo>
                  <a:lnTo>
                    <a:pt x="682109" y="14529"/>
                  </a:lnTo>
                  <a:lnTo>
                    <a:pt x="745178" y="8268"/>
                  </a:lnTo>
                  <a:lnTo>
                    <a:pt x="809848" y="3717"/>
                  </a:lnTo>
                  <a:lnTo>
                    <a:pt x="875960" y="940"/>
                  </a:lnTo>
                  <a:lnTo>
                    <a:pt x="943356" y="0"/>
                  </a:lnTo>
                  <a:lnTo>
                    <a:pt x="1010561" y="940"/>
                  </a:lnTo>
                  <a:lnTo>
                    <a:pt x="1076499" y="3717"/>
                  </a:lnTo>
                  <a:lnTo>
                    <a:pt x="1141012" y="8268"/>
                  </a:lnTo>
                  <a:lnTo>
                    <a:pt x="1203937" y="14529"/>
                  </a:lnTo>
                  <a:lnTo>
                    <a:pt x="1265117" y="22436"/>
                  </a:lnTo>
                  <a:lnTo>
                    <a:pt x="1324389" y="31925"/>
                  </a:lnTo>
                  <a:lnTo>
                    <a:pt x="1381595" y="42932"/>
                  </a:lnTo>
                  <a:lnTo>
                    <a:pt x="1436574" y="55393"/>
                  </a:lnTo>
                  <a:lnTo>
                    <a:pt x="1489166" y="69245"/>
                  </a:lnTo>
                  <a:lnTo>
                    <a:pt x="1539211" y="84423"/>
                  </a:lnTo>
                  <a:lnTo>
                    <a:pt x="1586549" y="100863"/>
                  </a:lnTo>
                  <a:lnTo>
                    <a:pt x="1631020" y="118502"/>
                  </a:lnTo>
                  <a:lnTo>
                    <a:pt x="1672464" y="137277"/>
                  </a:lnTo>
                  <a:lnTo>
                    <a:pt x="1710720" y="157122"/>
                  </a:lnTo>
                  <a:lnTo>
                    <a:pt x="1745629" y="177974"/>
                  </a:lnTo>
                  <a:lnTo>
                    <a:pt x="1777031" y="199769"/>
                  </a:lnTo>
                  <a:lnTo>
                    <a:pt x="1828672" y="245934"/>
                  </a:lnTo>
                  <a:lnTo>
                    <a:pt x="1864362" y="295105"/>
                  </a:lnTo>
                  <a:lnTo>
                    <a:pt x="1882820" y="346771"/>
                  </a:lnTo>
                  <a:lnTo>
                    <a:pt x="1885188" y="373379"/>
                  </a:lnTo>
                  <a:lnTo>
                    <a:pt x="1882820" y="399988"/>
                  </a:lnTo>
                  <a:lnTo>
                    <a:pt x="1864362" y="451654"/>
                  </a:lnTo>
                  <a:lnTo>
                    <a:pt x="1828672" y="500825"/>
                  </a:lnTo>
                  <a:lnTo>
                    <a:pt x="1777031" y="546990"/>
                  </a:lnTo>
                  <a:lnTo>
                    <a:pt x="1745629" y="568785"/>
                  </a:lnTo>
                  <a:lnTo>
                    <a:pt x="1710720" y="589637"/>
                  </a:lnTo>
                  <a:lnTo>
                    <a:pt x="1672464" y="609482"/>
                  </a:lnTo>
                  <a:lnTo>
                    <a:pt x="1631020" y="628257"/>
                  </a:lnTo>
                  <a:lnTo>
                    <a:pt x="1586549" y="645896"/>
                  </a:lnTo>
                  <a:lnTo>
                    <a:pt x="1539211" y="662336"/>
                  </a:lnTo>
                  <a:lnTo>
                    <a:pt x="1489166" y="677514"/>
                  </a:lnTo>
                  <a:lnTo>
                    <a:pt x="1436574" y="691366"/>
                  </a:lnTo>
                  <a:lnTo>
                    <a:pt x="1381595" y="703827"/>
                  </a:lnTo>
                  <a:lnTo>
                    <a:pt x="1324389" y="714834"/>
                  </a:lnTo>
                  <a:lnTo>
                    <a:pt x="1265117" y="724323"/>
                  </a:lnTo>
                  <a:lnTo>
                    <a:pt x="1203937" y="732230"/>
                  </a:lnTo>
                  <a:lnTo>
                    <a:pt x="1141012" y="738491"/>
                  </a:lnTo>
                  <a:lnTo>
                    <a:pt x="1076499" y="743042"/>
                  </a:lnTo>
                  <a:lnTo>
                    <a:pt x="1010561" y="745819"/>
                  </a:lnTo>
                  <a:lnTo>
                    <a:pt x="943356" y="7467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5552" y="5754624"/>
              <a:ext cx="1911350" cy="777240"/>
            </a:xfrm>
            <a:custGeom>
              <a:avLst/>
              <a:gdLst/>
              <a:ahLst/>
              <a:cxnLst/>
              <a:rect l="l" t="t" r="r" b="b"/>
              <a:pathLst>
                <a:path w="1911350" h="777240">
                  <a:moveTo>
                    <a:pt x="0" y="399288"/>
                  </a:moveTo>
                  <a:lnTo>
                    <a:pt x="0" y="377952"/>
                  </a:lnTo>
                  <a:lnTo>
                    <a:pt x="1524" y="367284"/>
                  </a:lnTo>
                  <a:lnTo>
                    <a:pt x="3048" y="358140"/>
                  </a:lnTo>
                  <a:lnTo>
                    <a:pt x="6096" y="347472"/>
                  </a:lnTo>
                  <a:lnTo>
                    <a:pt x="7620" y="336804"/>
                  </a:lnTo>
                  <a:lnTo>
                    <a:pt x="12192" y="327660"/>
                  </a:lnTo>
                  <a:lnTo>
                    <a:pt x="16764" y="316992"/>
                  </a:lnTo>
                  <a:lnTo>
                    <a:pt x="21336" y="307848"/>
                  </a:lnTo>
                  <a:lnTo>
                    <a:pt x="32004" y="288036"/>
                  </a:lnTo>
                  <a:lnTo>
                    <a:pt x="35052" y="281940"/>
                  </a:lnTo>
                  <a:lnTo>
                    <a:pt x="59436" y="298704"/>
                  </a:lnTo>
                  <a:lnTo>
                    <a:pt x="56388" y="301752"/>
                  </a:lnTo>
                  <a:lnTo>
                    <a:pt x="45720" y="320040"/>
                  </a:lnTo>
                  <a:lnTo>
                    <a:pt x="42672" y="327660"/>
                  </a:lnTo>
                  <a:lnTo>
                    <a:pt x="38100" y="336804"/>
                  </a:lnTo>
                  <a:lnTo>
                    <a:pt x="35052" y="344424"/>
                  </a:lnTo>
                  <a:lnTo>
                    <a:pt x="32004" y="362712"/>
                  </a:lnTo>
                  <a:lnTo>
                    <a:pt x="30480" y="370332"/>
                  </a:lnTo>
                  <a:lnTo>
                    <a:pt x="28956" y="379476"/>
                  </a:lnTo>
                  <a:lnTo>
                    <a:pt x="28956" y="397764"/>
                  </a:lnTo>
                  <a:lnTo>
                    <a:pt x="0" y="399288"/>
                  </a:lnTo>
                  <a:close/>
                </a:path>
                <a:path w="1911350" h="777240">
                  <a:moveTo>
                    <a:pt x="114300" y="239268"/>
                  </a:moveTo>
                  <a:lnTo>
                    <a:pt x="96012" y="217932"/>
                  </a:lnTo>
                  <a:lnTo>
                    <a:pt x="97536" y="216408"/>
                  </a:lnTo>
                  <a:lnTo>
                    <a:pt x="118872" y="199644"/>
                  </a:lnTo>
                  <a:lnTo>
                    <a:pt x="143256" y="182880"/>
                  </a:lnTo>
                  <a:lnTo>
                    <a:pt x="167640" y="167640"/>
                  </a:lnTo>
                  <a:lnTo>
                    <a:pt x="193548" y="152400"/>
                  </a:lnTo>
                  <a:lnTo>
                    <a:pt x="207264" y="178308"/>
                  </a:lnTo>
                  <a:lnTo>
                    <a:pt x="182880" y="192024"/>
                  </a:lnTo>
                  <a:lnTo>
                    <a:pt x="158496" y="207264"/>
                  </a:lnTo>
                  <a:lnTo>
                    <a:pt x="137160" y="222504"/>
                  </a:lnTo>
                  <a:lnTo>
                    <a:pt x="117348" y="237744"/>
                  </a:lnTo>
                  <a:lnTo>
                    <a:pt x="114300" y="239268"/>
                  </a:lnTo>
                  <a:close/>
                </a:path>
                <a:path w="1911350" h="777240">
                  <a:moveTo>
                    <a:pt x="283464" y="143256"/>
                  </a:moveTo>
                  <a:lnTo>
                    <a:pt x="272796" y="115824"/>
                  </a:lnTo>
                  <a:lnTo>
                    <a:pt x="284988" y="111252"/>
                  </a:lnTo>
                  <a:lnTo>
                    <a:pt x="352044" y="86868"/>
                  </a:lnTo>
                  <a:lnTo>
                    <a:pt x="381000" y="77724"/>
                  </a:lnTo>
                  <a:lnTo>
                    <a:pt x="390144" y="105156"/>
                  </a:lnTo>
                  <a:lnTo>
                    <a:pt x="327660" y="124968"/>
                  </a:lnTo>
                  <a:lnTo>
                    <a:pt x="295656" y="137160"/>
                  </a:lnTo>
                  <a:lnTo>
                    <a:pt x="283464" y="143256"/>
                  </a:lnTo>
                  <a:close/>
                </a:path>
                <a:path w="1911350" h="777240">
                  <a:moveTo>
                    <a:pt x="472440" y="82296"/>
                  </a:moveTo>
                  <a:lnTo>
                    <a:pt x="464820" y="54864"/>
                  </a:lnTo>
                  <a:lnTo>
                    <a:pt x="504444" y="45720"/>
                  </a:lnTo>
                  <a:lnTo>
                    <a:pt x="577596" y="32004"/>
                  </a:lnTo>
                  <a:lnTo>
                    <a:pt x="583692" y="59436"/>
                  </a:lnTo>
                  <a:lnTo>
                    <a:pt x="510540" y="73152"/>
                  </a:lnTo>
                  <a:lnTo>
                    <a:pt x="472440" y="82296"/>
                  </a:lnTo>
                  <a:close/>
                </a:path>
                <a:path w="1911350" h="777240">
                  <a:moveTo>
                    <a:pt x="667512" y="47244"/>
                  </a:moveTo>
                  <a:lnTo>
                    <a:pt x="662940" y="18288"/>
                  </a:lnTo>
                  <a:lnTo>
                    <a:pt x="675132" y="16764"/>
                  </a:lnTo>
                  <a:lnTo>
                    <a:pt x="765048" y="7620"/>
                  </a:lnTo>
                  <a:lnTo>
                    <a:pt x="778764" y="7620"/>
                  </a:lnTo>
                  <a:lnTo>
                    <a:pt x="780288" y="35052"/>
                  </a:lnTo>
                  <a:lnTo>
                    <a:pt x="768096" y="36576"/>
                  </a:lnTo>
                  <a:lnTo>
                    <a:pt x="678180" y="45720"/>
                  </a:lnTo>
                  <a:lnTo>
                    <a:pt x="667512" y="47244"/>
                  </a:lnTo>
                  <a:close/>
                </a:path>
                <a:path w="1911350" h="777240">
                  <a:moveTo>
                    <a:pt x="865632" y="30480"/>
                  </a:moveTo>
                  <a:lnTo>
                    <a:pt x="864108" y="1524"/>
                  </a:lnTo>
                  <a:lnTo>
                    <a:pt x="906780" y="1524"/>
                  </a:lnTo>
                  <a:lnTo>
                    <a:pt x="957072" y="0"/>
                  </a:lnTo>
                  <a:lnTo>
                    <a:pt x="978408" y="0"/>
                  </a:lnTo>
                  <a:lnTo>
                    <a:pt x="978408" y="28956"/>
                  </a:lnTo>
                  <a:lnTo>
                    <a:pt x="908304" y="28956"/>
                  </a:lnTo>
                  <a:lnTo>
                    <a:pt x="865632" y="30480"/>
                  </a:lnTo>
                  <a:close/>
                </a:path>
                <a:path w="1911350" h="777240">
                  <a:moveTo>
                    <a:pt x="1176528" y="39624"/>
                  </a:moveTo>
                  <a:lnTo>
                    <a:pt x="1146048" y="36576"/>
                  </a:lnTo>
                  <a:lnTo>
                    <a:pt x="1098804" y="33528"/>
                  </a:lnTo>
                  <a:lnTo>
                    <a:pt x="1063752" y="32004"/>
                  </a:lnTo>
                  <a:lnTo>
                    <a:pt x="1065276" y="3048"/>
                  </a:lnTo>
                  <a:lnTo>
                    <a:pt x="1100328" y="4572"/>
                  </a:lnTo>
                  <a:lnTo>
                    <a:pt x="1147572" y="7620"/>
                  </a:lnTo>
                  <a:lnTo>
                    <a:pt x="1179576" y="10668"/>
                  </a:lnTo>
                  <a:lnTo>
                    <a:pt x="1176528" y="39624"/>
                  </a:lnTo>
                  <a:close/>
                </a:path>
                <a:path w="1911350" h="777240">
                  <a:moveTo>
                    <a:pt x="1373124" y="68580"/>
                  </a:moveTo>
                  <a:lnTo>
                    <a:pt x="1362456" y="65532"/>
                  </a:lnTo>
                  <a:lnTo>
                    <a:pt x="1321308" y="57912"/>
                  </a:lnTo>
                  <a:lnTo>
                    <a:pt x="1278636" y="51816"/>
                  </a:lnTo>
                  <a:lnTo>
                    <a:pt x="1261872" y="48768"/>
                  </a:lnTo>
                  <a:lnTo>
                    <a:pt x="1264920" y="21336"/>
                  </a:lnTo>
                  <a:lnTo>
                    <a:pt x="1283208" y="22860"/>
                  </a:lnTo>
                  <a:lnTo>
                    <a:pt x="1367028" y="38100"/>
                  </a:lnTo>
                  <a:lnTo>
                    <a:pt x="1379220" y="39624"/>
                  </a:lnTo>
                  <a:lnTo>
                    <a:pt x="1373124" y="68580"/>
                  </a:lnTo>
                  <a:close/>
                </a:path>
                <a:path w="1911350" h="777240">
                  <a:moveTo>
                    <a:pt x="1565148" y="118872"/>
                  </a:moveTo>
                  <a:lnTo>
                    <a:pt x="1551432" y="114300"/>
                  </a:lnTo>
                  <a:lnTo>
                    <a:pt x="1516380" y="102108"/>
                  </a:lnTo>
                  <a:lnTo>
                    <a:pt x="1479804" y="92964"/>
                  </a:lnTo>
                  <a:lnTo>
                    <a:pt x="1456944" y="86868"/>
                  </a:lnTo>
                  <a:lnTo>
                    <a:pt x="1463040" y="59436"/>
                  </a:lnTo>
                  <a:lnTo>
                    <a:pt x="1524000" y="74676"/>
                  </a:lnTo>
                  <a:lnTo>
                    <a:pt x="1574292" y="91440"/>
                  </a:lnTo>
                  <a:lnTo>
                    <a:pt x="1565148" y="118872"/>
                  </a:lnTo>
                  <a:close/>
                </a:path>
                <a:path w="1911350" h="777240">
                  <a:moveTo>
                    <a:pt x="1743456" y="199644"/>
                  </a:moveTo>
                  <a:lnTo>
                    <a:pt x="1731264" y="192024"/>
                  </a:lnTo>
                  <a:lnTo>
                    <a:pt x="1705356" y="178308"/>
                  </a:lnTo>
                  <a:lnTo>
                    <a:pt x="1677924" y="163068"/>
                  </a:lnTo>
                  <a:lnTo>
                    <a:pt x="1648968" y="150876"/>
                  </a:lnTo>
                  <a:lnTo>
                    <a:pt x="1644396" y="149352"/>
                  </a:lnTo>
                  <a:lnTo>
                    <a:pt x="1655064" y="121920"/>
                  </a:lnTo>
                  <a:lnTo>
                    <a:pt x="1659636" y="123444"/>
                  </a:lnTo>
                  <a:lnTo>
                    <a:pt x="1690116" y="137160"/>
                  </a:lnTo>
                  <a:lnTo>
                    <a:pt x="1758696" y="175260"/>
                  </a:lnTo>
                  <a:lnTo>
                    <a:pt x="1743456" y="199644"/>
                  </a:lnTo>
                  <a:close/>
                </a:path>
                <a:path w="1911350" h="777240">
                  <a:moveTo>
                    <a:pt x="1874520" y="335280"/>
                  </a:moveTo>
                  <a:lnTo>
                    <a:pt x="1845564" y="286512"/>
                  </a:lnTo>
                  <a:lnTo>
                    <a:pt x="1815084" y="254508"/>
                  </a:lnTo>
                  <a:lnTo>
                    <a:pt x="1810512" y="249936"/>
                  </a:lnTo>
                  <a:lnTo>
                    <a:pt x="1828800" y="228600"/>
                  </a:lnTo>
                  <a:lnTo>
                    <a:pt x="1834896" y="231648"/>
                  </a:lnTo>
                  <a:lnTo>
                    <a:pt x="1851660" y="249936"/>
                  </a:lnTo>
                  <a:lnTo>
                    <a:pt x="1866900" y="268224"/>
                  </a:lnTo>
                  <a:lnTo>
                    <a:pt x="1880616" y="286512"/>
                  </a:lnTo>
                  <a:lnTo>
                    <a:pt x="1891284" y="306324"/>
                  </a:lnTo>
                  <a:lnTo>
                    <a:pt x="1897380" y="316992"/>
                  </a:lnTo>
                  <a:lnTo>
                    <a:pt x="1900428" y="324612"/>
                  </a:lnTo>
                  <a:lnTo>
                    <a:pt x="1874520" y="335280"/>
                  </a:lnTo>
                  <a:close/>
                </a:path>
                <a:path w="1911350" h="777240">
                  <a:moveTo>
                    <a:pt x="1854708" y="522732"/>
                  </a:moveTo>
                  <a:lnTo>
                    <a:pt x="1833372" y="504444"/>
                  </a:lnTo>
                  <a:lnTo>
                    <a:pt x="1845564" y="490728"/>
                  </a:lnTo>
                  <a:lnTo>
                    <a:pt x="1856232" y="475488"/>
                  </a:lnTo>
                  <a:lnTo>
                    <a:pt x="1866900" y="457200"/>
                  </a:lnTo>
                  <a:lnTo>
                    <a:pt x="1871472" y="449580"/>
                  </a:lnTo>
                  <a:lnTo>
                    <a:pt x="1874520" y="440436"/>
                  </a:lnTo>
                  <a:lnTo>
                    <a:pt x="1877568" y="432816"/>
                  </a:lnTo>
                  <a:lnTo>
                    <a:pt x="1880616" y="423672"/>
                  </a:lnTo>
                  <a:lnTo>
                    <a:pt x="1882140" y="414528"/>
                  </a:lnTo>
                  <a:lnTo>
                    <a:pt x="1882140" y="411480"/>
                  </a:lnTo>
                  <a:lnTo>
                    <a:pt x="1911096" y="416052"/>
                  </a:lnTo>
                  <a:lnTo>
                    <a:pt x="1909572" y="419100"/>
                  </a:lnTo>
                  <a:lnTo>
                    <a:pt x="1908048" y="429768"/>
                  </a:lnTo>
                  <a:lnTo>
                    <a:pt x="1901952" y="451104"/>
                  </a:lnTo>
                  <a:lnTo>
                    <a:pt x="1897380" y="460248"/>
                  </a:lnTo>
                  <a:lnTo>
                    <a:pt x="1892808" y="470916"/>
                  </a:lnTo>
                  <a:lnTo>
                    <a:pt x="1882140" y="489204"/>
                  </a:lnTo>
                  <a:lnTo>
                    <a:pt x="1868424" y="507492"/>
                  </a:lnTo>
                  <a:lnTo>
                    <a:pt x="1854708" y="522732"/>
                  </a:lnTo>
                  <a:close/>
                </a:path>
                <a:path w="1911350" h="777240">
                  <a:moveTo>
                    <a:pt x="1687068" y="640080"/>
                  </a:moveTo>
                  <a:lnTo>
                    <a:pt x="1674876" y="614172"/>
                  </a:lnTo>
                  <a:lnTo>
                    <a:pt x="1677924" y="614172"/>
                  </a:lnTo>
                  <a:lnTo>
                    <a:pt x="1705356" y="600456"/>
                  </a:lnTo>
                  <a:lnTo>
                    <a:pt x="1754124" y="569976"/>
                  </a:lnTo>
                  <a:lnTo>
                    <a:pt x="1772412" y="559308"/>
                  </a:lnTo>
                  <a:lnTo>
                    <a:pt x="1787652" y="582168"/>
                  </a:lnTo>
                  <a:lnTo>
                    <a:pt x="1770888" y="594360"/>
                  </a:lnTo>
                  <a:lnTo>
                    <a:pt x="1719072" y="624840"/>
                  </a:lnTo>
                  <a:lnTo>
                    <a:pt x="1690116" y="638556"/>
                  </a:lnTo>
                  <a:lnTo>
                    <a:pt x="1687068" y="640080"/>
                  </a:lnTo>
                  <a:close/>
                </a:path>
                <a:path w="1911350" h="777240">
                  <a:moveTo>
                    <a:pt x="1496568" y="710184"/>
                  </a:moveTo>
                  <a:lnTo>
                    <a:pt x="1488948" y="682752"/>
                  </a:lnTo>
                  <a:lnTo>
                    <a:pt x="1516380" y="675132"/>
                  </a:lnTo>
                  <a:lnTo>
                    <a:pt x="1551432" y="662940"/>
                  </a:lnTo>
                  <a:lnTo>
                    <a:pt x="1584960" y="652272"/>
                  </a:lnTo>
                  <a:lnTo>
                    <a:pt x="1597152" y="647700"/>
                  </a:lnTo>
                  <a:lnTo>
                    <a:pt x="1607820" y="673608"/>
                  </a:lnTo>
                  <a:lnTo>
                    <a:pt x="1595628" y="678180"/>
                  </a:lnTo>
                  <a:lnTo>
                    <a:pt x="1560576" y="690372"/>
                  </a:lnTo>
                  <a:lnTo>
                    <a:pt x="1524000" y="702564"/>
                  </a:lnTo>
                  <a:lnTo>
                    <a:pt x="1496568" y="710184"/>
                  </a:lnTo>
                  <a:close/>
                </a:path>
                <a:path w="1911350" h="777240">
                  <a:moveTo>
                    <a:pt x="1299972" y="751332"/>
                  </a:moveTo>
                  <a:lnTo>
                    <a:pt x="1295400" y="722376"/>
                  </a:lnTo>
                  <a:lnTo>
                    <a:pt x="1321308" y="719328"/>
                  </a:lnTo>
                  <a:lnTo>
                    <a:pt x="1402080" y="704088"/>
                  </a:lnTo>
                  <a:lnTo>
                    <a:pt x="1406652" y="702564"/>
                  </a:lnTo>
                  <a:lnTo>
                    <a:pt x="1412748" y="729996"/>
                  </a:lnTo>
                  <a:lnTo>
                    <a:pt x="1408176" y="731520"/>
                  </a:lnTo>
                  <a:lnTo>
                    <a:pt x="1368552" y="739140"/>
                  </a:lnTo>
                  <a:lnTo>
                    <a:pt x="1299972" y="751332"/>
                  </a:lnTo>
                  <a:close/>
                </a:path>
                <a:path w="1911350" h="777240">
                  <a:moveTo>
                    <a:pt x="1100328" y="772668"/>
                  </a:moveTo>
                  <a:lnTo>
                    <a:pt x="1098804" y="743712"/>
                  </a:lnTo>
                  <a:lnTo>
                    <a:pt x="1144524" y="740664"/>
                  </a:lnTo>
                  <a:lnTo>
                    <a:pt x="1190244" y="736092"/>
                  </a:lnTo>
                  <a:lnTo>
                    <a:pt x="1211580" y="734568"/>
                  </a:lnTo>
                  <a:lnTo>
                    <a:pt x="1214628" y="762000"/>
                  </a:lnTo>
                  <a:lnTo>
                    <a:pt x="1193292" y="765048"/>
                  </a:lnTo>
                  <a:lnTo>
                    <a:pt x="1147572" y="769620"/>
                  </a:lnTo>
                  <a:lnTo>
                    <a:pt x="1100328" y="772668"/>
                  </a:lnTo>
                  <a:close/>
                </a:path>
                <a:path w="1911350" h="777240">
                  <a:moveTo>
                    <a:pt x="1013460" y="775716"/>
                  </a:moveTo>
                  <a:lnTo>
                    <a:pt x="899160" y="775716"/>
                  </a:lnTo>
                  <a:lnTo>
                    <a:pt x="899160" y="746760"/>
                  </a:lnTo>
                  <a:lnTo>
                    <a:pt x="908304" y="748284"/>
                  </a:lnTo>
                  <a:lnTo>
                    <a:pt x="1013460" y="748284"/>
                  </a:lnTo>
                  <a:lnTo>
                    <a:pt x="1013460" y="775716"/>
                  </a:lnTo>
                  <a:close/>
                </a:path>
                <a:path w="1911350" h="777240">
                  <a:moveTo>
                    <a:pt x="1013460" y="748284"/>
                  </a:moveTo>
                  <a:lnTo>
                    <a:pt x="955548" y="748284"/>
                  </a:lnTo>
                  <a:lnTo>
                    <a:pt x="1004316" y="746760"/>
                  </a:lnTo>
                  <a:lnTo>
                    <a:pt x="1013460" y="746760"/>
                  </a:lnTo>
                  <a:lnTo>
                    <a:pt x="1013460" y="748284"/>
                  </a:lnTo>
                  <a:close/>
                </a:path>
                <a:path w="1911350" h="777240">
                  <a:moveTo>
                    <a:pt x="957072" y="777240"/>
                  </a:moveTo>
                  <a:lnTo>
                    <a:pt x="908304" y="775716"/>
                  </a:lnTo>
                  <a:lnTo>
                    <a:pt x="1005840" y="775716"/>
                  </a:lnTo>
                  <a:lnTo>
                    <a:pt x="957072" y="777240"/>
                  </a:lnTo>
                  <a:close/>
                </a:path>
                <a:path w="1911350" h="777240">
                  <a:moveTo>
                    <a:pt x="812292" y="772668"/>
                  </a:moveTo>
                  <a:lnTo>
                    <a:pt x="765048" y="769620"/>
                  </a:lnTo>
                  <a:lnTo>
                    <a:pt x="719328" y="765048"/>
                  </a:lnTo>
                  <a:lnTo>
                    <a:pt x="697992" y="762000"/>
                  </a:lnTo>
                  <a:lnTo>
                    <a:pt x="701040" y="734568"/>
                  </a:lnTo>
                  <a:lnTo>
                    <a:pt x="722376" y="736092"/>
                  </a:lnTo>
                  <a:lnTo>
                    <a:pt x="768096" y="740664"/>
                  </a:lnTo>
                  <a:lnTo>
                    <a:pt x="813816" y="743712"/>
                  </a:lnTo>
                  <a:lnTo>
                    <a:pt x="812292" y="772668"/>
                  </a:lnTo>
                  <a:close/>
                </a:path>
                <a:path w="1911350" h="777240">
                  <a:moveTo>
                    <a:pt x="612648" y="751332"/>
                  </a:moveTo>
                  <a:lnTo>
                    <a:pt x="504444" y="731520"/>
                  </a:lnTo>
                  <a:lnTo>
                    <a:pt x="498348" y="729996"/>
                  </a:lnTo>
                  <a:lnTo>
                    <a:pt x="505968" y="702564"/>
                  </a:lnTo>
                  <a:lnTo>
                    <a:pt x="510540" y="704088"/>
                  </a:lnTo>
                  <a:lnTo>
                    <a:pt x="550164" y="711708"/>
                  </a:lnTo>
                  <a:lnTo>
                    <a:pt x="592836" y="719328"/>
                  </a:lnTo>
                  <a:lnTo>
                    <a:pt x="617220" y="722376"/>
                  </a:lnTo>
                  <a:lnTo>
                    <a:pt x="612648" y="751332"/>
                  </a:lnTo>
                  <a:close/>
                </a:path>
                <a:path w="1911350" h="777240">
                  <a:moveTo>
                    <a:pt x="414528" y="708660"/>
                  </a:moveTo>
                  <a:lnTo>
                    <a:pt x="388620" y="702564"/>
                  </a:lnTo>
                  <a:lnTo>
                    <a:pt x="318516" y="678180"/>
                  </a:lnTo>
                  <a:lnTo>
                    <a:pt x="304800" y="673608"/>
                  </a:lnTo>
                  <a:lnTo>
                    <a:pt x="315468" y="647700"/>
                  </a:lnTo>
                  <a:lnTo>
                    <a:pt x="327660" y="652272"/>
                  </a:lnTo>
                  <a:lnTo>
                    <a:pt x="361188" y="662940"/>
                  </a:lnTo>
                  <a:lnTo>
                    <a:pt x="396240" y="675132"/>
                  </a:lnTo>
                  <a:lnTo>
                    <a:pt x="423672" y="681228"/>
                  </a:lnTo>
                  <a:lnTo>
                    <a:pt x="414528" y="708660"/>
                  </a:lnTo>
                  <a:close/>
                </a:path>
                <a:path w="1911350" h="777240">
                  <a:moveTo>
                    <a:pt x="225552" y="640080"/>
                  </a:moveTo>
                  <a:lnTo>
                    <a:pt x="224028" y="640080"/>
                  </a:lnTo>
                  <a:lnTo>
                    <a:pt x="195072" y="624840"/>
                  </a:lnTo>
                  <a:lnTo>
                    <a:pt x="167640" y="609600"/>
                  </a:lnTo>
                  <a:lnTo>
                    <a:pt x="143256" y="594360"/>
                  </a:lnTo>
                  <a:lnTo>
                    <a:pt x="124968" y="582168"/>
                  </a:lnTo>
                  <a:lnTo>
                    <a:pt x="140208" y="557784"/>
                  </a:lnTo>
                  <a:lnTo>
                    <a:pt x="158496" y="569976"/>
                  </a:lnTo>
                  <a:lnTo>
                    <a:pt x="182880" y="585216"/>
                  </a:lnTo>
                  <a:lnTo>
                    <a:pt x="207264" y="598932"/>
                  </a:lnTo>
                  <a:lnTo>
                    <a:pt x="236220" y="614172"/>
                  </a:lnTo>
                  <a:lnTo>
                    <a:pt x="237744" y="614172"/>
                  </a:lnTo>
                  <a:lnTo>
                    <a:pt x="225552" y="640080"/>
                  </a:lnTo>
                  <a:close/>
                </a:path>
                <a:path w="1911350" h="777240">
                  <a:moveTo>
                    <a:pt x="57912" y="522732"/>
                  </a:moveTo>
                  <a:lnTo>
                    <a:pt x="32004" y="490728"/>
                  </a:lnTo>
                  <a:lnTo>
                    <a:pt x="12192" y="451104"/>
                  </a:lnTo>
                  <a:lnTo>
                    <a:pt x="9144" y="440436"/>
                  </a:lnTo>
                  <a:lnTo>
                    <a:pt x="6096" y="431292"/>
                  </a:lnTo>
                  <a:lnTo>
                    <a:pt x="3048" y="420624"/>
                  </a:lnTo>
                  <a:lnTo>
                    <a:pt x="3048" y="416052"/>
                  </a:lnTo>
                  <a:lnTo>
                    <a:pt x="30480" y="411480"/>
                  </a:lnTo>
                  <a:lnTo>
                    <a:pt x="30480" y="414528"/>
                  </a:lnTo>
                  <a:lnTo>
                    <a:pt x="33528" y="423672"/>
                  </a:lnTo>
                  <a:lnTo>
                    <a:pt x="35052" y="431292"/>
                  </a:lnTo>
                  <a:lnTo>
                    <a:pt x="38100" y="440436"/>
                  </a:lnTo>
                  <a:lnTo>
                    <a:pt x="42672" y="448056"/>
                  </a:lnTo>
                  <a:lnTo>
                    <a:pt x="45720" y="457200"/>
                  </a:lnTo>
                  <a:lnTo>
                    <a:pt x="67056" y="490728"/>
                  </a:lnTo>
                  <a:lnTo>
                    <a:pt x="79248" y="504444"/>
                  </a:lnTo>
                  <a:lnTo>
                    <a:pt x="57912" y="522732"/>
                  </a:lnTo>
                  <a:close/>
                </a:path>
              </a:pathLst>
            </a:custGeom>
            <a:solidFill>
              <a:srgbClr val="9C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01046" y="5895835"/>
            <a:ext cx="577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Times New Roman"/>
                <a:cs typeface="Times New Roman"/>
              </a:rPr>
              <a:t>c</a:t>
            </a:r>
            <a:r>
              <a:rPr sz="1800" spc="15" dirty="0">
                <a:latin typeface="Times New Roman"/>
                <a:cs typeface="Times New Roman"/>
              </a:rPr>
              <a:t>li</a:t>
            </a:r>
            <a:r>
              <a:rPr sz="1800" spc="60" dirty="0">
                <a:latin typeface="Times New Roman"/>
                <a:cs typeface="Times New Roman"/>
              </a:rPr>
              <a:t>e</a:t>
            </a:r>
            <a:r>
              <a:rPr sz="1800" spc="140" dirty="0">
                <a:latin typeface="Times New Roman"/>
                <a:cs typeface="Times New Roman"/>
              </a:rPr>
              <a:t>n</a:t>
            </a:r>
            <a:r>
              <a:rPr sz="1800" spc="85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44896" y="5827776"/>
            <a:ext cx="1955800" cy="318770"/>
          </a:xfrm>
          <a:custGeom>
            <a:avLst/>
            <a:gdLst/>
            <a:ahLst/>
            <a:cxnLst/>
            <a:rect l="l" t="t" r="r" b="b"/>
            <a:pathLst>
              <a:path w="1955800" h="318770">
                <a:moveTo>
                  <a:pt x="1873686" y="270769"/>
                </a:moveTo>
                <a:lnTo>
                  <a:pt x="0" y="28956"/>
                </a:lnTo>
                <a:lnTo>
                  <a:pt x="4572" y="0"/>
                </a:lnTo>
                <a:lnTo>
                  <a:pt x="1877473" y="243388"/>
                </a:lnTo>
                <a:lnTo>
                  <a:pt x="1899226" y="259702"/>
                </a:lnTo>
                <a:lnTo>
                  <a:pt x="1873686" y="270769"/>
                </a:lnTo>
                <a:close/>
              </a:path>
              <a:path w="1955800" h="318770">
                <a:moveTo>
                  <a:pt x="1930288" y="277368"/>
                </a:moveTo>
                <a:lnTo>
                  <a:pt x="1924812" y="277368"/>
                </a:lnTo>
                <a:lnTo>
                  <a:pt x="1927860" y="249936"/>
                </a:lnTo>
                <a:lnTo>
                  <a:pt x="1877473" y="243388"/>
                </a:lnTo>
                <a:lnTo>
                  <a:pt x="1839468" y="214884"/>
                </a:lnTo>
                <a:lnTo>
                  <a:pt x="1833372" y="208788"/>
                </a:lnTo>
                <a:lnTo>
                  <a:pt x="1831848" y="199644"/>
                </a:lnTo>
                <a:lnTo>
                  <a:pt x="1840992" y="187452"/>
                </a:lnTo>
                <a:lnTo>
                  <a:pt x="1850136" y="185928"/>
                </a:lnTo>
                <a:lnTo>
                  <a:pt x="1856232" y="192024"/>
                </a:lnTo>
                <a:lnTo>
                  <a:pt x="1955292" y="266700"/>
                </a:lnTo>
                <a:lnTo>
                  <a:pt x="1930288" y="277368"/>
                </a:lnTo>
                <a:close/>
              </a:path>
              <a:path w="1955800" h="318770">
                <a:moveTo>
                  <a:pt x="1899226" y="259702"/>
                </a:moveTo>
                <a:lnTo>
                  <a:pt x="1877473" y="243388"/>
                </a:lnTo>
                <a:lnTo>
                  <a:pt x="1927860" y="249936"/>
                </a:lnTo>
                <a:lnTo>
                  <a:pt x="1921764" y="249936"/>
                </a:lnTo>
                <a:lnTo>
                  <a:pt x="1899226" y="259702"/>
                </a:lnTo>
                <a:close/>
              </a:path>
              <a:path w="1955800" h="318770">
                <a:moveTo>
                  <a:pt x="1918716" y="274320"/>
                </a:moveTo>
                <a:lnTo>
                  <a:pt x="1899226" y="259702"/>
                </a:lnTo>
                <a:lnTo>
                  <a:pt x="1921764" y="249936"/>
                </a:lnTo>
                <a:lnTo>
                  <a:pt x="1918716" y="274320"/>
                </a:lnTo>
                <a:close/>
              </a:path>
              <a:path w="1955800" h="318770">
                <a:moveTo>
                  <a:pt x="1925150" y="274320"/>
                </a:moveTo>
                <a:lnTo>
                  <a:pt x="1918716" y="274320"/>
                </a:lnTo>
                <a:lnTo>
                  <a:pt x="1921764" y="249936"/>
                </a:lnTo>
                <a:lnTo>
                  <a:pt x="1927860" y="249936"/>
                </a:lnTo>
                <a:lnTo>
                  <a:pt x="1925150" y="274320"/>
                </a:lnTo>
                <a:close/>
              </a:path>
              <a:path w="1955800" h="318770">
                <a:moveTo>
                  <a:pt x="1924812" y="277368"/>
                </a:moveTo>
                <a:lnTo>
                  <a:pt x="1873686" y="270769"/>
                </a:lnTo>
                <a:lnTo>
                  <a:pt x="1899226" y="259702"/>
                </a:lnTo>
                <a:lnTo>
                  <a:pt x="1918716" y="274320"/>
                </a:lnTo>
                <a:lnTo>
                  <a:pt x="1925150" y="274320"/>
                </a:lnTo>
                <a:lnTo>
                  <a:pt x="1924812" y="277368"/>
                </a:lnTo>
                <a:close/>
              </a:path>
              <a:path w="1955800" h="318770">
                <a:moveTo>
                  <a:pt x="1833372" y="318516"/>
                </a:moveTo>
                <a:lnTo>
                  <a:pt x="1825752" y="315468"/>
                </a:lnTo>
                <a:lnTo>
                  <a:pt x="1819656" y="300228"/>
                </a:lnTo>
                <a:lnTo>
                  <a:pt x="1822704" y="292608"/>
                </a:lnTo>
                <a:lnTo>
                  <a:pt x="1830324" y="289560"/>
                </a:lnTo>
                <a:lnTo>
                  <a:pt x="1873686" y="270769"/>
                </a:lnTo>
                <a:lnTo>
                  <a:pt x="1924812" y="277368"/>
                </a:lnTo>
                <a:lnTo>
                  <a:pt x="1930288" y="277368"/>
                </a:lnTo>
                <a:lnTo>
                  <a:pt x="1840992" y="315468"/>
                </a:lnTo>
                <a:lnTo>
                  <a:pt x="1833372" y="318516"/>
                </a:lnTo>
                <a:close/>
              </a:path>
            </a:pathLst>
          </a:custGeom>
          <a:solidFill>
            <a:srgbClr val="5B72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pc="-5" dirty="0"/>
              <a:t>Un client </a:t>
            </a:r>
            <a:r>
              <a:rPr spc="-10" dirty="0"/>
              <a:t>achète des </a:t>
            </a:r>
            <a:r>
              <a:rPr spc="-5" dirty="0"/>
              <a:t>produits </a:t>
            </a:r>
            <a:r>
              <a:rPr dirty="0"/>
              <a:t>d’un</a:t>
            </a:r>
            <a:r>
              <a:rPr spc="25" dirty="0"/>
              <a:t> </a:t>
            </a:r>
            <a:r>
              <a:rPr spc="-5" dirty="0"/>
              <a:t>magasin.</a:t>
            </a: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b="0" i="0" spc="180" dirty="0">
                <a:solidFill>
                  <a:srgbClr val="7E7E7E"/>
                </a:solidFill>
                <a:latin typeface="Georgia"/>
                <a:cs typeface="Georgia"/>
              </a:rPr>
              <a:t></a:t>
            </a:r>
          </a:p>
          <a:p>
            <a:pPr marL="756285" lvl="1" indent="-287655">
              <a:lnSpc>
                <a:spcPct val="100000"/>
              </a:lnSpc>
              <a:spcBef>
                <a:spcPts val="475"/>
              </a:spcBef>
              <a:buFont typeface="Courier New"/>
              <a:buChar char="o"/>
              <a:tabLst>
                <a:tab pos="756920" algn="l"/>
              </a:tabLst>
            </a:pP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Système étudié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(organisme)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/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domaine: </a:t>
            </a:r>
            <a:r>
              <a:rPr sz="18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le</a:t>
            </a:r>
            <a:r>
              <a:rPr sz="1800" b="1" spc="10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magasin</a:t>
            </a:r>
            <a:endParaRPr sz="1800">
              <a:latin typeface="TeXGyreAdventor"/>
              <a:cs typeface="TeXGyreAdventor"/>
            </a:endParaRPr>
          </a:p>
          <a:p>
            <a:pPr marL="756285" marR="289560" lvl="1" indent="-287020">
              <a:lnSpc>
                <a:spcPct val="100000"/>
              </a:lnSpc>
              <a:spcBef>
                <a:spcPts val="430"/>
              </a:spcBef>
              <a:buFont typeface="Courier New"/>
              <a:buChar char="o"/>
              <a:tabLst>
                <a:tab pos="756920" algn="l"/>
              </a:tabLst>
            </a:pP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Objectif : </a:t>
            </a:r>
            <a:r>
              <a:rPr sz="18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on doit modéliser la communication d’achat dans le  magasin</a:t>
            </a:r>
            <a:endParaRPr sz="1800">
              <a:latin typeface="TeXGyreAdventor"/>
              <a:cs typeface="TeXGyreAdventor"/>
            </a:endParaRPr>
          </a:p>
          <a:p>
            <a:pPr marL="756285" lvl="1" indent="-287655">
              <a:lnSpc>
                <a:spcPct val="100000"/>
              </a:lnSpc>
              <a:spcBef>
                <a:spcPts val="430"/>
              </a:spcBef>
              <a:buFont typeface="Courier New"/>
              <a:buChar char="o"/>
              <a:tabLst>
                <a:tab pos="756920" algn="l"/>
              </a:tabLst>
            </a:pP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Activité de l’organisme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: </a:t>
            </a:r>
            <a:r>
              <a:rPr sz="18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vente des</a:t>
            </a:r>
            <a:r>
              <a:rPr sz="1800" b="1" spc="-7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produits</a:t>
            </a:r>
            <a:endParaRPr sz="1800">
              <a:latin typeface="TeXGyreAdventor"/>
              <a:cs typeface="TeXGyreAdventor"/>
            </a:endParaRPr>
          </a:p>
          <a:p>
            <a:pPr marL="756285" lvl="1" indent="-287655">
              <a:lnSpc>
                <a:spcPct val="100000"/>
              </a:lnSpc>
              <a:spcBef>
                <a:spcPts val="434"/>
              </a:spcBef>
              <a:buFont typeface="Courier New"/>
              <a:buChar char="o"/>
              <a:tabLst>
                <a:tab pos="756920" algn="l"/>
              </a:tabLst>
            </a:pP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Acteur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externe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/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émetteur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:</a:t>
            </a:r>
            <a:r>
              <a:rPr sz="1800" spc="114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client</a:t>
            </a:r>
            <a:endParaRPr sz="1800">
              <a:latin typeface="TeXGyreAdventor"/>
              <a:cs typeface="TeXGyreAdventor"/>
            </a:endParaRPr>
          </a:p>
          <a:p>
            <a:pPr marL="756285" lvl="1" indent="-287655">
              <a:lnSpc>
                <a:spcPct val="100000"/>
              </a:lnSpc>
              <a:spcBef>
                <a:spcPts val="430"/>
              </a:spcBef>
              <a:buFont typeface="Courier New"/>
              <a:buChar char="o"/>
              <a:tabLst>
                <a:tab pos="756920" algn="l"/>
                <a:tab pos="3927475" algn="l"/>
              </a:tabLst>
            </a:pP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Acteur interne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/</a:t>
            </a:r>
            <a:r>
              <a:rPr sz="1800" spc="9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récepteur</a:t>
            </a:r>
            <a:r>
              <a:rPr sz="1800" spc="6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:	</a:t>
            </a:r>
            <a:r>
              <a:rPr sz="18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responsable du</a:t>
            </a:r>
            <a:r>
              <a:rPr sz="1800" b="1" spc="-2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magasin</a:t>
            </a:r>
            <a:endParaRPr sz="1800">
              <a:latin typeface="TeXGyreAdventor"/>
              <a:cs typeface="TeXGyreAdventor"/>
            </a:endParaRPr>
          </a:p>
          <a:p>
            <a:pPr marL="756285" lvl="1" indent="-287655">
              <a:lnSpc>
                <a:spcPct val="100000"/>
              </a:lnSpc>
              <a:spcBef>
                <a:spcPts val="434"/>
              </a:spcBef>
              <a:buFont typeface="Courier New"/>
              <a:buChar char="o"/>
              <a:tabLst>
                <a:tab pos="756920" algn="l"/>
              </a:tabLst>
            </a:pP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Messages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échangés:</a:t>
            </a:r>
            <a:endParaRPr sz="1800">
              <a:latin typeface="TeXGyreAdventor"/>
              <a:cs typeface="TeXGyreAdventor"/>
            </a:endParaRPr>
          </a:p>
          <a:p>
            <a:pPr marL="1269365" lvl="2" indent="-34353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1269365" algn="l"/>
                <a:tab pos="1270000" algn="l"/>
              </a:tabLst>
            </a:pPr>
            <a:r>
              <a:rPr sz="18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demande du</a:t>
            </a:r>
            <a:r>
              <a:rPr sz="1800" b="1" spc="-2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produit</a:t>
            </a:r>
            <a:endParaRPr sz="1800">
              <a:latin typeface="TeXGyreAdventor"/>
              <a:cs typeface="TeXGyreAdventor"/>
            </a:endParaRPr>
          </a:p>
          <a:p>
            <a:pPr marL="1269365" lvl="2" indent="-34353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1269365" algn="l"/>
                <a:tab pos="1270000" algn="l"/>
              </a:tabLst>
            </a:pPr>
            <a:r>
              <a:rPr sz="18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réponse du</a:t>
            </a:r>
            <a:r>
              <a:rPr sz="1800" b="1" spc="-4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responsable</a:t>
            </a:r>
            <a:endParaRPr sz="1800">
              <a:latin typeface="TeXGyreAdventor"/>
              <a:cs typeface="TeXGyreAdventor"/>
            </a:endParaRPr>
          </a:p>
          <a:p>
            <a:pPr marL="5066030">
              <a:lnSpc>
                <a:spcPct val="100000"/>
              </a:lnSpc>
              <a:spcBef>
                <a:spcPts val="1450"/>
              </a:spcBef>
            </a:pPr>
            <a:r>
              <a:rPr sz="1600" b="0" i="0" dirty="0">
                <a:solidFill>
                  <a:srgbClr val="000000"/>
                </a:solidFill>
                <a:latin typeface="Arial"/>
                <a:cs typeface="Arial"/>
              </a:rPr>
              <a:t>1- </a:t>
            </a:r>
            <a:r>
              <a:rPr sz="1600" b="0" i="0" spc="-5" dirty="0">
                <a:solidFill>
                  <a:srgbClr val="000000"/>
                </a:solidFill>
                <a:latin typeface="Arial"/>
                <a:cs typeface="Arial"/>
              </a:rPr>
              <a:t>demande</a:t>
            </a:r>
            <a:r>
              <a:rPr sz="1600" b="0" i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600" b="0" i="0" dirty="0">
                <a:solidFill>
                  <a:srgbClr val="000000"/>
                </a:solidFill>
                <a:latin typeface="Arial"/>
                <a:cs typeface="Arial"/>
              </a:rPr>
              <a:t>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13192" y="5780018"/>
            <a:ext cx="645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du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60135" y="6380988"/>
            <a:ext cx="1920239" cy="384175"/>
          </a:xfrm>
          <a:custGeom>
            <a:avLst/>
            <a:gdLst/>
            <a:ahLst/>
            <a:cxnLst/>
            <a:rect l="l" t="t" r="r" b="b"/>
            <a:pathLst>
              <a:path w="1920240" h="384175">
                <a:moveTo>
                  <a:pt x="76200" y="83820"/>
                </a:moveTo>
                <a:lnTo>
                  <a:pt x="0" y="25908"/>
                </a:lnTo>
                <a:lnTo>
                  <a:pt x="91440" y="0"/>
                </a:lnTo>
                <a:lnTo>
                  <a:pt x="87006" y="24384"/>
                </a:lnTo>
                <a:lnTo>
                  <a:pt x="73152" y="24384"/>
                </a:lnTo>
                <a:lnTo>
                  <a:pt x="67056" y="53340"/>
                </a:lnTo>
                <a:lnTo>
                  <a:pt x="81278" y="55886"/>
                </a:lnTo>
                <a:lnTo>
                  <a:pt x="76200" y="83820"/>
                </a:lnTo>
                <a:close/>
              </a:path>
              <a:path w="1920240" h="384175">
                <a:moveTo>
                  <a:pt x="81278" y="55886"/>
                </a:moveTo>
                <a:lnTo>
                  <a:pt x="67056" y="53340"/>
                </a:lnTo>
                <a:lnTo>
                  <a:pt x="73152" y="24384"/>
                </a:lnTo>
                <a:lnTo>
                  <a:pt x="86569" y="26786"/>
                </a:lnTo>
                <a:lnTo>
                  <a:pt x="81278" y="55886"/>
                </a:lnTo>
                <a:close/>
              </a:path>
              <a:path w="1920240" h="384175">
                <a:moveTo>
                  <a:pt x="86569" y="26786"/>
                </a:moveTo>
                <a:lnTo>
                  <a:pt x="73152" y="24384"/>
                </a:lnTo>
                <a:lnTo>
                  <a:pt x="87006" y="24384"/>
                </a:lnTo>
                <a:lnTo>
                  <a:pt x="86569" y="26786"/>
                </a:lnTo>
                <a:close/>
              </a:path>
              <a:path w="1920240" h="384175">
                <a:moveTo>
                  <a:pt x="1914144" y="384048"/>
                </a:moveTo>
                <a:lnTo>
                  <a:pt x="81278" y="55886"/>
                </a:lnTo>
                <a:lnTo>
                  <a:pt x="86569" y="26786"/>
                </a:lnTo>
                <a:lnTo>
                  <a:pt x="1920240" y="355092"/>
                </a:lnTo>
                <a:lnTo>
                  <a:pt x="1914144" y="384048"/>
                </a:lnTo>
                <a:close/>
              </a:path>
            </a:pathLst>
          </a:custGeom>
          <a:solidFill>
            <a:srgbClr val="5B72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15858" y="6144192"/>
            <a:ext cx="285305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925"/>
              </a:lnSpc>
              <a:spcBef>
                <a:spcPts val="100"/>
              </a:spcBef>
            </a:pPr>
            <a:r>
              <a:rPr sz="1800" spc="105" dirty="0">
                <a:latin typeface="Times New Roman"/>
                <a:cs typeface="Times New Roman"/>
              </a:rPr>
              <a:t>M</a:t>
            </a:r>
            <a:r>
              <a:rPr sz="1800" spc="100" dirty="0">
                <a:latin typeface="Times New Roman"/>
                <a:cs typeface="Times New Roman"/>
              </a:rPr>
              <a:t>a</a:t>
            </a:r>
            <a:r>
              <a:rPr sz="1800" spc="85" dirty="0">
                <a:latin typeface="Times New Roman"/>
                <a:cs typeface="Times New Roman"/>
              </a:rPr>
              <a:t>g</a:t>
            </a:r>
            <a:r>
              <a:rPr sz="1800" spc="100" dirty="0">
                <a:latin typeface="Times New Roman"/>
                <a:cs typeface="Times New Roman"/>
              </a:rPr>
              <a:t>a</a:t>
            </a:r>
            <a:r>
              <a:rPr sz="1800" spc="70" dirty="0">
                <a:latin typeface="Times New Roman"/>
                <a:cs typeface="Times New Roman"/>
              </a:rPr>
              <a:t>s</a:t>
            </a:r>
            <a:r>
              <a:rPr sz="1800" spc="15" dirty="0">
                <a:latin typeface="Times New Roman"/>
                <a:cs typeface="Times New Roman"/>
              </a:rPr>
              <a:t>i</a:t>
            </a:r>
            <a:r>
              <a:rPr sz="1800" spc="14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685"/>
              </a:lnSpc>
            </a:pPr>
            <a:r>
              <a:rPr sz="1600" dirty="0">
                <a:latin typeface="Arial"/>
                <a:cs typeface="Arial"/>
              </a:rPr>
              <a:t>2-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réponse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9993" y="266074"/>
            <a:ext cx="2366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70" dirty="0">
                <a:latin typeface="Times New Roman"/>
                <a:cs typeface="Times New Roman"/>
              </a:rPr>
              <a:t>Exemple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2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31177" y="1000906"/>
            <a:ext cx="8422005" cy="548513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400" b="1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Vente en ligne d’une entreprise</a:t>
            </a:r>
            <a:r>
              <a:rPr sz="2400" b="1" i="1" spc="15" dirty="0">
                <a:solidFill>
                  <a:srgbClr val="BF0000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e-commerce</a:t>
            </a:r>
            <a:endParaRPr sz="240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400" spc="160" dirty="0">
                <a:solidFill>
                  <a:srgbClr val="7E7E7E"/>
                </a:solidFill>
                <a:latin typeface="Georgia"/>
                <a:cs typeface="Georgia"/>
              </a:rPr>
              <a:t></a:t>
            </a:r>
            <a:endParaRPr sz="2400">
              <a:latin typeface="Georgia"/>
              <a:cs typeface="Georgia"/>
            </a:endParaRPr>
          </a:p>
          <a:p>
            <a:pPr marL="756285" indent="-287020">
              <a:lnSpc>
                <a:spcPct val="100000"/>
              </a:lnSpc>
              <a:spcBef>
                <a:spcPts val="415"/>
              </a:spcBef>
              <a:buFont typeface="Courier New"/>
              <a:buChar char="o"/>
              <a:tabLst>
                <a:tab pos="756920" algn="l"/>
              </a:tabLst>
            </a:pP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Système </a:t>
            </a: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étudié (organisme)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/ domaine: </a:t>
            </a: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entreprise de</a:t>
            </a:r>
            <a:r>
              <a:rPr sz="1600" b="1" spc="11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TeXGyreAdventor"/>
                <a:cs typeface="TeXGyreAdventor"/>
              </a:rPr>
              <a:t>ventes</a:t>
            </a:r>
            <a:endParaRPr sz="1600">
              <a:latin typeface="TeXGyreAdventor"/>
              <a:cs typeface="TeXGyreAdventor"/>
            </a:endParaRPr>
          </a:p>
          <a:p>
            <a:pPr marL="756285" marR="229235" indent="-287020">
              <a:lnSpc>
                <a:spcPct val="100000"/>
              </a:lnSpc>
              <a:spcBef>
                <a:spcPts val="385"/>
              </a:spcBef>
              <a:buFont typeface="Courier New"/>
              <a:buChar char="o"/>
              <a:tabLst>
                <a:tab pos="756920" algn="l"/>
              </a:tabLst>
            </a:pP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Objectif : </a:t>
            </a: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on doit modéliser la communication de vente à travers son </a:t>
            </a:r>
            <a:r>
              <a:rPr sz="1600" b="1" dirty="0">
                <a:solidFill>
                  <a:srgbClr val="7E7E7E"/>
                </a:solidFill>
                <a:latin typeface="TeXGyreAdventor"/>
                <a:cs typeface="TeXGyreAdventor"/>
              </a:rPr>
              <a:t>site </a:t>
            </a: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e-  </a:t>
            </a:r>
            <a:r>
              <a:rPr sz="1600" b="1" spc="-10" dirty="0">
                <a:solidFill>
                  <a:srgbClr val="7E7E7E"/>
                </a:solidFill>
                <a:latin typeface="TeXGyreAdventor"/>
                <a:cs typeface="TeXGyreAdventor"/>
              </a:rPr>
              <a:t>commerce</a:t>
            </a:r>
            <a:endParaRPr sz="1600">
              <a:latin typeface="TeXGyreAdventor"/>
              <a:cs typeface="TeXGyreAdventor"/>
            </a:endParaRPr>
          </a:p>
          <a:p>
            <a:pPr marL="756285" indent="-287020">
              <a:lnSpc>
                <a:spcPct val="100000"/>
              </a:lnSpc>
              <a:spcBef>
                <a:spcPts val="385"/>
              </a:spcBef>
              <a:buFont typeface="Courier New"/>
              <a:buChar char="o"/>
              <a:tabLst>
                <a:tab pos="756920" algn="l"/>
              </a:tabLst>
            </a:pPr>
            <a:r>
              <a:rPr sz="1600" dirty="0">
                <a:solidFill>
                  <a:srgbClr val="7E7E7E"/>
                </a:solidFill>
                <a:latin typeface="TeXGyreAdventor"/>
                <a:cs typeface="TeXGyreAdventor"/>
              </a:rPr>
              <a:t>Activité </a:t>
            </a: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de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l’organisme : </a:t>
            </a:r>
            <a:r>
              <a:rPr sz="1600" b="1" spc="-10" dirty="0">
                <a:solidFill>
                  <a:srgbClr val="7E7E7E"/>
                </a:solidFill>
                <a:latin typeface="TeXGyreAdventor"/>
                <a:cs typeface="TeXGyreAdventor"/>
              </a:rPr>
              <a:t>vente des</a:t>
            </a:r>
            <a:r>
              <a:rPr sz="1600" b="1" spc="1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produits</a:t>
            </a:r>
            <a:endParaRPr sz="1600">
              <a:latin typeface="TeXGyreAdventor"/>
              <a:cs typeface="TeXGyreAdventor"/>
            </a:endParaRPr>
          </a:p>
          <a:p>
            <a:pPr marL="756285" indent="-287020">
              <a:lnSpc>
                <a:spcPct val="100000"/>
              </a:lnSpc>
              <a:spcBef>
                <a:spcPts val="385"/>
              </a:spcBef>
              <a:buFont typeface="Courier New"/>
              <a:buChar char="o"/>
              <a:tabLst>
                <a:tab pos="756920" algn="l"/>
              </a:tabLst>
            </a:pP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Acteur </a:t>
            </a: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externe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:</a:t>
            </a:r>
            <a:r>
              <a:rPr sz="1600" spc="1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client</a:t>
            </a:r>
            <a:endParaRPr sz="1600">
              <a:latin typeface="TeXGyreAdventor"/>
              <a:cs typeface="TeXGyreAdventor"/>
            </a:endParaRPr>
          </a:p>
          <a:p>
            <a:pPr marL="756285" indent="-287020">
              <a:lnSpc>
                <a:spcPct val="100000"/>
              </a:lnSpc>
              <a:spcBef>
                <a:spcPts val="370"/>
              </a:spcBef>
              <a:buFont typeface="Courier New"/>
              <a:buChar char="o"/>
              <a:tabLst>
                <a:tab pos="756920" algn="l"/>
              </a:tabLst>
            </a:pP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Acteur </a:t>
            </a: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interne</a:t>
            </a:r>
            <a:r>
              <a:rPr sz="1600" spc="1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:</a:t>
            </a:r>
            <a:endParaRPr sz="1600">
              <a:latin typeface="TeXGyreAdventor"/>
              <a:cs typeface="TeXGyreAdventor"/>
            </a:endParaRPr>
          </a:p>
          <a:p>
            <a:pPr marL="1155700" lvl="1" indent="-229235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service </a:t>
            </a:r>
            <a:r>
              <a:rPr sz="1600" b="1" spc="5" dirty="0">
                <a:solidFill>
                  <a:srgbClr val="7E7E7E"/>
                </a:solidFill>
                <a:latin typeface="TeXGyreAdventor"/>
                <a:cs typeface="TeXGyreAdventor"/>
              </a:rPr>
              <a:t>de </a:t>
            </a:r>
            <a:r>
              <a:rPr sz="1600" b="1" spc="-10" dirty="0">
                <a:solidFill>
                  <a:srgbClr val="7E7E7E"/>
                </a:solidFill>
                <a:latin typeface="TeXGyreAdventor"/>
                <a:cs typeface="TeXGyreAdventor"/>
              </a:rPr>
              <a:t>commandes </a:t>
            </a: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(SC) </a:t>
            </a:r>
            <a:r>
              <a:rPr sz="1600" b="1" spc="-10" dirty="0">
                <a:solidFill>
                  <a:srgbClr val="7E7E7E"/>
                </a:solidFill>
                <a:latin typeface="TeXGyreAdventor"/>
                <a:cs typeface="TeXGyreAdventor"/>
              </a:rPr>
              <a:t>pour recevoir </a:t>
            </a: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les </a:t>
            </a:r>
            <a:r>
              <a:rPr sz="1600" b="1" spc="-10" dirty="0">
                <a:solidFill>
                  <a:srgbClr val="7E7E7E"/>
                </a:solidFill>
                <a:latin typeface="TeXGyreAdventor"/>
                <a:cs typeface="TeXGyreAdventor"/>
              </a:rPr>
              <a:t>commandes des</a:t>
            </a:r>
            <a:r>
              <a:rPr sz="1600" b="1" spc="26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clients;</a:t>
            </a:r>
            <a:endParaRPr sz="1600">
              <a:latin typeface="TeXGyreAdventor"/>
              <a:cs typeface="TeXGyreAdventor"/>
            </a:endParaRPr>
          </a:p>
          <a:p>
            <a:pPr marL="1155700" lvl="1" indent="-2292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Service </a:t>
            </a:r>
            <a:r>
              <a:rPr sz="1600" b="1" spc="5" dirty="0">
                <a:solidFill>
                  <a:srgbClr val="7E7E7E"/>
                </a:solidFill>
                <a:latin typeface="TeXGyreAdventor"/>
                <a:cs typeface="TeXGyreAdventor"/>
              </a:rPr>
              <a:t>de </a:t>
            </a: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livraison (SL) </a:t>
            </a:r>
            <a:r>
              <a:rPr sz="1600" b="1" spc="-10" dirty="0">
                <a:solidFill>
                  <a:srgbClr val="7E7E7E"/>
                </a:solidFill>
                <a:latin typeface="TeXGyreAdventor"/>
                <a:cs typeface="TeXGyreAdventor"/>
              </a:rPr>
              <a:t>pour </a:t>
            </a: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livrer la </a:t>
            </a:r>
            <a:r>
              <a:rPr sz="1600" b="1" spc="-10" dirty="0">
                <a:solidFill>
                  <a:srgbClr val="7E7E7E"/>
                </a:solidFill>
                <a:latin typeface="TeXGyreAdventor"/>
                <a:cs typeface="TeXGyreAdventor"/>
              </a:rPr>
              <a:t>commande </a:t>
            </a: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au</a:t>
            </a:r>
            <a:r>
              <a:rPr sz="1600" b="1" spc="204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client</a:t>
            </a:r>
            <a:endParaRPr sz="1600">
              <a:latin typeface="TeXGyreAdventor"/>
              <a:cs typeface="TeXGyreAdventor"/>
            </a:endParaRPr>
          </a:p>
          <a:p>
            <a:pPr marL="756285" indent="-287020">
              <a:lnSpc>
                <a:spcPct val="100000"/>
              </a:lnSpc>
              <a:spcBef>
                <a:spcPts val="375"/>
              </a:spcBef>
              <a:buFont typeface="Courier New"/>
              <a:buChar char="o"/>
              <a:tabLst>
                <a:tab pos="756920" algn="l"/>
              </a:tabLst>
            </a:pPr>
            <a:r>
              <a:rPr sz="1600" spc="-5" dirty="0">
                <a:solidFill>
                  <a:srgbClr val="7E7E7E"/>
                </a:solidFill>
                <a:latin typeface="TeXGyreAdventor"/>
                <a:cs typeface="TeXGyreAdventor"/>
              </a:rPr>
              <a:t>Messages</a:t>
            </a:r>
            <a:r>
              <a:rPr sz="1600" spc="1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spc="-10" dirty="0">
                <a:solidFill>
                  <a:srgbClr val="7E7E7E"/>
                </a:solidFill>
                <a:latin typeface="TeXGyreAdventor"/>
                <a:cs typeface="TeXGyreAdventor"/>
              </a:rPr>
              <a:t>échangés:</a:t>
            </a:r>
            <a:endParaRPr sz="1600">
              <a:latin typeface="TeXGyreAdventor"/>
              <a:cs typeface="TeXGyreAdventor"/>
            </a:endParaRPr>
          </a:p>
          <a:p>
            <a:pPr marL="1270000" marR="236220" indent="-343535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1269365" algn="l"/>
                <a:tab pos="1270000" algn="l"/>
              </a:tabLst>
            </a:pPr>
            <a:r>
              <a:rPr sz="1600" b="1" spc="5" dirty="0">
                <a:solidFill>
                  <a:srgbClr val="7E7E7E"/>
                </a:solidFill>
                <a:latin typeface="TeXGyreAdventor"/>
                <a:cs typeface="TeXGyreAdventor"/>
              </a:rPr>
              <a:t>Le </a:t>
            </a: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client </a:t>
            </a:r>
            <a:r>
              <a:rPr sz="1600" b="1" spc="-10" dirty="0">
                <a:solidFill>
                  <a:srgbClr val="7E7E7E"/>
                </a:solidFill>
                <a:latin typeface="TeXGyreAdventor"/>
                <a:cs typeface="TeXGyreAdventor"/>
              </a:rPr>
              <a:t>envoie </a:t>
            </a:r>
            <a:r>
              <a:rPr sz="1600" b="1" spc="5" dirty="0">
                <a:solidFill>
                  <a:srgbClr val="7E7E7E"/>
                </a:solidFill>
                <a:latin typeface="TeXGyreAdventor"/>
                <a:cs typeface="TeXGyreAdventor"/>
              </a:rPr>
              <a:t>sa </a:t>
            </a:r>
            <a:r>
              <a:rPr sz="1600" b="1" spc="-10" dirty="0">
                <a:solidFill>
                  <a:srgbClr val="7E7E7E"/>
                </a:solidFill>
                <a:latin typeface="TeXGyreAdventor"/>
                <a:cs typeface="TeXGyreAdventor"/>
              </a:rPr>
              <a:t>commande </a:t>
            </a: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(en remplissant un formulaire/validant  son</a:t>
            </a:r>
            <a:r>
              <a:rPr sz="1600" b="1" spc="-1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panier)</a:t>
            </a:r>
            <a:endParaRPr sz="1600">
              <a:latin typeface="TeXGyreAdventor"/>
              <a:cs typeface="TeXGyreAdventor"/>
            </a:endParaRPr>
          </a:p>
          <a:p>
            <a:pPr marL="1269365" indent="-342900">
              <a:lnSpc>
                <a:spcPct val="100000"/>
              </a:lnSpc>
              <a:spcBef>
                <a:spcPts val="384"/>
              </a:spcBef>
              <a:buAutoNum type="arabicPeriod"/>
              <a:tabLst>
                <a:tab pos="1269365" algn="l"/>
                <a:tab pos="1270000" algn="l"/>
              </a:tabLst>
            </a:pPr>
            <a:r>
              <a:rPr sz="1600" b="1" spc="5" dirty="0">
                <a:solidFill>
                  <a:srgbClr val="7E7E7E"/>
                </a:solidFill>
                <a:latin typeface="TeXGyreAdventor"/>
                <a:cs typeface="TeXGyreAdventor"/>
              </a:rPr>
              <a:t>Le </a:t>
            </a: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SC </a:t>
            </a:r>
            <a:r>
              <a:rPr sz="1600" b="1" spc="-10" dirty="0">
                <a:solidFill>
                  <a:srgbClr val="7E7E7E"/>
                </a:solidFill>
                <a:latin typeface="TeXGyreAdventor"/>
                <a:cs typeface="TeXGyreAdventor"/>
              </a:rPr>
              <a:t>envoie </a:t>
            </a: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cette requête au</a:t>
            </a:r>
            <a:r>
              <a:rPr sz="1600" b="1" spc="8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SL</a:t>
            </a:r>
            <a:endParaRPr sz="1600">
              <a:latin typeface="TeXGyreAdventor"/>
              <a:cs typeface="TeXGyreAdventor"/>
            </a:endParaRPr>
          </a:p>
          <a:p>
            <a:pPr marL="1269365" indent="-342900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1269365" algn="l"/>
                <a:tab pos="1270000" algn="l"/>
              </a:tabLst>
            </a:pPr>
            <a:r>
              <a:rPr sz="1600" b="1" spc="5" dirty="0">
                <a:solidFill>
                  <a:srgbClr val="7E7E7E"/>
                </a:solidFill>
                <a:latin typeface="TeXGyreAdventor"/>
                <a:cs typeface="TeXGyreAdventor"/>
              </a:rPr>
              <a:t>Le </a:t>
            </a: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SL vérifie la disponibilité </a:t>
            </a:r>
            <a:r>
              <a:rPr sz="1600" b="1" spc="-10" dirty="0">
                <a:solidFill>
                  <a:srgbClr val="7E7E7E"/>
                </a:solidFill>
                <a:latin typeface="TeXGyreAdventor"/>
                <a:cs typeface="TeXGyreAdventor"/>
              </a:rPr>
              <a:t>des </a:t>
            </a: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article</a:t>
            </a:r>
            <a:r>
              <a:rPr sz="1600" b="1" spc="12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TeXGyreAdventor"/>
                <a:cs typeface="TeXGyreAdventor"/>
              </a:rPr>
              <a:t>demandés</a:t>
            </a:r>
            <a:endParaRPr sz="1600">
              <a:latin typeface="TeXGyreAdventor"/>
              <a:cs typeface="TeXGyreAdventor"/>
            </a:endParaRPr>
          </a:p>
          <a:p>
            <a:pPr marL="1269365" indent="-3429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1269365" algn="l"/>
                <a:tab pos="1270000" algn="l"/>
              </a:tabLst>
            </a:pP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Si c’est bon, la livraison </a:t>
            </a:r>
            <a:r>
              <a:rPr sz="1600" b="1" dirty="0">
                <a:solidFill>
                  <a:srgbClr val="7E7E7E"/>
                </a:solidFill>
                <a:latin typeface="TeXGyreAdventor"/>
                <a:cs typeface="TeXGyreAdventor"/>
              </a:rPr>
              <a:t>est </a:t>
            </a: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effectuée au client </a:t>
            </a:r>
            <a:r>
              <a:rPr sz="1600" b="1" spc="-10" dirty="0">
                <a:solidFill>
                  <a:srgbClr val="7E7E7E"/>
                </a:solidFill>
                <a:latin typeface="TeXGyreAdventor"/>
                <a:cs typeface="TeXGyreAdventor"/>
              </a:rPr>
              <a:t>avec </a:t>
            </a: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la facture</a:t>
            </a:r>
            <a:r>
              <a:rPr sz="1600" b="1" spc="204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éditée</a:t>
            </a:r>
            <a:endParaRPr sz="1600">
              <a:latin typeface="TeXGyreAdventor"/>
              <a:cs typeface="TeXGyreAdventor"/>
            </a:endParaRPr>
          </a:p>
          <a:p>
            <a:pPr marL="1384300">
              <a:lnSpc>
                <a:spcPct val="100000"/>
              </a:lnSpc>
              <a:spcBef>
                <a:spcPts val="385"/>
              </a:spcBef>
            </a:pPr>
            <a:r>
              <a:rPr sz="1600" spc="-180" dirty="0">
                <a:solidFill>
                  <a:srgbClr val="7E7E7E"/>
                </a:solidFill>
                <a:latin typeface="Georgia"/>
                <a:cs typeface="Georgia"/>
              </a:rPr>
              <a:t> </a:t>
            </a: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Sinon, le </a:t>
            </a:r>
            <a:r>
              <a:rPr sz="1600" b="1" spc="-15" dirty="0">
                <a:solidFill>
                  <a:srgbClr val="7E7E7E"/>
                </a:solidFill>
                <a:latin typeface="TeXGyreAdventor"/>
                <a:cs typeface="TeXGyreAdventor"/>
              </a:rPr>
              <a:t>SL </a:t>
            </a: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informe le SC de l’insuffisance </a:t>
            </a:r>
            <a:r>
              <a:rPr sz="1600" b="1" spc="5" dirty="0">
                <a:solidFill>
                  <a:srgbClr val="7E7E7E"/>
                </a:solidFill>
                <a:latin typeface="TeXGyreAdventor"/>
                <a:cs typeface="TeXGyreAdventor"/>
              </a:rPr>
              <a:t>du </a:t>
            </a: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stock </a:t>
            </a:r>
            <a:r>
              <a:rPr sz="1600" b="1" spc="-10" dirty="0">
                <a:solidFill>
                  <a:srgbClr val="7E7E7E"/>
                </a:solidFill>
                <a:latin typeface="TeXGyreAdventor"/>
                <a:cs typeface="TeXGyreAdventor"/>
              </a:rPr>
              <a:t>qui </a:t>
            </a: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alerte le</a:t>
            </a:r>
            <a:r>
              <a:rPr sz="1600" b="1" spc="204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client</a:t>
            </a:r>
            <a:endParaRPr sz="1600">
              <a:latin typeface="TeXGyreAdventor"/>
              <a:cs typeface="TeXGyreAdventor"/>
            </a:endParaRPr>
          </a:p>
          <a:p>
            <a:pPr marL="1269365" indent="-342900">
              <a:lnSpc>
                <a:spcPct val="100000"/>
              </a:lnSpc>
              <a:spcBef>
                <a:spcPts val="385"/>
              </a:spcBef>
              <a:buAutoNum type="arabicPeriod" startAt="5"/>
              <a:tabLst>
                <a:tab pos="1269365" algn="l"/>
                <a:tab pos="1270000" algn="l"/>
              </a:tabLst>
            </a:pP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À </a:t>
            </a:r>
            <a:r>
              <a:rPr sz="1600" b="1" spc="5" dirty="0">
                <a:solidFill>
                  <a:srgbClr val="7E7E7E"/>
                </a:solidFill>
                <a:latin typeface="TeXGyreAdventor"/>
                <a:cs typeface="TeXGyreAdventor"/>
              </a:rPr>
              <a:t>la </a:t>
            </a: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réception </a:t>
            </a:r>
            <a:r>
              <a:rPr sz="1600" b="1" spc="-10" dirty="0">
                <a:solidFill>
                  <a:srgbClr val="7E7E7E"/>
                </a:solidFill>
                <a:latin typeface="TeXGyreAdventor"/>
                <a:cs typeface="TeXGyreAdventor"/>
              </a:rPr>
              <a:t>des </a:t>
            </a: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articles demandés, le client </a:t>
            </a:r>
            <a:r>
              <a:rPr sz="1600" b="1" spc="-10" dirty="0">
                <a:solidFill>
                  <a:srgbClr val="7E7E7E"/>
                </a:solidFill>
                <a:latin typeface="TeXGyreAdventor"/>
                <a:cs typeface="TeXGyreAdventor"/>
              </a:rPr>
              <a:t>paye </a:t>
            </a:r>
            <a:r>
              <a:rPr sz="1600" b="1" spc="5" dirty="0">
                <a:solidFill>
                  <a:srgbClr val="7E7E7E"/>
                </a:solidFill>
                <a:latin typeface="TeXGyreAdventor"/>
                <a:cs typeface="TeXGyreAdventor"/>
              </a:rPr>
              <a:t>sa</a:t>
            </a:r>
            <a:r>
              <a:rPr sz="1600" b="1" spc="14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commande,</a:t>
            </a:r>
            <a:endParaRPr sz="16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1275" y="343816"/>
            <a:ext cx="41040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70" dirty="0">
                <a:latin typeface="Times New Roman"/>
                <a:cs typeface="Times New Roman"/>
              </a:rPr>
              <a:t>MCC </a:t>
            </a:r>
            <a:r>
              <a:rPr sz="3600" spc="260" dirty="0">
                <a:latin typeface="Times New Roman"/>
                <a:cs typeface="Times New Roman"/>
              </a:rPr>
              <a:t>de </a:t>
            </a:r>
            <a:r>
              <a:rPr sz="3600" spc="85" dirty="0">
                <a:latin typeface="Times New Roman"/>
                <a:cs typeface="Times New Roman"/>
              </a:rPr>
              <a:t>l’exemple</a:t>
            </a:r>
            <a:r>
              <a:rPr sz="3600" spc="-5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2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82040" y="2182368"/>
            <a:ext cx="8307705" cy="3843654"/>
            <a:chOff x="1082040" y="2182368"/>
            <a:chExt cx="8307705" cy="3843654"/>
          </a:xfrm>
        </p:grpSpPr>
        <p:sp>
          <p:nvSpPr>
            <p:cNvPr id="4" name="object 4"/>
            <p:cNvSpPr/>
            <p:nvPr/>
          </p:nvSpPr>
          <p:spPr>
            <a:xfrm>
              <a:off x="5719572" y="2196084"/>
              <a:ext cx="3656329" cy="3816350"/>
            </a:xfrm>
            <a:custGeom>
              <a:avLst/>
              <a:gdLst/>
              <a:ahLst/>
              <a:cxnLst/>
              <a:rect l="l" t="t" r="r" b="b"/>
              <a:pathLst>
                <a:path w="3656329" h="3816350">
                  <a:moveTo>
                    <a:pt x="3046476" y="3816096"/>
                  </a:moveTo>
                  <a:lnTo>
                    <a:pt x="609600" y="3816096"/>
                  </a:lnTo>
                  <a:lnTo>
                    <a:pt x="561943" y="3814262"/>
                  </a:lnTo>
                  <a:lnTo>
                    <a:pt x="515292" y="3808853"/>
                  </a:lnTo>
                  <a:lnTo>
                    <a:pt x="469782" y="3800002"/>
                  </a:lnTo>
                  <a:lnTo>
                    <a:pt x="425550" y="3787846"/>
                  </a:lnTo>
                  <a:lnTo>
                    <a:pt x="382729" y="3772520"/>
                  </a:lnTo>
                  <a:lnTo>
                    <a:pt x="341455" y="3754158"/>
                  </a:lnTo>
                  <a:lnTo>
                    <a:pt x="301864" y="3732896"/>
                  </a:lnTo>
                  <a:lnTo>
                    <a:pt x="264091" y="3708870"/>
                  </a:lnTo>
                  <a:lnTo>
                    <a:pt x="228271" y="3682215"/>
                  </a:lnTo>
                  <a:lnTo>
                    <a:pt x="194539" y="3653065"/>
                  </a:lnTo>
                  <a:lnTo>
                    <a:pt x="163030" y="3621556"/>
                  </a:lnTo>
                  <a:lnTo>
                    <a:pt x="133880" y="3587824"/>
                  </a:lnTo>
                  <a:lnTo>
                    <a:pt x="107225" y="3552004"/>
                  </a:lnTo>
                  <a:lnTo>
                    <a:pt x="83199" y="3514231"/>
                  </a:lnTo>
                  <a:lnTo>
                    <a:pt x="61937" y="3474640"/>
                  </a:lnTo>
                  <a:lnTo>
                    <a:pt x="43575" y="3433366"/>
                  </a:lnTo>
                  <a:lnTo>
                    <a:pt x="28249" y="3390545"/>
                  </a:lnTo>
                  <a:lnTo>
                    <a:pt x="16093" y="3346313"/>
                  </a:lnTo>
                  <a:lnTo>
                    <a:pt x="7242" y="3300803"/>
                  </a:lnTo>
                  <a:lnTo>
                    <a:pt x="1833" y="3254152"/>
                  </a:lnTo>
                  <a:lnTo>
                    <a:pt x="0" y="3206496"/>
                  </a:lnTo>
                  <a:lnTo>
                    <a:pt x="0" y="609600"/>
                  </a:lnTo>
                  <a:lnTo>
                    <a:pt x="1833" y="561943"/>
                  </a:lnTo>
                  <a:lnTo>
                    <a:pt x="7242" y="515292"/>
                  </a:lnTo>
                  <a:lnTo>
                    <a:pt x="16093" y="469782"/>
                  </a:lnTo>
                  <a:lnTo>
                    <a:pt x="28249" y="425550"/>
                  </a:lnTo>
                  <a:lnTo>
                    <a:pt x="43575" y="382729"/>
                  </a:lnTo>
                  <a:lnTo>
                    <a:pt x="61937" y="341455"/>
                  </a:lnTo>
                  <a:lnTo>
                    <a:pt x="83199" y="301864"/>
                  </a:lnTo>
                  <a:lnTo>
                    <a:pt x="107225" y="264091"/>
                  </a:lnTo>
                  <a:lnTo>
                    <a:pt x="133880" y="228271"/>
                  </a:lnTo>
                  <a:lnTo>
                    <a:pt x="163030" y="194539"/>
                  </a:lnTo>
                  <a:lnTo>
                    <a:pt x="194539" y="163030"/>
                  </a:lnTo>
                  <a:lnTo>
                    <a:pt x="228271" y="133880"/>
                  </a:lnTo>
                  <a:lnTo>
                    <a:pt x="264091" y="107225"/>
                  </a:lnTo>
                  <a:lnTo>
                    <a:pt x="301864" y="83199"/>
                  </a:lnTo>
                  <a:lnTo>
                    <a:pt x="341455" y="61937"/>
                  </a:lnTo>
                  <a:lnTo>
                    <a:pt x="382729" y="43575"/>
                  </a:lnTo>
                  <a:lnTo>
                    <a:pt x="425550" y="28249"/>
                  </a:lnTo>
                  <a:lnTo>
                    <a:pt x="469782" y="16093"/>
                  </a:lnTo>
                  <a:lnTo>
                    <a:pt x="515292" y="7242"/>
                  </a:lnTo>
                  <a:lnTo>
                    <a:pt x="561943" y="1833"/>
                  </a:lnTo>
                  <a:lnTo>
                    <a:pt x="609600" y="0"/>
                  </a:lnTo>
                  <a:lnTo>
                    <a:pt x="3046476" y="0"/>
                  </a:lnTo>
                  <a:lnTo>
                    <a:pt x="3094132" y="1833"/>
                  </a:lnTo>
                  <a:lnTo>
                    <a:pt x="3140783" y="7242"/>
                  </a:lnTo>
                  <a:lnTo>
                    <a:pt x="3186293" y="16093"/>
                  </a:lnTo>
                  <a:lnTo>
                    <a:pt x="3230525" y="28249"/>
                  </a:lnTo>
                  <a:lnTo>
                    <a:pt x="3273346" y="43575"/>
                  </a:lnTo>
                  <a:lnTo>
                    <a:pt x="3314620" y="61937"/>
                  </a:lnTo>
                  <a:lnTo>
                    <a:pt x="3354211" y="83199"/>
                  </a:lnTo>
                  <a:lnTo>
                    <a:pt x="3391984" y="107225"/>
                  </a:lnTo>
                  <a:lnTo>
                    <a:pt x="3427804" y="133880"/>
                  </a:lnTo>
                  <a:lnTo>
                    <a:pt x="3461536" y="163030"/>
                  </a:lnTo>
                  <a:lnTo>
                    <a:pt x="3493045" y="194539"/>
                  </a:lnTo>
                  <a:lnTo>
                    <a:pt x="3522195" y="228271"/>
                  </a:lnTo>
                  <a:lnTo>
                    <a:pt x="3548850" y="264091"/>
                  </a:lnTo>
                  <a:lnTo>
                    <a:pt x="3572876" y="301864"/>
                  </a:lnTo>
                  <a:lnTo>
                    <a:pt x="3594138" y="341455"/>
                  </a:lnTo>
                  <a:lnTo>
                    <a:pt x="3612500" y="382729"/>
                  </a:lnTo>
                  <a:lnTo>
                    <a:pt x="3627826" y="425550"/>
                  </a:lnTo>
                  <a:lnTo>
                    <a:pt x="3639982" y="469782"/>
                  </a:lnTo>
                  <a:lnTo>
                    <a:pt x="3648833" y="515292"/>
                  </a:lnTo>
                  <a:lnTo>
                    <a:pt x="3654242" y="561943"/>
                  </a:lnTo>
                  <a:lnTo>
                    <a:pt x="3656076" y="609600"/>
                  </a:lnTo>
                  <a:lnTo>
                    <a:pt x="3656076" y="3206496"/>
                  </a:lnTo>
                  <a:lnTo>
                    <a:pt x="3654242" y="3254152"/>
                  </a:lnTo>
                  <a:lnTo>
                    <a:pt x="3648833" y="3300803"/>
                  </a:lnTo>
                  <a:lnTo>
                    <a:pt x="3639982" y="3346313"/>
                  </a:lnTo>
                  <a:lnTo>
                    <a:pt x="3627826" y="3390545"/>
                  </a:lnTo>
                  <a:lnTo>
                    <a:pt x="3612500" y="3433366"/>
                  </a:lnTo>
                  <a:lnTo>
                    <a:pt x="3594138" y="3474640"/>
                  </a:lnTo>
                  <a:lnTo>
                    <a:pt x="3572876" y="3514231"/>
                  </a:lnTo>
                  <a:lnTo>
                    <a:pt x="3548850" y="3552004"/>
                  </a:lnTo>
                  <a:lnTo>
                    <a:pt x="3522195" y="3587824"/>
                  </a:lnTo>
                  <a:lnTo>
                    <a:pt x="3493045" y="3621556"/>
                  </a:lnTo>
                  <a:lnTo>
                    <a:pt x="3461536" y="3653065"/>
                  </a:lnTo>
                  <a:lnTo>
                    <a:pt x="3427804" y="3682215"/>
                  </a:lnTo>
                  <a:lnTo>
                    <a:pt x="3391984" y="3708870"/>
                  </a:lnTo>
                  <a:lnTo>
                    <a:pt x="3354211" y="3732896"/>
                  </a:lnTo>
                  <a:lnTo>
                    <a:pt x="3314620" y="3754158"/>
                  </a:lnTo>
                  <a:lnTo>
                    <a:pt x="3273346" y="3772520"/>
                  </a:lnTo>
                  <a:lnTo>
                    <a:pt x="3230525" y="3787846"/>
                  </a:lnTo>
                  <a:lnTo>
                    <a:pt x="3186293" y="3800002"/>
                  </a:lnTo>
                  <a:lnTo>
                    <a:pt x="3140783" y="3808853"/>
                  </a:lnTo>
                  <a:lnTo>
                    <a:pt x="3094132" y="3814262"/>
                  </a:lnTo>
                  <a:lnTo>
                    <a:pt x="3046476" y="38160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05856" y="2182368"/>
              <a:ext cx="3683635" cy="3843654"/>
            </a:xfrm>
            <a:custGeom>
              <a:avLst/>
              <a:gdLst/>
              <a:ahLst/>
              <a:cxnLst/>
              <a:rect l="l" t="t" r="r" b="b"/>
              <a:pathLst>
                <a:path w="3683634" h="3843654">
                  <a:moveTo>
                    <a:pt x="3092196" y="3843528"/>
                  </a:moveTo>
                  <a:lnTo>
                    <a:pt x="591312" y="3843528"/>
                  </a:lnTo>
                  <a:lnTo>
                    <a:pt x="528828" y="3837432"/>
                  </a:lnTo>
                  <a:lnTo>
                    <a:pt x="467868" y="3825240"/>
                  </a:lnTo>
                  <a:lnTo>
                    <a:pt x="438912" y="3816096"/>
                  </a:lnTo>
                  <a:lnTo>
                    <a:pt x="408432" y="3806952"/>
                  </a:lnTo>
                  <a:lnTo>
                    <a:pt x="353568" y="3782568"/>
                  </a:lnTo>
                  <a:lnTo>
                    <a:pt x="274320" y="3738372"/>
                  </a:lnTo>
                  <a:lnTo>
                    <a:pt x="227076" y="3701796"/>
                  </a:lnTo>
                  <a:lnTo>
                    <a:pt x="182880" y="3662172"/>
                  </a:lnTo>
                  <a:lnTo>
                    <a:pt x="141732" y="3617976"/>
                  </a:lnTo>
                  <a:lnTo>
                    <a:pt x="89916" y="3544824"/>
                  </a:lnTo>
                  <a:lnTo>
                    <a:pt x="60960" y="3491484"/>
                  </a:lnTo>
                  <a:lnTo>
                    <a:pt x="27432" y="3406140"/>
                  </a:lnTo>
                  <a:lnTo>
                    <a:pt x="12192" y="3346704"/>
                  </a:lnTo>
                  <a:lnTo>
                    <a:pt x="0" y="3252216"/>
                  </a:lnTo>
                  <a:lnTo>
                    <a:pt x="0" y="591312"/>
                  </a:lnTo>
                  <a:lnTo>
                    <a:pt x="6096" y="528828"/>
                  </a:lnTo>
                  <a:lnTo>
                    <a:pt x="27432" y="437388"/>
                  </a:lnTo>
                  <a:lnTo>
                    <a:pt x="60960" y="353568"/>
                  </a:lnTo>
                  <a:lnTo>
                    <a:pt x="89916" y="300228"/>
                  </a:lnTo>
                  <a:lnTo>
                    <a:pt x="123444" y="249936"/>
                  </a:lnTo>
                  <a:lnTo>
                    <a:pt x="161544" y="204216"/>
                  </a:lnTo>
                  <a:lnTo>
                    <a:pt x="225552" y="141732"/>
                  </a:lnTo>
                  <a:lnTo>
                    <a:pt x="274320" y="106680"/>
                  </a:lnTo>
                  <a:lnTo>
                    <a:pt x="326136" y="74676"/>
                  </a:lnTo>
                  <a:lnTo>
                    <a:pt x="379476" y="48768"/>
                  </a:lnTo>
                  <a:lnTo>
                    <a:pt x="466344" y="18288"/>
                  </a:lnTo>
                  <a:lnTo>
                    <a:pt x="527304" y="6096"/>
                  </a:lnTo>
                  <a:lnTo>
                    <a:pt x="591312" y="0"/>
                  </a:lnTo>
                  <a:lnTo>
                    <a:pt x="3092196" y="0"/>
                  </a:lnTo>
                  <a:lnTo>
                    <a:pt x="3154680" y="6096"/>
                  </a:lnTo>
                  <a:lnTo>
                    <a:pt x="3215640" y="18288"/>
                  </a:lnTo>
                  <a:lnTo>
                    <a:pt x="3246120" y="27432"/>
                  </a:lnTo>
                  <a:lnTo>
                    <a:pt x="623316" y="27432"/>
                  </a:lnTo>
                  <a:lnTo>
                    <a:pt x="562356" y="30480"/>
                  </a:lnTo>
                  <a:lnTo>
                    <a:pt x="502920" y="39624"/>
                  </a:lnTo>
                  <a:lnTo>
                    <a:pt x="446532" y="54864"/>
                  </a:lnTo>
                  <a:lnTo>
                    <a:pt x="391668" y="74676"/>
                  </a:lnTo>
                  <a:lnTo>
                    <a:pt x="339852" y="99060"/>
                  </a:lnTo>
                  <a:lnTo>
                    <a:pt x="291084" y="129540"/>
                  </a:lnTo>
                  <a:lnTo>
                    <a:pt x="245364" y="163068"/>
                  </a:lnTo>
                  <a:lnTo>
                    <a:pt x="202692" y="202692"/>
                  </a:lnTo>
                  <a:lnTo>
                    <a:pt x="164592" y="243840"/>
                  </a:lnTo>
                  <a:lnTo>
                    <a:pt x="129540" y="289560"/>
                  </a:lnTo>
                  <a:lnTo>
                    <a:pt x="100584" y="338328"/>
                  </a:lnTo>
                  <a:lnTo>
                    <a:pt x="74676" y="391668"/>
                  </a:lnTo>
                  <a:lnTo>
                    <a:pt x="54864" y="445008"/>
                  </a:lnTo>
                  <a:lnTo>
                    <a:pt x="39624" y="502920"/>
                  </a:lnTo>
                  <a:lnTo>
                    <a:pt x="32004" y="562356"/>
                  </a:lnTo>
                  <a:lnTo>
                    <a:pt x="28956" y="591312"/>
                  </a:lnTo>
                  <a:lnTo>
                    <a:pt x="27432" y="623316"/>
                  </a:lnTo>
                  <a:lnTo>
                    <a:pt x="27432" y="3220212"/>
                  </a:lnTo>
                  <a:lnTo>
                    <a:pt x="30480" y="3281172"/>
                  </a:lnTo>
                  <a:lnTo>
                    <a:pt x="35052" y="3310128"/>
                  </a:lnTo>
                  <a:lnTo>
                    <a:pt x="39624" y="3340608"/>
                  </a:lnTo>
                  <a:lnTo>
                    <a:pt x="54864" y="3396996"/>
                  </a:lnTo>
                  <a:lnTo>
                    <a:pt x="74676" y="3451860"/>
                  </a:lnTo>
                  <a:lnTo>
                    <a:pt x="99060" y="3503676"/>
                  </a:lnTo>
                  <a:lnTo>
                    <a:pt x="129540" y="3552444"/>
                  </a:lnTo>
                  <a:lnTo>
                    <a:pt x="163068" y="3598164"/>
                  </a:lnTo>
                  <a:lnTo>
                    <a:pt x="222504" y="3660648"/>
                  </a:lnTo>
                  <a:lnTo>
                    <a:pt x="266700" y="3697224"/>
                  </a:lnTo>
                  <a:lnTo>
                    <a:pt x="313944" y="3729228"/>
                  </a:lnTo>
                  <a:lnTo>
                    <a:pt x="364236" y="3756660"/>
                  </a:lnTo>
                  <a:lnTo>
                    <a:pt x="417576" y="3779520"/>
                  </a:lnTo>
                  <a:lnTo>
                    <a:pt x="473964" y="3796284"/>
                  </a:lnTo>
                  <a:lnTo>
                    <a:pt x="562356" y="3813048"/>
                  </a:lnTo>
                  <a:lnTo>
                    <a:pt x="623316" y="3816096"/>
                  </a:lnTo>
                  <a:lnTo>
                    <a:pt x="3246120" y="3816096"/>
                  </a:lnTo>
                  <a:lnTo>
                    <a:pt x="3217164" y="3825240"/>
                  </a:lnTo>
                  <a:lnTo>
                    <a:pt x="3156204" y="3837432"/>
                  </a:lnTo>
                  <a:lnTo>
                    <a:pt x="3092196" y="3843528"/>
                  </a:lnTo>
                  <a:close/>
                </a:path>
                <a:path w="3683634" h="3843654">
                  <a:moveTo>
                    <a:pt x="3246120" y="3816096"/>
                  </a:moveTo>
                  <a:lnTo>
                    <a:pt x="3060192" y="3816096"/>
                  </a:lnTo>
                  <a:lnTo>
                    <a:pt x="3121152" y="3813048"/>
                  </a:lnTo>
                  <a:lnTo>
                    <a:pt x="3180588" y="3803904"/>
                  </a:lnTo>
                  <a:lnTo>
                    <a:pt x="3264408" y="3779520"/>
                  </a:lnTo>
                  <a:lnTo>
                    <a:pt x="3343656" y="3744468"/>
                  </a:lnTo>
                  <a:lnTo>
                    <a:pt x="3392424" y="3713988"/>
                  </a:lnTo>
                  <a:lnTo>
                    <a:pt x="3438144" y="3680460"/>
                  </a:lnTo>
                  <a:lnTo>
                    <a:pt x="3500628" y="3621024"/>
                  </a:lnTo>
                  <a:lnTo>
                    <a:pt x="3537204" y="3576828"/>
                  </a:lnTo>
                  <a:lnTo>
                    <a:pt x="3569208" y="3529584"/>
                  </a:lnTo>
                  <a:lnTo>
                    <a:pt x="3596640" y="3479292"/>
                  </a:lnTo>
                  <a:lnTo>
                    <a:pt x="3619500" y="3425952"/>
                  </a:lnTo>
                  <a:lnTo>
                    <a:pt x="3643884" y="3340608"/>
                  </a:lnTo>
                  <a:lnTo>
                    <a:pt x="3653028" y="3281172"/>
                  </a:lnTo>
                  <a:lnTo>
                    <a:pt x="3656076" y="3220212"/>
                  </a:lnTo>
                  <a:lnTo>
                    <a:pt x="3656076" y="623316"/>
                  </a:lnTo>
                  <a:lnTo>
                    <a:pt x="3653028" y="562356"/>
                  </a:lnTo>
                  <a:lnTo>
                    <a:pt x="3643884" y="502920"/>
                  </a:lnTo>
                  <a:lnTo>
                    <a:pt x="3619500" y="419100"/>
                  </a:lnTo>
                  <a:lnTo>
                    <a:pt x="3584448" y="339852"/>
                  </a:lnTo>
                  <a:lnTo>
                    <a:pt x="3553968" y="291084"/>
                  </a:lnTo>
                  <a:lnTo>
                    <a:pt x="3520440" y="245364"/>
                  </a:lnTo>
                  <a:lnTo>
                    <a:pt x="3461004" y="182880"/>
                  </a:lnTo>
                  <a:lnTo>
                    <a:pt x="3416808" y="146304"/>
                  </a:lnTo>
                  <a:lnTo>
                    <a:pt x="3369564" y="114300"/>
                  </a:lnTo>
                  <a:lnTo>
                    <a:pt x="3319272" y="86868"/>
                  </a:lnTo>
                  <a:lnTo>
                    <a:pt x="3265932" y="64008"/>
                  </a:lnTo>
                  <a:lnTo>
                    <a:pt x="3180588" y="39624"/>
                  </a:lnTo>
                  <a:lnTo>
                    <a:pt x="3121152" y="30480"/>
                  </a:lnTo>
                  <a:lnTo>
                    <a:pt x="3060192" y="27432"/>
                  </a:lnTo>
                  <a:lnTo>
                    <a:pt x="3246120" y="27432"/>
                  </a:lnTo>
                  <a:lnTo>
                    <a:pt x="3329940" y="60960"/>
                  </a:lnTo>
                  <a:lnTo>
                    <a:pt x="3409188" y="105156"/>
                  </a:lnTo>
                  <a:lnTo>
                    <a:pt x="3456432" y="141732"/>
                  </a:lnTo>
                  <a:lnTo>
                    <a:pt x="3500628" y="181356"/>
                  </a:lnTo>
                  <a:lnTo>
                    <a:pt x="3541776" y="225552"/>
                  </a:lnTo>
                  <a:lnTo>
                    <a:pt x="3593592" y="298704"/>
                  </a:lnTo>
                  <a:lnTo>
                    <a:pt x="3622548" y="352044"/>
                  </a:lnTo>
                  <a:lnTo>
                    <a:pt x="3646932" y="408432"/>
                  </a:lnTo>
                  <a:lnTo>
                    <a:pt x="3665220" y="466344"/>
                  </a:lnTo>
                  <a:lnTo>
                    <a:pt x="3677412" y="527304"/>
                  </a:lnTo>
                  <a:lnTo>
                    <a:pt x="3680460" y="559308"/>
                  </a:lnTo>
                  <a:lnTo>
                    <a:pt x="3683508" y="589788"/>
                  </a:lnTo>
                  <a:lnTo>
                    <a:pt x="3683508" y="3252216"/>
                  </a:lnTo>
                  <a:lnTo>
                    <a:pt x="3680460" y="3284220"/>
                  </a:lnTo>
                  <a:lnTo>
                    <a:pt x="3665220" y="3375660"/>
                  </a:lnTo>
                  <a:lnTo>
                    <a:pt x="3646932" y="3435096"/>
                  </a:lnTo>
                  <a:lnTo>
                    <a:pt x="3622548" y="3489960"/>
                  </a:lnTo>
                  <a:lnTo>
                    <a:pt x="3578352" y="3569208"/>
                  </a:lnTo>
                  <a:lnTo>
                    <a:pt x="3541776" y="3616452"/>
                  </a:lnTo>
                  <a:lnTo>
                    <a:pt x="3502152" y="3660648"/>
                  </a:lnTo>
                  <a:lnTo>
                    <a:pt x="3457956" y="3701796"/>
                  </a:lnTo>
                  <a:lnTo>
                    <a:pt x="3384804" y="3753612"/>
                  </a:lnTo>
                  <a:lnTo>
                    <a:pt x="3331464" y="3782568"/>
                  </a:lnTo>
                  <a:lnTo>
                    <a:pt x="3275076" y="3806952"/>
                  </a:lnTo>
                  <a:lnTo>
                    <a:pt x="3246120" y="3816096"/>
                  </a:lnTo>
                  <a:close/>
                </a:path>
              </a:pathLst>
            </a:custGeom>
            <a:solidFill>
              <a:srgbClr val="758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7280" y="2892552"/>
              <a:ext cx="2159635" cy="1211580"/>
            </a:xfrm>
            <a:custGeom>
              <a:avLst/>
              <a:gdLst/>
              <a:ahLst/>
              <a:cxnLst/>
              <a:rect l="l" t="t" r="r" b="b"/>
              <a:pathLst>
                <a:path w="2159635" h="1211579">
                  <a:moveTo>
                    <a:pt x="1080516" y="1211580"/>
                  </a:moveTo>
                  <a:lnTo>
                    <a:pt x="1019138" y="1210620"/>
                  </a:lnTo>
                  <a:lnTo>
                    <a:pt x="958666" y="1207777"/>
                  </a:lnTo>
                  <a:lnTo>
                    <a:pt x="899191" y="1203102"/>
                  </a:lnTo>
                  <a:lnTo>
                    <a:pt x="840804" y="1196645"/>
                  </a:lnTo>
                  <a:lnTo>
                    <a:pt x="783595" y="1188458"/>
                  </a:lnTo>
                  <a:lnTo>
                    <a:pt x="727655" y="1178592"/>
                  </a:lnTo>
                  <a:lnTo>
                    <a:pt x="673075" y="1167100"/>
                  </a:lnTo>
                  <a:lnTo>
                    <a:pt x="619946" y="1154031"/>
                  </a:lnTo>
                  <a:lnTo>
                    <a:pt x="568358" y="1139438"/>
                  </a:lnTo>
                  <a:lnTo>
                    <a:pt x="518402" y="1123373"/>
                  </a:lnTo>
                  <a:lnTo>
                    <a:pt x="470169" y="1105885"/>
                  </a:lnTo>
                  <a:lnTo>
                    <a:pt x="423749" y="1087027"/>
                  </a:lnTo>
                  <a:lnTo>
                    <a:pt x="379234" y="1066850"/>
                  </a:lnTo>
                  <a:lnTo>
                    <a:pt x="336713" y="1045406"/>
                  </a:lnTo>
                  <a:lnTo>
                    <a:pt x="296278" y="1022745"/>
                  </a:lnTo>
                  <a:lnTo>
                    <a:pt x="258020" y="998919"/>
                  </a:lnTo>
                  <a:lnTo>
                    <a:pt x="222029" y="973980"/>
                  </a:lnTo>
                  <a:lnTo>
                    <a:pt x="188396" y="947979"/>
                  </a:lnTo>
                  <a:lnTo>
                    <a:pt x="157211" y="920966"/>
                  </a:lnTo>
                  <a:lnTo>
                    <a:pt x="128566" y="892995"/>
                  </a:lnTo>
                  <a:lnTo>
                    <a:pt x="102550" y="864115"/>
                  </a:lnTo>
                  <a:lnTo>
                    <a:pt x="58773" y="803837"/>
                  </a:lnTo>
                  <a:lnTo>
                    <a:pt x="26605" y="740543"/>
                  </a:lnTo>
                  <a:lnTo>
                    <a:pt x="6772" y="674644"/>
                  </a:lnTo>
                  <a:lnTo>
                    <a:pt x="0" y="606551"/>
                  </a:lnTo>
                  <a:lnTo>
                    <a:pt x="1708" y="572104"/>
                  </a:lnTo>
                  <a:lnTo>
                    <a:pt x="15101" y="504783"/>
                  </a:lnTo>
                  <a:lnTo>
                    <a:pt x="41193" y="439901"/>
                  </a:lnTo>
                  <a:lnTo>
                    <a:pt x="79256" y="377866"/>
                  </a:lnTo>
                  <a:lnTo>
                    <a:pt x="128566" y="319084"/>
                  </a:lnTo>
                  <a:lnTo>
                    <a:pt x="157211" y="291041"/>
                  </a:lnTo>
                  <a:lnTo>
                    <a:pt x="188396" y="263965"/>
                  </a:lnTo>
                  <a:lnTo>
                    <a:pt x="222029" y="237906"/>
                  </a:lnTo>
                  <a:lnTo>
                    <a:pt x="258020" y="212916"/>
                  </a:lnTo>
                  <a:lnTo>
                    <a:pt x="296278" y="189045"/>
                  </a:lnTo>
                  <a:lnTo>
                    <a:pt x="336713" y="166345"/>
                  </a:lnTo>
                  <a:lnTo>
                    <a:pt x="379234" y="144866"/>
                  </a:lnTo>
                  <a:lnTo>
                    <a:pt x="423749" y="124660"/>
                  </a:lnTo>
                  <a:lnTo>
                    <a:pt x="470169" y="105777"/>
                  </a:lnTo>
                  <a:lnTo>
                    <a:pt x="518402" y="88269"/>
                  </a:lnTo>
                  <a:lnTo>
                    <a:pt x="568358" y="72186"/>
                  </a:lnTo>
                  <a:lnTo>
                    <a:pt x="619946" y="57580"/>
                  </a:lnTo>
                  <a:lnTo>
                    <a:pt x="673075" y="44501"/>
                  </a:lnTo>
                  <a:lnTo>
                    <a:pt x="727655" y="33000"/>
                  </a:lnTo>
                  <a:lnTo>
                    <a:pt x="783595" y="23129"/>
                  </a:lnTo>
                  <a:lnTo>
                    <a:pt x="840804" y="14938"/>
                  </a:lnTo>
                  <a:lnTo>
                    <a:pt x="899191" y="8479"/>
                  </a:lnTo>
                  <a:lnTo>
                    <a:pt x="958666" y="3802"/>
                  </a:lnTo>
                  <a:lnTo>
                    <a:pt x="1019138" y="959"/>
                  </a:lnTo>
                  <a:lnTo>
                    <a:pt x="1080516" y="0"/>
                  </a:lnTo>
                  <a:lnTo>
                    <a:pt x="1141741" y="959"/>
                  </a:lnTo>
                  <a:lnTo>
                    <a:pt x="1202071" y="3802"/>
                  </a:lnTo>
                  <a:lnTo>
                    <a:pt x="1261414" y="8479"/>
                  </a:lnTo>
                  <a:lnTo>
                    <a:pt x="1319680" y="14938"/>
                  </a:lnTo>
                  <a:lnTo>
                    <a:pt x="1376776" y="23129"/>
                  </a:lnTo>
                  <a:lnTo>
                    <a:pt x="1432612" y="33000"/>
                  </a:lnTo>
                  <a:lnTo>
                    <a:pt x="1487097" y="44501"/>
                  </a:lnTo>
                  <a:lnTo>
                    <a:pt x="1540140" y="57580"/>
                  </a:lnTo>
                  <a:lnTo>
                    <a:pt x="1591649" y="72186"/>
                  </a:lnTo>
                  <a:lnTo>
                    <a:pt x="1641534" y="88269"/>
                  </a:lnTo>
                  <a:lnTo>
                    <a:pt x="1689703" y="105777"/>
                  </a:lnTo>
                  <a:lnTo>
                    <a:pt x="1736065" y="124660"/>
                  </a:lnTo>
                  <a:lnTo>
                    <a:pt x="1780529" y="144866"/>
                  </a:lnTo>
                  <a:lnTo>
                    <a:pt x="1823005" y="166345"/>
                  </a:lnTo>
                  <a:lnTo>
                    <a:pt x="1863400" y="189045"/>
                  </a:lnTo>
                  <a:lnTo>
                    <a:pt x="1901624" y="212916"/>
                  </a:lnTo>
                  <a:lnTo>
                    <a:pt x="1937586" y="237906"/>
                  </a:lnTo>
                  <a:lnTo>
                    <a:pt x="1971194" y="263965"/>
                  </a:lnTo>
                  <a:lnTo>
                    <a:pt x="2002358" y="291041"/>
                  </a:lnTo>
                  <a:lnTo>
                    <a:pt x="2030987" y="319084"/>
                  </a:lnTo>
                  <a:lnTo>
                    <a:pt x="2056989" y="348043"/>
                  </a:lnTo>
                  <a:lnTo>
                    <a:pt x="2100747" y="408502"/>
                  </a:lnTo>
                  <a:lnTo>
                    <a:pt x="2132906" y="472012"/>
                  </a:lnTo>
                  <a:lnTo>
                    <a:pt x="2152736" y="538165"/>
                  </a:lnTo>
                  <a:lnTo>
                    <a:pt x="2159508" y="606551"/>
                  </a:lnTo>
                  <a:lnTo>
                    <a:pt x="2157799" y="640847"/>
                  </a:lnTo>
                  <a:lnTo>
                    <a:pt x="2144407" y="707894"/>
                  </a:lnTo>
                  <a:lnTo>
                    <a:pt x="2118322" y="772542"/>
                  </a:lnTo>
                  <a:lnTo>
                    <a:pt x="2080272" y="834379"/>
                  </a:lnTo>
                  <a:lnTo>
                    <a:pt x="2030987" y="892995"/>
                  </a:lnTo>
                  <a:lnTo>
                    <a:pt x="2002358" y="920966"/>
                  </a:lnTo>
                  <a:lnTo>
                    <a:pt x="1971194" y="947979"/>
                  </a:lnTo>
                  <a:lnTo>
                    <a:pt x="1937586" y="973980"/>
                  </a:lnTo>
                  <a:lnTo>
                    <a:pt x="1901624" y="998919"/>
                  </a:lnTo>
                  <a:lnTo>
                    <a:pt x="1863400" y="1022745"/>
                  </a:lnTo>
                  <a:lnTo>
                    <a:pt x="1823005" y="1045406"/>
                  </a:lnTo>
                  <a:lnTo>
                    <a:pt x="1780529" y="1066850"/>
                  </a:lnTo>
                  <a:lnTo>
                    <a:pt x="1736065" y="1087027"/>
                  </a:lnTo>
                  <a:lnTo>
                    <a:pt x="1689703" y="1105885"/>
                  </a:lnTo>
                  <a:lnTo>
                    <a:pt x="1641534" y="1123373"/>
                  </a:lnTo>
                  <a:lnTo>
                    <a:pt x="1591649" y="1139438"/>
                  </a:lnTo>
                  <a:lnTo>
                    <a:pt x="1540140" y="1154031"/>
                  </a:lnTo>
                  <a:lnTo>
                    <a:pt x="1487097" y="1167100"/>
                  </a:lnTo>
                  <a:lnTo>
                    <a:pt x="1432612" y="1178592"/>
                  </a:lnTo>
                  <a:lnTo>
                    <a:pt x="1376776" y="1188458"/>
                  </a:lnTo>
                  <a:lnTo>
                    <a:pt x="1319680" y="1196645"/>
                  </a:lnTo>
                  <a:lnTo>
                    <a:pt x="1261414" y="1203102"/>
                  </a:lnTo>
                  <a:lnTo>
                    <a:pt x="1202071" y="1207777"/>
                  </a:lnTo>
                  <a:lnTo>
                    <a:pt x="1141741" y="1210620"/>
                  </a:lnTo>
                  <a:lnTo>
                    <a:pt x="1080516" y="1211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40" y="2878836"/>
              <a:ext cx="2190115" cy="1239520"/>
            </a:xfrm>
            <a:custGeom>
              <a:avLst/>
              <a:gdLst/>
              <a:ahLst/>
              <a:cxnLst/>
              <a:rect l="l" t="t" r="r" b="b"/>
              <a:pathLst>
                <a:path w="2190115" h="1239520">
                  <a:moveTo>
                    <a:pt x="1524" y="635508"/>
                  </a:moveTo>
                  <a:lnTo>
                    <a:pt x="0" y="620268"/>
                  </a:lnTo>
                  <a:lnTo>
                    <a:pt x="1524" y="603504"/>
                  </a:lnTo>
                  <a:lnTo>
                    <a:pt x="1524" y="588264"/>
                  </a:lnTo>
                  <a:lnTo>
                    <a:pt x="4572" y="571500"/>
                  </a:lnTo>
                  <a:lnTo>
                    <a:pt x="6096" y="554736"/>
                  </a:lnTo>
                  <a:lnTo>
                    <a:pt x="9144" y="539496"/>
                  </a:lnTo>
                  <a:lnTo>
                    <a:pt x="13716" y="524256"/>
                  </a:lnTo>
                  <a:lnTo>
                    <a:pt x="15240" y="518160"/>
                  </a:lnTo>
                  <a:lnTo>
                    <a:pt x="42672" y="525780"/>
                  </a:lnTo>
                  <a:lnTo>
                    <a:pt x="41148" y="530352"/>
                  </a:lnTo>
                  <a:lnTo>
                    <a:pt x="38100" y="545592"/>
                  </a:lnTo>
                  <a:lnTo>
                    <a:pt x="35052" y="559308"/>
                  </a:lnTo>
                  <a:lnTo>
                    <a:pt x="32004" y="574548"/>
                  </a:lnTo>
                  <a:lnTo>
                    <a:pt x="28956" y="605028"/>
                  </a:lnTo>
                  <a:lnTo>
                    <a:pt x="28956" y="633984"/>
                  </a:lnTo>
                  <a:lnTo>
                    <a:pt x="1524" y="635508"/>
                  </a:lnTo>
                  <a:close/>
                </a:path>
                <a:path w="2190115" h="1239520">
                  <a:moveTo>
                    <a:pt x="1524" y="638556"/>
                  </a:moveTo>
                  <a:lnTo>
                    <a:pt x="1524" y="635508"/>
                  </a:lnTo>
                  <a:lnTo>
                    <a:pt x="28956" y="633984"/>
                  </a:lnTo>
                  <a:lnTo>
                    <a:pt x="28956" y="635508"/>
                  </a:lnTo>
                  <a:lnTo>
                    <a:pt x="1524" y="638556"/>
                  </a:lnTo>
                  <a:close/>
                </a:path>
                <a:path w="2190115" h="1239520">
                  <a:moveTo>
                    <a:pt x="74676" y="449580"/>
                  </a:moveTo>
                  <a:lnTo>
                    <a:pt x="48768" y="435864"/>
                  </a:lnTo>
                  <a:lnTo>
                    <a:pt x="50292" y="432816"/>
                  </a:lnTo>
                  <a:lnTo>
                    <a:pt x="59436" y="417576"/>
                  </a:lnTo>
                  <a:lnTo>
                    <a:pt x="77724" y="390144"/>
                  </a:lnTo>
                  <a:lnTo>
                    <a:pt x="88392" y="374904"/>
                  </a:lnTo>
                  <a:lnTo>
                    <a:pt x="109728" y="347472"/>
                  </a:lnTo>
                  <a:lnTo>
                    <a:pt x="117348" y="341376"/>
                  </a:lnTo>
                  <a:lnTo>
                    <a:pt x="138684" y="359664"/>
                  </a:lnTo>
                  <a:lnTo>
                    <a:pt x="132588" y="365760"/>
                  </a:lnTo>
                  <a:lnTo>
                    <a:pt x="121920" y="379476"/>
                  </a:lnTo>
                  <a:lnTo>
                    <a:pt x="111252" y="391668"/>
                  </a:lnTo>
                  <a:lnTo>
                    <a:pt x="83820" y="432816"/>
                  </a:lnTo>
                  <a:lnTo>
                    <a:pt x="76200" y="446532"/>
                  </a:lnTo>
                  <a:lnTo>
                    <a:pt x="74676" y="449580"/>
                  </a:lnTo>
                  <a:close/>
                </a:path>
                <a:path w="2190115" h="1239520">
                  <a:moveTo>
                    <a:pt x="198120" y="301752"/>
                  </a:moveTo>
                  <a:lnTo>
                    <a:pt x="179832" y="278892"/>
                  </a:lnTo>
                  <a:lnTo>
                    <a:pt x="190500" y="269748"/>
                  </a:lnTo>
                  <a:lnTo>
                    <a:pt x="220980" y="245364"/>
                  </a:lnTo>
                  <a:lnTo>
                    <a:pt x="252984" y="222504"/>
                  </a:lnTo>
                  <a:lnTo>
                    <a:pt x="272796" y="210312"/>
                  </a:lnTo>
                  <a:lnTo>
                    <a:pt x="288036" y="234696"/>
                  </a:lnTo>
                  <a:lnTo>
                    <a:pt x="269748" y="245364"/>
                  </a:lnTo>
                  <a:lnTo>
                    <a:pt x="237744" y="268224"/>
                  </a:lnTo>
                  <a:lnTo>
                    <a:pt x="208788" y="291084"/>
                  </a:lnTo>
                  <a:lnTo>
                    <a:pt x="198120" y="301752"/>
                  </a:lnTo>
                  <a:close/>
                </a:path>
                <a:path w="2190115" h="1239520">
                  <a:moveTo>
                    <a:pt x="361188" y="192024"/>
                  </a:moveTo>
                  <a:lnTo>
                    <a:pt x="347472" y="166116"/>
                  </a:lnTo>
                  <a:lnTo>
                    <a:pt x="362712" y="158496"/>
                  </a:lnTo>
                  <a:lnTo>
                    <a:pt x="402336" y="140208"/>
                  </a:lnTo>
                  <a:lnTo>
                    <a:pt x="443484" y="121920"/>
                  </a:lnTo>
                  <a:lnTo>
                    <a:pt x="452628" y="117348"/>
                  </a:lnTo>
                  <a:lnTo>
                    <a:pt x="463296" y="143256"/>
                  </a:lnTo>
                  <a:lnTo>
                    <a:pt x="454152" y="147828"/>
                  </a:lnTo>
                  <a:lnTo>
                    <a:pt x="414528" y="164592"/>
                  </a:lnTo>
                  <a:lnTo>
                    <a:pt x="374904" y="184404"/>
                  </a:lnTo>
                  <a:lnTo>
                    <a:pt x="361188" y="192024"/>
                  </a:lnTo>
                  <a:close/>
                </a:path>
                <a:path w="2190115" h="1239520">
                  <a:moveTo>
                    <a:pt x="542544" y="114300"/>
                  </a:moveTo>
                  <a:lnTo>
                    <a:pt x="533400" y="86868"/>
                  </a:lnTo>
                  <a:lnTo>
                    <a:pt x="576072" y="73152"/>
                  </a:lnTo>
                  <a:lnTo>
                    <a:pt x="623316" y="59436"/>
                  </a:lnTo>
                  <a:lnTo>
                    <a:pt x="644652" y="54864"/>
                  </a:lnTo>
                  <a:lnTo>
                    <a:pt x="650748" y="82296"/>
                  </a:lnTo>
                  <a:lnTo>
                    <a:pt x="630936" y="86868"/>
                  </a:lnTo>
                  <a:lnTo>
                    <a:pt x="585216" y="100584"/>
                  </a:lnTo>
                  <a:lnTo>
                    <a:pt x="542544" y="114300"/>
                  </a:lnTo>
                  <a:close/>
                </a:path>
                <a:path w="2190115" h="1239520">
                  <a:moveTo>
                    <a:pt x="734568" y="64008"/>
                  </a:moveTo>
                  <a:lnTo>
                    <a:pt x="728472" y="35052"/>
                  </a:lnTo>
                  <a:lnTo>
                    <a:pt x="822960" y="18288"/>
                  </a:lnTo>
                  <a:lnTo>
                    <a:pt x="842772" y="16764"/>
                  </a:lnTo>
                  <a:lnTo>
                    <a:pt x="845820" y="44196"/>
                  </a:lnTo>
                  <a:lnTo>
                    <a:pt x="827532" y="47244"/>
                  </a:lnTo>
                  <a:lnTo>
                    <a:pt x="777240" y="54864"/>
                  </a:lnTo>
                  <a:lnTo>
                    <a:pt x="734568" y="64008"/>
                  </a:lnTo>
                  <a:close/>
                </a:path>
                <a:path w="2190115" h="1239520">
                  <a:moveTo>
                    <a:pt x="932688" y="35052"/>
                  </a:moveTo>
                  <a:lnTo>
                    <a:pt x="931164" y="35052"/>
                  </a:lnTo>
                  <a:lnTo>
                    <a:pt x="928116" y="6096"/>
                  </a:lnTo>
                  <a:lnTo>
                    <a:pt x="929640" y="6096"/>
                  </a:lnTo>
                  <a:lnTo>
                    <a:pt x="1039368" y="0"/>
                  </a:lnTo>
                  <a:lnTo>
                    <a:pt x="1043940" y="0"/>
                  </a:lnTo>
                  <a:lnTo>
                    <a:pt x="1043940" y="28956"/>
                  </a:lnTo>
                  <a:lnTo>
                    <a:pt x="1039368" y="28956"/>
                  </a:lnTo>
                  <a:lnTo>
                    <a:pt x="932688" y="35052"/>
                  </a:lnTo>
                  <a:close/>
                </a:path>
                <a:path w="2190115" h="1239520">
                  <a:moveTo>
                    <a:pt x="1242060" y="33528"/>
                  </a:moveTo>
                  <a:lnTo>
                    <a:pt x="1205484" y="32004"/>
                  </a:lnTo>
                  <a:lnTo>
                    <a:pt x="1150620" y="28956"/>
                  </a:lnTo>
                  <a:lnTo>
                    <a:pt x="1129284" y="28956"/>
                  </a:lnTo>
                  <a:lnTo>
                    <a:pt x="1129284" y="0"/>
                  </a:lnTo>
                  <a:lnTo>
                    <a:pt x="1150620" y="0"/>
                  </a:lnTo>
                  <a:lnTo>
                    <a:pt x="1207008" y="3048"/>
                  </a:lnTo>
                  <a:lnTo>
                    <a:pt x="1243584" y="6096"/>
                  </a:lnTo>
                  <a:lnTo>
                    <a:pt x="1242060" y="33528"/>
                  </a:lnTo>
                  <a:close/>
                </a:path>
                <a:path w="2190115" h="1239520">
                  <a:moveTo>
                    <a:pt x="1438656" y="59436"/>
                  </a:moveTo>
                  <a:lnTo>
                    <a:pt x="1414272" y="54864"/>
                  </a:lnTo>
                  <a:lnTo>
                    <a:pt x="1363980" y="47244"/>
                  </a:lnTo>
                  <a:lnTo>
                    <a:pt x="1327404" y="42672"/>
                  </a:lnTo>
                  <a:lnTo>
                    <a:pt x="1330452" y="13716"/>
                  </a:lnTo>
                  <a:lnTo>
                    <a:pt x="1367028" y="18288"/>
                  </a:lnTo>
                  <a:lnTo>
                    <a:pt x="1444752" y="32004"/>
                  </a:lnTo>
                  <a:lnTo>
                    <a:pt x="1438656" y="59436"/>
                  </a:lnTo>
                  <a:close/>
                </a:path>
                <a:path w="2190115" h="1239520">
                  <a:moveTo>
                    <a:pt x="1630680" y="108204"/>
                  </a:moveTo>
                  <a:lnTo>
                    <a:pt x="1606296" y="100584"/>
                  </a:lnTo>
                  <a:lnTo>
                    <a:pt x="1560576" y="86868"/>
                  </a:lnTo>
                  <a:lnTo>
                    <a:pt x="1522476" y="77724"/>
                  </a:lnTo>
                  <a:lnTo>
                    <a:pt x="1528572" y="50292"/>
                  </a:lnTo>
                  <a:lnTo>
                    <a:pt x="1566672" y="59436"/>
                  </a:lnTo>
                  <a:lnTo>
                    <a:pt x="1613916" y="73152"/>
                  </a:lnTo>
                  <a:lnTo>
                    <a:pt x="1639824" y="82296"/>
                  </a:lnTo>
                  <a:lnTo>
                    <a:pt x="1630680" y="108204"/>
                  </a:lnTo>
                  <a:close/>
                </a:path>
                <a:path w="2190115" h="1239520">
                  <a:moveTo>
                    <a:pt x="1813560" y="182880"/>
                  </a:moveTo>
                  <a:lnTo>
                    <a:pt x="1776984" y="166116"/>
                  </a:lnTo>
                  <a:lnTo>
                    <a:pt x="1735836" y="147828"/>
                  </a:lnTo>
                  <a:lnTo>
                    <a:pt x="1709928" y="137160"/>
                  </a:lnTo>
                  <a:lnTo>
                    <a:pt x="1720596" y="111252"/>
                  </a:lnTo>
                  <a:lnTo>
                    <a:pt x="1746504" y="120396"/>
                  </a:lnTo>
                  <a:lnTo>
                    <a:pt x="1787652" y="138684"/>
                  </a:lnTo>
                  <a:lnTo>
                    <a:pt x="1825752" y="158496"/>
                  </a:lnTo>
                  <a:lnTo>
                    <a:pt x="1813560" y="182880"/>
                  </a:lnTo>
                  <a:close/>
                </a:path>
                <a:path w="2190115" h="1239520">
                  <a:moveTo>
                    <a:pt x="1979676" y="289560"/>
                  </a:moveTo>
                  <a:lnTo>
                    <a:pt x="1952244" y="268224"/>
                  </a:lnTo>
                  <a:lnTo>
                    <a:pt x="1920240" y="246888"/>
                  </a:lnTo>
                  <a:lnTo>
                    <a:pt x="1886712" y="224028"/>
                  </a:lnTo>
                  <a:lnTo>
                    <a:pt x="1903476" y="201168"/>
                  </a:lnTo>
                  <a:lnTo>
                    <a:pt x="1937004" y="222504"/>
                  </a:lnTo>
                  <a:lnTo>
                    <a:pt x="1969008" y="245364"/>
                  </a:lnTo>
                  <a:lnTo>
                    <a:pt x="1996440" y="268224"/>
                  </a:lnTo>
                  <a:lnTo>
                    <a:pt x="1979676" y="289560"/>
                  </a:lnTo>
                  <a:close/>
                </a:path>
                <a:path w="2190115" h="1239520">
                  <a:moveTo>
                    <a:pt x="2107692" y="434340"/>
                  </a:moveTo>
                  <a:lnTo>
                    <a:pt x="2106168" y="432816"/>
                  </a:lnTo>
                  <a:lnTo>
                    <a:pt x="2098548" y="419100"/>
                  </a:lnTo>
                  <a:lnTo>
                    <a:pt x="2089404" y="405384"/>
                  </a:lnTo>
                  <a:lnTo>
                    <a:pt x="2078736" y="393192"/>
                  </a:lnTo>
                  <a:lnTo>
                    <a:pt x="2069592" y="379476"/>
                  </a:lnTo>
                  <a:lnTo>
                    <a:pt x="2058924" y="367284"/>
                  </a:lnTo>
                  <a:lnTo>
                    <a:pt x="2040636" y="347472"/>
                  </a:lnTo>
                  <a:lnTo>
                    <a:pt x="2061972" y="327660"/>
                  </a:lnTo>
                  <a:lnTo>
                    <a:pt x="2080260" y="347472"/>
                  </a:lnTo>
                  <a:lnTo>
                    <a:pt x="2112264" y="388620"/>
                  </a:lnTo>
                  <a:lnTo>
                    <a:pt x="2121408" y="403860"/>
                  </a:lnTo>
                  <a:lnTo>
                    <a:pt x="2130552" y="417576"/>
                  </a:lnTo>
                  <a:lnTo>
                    <a:pt x="2132076" y="420624"/>
                  </a:lnTo>
                  <a:lnTo>
                    <a:pt x="2107692" y="434340"/>
                  </a:lnTo>
                  <a:close/>
                </a:path>
                <a:path w="2190115" h="1239520">
                  <a:moveTo>
                    <a:pt x="2189988" y="617220"/>
                  </a:moveTo>
                  <a:lnTo>
                    <a:pt x="2161032" y="617220"/>
                  </a:lnTo>
                  <a:lnTo>
                    <a:pt x="2161032" y="605028"/>
                  </a:lnTo>
                  <a:lnTo>
                    <a:pt x="2159508" y="589788"/>
                  </a:lnTo>
                  <a:lnTo>
                    <a:pt x="2157984" y="576072"/>
                  </a:lnTo>
                  <a:lnTo>
                    <a:pt x="2156460" y="560832"/>
                  </a:lnTo>
                  <a:lnTo>
                    <a:pt x="2153412" y="545592"/>
                  </a:lnTo>
                  <a:lnTo>
                    <a:pt x="2148840" y="531876"/>
                  </a:lnTo>
                  <a:lnTo>
                    <a:pt x="2145792" y="516636"/>
                  </a:lnTo>
                  <a:lnTo>
                    <a:pt x="2142744" y="510540"/>
                  </a:lnTo>
                  <a:lnTo>
                    <a:pt x="2170176" y="501396"/>
                  </a:lnTo>
                  <a:lnTo>
                    <a:pt x="2171700" y="507492"/>
                  </a:lnTo>
                  <a:lnTo>
                    <a:pt x="2176272" y="522732"/>
                  </a:lnTo>
                  <a:lnTo>
                    <a:pt x="2186940" y="571500"/>
                  </a:lnTo>
                  <a:lnTo>
                    <a:pt x="2189988" y="603504"/>
                  </a:lnTo>
                  <a:lnTo>
                    <a:pt x="2189988" y="617220"/>
                  </a:lnTo>
                  <a:close/>
                </a:path>
                <a:path w="2190115" h="1239520">
                  <a:moveTo>
                    <a:pt x="2135124" y="815340"/>
                  </a:moveTo>
                  <a:lnTo>
                    <a:pt x="2109216" y="800100"/>
                  </a:lnTo>
                  <a:lnTo>
                    <a:pt x="2113788" y="792480"/>
                  </a:lnTo>
                  <a:lnTo>
                    <a:pt x="2129028" y="765048"/>
                  </a:lnTo>
                  <a:lnTo>
                    <a:pt x="2135124" y="751332"/>
                  </a:lnTo>
                  <a:lnTo>
                    <a:pt x="2139696" y="737616"/>
                  </a:lnTo>
                  <a:lnTo>
                    <a:pt x="2144268" y="722376"/>
                  </a:lnTo>
                  <a:lnTo>
                    <a:pt x="2151888" y="699516"/>
                  </a:lnTo>
                  <a:lnTo>
                    <a:pt x="2179320" y="705612"/>
                  </a:lnTo>
                  <a:lnTo>
                    <a:pt x="2176272" y="714756"/>
                  </a:lnTo>
                  <a:lnTo>
                    <a:pt x="2171700" y="731520"/>
                  </a:lnTo>
                  <a:lnTo>
                    <a:pt x="2167128" y="746760"/>
                  </a:lnTo>
                  <a:lnTo>
                    <a:pt x="2154936" y="777240"/>
                  </a:lnTo>
                  <a:lnTo>
                    <a:pt x="2147316" y="790956"/>
                  </a:lnTo>
                  <a:lnTo>
                    <a:pt x="2135124" y="815340"/>
                  </a:lnTo>
                  <a:close/>
                </a:path>
                <a:path w="2190115" h="1239520">
                  <a:moveTo>
                    <a:pt x="2001012" y="969264"/>
                  </a:moveTo>
                  <a:lnTo>
                    <a:pt x="1982724" y="946404"/>
                  </a:lnTo>
                  <a:lnTo>
                    <a:pt x="2008632" y="923544"/>
                  </a:lnTo>
                  <a:lnTo>
                    <a:pt x="2034540" y="899160"/>
                  </a:lnTo>
                  <a:lnTo>
                    <a:pt x="2057400" y="873252"/>
                  </a:lnTo>
                  <a:lnTo>
                    <a:pt x="2061972" y="868680"/>
                  </a:lnTo>
                  <a:lnTo>
                    <a:pt x="2083308" y="886968"/>
                  </a:lnTo>
                  <a:lnTo>
                    <a:pt x="2080260" y="891540"/>
                  </a:lnTo>
                  <a:lnTo>
                    <a:pt x="2055876" y="917448"/>
                  </a:lnTo>
                  <a:lnTo>
                    <a:pt x="2001012" y="969264"/>
                  </a:lnTo>
                  <a:close/>
                </a:path>
                <a:path w="2190115" h="1239520">
                  <a:moveTo>
                    <a:pt x="1830324" y="1078992"/>
                  </a:moveTo>
                  <a:lnTo>
                    <a:pt x="1816608" y="1054608"/>
                  </a:lnTo>
                  <a:lnTo>
                    <a:pt x="1851660" y="1036320"/>
                  </a:lnTo>
                  <a:lnTo>
                    <a:pt x="1886712" y="1014984"/>
                  </a:lnTo>
                  <a:lnTo>
                    <a:pt x="1914144" y="996696"/>
                  </a:lnTo>
                  <a:lnTo>
                    <a:pt x="1930908" y="1021080"/>
                  </a:lnTo>
                  <a:lnTo>
                    <a:pt x="1901952" y="1039368"/>
                  </a:lnTo>
                  <a:lnTo>
                    <a:pt x="1866900" y="1060704"/>
                  </a:lnTo>
                  <a:lnTo>
                    <a:pt x="1830324" y="1078992"/>
                  </a:lnTo>
                  <a:close/>
                </a:path>
                <a:path w="2190115" h="1239520">
                  <a:moveTo>
                    <a:pt x="1644396" y="1156716"/>
                  </a:moveTo>
                  <a:lnTo>
                    <a:pt x="1635252" y="1129284"/>
                  </a:lnTo>
                  <a:lnTo>
                    <a:pt x="1650492" y="1124712"/>
                  </a:lnTo>
                  <a:lnTo>
                    <a:pt x="1735836" y="1091184"/>
                  </a:lnTo>
                  <a:lnTo>
                    <a:pt x="1740408" y="1089660"/>
                  </a:lnTo>
                  <a:lnTo>
                    <a:pt x="1752600" y="1115568"/>
                  </a:lnTo>
                  <a:lnTo>
                    <a:pt x="1746504" y="1118616"/>
                  </a:lnTo>
                  <a:lnTo>
                    <a:pt x="1703832" y="1135380"/>
                  </a:lnTo>
                  <a:lnTo>
                    <a:pt x="1659636" y="1150620"/>
                  </a:lnTo>
                  <a:lnTo>
                    <a:pt x="1644396" y="1156716"/>
                  </a:lnTo>
                  <a:close/>
                </a:path>
                <a:path w="2190115" h="1239520">
                  <a:moveTo>
                    <a:pt x="1447800" y="1207008"/>
                  </a:moveTo>
                  <a:lnTo>
                    <a:pt x="1443228" y="1178052"/>
                  </a:lnTo>
                  <a:lnTo>
                    <a:pt x="1463040" y="1175004"/>
                  </a:lnTo>
                  <a:lnTo>
                    <a:pt x="1511808" y="1164336"/>
                  </a:lnTo>
                  <a:lnTo>
                    <a:pt x="1552956" y="1153668"/>
                  </a:lnTo>
                  <a:lnTo>
                    <a:pt x="1560576" y="1181100"/>
                  </a:lnTo>
                  <a:lnTo>
                    <a:pt x="1519428" y="1191768"/>
                  </a:lnTo>
                  <a:lnTo>
                    <a:pt x="1447800" y="1207008"/>
                  </a:lnTo>
                  <a:close/>
                </a:path>
                <a:path w="2190115" h="1239520">
                  <a:moveTo>
                    <a:pt x="1260348" y="1232916"/>
                  </a:moveTo>
                  <a:lnTo>
                    <a:pt x="1248156" y="1232916"/>
                  </a:lnTo>
                  <a:lnTo>
                    <a:pt x="1246632" y="1205484"/>
                  </a:lnTo>
                  <a:lnTo>
                    <a:pt x="1258824" y="1203960"/>
                  </a:lnTo>
                  <a:lnTo>
                    <a:pt x="1310640" y="1199388"/>
                  </a:lnTo>
                  <a:lnTo>
                    <a:pt x="1359408" y="1191768"/>
                  </a:lnTo>
                  <a:lnTo>
                    <a:pt x="1362456" y="1220724"/>
                  </a:lnTo>
                  <a:lnTo>
                    <a:pt x="1315212" y="1226820"/>
                  </a:lnTo>
                  <a:lnTo>
                    <a:pt x="1260348" y="1232916"/>
                  </a:lnTo>
                  <a:close/>
                </a:path>
                <a:path w="2190115" h="1239520">
                  <a:moveTo>
                    <a:pt x="1150620" y="1239012"/>
                  </a:moveTo>
                  <a:lnTo>
                    <a:pt x="1046988" y="1239012"/>
                  </a:lnTo>
                  <a:lnTo>
                    <a:pt x="1048512" y="1210056"/>
                  </a:lnTo>
                  <a:lnTo>
                    <a:pt x="1094232" y="1211580"/>
                  </a:lnTo>
                  <a:lnTo>
                    <a:pt x="1161372" y="1211580"/>
                  </a:lnTo>
                  <a:lnTo>
                    <a:pt x="1162812" y="1237488"/>
                  </a:lnTo>
                  <a:lnTo>
                    <a:pt x="1150620" y="1239012"/>
                  </a:lnTo>
                  <a:close/>
                </a:path>
                <a:path w="2190115" h="1239520">
                  <a:moveTo>
                    <a:pt x="1161372" y="1211580"/>
                  </a:moveTo>
                  <a:lnTo>
                    <a:pt x="1094232" y="1211580"/>
                  </a:lnTo>
                  <a:lnTo>
                    <a:pt x="1150620" y="1210056"/>
                  </a:lnTo>
                  <a:lnTo>
                    <a:pt x="1161288" y="1210056"/>
                  </a:lnTo>
                  <a:lnTo>
                    <a:pt x="1161372" y="1211580"/>
                  </a:lnTo>
                  <a:close/>
                </a:path>
                <a:path w="2190115" h="1239520">
                  <a:moveTo>
                    <a:pt x="961644" y="1234440"/>
                  </a:moveTo>
                  <a:lnTo>
                    <a:pt x="929640" y="1232916"/>
                  </a:lnTo>
                  <a:lnTo>
                    <a:pt x="847344" y="1223772"/>
                  </a:lnTo>
                  <a:lnTo>
                    <a:pt x="850392" y="1194816"/>
                  </a:lnTo>
                  <a:lnTo>
                    <a:pt x="879348" y="1199388"/>
                  </a:lnTo>
                  <a:lnTo>
                    <a:pt x="963168" y="1207008"/>
                  </a:lnTo>
                  <a:lnTo>
                    <a:pt x="961644" y="1234440"/>
                  </a:lnTo>
                  <a:close/>
                </a:path>
                <a:path w="2190115" h="1239520">
                  <a:moveTo>
                    <a:pt x="760476" y="1210056"/>
                  </a:moveTo>
                  <a:lnTo>
                    <a:pt x="720852" y="1202436"/>
                  </a:lnTo>
                  <a:lnTo>
                    <a:pt x="672084" y="1191768"/>
                  </a:lnTo>
                  <a:lnTo>
                    <a:pt x="649224" y="1185672"/>
                  </a:lnTo>
                  <a:lnTo>
                    <a:pt x="655320" y="1158240"/>
                  </a:lnTo>
                  <a:lnTo>
                    <a:pt x="678180" y="1164336"/>
                  </a:lnTo>
                  <a:lnTo>
                    <a:pt x="726948" y="1175004"/>
                  </a:lnTo>
                  <a:lnTo>
                    <a:pt x="766572" y="1182624"/>
                  </a:lnTo>
                  <a:lnTo>
                    <a:pt x="760476" y="1210056"/>
                  </a:lnTo>
                  <a:close/>
                </a:path>
                <a:path w="2190115" h="1239520">
                  <a:moveTo>
                    <a:pt x="565404" y="1162812"/>
                  </a:moveTo>
                  <a:lnTo>
                    <a:pt x="486156" y="1135380"/>
                  </a:lnTo>
                  <a:lnTo>
                    <a:pt x="457200" y="1123188"/>
                  </a:lnTo>
                  <a:lnTo>
                    <a:pt x="467868" y="1097280"/>
                  </a:lnTo>
                  <a:lnTo>
                    <a:pt x="496824" y="1107948"/>
                  </a:lnTo>
                  <a:lnTo>
                    <a:pt x="539496" y="1124712"/>
                  </a:lnTo>
                  <a:lnTo>
                    <a:pt x="574548" y="1135380"/>
                  </a:lnTo>
                  <a:lnTo>
                    <a:pt x="565404" y="1162812"/>
                  </a:lnTo>
                  <a:close/>
                </a:path>
                <a:path w="2190115" h="1239520">
                  <a:moveTo>
                    <a:pt x="377952" y="1088136"/>
                  </a:moveTo>
                  <a:lnTo>
                    <a:pt x="362712" y="1080516"/>
                  </a:lnTo>
                  <a:lnTo>
                    <a:pt x="324612" y="1060704"/>
                  </a:lnTo>
                  <a:lnTo>
                    <a:pt x="288036" y="1039368"/>
                  </a:lnTo>
                  <a:lnTo>
                    <a:pt x="275844" y="1031748"/>
                  </a:lnTo>
                  <a:lnTo>
                    <a:pt x="291084" y="1007364"/>
                  </a:lnTo>
                  <a:lnTo>
                    <a:pt x="303276" y="1014984"/>
                  </a:lnTo>
                  <a:lnTo>
                    <a:pt x="338328" y="1034796"/>
                  </a:lnTo>
                  <a:lnTo>
                    <a:pt x="374904" y="1054608"/>
                  </a:lnTo>
                  <a:lnTo>
                    <a:pt x="390144" y="1062228"/>
                  </a:lnTo>
                  <a:lnTo>
                    <a:pt x="377952" y="1088136"/>
                  </a:lnTo>
                  <a:close/>
                </a:path>
                <a:path w="2190115" h="1239520">
                  <a:moveTo>
                    <a:pt x="205740" y="981456"/>
                  </a:moveTo>
                  <a:lnTo>
                    <a:pt x="190500" y="969264"/>
                  </a:lnTo>
                  <a:lnTo>
                    <a:pt x="161544" y="944880"/>
                  </a:lnTo>
                  <a:lnTo>
                    <a:pt x="135636" y="918972"/>
                  </a:lnTo>
                  <a:lnTo>
                    <a:pt x="120396" y="902208"/>
                  </a:lnTo>
                  <a:lnTo>
                    <a:pt x="141732" y="882396"/>
                  </a:lnTo>
                  <a:lnTo>
                    <a:pt x="155448" y="897636"/>
                  </a:lnTo>
                  <a:lnTo>
                    <a:pt x="181356" y="923544"/>
                  </a:lnTo>
                  <a:lnTo>
                    <a:pt x="208788" y="946404"/>
                  </a:lnTo>
                  <a:lnTo>
                    <a:pt x="222504" y="958596"/>
                  </a:lnTo>
                  <a:lnTo>
                    <a:pt x="205740" y="981456"/>
                  </a:lnTo>
                  <a:close/>
                </a:path>
                <a:path w="2190115" h="1239520">
                  <a:moveTo>
                    <a:pt x="65532" y="832104"/>
                  </a:moveTo>
                  <a:lnTo>
                    <a:pt x="59436" y="821436"/>
                  </a:lnTo>
                  <a:lnTo>
                    <a:pt x="51816" y="806196"/>
                  </a:lnTo>
                  <a:lnTo>
                    <a:pt x="42672" y="792480"/>
                  </a:lnTo>
                  <a:lnTo>
                    <a:pt x="36576" y="777240"/>
                  </a:lnTo>
                  <a:lnTo>
                    <a:pt x="28956" y="762000"/>
                  </a:lnTo>
                  <a:lnTo>
                    <a:pt x="22860" y="746760"/>
                  </a:lnTo>
                  <a:lnTo>
                    <a:pt x="18288" y="731520"/>
                  </a:lnTo>
                  <a:lnTo>
                    <a:pt x="16764" y="725424"/>
                  </a:lnTo>
                  <a:lnTo>
                    <a:pt x="44196" y="717804"/>
                  </a:lnTo>
                  <a:lnTo>
                    <a:pt x="50292" y="736092"/>
                  </a:lnTo>
                  <a:lnTo>
                    <a:pt x="54864" y="751332"/>
                  </a:lnTo>
                  <a:lnTo>
                    <a:pt x="62484" y="765048"/>
                  </a:lnTo>
                  <a:lnTo>
                    <a:pt x="68580" y="778764"/>
                  </a:lnTo>
                  <a:lnTo>
                    <a:pt x="83820" y="806196"/>
                  </a:lnTo>
                  <a:lnTo>
                    <a:pt x="89916" y="816864"/>
                  </a:lnTo>
                  <a:lnTo>
                    <a:pt x="65532" y="832104"/>
                  </a:lnTo>
                  <a:close/>
                </a:path>
              </a:pathLst>
            </a:custGeom>
            <a:solidFill>
              <a:srgbClr val="9C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32305" y="3082470"/>
            <a:ext cx="88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C</a:t>
            </a:r>
            <a:r>
              <a:rPr sz="2400" b="1" spc="120" dirty="0">
                <a:latin typeface="Times New Roman"/>
                <a:cs typeface="Times New Roman"/>
              </a:rPr>
              <a:t>l</a:t>
            </a:r>
            <a:r>
              <a:rPr sz="2400" b="1" spc="145" dirty="0">
                <a:latin typeface="Times New Roman"/>
                <a:cs typeface="Times New Roman"/>
              </a:rPr>
              <a:t>i</a:t>
            </a:r>
            <a:r>
              <a:rPr sz="2400" b="1" spc="130" dirty="0">
                <a:latin typeface="Times New Roman"/>
                <a:cs typeface="Times New Roman"/>
              </a:rPr>
              <a:t>e</a:t>
            </a:r>
            <a:r>
              <a:rPr sz="2400" b="1" spc="125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76955" y="3153156"/>
            <a:ext cx="2927985" cy="399415"/>
          </a:xfrm>
          <a:custGeom>
            <a:avLst/>
            <a:gdLst/>
            <a:ahLst/>
            <a:cxnLst/>
            <a:rect l="l" t="t" r="r" b="b"/>
            <a:pathLst>
              <a:path w="2927985" h="399414">
                <a:moveTo>
                  <a:pt x="2845392" y="350765"/>
                </a:moveTo>
                <a:lnTo>
                  <a:pt x="0" y="28956"/>
                </a:lnTo>
                <a:lnTo>
                  <a:pt x="3048" y="0"/>
                </a:lnTo>
                <a:lnTo>
                  <a:pt x="2846887" y="323129"/>
                </a:lnTo>
                <a:lnTo>
                  <a:pt x="2869205" y="339868"/>
                </a:lnTo>
                <a:lnTo>
                  <a:pt x="2845392" y="350765"/>
                </a:lnTo>
                <a:close/>
              </a:path>
              <a:path w="2927985" h="399414">
                <a:moveTo>
                  <a:pt x="2903358" y="356616"/>
                </a:moveTo>
                <a:lnTo>
                  <a:pt x="2897124" y="356616"/>
                </a:lnTo>
                <a:lnTo>
                  <a:pt x="2900172" y="329184"/>
                </a:lnTo>
                <a:lnTo>
                  <a:pt x="2846887" y="323129"/>
                </a:lnTo>
                <a:lnTo>
                  <a:pt x="2810256" y="295656"/>
                </a:lnTo>
                <a:lnTo>
                  <a:pt x="2804160" y="289560"/>
                </a:lnTo>
                <a:lnTo>
                  <a:pt x="2802636" y="281940"/>
                </a:lnTo>
                <a:lnTo>
                  <a:pt x="2807208" y="274320"/>
                </a:lnTo>
                <a:lnTo>
                  <a:pt x="2811780" y="268224"/>
                </a:lnTo>
                <a:lnTo>
                  <a:pt x="2820924" y="266700"/>
                </a:lnTo>
                <a:lnTo>
                  <a:pt x="2828544" y="272796"/>
                </a:lnTo>
                <a:lnTo>
                  <a:pt x="2927604" y="345948"/>
                </a:lnTo>
                <a:lnTo>
                  <a:pt x="2903358" y="356616"/>
                </a:lnTo>
                <a:close/>
              </a:path>
              <a:path w="2927985" h="399414">
                <a:moveTo>
                  <a:pt x="2869205" y="339868"/>
                </a:moveTo>
                <a:lnTo>
                  <a:pt x="2846887" y="323129"/>
                </a:lnTo>
                <a:lnTo>
                  <a:pt x="2900172" y="329184"/>
                </a:lnTo>
                <a:lnTo>
                  <a:pt x="2892552" y="329184"/>
                </a:lnTo>
                <a:lnTo>
                  <a:pt x="2869205" y="339868"/>
                </a:lnTo>
                <a:close/>
              </a:path>
              <a:path w="2927985" h="399414">
                <a:moveTo>
                  <a:pt x="2889504" y="355092"/>
                </a:moveTo>
                <a:lnTo>
                  <a:pt x="2869205" y="339868"/>
                </a:lnTo>
                <a:lnTo>
                  <a:pt x="2892552" y="329184"/>
                </a:lnTo>
                <a:lnTo>
                  <a:pt x="2889504" y="355092"/>
                </a:lnTo>
                <a:close/>
              </a:path>
              <a:path w="2927985" h="399414">
                <a:moveTo>
                  <a:pt x="2897293" y="355092"/>
                </a:moveTo>
                <a:lnTo>
                  <a:pt x="2889504" y="355092"/>
                </a:lnTo>
                <a:lnTo>
                  <a:pt x="2892552" y="329184"/>
                </a:lnTo>
                <a:lnTo>
                  <a:pt x="2900172" y="329184"/>
                </a:lnTo>
                <a:lnTo>
                  <a:pt x="2897293" y="355092"/>
                </a:lnTo>
                <a:close/>
              </a:path>
              <a:path w="2927985" h="399414">
                <a:moveTo>
                  <a:pt x="2897124" y="356616"/>
                </a:moveTo>
                <a:lnTo>
                  <a:pt x="2845392" y="350765"/>
                </a:lnTo>
                <a:lnTo>
                  <a:pt x="2869205" y="339868"/>
                </a:lnTo>
                <a:lnTo>
                  <a:pt x="2889504" y="355092"/>
                </a:lnTo>
                <a:lnTo>
                  <a:pt x="2897293" y="355092"/>
                </a:lnTo>
                <a:lnTo>
                  <a:pt x="2897124" y="356616"/>
                </a:lnTo>
                <a:close/>
              </a:path>
              <a:path w="2927985" h="399414">
                <a:moveTo>
                  <a:pt x="2807208" y="399288"/>
                </a:moveTo>
                <a:lnTo>
                  <a:pt x="2798064" y="396240"/>
                </a:lnTo>
                <a:lnTo>
                  <a:pt x="2791968" y="381000"/>
                </a:lnTo>
                <a:lnTo>
                  <a:pt x="2795016" y="373380"/>
                </a:lnTo>
                <a:lnTo>
                  <a:pt x="2802636" y="370332"/>
                </a:lnTo>
                <a:lnTo>
                  <a:pt x="2845392" y="350765"/>
                </a:lnTo>
                <a:lnTo>
                  <a:pt x="2897124" y="356616"/>
                </a:lnTo>
                <a:lnTo>
                  <a:pt x="2903358" y="356616"/>
                </a:lnTo>
                <a:lnTo>
                  <a:pt x="2813304" y="396240"/>
                </a:lnTo>
                <a:lnTo>
                  <a:pt x="2807208" y="399288"/>
                </a:lnTo>
                <a:close/>
              </a:path>
            </a:pathLst>
          </a:custGeom>
          <a:solidFill>
            <a:srgbClr val="5B72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17423" y="2759452"/>
            <a:ext cx="14255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BF0000"/>
                </a:solidFill>
                <a:latin typeface="Arial"/>
                <a:cs typeface="Arial"/>
              </a:rPr>
              <a:t>1- </a:t>
            </a:r>
            <a:r>
              <a:rPr sz="1600" b="1" spc="-15" dirty="0">
                <a:solidFill>
                  <a:srgbClr val="BF0000"/>
                </a:solidFill>
                <a:latin typeface="Arial"/>
                <a:cs typeface="Arial"/>
              </a:rPr>
              <a:t>envoie </a:t>
            </a:r>
            <a:r>
              <a:rPr sz="1600" b="1" spc="-5" dirty="0">
                <a:solidFill>
                  <a:srgbClr val="BF0000"/>
                </a:solidFill>
                <a:latin typeface="Arial"/>
                <a:cs typeface="Arial"/>
              </a:rPr>
              <a:t>de </a:t>
            </a:r>
            <a:r>
              <a:rPr sz="1600" b="1" spc="-10" dirty="0">
                <a:solidFill>
                  <a:srgbClr val="BF0000"/>
                </a:solidFill>
                <a:latin typeface="Arial"/>
                <a:cs typeface="Arial"/>
              </a:rPr>
              <a:t>la  commande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98464" y="2452116"/>
            <a:ext cx="2179320" cy="1675130"/>
            <a:chOff x="5998464" y="2452116"/>
            <a:chExt cx="2179320" cy="1675130"/>
          </a:xfrm>
        </p:grpSpPr>
        <p:sp>
          <p:nvSpPr>
            <p:cNvPr id="12" name="object 12"/>
            <p:cNvSpPr/>
            <p:nvPr/>
          </p:nvSpPr>
          <p:spPr>
            <a:xfrm>
              <a:off x="7147886" y="2459547"/>
              <a:ext cx="315468" cy="499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98464" y="2452116"/>
              <a:ext cx="2179320" cy="16748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98464" y="2452116"/>
              <a:ext cx="2179320" cy="1663700"/>
            </a:xfrm>
            <a:custGeom>
              <a:avLst/>
              <a:gdLst/>
              <a:ahLst/>
              <a:cxnLst/>
              <a:rect l="l" t="t" r="r" b="b"/>
              <a:pathLst>
                <a:path w="2179320" h="1663700">
                  <a:moveTo>
                    <a:pt x="1033272" y="1663700"/>
                  </a:moveTo>
                  <a:lnTo>
                    <a:pt x="923544" y="1663700"/>
                  </a:lnTo>
                  <a:lnTo>
                    <a:pt x="870204" y="1651000"/>
                  </a:lnTo>
                  <a:lnTo>
                    <a:pt x="665988" y="1600200"/>
                  </a:lnTo>
                  <a:lnTo>
                    <a:pt x="618744" y="1587500"/>
                  </a:lnTo>
                  <a:lnTo>
                    <a:pt x="571500" y="1562100"/>
                  </a:lnTo>
                  <a:lnTo>
                    <a:pt x="525780" y="1549400"/>
                  </a:lnTo>
                  <a:lnTo>
                    <a:pt x="481584" y="1524000"/>
                  </a:lnTo>
                  <a:lnTo>
                    <a:pt x="438912" y="1498600"/>
                  </a:lnTo>
                  <a:lnTo>
                    <a:pt x="397764" y="1473200"/>
                  </a:lnTo>
                  <a:lnTo>
                    <a:pt x="358140" y="1447800"/>
                  </a:lnTo>
                  <a:lnTo>
                    <a:pt x="320040" y="1422400"/>
                  </a:lnTo>
                  <a:lnTo>
                    <a:pt x="283464" y="1397000"/>
                  </a:lnTo>
                  <a:lnTo>
                    <a:pt x="249936" y="1358900"/>
                  </a:lnTo>
                  <a:lnTo>
                    <a:pt x="217932" y="1333500"/>
                  </a:lnTo>
                  <a:lnTo>
                    <a:pt x="187452" y="1295400"/>
                  </a:lnTo>
                  <a:lnTo>
                    <a:pt x="158496" y="1270000"/>
                  </a:lnTo>
                  <a:lnTo>
                    <a:pt x="132588" y="1231900"/>
                  </a:lnTo>
                  <a:lnTo>
                    <a:pt x="108204" y="1193800"/>
                  </a:lnTo>
                  <a:lnTo>
                    <a:pt x="86868" y="1155700"/>
                  </a:lnTo>
                  <a:lnTo>
                    <a:pt x="76200" y="1143000"/>
                  </a:lnTo>
                  <a:lnTo>
                    <a:pt x="67056" y="1117600"/>
                  </a:lnTo>
                  <a:lnTo>
                    <a:pt x="57912" y="1104900"/>
                  </a:lnTo>
                  <a:lnTo>
                    <a:pt x="35052" y="1041400"/>
                  </a:lnTo>
                  <a:lnTo>
                    <a:pt x="28956" y="1016000"/>
                  </a:lnTo>
                  <a:lnTo>
                    <a:pt x="22860" y="1003300"/>
                  </a:lnTo>
                  <a:lnTo>
                    <a:pt x="13716" y="952500"/>
                  </a:lnTo>
                  <a:lnTo>
                    <a:pt x="9144" y="939800"/>
                  </a:lnTo>
                  <a:lnTo>
                    <a:pt x="1524" y="876300"/>
                  </a:lnTo>
                  <a:lnTo>
                    <a:pt x="1524" y="850900"/>
                  </a:lnTo>
                  <a:lnTo>
                    <a:pt x="0" y="838200"/>
                  </a:lnTo>
                  <a:lnTo>
                    <a:pt x="1524" y="812800"/>
                  </a:lnTo>
                  <a:lnTo>
                    <a:pt x="1524" y="787400"/>
                  </a:lnTo>
                  <a:lnTo>
                    <a:pt x="9144" y="723900"/>
                  </a:lnTo>
                  <a:lnTo>
                    <a:pt x="18288" y="685800"/>
                  </a:lnTo>
                  <a:lnTo>
                    <a:pt x="22860" y="660400"/>
                  </a:lnTo>
                  <a:lnTo>
                    <a:pt x="28956" y="647700"/>
                  </a:lnTo>
                  <a:lnTo>
                    <a:pt x="35052" y="622300"/>
                  </a:lnTo>
                  <a:lnTo>
                    <a:pt x="57912" y="558800"/>
                  </a:lnTo>
                  <a:lnTo>
                    <a:pt x="67056" y="546100"/>
                  </a:lnTo>
                  <a:lnTo>
                    <a:pt x="76200" y="520700"/>
                  </a:lnTo>
                  <a:lnTo>
                    <a:pt x="86868" y="508000"/>
                  </a:lnTo>
                  <a:lnTo>
                    <a:pt x="97536" y="482600"/>
                  </a:lnTo>
                  <a:lnTo>
                    <a:pt x="108204" y="469900"/>
                  </a:lnTo>
                  <a:lnTo>
                    <a:pt x="132588" y="431800"/>
                  </a:lnTo>
                  <a:lnTo>
                    <a:pt x="158496" y="393700"/>
                  </a:lnTo>
                  <a:lnTo>
                    <a:pt x="187452" y="368300"/>
                  </a:lnTo>
                  <a:lnTo>
                    <a:pt x="217932" y="330200"/>
                  </a:lnTo>
                  <a:lnTo>
                    <a:pt x="249936" y="304800"/>
                  </a:lnTo>
                  <a:lnTo>
                    <a:pt x="283464" y="266700"/>
                  </a:lnTo>
                  <a:lnTo>
                    <a:pt x="320040" y="241300"/>
                  </a:lnTo>
                  <a:lnTo>
                    <a:pt x="358140" y="215900"/>
                  </a:lnTo>
                  <a:lnTo>
                    <a:pt x="397764" y="190500"/>
                  </a:lnTo>
                  <a:lnTo>
                    <a:pt x="438912" y="165100"/>
                  </a:lnTo>
                  <a:lnTo>
                    <a:pt x="481584" y="139700"/>
                  </a:lnTo>
                  <a:lnTo>
                    <a:pt x="525780" y="114300"/>
                  </a:lnTo>
                  <a:lnTo>
                    <a:pt x="571500" y="101600"/>
                  </a:lnTo>
                  <a:lnTo>
                    <a:pt x="617220" y="76200"/>
                  </a:lnTo>
                  <a:lnTo>
                    <a:pt x="714756" y="50800"/>
                  </a:lnTo>
                  <a:lnTo>
                    <a:pt x="816864" y="25400"/>
                  </a:lnTo>
                  <a:lnTo>
                    <a:pt x="923544" y="0"/>
                  </a:lnTo>
                  <a:lnTo>
                    <a:pt x="1033272" y="0"/>
                  </a:lnTo>
                  <a:lnTo>
                    <a:pt x="978408" y="12700"/>
                  </a:lnTo>
                  <a:lnTo>
                    <a:pt x="925068" y="12700"/>
                  </a:lnTo>
                  <a:lnTo>
                    <a:pt x="871728" y="25400"/>
                  </a:lnTo>
                  <a:lnTo>
                    <a:pt x="819912" y="25400"/>
                  </a:lnTo>
                  <a:lnTo>
                    <a:pt x="717804" y="50800"/>
                  </a:lnTo>
                  <a:lnTo>
                    <a:pt x="669036" y="63500"/>
                  </a:lnTo>
                  <a:lnTo>
                    <a:pt x="621792" y="88900"/>
                  </a:lnTo>
                  <a:lnTo>
                    <a:pt x="574548" y="101600"/>
                  </a:lnTo>
                  <a:lnTo>
                    <a:pt x="528828" y="127000"/>
                  </a:lnTo>
                  <a:lnTo>
                    <a:pt x="486156" y="152400"/>
                  </a:lnTo>
                  <a:lnTo>
                    <a:pt x="443484" y="165100"/>
                  </a:lnTo>
                  <a:lnTo>
                    <a:pt x="402336" y="190500"/>
                  </a:lnTo>
                  <a:lnTo>
                    <a:pt x="362712" y="215900"/>
                  </a:lnTo>
                  <a:lnTo>
                    <a:pt x="326136" y="241300"/>
                  </a:lnTo>
                  <a:lnTo>
                    <a:pt x="289560" y="279400"/>
                  </a:lnTo>
                  <a:lnTo>
                    <a:pt x="256032" y="304800"/>
                  </a:lnTo>
                  <a:lnTo>
                    <a:pt x="224028" y="342900"/>
                  </a:lnTo>
                  <a:lnTo>
                    <a:pt x="193548" y="368300"/>
                  </a:lnTo>
                  <a:lnTo>
                    <a:pt x="166116" y="406400"/>
                  </a:lnTo>
                  <a:lnTo>
                    <a:pt x="115824" y="469900"/>
                  </a:lnTo>
                  <a:lnTo>
                    <a:pt x="94488" y="508000"/>
                  </a:lnTo>
                  <a:lnTo>
                    <a:pt x="76200" y="546100"/>
                  </a:lnTo>
                  <a:lnTo>
                    <a:pt x="67056" y="571500"/>
                  </a:lnTo>
                  <a:lnTo>
                    <a:pt x="59436" y="584200"/>
                  </a:lnTo>
                  <a:lnTo>
                    <a:pt x="44196" y="622300"/>
                  </a:lnTo>
                  <a:lnTo>
                    <a:pt x="32004" y="660400"/>
                  </a:lnTo>
                  <a:lnTo>
                    <a:pt x="22860" y="711200"/>
                  </a:lnTo>
                  <a:lnTo>
                    <a:pt x="18288" y="723900"/>
                  </a:lnTo>
                  <a:lnTo>
                    <a:pt x="15240" y="749300"/>
                  </a:lnTo>
                  <a:lnTo>
                    <a:pt x="10668" y="812800"/>
                  </a:lnTo>
                  <a:lnTo>
                    <a:pt x="10668" y="850900"/>
                  </a:lnTo>
                  <a:lnTo>
                    <a:pt x="12192" y="876300"/>
                  </a:lnTo>
                  <a:lnTo>
                    <a:pt x="15240" y="914400"/>
                  </a:lnTo>
                  <a:lnTo>
                    <a:pt x="18288" y="939800"/>
                  </a:lnTo>
                  <a:lnTo>
                    <a:pt x="27432" y="977900"/>
                  </a:lnTo>
                  <a:lnTo>
                    <a:pt x="32004" y="1003300"/>
                  </a:lnTo>
                  <a:lnTo>
                    <a:pt x="44196" y="1041400"/>
                  </a:lnTo>
                  <a:lnTo>
                    <a:pt x="51816" y="1054100"/>
                  </a:lnTo>
                  <a:lnTo>
                    <a:pt x="57912" y="1079500"/>
                  </a:lnTo>
                  <a:lnTo>
                    <a:pt x="67056" y="1092200"/>
                  </a:lnTo>
                  <a:lnTo>
                    <a:pt x="76200" y="1117600"/>
                  </a:lnTo>
                  <a:lnTo>
                    <a:pt x="85344" y="1130300"/>
                  </a:lnTo>
                  <a:lnTo>
                    <a:pt x="94488" y="1155700"/>
                  </a:lnTo>
                  <a:lnTo>
                    <a:pt x="115824" y="1193800"/>
                  </a:lnTo>
                  <a:lnTo>
                    <a:pt x="140208" y="1219200"/>
                  </a:lnTo>
                  <a:lnTo>
                    <a:pt x="166116" y="1257300"/>
                  </a:lnTo>
                  <a:lnTo>
                    <a:pt x="193548" y="1295400"/>
                  </a:lnTo>
                  <a:lnTo>
                    <a:pt x="224028" y="1320800"/>
                  </a:lnTo>
                  <a:lnTo>
                    <a:pt x="256032" y="1358900"/>
                  </a:lnTo>
                  <a:lnTo>
                    <a:pt x="289560" y="1384300"/>
                  </a:lnTo>
                  <a:lnTo>
                    <a:pt x="326136" y="1409700"/>
                  </a:lnTo>
                  <a:lnTo>
                    <a:pt x="362712" y="1447800"/>
                  </a:lnTo>
                  <a:lnTo>
                    <a:pt x="402336" y="1473200"/>
                  </a:lnTo>
                  <a:lnTo>
                    <a:pt x="443484" y="1498600"/>
                  </a:lnTo>
                  <a:lnTo>
                    <a:pt x="528828" y="1536700"/>
                  </a:lnTo>
                  <a:lnTo>
                    <a:pt x="574548" y="1562100"/>
                  </a:lnTo>
                  <a:lnTo>
                    <a:pt x="621792" y="1574800"/>
                  </a:lnTo>
                  <a:lnTo>
                    <a:pt x="669036" y="1600200"/>
                  </a:lnTo>
                  <a:lnTo>
                    <a:pt x="768096" y="1625600"/>
                  </a:lnTo>
                  <a:lnTo>
                    <a:pt x="819912" y="1638300"/>
                  </a:lnTo>
                  <a:lnTo>
                    <a:pt x="871728" y="1638300"/>
                  </a:lnTo>
                  <a:lnTo>
                    <a:pt x="925068" y="1651000"/>
                  </a:lnTo>
                  <a:lnTo>
                    <a:pt x="978408" y="1651000"/>
                  </a:lnTo>
                  <a:lnTo>
                    <a:pt x="1033272" y="1663700"/>
                  </a:lnTo>
                  <a:close/>
                </a:path>
                <a:path w="2179320" h="1663700">
                  <a:moveTo>
                    <a:pt x="1255776" y="1663700"/>
                  </a:moveTo>
                  <a:lnTo>
                    <a:pt x="1144524" y="1663700"/>
                  </a:lnTo>
                  <a:lnTo>
                    <a:pt x="1254252" y="1651000"/>
                  </a:lnTo>
                  <a:lnTo>
                    <a:pt x="1307592" y="1638300"/>
                  </a:lnTo>
                  <a:lnTo>
                    <a:pt x="1359408" y="1638300"/>
                  </a:lnTo>
                  <a:lnTo>
                    <a:pt x="1411224" y="1625600"/>
                  </a:lnTo>
                  <a:lnTo>
                    <a:pt x="1510284" y="1600200"/>
                  </a:lnTo>
                  <a:lnTo>
                    <a:pt x="1557528" y="1574800"/>
                  </a:lnTo>
                  <a:lnTo>
                    <a:pt x="1604772" y="1562100"/>
                  </a:lnTo>
                  <a:lnTo>
                    <a:pt x="1650492" y="1536700"/>
                  </a:lnTo>
                  <a:lnTo>
                    <a:pt x="1735836" y="1498600"/>
                  </a:lnTo>
                  <a:lnTo>
                    <a:pt x="1776984" y="1473200"/>
                  </a:lnTo>
                  <a:lnTo>
                    <a:pt x="1816608" y="1447800"/>
                  </a:lnTo>
                  <a:lnTo>
                    <a:pt x="1853184" y="1409700"/>
                  </a:lnTo>
                  <a:lnTo>
                    <a:pt x="1889760" y="1384300"/>
                  </a:lnTo>
                  <a:lnTo>
                    <a:pt x="1923288" y="1358900"/>
                  </a:lnTo>
                  <a:lnTo>
                    <a:pt x="1955292" y="1320800"/>
                  </a:lnTo>
                  <a:lnTo>
                    <a:pt x="1985772" y="1295400"/>
                  </a:lnTo>
                  <a:lnTo>
                    <a:pt x="2013204" y="1257300"/>
                  </a:lnTo>
                  <a:lnTo>
                    <a:pt x="2039112" y="1219200"/>
                  </a:lnTo>
                  <a:lnTo>
                    <a:pt x="2063496" y="1193800"/>
                  </a:lnTo>
                  <a:lnTo>
                    <a:pt x="2084832" y="1155700"/>
                  </a:lnTo>
                  <a:lnTo>
                    <a:pt x="2093976" y="1130300"/>
                  </a:lnTo>
                  <a:lnTo>
                    <a:pt x="2103120" y="1117600"/>
                  </a:lnTo>
                  <a:lnTo>
                    <a:pt x="2112264" y="1092200"/>
                  </a:lnTo>
                  <a:lnTo>
                    <a:pt x="2121408" y="1079500"/>
                  </a:lnTo>
                  <a:lnTo>
                    <a:pt x="2129028" y="1054100"/>
                  </a:lnTo>
                  <a:lnTo>
                    <a:pt x="2147316" y="1003300"/>
                  </a:lnTo>
                  <a:lnTo>
                    <a:pt x="2156460" y="952500"/>
                  </a:lnTo>
                  <a:lnTo>
                    <a:pt x="2161032" y="939800"/>
                  </a:lnTo>
                  <a:lnTo>
                    <a:pt x="2164080" y="914400"/>
                  </a:lnTo>
                  <a:lnTo>
                    <a:pt x="2165604" y="889000"/>
                  </a:lnTo>
                  <a:lnTo>
                    <a:pt x="2167128" y="876300"/>
                  </a:lnTo>
                  <a:lnTo>
                    <a:pt x="2168652" y="850900"/>
                  </a:lnTo>
                  <a:lnTo>
                    <a:pt x="2168652" y="812800"/>
                  </a:lnTo>
                  <a:lnTo>
                    <a:pt x="2164080" y="749300"/>
                  </a:lnTo>
                  <a:lnTo>
                    <a:pt x="2161032" y="723900"/>
                  </a:lnTo>
                  <a:lnTo>
                    <a:pt x="2156460" y="711200"/>
                  </a:lnTo>
                  <a:lnTo>
                    <a:pt x="2147316" y="660400"/>
                  </a:lnTo>
                  <a:lnTo>
                    <a:pt x="2129028" y="609600"/>
                  </a:lnTo>
                  <a:lnTo>
                    <a:pt x="2121408" y="584200"/>
                  </a:lnTo>
                  <a:lnTo>
                    <a:pt x="2112264" y="571500"/>
                  </a:lnTo>
                  <a:lnTo>
                    <a:pt x="2084832" y="508000"/>
                  </a:lnTo>
                  <a:lnTo>
                    <a:pt x="2063496" y="469900"/>
                  </a:lnTo>
                  <a:lnTo>
                    <a:pt x="2039112" y="431800"/>
                  </a:lnTo>
                  <a:lnTo>
                    <a:pt x="2013204" y="406400"/>
                  </a:lnTo>
                  <a:lnTo>
                    <a:pt x="1985772" y="368300"/>
                  </a:lnTo>
                  <a:lnTo>
                    <a:pt x="1955292" y="342900"/>
                  </a:lnTo>
                  <a:lnTo>
                    <a:pt x="1923288" y="304800"/>
                  </a:lnTo>
                  <a:lnTo>
                    <a:pt x="1889760" y="279400"/>
                  </a:lnTo>
                  <a:lnTo>
                    <a:pt x="1853184" y="241300"/>
                  </a:lnTo>
                  <a:lnTo>
                    <a:pt x="1816608" y="215900"/>
                  </a:lnTo>
                  <a:lnTo>
                    <a:pt x="1776984" y="190500"/>
                  </a:lnTo>
                  <a:lnTo>
                    <a:pt x="1735836" y="165100"/>
                  </a:lnTo>
                  <a:lnTo>
                    <a:pt x="1693164" y="152400"/>
                  </a:lnTo>
                  <a:lnTo>
                    <a:pt x="1650492" y="127000"/>
                  </a:lnTo>
                  <a:lnTo>
                    <a:pt x="1604772" y="101600"/>
                  </a:lnTo>
                  <a:lnTo>
                    <a:pt x="1510284" y="76200"/>
                  </a:lnTo>
                  <a:lnTo>
                    <a:pt x="1461516" y="50800"/>
                  </a:lnTo>
                  <a:lnTo>
                    <a:pt x="1359408" y="25400"/>
                  </a:lnTo>
                  <a:lnTo>
                    <a:pt x="1307592" y="25400"/>
                  </a:lnTo>
                  <a:lnTo>
                    <a:pt x="1254252" y="12700"/>
                  </a:lnTo>
                  <a:lnTo>
                    <a:pt x="1200912" y="12700"/>
                  </a:lnTo>
                  <a:lnTo>
                    <a:pt x="1146048" y="0"/>
                  </a:lnTo>
                  <a:lnTo>
                    <a:pt x="1255776" y="0"/>
                  </a:lnTo>
                  <a:lnTo>
                    <a:pt x="1513332" y="63500"/>
                  </a:lnTo>
                  <a:lnTo>
                    <a:pt x="1560576" y="76200"/>
                  </a:lnTo>
                  <a:lnTo>
                    <a:pt x="1607820" y="101600"/>
                  </a:lnTo>
                  <a:lnTo>
                    <a:pt x="1653540" y="114300"/>
                  </a:lnTo>
                  <a:lnTo>
                    <a:pt x="1697736" y="139700"/>
                  </a:lnTo>
                  <a:lnTo>
                    <a:pt x="1740408" y="165100"/>
                  </a:lnTo>
                  <a:lnTo>
                    <a:pt x="1781556" y="190500"/>
                  </a:lnTo>
                  <a:lnTo>
                    <a:pt x="1821180" y="215900"/>
                  </a:lnTo>
                  <a:lnTo>
                    <a:pt x="1859280" y="241300"/>
                  </a:lnTo>
                  <a:lnTo>
                    <a:pt x="1895856" y="266700"/>
                  </a:lnTo>
                  <a:lnTo>
                    <a:pt x="1929384" y="304800"/>
                  </a:lnTo>
                  <a:lnTo>
                    <a:pt x="1961388" y="330200"/>
                  </a:lnTo>
                  <a:lnTo>
                    <a:pt x="1991868" y="368300"/>
                  </a:lnTo>
                  <a:lnTo>
                    <a:pt x="2020824" y="393700"/>
                  </a:lnTo>
                  <a:lnTo>
                    <a:pt x="2046732" y="431800"/>
                  </a:lnTo>
                  <a:lnTo>
                    <a:pt x="2071116" y="469900"/>
                  </a:lnTo>
                  <a:lnTo>
                    <a:pt x="2081784" y="482600"/>
                  </a:lnTo>
                  <a:lnTo>
                    <a:pt x="2092452" y="508000"/>
                  </a:lnTo>
                  <a:lnTo>
                    <a:pt x="2103120" y="520700"/>
                  </a:lnTo>
                  <a:lnTo>
                    <a:pt x="2112264" y="546100"/>
                  </a:lnTo>
                  <a:lnTo>
                    <a:pt x="2121408" y="558800"/>
                  </a:lnTo>
                  <a:lnTo>
                    <a:pt x="2144268" y="622300"/>
                  </a:lnTo>
                  <a:lnTo>
                    <a:pt x="2150364" y="647700"/>
                  </a:lnTo>
                  <a:lnTo>
                    <a:pt x="2156460" y="660400"/>
                  </a:lnTo>
                  <a:lnTo>
                    <a:pt x="2161032" y="685800"/>
                  </a:lnTo>
                  <a:lnTo>
                    <a:pt x="2165604" y="698500"/>
                  </a:lnTo>
                  <a:lnTo>
                    <a:pt x="2170176" y="723900"/>
                  </a:lnTo>
                  <a:lnTo>
                    <a:pt x="2176272" y="762000"/>
                  </a:lnTo>
                  <a:lnTo>
                    <a:pt x="2177796" y="787400"/>
                  </a:lnTo>
                  <a:lnTo>
                    <a:pt x="2177796" y="812800"/>
                  </a:lnTo>
                  <a:lnTo>
                    <a:pt x="2179320" y="838200"/>
                  </a:lnTo>
                  <a:lnTo>
                    <a:pt x="2177796" y="850900"/>
                  </a:lnTo>
                  <a:lnTo>
                    <a:pt x="2177796" y="876300"/>
                  </a:lnTo>
                  <a:lnTo>
                    <a:pt x="2176272" y="901700"/>
                  </a:lnTo>
                  <a:lnTo>
                    <a:pt x="2170176" y="939800"/>
                  </a:lnTo>
                  <a:lnTo>
                    <a:pt x="2165604" y="952500"/>
                  </a:lnTo>
                  <a:lnTo>
                    <a:pt x="2156460" y="1003300"/>
                  </a:lnTo>
                  <a:lnTo>
                    <a:pt x="2150364" y="1016000"/>
                  </a:lnTo>
                  <a:lnTo>
                    <a:pt x="2144268" y="1041400"/>
                  </a:lnTo>
                  <a:lnTo>
                    <a:pt x="2121408" y="1104900"/>
                  </a:lnTo>
                  <a:lnTo>
                    <a:pt x="2112264" y="1117600"/>
                  </a:lnTo>
                  <a:lnTo>
                    <a:pt x="2103120" y="1143000"/>
                  </a:lnTo>
                  <a:lnTo>
                    <a:pt x="2092452" y="1155700"/>
                  </a:lnTo>
                  <a:lnTo>
                    <a:pt x="2071116" y="1193800"/>
                  </a:lnTo>
                  <a:lnTo>
                    <a:pt x="2046732" y="1231900"/>
                  </a:lnTo>
                  <a:lnTo>
                    <a:pt x="2020824" y="1270000"/>
                  </a:lnTo>
                  <a:lnTo>
                    <a:pt x="1991868" y="1295400"/>
                  </a:lnTo>
                  <a:lnTo>
                    <a:pt x="1961388" y="1333500"/>
                  </a:lnTo>
                  <a:lnTo>
                    <a:pt x="1929384" y="1358900"/>
                  </a:lnTo>
                  <a:lnTo>
                    <a:pt x="1895856" y="1397000"/>
                  </a:lnTo>
                  <a:lnTo>
                    <a:pt x="1859280" y="1422400"/>
                  </a:lnTo>
                  <a:lnTo>
                    <a:pt x="1821180" y="1447800"/>
                  </a:lnTo>
                  <a:lnTo>
                    <a:pt x="1781556" y="1473200"/>
                  </a:lnTo>
                  <a:lnTo>
                    <a:pt x="1740408" y="1498600"/>
                  </a:lnTo>
                  <a:lnTo>
                    <a:pt x="1697736" y="1524000"/>
                  </a:lnTo>
                  <a:lnTo>
                    <a:pt x="1653540" y="1549400"/>
                  </a:lnTo>
                  <a:lnTo>
                    <a:pt x="1562100" y="1587500"/>
                  </a:lnTo>
                  <a:lnTo>
                    <a:pt x="1464564" y="1612900"/>
                  </a:lnTo>
                  <a:lnTo>
                    <a:pt x="1255776" y="1663700"/>
                  </a:lnTo>
                  <a:close/>
                </a:path>
              </a:pathLst>
            </a:custGeom>
            <a:solidFill>
              <a:srgbClr val="5B72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432285" y="2986551"/>
            <a:ext cx="1308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686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Times New Roman"/>
                <a:cs typeface="Times New Roman"/>
              </a:rPr>
              <a:t>Service  </a:t>
            </a:r>
            <a:r>
              <a:rPr sz="1800" spc="75" dirty="0">
                <a:latin typeface="Times New Roman"/>
                <a:cs typeface="Times New Roman"/>
              </a:rPr>
              <a:t>C</a:t>
            </a:r>
            <a:r>
              <a:rPr sz="1800" spc="65" dirty="0">
                <a:latin typeface="Times New Roman"/>
                <a:cs typeface="Times New Roman"/>
              </a:rPr>
              <a:t>o</a:t>
            </a:r>
            <a:r>
              <a:rPr sz="1800" spc="175" dirty="0">
                <a:latin typeface="Times New Roman"/>
                <a:cs typeface="Times New Roman"/>
              </a:rPr>
              <a:t>mm</a:t>
            </a:r>
            <a:r>
              <a:rPr sz="1800" spc="100" dirty="0">
                <a:latin typeface="Times New Roman"/>
                <a:cs typeface="Times New Roman"/>
              </a:rPr>
              <a:t>a</a:t>
            </a:r>
            <a:r>
              <a:rPr sz="1800" spc="140" dirty="0">
                <a:latin typeface="Times New Roman"/>
                <a:cs typeface="Times New Roman"/>
              </a:rPr>
              <a:t>n</a:t>
            </a:r>
            <a:r>
              <a:rPr sz="1800" spc="210" dirty="0">
                <a:latin typeface="Times New Roman"/>
                <a:cs typeface="Times New Roman"/>
              </a:rPr>
              <a:t>d</a:t>
            </a:r>
            <a:r>
              <a:rPr sz="1800" spc="60" dirty="0">
                <a:latin typeface="Times New Roman"/>
                <a:cs typeface="Times New Roman"/>
              </a:rPr>
              <a:t>es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793491" y="2806946"/>
            <a:ext cx="7018655" cy="3075940"/>
            <a:chOff x="2793491" y="2806946"/>
            <a:chExt cx="7018655" cy="3075940"/>
          </a:xfrm>
        </p:grpSpPr>
        <p:sp>
          <p:nvSpPr>
            <p:cNvPr id="17" name="object 17"/>
            <p:cNvSpPr/>
            <p:nvPr/>
          </p:nvSpPr>
          <p:spPr>
            <a:xfrm>
              <a:off x="7872273" y="4216908"/>
              <a:ext cx="772081" cy="833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83552" y="4212336"/>
              <a:ext cx="2177796" cy="16703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93491" y="2806946"/>
              <a:ext cx="7018044" cy="30690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675881" y="4746699"/>
            <a:ext cx="98869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6839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Times New Roman"/>
                <a:cs typeface="Times New Roman"/>
              </a:rPr>
              <a:t>Service  </a:t>
            </a:r>
            <a:r>
              <a:rPr sz="1800" spc="-5" dirty="0">
                <a:latin typeface="Times New Roman"/>
                <a:cs typeface="Times New Roman"/>
              </a:rPr>
              <a:t>L</a:t>
            </a:r>
            <a:r>
              <a:rPr sz="1800" spc="35" dirty="0">
                <a:latin typeface="Times New Roman"/>
                <a:cs typeface="Times New Roman"/>
              </a:rPr>
              <a:t>i</a:t>
            </a:r>
            <a:r>
              <a:rPr sz="1800" spc="105" dirty="0">
                <a:latin typeface="Times New Roman"/>
                <a:cs typeface="Times New Roman"/>
              </a:rPr>
              <a:t>v</a:t>
            </a:r>
            <a:r>
              <a:rPr sz="1800" spc="114" dirty="0">
                <a:latin typeface="Times New Roman"/>
                <a:cs typeface="Times New Roman"/>
              </a:rPr>
              <a:t>r</a:t>
            </a:r>
            <a:r>
              <a:rPr sz="1800" spc="100" dirty="0">
                <a:latin typeface="Times New Roman"/>
                <a:cs typeface="Times New Roman"/>
              </a:rPr>
              <a:t>a</a:t>
            </a:r>
            <a:r>
              <a:rPr sz="1800" spc="15" dirty="0">
                <a:latin typeface="Times New Roman"/>
                <a:cs typeface="Times New Roman"/>
              </a:rPr>
              <a:t>i</a:t>
            </a:r>
            <a:r>
              <a:rPr sz="1800" spc="70" dirty="0">
                <a:latin typeface="Times New Roman"/>
                <a:cs typeface="Times New Roman"/>
              </a:rPr>
              <a:t>s</a:t>
            </a:r>
            <a:r>
              <a:rPr sz="1800" spc="65" dirty="0">
                <a:latin typeface="Times New Roman"/>
                <a:cs typeface="Times New Roman"/>
              </a:rPr>
              <a:t>o</a:t>
            </a:r>
            <a:r>
              <a:rPr sz="1800" spc="14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3326352" y="5010328"/>
            <a:ext cx="16275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BF0000"/>
                </a:solidFill>
                <a:latin typeface="Arial"/>
                <a:cs typeface="Arial"/>
              </a:rPr>
              <a:t>3- </a:t>
            </a:r>
            <a:r>
              <a:rPr sz="1600" b="1" spc="-5" dirty="0">
                <a:solidFill>
                  <a:srgbClr val="BF0000"/>
                </a:solidFill>
                <a:latin typeface="Arial"/>
                <a:cs typeface="Arial"/>
              </a:rPr>
              <a:t>ok, </a:t>
            </a:r>
            <a:r>
              <a:rPr sz="1600" b="1" spc="-10" dirty="0">
                <a:solidFill>
                  <a:srgbClr val="BF0000"/>
                </a:solidFill>
                <a:latin typeface="Arial"/>
                <a:cs typeface="Arial"/>
              </a:rPr>
              <a:t>livraison </a:t>
            </a:r>
            <a:r>
              <a:rPr sz="1600" b="1" spc="-5" dirty="0">
                <a:solidFill>
                  <a:srgbClr val="BF0000"/>
                </a:solidFill>
                <a:latin typeface="Arial"/>
                <a:cs typeface="Arial"/>
              </a:rPr>
              <a:t>+  facture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4499" y="417040"/>
            <a:ext cx="2499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latin typeface="Times New Roman"/>
                <a:cs typeface="Times New Roman"/>
              </a:rPr>
              <a:t>EXEMPLE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3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12617" y="1516535"/>
            <a:ext cx="8169909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350" indent="-342900" algn="just">
              <a:lnSpc>
                <a:spcPct val="150000"/>
              </a:lnSpc>
              <a:spcBef>
                <a:spcPts val="100"/>
              </a:spcBef>
              <a:buFont typeface="Georgia"/>
              <a:buChar char=""/>
              <a:tabLst>
                <a:tab pos="355600" algn="l"/>
              </a:tabLst>
            </a:pP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Une entreprise commerciale est constituée </a:t>
            </a:r>
            <a:r>
              <a:rPr sz="2000" spc="-15" dirty="0">
                <a:solidFill>
                  <a:srgbClr val="7E7E7E"/>
                </a:solidFill>
                <a:latin typeface="TeXGyreAdventor"/>
                <a:cs typeface="TeXGyreAdventor"/>
              </a:rPr>
              <a:t>de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trois services 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principaux </a:t>
            </a:r>
            <a:r>
              <a:rPr sz="2000" spc="-10" dirty="0">
                <a:solidFill>
                  <a:srgbClr val="7E7E7E"/>
                </a:solidFill>
                <a:latin typeface="TeXGyreAdventor"/>
                <a:cs typeface="TeXGyreAdventor"/>
              </a:rPr>
              <a:t>(</a:t>
            </a:r>
            <a:r>
              <a:rPr sz="2000" b="1" spc="-10" dirty="0">
                <a:solidFill>
                  <a:srgbClr val="7E7E7E"/>
                </a:solidFill>
                <a:latin typeface="TeXGyreAdventor"/>
                <a:cs typeface="TeXGyreAdventor"/>
              </a:rPr>
              <a:t>ventes, </a:t>
            </a:r>
            <a:r>
              <a:rPr sz="20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comptabilité et</a:t>
            </a:r>
            <a:r>
              <a:rPr sz="2000" b="1" spc="-1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magasin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).</a:t>
            </a:r>
            <a:endParaRPr sz="2000">
              <a:latin typeface="TeXGyreAdventor"/>
              <a:cs typeface="TeXGyreAdventor"/>
            </a:endParaRPr>
          </a:p>
          <a:p>
            <a:pPr marL="354965" marR="6985" indent="-342900" algn="just">
              <a:lnSpc>
                <a:spcPct val="150000"/>
              </a:lnSpc>
              <a:spcBef>
                <a:spcPts val="1195"/>
              </a:spcBef>
              <a:buFont typeface="Georgia"/>
              <a:buChar char=""/>
              <a:tabLst>
                <a:tab pos="355600" algn="l"/>
              </a:tabLst>
            </a:pP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Pour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chaque commande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passée, un </a:t>
            </a:r>
            <a:r>
              <a:rPr sz="20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bon </a:t>
            </a:r>
            <a:r>
              <a:rPr sz="2000" b="1" dirty="0">
                <a:solidFill>
                  <a:srgbClr val="7E7E7E"/>
                </a:solidFill>
                <a:latin typeface="TeXGyreAdventor"/>
                <a:cs typeface="TeXGyreAdventor"/>
              </a:rPr>
              <a:t>de </a:t>
            </a:r>
            <a:r>
              <a:rPr sz="2000" b="1" spc="-10" dirty="0">
                <a:solidFill>
                  <a:srgbClr val="7E7E7E"/>
                </a:solidFill>
                <a:latin typeface="TeXGyreAdventor"/>
                <a:cs typeface="TeXGyreAdventor"/>
              </a:rPr>
              <a:t>commande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est  transmis du service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vente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au service comptabilité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qui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envoie  la </a:t>
            </a:r>
            <a:r>
              <a:rPr sz="20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facture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au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client qui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lui,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renverra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le</a:t>
            </a:r>
            <a:r>
              <a:rPr sz="2000" spc="-12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règlement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.</a:t>
            </a:r>
            <a:endParaRPr sz="2000">
              <a:latin typeface="TeXGyreAdventor"/>
              <a:cs typeface="TeXGyreAdventor"/>
            </a:endParaRPr>
          </a:p>
          <a:p>
            <a:pPr marL="354965" marR="5080" indent="-342900" algn="just">
              <a:lnSpc>
                <a:spcPct val="150000"/>
              </a:lnSpc>
              <a:spcBef>
                <a:spcPts val="1205"/>
              </a:spcBef>
              <a:buFont typeface="Georgia"/>
              <a:buChar char=""/>
              <a:tabLst>
                <a:tab pos="355600" algn="l"/>
              </a:tabLst>
            </a:pP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Le service </a:t>
            </a:r>
            <a:r>
              <a:rPr sz="2000" spc="5" dirty="0">
                <a:solidFill>
                  <a:srgbClr val="7E7E7E"/>
                </a:solidFill>
                <a:latin typeface="TeXGyreAdventor"/>
                <a:cs typeface="TeXGyreAdventor"/>
              </a:rPr>
              <a:t>de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ventes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enverra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un </a:t>
            </a:r>
            <a:r>
              <a:rPr sz="2000" b="1" spc="-10" dirty="0">
                <a:solidFill>
                  <a:srgbClr val="7E7E7E"/>
                </a:solidFill>
                <a:latin typeface="TeXGyreAdventor"/>
                <a:cs typeface="TeXGyreAdventor"/>
              </a:rPr>
              <a:t>bon </a:t>
            </a:r>
            <a:r>
              <a:rPr sz="2000" b="1" dirty="0">
                <a:solidFill>
                  <a:srgbClr val="7E7E7E"/>
                </a:solidFill>
                <a:latin typeface="TeXGyreAdventor"/>
                <a:cs typeface="TeXGyreAdventor"/>
              </a:rPr>
              <a:t>de </a:t>
            </a:r>
            <a:r>
              <a:rPr sz="2000" b="1" spc="-10" dirty="0">
                <a:solidFill>
                  <a:srgbClr val="7E7E7E"/>
                </a:solidFill>
                <a:latin typeface="TeXGyreAdventor"/>
                <a:cs typeface="TeXGyreAdventor"/>
              </a:rPr>
              <a:t>sortie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au </a:t>
            </a:r>
            <a:r>
              <a:rPr sz="20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magasin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pour  le déstockage. </a:t>
            </a:r>
            <a:r>
              <a:rPr sz="2000" spc="5" dirty="0">
                <a:solidFill>
                  <a:srgbClr val="7E7E7E"/>
                </a:solidFill>
                <a:latin typeface="TeXGyreAdventor"/>
                <a:cs typeface="TeXGyreAdventor"/>
              </a:rPr>
              <a:t>Ce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dernier envoie </a:t>
            </a:r>
            <a:r>
              <a:rPr sz="2000" spc="5" dirty="0">
                <a:solidFill>
                  <a:srgbClr val="7E7E7E"/>
                </a:solidFill>
                <a:latin typeface="TeXGyreAdventor"/>
                <a:cs typeface="TeXGyreAdventor"/>
              </a:rPr>
              <a:t>le </a:t>
            </a:r>
            <a:r>
              <a:rPr sz="20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bon </a:t>
            </a:r>
            <a:r>
              <a:rPr sz="2000" b="1" dirty="0">
                <a:solidFill>
                  <a:srgbClr val="7E7E7E"/>
                </a:solidFill>
                <a:latin typeface="TeXGyreAdventor"/>
                <a:cs typeface="TeXGyreAdventor"/>
              </a:rPr>
              <a:t>de </a:t>
            </a:r>
            <a:r>
              <a:rPr sz="20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livraison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et 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la </a:t>
            </a:r>
            <a:r>
              <a:rPr sz="20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commande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au</a:t>
            </a:r>
            <a:r>
              <a:rPr sz="2000" spc="-6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client.</a:t>
            </a:r>
            <a:endParaRPr sz="2000">
              <a:latin typeface="TeXGyreAdventor"/>
              <a:cs typeface="TeXGyreAdventor"/>
            </a:endParaRPr>
          </a:p>
          <a:p>
            <a:pPr marL="354965" marR="5715" indent="-342900" algn="just">
              <a:lnSpc>
                <a:spcPct val="150000"/>
              </a:lnSpc>
              <a:spcBef>
                <a:spcPts val="1200"/>
              </a:spcBef>
              <a:buFont typeface="Georgia"/>
              <a:buChar char=""/>
              <a:tabLst>
                <a:tab pos="355600" algn="l"/>
              </a:tabLst>
            </a:pP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En </a:t>
            </a:r>
            <a:r>
              <a:rPr sz="2000" spc="5" dirty="0">
                <a:solidFill>
                  <a:srgbClr val="7E7E7E"/>
                </a:solidFill>
                <a:latin typeface="TeXGyreAdventor"/>
                <a:cs typeface="TeXGyreAdventor"/>
              </a:rPr>
              <a:t>ce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qui concerne les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stocks, c'est </a:t>
            </a:r>
            <a:r>
              <a:rPr sz="2000" spc="5" dirty="0">
                <a:solidFill>
                  <a:srgbClr val="7E7E7E"/>
                </a:solidFill>
                <a:latin typeface="TeXGyreAdventor"/>
                <a:cs typeface="TeXGyreAdventor"/>
              </a:rPr>
              <a:t>le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magasin </a:t>
            </a:r>
            <a:r>
              <a:rPr sz="2000" spc="5" dirty="0">
                <a:solidFill>
                  <a:srgbClr val="7E7E7E"/>
                </a:solidFill>
                <a:latin typeface="TeXGyreAdventor"/>
                <a:cs typeface="TeXGyreAdventor"/>
              </a:rPr>
              <a:t>qui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décide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seul  </a:t>
            </a:r>
            <a:r>
              <a:rPr sz="2000" spc="-5" dirty="0">
                <a:solidFill>
                  <a:srgbClr val="7E7E7E"/>
                </a:solidFill>
                <a:latin typeface="TeXGyreAdventor"/>
                <a:cs typeface="TeXGyreAdventor"/>
              </a:rPr>
              <a:t>du</a:t>
            </a:r>
            <a:r>
              <a:rPr sz="2000" spc="-1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000" dirty="0">
                <a:solidFill>
                  <a:srgbClr val="7E7E7E"/>
                </a:solidFill>
                <a:latin typeface="TeXGyreAdventor"/>
                <a:cs typeface="TeXGyreAdventor"/>
              </a:rPr>
              <a:t>réapprovisionnement.</a:t>
            </a:r>
            <a:endParaRPr sz="20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1596" y="479624"/>
            <a:ext cx="4006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40" dirty="0">
                <a:latin typeface="Times New Roman"/>
                <a:cs typeface="Times New Roman"/>
              </a:rPr>
              <a:t>Construction</a:t>
            </a:r>
            <a:r>
              <a:rPr sz="4800" spc="-5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1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59591" y="1783720"/>
            <a:ext cx="8698865" cy="414401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On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dénombre</a:t>
            </a:r>
            <a:r>
              <a:rPr sz="2400" spc="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:</a:t>
            </a:r>
            <a:endParaRPr sz="2400">
              <a:latin typeface="TeXGyreAdventor"/>
              <a:cs typeface="TeXGyreAdventor"/>
            </a:endParaRPr>
          </a:p>
          <a:p>
            <a:pPr marL="756285" lvl="1" indent="-287020">
              <a:lnSpc>
                <a:spcPct val="100000"/>
              </a:lnSpc>
              <a:spcBef>
                <a:spcPts val="445"/>
              </a:spcBef>
              <a:buFont typeface="Courier New"/>
              <a:buChar char="o"/>
              <a:tabLst>
                <a:tab pos="756920" algn="l"/>
                <a:tab pos="2559685" algn="l"/>
              </a:tabLst>
            </a:pP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Trois</a:t>
            </a:r>
            <a:r>
              <a:rPr sz="1800" spc="-2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domaines:	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Service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ventes, </a:t>
            </a:r>
            <a:r>
              <a:rPr sz="1800" spc="5" dirty="0">
                <a:solidFill>
                  <a:srgbClr val="7E7E7E"/>
                </a:solidFill>
                <a:latin typeface="TeXGyreAdventor"/>
                <a:cs typeface="TeXGyreAdventor"/>
              </a:rPr>
              <a:t>Service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comptabilité </a:t>
            </a:r>
            <a:r>
              <a:rPr sz="1800" spc="-15" dirty="0">
                <a:solidFill>
                  <a:srgbClr val="7E7E7E"/>
                </a:solidFill>
                <a:latin typeface="TeXGyreAdventor"/>
                <a:cs typeface="TeXGyreAdventor"/>
              </a:rPr>
              <a:t>et</a:t>
            </a:r>
            <a:r>
              <a:rPr sz="1800" spc="-6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Magasin.</a:t>
            </a:r>
            <a:endParaRPr sz="1800">
              <a:latin typeface="TeXGyreAdventor"/>
              <a:cs typeface="TeXGyreAdventor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Courier New"/>
              <a:buChar char="o"/>
              <a:tabLst>
                <a:tab pos="756920" algn="l"/>
              </a:tabLst>
            </a:pP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Deux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acteurs externes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: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Client </a:t>
            </a:r>
            <a:r>
              <a:rPr sz="1800" spc="-15" dirty="0">
                <a:solidFill>
                  <a:srgbClr val="7E7E7E"/>
                </a:solidFill>
                <a:latin typeface="TeXGyreAdventor"/>
                <a:cs typeface="TeXGyreAdventor"/>
              </a:rPr>
              <a:t>et</a:t>
            </a:r>
            <a:r>
              <a:rPr sz="1800" spc="15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Fournisseur.</a:t>
            </a:r>
            <a:endParaRPr sz="1800">
              <a:latin typeface="TeXGyreAdventor"/>
              <a:cs typeface="TeXGyreAdventor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7E7E7E"/>
              </a:buClr>
              <a:buFont typeface="Courier New"/>
              <a:buChar char="o"/>
            </a:pPr>
            <a:endParaRPr sz="215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On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dénombre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ensuite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sept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flux</a:t>
            </a:r>
            <a:r>
              <a:rPr sz="2400" spc="-4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:</a:t>
            </a:r>
            <a:endParaRPr sz="2400">
              <a:latin typeface="TeXGyreAdventor"/>
              <a:cs typeface="TeXGyreAdventor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40"/>
              </a:spcBef>
              <a:buFont typeface="Courier New"/>
              <a:buChar char="o"/>
              <a:tabLst>
                <a:tab pos="756920" algn="l"/>
              </a:tabLst>
            </a:pP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(1) </a:t>
            </a:r>
            <a:r>
              <a:rPr sz="1800" spc="-15" dirty="0">
                <a:solidFill>
                  <a:srgbClr val="7E7E7E"/>
                </a:solidFill>
                <a:latin typeface="TeXGyreAdventor"/>
                <a:cs typeface="TeXGyreAdventor"/>
              </a:rPr>
              <a:t>et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(2) Bon de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commande : </a:t>
            </a:r>
            <a:r>
              <a:rPr sz="1800" spc="-20" dirty="0">
                <a:solidFill>
                  <a:srgbClr val="7E7E7E"/>
                </a:solidFill>
                <a:latin typeface="TeXGyreAdventor"/>
                <a:cs typeface="TeXGyreAdventor"/>
              </a:rPr>
              <a:t>(du </a:t>
            </a:r>
            <a:r>
              <a:rPr sz="18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client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au </a:t>
            </a:r>
            <a:r>
              <a:rPr sz="18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service ventes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et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du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service  ventes au </a:t>
            </a:r>
            <a:r>
              <a:rPr sz="18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service</a:t>
            </a:r>
            <a:r>
              <a:rPr sz="1800" b="1" spc="2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comptabilité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).</a:t>
            </a:r>
            <a:endParaRPr sz="1800">
              <a:latin typeface="TeXGyreAdventor"/>
              <a:cs typeface="TeXGyreAdventor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Courier New"/>
              <a:buChar char="o"/>
              <a:tabLst>
                <a:tab pos="756920" algn="l"/>
              </a:tabLst>
            </a:pP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(3) Facture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: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du service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comptabilité au</a:t>
            </a:r>
            <a:r>
              <a:rPr sz="1800" spc="3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client.</a:t>
            </a:r>
            <a:endParaRPr sz="1800">
              <a:latin typeface="TeXGyreAdventor"/>
              <a:cs typeface="TeXGyreAdventor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Courier New"/>
              <a:buChar char="o"/>
              <a:tabLst>
                <a:tab pos="756920" algn="l"/>
              </a:tabLst>
            </a:pPr>
            <a:r>
              <a:rPr sz="1800" spc="-20" dirty="0">
                <a:solidFill>
                  <a:srgbClr val="7E7E7E"/>
                </a:solidFill>
                <a:latin typeface="TeXGyreAdventor"/>
                <a:cs typeface="TeXGyreAdventor"/>
              </a:rPr>
              <a:t>(4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)Règlement :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du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client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au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service</a:t>
            </a:r>
            <a:r>
              <a:rPr sz="1800" spc="11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comptabilité.</a:t>
            </a:r>
            <a:endParaRPr sz="1800">
              <a:latin typeface="TeXGyreAdventor"/>
              <a:cs typeface="TeXGyreAdventor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Courier New"/>
              <a:buChar char="o"/>
              <a:tabLst>
                <a:tab pos="756920" algn="l"/>
              </a:tabLst>
            </a:pPr>
            <a:r>
              <a:rPr sz="1800" spc="-20" dirty="0">
                <a:solidFill>
                  <a:srgbClr val="7E7E7E"/>
                </a:solidFill>
                <a:latin typeface="TeXGyreAdventor"/>
                <a:cs typeface="TeXGyreAdventor"/>
              </a:rPr>
              <a:t>(5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)Bon de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sortie :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du service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ventes au</a:t>
            </a:r>
            <a:r>
              <a:rPr sz="1800" spc="14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magasin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.</a:t>
            </a:r>
            <a:endParaRPr sz="1800">
              <a:latin typeface="TeXGyreAdventor"/>
              <a:cs typeface="TeXGyreAdventor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Courier New"/>
              <a:buChar char="o"/>
              <a:tabLst>
                <a:tab pos="756920" algn="l"/>
              </a:tabLst>
            </a:pPr>
            <a:r>
              <a:rPr sz="1800" spc="-20" dirty="0">
                <a:solidFill>
                  <a:srgbClr val="7E7E7E"/>
                </a:solidFill>
                <a:latin typeface="TeXGyreAdventor"/>
                <a:cs typeface="TeXGyreAdventor"/>
              </a:rPr>
              <a:t>(6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)Bon de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livraison+commande :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du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magasin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vers </a:t>
            </a:r>
            <a:r>
              <a:rPr sz="1800" spc="5" dirty="0">
                <a:solidFill>
                  <a:srgbClr val="7E7E7E"/>
                </a:solidFill>
                <a:latin typeface="TeXGyreAdventor"/>
                <a:cs typeface="TeXGyreAdventor"/>
              </a:rPr>
              <a:t>le</a:t>
            </a:r>
            <a:r>
              <a:rPr sz="1800" spc="9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client.</a:t>
            </a:r>
            <a:endParaRPr sz="1800">
              <a:latin typeface="TeXGyreAdventor"/>
              <a:cs typeface="TeXGyreAdventor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Courier New"/>
              <a:buChar char="o"/>
              <a:tabLst>
                <a:tab pos="756920" algn="l"/>
              </a:tabLst>
            </a:pPr>
            <a:r>
              <a:rPr sz="1800" spc="-20" dirty="0">
                <a:solidFill>
                  <a:srgbClr val="7E7E7E"/>
                </a:solidFill>
                <a:latin typeface="TeXGyreAdventor"/>
                <a:cs typeface="TeXGyreAdventor"/>
              </a:rPr>
              <a:t>(7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)Bon de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commande fournisseur :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du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magasin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vers </a:t>
            </a:r>
            <a:r>
              <a:rPr sz="1800" spc="5" dirty="0">
                <a:solidFill>
                  <a:srgbClr val="7E7E7E"/>
                </a:solidFill>
                <a:latin typeface="TeXGyreAdventor"/>
                <a:cs typeface="TeXGyreAdventor"/>
              </a:rPr>
              <a:t>le</a:t>
            </a:r>
            <a:r>
              <a:rPr sz="1800" spc="15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fournisseur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.</a:t>
            </a:r>
            <a:endParaRPr sz="18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3163" y="1025043"/>
            <a:ext cx="44970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70" dirty="0">
                <a:latin typeface="Times New Roman"/>
                <a:cs typeface="Times New Roman"/>
              </a:rPr>
              <a:t>Construction</a:t>
            </a:r>
            <a:r>
              <a:rPr sz="5400" spc="-110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Times New Roman"/>
                <a:cs typeface="Times New Roman"/>
              </a:rPr>
              <a:t>2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95627" y="2313432"/>
            <a:ext cx="7278624" cy="4052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9677" y="366680"/>
            <a:ext cx="1507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85" dirty="0">
                <a:latin typeface="Times New Roman"/>
                <a:cs typeface="Times New Roman"/>
              </a:rPr>
              <a:t>Série</a:t>
            </a:r>
            <a:r>
              <a:rPr sz="4000" spc="-7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1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625661" y="1502169"/>
            <a:ext cx="2818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29764" algn="l"/>
                <a:tab pos="2487295" algn="l"/>
              </a:tabLst>
            </a:pPr>
            <a:r>
              <a:rPr sz="28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ét</a:t>
            </a:r>
            <a:r>
              <a:rPr sz="2800" i="1" dirty="0">
                <a:solidFill>
                  <a:srgbClr val="BF0000"/>
                </a:solidFill>
                <a:latin typeface="TeXGyreAdventor"/>
                <a:cs typeface="TeXGyreAdventor"/>
              </a:rPr>
              <a:t>u</a:t>
            </a:r>
            <a:r>
              <a:rPr sz="2800" i="1" spc="-20" dirty="0">
                <a:solidFill>
                  <a:srgbClr val="BF0000"/>
                </a:solidFill>
                <a:latin typeface="TeXGyreAdventor"/>
                <a:cs typeface="TeXGyreAdventor"/>
              </a:rPr>
              <a:t>d</a:t>
            </a:r>
            <a:r>
              <a:rPr sz="2800" i="1" spc="20" dirty="0">
                <a:solidFill>
                  <a:srgbClr val="BF0000"/>
                </a:solidFill>
                <a:latin typeface="TeXGyreAdventor"/>
                <a:cs typeface="TeXGyreAdventor"/>
              </a:rPr>
              <a:t>i</a:t>
            </a:r>
            <a:r>
              <a:rPr sz="2800" i="1" spc="-15" dirty="0">
                <a:solidFill>
                  <a:srgbClr val="BF0000"/>
                </a:solidFill>
                <a:latin typeface="TeXGyreAdventor"/>
                <a:cs typeface="TeXGyreAdventor"/>
              </a:rPr>
              <a:t>a</a:t>
            </a:r>
            <a:r>
              <a:rPr sz="28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nts</a:t>
            </a:r>
            <a:r>
              <a:rPr sz="2800" i="1" dirty="0">
                <a:solidFill>
                  <a:srgbClr val="BF0000"/>
                </a:solidFill>
                <a:latin typeface="TeXGyreAdventor"/>
                <a:cs typeface="TeXGyreAdventor"/>
              </a:rPr>
              <a:t>	</a:t>
            </a:r>
            <a:r>
              <a:rPr sz="28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à</a:t>
            </a:r>
            <a:r>
              <a:rPr sz="2800" i="1" dirty="0">
                <a:solidFill>
                  <a:srgbClr val="BF0000"/>
                </a:solidFill>
                <a:latin typeface="TeXGyreAdventor"/>
                <a:cs typeface="TeXGyreAdventor"/>
              </a:rPr>
              <a:t>	</a:t>
            </a:r>
            <a:r>
              <a:rPr sz="2800" i="1" spc="20" dirty="0">
                <a:solidFill>
                  <a:srgbClr val="BF0000"/>
                </a:solidFill>
                <a:latin typeface="TeXGyreAdventor"/>
                <a:cs typeface="TeXGyreAdventor"/>
              </a:rPr>
              <a:t>l</a:t>
            </a:r>
            <a:r>
              <a:rPr sz="28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a</a:t>
            </a:r>
            <a:endParaRPr sz="28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645" y="1502169"/>
            <a:ext cx="53752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tabLst>
                <a:tab pos="2091055" algn="l"/>
                <a:tab pos="2699385" algn="l"/>
                <a:tab pos="4747895" algn="l"/>
              </a:tabLst>
            </a:pPr>
            <a:r>
              <a:rPr sz="2800" spc="-310" dirty="0">
                <a:solidFill>
                  <a:srgbClr val="7E7E7E"/>
                </a:solidFill>
                <a:latin typeface="Georgia"/>
                <a:cs typeface="Georgia"/>
              </a:rPr>
              <a:t></a:t>
            </a:r>
            <a:r>
              <a:rPr sz="2800" spc="31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2800" spc="5" dirty="0">
                <a:solidFill>
                  <a:srgbClr val="7E7E7E"/>
                </a:solidFill>
                <a:latin typeface="TeXGyreAdventor"/>
                <a:cs typeface="TeXGyreAdventor"/>
              </a:rPr>
              <a:t>E</a:t>
            </a:r>
            <a:r>
              <a:rPr sz="2800" spc="-5" dirty="0">
                <a:solidFill>
                  <a:srgbClr val="7E7E7E"/>
                </a:solidFill>
                <a:latin typeface="TeXGyreAdventor"/>
                <a:cs typeface="TeXGyreAdventor"/>
              </a:rPr>
              <a:t>n</a:t>
            </a:r>
            <a:r>
              <a:rPr sz="2800" spc="-20" dirty="0">
                <a:solidFill>
                  <a:srgbClr val="7E7E7E"/>
                </a:solidFill>
                <a:latin typeface="TeXGyreAdventor"/>
                <a:cs typeface="TeXGyreAdventor"/>
              </a:rPr>
              <a:t>o</a:t>
            </a:r>
            <a:r>
              <a:rPr sz="2800" spc="-5" dirty="0">
                <a:solidFill>
                  <a:srgbClr val="7E7E7E"/>
                </a:solidFill>
                <a:latin typeface="TeXGyreAdventor"/>
                <a:cs typeface="TeXGyreAdventor"/>
              </a:rPr>
              <a:t>n</a:t>
            </a:r>
            <a:r>
              <a:rPr sz="2800" dirty="0">
                <a:solidFill>
                  <a:srgbClr val="7E7E7E"/>
                </a:solidFill>
                <a:latin typeface="TeXGyreAdventor"/>
                <a:cs typeface="TeXGyreAdventor"/>
              </a:rPr>
              <a:t>c</a:t>
            </a:r>
            <a:r>
              <a:rPr sz="2800" spc="-5" dirty="0">
                <a:solidFill>
                  <a:srgbClr val="7E7E7E"/>
                </a:solidFill>
                <a:latin typeface="TeXGyreAdventor"/>
                <a:cs typeface="TeXGyreAdventor"/>
              </a:rPr>
              <a:t>é</a:t>
            </a:r>
            <a:r>
              <a:rPr sz="2800" dirty="0">
                <a:solidFill>
                  <a:srgbClr val="7E7E7E"/>
                </a:solidFill>
                <a:latin typeface="TeXGyreAdventor"/>
                <a:cs typeface="TeXGyreAdventor"/>
              </a:rPr>
              <a:t>	</a:t>
            </a:r>
            <a:r>
              <a:rPr sz="2800" spc="-20" dirty="0">
                <a:solidFill>
                  <a:srgbClr val="7E7E7E"/>
                </a:solidFill>
                <a:latin typeface="TeXGyreAdventor"/>
                <a:cs typeface="TeXGyreAdventor"/>
              </a:rPr>
              <a:t>1</a:t>
            </a:r>
            <a:r>
              <a:rPr sz="2800" spc="-5" dirty="0">
                <a:solidFill>
                  <a:srgbClr val="7E7E7E"/>
                </a:solidFill>
                <a:latin typeface="TeXGyreAdventor"/>
                <a:cs typeface="TeXGyreAdventor"/>
              </a:rPr>
              <a:t>:</a:t>
            </a:r>
            <a:r>
              <a:rPr sz="2800" dirty="0">
                <a:solidFill>
                  <a:srgbClr val="7E7E7E"/>
                </a:solidFill>
                <a:latin typeface="TeXGyreAdventor"/>
                <a:cs typeface="TeXGyreAdventor"/>
              </a:rPr>
              <a:t>	</a:t>
            </a:r>
            <a:r>
              <a:rPr sz="2800" i="1" spc="30" dirty="0">
                <a:solidFill>
                  <a:srgbClr val="BF0000"/>
                </a:solidFill>
                <a:latin typeface="TeXGyreAdventor"/>
                <a:cs typeface="TeXGyreAdventor"/>
              </a:rPr>
              <a:t>I</a:t>
            </a:r>
            <a:r>
              <a:rPr sz="28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n</a:t>
            </a:r>
            <a:r>
              <a:rPr sz="2800" i="1" dirty="0">
                <a:solidFill>
                  <a:srgbClr val="BF0000"/>
                </a:solidFill>
                <a:latin typeface="TeXGyreAdventor"/>
                <a:cs typeface="TeXGyreAdventor"/>
              </a:rPr>
              <a:t>s</a:t>
            </a:r>
            <a:r>
              <a:rPr sz="2800" i="1" spc="-25" dirty="0">
                <a:solidFill>
                  <a:srgbClr val="BF0000"/>
                </a:solidFill>
                <a:latin typeface="TeXGyreAdventor"/>
                <a:cs typeface="TeXGyreAdventor"/>
              </a:rPr>
              <a:t>c</a:t>
            </a:r>
            <a:r>
              <a:rPr sz="2800" i="1" spc="-10" dirty="0">
                <a:solidFill>
                  <a:srgbClr val="BF0000"/>
                </a:solidFill>
                <a:latin typeface="TeXGyreAdventor"/>
                <a:cs typeface="TeXGyreAdventor"/>
              </a:rPr>
              <a:t>r</a:t>
            </a:r>
            <a:r>
              <a:rPr sz="2800" i="1" spc="20" dirty="0">
                <a:solidFill>
                  <a:srgbClr val="BF0000"/>
                </a:solidFill>
                <a:latin typeface="TeXGyreAdventor"/>
                <a:cs typeface="TeXGyreAdventor"/>
              </a:rPr>
              <a:t>i</a:t>
            </a:r>
            <a:r>
              <a:rPr sz="2800" i="1" spc="-15" dirty="0">
                <a:solidFill>
                  <a:srgbClr val="BF0000"/>
                </a:solidFill>
                <a:latin typeface="TeXGyreAdventor"/>
                <a:cs typeface="TeXGyreAdventor"/>
              </a:rPr>
              <a:t>p</a:t>
            </a:r>
            <a:r>
              <a:rPr sz="28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t</a:t>
            </a:r>
            <a:r>
              <a:rPr sz="2800" i="1" spc="-10" dirty="0">
                <a:solidFill>
                  <a:srgbClr val="BF0000"/>
                </a:solidFill>
                <a:latin typeface="TeXGyreAdventor"/>
                <a:cs typeface="TeXGyreAdventor"/>
              </a:rPr>
              <a:t>i</a:t>
            </a:r>
            <a:r>
              <a:rPr sz="2800" i="1" spc="5" dirty="0">
                <a:solidFill>
                  <a:srgbClr val="BF0000"/>
                </a:solidFill>
                <a:latin typeface="TeXGyreAdventor"/>
                <a:cs typeface="TeXGyreAdventor"/>
              </a:rPr>
              <a:t>o</a:t>
            </a:r>
            <a:r>
              <a:rPr sz="28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n</a:t>
            </a:r>
            <a:r>
              <a:rPr sz="2800" i="1" dirty="0">
                <a:solidFill>
                  <a:srgbClr val="BF0000"/>
                </a:solidFill>
                <a:latin typeface="TeXGyreAdventor"/>
                <a:cs typeface="TeXGyreAdventor"/>
              </a:rPr>
              <a:t>	</a:t>
            </a:r>
            <a:r>
              <a:rPr sz="2800" i="1" spc="5" dirty="0">
                <a:solidFill>
                  <a:srgbClr val="BF0000"/>
                </a:solidFill>
                <a:latin typeface="TeXGyreAdventor"/>
                <a:cs typeface="TeXGyreAdventor"/>
              </a:rPr>
              <a:t>d</a:t>
            </a:r>
            <a:r>
              <a:rPr sz="28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es  faculté:</a:t>
            </a:r>
            <a:endParaRPr sz="28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9645" y="2413490"/>
            <a:ext cx="8483600" cy="4091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715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pour s’inscrire,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l’étudiant doit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déposer son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dossier d’inscription à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la  scolarité qui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doit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l’examiner et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vérifier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si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les documents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fournis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sont  corrects;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si </a:t>
            </a:r>
            <a:r>
              <a:rPr sz="1800" spc="5" dirty="0">
                <a:solidFill>
                  <a:srgbClr val="7E7E7E"/>
                </a:solidFill>
                <a:latin typeface="TeXGyreAdventor"/>
                <a:cs typeface="TeXGyreAdventor"/>
              </a:rPr>
              <a:t>le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dossier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est validé, l’étudiant reçoit </a:t>
            </a:r>
            <a:r>
              <a:rPr sz="1800" spc="5" dirty="0">
                <a:solidFill>
                  <a:srgbClr val="7E7E7E"/>
                </a:solidFill>
                <a:latin typeface="TeXGyreAdventor"/>
                <a:cs typeface="TeXGyreAdventor"/>
              </a:rPr>
              <a:t>un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reçu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du dépôt;  sinon, </a:t>
            </a:r>
            <a:r>
              <a:rPr sz="1800" spc="5" dirty="0">
                <a:solidFill>
                  <a:srgbClr val="7E7E7E"/>
                </a:solidFill>
                <a:latin typeface="TeXGyreAdventor"/>
                <a:cs typeface="TeXGyreAdventor"/>
              </a:rPr>
              <a:t>il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est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informé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que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son dossier est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incomplet, </a:t>
            </a:r>
            <a:r>
              <a:rPr sz="1800" spc="15" dirty="0">
                <a:solidFill>
                  <a:srgbClr val="7E7E7E"/>
                </a:solidFill>
                <a:latin typeface="TeXGyreAdventor"/>
                <a:cs typeface="TeXGyreAdventor"/>
              </a:rPr>
              <a:t>il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faut </a:t>
            </a:r>
            <a:r>
              <a:rPr sz="1800" spc="5" dirty="0">
                <a:solidFill>
                  <a:srgbClr val="7E7E7E"/>
                </a:solidFill>
                <a:latin typeface="TeXGyreAdventor"/>
                <a:cs typeface="TeXGyreAdventor"/>
              </a:rPr>
              <a:t>le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compléter. A  </a:t>
            </a:r>
            <a:r>
              <a:rPr sz="1800" spc="5" dirty="0">
                <a:solidFill>
                  <a:srgbClr val="7E7E7E"/>
                </a:solidFill>
                <a:latin typeface="TeXGyreAdventor"/>
                <a:cs typeface="TeXGyreAdventor"/>
              </a:rPr>
              <a:t>la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fin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de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la journée, tous </a:t>
            </a:r>
            <a:r>
              <a:rPr sz="1800" spc="5" dirty="0">
                <a:solidFill>
                  <a:srgbClr val="7E7E7E"/>
                </a:solidFill>
                <a:latin typeface="TeXGyreAdventor"/>
                <a:cs typeface="TeXGyreAdventor"/>
              </a:rPr>
              <a:t>les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dossiers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validés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sont transmis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au doyen qui  établit </a:t>
            </a:r>
            <a:r>
              <a:rPr sz="1800" spc="5" dirty="0">
                <a:solidFill>
                  <a:srgbClr val="7E7E7E"/>
                </a:solidFill>
                <a:latin typeface="TeXGyreAdventor"/>
                <a:cs typeface="TeXGyreAdventor"/>
              </a:rPr>
              <a:t>la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liste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des étudiants</a:t>
            </a:r>
            <a:r>
              <a:rPr sz="1800" spc="2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admis,</a:t>
            </a:r>
            <a:endParaRPr sz="18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eXGyreAdventor"/>
              <a:cs typeface="TeXGyreAdventor"/>
            </a:endParaRPr>
          </a:p>
          <a:p>
            <a:pPr marL="355600" marR="8890" indent="-343535">
              <a:lnSpc>
                <a:spcPct val="100000"/>
              </a:lnSpc>
              <a:spcBef>
                <a:spcPts val="5"/>
              </a:spcBef>
              <a:tabLst>
                <a:tab pos="2098675" algn="l"/>
                <a:tab pos="2717800" algn="l"/>
                <a:tab pos="4482465" algn="l"/>
                <a:tab pos="5419725" algn="l"/>
                <a:tab pos="7117080" algn="l"/>
                <a:tab pos="8033384" algn="l"/>
              </a:tabLst>
            </a:pPr>
            <a:r>
              <a:rPr sz="2800" spc="-310" dirty="0">
                <a:solidFill>
                  <a:srgbClr val="7E7E7E"/>
                </a:solidFill>
                <a:latin typeface="Georgia"/>
                <a:cs typeface="Georgia"/>
              </a:rPr>
              <a:t></a:t>
            </a:r>
            <a:r>
              <a:rPr sz="2800" spc="31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2800" spc="5" dirty="0">
                <a:solidFill>
                  <a:srgbClr val="7E7E7E"/>
                </a:solidFill>
                <a:latin typeface="TeXGyreAdventor"/>
                <a:cs typeface="TeXGyreAdventor"/>
              </a:rPr>
              <a:t>E</a:t>
            </a:r>
            <a:r>
              <a:rPr sz="2800" spc="-5" dirty="0">
                <a:solidFill>
                  <a:srgbClr val="7E7E7E"/>
                </a:solidFill>
                <a:latin typeface="TeXGyreAdventor"/>
                <a:cs typeface="TeXGyreAdventor"/>
              </a:rPr>
              <a:t>n</a:t>
            </a:r>
            <a:r>
              <a:rPr sz="2800" spc="-20" dirty="0">
                <a:solidFill>
                  <a:srgbClr val="7E7E7E"/>
                </a:solidFill>
                <a:latin typeface="TeXGyreAdventor"/>
                <a:cs typeface="TeXGyreAdventor"/>
              </a:rPr>
              <a:t>o</a:t>
            </a:r>
            <a:r>
              <a:rPr sz="2800" spc="-5" dirty="0">
                <a:solidFill>
                  <a:srgbClr val="7E7E7E"/>
                </a:solidFill>
                <a:latin typeface="TeXGyreAdventor"/>
                <a:cs typeface="TeXGyreAdventor"/>
              </a:rPr>
              <a:t>n</a:t>
            </a:r>
            <a:r>
              <a:rPr sz="2800" dirty="0">
                <a:solidFill>
                  <a:srgbClr val="7E7E7E"/>
                </a:solidFill>
                <a:latin typeface="TeXGyreAdventor"/>
                <a:cs typeface="TeXGyreAdventor"/>
              </a:rPr>
              <a:t>c</a:t>
            </a:r>
            <a:r>
              <a:rPr sz="2800" spc="-5" dirty="0">
                <a:solidFill>
                  <a:srgbClr val="7E7E7E"/>
                </a:solidFill>
                <a:latin typeface="TeXGyreAdventor"/>
                <a:cs typeface="TeXGyreAdventor"/>
              </a:rPr>
              <a:t>é</a:t>
            </a:r>
            <a:r>
              <a:rPr sz="2800" dirty="0">
                <a:solidFill>
                  <a:srgbClr val="7E7E7E"/>
                </a:solidFill>
                <a:latin typeface="TeXGyreAdventor"/>
                <a:cs typeface="TeXGyreAdventor"/>
              </a:rPr>
              <a:t>	</a:t>
            </a:r>
            <a:r>
              <a:rPr sz="2800" spc="10" dirty="0">
                <a:solidFill>
                  <a:srgbClr val="7E7E7E"/>
                </a:solidFill>
                <a:latin typeface="TeXGyreAdventor"/>
                <a:cs typeface="TeXGyreAdventor"/>
              </a:rPr>
              <a:t>2</a:t>
            </a:r>
            <a:r>
              <a:rPr sz="2800" spc="-5" dirty="0">
                <a:solidFill>
                  <a:srgbClr val="7E7E7E"/>
                </a:solidFill>
                <a:latin typeface="TeXGyreAdventor"/>
                <a:cs typeface="TeXGyreAdventor"/>
              </a:rPr>
              <a:t>:</a:t>
            </a:r>
            <a:r>
              <a:rPr sz="2800" dirty="0">
                <a:solidFill>
                  <a:srgbClr val="7E7E7E"/>
                </a:solidFill>
                <a:latin typeface="TeXGyreAdventor"/>
                <a:cs typeface="TeXGyreAdventor"/>
              </a:rPr>
              <a:t>	</a:t>
            </a:r>
            <a:r>
              <a:rPr sz="2800" i="1" spc="-15" dirty="0">
                <a:solidFill>
                  <a:srgbClr val="BF0000"/>
                </a:solidFill>
                <a:latin typeface="TeXGyreAdventor"/>
                <a:cs typeface="TeXGyreAdventor"/>
              </a:rPr>
              <a:t>L</a:t>
            </a:r>
            <a:r>
              <a:rPr sz="2800" i="1" spc="20" dirty="0">
                <a:solidFill>
                  <a:srgbClr val="BF0000"/>
                </a:solidFill>
                <a:latin typeface="TeXGyreAdventor"/>
                <a:cs typeface="TeXGyreAdventor"/>
              </a:rPr>
              <a:t>i</a:t>
            </a:r>
            <a:r>
              <a:rPr sz="2800" i="1" spc="-20" dirty="0">
                <a:solidFill>
                  <a:srgbClr val="BF0000"/>
                </a:solidFill>
                <a:latin typeface="TeXGyreAdventor"/>
                <a:cs typeface="TeXGyreAdventor"/>
              </a:rPr>
              <a:t>v</a:t>
            </a:r>
            <a:r>
              <a:rPr sz="2800" i="1" spc="-10" dirty="0">
                <a:solidFill>
                  <a:srgbClr val="BF0000"/>
                </a:solidFill>
                <a:latin typeface="TeXGyreAdventor"/>
                <a:cs typeface="TeXGyreAdventor"/>
              </a:rPr>
              <a:t>r</a:t>
            </a:r>
            <a:r>
              <a:rPr sz="2800" i="1" spc="-15" dirty="0">
                <a:solidFill>
                  <a:srgbClr val="BF0000"/>
                </a:solidFill>
                <a:latin typeface="TeXGyreAdventor"/>
                <a:cs typeface="TeXGyreAdventor"/>
              </a:rPr>
              <a:t>a</a:t>
            </a:r>
            <a:r>
              <a:rPr sz="2800" i="1" spc="20" dirty="0">
                <a:solidFill>
                  <a:srgbClr val="BF0000"/>
                </a:solidFill>
                <a:latin typeface="TeXGyreAdventor"/>
                <a:cs typeface="TeXGyreAdventor"/>
              </a:rPr>
              <a:t>i</a:t>
            </a:r>
            <a:r>
              <a:rPr sz="2800" i="1" spc="-30" dirty="0">
                <a:solidFill>
                  <a:srgbClr val="BF0000"/>
                </a:solidFill>
                <a:latin typeface="TeXGyreAdventor"/>
                <a:cs typeface="TeXGyreAdventor"/>
              </a:rPr>
              <a:t>s</a:t>
            </a:r>
            <a:r>
              <a:rPr sz="2800" i="1" spc="5" dirty="0">
                <a:solidFill>
                  <a:srgbClr val="BF0000"/>
                </a:solidFill>
                <a:latin typeface="TeXGyreAdventor"/>
                <a:cs typeface="TeXGyreAdventor"/>
              </a:rPr>
              <a:t>o</a:t>
            </a:r>
            <a:r>
              <a:rPr sz="28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n</a:t>
            </a:r>
            <a:r>
              <a:rPr sz="2800" i="1" dirty="0">
                <a:solidFill>
                  <a:srgbClr val="BF0000"/>
                </a:solidFill>
                <a:latin typeface="TeXGyreAdventor"/>
                <a:cs typeface="TeXGyreAdventor"/>
              </a:rPr>
              <a:t>	</a:t>
            </a:r>
            <a:r>
              <a:rPr sz="2800" i="1" spc="5" dirty="0">
                <a:solidFill>
                  <a:srgbClr val="BF0000"/>
                </a:solidFill>
                <a:latin typeface="TeXGyreAdventor"/>
                <a:cs typeface="TeXGyreAdventor"/>
              </a:rPr>
              <a:t>d</a:t>
            </a:r>
            <a:r>
              <a:rPr sz="28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es</a:t>
            </a:r>
            <a:r>
              <a:rPr sz="2800" i="1" dirty="0">
                <a:solidFill>
                  <a:srgbClr val="BF0000"/>
                </a:solidFill>
                <a:latin typeface="TeXGyreAdventor"/>
                <a:cs typeface="TeXGyreAdventor"/>
              </a:rPr>
              <a:t>	</a:t>
            </a:r>
            <a:r>
              <a:rPr sz="2800" i="1" spc="15" dirty="0">
                <a:solidFill>
                  <a:srgbClr val="BF0000"/>
                </a:solidFill>
                <a:latin typeface="TeXGyreAdventor"/>
                <a:cs typeface="TeXGyreAdventor"/>
              </a:rPr>
              <a:t>p</a:t>
            </a:r>
            <a:r>
              <a:rPr sz="2800" i="1" spc="-10" dirty="0">
                <a:solidFill>
                  <a:srgbClr val="BF0000"/>
                </a:solidFill>
                <a:latin typeface="TeXGyreAdventor"/>
                <a:cs typeface="TeXGyreAdventor"/>
              </a:rPr>
              <a:t>r</a:t>
            </a:r>
            <a:r>
              <a:rPr sz="2800" i="1" spc="-20" dirty="0">
                <a:solidFill>
                  <a:srgbClr val="BF0000"/>
                </a:solidFill>
                <a:latin typeface="TeXGyreAdventor"/>
                <a:cs typeface="TeXGyreAdventor"/>
              </a:rPr>
              <a:t>o</a:t>
            </a:r>
            <a:r>
              <a:rPr sz="2800" i="1" spc="5" dirty="0">
                <a:solidFill>
                  <a:srgbClr val="BF0000"/>
                </a:solidFill>
                <a:latin typeface="TeXGyreAdventor"/>
                <a:cs typeface="TeXGyreAdventor"/>
              </a:rPr>
              <a:t>d</a:t>
            </a:r>
            <a:r>
              <a:rPr sz="2800" i="1" dirty="0">
                <a:solidFill>
                  <a:srgbClr val="BF0000"/>
                </a:solidFill>
                <a:latin typeface="TeXGyreAdventor"/>
                <a:cs typeface="TeXGyreAdventor"/>
              </a:rPr>
              <a:t>u</a:t>
            </a:r>
            <a:r>
              <a:rPr sz="2800" i="1" spc="20" dirty="0">
                <a:solidFill>
                  <a:srgbClr val="BF0000"/>
                </a:solidFill>
                <a:latin typeface="TeXGyreAdventor"/>
                <a:cs typeface="TeXGyreAdventor"/>
              </a:rPr>
              <a:t>i</a:t>
            </a:r>
            <a:r>
              <a:rPr sz="2800" i="1" spc="-30" dirty="0">
                <a:solidFill>
                  <a:srgbClr val="BF0000"/>
                </a:solidFill>
                <a:latin typeface="TeXGyreAdventor"/>
                <a:cs typeface="TeXGyreAdventor"/>
              </a:rPr>
              <a:t>t</a:t>
            </a:r>
            <a:r>
              <a:rPr sz="28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s</a:t>
            </a:r>
            <a:r>
              <a:rPr sz="2800" i="1" dirty="0">
                <a:solidFill>
                  <a:srgbClr val="BF0000"/>
                </a:solidFill>
                <a:latin typeface="TeXGyreAdventor"/>
                <a:cs typeface="TeXGyreAdventor"/>
              </a:rPr>
              <a:t>	</a:t>
            </a:r>
            <a:r>
              <a:rPr sz="2800" i="1" spc="15" dirty="0">
                <a:solidFill>
                  <a:srgbClr val="BF0000"/>
                </a:solidFill>
                <a:latin typeface="TeXGyreAdventor"/>
                <a:cs typeface="TeXGyreAdventor"/>
              </a:rPr>
              <a:t>p</a:t>
            </a:r>
            <a:r>
              <a:rPr sz="2800" i="1" spc="-15" dirty="0">
                <a:solidFill>
                  <a:srgbClr val="BF0000"/>
                </a:solidFill>
                <a:latin typeface="TeXGyreAdventor"/>
                <a:cs typeface="TeXGyreAdventor"/>
              </a:rPr>
              <a:t>a</a:t>
            </a:r>
            <a:r>
              <a:rPr sz="28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r</a:t>
            </a:r>
            <a:r>
              <a:rPr sz="2800" i="1" dirty="0">
                <a:solidFill>
                  <a:srgbClr val="BF0000"/>
                </a:solidFill>
                <a:latin typeface="TeXGyreAdventor"/>
                <a:cs typeface="TeXGyreAdventor"/>
              </a:rPr>
              <a:t>	u</a:t>
            </a:r>
            <a:r>
              <a:rPr sz="2800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n  fournisseur:</a:t>
            </a:r>
            <a:endParaRPr sz="2800">
              <a:latin typeface="TeXGyreAdventor"/>
              <a:cs typeface="TeXGyreAdventor"/>
            </a:endParaRPr>
          </a:p>
          <a:p>
            <a:pPr marL="469265" marR="5080" algn="just">
              <a:lnSpc>
                <a:spcPct val="100000"/>
              </a:lnSpc>
              <a:spcBef>
                <a:spcPts val="459"/>
              </a:spcBef>
            </a:pP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Lors </a:t>
            </a:r>
            <a:r>
              <a:rPr sz="1800" spc="10" dirty="0">
                <a:solidFill>
                  <a:srgbClr val="7E7E7E"/>
                </a:solidFill>
                <a:latin typeface="TeXGyreAdventor"/>
                <a:cs typeface="TeXGyreAdventor"/>
              </a:rPr>
              <a:t>de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la réception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de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la commande, </a:t>
            </a:r>
            <a:r>
              <a:rPr sz="1800" spc="5" dirty="0">
                <a:solidFill>
                  <a:srgbClr val="7E7E7E"/>
                </a:solidFill>
                <a:latin typeface="TeXGyreAdventor"/>
                <a:cs typeface="TeXGyreAdventor"/>
              </a:rPr>
              <a:t>le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fournisseur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livre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les produits en 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quantité demandée.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Le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service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qui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reçoit la livraison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vérifie </a:t>
            </a:r>
            <a:r>
              <a:rPr sz="1800" spc="5" dirty="0">
                <a:solidFill>
                  <a:srgbClr val="7E7E7E"/>
                </a:solidFill>
                <a:latin typeface="TeXGyreAdventor"/>
                <a:cs typeface="TeXGyreAdventor"/>
              </a:rPr>
              <a:t>la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quantité  envoyée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si elle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est convenable; si oui, </a:t>
            </a:r>
            <a:r>
              <a:rPr sz="1800" spc="5" dirty="0">
                <a:solidFill>
                  <a:srgbClr val="7E7E7E"/>
                </a:solidFill>
                <a:latin typeface="TeXGyreAdventor"/>
                <a:cs typeface="TeXGyreAdventor"/>
              </a:rPr>
              <a:t>le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bon de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livraison </a:t>
            </a:r>
            <a:r>
              <a:rPr sz="1800" spc="5" dirty="0">
                <a:solidFill>
                  <a:srgbClr val="7E7E7E"/>
                </a:solidFill>
                <a:latin typeface="TeXGyreAdventor"/>
                <a:cs typeface="TeXGyreAdventor"/>
              </a:rPr>
              <a:t>est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validé avec 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un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bon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de</a:t>
            </a:r>
            <a:r>
              <a:rPr sz="1800" spc="2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retour</a:t>
            </a:r>
            <a:endParaRPr sz="18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0663" y="427639"/>
            <a:ext cx="5445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105" dirty="0">
                <a:latin typeface="Times New Roman"/>
                <a:cs typeface="Times New Roman"/>
              </a:rPr>
              <a:t>QU’EST </a:t>
            </a:r>
            <a:r>
              <a:rPr sz="4000" i="1" spc="-20" dirty="0">
                <a:latin typeface="Times New Roman"/>
                <a:cs typeface="Times New Roman"/>
              </a:rPr>
              <a:t>CE </a:t>
            </a:r>
            <a:r>
              <a:rPr sz="4000" i="1" spc="175" dirty="0">
                <a:latin typeface="Times New Roman"/>
                <a:cs typeface="Times New Roman"/>
              </a:rPr>
              <a:t>QU’UN </a:t>
            </a:r>
            <a:r>
              <a:rPr sz="4000" i="1" spc="95" dirty="0">
                <a:latin typeface="Times New Roman"/>
                <a:cs typeface="Times New Roman"/>
              </a:rPr>
              <a:t>SI</a:t>
            </a:r>
            <a:r>
              <a:rPr sz="4000" i="1" spc="-265" dirty="0">
                <a:latin typeface="Times New Roman"/>
                <a:cs typeface="Times New Roman"/>
              </a:rPr>
              <a:t> </a:t>
            </a:r>
            <a:r>
              <a:rPr sz="4000" i="1" spc="-5" dirty="0">
                <a:latin typeface="Times New Roman"/>
                <a:cs typeface="Times New Roman"/>
              </a:rPr>
              <a:t>?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55179" y="1514855"/>
            <a:ext cx="1393190" cy="2005964"/>
          </a:xfrm>
          <a:custGeom>
            <a:avLst/>
            <a:gdLst/>
            <a:ahLst/>
            <a:cxnLst/>
            <a:rect l="l" t="t" r="r" b="b"/>
            <a:pathLst>
              <a:path w="1393189" h="2005964">
                <a:moveTo>
                  <a:pt x="1392948" y="0"/>
                </a:moveTo>
                <a:lnTo>
                  <a:pt x="696468" y="696480"/>
                </a:lnTo>
                <a:lnTo>
                  <a:pt x="35052" y="35064"/>
                </a:lnTo>
                <a:lnTo>
                  <a:pt x="0" y="0"/>
                </a:lnTo>
                <a:lnTo>
                  <a:pt x="0" y="1307604"/>
                </a:lnTo>
                <a:lnTo>
                  <a:pt x="696468" y="2005596"/>
                </a:lnTo>
                <a:lnTo>
                  <a:pt x="726884" y="1975116"/>
                </a:lnTo>
                <a:lnTo>
                  <a:pt x="1392948" y="1307604"/>
                </a:lnTo>
                <a:lnTo>
                  <a:pt x="1392948" y="1303032"/>
                </a:lnTo>
                <a:lnTo>
                  <a:pt x="1392948" y="1292364"/>
                </a:lnTo>
                <a:lnTo>
                  <a:pt x="1392948" y="35064"/>
                </a:lnTo>
                <a:lnTo>
                  <a:pt x="1392948" y="0"/>
                </a:lnTo>
                <a:close/>
              </a:path>
            </a:pathLst>
          </a:custGeom>
          <a:solidFill>
            <a:srgbClr val="6075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69516" y="2247381"/>
            <a:ext cx="962660" cy="5156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59690" marR="5080" indent="-47625">
              <a:lnSpc>
                <a:spcPct val="101299"/>
              </a:lnSpc>
              <a:spcBef>
                <a:spcPts val="70"/>
              </a:spcBef>
            </a:pPr>
            <a:r>
              <a:rPr sz="1600" spc="45" dirty="0">
                <a:latin typeface="Times New Roman"/>
                <a:cs typeface="Times New Roman"/>
              </a:rPr>
              <a:t>Jean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Louis  </a:t>
            </a:r>
            <a:r>
              <a:rPr sz="1600" spc="50" dirty="0">
                <a:latin typeface="Times New Roman"/>
                <a:cs typeface="Times New Roman"/>
              </a:rPr>
              <a:t>Peaucelle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20695" y="1534668"/>
            <a:ext cx="6943725" cy="1297305"/>
            <a:chOff x="2520695" y="1534668"/>
            <a:chExt cx="6943725" cy="1297305"/>
          </a:xfrm>
        </p:grpSpPr>
        <p:sp>
          <p:nvSpPr>
            <p:cNvPr id="6" name="object 6"/>
            <p:cNvSpPr/>
            <p:nvPr/>
          </p:nvSpPr>
          <p:spPr>
            <a:xfrm>
              <a:off x="2534411" y="1549908"/>
              <a:ext cx="6916420" cy="1268095"/>
            </a:xfrm>
            <a:custGeom>
              <a:avLst/>
              <a:gdLst/>
              <a:ahLst/>
              <a:cxnLst/>
              <a:rect l="l" t="t" r="r" b="b"/>
              <a:pathLst>
                <a:path w="6916420" h="1268095">
                  <a:moveTo>
                    <a:pt x="6704076" y="1267968"/>
                  </a:moveTo>
                  <a:lnTo>
                    <a:pt x="0" y="1267968"/>
                  </a:lnTo>
                  <a:lnTo>
                    <a:pt x="0" y="0"/>
                  </a:lnTo>
                  <a:lnTo>
                    <a:pt x="6704076" y="0"/>
                  </a:lnTo>
                  <a:lnTo>
                    <a:pt x="6752759" y="5571"/>
                  </a:lnTo>
                  <a:lnTo>
                    <a:pt x="6797391" y="21433"/>
                  </a:lnTo>
                  <a:lnTo>
                    <a:pt x="6836717" y="46306"/>
                  </a:lnTo>
                  <a:lnTo>
                    <a:pt x="6869485" y="78910"/>
                  </a:lnTo>
                  <a:lnTo>
                    <a:pt x="6894442" y="117965"/>
                  </a:lnTo>
                  <a:lnTo>
                    <a:pt x="6910335" y="162192"/>
                  </a:lnTo>
                  <a:lnTo>
                    <a:pt x="6915912" y="210312"/>
                  </a:lnTo>
                  <a:lnTo>
                    <a:pt x="6915912" y="1056132"/>
                  </a:lnTo>
                  <a:lnTo>
                    <a:pt x="6910335" y="1104335"/>
                  </a:lnTo>
                  <a:lnTo>
                    <a:pt x="6894442" y="1148780"/>
                  </a:lnTo>
                  <a:lnTo>
                    <a:pt x="6869485" y="1188133"/>
                  </a:lnTo>
                  <a:lnTo>
                    <a:pt x="6836717" y="1221061"/>
                  </a:lnTo>
                  <a:lnTo>
                    <a:pt x="6797391" y="1246232"/>
                  </a:lnTo>
                  <a:lnTo>
                    <a:pt x="6752759" y="1262311"/>
                  </a:lnTo>
                  <a:lnTo>
                    <a:pt x="6704076" y="1267968"/>
                  </a:lnTo>
                  <a:close/>
                </a:path>
              </a:pathLst>
            </a:custGeom>
            <a:solidFill>
              <a:srgbClr val="FFFFFF">
                <a:alpha val="89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20695" y="1534668"/>
              <a:ext cx="6943725" cy="1297305"/>
            </a:xfrm>
            <a:custGeom>
              <a:avLst/>
              <a:gdLst/>
              <a:ahLst/>
              <a:cxnLst/>
              <a:rect l="l" t="t" r="r" b="b"/>
              <a:pathLst>
                <a:path w="6943725" h="1297305">
                  <a:moveTo>
                    <a:pt x="6717792" y="1296924"/>
                  </a:moveTo>
                  <a:lnTo>
                    <a:pt x="6096" y="1296924"/>
                  </a:lnTo>
                  <a:lnTo>
                    <a:pt x="0" y="1290828"/>
                  </a:lnTo>
                  <a:lnTo>
                    <a:pt x="0" y="6096"/>
                  </a:lnTo>
                  <a:lnTo>
                    <a:pt x="6096" y="0"/>
                  </a:lnTo>
                  <a:lnTo>
                    <a:pt x="6717792" y="0"/>
                  </a:lnTo>
                  <a:lnTo>
                    <a:pt x="6740652" y="1524"/>
                  </a:lnTo>
                  <a:lnTo>
                    <a:pt x="6761988" y="4572"/>
                  </a:lnTo>
                  <a:lnTo>
                    <a:pt x="6784848" y="10668"/>
                  </a:lnTo>
                  <a:lnTo>
                    <a:pt x="6796735" y="15240"/>
                  </a:lnTo>
                  <a:lnTo>
                    <a:pt x="27432" y="15240"/>
                  </a:lnTo>
                  <a:lnTo>
                    <a:pt x="13716" y="28956"/>
                  </a:lnTo>
                  <a:lnTo>
                    <a:pt x="27432" y="28956"/>
                  </a:lnTo>
                  <a:lnTo>
                    <a:pt x="27432" y="1267968"/>
                  </a:lnTo>
                  <a:lnTo>
                    <a:pt x="13716" y="1267968"/>
                  </a:lnTo>
                  <a:lnTo>
                    <a:pt x="27432" y="1283208"/>
                  </a:lnTo>
                  <a:lnTo>
                    <a:pt x="6793382" y="1283208"/>
                  </a:lnTo>
                  <a:lnTo>
                    <a:pt x="6784848" y="1286256"/>
                  </a:lnTo>
                  <a:lnTo>
                    <a:pt x="6763512" y="1292352"/>
                  </a:lnTo>
                  <a:lnTo>
                    <a:pt x="6742176" y="1295400"/>
                  </a:lnTo>
                  <a:lnTo>
                    <a:pt x="6717792" y="1296924"/>
                  </a:lnTo>
                  <a:close/>
                </a:path>
                <a:path w="6943725" h="1297305">
                  <a:moveTo>
                    <a:pt x="27432" y="28956"/>
                  </a:moveTo>
                  <a:lnTo>
                    <a:pt x="13716" y="28956"/>
                  </a:lnTo>
                  <a:lnTo>
                    <a:pt x="27432" y="15240"/>
                  </a:lnTo>
                  <a:lnTo>
                    <a:pt x="27432" y="28956"/>
                  </a:lnTo>
                  <a:close/>
                </a:path>
                <a:path w="6943725" h="1297305">
                  <a:moveTo>
                    <a:pt x="6793382" y="1283208"/>
                  </a:moveTo>
                  <a:lnTo>
                    <a:pt x="27432" y="1283208"/>
                  </a:lnTo>
                  <a:lnTo>
                    <a:pt x="27432" y="1267968"/>
                  </a:lnTo>
                  <a:lnTo>
                    <a:pt x="6737604" y="1267968"/>
                  </a:lnTo>
                  <a:lnTo>
                    <a:pt x="6757416" y="1264920"/>
                  </a:lnTo>
                  <a:lnTo>
                    <a:pt x="6793992" y="1252728"/>
                  </a:lnTo>
                  <a:lnTo>
                    <a:pt x="6827520" y="1234440"/>
                  </a:lnTo>
                  <a:lnTo>
                    <a:pt x="6870192" y="1196340"/>
                  </a:lnTo>
                  <a:lnTo>
                    <a:pt x="6899148" y="1149096"/>
                  </a:lnTo>
                  <a:lnTo>
                    <a:pt x="6911340" y="1110996"/>
                  </a:lnTo>
                  <a:lnTo>
                    <a:pt x="6914388" y="1092708"/>
                  </a:lnTo>
                  <a:lnTo>
                    <a:pt x="6914388" y="205740"/>
                  </a:lnTo>
                  <a:lnTo>
                    <a:pt x="6906768" y="167640"/>
                  </a:lnTo>
                  <a:lnTo>
                    <a:pt x="6891528" y="132588"/>
                  </a:lnTo>
                  <a:lnTo>
                    <a:pt x="6870192" y="100584"/>
                  </a:lnTo>
                  <a:lnTo>
                    <a:pt x="6829044" y="62484"/>
                  </a:lnTo>
                  <a:lnTo>
                    <a:pt x="6795516" y="44196"/>
                  </a:lnTo>
                  <a:lnTo>
                    <a:pt x="6758940" y="33528"/>
                  </a:lnTo>
                  <a:lnTo>
                    <a:pt x="6717792" y="28956"/>
                  </a:lnTo>
                  <a:lnTo>
                    <a:pt x="27432" y="28956"/>
                  </a:lnTo>
                  <a:lnTo>
                    <a:pt x="27432" y="15240"/>
                  </a:lnTo>
                  <a:lnTo>
                    <a:pt x="6796735" y="15240"/>
                  </a:lnTo>
                  <a:lnTo>
                    <a:pt x="6804660" y="18288"/>
                  </a:lnTo>
                  <a:lnTo>
                    <a:pt x="6842760" y="38100"/>
                  </a:lnTo>
                  <a:lnTo>
                    <a:pt x="6876288" y="65532"/>
                  </a:lnTo>
                  <a:lnTo>
                    <a:pt x="6905244" y="99060"/>
                  </a:lnTo>
                  <a:lnTo>
                    <a:pt x="6925056" y="137160"/>
                  </a:lnTo>
                  <a:lnTo>
                    <a:pt x="6938772" y="179832"/>
                  </a:lnTo>
                  <a:lnTo>
                    <a:pt x="6943344" y="225552"/>
                  </a:lnTo>
                  <a:lnTo>
                    <a:pt x="6943344" y="1071372"/>
                  </a:lnTo>
                  <a:lnTo>
                    <a:pt x="6938772" y="1115568"/>
                  </a:lnTo>
                  <a:lnTo>
                    <a:pt x="6926580" y="1158240"/>
                  </a:lnTo>
                  <a:lnTo>
                    <a:pt x="6905244" y="1196340"/>
                  </a:lnTo>
                  <a:lnTo>
                    <a:pt x="6862572" y="1245108"/>
                  </a:lnTo>
                  <a:lnTo>
                    <a:pt x="6825996" y="1269492"/>
                  </a:lnTo>
                  <a:lnTo>
                    <a:pt x="6806184" y="1278636"/>
                  </a:lnTo>
                  <a:lnTo>
                    <a:pt x="6793382" y="1283208"/>
                  </a:lnTo>
                  <a:close/>
                </a:path>
                <a:path w="6943725" h="1297305">
                  <a:moveTo>
                    <a:pt x="27432" y="1283208"/>
                  </a:moveTo>
                  <a:lnTo>
                    <a:pt x="13716" y="1267968"/>
                  </a:lnTo>
                  <a:lnTo>
                    <a:pt x="27432" y="1267968"/>
                  </a:lnTo>
                  <a:lnTo>
                    <a:pt x="27432" y="1283208"/>
                  </a:lnTo>
                  <a:close/>
                </a:path>
              </a:pathLst>
            </a:custGeom>
            <a:solidFill>
              <a:srgbClr val="6075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28341" y="1691098"/>
            <a:ext cx="6761480" cy="9493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0" marR="5080" indent="-114935">
              <a:lnSpc>
                <a:spcPct val="101299"/>
              </a:lnSpc>
              <a:spcBef>
                <a:spcPts val="75"/>
              </a:spcBef>
              <a:buSzPct val="93333"/>
              <a:buFont typeface="Times New Roman"/>
              <a:buChar char="•"/>
              <a:tabLst>
                <a:tab pos="128905" algn="l"/>
              </a:tabLst>
            </a:pPr>
            <a:r>
              <a:rPr sz="1500" i="1" spc="-40" dirty="0">
                <a:latin typeface="Times New Roman"/>
                <a:cs typeface="Times New Roman"/>
              </a:rPr>
              <a:t>Le </a:t>
            </a:r>
            <a:r>
              <a:rPr sz="1500" i="1" spc="10" dirty="0">
                <a:latin typeface="Times New Roman"/>
                <a:cs typeface="Times New Roman"/>
              </a:rPr>
              <a:t>système </a:t>
            </a:r>
            <a:r>
              <a:rPr sz="1500" i="1" spc="-5" dirty="0">
                <a:latin typeface="Times New Roman"/>
                <a:cs typeface="Times New Roman"/>
              </a:rPr>
              <a:t>d’information </a:t>
            </a:r>
            <a:r>
              <a:rPr sz="1500" i="1" spc="20" dirty="0">
                <a:latin typeface="Times New Roman"/>
                <a:cs typeface="Times New Roman"/>
              </a:rPr>
              <a:t>peut </a:t>
            </a:r>
            <a:r>
              <a:rPr sz="1500" i="1" spc="-30" dirty="0">
                <a:latin typeface="Times New Roman"/>
                <a:cs typeface="Times New Roman"/>
              </a:rPr>
              <a:t>être </a:t>
            </a:r>
            <a:r>
              <a:rPr sz="1500" i="1" dirty="0">
                <a:latin typeface="Times New Roman"/>
                <a:cs typeface="Times New Roman"/>
              </a:rPr>
              <a:t>défini </a:t>
            </a:r>
            <a:r>
              <a:rPr sz="1500" i="1" spc="-20" dirty="0">
                <a:latin typeface="Times New Roman"/>
                <a:cs typeface="Times New Roman"/>
              </a:rPr>
              <a:t>comme </a:t>
            </a:r>
            <a:r>
              <a:rPr sz="1500" i="1" spc="85" dirty="0">
                <a:latin typeface="Times New Roman"/>
                <a:cs typeface="Times New Roman"/>
              </a:rPr>
              <a:t>un </a:t>
            </a:r>
            <a:r>
              <a:rPr sz="1500" i="1" spc="-25" dirty="0">
                <a:latin typeface="Times New Roman"/>
                <a:cs typeface="Times New Roman"/>
              </a:rPr>
              <a:t>langage </a:t>
            </a:r>
            <a:r>
              <a:rPr sz="1500" i="1" spc="10" dirty="0">
                <a:latin typeface="Times New Roman"/>
                <a:cs typeface="Times New Roman"/>
              </a:rPr>
              <a:t>servant </a:t>
            </a:r>
            <a:r>
              <a:rPr sz="1500" i="1" spc="-85" dirty="0">
                <a:latin typeface="Times New Roman"/>
                <a:cs typeface="Times New Roman"/>
              </a:rPr>
              <a:t>à </a:t>
            </a:r>
            <a:r>
              <a:rPr sz="1500" i="1" spc="-15" dirty="0">
                <a:latin typeface="Times New Roman"/>
                <a:cs typeface="Times New Roman"/>
              </a:rPr>
              <a:t>représenter </a:t>
            </a:r>
            <a:r>
              <a:rPr sz="1500" i="1" spc="-45" dirty="0">
                <a:latin typeface="Times New Roman"/>
                <a:cs typeface="Times New Roman"/>
              </a:rPr>
              <a:t>de  </a:t>
            </a:r>
            <a:r>
              <a:rPr sz="1500" i="1" spc="-20" dirty="0">
                <a:latin typeface="Times New Roman"/>
                <a:cs typeface="Times New Roman"/>
              </a:rPr>
              <a:t>manière </a:t>
            </a:r>
            <a:r>
              <a:rPr sz="1500" i="1" spc="-40" dirty="0">
                <a:latin typeface="Times New Roman"/>
                <a:cs typeface="Times New Roman"/>
              </a:rPr>
              <a:t>fiable </a:t>
            </a:r>
            <a:r>
              <a:rPr sz="1500" i="1" dirty="0">
                <a:latin typeface="Times New Roman"/>
                <a:cs typeface="Times New Roman"/>
              </a:rPr>
              <a:t>et </a:t>
            </a:r>
            <a:r>
              <a:rPr sz="1500" i="1" spc="-25" dirty="0">
                <a:latin typeface="Times New Roman"/>
                <a:cs typeface="Times New Roman"/>
              </a:rPr>
              <a:t>économique des </a:t>
            </a:r>
            <a:r>
              <a:rPr sz="1500" i="1" spc="-20" dirty="0">
                <a:latin typeface="Times New Roman"/>
                <a:cs typeface="Times New Roman"/>
              </a:rPr>
              <a:t>aspects </a:t>
            </a:r>
            <a:r>
              <a:rPr sz="1500" i="1" spc="-35" dirty="0">
                <a:latin typeface="Times New Roman"/>
                <a:cs typeface="Times New Roman"/>
              </a:rPr>
              <a:t>de </a:t>
            </a:r>
            <a:r>
              <a:rPr sz="1500" i="1" spc="-10" dirty="0">
                <a:latin typeface="Times New Roman"/>
                <a:cs typeface="Times New Roman"/>
              </a:rPr>
              <a:t>l’activité </a:t>
            </a:r>
            <a:r>
              <a:rPr sz="1500" i="1" spc="-45" dirty="0">
                <a:latin typeface="Times New Roman"/>
                <a:cs typeface="Times New Roman"/>
              </a:rPr>
              <a:t>de </a:t>
            </a:r>
            <a:r>
              <a:rPr sz="1500" i="1" u="sng" spc="-4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1500" i="1" u="sng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00" i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’organisation</a:t>
            </a:r>
            <a:r>
              <a:rPr sz="1500" i="1" spc="-15" dirty="0">
                <a:latin typeface="Times New Roman"/>
                <a:cs typeface="Times New Roman"/>
              </a:rPr>
              <a:t>. </a:t>
            </a:r>
            <a:r>
              <a:rPr sz="1500" i="1" spc="-30" dirty="0">
                <a:latin typeface="Times New Roman"/>
                <a:cs typeface="Times New Roman"/>
              </a:rPr>
              <a:t>Les  </a:t>
            </a:r>
            <a:r>
              <a:rPr sz="1500" i="1" spc="-10" dirty="0">
                <a:latin typeface="Times New Roman"/>
                <a:cs typeface="Times New Roman"/>
              </a:rPr>
              <a:t>mécanismes </a:t>
            </a:r>
            <a:r>
              <a:rPr sz="1500" i="1" spc="-45" dirty="0">
                <a:latin typeface="Times New Roman"/>
                <a:cs typeface="Times New Roman"/>
              </a:rPr>
              <a:t>de </a:t>
            </a:r>
            <a:r>
              <a:rPr sz="1500" i="1" spc="-10" dirty="0">
                <a:latin typeface="Times New Roman"/>
                <a:cs typeface="Times New Roman"/>
              </a:rPr>
              <a:t>représentation </a:t>
            </a:r>
            <a:r>
              <a:rPr sz="1500" i="1" spc="-35" dirty="0">
                <a:latin typeface="Times New Roman"/>
                <a:cs typeface="Times New Roman"/>
              </a:rPr>
              <a:t>de </a:t>
            </a:r>
            <a:r>
              <a:rPr sz="1500" i="1" spc="-80" dirty="0">
                <a:latin typeface="Times New Roman"/>
                <a:cs typeface="Times New Roman"/>
              </a:rPr>
              <a:t>ce </a:t>
            </a:r>
            <a:r>
              <a:rPr sz="1500" i="1" spc="-30" dirty="0">
                <a:latin typeface="Times New Roman"/>
                <a:cs typeface="Times New Roman"/>
              </a:rPr>
              <a:t>langage </a:t>
            </a:r>
            <a:r>
              <a:rPr sz="1500" i="1" spc="20" dirty="0">
                <a:latin typeface="Times New Roman"/>
                <a:cs typeface="Times New Roman"/>
              </a:rPr>
              <a:t>prennent </a:t>
            </a:r>
            <a:r>
              <a:rPr sz="1500" i="1" dirty="0">
                <a:latin typeface="Times New Roman"/>
                <a:cs typeface="Times New Roman"/>
              </a:rPr>
              <a:t>leur </a:t>
            </a:r>
            <a:r>
              <a:rPr sz="1500" i="1" spc="-30" dirty="0">
                <a:latin typeface="Times New Roman"/>
                <a:cs typeface="Times New Roman"/>
              </a:rPr>
              <a:t>efficacité </a:t>
            </a:r>
            <a:r>
              <a:rPr sz="1500" i="1" dirty="0">
                <a:latin typeface="Times New Roman"/>
                <a:cs typeface="Times New Roman"/>
              </a:rPr>
              <a:t>dans </a:t>
            </a:r>
            <a:r>
              <a:rPr sz="1500" i="1" spc="-45" dirty="0">
                <a:latin typeface="Times New Roman"/>
                <a:cs typeface="Times New Roman"/>
              </a:rPr>
              <a:t>la </a:t>
            </a:r>
            <a:r>
              <a:rPr sz="1500" i="1" spc="5" dirty="0">
                <a:latin typeface="Times New Roman"/>
                <a:cs typeface="Times New Roman"/>
              </a:rPr>
              <a:t>répétitivité  </a:t>
            </a:r>
            <a:r>
              <a:rPr sz="1500" i="1" spc="-25" dirty="0">
                <a:latin typeface="Times New Roman"/>
                <a:cs typeface="Times New Roman"/>
              </a:rPr>
              <a:t>des </a:t>
            </a:r>
            <a:r>
              <a:rPr sz="1500" i="1" spc="-35" dirty="0">
                <a:latin typeface="Times New Roman"/>
                <a:cs typeface="Times New Roman"/>
              </a:rPr>
              <a:t>actes </a:t>
            </a:r>
            <a:r>
              <a:rPr sz="1500" i="1" spc="-30" dirty="0">
                <a:latin typeface="Times New Roman"/>
                <a:cs typeface="Times New Roman"/>
              </a:rPr>
              <a:t>des</a:t>
            </a:r>
            <a:r>
              <a:rPr sz="1500" i="1" spc="25" dirty="0">
                <a:latin typeface="Times New Roman"/>
                <a:cs typeface="Times New Roman"/>
              </a:rPr>
              <a:t> </a:t>
            </a:r>
            <a:r>
              <a:rPr sz="1500" i="1" u="sng" spc="-7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500" i="1" spc="285" dirty="0">
                <a:latin typeface="Times New Roman"/>
                <a:cs typeface="Times New Roman"/>
              </a:rPr>
              <a:t> </a:t>
            </a:r>
            <a:r>
              <a:rPr sz="15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rganisations</a:t>
            </a:r>
            <a:r>
              <a:rPr sz="1500" spc="-5" dirty="0"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55179" y="3275076"/>
            <a:ext cx="1393190" cy="2004695"/>
          </a:xfrm>
          <a:custGeom>
            <a:avLst/>
            <a:gdLst/>
            <a:ahLst/>
            <a:cxnLst/>
            <a:rect l="l" t="t" r="r" b="b"/>
            <a:pathLst>
              <a:path w="1393189" h="2004695">
                <a:moveTo>
                  <a:pt x="1392948" y="0"/>
                </a:moveTo>
                <a:lnTo>
                  <a:pt x="696468" y="696480"/>
                </a:lnTo>
                <a:lnTo>
                  <a:pt x="33528" y="33540"/>
                </a:lnTo>
                <a:lnTo>
                  <a:pt x="0" y="0"/>
                </a:lnTo>
                <a:lnTo>
                  <a:pt x="0" y="1307604"/>
                </a:lnTo>
                <a:lnTo>
                  <a:pt x="696468" y="2004072"/>
                </a:lnTo>
                <a:lnTo>
                  <a:pt x="725424" y="1975116"/>
                </a:lnTo>
                <a:lnTo>
                  <a:pt x="1392948" y="1307604"/>
                </a:lnTo>
                <a:lnTo>
                  <a:pt x="1392948" y="1301508"/>
                </a:lnTo>
                <a:lnTo>
                  <a:pt x="1392948" y="1292364"/>
                </a:lnTo>
                <a:lnTo>
                  <a:pt x="1392948" y="33540"/>
                </a:lnTo>
                <a:lnTo>
                  <a:pt x="1392948" y="0"/>
                </a:lnTo>
                <a:close/>
              </a:path>
            </a:pathLst>
          </a:custGeom>
          <a:solidFill>
            <a:srgbClr val="6075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04928" y="4007563"/>
            <a:ext cx="1291590" cy="5156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73660" marR="5080" indent="-60960">
              <a:lnSpc>
                <a:spcPct val="101299"/>
              </a:lnSpc>
              <a:spcBef>
                <a:spcPts val="70"/>
              </a:spcBef>
            </a:pPr>
            <a:r>
              <a:rPr sz="1600" spc="60" dirty="0">
                <a:latin typeface="Times New Roman"/>
                <a:cs typeface="Times New Roman"/>
              </a:rPr>
              <a:t>Robert </a:t>
            </a:r>
            <a:r>
              <a:rPr sz="1600" spc="20" dirty="0">
                <a:latin typeface="Times New Roman"/>
                <a:cs typeface="Times New Roman"/>
              </a:rPr>
              <a:t>Reix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et  </a:t>
            </a:r>
            <a:r>
              <a:rPr sz="1600" spc="75" dirty="0">
                <a:latin typeface="Times New Roman"/>
                <a:cs typeface="Times New Roman"/>
              </a:rPr>
              <a:t>Frantz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Rowe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20695" y="3294888"/>
            <a:ext cx="6943725" cy="1297305"/>
            <a:chOff x="2520695" y="3294888"/>
            <a:chExt cx="6943725" cy="1297305"/>
          </a:xfrm>
        </p:grpSpPr>
        <p:sp>
          <p:nvSpPr>
            <p:cNvPr id="12" name="object 12"/>
            <p:cNvSpPr/>
            <p:nvPr/>
          </p:nvSpPr>
          <p:spPr>
            <a:xfrm>
              <a:off x="2534411" y="3308604"/>
              <a:ext cx="6916420" cy="1268095"/>
            </a:xfrm>
            <a:custGeom>
              <a:avLst/>
              <a:gdLst/>
              <a:ahLst/>
              <a:cxnLst/>
              <a:rect l="l" t="t" r="r" b="b"/>
              <a:pathLst>
                <a:path w="6916420" h="1268095">
                  <a:moveTo>
                    <a:pt x="6704076" y="1267968"/>
                  </a:moveTo>
                  <a:lnTo>
                    <a:pt x="0" y="1267968"/>
                  </a:lnTo>
                  <a:lnTo>
                    <a:pt x="0" y="0"/>
                  </a:lnTo>
                  <a:lnTo>
                    <a:pt x="6704076" y="0"/>
                  </a:lnTo>
                  <a:lnTo>
                    <a:pt x="6752759" y="5576"/>
                  </a:lnTo>
                  <a:lnTo>
                    <a:pt x="6797391" y="21469"/>
                  </a:lnTo>
                  <a:lnTo>
                    <a:pt x="6836717" y="46426"/>
                  </a:lnTo>
                  <a:lnTo>
                    <a:pt x="6869485" y="79194"/>
                  </a:lnTo>
                  <a:lnTo>
                    <a:pt x="6894442" y="118520"/>
                  </a:lnTo>
                  <a:lnTo>
                    <a:pt x="6910335" y="163152"/>
                  </a:lnTo>
                  <a:lnTo>
                    <a:pt x="6915912" y="211836"/>
                  </a:lnTo>
                  <a:lnTo>
                    <a:pt x="6915912" y="1057656"/>
                  </a:lnTo>
                  <a:lnTo>
                    <a:pt x="6910335" y="1105775"/>
                  </a:lnTo>
                  <a:lnTo>
                    <a:pt x="6894442" y="1150002"/>
                  </a:lnTo>
                  <a:lnTo>
                    <a:pt x="6869485" y="1189057"/>
                  </a:lnTo>
                  <a:lnTo>
                    <a:pt x="6836717" y="1221661"/>
                  </a:lnTo>
                  <a:lnTo>
                    <a:pt x="6797391" y="1246534"/>
                  </a:lnTo>
                  <a:lnTo>
                    <a:pt x="6752759" y="1262396"/>
                  </a:lnTo>
                  <a:lnTo>
                    <a:pt x="6704076" y="1267968"/>
                  </a:lnTo>
                  <a:close/>
                </a:path>
              </a:pathLst>
            </a:custGeom>
            <a:solidFill>
              <a:srgbClr val="FFFFFF">
                <a:alpha val="89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20695" y="3294888"/>
              <a:ext cx="6943725" cy="1297305"/>
            </a:xfrm>
            <a:custGeom>
              <a:avLst/>
              <a:gdLst/>
              <a:ahLst/>
              <a:cxnLst/>
              <a:rect l="l" t="t" r="r" b="b"/>
              <a:pathLst>
                <a:path w="6943725" h="1297304">
                  <a:moveTo>
                    <a:pt x="6717792" y="1296924"/>
                  </a:moveTo>
                  <a:lnTo>
                    <a:pt x="6096" y="1296924"/>
                  </a:lnTo>
                  <a:lnTo>
                    <a:pt x="0" y="1289304"/>
                  </a:lnTo>
                  <a:lnTo>
                    <a:pt x="0" y="6096"/>
                  </a:lnTo>
                  <a:lnTo>
                    <a:pt x="6096" y="0"/>
                  </a:lnTo>
                  <a:lnTo>
                    <a:pt x="6717792" y="0"/>
                  </a:lnTo>
                  <a:lnTo>
                    <a:pt x="6740652" y="1524"/>
                  </a:lnTo>
                  <a:lnTo>
                    <a:pt x="6761988" y="4572"/>
                  </a:lnTo>
                  <a:lnTo>
                    <a:pt x="6784848" y="9144"/>
                  </a:lnTo>
                  <a:lnTo>
                    <a:pt x="6796735" y="13716"/>
                  </a:lnTo>
                  <a:lnTo>
                    <a:pt x="27432" y="13716"/>
                  </a:lnTo>
                  <a:lnTo>
                    <a:pt x="13716" y="28956"/>
                  </a:lnTo>
                  <a:lnTo>
                    <a:pt x="27432" y="28956"/>
                  </a:lnTo>
                  <a:lnTo>
                    <a:pt x="27432" y="1267968"/>
                  </a:lnTo>
                  <a:lnTo>
                    <a:pt x="13716" y="1267968"/>
                  </a:lnTo>
                  <a:lnTo>
                    <a:pt x="27432" y="1281684"/>
                  </a:lnTo>
                  <a:lnTo>
                    <a:pt x="6797649" y="1281684"/>
                  </a:lnTo>
                  <a:lnTo>
                    <a:pt x="6784848" y="1286256"/>
                  </a:lnTo>
                  <a:lnTo>
                    <a:pt x="6742176" y="1295400"/>
                  </a:lnTo>
                  <a:lnTo>
                    <a:pt x="6717792" y="1296924"/>
                  </a:lnTo>
                  <a:close/>
                </a:path>
                <a:path w="6943725" h="1297304">
                  <a:moveTo>
                    <a:pt x="27432" y="28956"/>
                  </a:moveTo>
                  <a:lnTo>
                    <a:pt x="13716" y="28956"/>
                  </a:lnTo>
                  <a:lnTo>
                    <a:pt x="27432" y="13716"/>
                  </a:lnTo>
                  <a:lnTo>
                    <a:pt x="27432" y="28956"/>
                  </a:lnTo>
                  <a:close/>
                </a:path>
                <a:path w="6943725" h="1297304">
                  <a:moveTo>
                    <a:pt x="6797649" y="1281684"/>
                  </a:moveTo>
                  <a:lnTo>
                    <a:pt x="27432" y="1281684"/>
                  </a:lnTo>
                  <a:lnTo>
                    <a:pt x="27432" y="1267968"/>
                  </a:lnTo>
                  <a:lnTo>
                    <a:pt x="6717792" y="1267968"/>
                  </a:lnTo>
                  <a:lnTo>
                    <a:pt x="6737604" y="1266444"/>
                  </a:lnTo>
                  <a:lnTo>
                    <a:pt x="6775704" y="1258824"/>
                  </a:lnTo>
                  <a:lnTo>
                    <a:pt x="6827520" y="1234440"/>
                  </a:lnTo>
                  <a:lnTo>
                    <a:pt x="6870192" y="1196340"/>
                  </a:lnTo>
                  <a:lnTo>
                    <a:pt x="6899148" y="1147572"/>
                  </a:lnTo>
                  <a:lnTo>
                    <a:pt x="6911340" y="1110996"/>
                  </a:lnTo>
                  <a:lnTo>
                    <a:pt x="6914388" y="1091184"/>
                  </a:lnTo>
                  <a:lnTo>
                    <a:pt x="6914388" y="205740"/>
                  </a:lnTo>
                  <a:lnTo>
                    <a:pt x="6906768" y="167640"/>
                  </a:lnTo>
                  <a:lnTo>
                    <a:pt x="6891528" y="132588"/>
                  </a:lnTo>
                  <a:lnTo>
                    <a:pt x="6870192" y="100584"/>
                  </a:lnTo>
                  <a:lnTo>
                    <a:pt x="6829044" y="62484"/>
                  </a:lnTo>
                  <a:lnTo>
                    <a:pt x="6795516" y="44196"/>
                  </a:lnTo>
                  <a:lnTo>
                    <a:pt x="6758940" y="32004"/>
                  </a:lnTo>
                  <a:lnTo>
                    <a:pt x="6739128" y="28956"/>
                  </a:lnTo>
                  <a:lnTo>
                    <a:pt x="27432" y="28956"/>
                  </a:lnTo>
                  <a:lnTo>
                    <a:pt x="27432" y="13716"/>
                  </a:lnTo>
                  <a:lnTo>
                    <a:pt x="6796735" y="13716"/>
                  </a:lnTo>
                  <a:lnTo>
                    <a:pt x="6804660" y="16764"/>
                  </a:lnTo>
                  <a:lnTo>
                    <a:pt x="6842760" y="38100"/>
                  </a:lnTo>
                  <a:lnTo>
                    <a:pt x="6891528" y="80772"/>
                  </a:lnTo>
                  <a:lnTo>
                    <a:pt x="6915912" y="117348"/>
                  </a:lnTo>
                  <a:lnTo>
                    <a:pt x="6932676" y="156972"/>
                  </a:lnTo>
                  <a:lnTo>
                    <a:pt x="6941820" y="201168"/>
                  </a:lnTo>
                  <a:lnTo>
                    <a:pt x="6943344" y="224028"/>
                  </a:lnTo>
                  <a:lnTo>
                    <a:pt x="6943344" y="1071372"/>
                  </a:lnTo>
                  <a:lnTo>
                    <a:pt x="6938772" y="1115568"/>
                  </a:lnTo>
                  <a:lnTo>
                    <a:pt x="6926580" y="1158240"/>
                  </a:lnTo>
                  <a:lnTo>
                    <a:pt x="6905244" y="1196340"/>
                  </a:lnTo>
                  <a:lnTo>
                    <a:pt x="6877812" y="1229868"/>
                  </a:lnTo>
                  <a:lnTo>
                    <a:pt x="6844284" y="1257300"/>
                  </a:lnTo>
                  <a:lnTo>
                    <a:pt x="6806184" y="1278636"/>
                  </a:lnTo>
                  <a:lnTo>
                    <a:pt x="6797649" y="1281684"/>
                  </a:lnTo>
                  <a:close/>
                </a:path>
                <a:path w="6943725" h="1297304">
                  <a:moveTo>
                    <a:pt x="27432" y="1281684"/>
                  </a:moveTo>
                  <a:lnTo>
                    <a:pt x="13716" y="1267968"/>
                  </a:lnTo>
                  <a:lnTo>
                    <a:pt x="27432" y="1267968"/>
                  </a:lnTo>
                  <a:lnTo>
                    <a:pt x="27432" y="1281684"/>
                  </a:lnTo>
                  <a:close/>
                </a:path>
              </a:pathLst>
            </a:custGeom>
            <a:solidFill>
              <a:srgbClr val="6075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649679" y="3493979"/>
            <a:ext cx="6663690" cy="8547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4785" marR="5080" indent="-172720" algn="just">
              <a:lnSpc>
                <a:spcPct val="101099"/>
              </a:lnSpc>
              <a:spcBef>
                <a:spcPts val="75"/>
              </a:spcBef>
              <a:buFont typeface="Times New Roman"/>
              <a:buChar char="•"/>
              <a:tabLst>
                <a:tab pos="185420" algn="l"/>
              </a:tabLst>
            </a:pPr>
            <a:r>
              <a:rPr sz="1800" i="1" spc="-25" dirty="0">
                <a:latin typeface="Times New Roman"/>
                <a:cs typeface="Times New Roman"/>
              </a:rPr>
              <a:t>C’est </a:t>
            </a:r>
            <a:r>
              <a:rPr sz="1800" i="1" spc="90" dirty="0">
                <a:latin typeface="Times New Roman"/>
                <a:cs typeface="Times New Roman"/>
              </a:rPr>
              <a:t>un </a:t>
            </a:r>
            <a:r>
              <a:rPr sz="1800" i="1" spc="10" dirty="0">
                <a:latin typeface="Times New Roman"/>
                <a:cs typeface="Times New Roman"/>
              </a:rPr>
              <a:t>système </a:t>
            </a:r>
            <a:r>
              <a:rPr sz="1800" i="1" spc="-5" dirty="0">
                <a:latin typeface="Times New Roman"/>
                <a:cs typeface="Times New Roman"/>
              </a:rPr>
              <a:t>d’interprétation </a:t>
            </a:r>
            <a:r>
              <a:rPr sz="1800" i="1" spc="20" dirty="0">
                <a:latin typeface="Times New Roman"/>
                <a:cs typeface="Times New Roman"/>
              </a:rPr>
              <a:t>d’un </a:t>
            </a:r>
            <a:r>
              <a:rPr sz="1800" i="1" spc="-30" dirty="0">
                <a:latin typeface="Times New Roman"/>
                <a:cs typeface="Times New Roman"/>
              </a:rPr>
              <a:t>ensemble</a:t>
            </a:r>
            <a:r>
              <a:rPr sz="1800" i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d’acteurs </a:t>
            </a:r>
            <a:r>
              <a:rPr sz="1800" i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sociaux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qui  </a:t>
            </a:r>
            <a:r>
              <a:rPr sz="1800" i="1" spc="5" dirty="0">
                <a:latin typeface="Times New Roman"/>
                <a:cs typeface="Times New Roman"/>
              </a:rPr>
              <a:t>mémorisent </a:t>
            </a:r>
            <a:r>
              <a:rPr sz="1800" i="1" dirty="0">
                <a:latin typeface="Times New Roman"/>
                <a:cs typeface="Times New Roman"/>
              </a:rPr>
              <a:t>et </a:t>
            </a:r>
            <a:r>
              <a:rPr sz="1800" i="1" spc="10" dirty="0">
                <a:latin typeface="Times New Roman"/>
                <a:cs typeface="Times New Roman"/>
              </a:rPr>
              <a:t>transforment </a:t>
            </a:r>
            <a:r>
              <a:rPr sz="1800" i="1" spc="-35" dirty="0">
                <a:latin typeface="Times New Roman"/>
                <a:cs typeface="Times New Roman"/>
              </a:rPr>
              <a:t>des </a:t>
            </a:r>
            <a:r>
              <a:rPr sz="1800" i="1" spc="-15" dirty="0">
                <a:latin typeface="Times New Roman"/>
                <a:cs typeface="Times New Roman"/>
              </a:rPr>
              <a:t>représentations </a:t>
            </a:r>
            <a:r>
              <a:rPr sz="1800" i="1" dirty="0">
                <a:latin typeface="Times New Roman"/>
                <a:cs typeface="Times New Roman"/>
              </a:rPr>
              <a:t>via </a:t>
            </a:r>
            <a:r>
              <a:rPr sz="1800" i="1" spc="-35" dirty="0">
                <a:latin typeface="Times New Roman"/>
                <a:cs typeface="Times New Roman"/>
              </a:rPr>
              <a:t>des </a:t>
            </a:r>
            <a:r>
              <a:rPr sz="1800" i="1" spc="-25" dirty="0">
                <a:latin typeface="Times New Roman"/>
                <a:cs typeface="Times New Roman"/>
              </a:rPr>
              <a:t>technologies </a:t>
            </a:r>
            <a:r>
              <a:rPr sz="1800" i="1" dirty="0">
                <a:latin typeface="Times New Roman"/>
                <a:cs typeface="Times New Roman"/>
              </a:rPr>
              <a:t>et  </a:t>
            </a:r>
            <a:r>
              <a:rPr sz="1800" i="1" spc="-35" dirty="0">
                <a:latin typeface="Times New Roman"/>
                <a:cs typeface="Times New Roman"/>
              </a:rPr>
              <a:t>des </a:t>
            </a:r>
            <a:r>
              <a:rPr sz="1800" i="1" spc="-25" dirty="0">
                <a:latin typeface="Times New Roman"/>
                <a:cs typeface="Times New Roman"/>
              </a:rPr>
              <a:t>modes</a:t>
            </a:r>
            <a:r>
              <a:rPr sz="1800" i="1" spc="30" dirty="0">
                <a:latin typeface="Times New Roman"/>
                <a:cs typeface="Times New Roman"/>
              </a:rPr>
              <a:t> </a:t>
            </a:r>
            <a:r>
              <a:rPr sz="1800" i="1" spc="-40" dirty="0">
                <a:latin typeface="Times New Roman"/>
                <a:cs typeface="Times New Roman"/>
              </a:rPr>
              <a:t>opératoires</a:t>
            </a:r>
            <a:r>
              <a:rPr sz="1600" spc="-40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55179" y="5033771"/>
            <a:ext cx="1393190" cy="2005964"/>
          </a:xfrm>
          <a:custGeom>
            <a:avLst/>
            <a:gdLst/>
            <a:ahLst/>
            <a:cxnLst/>
            <a:rect l="l" t="t" r="r" b="b"/>
            <a:pathLst>
              <a:path w="1393189" h="2005965">
                <a:moveTo>
                  <a:pt x="1392948" y="0"/>
                </a:moveTo>
                <a:lnTo>
                  <a:pt x="696468" y="696480"/>
                </a:lnTo>
                <a:lnTo>
                  <a:pt x="35052" y="35064"/>
                </a:lnTo>
                <a:lnTo>
                  <a:pt x="0" y="0"/>
                </a:lnTo>
                <a:lnTo>
                  <a:pt x="0" y="1309128"/>
                </a:lnTo>
                <a:lnTo>
                  <a:pt x="696468" y="2005596"/>
                </a:lnTo>
                <a:lnTo>
                  <a:pt x="726948" y="1975116"/>
                </a:lnTo>
                <a:lnTo>
                  <a:pt x="1392948" y="1309128"/>
                </a:lnTo>
                <a:lnTo>
                  <a:pt x="1392948" y="1303032"/>
                </a:lnTo>
                <a:lnTo>
                  <a:pt x="1392948" y="1292364"/>
                </a:lnTo>
                <a:lnTo>
                  <a:pt x="1392948" y="35064"/>
                </a:lnTo>
                <a:lnTo>
                  <a:pt x="1392948" y="0"/>
                </a:lnTo>
                <a:close/>
              </a:path>
            </a:pathLst>
          </a:custGeom>
          <a:solidFill>
            <a:srgbClr val="6075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87272" y="5767746"/>
            <a:ext cx="1128395" cy="5156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58140" marR="5080" indent="-346075">
              <a:lnSpc>
                <a:spcPct val="101299"/>
              </a:lnSpc>
              <a:spcBef>
                <a:spcPts val="70"/>
              </a:spcBef>
            </a:pPr>
            <a:r>
              <a:rPr sz="1600" spc="60" dirty="0">
                <a:latin typeface="Times New Roman"/>
                <a:cs typeface="Times New Roman"/>
              </a:rPr>
              <a:t>Robert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Reix,  </a:t>
            </a:r>
            <a:r>
              <a:rPr sz="1600" dirty="0">
                <a:latin typeface="Times New Roman"/>
                <a:cs typeface="Times New Roman"/>
              </a:rPr>
              <a:t>2004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20695" y="5055108"/>
            <a:ext cx="6943725" cy="1295400"/>
            <a:chOff x="2520695" y="5055108"/>
            <a:chExt cx="6943725" cy="1295400"/>
          </a:xfrm>
        </p:grpSpPr>
        <p:sp>
          <p:nvSpPr>
            <p:cNvPr id="18" name="object 18"/>
            <p:cNvSpPr/>
            <p:nvPr/>
          </p:nvSpPr>
          <p:spPr>
            <a:xfrm>
              <a:off x="2534411" y="5068824"/>
              <a:ext cx="6916420" cy="1268095"/>
            </a:xfrm>
            <a:custGeom>
              <a:avLst/>
              <a:gdLst/>
              <a:ahLst/>
              <a:cxnLst/>
              <a:rect l="l" t="t" r="r" b="b"/>
              <a:pathLst>
                <a:path w="6916420" h="1268095">
                  <a:moveTo>
                    <a:pt x="6704076" y="1267968"/>
                  </a:moveTo>
                  <a:lnTo>
                    <a:pt x="0" y="1267968"/>
                  </a:lnTo>
                  <a:lnTo>
                    <a:pt x="0" y="0"/>
                  </a:lnTo>
                  <a:lnTo>
                    <a:pt x="6704076" y="0"/>
                  </a:lnTo>
                  <a:lnTo>
                    <a:pt x="6752759" y="5576"/>
                  </a:lnTo>
                  <a:lnTo>
                    <a:pt x="6797391" y="21469"/>
                  </a:lnTo>
                  <a:lnTo>
                    <a:pt x="6836717" y="46426"/>
                  </a:lnTo>
                  <a:lnTo>
                    <a:pt x="6869485" y="79194"/>
                  </a:lnTo>
                  <a:lnTo>
                    <a:pt x="6894442" y="118520"/>
                  </a:lnTo>
                  <a:lnTo>
                    <a:pt x="6910335" y="163152"/>
                  </a:lnTo>
                  <a:lnTo>
                    <a:pt x="6915912" y="211836"/>
                  </a:lnTo>
                  <a:lnTo>
                    <a:pt x="6915912" y="1056132"/>
                  </a:lnTo>
                  <a:lnTo>
                    <a:pt x="6910335" y="1104815"/>
                  </a:lnTo>
                  <a:lnTo>
                    <a:pt x="6894442" y="1149447"/>
                  </a:lnTo>
                  <a:lnTo>
                    <a:pt x="6869485" y="1188773"/>
                  </a:lnTo>
                  <a:lnTo>
                    <a:pt x="6836717" y="1221541"/>
                  </a:lnTo>
                  <a:lnTo>
                    <a:pt x="6797391" y="1246498"/>
                  </a:lnTo>
                  <a:lnTo>
                    <a:pt x="6752759" y="1262391"/>
                  </a:lnTo>
                  <a:lnTo>
                    <a:pt x="6704076" y="1267968"/>
                  </a:lnTo>
                  <a:close/>
                </a:path>
              </a:pathLst>
            </a:custGeom>
            <a:solidFill>
              <a:srgbClr val="FFFFFF">
                <a:alpha val="89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20695" y="5055108"/>
              <a:ext cx="6943725" cy="1295400"/>
            </a:xfrm>
            <a:custGeom>
              <a:avLst/>
              <a:gdLst/>
              <a:ahLst/>
              <a:cxnLst/>
              <a:rect l="l" t="t" r="r" b="b"/>
              <a:pathLst>
                <a:path w="6943725" h="1295400">
                  <a:moveTo>
                    <a:pt x="6717792" y="1295400"/>
                  </a:moveTo>
                  <a:lnTo>
                    <a:pt x="6096" y="1295400"/>
                  </a:lnTo>
                  <a:lnTo>
                    <a:pt x="0" y="1289304"/>
                  </a:lnTo>
                  <a:lnTo>
                    <a:pt x="0" y="6096"/>
                  </a:lnTo>
                  <a:lnTo>
                    <a:pt x="6096" y="0"/>
                  </a:lnTo>
                  <a:lnTo>
                    <a:pt x="6740652" y="0"/>
                  </a:lnTo>
                  <a:lnTo>
                    <a:pt x="6761988" y="4572"/>
                  </a:lnTo>
                  <a:lnTo>
                    <a:pt x="6784848" y="9144"/>
                  </a:lnTo>
                  <a:lnTo>
                    <a:pt x="6796735" y="13716"/>
                  </a:lnTo>
                  <a:lnTo>
                    <a:pt x="27432" y="13716"/>
                  </a:lnTo>
                  <a:lnTo>
                    <a:pt x="13716" y="27432"/>
                  </a:lnTo>
                  <a:lnTo>
                    <a:pt x="27432" y="27432"/>
                  </a:lnTo>
                  <a:lnTo>
                    <a:pt x="27432" y="1267968"/>
                  </a:lnTo>
                  <a:lnTo>
                    <a:pt x="13716" y="1267968"/>
                  </a:lnTo>
                  <a:lnTo>
                    <a:pt x="27432" y="1281684"/>
                  </a:lnTo>
                  <a:lnTo>
                    <a:pt x="6793382" y="1281684"/>
                  </a:lnTo>
                  <a:lnTo>
                    <a:pt x="6784848" y="1284732"/>
                  </a:lnTo>
                  <a:lnTo>
                    <a:pt x="6763512" y="1290828"/>
                  </a:lnTo>
                  <a:lnTo>
                    <a:pt x="6742176" y="1293876"/>
                  </a:lnTo>
                  <a:lnTo>
                    <a:pt x="6717792" y="1295400"/>
                  </a:lnTo>
                  <a:close/>
                </a:path>
                <a:path w="6943725" h="1295400">
                  <a:moveTo>
                    <a:pt x="27432" y="27432"/>
                  </a:moveTo>
                  <a:lnTo>
                    <a:pt x="13716" y="27432"/>
                  </a:lnTo>
                  <a:lnTo>
                    <a:pt x="27432" y="13716"/>
                  </a:lnTo>
                  <a:lnTo>
                    <a:pt x="27432" y="27432"/>
                  </a:lnTo>
                  <a:close/>
                </a:path>
                <a:path w="6943725" h="1295400">
                  <a:moveTo>
                    <a:pt x="6793382" y="1281684"/>
                  </a:moveTo>
                  <a:lnTo>
                    <a:pt x="27432" y="1281684"/>
                  </a:lnTo>
                  <a:lnTo>
                    <a:pt x="27432" y="1267968"/>
                  </a:lnTo>
                  <a:lnTo>
                    <a:pt x="6717792" y="1267968"/>
                  </a:lnTo>
                  <a:lnTo>
                    <a:pt x="6737604" y="1266444"/>
                  </a:lnTo>
                  <a:lnTo>
                    <a:pt x="6775704" y="1258824"/>
                  </a:lnTo>
                  <a:lnTo>
                    <a:pt x="6827520" y="1234440"/>
                  </a:lnTo>
                  <a:lnTo>
                    <a:pt x="6870192" y="1196340"/>
                  </a:lnTo>
                  <a:lnTo>
                    <a:pt x="6891528" y="1164336"/>
                  </a:lnTo>
                  <a:lnTo>
                    <a:pt x="6911340" y="1110996"/>
                  </a:lnTo>
                  <a:lnTo>
                    <a:pt x="6914388" y="1091184"/>
                  </a:lnTo>
                  <a:lnTo>
                    <a:pt x="6914388" y="205740"/>
                  </a:lnTo>
                  <a:lnTo>
                    <a:pt x="6906768" y="167640"/>
                  </a:lnTo>
                  <a:lnTo>
                    <a:pt x="6891528" y="131064"/>
                  </a:lnTo>
                  <a:lnTo>
                    <a:pt x="6858000" y="86868"/>
                  </a:lnTo>
                  <a:lnTo>
                    <a:pt x="6812280" y="51816"/>
                  </a:lnTo>
                  <a:lnTo>
                    <a:pt x="6777228" y="36576"/>
                  </a:lnTo>
                  <a:lnTo>
                    <a:pt x="6739128" y="28956"/>
                  </a:lnTo>
                  <a:lnTo>
                    <a:pt x="6717792" y="27432"/>
                  </a:lnTo>
                  <a:lnTo>
                    <a:pt x="27432" y="27432"/>
                  </a:lnTo>
                  <a:lnTo>
                    <a:pt x="27432" y="13716"/>
                  </a:lnTo>
                  <a:lnTo>
                    <a:pt x="6796735" y="13716"/>
                  </a:lnTo>
                  <a:lnTo>
                    <a:pt x="6804660" y="16764"/>
                  </a:lnTo>
                  <a:lnTo>
                    <a:pt x="6861048" y="50292"/>
                  </a:lnTo>
                  <a:lnTo>
                    <a:pt x="6891528" y="80772"/>
                  </a:lnTo>
                  <a:lnTo>
                    <a:pt x="6915912" y="117348"/>
                  </a:lnTo>
                  <a:lnTo>
                    <a:pt x="6932676" y="156972"/>
                  </a:lnTo>
                  <a:lnTo>
                    <a:pt x="6941820" y="201168"/>
                  </a:lnTo>
                  <a:lnTo>
                    <a:pt x="6943344" y="224028"/>
                  </a:lnTo>
                  <a:lnTo>
                    <a:pt x="6943344" y="1069848"/>
                  </a:lnTo>
                  <a:lnTo>
                    <a:pt x="6938772" y="1115568"/>
                  </a:lnTo>
                  <a:lnTo>
                    <a:pt x="6926580" y="1156716"/>
                  </a:lnTo>
                  <a:lnTo>
                    <a:pt x="6905244" y="1196340"/>
                  </a:lnTo>
                  <a:lnTo>
                    <a:pt x="6877812" y="1229868"/>
                  </a:lnTo>
                  <a:lnTo>
                    <a:pt x="6844284" y="1257300"/>
                  </a:lnTo>
                  <a:lnTo>
                    <a:pt x="6806184" y="1277112"/>
                  </a:lnTo>
                  <a:lnTo>
                    <a:pt x="6793382" y="1281684"/>
                  </a:lnTo>
                  <a:close/>
                </a:path>
                <a:path w="6943725" h="1295400">
                  <a:moveTo>
                    <a:pt x="27432" y="1281684"/>
                  </a:moveTo>
                  <a:lnTo>
                    <a:pt x="13716" y="1267968"/>
                  </a:lnTo>
                  <a:lnTo>
                    <a:pt x="27432" y="1267968"/>
                  </a:lnTo>
                  <a:lnTo>
                    <a:pt x="27432" y="1281684"/>
                  </a:lnTo>
                  <a:close/>
                </a:path>
              </a:pathLst>
            </a:custGeom>
            <a:solidFill>
              <a:srgbClr val="6075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642104" y="5146014"/>
            <a:ext cx="6749415" cy="1071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84785" marR="5080" indent="-172720" algn="just">
              <a:lnSpc>
                <a:spcPct val="101200"/>
              </a:lnSpc>
              <a:spcBef>
                <a:spcPts val="80"/>
              </a:spcBef>
              <a:buFont typeface="Times New Roman"/>
              <a:buChar char="•"/>
              <a:tabLst>
                <a:tab pos="185420" algn="l"/>
              </a:tabLst>
            </a:pPr>
            <a:r>
              <a:rPr sz="1700" i="1" spc="90" dirty="0">
                <a:latin typeface="Times New Roman"/>
                <a:cs typeface="Times New Roman"/>
              </a:rPr>
              <a:t>Un </a:t>
            </a:r>
            <a:r>
              <a:rPr sz="1700" i="1" spc="10" dirty="0">
                <a:latin typeface="Times New Roman"/>
                <a:cs typeface="Times New Roman"/>
              </a:rPr>
              <a:t>système </a:t>
            </a:r>
            <a:r>
              <a:rPr sz="1700" i="1" spc="-5" dirty="0">
                <a:latin typeface="Times New Roman"/>
                <a:cs typeface="Times New Roman"/>
              </a:rPr>
              <a:t>d’information </a:t>
            </a:r>
            <a:r>
              <a:rPr sz="1700" i="1" dirty="0">
                <a:latin typeface="Times New Roman"/>
                <a:cs typeface="Times New Roman"/>
              </a:rPr>
              <a:t>est </a:t>
            </a:r>
            <a:r>
              <a:rPr sz="1700" i="1" spc="90" dirty="0">
                <a:latin typeface="Times New Roman"/>
                <a:cs typeface="Times New Roman"/>
              </a:rPr>
              <a:t>un </a:t>
            </a:r>
            <a:r>
              <a:rPr sz="1700" i="1" spc="-25" dirty="0">
                <a:latin typeface="Times New Roman"/>
                <a:cs typeface="Times New Roman"/>
              </a:rPr>
              <a:t>ensemble </a:t>
            </a:r>
            <a:r>
              <a:rPr sz="1700" i="1" u="sng" spc="-8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700" i="1" spc="340" dirty="0">
                <a:latin typeface="Times New Roman"/>
                <a:cs typeface="Times New Roman"/>
              </a:rPr>
              <a:t> </a:t>
            </a:r>
            <a:r>
              <a:rPr sz="1700" i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rganisé</a:t>
            </a:r>
            <a:r>
              <a:rPr sz="1700" i="1" spc="-20" dirty="0">
                <a:latin typeface="Times New Roman"/>
                <a:cs typeface="Times New Roman"/>
              </a:rPr>
              <a:t> </a:t>
            </a:r>
            <a:r>
              <a:rPr sz="1700" i="1" spc="-45" dirty="0">
                <a:latin typeface="Times New Roman"/>
                <a:cs typeface="Times New Roman"/>
              </a:rPr>
              <a:t>de  </a:t>
            </a:r>
            <a:r>
              <a:rPr sz="1700" i="1" spc="-35" dirty="0">
                <a:latin typeface="Times New Roman"/>
                <a:cs typeface="Times New Roman"/>
              </a:rPr>
              <a:t>ressources </a:t>
            </a:r>
            <a:r>
              <a:rPr sz="1700" i="1" spc="-145" dirty="0">
                <a:latin typeface="Times New Roman"/>
                <a:cs typeface="Times New Roman"/>
              </a:rPr>
              <a:t>:  </a:t>
            </a:r>
            <a:r>
              <a:rPr sz="1700" i="1" spc="-15" dirty="0">
                <a:latin typeface="Times New Roman"/>
                <a:cs typeface="Times New Roman"/>
              </a:rPr>
              <a:t>matériels, </a:t>
            </a:r>
            <a:r>
              <a:rPr sz="1700" i="1" spc="-30" dirty="0">
                <a:latin typeface="Times New Roman"/>
                <a:cs typeface="Times New Roman"/>
              </a:rPr>
              <a:t>logiciels, </a:t>
            </a:r>
            <a:r>
              <a:rPr sz="1700" spc="100" dirty="0">
                <a:latin typeface="Times New Roman"/>
                <a:cs typeface="Times New Roman"/>
              </a:rPr>
              <a:t>humaines,</a:t>
            </a:r>
            <a:r>
              <a:rPr sz="1700" i="1" spc="100" dirty="0">
                <a:latin typeface="Times New Roman"/>
                <a:cs typeface="Times New Roman"/>
              </a:rPr>
              <a:t>… </a:t>
            </a:r>
            <a:r>
              <a:rPr sz="1700" i="1" spc="15" dirty="0">
                <a:latin typeface="Times New Roman"/>
                <a:cs typeface="Times New Roman"/>
              </a:rPr>
              <a:t>permettant </a:t>
            </a:r>
            <a:r>
              <a:rPr sz="1700" i="1" spc="-45" dirty="0">
                <a:latin typeface="Times New Roman"/>
                <a:cs typeface="Times New Roman"/>
              </a:rPr>
              <a:t>d’acquérir,  de</a:t>
            </a:r>
            <a:r>
              <a:rPr sz="1700" i="1" spc="335" dirty="0">
                <a:latin typeface="Times New Roman"/>
                <a:cs typeface="Times New Roman"/>
              </a:rPr>
              <a:t> </a:t>
            </a:r>
            <a:r>
              <a:rPr sz="1700" i="1" spc="-20" dirty="0">
                <a:latin typeface="Times New Roman"/>
                <a:cs typeface="Times New Roman"/>
              </a:rPr>
              <a:t>traiter, </a:t>
            </a:r>
            <a:r>
              <a:rPr sz="1700" i="1" spc="-45" dirty="0">
                <a:latin typeface="Times New Roman"/>
                <a:cs typeface="Times New Roman"/>
              </a:rPr>
              <a:t>de  </a:t>
            </a:r>
            <a:r>
              <a:rPr sz="1700" i="1" spc="-40" dirty="0">
                <a:latin typeface="Times New Roman"/>
                <a:cs typeface="Times New Roman"/>
              </a:rPr>
              <a:t>stocker, des </a:t>
            </a:r>
            <a:r>
              <a:rPr sz="1700" i="1" dirty="0">
                <a:latin typeface="Times New Roman"/>
                <a:cs typeface="Times New Roman"/>
              </a:rPr>
              <a:t>informations </a:t>
            </a:r>
            <a:r>
              <a:rPr sz="1700" i="1" spc="-5" dirty="0">
                <a:latin typeface="Times New Roman"/>
                <a:cs typeface="Times New Roman"/>
              </a:rPr>
              <a:t>(sous </a:t>
            </a:r>
            <a:r>
              <a:rPr sz="1700" i="1" spc="-25" dirty="0">
                <a:latin typeface="Times New Roman"/>
                <a:cs typeface="Times New Roman"/>
              </a:rPr>
              <a:t>forme </a:t>
            </a:r>
            <a:r>
              <a:rPr sz="1700" i="1" spc="-45" dirty="0">
                <a:latin typeface="Times New Roman"/>
                <a:cs typeface="Times New Roman"/>
              </a:rPr>
              <a:t>de </a:t>
            </a:r>
            <a:r>
              <a:rPr sz="1700" i="1" spc="-15" dirty="0">
                <a:latin typeface="Times New Roman"/>
                <a:cs typeface="Times New Roman"/>
              </a:rPr>
              <a:t>données </a:t>
            </a:r>
            <a:r>
              <a:rPr sz="1700" i="1" spc="10" dirty="0">
                <a:latin typeface="Times New Roman"/>
                <a:cs typeface="Times New Roman"/>
              </a:rPr>
              <a:t>texte, </a:t>
            </a:r>
            <a:r>
              <a:rPr sz="1700" i="1" spc="-20" dirty="0">
                <a:latin typeface="Times New Roman"/>
                <a:cs typeface="Times New Roman"/>
              </a:rPr>
              <a:t>images, </a:t>
            </a:r>
            <a:r>
              <a:rPr sz="1700" i="1" spc="-5" dirty="0">
                <a:latin typeface="Times New Roman"/>
                <a:cs typeface="Times New Roman"/>
              </a:rPr>
              <a:t>sons,</a:t>
            </a:r>
            <a:r>
              <a:rPr sz="1700" i="1" spc="100" dirty="0">
                <a:latin typeface="Times New Roman"/>
                <a:cs typeface="Times New Roman"/>
              </a:rPr>
              <a:t> </a:t>
            </a:r>
            <a:r>
              <a:rPr sz="1700" i="1" spc="-20" dirty="0">
                <a:latin typeface="Times New Roman"/>
                <a:cs typeface="Times New Roman"/>
              </a:rPr>
              <a:t>etc.</a:t>
            </a:r>
            <a:endParaRPr sz="1700">
              <a:latin typeface="Times New Roman"/>
              <a:cs typeface="Times New Roman"/>
            </a:endParaRPr>
          </a:p>
          <a:p>
            <a:pPr marL="184785" algn="just">
              <a:lnSpc>
                <a:spcPct val="100000"/>
              </a:lnSpc>
              <a:spcBef>
                <a:spcPts val="20"/>
              </a:spcBef>
            </a:pPr>
            <a:r>
              <a:rPr sz="1700" i="1" spc="95" dirty="0">
                <a:latin typeface="Times New Roman"/>
                <a:cs typeface="Times New Roman"/>
              </a:rPr>
              <a:t>…)</a:t>
            </a:r>
            <a:r>
              <a:rPr sz="1700" i="1" u="sng" spc="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dans et </a:t>
            </a:r>
            <a:r>
              <a:rPr sz="1700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entre </a:t>
            </a:r>
            <a:r>
              <a:rPr sz="1700" i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des </a:t>
            </a:r>
            <a:r>
              <a:rPr sz="1700" i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organisations</a:t>
            </a:r>
            <a:r>
              <a:rPr sz="1700" i="1" spc="-15" dirty="0">
                <a:latin typeface="Times New Roman"/>
                <a:cs typeface="Times New Roman"/>
              </a:rPr>
              <a:t>(bonne</a:t>
            </a:r>
            <a:r>
              <a:rPr sz="1700" i="1" spc="-90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conduite)</a:t>
            </a:r>
            <a:r>
              <a:rPr sz="1600" i="1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05511" y="6781891"/>
            <a:ext cx="162560" cy="212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595959"/>
                </a:solidFill>
                <a:latin typeface="TeXGyreAdventor"/>
                <a:cs typeface="TeXGyreAdventor"/>
              </a:rPr>
              <a:t>5</a:t>
            </a:fld>
            <a:endParaRPr sz="12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8474" y="477985"/>
            <a:ext cx="4649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195" dirty="0">
                <a:latin typeface="Times New Roman"/>
                <a:cs typeface="Times New Roman"/>
              </a:rPr>
              <a:t>ORGANISME </a:t>
            </a:r>
            <a:r>
              <a:rPr sz="3600" i="1" spc="300" dirty="0">
                <a:latin typeface="Times New Roman"/>
                <a:cs typeface="Times New Roman"/>
              </a:rPr>
              <a:t>SANS</a:t>
            </a:r>
            <a:r>
              <a:rPr sz="3600" i="1" spc="-280" dirty="0">
                <a:latin typeface="Times New Roman"/>
                <a:cs typeface="Times New Roman"/>
              </a:rPr>
              <a:t> </a:t>
            </a:r>
            <a:r>
              <a:rPr sz="3600" i="1" spc="105" dirty="0">
                <a:latin typeface="Times New Roman"/>
                <a:cs typeface="Times New Roman"/>
              </a:rPr>
              <a:t>SI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71444" y="5254752"/>
            <a:ext cx="3641090" cy="1042669"/>
            <a:chOff x="3171444" y="5254752"/>
            <a:chExt cx="3641090" cy="1042669"/>
          </a:xfrm>
        </p:grpSpPr>
        <p:sp>
          <p:nvSpPr>
            <p:cNvPr id="4" name="object 4"/>
            <p:cNvSpPr/>
            <p:nvPr/>
          </p:nvSpPr>
          <p:spPr>
            <a:xfrm>
              <a:off x="3177540" y="5260848"/>
              <a:ext cx="3629025" cy="1028700"/>
            </a:xfrm>
            <a:custGeom>
              <a:avLst/>
              <a:gdLst/>
              <a:ahLst/>
              <a:cxnLst/>
              <a:rect l="l" t="t" r="r" b="b"/>
              <a:pathLst>
                <a:path w="3629025" h="1028700">
                  <a:moveTo>
                    <a:pt x="3628643" y="1028700"/>
                  </a:moveTo>
                  <a:lnTo>
                    <a:pt x="0" y="1028700"/>
                  </a:lnTo>
                  <a:lnTo>
                    <a:pt x="0" y="0"/>
                  </a:lnTo>
                  <a:lnTo>
                    <a:pt x="3628643" y="0"/>
                  </a:lnTo>
                  <a:lnTo>
                    <a:pt x="3628643" y="1028700"/>
                  </a:lnTo>
                  <a:close/>
                </a:path>
              </a:pathLst>
            </a:custGeom>
            <a:solidFill>
              <a:srgbClr val="6075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71444" y="5254752"/>
              <a:ext cx="3641090" cy="1042669"/>
            </a:xfrm>
            <a:custGeom>
              <a:avLst/>
              <a:gdLst/>
              <a:ahLst/>
              <a:cxnLst/>
              <a:rect l="l" t="t" r="r" b="b"/>
              <a:pathLst>
                <a:path w="3641090" h="1042670">
                  <a:moveTo>
                    <a:pt x="3640836" y="1042416"/>
                  </a:moveTo>
                  <a:lnTo>
                    <a:pt x="0" y="1042416"/>
                  </a:lnTo>
                  <a:lnTo>
                    <a:pt x="0" y="0"/>
                  </a:lnTo>
                  <a:lnTo>
                    <a:pt x="3640836" y="0"/>
                  </a:lnTo>
                  <a:lnTo>
                    <a:pt x="3640836" y="6096"/>
                  </a:lnTo>
                  <a:lnTo>
                    <a:pt x="12192" y="6096"/>
                  </a:lnTo>
                  <a:lnTo>
                    <a:pt x="6096" y="13716"/>
                  </a:lnTo>
                  <a:lnTo>
                    <a:pt x="12192" y="13716"/>
                  </a:lnTo>
                  <a:lnTo>
                    <a:pt x="12192" y="1028700"/>
                  </a:lnTo>
                  <a:lnTo>
                    <a:pt x="6096" y="1028700"/>
                  </a:lnTo>
                  <a:lnTo>
                    <a:pt x="12192" y="1034796"/>
                  </a:lnTo>
                  <a:lnTo>
                    <a:pt x="3640836" y="1034796"/>
                  </a:lnTo>
                  <a:lnTo>
                    <a:pt x="3640836" y="1042416"/>
                  </a:lnTo>
                  <a:close/>
                </a:path>
                <a:path w="3641090" h="1042670">
                  <a:moveTo>
                    <a:pt x="12192" y="13716"/>
                  </a:moveTo>
                  <a:lnTo>
                    <a:pt x="6096" y="13716"/>
                  </a:lnTo>
                  <a:lnTo>
                    <a:pt x="12192" y="6096"/>
                  </a:lnTo>
                  <a:lnTo>
                    <a:pt x="12192" y="13716"/>
                  </a:lnTo>
                  <a:close/>
                </a:path>
                <a:path w="3641090" h="1042670">
                  <a:moveTo>
                    <a:pt x="3627120" y="13716"/>
                  </a:moveTo>
                  <a:lnTo>
                    <a:pt x="12192" y="13716"/>
                  </a:lnTo>
                  <a:lnTo>
                    <a:pt x="12192" y="6096"/>
                  </a:lnTo>
                  <a:lnTo>
                    <a:pt x="3627120" y="6096"/>
                  </a:lnTo>
                  <a:lnTo>
                    <a:pt x="3627120" y="13716"/>
                  </a:lnTo>
                  <a:close/>
                </a:path>
                <a:path w="3641090" h="1042670">
                  <a:moveTo>
                    <a:pt x="3627120" y="1034796"/>
                  </a:moveTo>
                  <a:lnTo>
                    <a:pt x="3627120" y="6096"/>
                  </a:lnTo>
                  <a:lnTo>
                    <a:pt x="3634740" y="13716"/>
                  </a:lnTo>
                  <a:lnTo>
                    <a:pt x="3640836" y="13716"/>
                  </a:lnTo>
                  <a:lnTo>
                    <a:pt x="3640836" y="1028700"/>
                  </a:lnTo>
                  <a:lnTo>
                    <a:pt x="3634740" y="1028700"/>
                  </a:lnTo>
                  <a:lnTo>
                    <a:pt x="3627120" y="1034796"/>
                  </a:lnTo>
                  <a:close/>
                </a:path>
                <a:path w="3641090" h="1042670">
                  <a:moveTo>
                    <a:pt x="3640836" y="13716"/>
                  </a:moveTo>
                  <a:lnTo>
                    <a:pt x="3634740" y="13716"/>
                  </a:lnTo>
                  <a:lnTo>
                    <a:pt x="3627120" y="6096"/>
                  </a:lnTo>
                  <a:lnTo>
                    <a:pt x="3640836" y="6096"/>
                  </a:lnTo>
                  <a:lnTo>
                    <a:pt x="3640836" y="13716"/>
                  </a:lnTo>
                  <a:close/>
                </a:path>
                <a:path w="3641090" h="1042670">
                  <a:moveTo>
                    <a:pt x="12192" y="1034796"/>
                  </a:moveTo>
                  <a:lnTo>
                    <a:pt x="6096" y="1028700"/>
                  </a:lnTo>
                  <a:lnTo>
                    <a:pt x="12192" y="1028700"/>
                  </a:lnTo>
                  <a:lnTo>
                    <a:pt x="12192" y="1034796"/>
                  </a:lnTo>
                  <a:close/>
                </a:path>
                <a:path w="3641090" h="1042670">
                  <a:moveTo>
                    <a:pt x="3627120" y="1034796"/>
                  </a:moveTo>
                  <a:lnTo>
                    <a:pt x="12192" y="1034796"/>
                  </a:lnTo>
                  <a:lnTo>
                    <a:pt x="12192" y="1028700"/>
                  </a:lnTo>
                  <a:lnTo>
                    <a:pt x="3627120" y="1028700"/>
                  </a:lnTo>
                  <a:lnTo>
                    <a:pt x="3627120" y="1034796"/>
                  </a:lnTo>
                  <a:close/>
                </a:path>
                <a:path w="3641090" h="1042670">
                  <a:moveTo>
                    <a:pt x="3640836" y="1034796"/>
                  </a:moveTo>
                  <a:lnTo>
                    <a:pt x="3627120" y="1034796"/>
                  </a:lnTo>
                  <a:lnTo>
                    <a:pt x="3634740" y="1028700"/>
                  </a:lnTo>
                  <a:lnTo>
                    <a:pt x="3640836" y="1028700"/>
                  </a:lnTo>
                  <a:lnTo>
                    <a:pt x="3640836" y="1034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177539" y="5260848"/>
            <a:ext cx="3629025" cy="102870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356235">
              <a:lnSpc>
                <a:spcPct val="100000"/>
              </a:lnSpc>
              <a:spcBef>
                <a:spcPts val="1660"/>
              </a:spcBef>
            </a:pPr>
            <a:r>
              <a:rPr sz="2200" spc="25" dirty="0">
                <a:latin typeface="Arial"/>
                <a:cs typeface="Arial"/>
              </a:rPr>
              <a:t>Système</a:t>
            </a:r>
            <a:r>
              <a:rPr sz="2200" spc="80" dirty="0">
                <a:latin typeface="Arial"/>
                <a:cs typeface="Arial"/>
              </a:rPr>
              <a:t> </a:t>
            </a:r>
            <a:r>
              <a:rPr sz="2200" spc="110" dirty="0">
                <a:latin typeface="Arial"/>
                <a:cs typeface="Arial"/>
              </a:rPr>
              <a:t>opérationnel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59835" y="1757172"/>
            <a:ext cx="3464560" cy="1042669"/>
            <a:chOff x="3259835" y="1757172"/>
            <a:chExt cx="3464560" cy="1042669"/>
          </a:xfrm>
        </p:grpSpPr>
        <p:sp>
          <p:nvSpPr>
            <p:cNvPr id="8" name="object 8"/>
            <p:cNvSpPr/>
            <p:nvPr/>
          </p:nvSpPr>
          <p:spPr>
            <a:xfrm>
              <a:off x="3265931" y="1764792"/>
              <a:ext cx="3450590" cy="1028700"/>
            </a:xfrm>
            <a:custGeom>
              <a:avLst/>
              <a:gdLst/>
              <a:ahLst/>
              <a:cxnLst/>
              <a:rect l="l" t="t" r="r" b="b"/>
              <a:pathLst>
                <a:path w="3450590" h="1028700">
                  <a:moveTo>
                    <a:pt x="3450336" y="1028699"/>
                  </a:moveTo>
                  <a:lnTo>
                    <a:pt x="0" y="1028699"/>
                  </a:lnTo>
                  <a:lnTo>
                    <a:pt x="0" y="0"/>
                  </a:lnTo>
                  <a:lnTo>
                    <a:pt x="3450336" y="0"/>
                  </a:lnTo>
                  <a:lnTo>
                    <a:pt x="3450336" y="1028699"/>
                  </a:lnTo>
                  <a:close/>
                </a:path>
              </a:pathLst>
            </a:custGeom>
            <a:solidFill>
              <a:srgbClr val="6075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59835" y="1757172"/>
              <a:ext cx="3464560" cy="1042669"/>
            </a:xfrm>
            <a:custGeom>
              <a:avLst/>
              <a:gdLst/>
              <a:ahLst/>
              <a:cxnLst/>
              <a:rect l="l" t="t" r="r" b="b"/>
              <a:pathLst>
                <a:path w="3464559" h="1042669">
                  <a:moveTo>
                    <a:pt x="3464052" y="1042416"/>
                  </a:moveTo>
                  <a:lnTo>
                    <a:pt x="0" y="1042416"/>
                  </a:lnTo>
                  <a:lnTo>
                    <a:pt x="0" y="0"/>
                  </a:lnTo>
                  <a:lnTo>
                    <a:pt x="3464052" y="0"/>
                  </a:lnTo>
                  <a:lnTo>
                    <a:pt x="3464052" y="7620"/>
                  </a:lnTo>
                  <a:lnTo>
                    <a:pt x="12192" y="7620"/>
                  </a:lnTo>
                  <a:lnTo>
                    <a:pt x="6096" y="13716"/>
                  </a:lnTo>
                  <a:lnTo>
                    <a:pt x="12192" y="13716"/>
                  </a:lnTo>
                  <a:lnTo>
                    <a:pt x="12192" y="1028700"/>
                  </a:lnTo>
                  <a:lnTo>
                    <a:pt x="6096" y="1028700"/>
                  </a:lnTo>
                  <a:lnTo>
                    <a:pt x="12192" y="1036320"/>
                  </a:lnTo>
                  <a:lnTo>
                    <a:pt x="3464052" y="1036320"/>
                  </a:lnTo>
                  <a:lnTo>
                    <a:pt x="3464052" y="1042416"/>
                  </a:lnTo>
                  <a:close/>
                </a:path>
                <a:path w="3464559" h="1042669">
                  <a:moveTo>
                    <a:pt x="12192" y="13716"/>
                  </a:moveTo>
                  <a:lnTo>
                    <a:pt x="6096" y="13716"/>
                  </a:lnTo>
                  <a:lnTo>
                    <a:pt x="12192" y="7620"/>
                  </a:lnTo>
                  <a:lnTo>
                    <a:pt x="12192" y="13716"/>
                  </a:lnTo>
                  <a:close/>
                </a:path>
                <a:path w="3464559" h="1042669">
                  <a:moveTo>
                    <a:pt x="3450336" y="13716"/>
                  </a:moveTo>
                  <a:lnTo>
                    <a:pt x="12192" y="13716"/>
                  </a:lnTo>
                  <a:lnTo>
                    <a:pt x="12192" y="7620"/>
                  </a:lnTo>
                  <a:lnTo>
                    <a:pt x="3450336" y="7620"/>
                  </a:lnTo>
                  <a:lnTo>
                    <a:pt x="3450336" y="13716"/>
                  </a:lnTo>
                  <a:close/>
                </a:path>
                <a:path w="3464559" h="1042669">
                  <a:moveTo>
                    <a:pt x="3450336" y="1036320"/>
                  </a:moveTo>
                  <a:lnTo>
                    <a:pt x="3450336" y="7620"/>
                  </a:lnTo>
                  <a:lnTo>
                    <a:pt x="3456432" y="13716"/>
                  </a:lnTo>
                  <a:lnTo>
                    <a:pt x="3464052" y="13716"/>
                  </a:lnTo>
                  <a:lnTo>
                    <a:pt x="3464052" y="1028700"/>
                  </a:lnTo>
                  <a:lnTo>
                    <a:pt x="3456432" y="1028700"/>
                  </a:lnTo>
                  <a:lnTo>
                    <a:pt x="3450336" y="1036320"/>
                  </a:lnTo>
                  <a:close/>
                </a:path>
                <a:path w="3464559" h="1042669">
                  <a:moveTo>
                    <a:pt x="3464052" y="13716"/>
                  </a:moveTo>
                  <a:lnTo>
                    <a:pt x="3456432" y="13716"/>
                  </a:lnTo>
                  <a:lnTo>
                    <a:pt x="3450336" y="7620"/>
                  </a:lnTo>
                  <a:lnTo>
                    <a:pt x="3464052" y="7620"/>
                  </a:lnTo>
                  <a:lnTo>
                    <a:pt x="3464052" y="13716"/>
                  </a:lnTo>
                  <a:close/>
                </a:path>
                <a:path w="3464559" h="1042669">
                  <a:moveTo>
                    <a:pt x="12192" y="1036320"/>
                  </a:moveTo>
                  <a:lnTo>
                    <a:pt x="6096" y="1028700"/>
                  </a:lnTo>
                  <a:lnTo>
                    <a:pt x="12192" y="1028700"/>
                  </a:lnTo>
                  <a:lnTo>
                    <a:pt x="12192" y="1036320"/>
                  </a:lnTo>
                  <a:close/>
                </a:path>
                <a:path w="3464559" h="1042669">
                  <a:moveTo>
                    <a:pt x="3450336" y="1036320"/>
                  </a:moveTo>
                  <a:lnTo>
                    <a:pt x="12192" y="1036320"/>
                  </a:lnTo>
                  <a:lnTo>
                    <a:pt x="12192" y="1028700"/>
                  </a:lnTo>
                  <a:lnTo>
                    <a:pt x="3450336" y="1028700"/>
                  </a:lnTo>
                  <a:lnTo>
                    <a:pt x="3450336" y="1036320"/>
                  </a:lnTo>
                  <a:close/>
                </a:path>
                <a:path w="3464559" h="1042669">
                  <a:moveTo>
                    <a:pt x="3464052" y="1036320"/>
                  </a:moveTo>
                  <a:lnTo>
                    <a:pt x="3450336" y="1036320"/>
                  </a:lnTo>
                  <a:lnTo>
                    <a:pt x="3456432" y="1028700"/>
                  </a:lnTo>
                  <a:lnTo>
                    <a:pt x="3464052" y="1028700"/>
                  </a:lnTo>
                  <a:lnTo>
                    <a:pt x="3464052" y="1036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65932" y="1764792"/>
            <a:ext cx="3450590" cy="1028700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542290" marR="537210" indent="412750">
              <a:lnSpc>
                <a:spcPct val="100000"/>
              </a:lnSpc>
              <a:spcBef>
                <a:spcPts val="1650"/>
              </a:spcBef>
            </a:pPr>
            <a:r>
              <a:rPr sz="2200" spc="25" dirty="0">
                <a:latin typeface="Arial"/>
                <a:cs typeface="Arial"/>
              </a:rPr>
              <a:t>Système </a:t>
            </a:r>
            <a:r>
              <a:rPr sz="2200" spc="75" dirty="0">
                <a:latin typeface="Arial"/>
                <a:cs typeface="Arial"/>
              </a:rPr>
              <a:t>de  </a:t>
            </a:r>
            <a:r>
              <a:rPr sz="2200" spc="155" dirty="0">
                <a:latin typeface="Arial"/>
                <a:cs typeface="Arial"/>
              </a:rPr>
              <a:t>p</a:t>
            </a:r>
            <a:r>
              <a:rPr sz="2200" spc="145" dirty="0">
                <a:latin typeface="Arial"/>
                <a:cs typeface="Arial"/>
              </a:rPr>
              <a:t>il</a:t>
            </a:r>
            <a:r>
              <a:rPr sz="2200" spc="114" dirty="0">
                <a:latin typeface="Arial"/>
                <a:cs typeface="Arial"/>
              </a:rPr>
              <a:t>o</a:t>
            </a:r>
            <a:r>
              <a:rPr sz="2200" spc="200" dirty="0">
                <a:latin typeface="Arial"/>
                <a:cs typeface="Arial"/>
              </a:rPr>
              <a:t>t</a:t>
            </a:r>
            <a:r>
              <a:rPr sz="2200" spc="-20" dirty="0">
                <a:latin typeface="Arial"/>
                <a:cs typeface="Arial"/>
              </a:rPr>
              <a:t>a</a:t>
            </a:r>
            <a:r>
              <a:rPr sz="2200" spc="155" dirty="0">
                <a:latin typeface="Arial"/>
                <a:cs typeface="Arial"/>
              </a:rPr>
              <a:t>g</a:t>
            </a:r>
            <a:r>
              <a:rPr sz="2200" spc="-25" dirty="0">
                <a:latin typeface="Arial"/>
                <a:cs typeface="Arial"/>
              </a:rPr>
              <a:t>e</a:t>
            </a:r>
            <a:r>
              <a:rPr sz="2200" spc="550" dirty="0">
                <a:latin typeface="Arial"/>
                <a:cs typeface="Arial"/>
              </a:rPr>
              <a:t>/</a:t>
            </a:r>
            <a:r>
              <a:rPr sz="2200" spc="155" dirty="0">
                <a:latin typeface="Arial"/>
                <a:cs typeface="Arial"/>
              </a:rPr>
              <a:t>d</a:t>
            </a:r>
            <a:r>
              <a:rPr sz="2200" spc="-25" dirty="0">
                <a:latin typeface="Arial"/>
                <a:cs typeface="Arial"/>
              </a:rPr>
              <a:t>é</a:t>
            </a:r>
            <a:r>
              <a:rPr sz="2200" spc="35" dirty="0">
                <a:latin typeface="Arial"/>
                <a:cs typeface="Arial"/>
              </a:rPr>
              <a:t>c</a:t>
            </a:r>
            <a:r>
              <a:rPr sz="2200" spc="145" dirty="0">
                <a:latin typeface="Arial"/>
                <a:cs typeface="Arial"/>
              </a:rPr>
              <a:t>i</a:t>
            </a:r>
            <a:r>
              <a:rPr sz="2200" spc="15" dirty="0">
                <a:latin typeface="Arial"/>
                <a:cs typeface="Arial"/>
              </a:rPr>
              <a:t>s</a:t>
            </a:r>
            <a:r>
              <a:rPr sz="2200" spc="125" dirty="0">
                <a:latin typeface="Arial"/>
                <a:cs typeface="Arial"/>
              </a:rPr>
              <a:t>i</a:t>
            </a:r>
            <a:r>
              <a:rPr sz="2200" spc="135" dirty="0"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50380" y="5558028"/>
            <a:ext cx="1256030" cy="538480"/>
            <a:chOff x="6850380" y="5558028"/>
            <a:chExt cx="1256030" cy="538480"/>
          </a:xfrm>
        </p:grpSpPr>
        <p:sp>
          <p:nvSpPr>
            <p:cNvPr id="12" name="object 12"/>
            <p:cNvSpPr/>
            <p:nvPr/>
          </p:nvSpPr>
          <p:spPr>
            <a:xfrm>
              <a:off x="6856476" y="5570220"/>
              <a:ext cx="1239520" cy="513715"/>
            </a:xfrm>
            <a:custGeom>
              <a:avLst/>
              <a:gdLst/>
              <a:ahLst/>
              <a:cxnLst/>
              <a:rect l="l" t="t" r="r" b="b"/>
              <a:pathLst>
                <a:path w="1239520" h="513714">
                  <a:moveTo>
                    <a:pt x="879348" y="513588"/>
                  </a:moveTo>
                  <a:lnTo>
                    <a:pt x="879348" y="385572"/>
                  </a:lnTo>
                  <a:lnTo>
                    <a:pt x="0" y="385572"/>
                  </a:lnTo>
                  <a:lnTo>
                    <a:pt x="0" y="128016"/>
                  </a:lnTo>
                  <a:lnTo>
                    <a:pt x="879348" y="128016"/>
                  </a:lnTo>
                  <a:lnTo>
                    <a:pt x="879348" y="0"/>
                  </a:lnTo>
                  <a:lnTo>
                    <a:pt x="1239011" y="257556"/>
                  </a:lnTo>
                  <a:lnTo>
                    <a:pt x="879348" y="513588"/>
                  </a:lnTo>
                  <a:close/>
                </a:path>
              </a:pathLst>
            </a:custGeom>
            <a:solidFill>
              <a:srgbClr val="E4E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50380" y="5558028"/>
              <a:ext cx="1256030" cy="538480"/>
            </a:xfrm>
            <a:custGeom>
              <a:avLst/>
              <a:gdLst/>
              <a:ahLst/>
              <a:cxnLst/>
              <a:rect l="l" t="t" r="r" b="b"/>
              <a:pathLst>
                <a:path w="1256029" h="538479">
                  <a:moveTo>
                    <a:pt x="879348" y="140208"/>
                  </a:moveTo>
                  <a:lnTo>
                    <a:pt x="879348" y="0"/>
                  </a:lnTo>
                  <a:lnTo>
                    <a:pt x="896361" y="12192"/>
                  </a:lnTo>
                  <a:lnTo>
                    <a:pt x="891540" y="12192"/>
                  </a:lnTo>
                  <a:lnTo>
                    <a:pt x="882396" y="16764"/>
                  </a:lnTo>
                  <a:lnTo>
                    <a:pt x="891540" y="23312"/>
                  </a:lnTo>
                  <a:lnTo>
                    <a:pt x="891540" y="134112"/>
                  </a:lnTo>
                  <a:lnTo>
                    <a:pt x="885444" y="134112"/>
                  </a:lnTo>
                  <a:lnTo>
                    <a:pt x="879348" y="140208"/>
                  </a:lnTo>
                  <a:close/>
                </a:path>
                <a:path w="1256029" h="538479">
                  <a:moveTo>
                    <a:pt x="891540" y="23312"/>
                  </a:moveTo>
                  <a:lnTo>
                    <a:pt x="882396" y="16764"/>
                  </a:lnTo>
                  <a:lnTo>
                    <a:pt x="891540" y="12192"/>
                  </a:lnTo>
                  <a:lnTo>
                    <a:pt x="891540" y="23312"/>
                  </a:lnTo>
                  <a:close/>
                </a:path>
                <a:path w="1256029" h="538479">
                  <a:moveTo>
                    <a:pt x="1234611" y="268986"/>
                  </a:moveTo>
                  <a:lnTo>
                    <a:pt x="891540" y="23312"/>
                  </a:lnTo>
                  <a:lnTo>
                    <a:pt x="891540" y="12192"/>
                  </a:lnTo>
                  <a:lnTo>
                    <a:pt x="896361" y="12192"/>
                  </a:lnTo>
                  <a:lnTo>
                    <a:pt x="1247269" y="263652"/>
                  </a:lnTo>
                  <a:lnTo>
                    <a:pt x="1242060" y="263652"/>
                  </a:lnTo>
                  <a:lnTo>
                    <a:pt x="1234611" y="268986"/>
                  </a:lnTo>
                  <a:close/>
                </a:path>
                <a:path w="1256029" h="538479">
                  <a:moveTo>
                    <a:pt x="879348" y="403860"/>
                  </a:moveTo>
                  <a:lnTo>
                    <a:pt x="0" y="403860"/>
                  </a:lnTo>
                  <a:lnTo>
                    <a:pt x="0" y="134112"/>
                  </a:lnTo>
                  <a:lnTo>
                    <a:pt x="879348" y="134112"/>
                  </a:lnTo>
                  <a:lnTo>
                    <a:pt x="879348" y="140208"/>
                  </a:lnTo>
                  <a:lnTo>
                    <a:pt x="13716" y="140208"/>
                  </a:lnTo>
                  <a:lnTo>
                    <a:pt x="6096" y="146304"/>
                  </a:lnTo>
                  <a:lnTo>
                    <a:pt x="13716" y="146304"/>
                  </a:lnTo>
                  <a:lnTo>
                    <a:pt x="13716" y="391668"/>
                  </a:lnTo>
                  <a:lnTo>
                    <a:pt x="6096" y="391668"/>
                  </a:lnTo>
                  <a:lnTo>
                    <a:pt x="13716" y="397764"/>
                  </a:lnTo>
                  <a:lnTo>
                    <a:pt x="879348" y="397764"/>
                  </a:lnTo>
                  <a:lnTo>
                    <a:pt x="879348" y="403860"/>
                  </a:lnTo>
                  <a:close/>
                </a:path>
                <a:path w="1256029" h="538479">
                  <a:moveTo>
                    <a:pt x="891540" y="146304"/>
                  </a:moveTo>
                  <a:lnTo>
                    <a:pt x="13716" y="146304"/>
                  </a:lnTo>
                  <a:lnTo>
                    <a:pt x="13716" y="140208"/>
                  </a:lnTo>
                  <a:lnTo>
                    <a:pt x="879348" y="140208"/>
                  </a:lnTo>
                  <a:lnTo>
                    <a:pt x="885444" y="134112"/>
                  </a:lnTo>
                  <a:lnTo>
                    <a:pt x="891540" y="134112"/>
                  </a:lnTo>
                  <a:lnTo>
                    <a:pt x="891540" y="146304"/>
                  </a:lnTo>
                  <a:close/>
                </a:path>
                <a:path w="1256029" h="538479">
                  <a:moveTo>
                    <a:pt x="13716" y="146304"/>
                  </a:moveTo>
                  <a:lnTo>
                    <a:pt x="6096" y="146304"/>
                  </a:lnTo>
                  <a:lnTo>
                    <a:pt x="13716" y="140208"/>
                  </a:lnTo>
                  <a:lnTo>
                    <a:pt x="13716" y="146304"/>
                  </a:lnTo>
                  <a:close/>
                </a:path>
                <a:path w="1256029" h="538479">
                  <a:moveTo>
                    <a:pt x="1242060" y="274320"/>
                  </a:moveTo>
                  <a:lnTo>
                    <a:pt x="1234611" y="268986"/>
                  </a:lnTo>
                  <a:lnTo>
                    <a:pt x="1242060" y="263652"/>
                  </a:lnTo>
                  <a:lnTo>
                    <a:pt x="1242060" y="274320"/>
                  </a:lnTo>
                  <a:close/>
                </a:path>
                <a:path w="1256029" h="538479">
                  <a:moveTo>
                    <a:pt x="1249359" y="274320"/>
                  </a:moveTo>
                  <a:lnTo>
                    <a:pt x="1242060" y="274320"/>
                  </a:lnTo>
                  <a:lnTo>
                    <a:pt x="1242060" y="263652"/>
                  </a:lnTo>
                  <a:lnTo>
                    <a:pt x="1247269" y="263652"/>
                  </a:lnTo>
                  <a:lnTo>
                    <a:pt x="1255776" y="269748"/>
                  </a:lnTo>
                  <a:lnTo>
                    <a:pt x="1249359" y="274320"/>
                  </a:lnTo>
                  <a:close/>
                </a:path>
                <a:path w="1256029" h="538479">
                  <a:moveTo>
                    <a:pt x="896458" y="525780"/>
                  </a:moveTo>
                  <a:lnTo>
                    <a:pt x="891540" y="525780"/>
                  </a:lnTo>
                  <a:lnTo>
                    <a:pt x="891540" y="514659"/>
                  </a:lnTo>
                  <a:lnTo>
                    <a:pt x="1234611" y="268986"/>
                  </a:lnTo>
                  <a:lnTo>
                    <a:pt x="1242060" y="274320"/>
                  </a:lnTo>
                  <a:lnTo>
                    <a:pt x="1249359" y="274320"/>
                  </a:lnTo>
                  <a:lnTo>
                    <a:pt x="896458" y="525780"/>
                  </a:lnTo>
                  <a:close/>
                </a:path>
                <a:path w="1256029" h="538479">
                  <a:moveTo>
                    <a:pt x="13716" y="397764"/>
                  </a:moveTo>
                  <a:lnTo>
                    <a:pt x="6096" y="391668"/>
                  </a:lnTo>
                  <a:lnTo>
                    <a:pt x="13716" y="391668"/>
                  </a:lnTo>
                  <a:lnTo>
                    <a:pt x="13716" y="397764"/>
                  </a:lnTo>
                  <a:close/>
                </a:path>
                <a:path w="1256029" h="538479">
                  <a:moveTo>
                    <a:pt x="891540" y="403860"/>
                  </a:moveTo>
                  <a:lnTo>
                    <a:pt x="885444" y="403860"/>
                  </a:lnTo>
                  <a:lnTo>
                    <a:pt x="879348" y="397764"/>
                  </a:lnTo>
                  <a:lnTo>
                    <a:pt x="13716" y="397764"/>
                  </a:lnTo>
                  <a:lnTo>
                    <a:pt x="13716" y="391668"/>
                  </a:lnTo>
                  <a:lnTo>
                    <a:pt x="891540" y="391668"/>
                  </a:lnTo>
                  <a:lnTo>
                    <a:pt x="891540" y="403860"/>
                  </a:lnTo>
                  <a:close/>
                </a:path>
                <a:path w="1256029" h="538479">
                  <a:moveTo>
                    <a:pt x="879348" y="537972"/>
                  </a:moveTo>
                  <a:lnTo>
                    <a:pt x="879348" y="397764"/>
                  </a:lnTo>
                  <a:lnTo>
                    <a:pt x="885444" y="403860"/>
                  </a:lnTo>
                  <a:lnTo>
                    <a:pt x="891540" y="403860"/>
                  </a:lnTo>
                  <a:lnTo>
                    <a:pt x="891540" y="514659"/>
                  </a:lnTo>
                  <a:lnTo>
                    <a:pt x="882396" y="521208"/>
                  </a:lnTo>
                  <a:lnTo>
                    <a:pt x="891540" y="525780"/>
                  </a:lnTo>
                  <a:lnTo>
                    <a:pt x="896458" y="525780"/>
                  </a:lnTo>
                  <a:lnTo>
                    <a:pt x="879348" y="537972"/>
                  </a:lnTo>
                  <a:close/>
                </a:path>
                <a:path w="1256029" h="538479">
                  <a:moveTo>
                    <a:pt x="891540" y="525780"/>
                  </a:moveTo>
                  <a:lnTo>
                    <a:pt x="882396" y="521208"/>
                  </a:lnTo>
                  <a:lnTo>
                    <a:pt x="891540" y="514659"/>
                  </a:lnTo>
                  <a:lnTo>
                    <a:pt x="891540" y="525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795272" y="5454396"/>
            <a:ext cx="1257300" cy="539750"/>
            <a:chOff x="1795272" y="5454396"/>
            <a:chExt cx="1257300" cy="539750"/>
          </a:xfrm>
        </p:grpSpPr>
        <p:sp>
          <p:nvSpPr>
            <p:cNvPr id="15" name="object 15"/>
            <p:cNvSpPr/>
            <p:nvPr/>
          </p:nvSpPr>
          <p:spPr>
            <a:xfrm>
              <a:off x="1801368" y="5466588"/>
              <a:ext cx="1239520" cy="515620"/>
            </a:xfrm>
            <a:custGeom>
              <a:avLst/>
              <a:gdLst/>
              <a:ahLst/>
              <a:cxnLst/>
              <a:rect l="l" t="t" r="r" b="b"/>
              <a:pathLst>
                <a:path w="1239520" h="515620">
                  <a:moveTo>
                    <a:pt x="879347" y="515112"/>
                  </a:moveTo>
                  <a:lnTo>
                    <a:pt x="879347" y="385572"/>
                  </a:lnTo>
                  <a:lnTo>
                    <a:pt x="0" y="385572"/>
                  </a:lnTo>
                  <a:lnTo>
                    <a:pt x="0" y="129540"/>
                  </a:lnTo>
                  <a:lnTo>
                    <a:pt x="879347" y="129540"/>
                  </a:lnTo>
                  <a:lnTo>
                    <a:pt x="879347" y="0"/>
                  </a:lnTo>
                  <a:lnTo>
                    <a:pt x="1239011" y="257556"/>
                  </a:lnTo>
                  <a:lnTo>
                    <a:pt x="879347" y="515112"/>
                  </a:lnTo>
                  <a:close/>
                </a:path>
              </a:pathLst>
            </a:custGeom>
            <a:solidFill>
              <a:srgbClr val="E4E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95272" y="5454396"/>
              <a:ext cx="1257300" cy="539750"/>
            </a:xfrm>
            <a:custGeom>
              <a:avLst/>
              <a:gdLst/>
              <a:ahLst/>
              <a:cxnLst/>
              <a:rect l="l" t="t" r="r" b="b"/>
              <a:pathLst>
                <a:path w="1257300" h="539750">
                  <a:moveTo>
                    <a:pt x="879348" y="141732"/>
                  </a:moveTo>
                  <a:lnTo>
                    <a:pt x="879348" y="0"/>
                  </a:lnTo>
                  <a:lnTo>
                    <a:pt x="896430" y="12192"/>
                  </a:lnTo>
                  <a:lnTo>
                    <a:pt x="891540" y="12192"/>
                  </a:lnTo>
                  <a:lnTo>
                    <a:pt x="882396" y="18288"/>
                  </a:lnTo>
                  <a:lnTo>
                    <a:pt x="891540" y="24836"/>
                  </a:lnTo>
                  <a:lnTo>
                    <a:pt x="891540" y="135636"/>
                  </a:lnTo>
                  <a:lnTo>
                    <a:pt x="885444" y="135636"/>
                  </a:lnTo>
                  <a:lnTo>
                    <a:pt x="879348" y="141732"/>
                  </a:lnTo>
                  <a:close/>
                </a:path>
                <a:path w="1257300" h="539750">
                  <a:moveTo>
                    <a:pt x="891540" y="24836"/>
                  </a:moveTo>
                  <a:lnTo>
                    <a:pt x="882396" y="18288"/>
                  </a:lnTo>
                  <a:lnTo>
                    <a:pt x="891540" y="12192"/>
                  </a:lnTo>
                  <a:lnTo>
                    <a:pt x="891540" y="24836"/>
                  </a:lnTo>
                  <a:close/>
                </a:path>
                <a:path w="1257300" h="539750">
                  <a:moveTo>
                    <a:pt x="1234589" y="270494"/>
                  </a:moveTo>
                  <a:lnTo>
                    <a:pt x="891540" y="24836"/>
                  </a:lnTo>
                  <a:lnTo>
                    <a:pt x="891540" y="12192"/>
                  </a:lnTo>
                  <a:lnTo>
                    <a:pt x="896430" y="12192"/>
                  </a:lnTo>
                  <a:lnTo>
                    <a:pt x="1250894" y="265176"/>
                  </a:lnTo>
                  <a:lnTo>
                    <a:pt x="1242060" y="265176"/>
                  </a:lnTo>
                  <a:lnTo>
                    <a:pt x="1234589" y="270494"/>
                  </a:lnTo>
                  <a:close/>
                </a:path>
                <a:path w="1257300" h="539750">
                  <a:moveTo>
                    <a:pt x="879348" y="405384"/>
                  </a:moveTo>
                  <a:lnTo>
                    <a:pt x="0" y="405384"/>
                  </a:lnTo>
                  <a:lnTo>
                    <a:pt x="0" y="135636"/>
                  </a:lnTo>
                  <a:lnTo>
                    <a:pt x="879348" y="135636"/>
                  </a:lnTo>
                  <a:lnTo>
                    <a:pt x="879348" y="141732"/>
                  </a:lnTo>
                  <a:lnTo>
                    <a:pt x="13716" y="141732"/>
                  </a:lnTo>
                  <a:lnTo>
                    <a:pt x="6096" y="147828"/>
                  </a:lnTo>
                  <a:lnTo>
                    <a:pt x="13716" y="147828"/>
                  </a:lnTo>
                  <a:lnTo>
                    <a:pt x="13716" y="391668"/>
                  </a:lnTo>
                  <a:lnTo>
                    <a:pt x="6096" y="391668"/>
                  </a:lnTo>
                  <a:lnTo>
                    <a:pt x="13716" y="397764"/>
                  </a:lnTo>
                  <a:lnTo>
                    <a:pt x="879348" y="397764"/>
                  </a:lnTo>
                  <a:lnTo>
                    <a:pt x="879348" y="405384"/>
                  </a:lnTo>
                  <a:close/>
                </a:path>
                <a:path w="1257300" h="539750">
                  <a:moveTo>
                    <a:pt x="891540" y="147828"/>
                  </a:moveTo>
                  <a:lnTo>
                    <a:pt x="13716" y="147828"/>
                  </a:lnTo>
                  <a:lnTo>
                    <a:pt x="13716" y="141732"/>
                  </a:lnTo>
                  <a:lnTo>
                    <a:pt x="879348" y="141732"/>
                  </a:lnTo>
                  <a:lnTo>
                    <a:pt x="885444" y="135636"/>
                  </a:lnTo>
                  <a:lnTo>
                    <a:pt x="891540" y="135636"/>
                  </a:lnTo>
                  <a:lnTo>
                    <a:pt x="891540" y="147828"/>
                  </a:lnTo>
                  <a:close/>
                </a:path>
                <a:path w="1257300" h="539750">
                  <a:moveTo>
                    <a:pt x="13716" y="147828"/>
                  </a:moveTo>
                  <a:lnTo>
                    <a:pt x="6096" y="147828"/>
                  </a:lnTo>
                  <a:lnTo>
                    <a:pt x="13716" y="141732"/>
                  </a:lnTo>
                  <a:lnTo>
                    <a:pt x="13716" y="147828"/>
                  </a:lnTo>
                  <a:close/>
                </a:path>
                <a:path w="1257300" h="539750">
                  <a:moveTo>
                    <a:pt x="1242060" y="275844"/>
                  </a:moveTo>
                  <a:lnTo>
                    <a:pt x="1234589" y="270494"/>
                  </a:lnTo>
                  <a:lnTo>
                    <a:pt x="1242060" y="265176"/>
                  </a:lnTo>
                  <a:lnTo>
                    <a:pt x="1242060" y="275844"/>
                  </a:lnTo>
                  <a:close/>
                </a:path>
                <a:path w="1257300" h="539750">
                  <a:moveTo>
                    <a:pt x="1248758" y="275844"/>
                  </a:moveTo>
                  <a:lnTo>
                    <a:pt x="1242060" y="275844"/>
                  </a:lnTo>
                  <a:lnTo>
                    <a:pt x="1242060" y="265176"/>
                  </a:lnTo>
                  <a:lnTo>
                    <a:pt x="1250894" y="265176"/>
                  </a:lnTo>
                  <a:lnTo>
                    <a:pt x="1257300" y="269748"/>
                  </a:lnTo>
                  <a:lnTo>
                    <a:pt x="1248758" y="275844"/>
                  </a:lnTo>
                  <a:close/>
                </a:path>
                <a:path w="1257300" h="539750">
                  <a:moveTo>
                    <a:pt x="896430" y="527304"/>
                  </a:moveTo>
                  <a:lnTo>
                    <a:pt x="891540" y="527304"/>
                  </a:lnTo>
                  <a:lnTo>
                    <a:pt x="891540" y="514698"/>
                  </a:lnTo>
                  <a:lnTo>
                    <a:pt x="1234589" y="270494"/>
                  </a:lnTo>
                  <a:lnTo>
                    <a:pt x="1242060" y="275844"/>
                  </a:lnTo>
                  <a:lnTo>
                    <a:pt x="1248758" y="275844"/>
                  </a:lnTo>
                  <a:lnTo>
                    <a:pt x="896430" y="527304"/>
                  </a:lnTo>
                  <a:close/>
                </a:path>
                <a:path w="1257300" h="539750">
                  <a:moveTo>
                    <a:pt x="13716" y="397764"/>
                  </a:moveTo>
                  <a:lnTo>
                    <a:pt x="6096" y="391668"/>
                  </a:lnTo>
                  <a:lnTo>
                    <a:pt x="13716" y="391668"/>
                  </a:lnTo>
                  <a:lnTo>
                    <a:pt x="13716" y="397764"/>
                  </a:lnTo>
                  <a:close/>
                </a:path>
                <a:path w="1257300" h="539750">
                  <a:moveTo>
                    <a:pt x="891540" y="405384"/>
                  </a:moveTo>
                  <a:lnTo>
                    <a:pt x="885444" y="405384"/>
                  </a:lnTo>
                  <a:lnTo>
                    <a:pt x="879348" y="397764"/>
                  </a:lnTo>
                  <a:lnTo>
                    <a:pt x="13716" y="397764"/>
                  </a:lnTo>
                  <a:lnTo>
                    <a:pt x="13716" y="391668"/>
                  </a:lnTo>
                  <a:lnTo>
                    <a:pt x="891540" y="391668"/>
                  </a:lnTo>
                  <a:lnTo>
                    <a:pt x="891540" y="405384"/>
                  </a:lnTo>
                  <a:close/>
                </a:path>
                <a:path w="1257300" h="539750">
                  <a:moveTo>
                    <a:pt x="879348" y="539496"/>
                  </a:moveTo>
                  <a:lnTo>
                    <a:pt x="879348" y="397764"/>
                  </a:lnTo>
                  <a:lnTo>
                    <a:pt x="885444" y="405384"/>
                  </a:lnTo>
                  <a:lnTo>
                    <a:pt x="891540" y="405384"/>
                  </a:lnTo>
                  <a:lnTo>
                    <a:pt x="891540" y="514698"/>
                  </a:lnTo>
                  <a:lnTo>
                    <a:pt x="882396" y="521208"/>
                  </a:lnTo>
                  <a:lnTo>
                    <a:pt x="891540" y="527304"/>
                  </a:lnTo>
                  <a:lnTo>
                    <a:pt x="896430" y="527304"/>
                  </a:lnTo>
                  <a:lnTo>
                    <a:pt x="879348" y="539496"/>
                  </a:lnTo>
                  <a:close/>
                </a:path>
                <a:path w="1257300" h="539750">
                  <a:moveTo>
                    <a:pt x="891540" y="527304"/>
                  </a:moveTo>
                  <a:lnTo>
                    <a:pt x="882396" y="521208"/>
                  </a:lnTo>
                  <a:lnTo>
                    <a:pt x="891540" y="514698"/>
                  </a:lnTo>
                  <a:lnTo>
                    <a:pt x="891540" y="5273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238244" y="3105911"/>
            <a:ext cx="585470" cy="1983105"/>
            <a:chOff x="4238244" y="3105911"/>
            <a:chExt cx="585470" cy="1983105"/>
          </a:xfrm>
        </p:grpSpPr>
        <p:sp>
          <p:nvSpPr>
            <p:cNvPr id="18" name="object 18"/>
            <p:cNvSpPr/>
            <p:nvPr/>
          </p:nvSpPr>
          <p:spPr>
            <a:xfrm>
              <a:off x="4265676" y="3112008"/>
              <a:ext cx="530860" cy="1969135"/>
            </a:xfrm>
            <a:custGeom>
              <a:avLst/>
              <a:gdLst/>
              <a:ahLst/>
              <a:cxnLst/>
              <a:rect l="l" t="t" r="r" b="b"/>
              <a:pathLst>
                <a:path w="530860" h="1969135">
                  <a:moveTo>
                    <a:pt x="265175" y="1969008"/>
                  </a:moveTo>
                  <a:lnTo>
                    <a:pt x="0" y="1836419"/>
                  </a:lnTo>
                  <a:lnTo>
                    <a:pt x="132587" y="1836419"/>
                  </a:lnTo>
                  <a:lnTo>
                    <a:pt x="132587" y="0"/>
                  </a:lnTo>
                  <a:lnTo>
                    <a:pt x="397764" y="0"/>
                  </a:lnTo>
                  <a:lnTo>
                    <a:pt x="397764" y="1836419"/>
                  </a:lnTo>
                  <a:lnTo>
                    <a:pt x="530351" y="1836419"/>
                  </a:lnTo>
                  <a:lnTo>
                    <a:pt x="265175" y="1969008"/>
                  </a:lnTo>
                  <a:close/>
                </a:path>
              </a:pathLst>
            </a:custGeom>
            <a:solidFill>
              <a:srgbClr val="6075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38244" y="3105911"/>
              <a:ext cx="585470" cy="1983105"/>
            </a:xfrm>
            <a:custGeom>
              <a:avLst/>
              <a:gdLst/>
              <a:ahLst/>
              <a:cxnLst/>
              <a:rect l="l" t="t" r="r" b="b"/>
              <a:pathLst>
                <a:path w="585470" h="1983104">
                  <a:moveTo>
                    <a:pt x="153924" y="1842516"/>
                  </a:moveTo>
                  <a:lnTo>
                    <a:pt x="153924" y="0"/>
                  </a:lnTo>
                  <a:lnTo>
                    <a:pt x="431292" y="0"/>
                  </a:lnTo>
                  <a:lnTo>
                    <a:pt x="431292" y="6096"/>
                  </a:lnTo>
                  <a:lnTo>
                    <a:pt x="166116" y="6096"/>
                  </a:lnTo>
                  <a:lnTo>
                    <a:pt x="160020" y="12192"/>
                  </a:lnTo>
                  <a:lnTo>
                    <a:pt x="166116" y="12192"/>
                  </a:lnTo>
                  <a:lnTo>
                    <a:pt x="166116" y="1836420"/>
                  </a:lnTo>
                  <a:lnTo>
                    <a:pt x="160020" y="1836420"/>
                  </a:lnTo>
                  <a:lnTo>
                    <a:pt x="153924" y="1842516"/>
                  </a:lnTo>
                  <a:close/>
                </a:path>
                <a:path w="585470" h="1983104">
                  <a:moveTo>
                    <a:pt x="166116" y="12192"/>
                  </a:moveTo>
                  <a:lnTo>
                    <a:pt x="160020" y="12192"/>
                  </a:lnTo>
                  <a:lnTo>
                    <a:pt x="166116" y="6096"/>
                  </a:lnTo>
                  <a:lnTo>
                    <a:pt x="166116" y="12192"/>
                  </a:lnTo>
                  <a:close/>
                </a:path>
                <a:path w="585470" h="1983104">
                  <a:moveTo>
                    <a:pt x="419100" y="12192"/>
                  </a:moveTo>
                  <a:lnTo>
                    <a:pt x="166116" y="12192"/>
                  </a:lnTo>
                  <a:lnTo>
                    <a:pt x="166116" y="6096"/>
                  </a:lnTo>
                  <a:lnTo>
                    <a:pt x="419100" y="6096"/>
                  </a:lnTo>
                  <a:lnTo>
                    <a:pt x="419100" y="12192"/>
                  </a:lnTo>
                  <a:close/>
                </a:path>
                <a:path w="585470" h="1983104">
                  <a:moveTo>
                    <a:pt x="530629" y="1848612"/>
                  </a:moveTo>
                  <a:lnTo>
                    <a:pt x="419100" y="1848612"/>
                  </a:lnTo>
                  <a:lnTo>
                    <a:pt x="419100" y="6096"/>
                  </a:lnTo>
                  <a:lnTo>
                    <a:pt x="425196" y="12192"/>
                  </a:lnTo>
                  <a:lnTo>
                    <a:pt x="431292" y="12192"/>
                  </a:lnTo>
                  <a:lnTo>
                    <a:pt x="431292" y="1836420"/>
                  </a:lnTo>
                  <a:lnTo>
                    <a:pt x="425196" y="1836420"/>
                  </a:lnTo>
                  <a:lnTo>
                    <a:pt x="431292" y="1842516"/>
                  </a:lnTo>
                  <a:lnTo>
                    <a:pt x="542682" y="1842516"/>
                  </a:lnTo>
                  <a:lnTo>
                    <a:pt x="530629" y="1848612"/>
                  </a:lnTo>
                  <a:close/>
                </a:path>
                <a:path w="585470" h="1983104">
                  <a:moveTo>
                    <a:pt x="431292" y="12192"/>
                  </a:moveTo>
                  <a:lnTo>
                    <a:pt x="425196" y="12192"/>
                  </a:lnTo>
                  <a:lnTo>
                    <a:pt x="419100" y="6096"/>
                  </a:lnTo>
                  <a:lnTo>
                    <a:pt x="431292" y="6096"/>
                  </a:lnTo>
                  <a:lnTo>
                    <a:pt x="431292" y="12192"/>
                  </a:lnTo>
                  <a:close/>
                </a:path>
                <a:path w="585470" h="1983104">
                  <a:moveTo>
                    <a:pt x="292608" y="1982724"/>
                  </a:moveTo>
                  <a:lnTo>
                    <a:pt x="0" y="1836420"/>
                  </a:lnTo>
                  <a:lnTo>
                    <a:pt x="28956" y="1836420"/>
                  </a:lnTo>
                  <a:lnTo>
                    <a:pt x="27432" y="1848612"/>
                  </a:lnTo>
                  <a:lnTo>
                    <a:pt x="53201" y="1848612"/>
                  </a:lnTo>
                  <a:lnTo>
                    <a:pt x="292599" y="1968994"/>
                  </a:lnTo>
                  <a:lnTo>
                    <a:pt x="289560" y="1970532"/>
                  </a:lnTo>
                  <a:lnTo>
                    <a:pt x="316992" y="1970532"/>
                  </a:lnTo>
                  <a:lnTo>
                    <a:pt x="292608" y="1982724"/>
                  </a:lnTo>
                  <a:close/>
                </a:path>
                <a:path w="585470" h="1983104">
                  <a:moveTo>
                    <a:pt x="53201" y="1848612"/>
                  </a:moveTo>
                  <a:lnTo>
                    <a:pt x="27432" y="1848612"/>
                  </a:lnTo>
                  <a:lnTo>
                    <a:pt x="28956" y="1836420"/>
                  </a:lnTo>
                  <a:lnTo>
                    <a:pt x="53201" y="1848612"/>
                  </a:lnTo>
                  <a:close/>
                </a:path>
                <a:path w="585470" h="1983104">
                  <a:moveTo>
                    <a:pt x="166116" y="1848612"/>
                  </a:moveTo>
                  <a:lnTo>
                    <a:pt x="53201" y="1848612"/>
                  </a:lnTo>
                  <a:lnTo>
                    <a:pt x="28956" y="1836420"/>
                  </a:lnTo>
                  <a:lnTo>
                    <a:pt x="153924" y="1836420"/>
                  </a:lnTo>
                  <a:lnTo>
                    <a:pt x="153924" y="1842516"/>
                  </a:lnTo>
                  <a:lnTo>
                    <a:pt x="166116" y="1842516"/>
                  </a:lnTo>
                  <a:lnTo>
                    <a:pt x="166116" y="1848612"/>
                  </a:lnTo>
                  <a:close/>
                </a:path>
                <a:path w="585470" h="1983104">
                  <a:moveTo>
                    <a:pt x="166116" y="1842516"/>
                  </a:moveTo>
                  <a:lnTo>
                    <a:pt x="153924" y="1842516"/>
                  </a:lnTo>
                  <a:lnTo>
                    <a:pt x="160020" y="1836420"/>
                  </a:lnTo>
                  <a:lnTo>
                    <a:pt x="166116" y="1836420"/>
                  </a:lnTo>
                  <a:lnTo>
                    <a:pt x="166116" y="1842516"/>
                  </a:lnTo>
                  <a:close/>
                </a:path>
                <a:path w="585470" h="1983104">
                  <a:moveTo>
                    <a:pt x="431292" y="1842516"/>
                  </a:moveTo>
                  <a:lnTo>
                    <a:pt x="425196" y="1836420"/>
                  </a:lnTo>
                  <a:lnTo>
                    <a:pt x="431292" y="1836420"/>
                  </a:lnTo>
                  <a:lnTo>
                    <a:pt x="431292" y="1842516"/>
                  </a:lnTo>
                  <a:close/>
                </a:path>
                <a:path w="585470" h="1983104">
                  <a:moveTo>
                    <a:pt x="542682" y="1842516"/>
                  </a:moveTo>
                  <a:lnTo>
                    <a:pt x="431292" y="1842516"/>
                  </a:lnTo>
                  <a:lnTo>
                    <a:pt x="431292" y="1836420"/>
                  </a:lnTo>
                  <a:lnTo>
                    <a:pt x="554736" y="1836420"/>
                  </a:lnTo>
                  <a:lnTo>
                    <a:pt x="542682" y="1842516"/>
                  </a:lnTo>
                  <a:close/>
                </a:path>
                <a:path w="585470" h="1983104">
                  <a:moveTo>
                    <a:pt x="316992" y="1970532"/>
                  </a:moveTo>
                  <a:lnTo>
                    <a:pt x="295656" y="1970532"/>
                  </a:lnTo>
                  <a:lnTo>
                    <a:pt x="292599" y="1968994"/>
                  </a:lnTo>
                  <a:lnTo>
                    <a:pt x="554736" y="1836420"/>
                  </a:lnTo>
                  <a:lnTo>
                    <a:pt x="557784" y="1848612"/>
                  </a:lnTo>
                  <a:lnTo>
                    <a:pt x="560832" y="1848612"/>
                  </a:lnTo>
                  <a:lnTo>
                    <a:pt x="316992" y="1970532"/>
                  </a:lnTo>
                  <a:close/>
                </a:path>
                <a:path w="585470" h="1983104">
                  <a:moveTo>
                    <a:pt x="560832" y="1848612"/>
                  </a:moveTo>
                  <a:lnTo>
                    <a:pt x="557784" y="1848612"/>
                  </a:lnTo>
                  <a:lnTo>
                    <a:pt x="554736" y="1836420"/>
                  </a:lnTo>
                  <a:lnTo>
                    <a:pt x="585216" y="1836420"/>
                  </a:lnTo>
                  <a:lnTo>
                    <a:pt x="560832" y="1848612"/>
                  </a:lnTo>
                  <a:close/>
                </a:path>
                <a:path w="585470" h="1983104">
                  <a:moveTo>
                    <a:pt x="295656" y="1970532"/>
                  </a:moveTo>
                  <a:lnTo>
                    <a:pt x="289560" y="1970532"/>
                  </a:lnTo>
                  <a:lnTo>
                    <a:pt x="292599" y="1968994"/>
                  </a:lnTo>
                  <a:lnTo>
                    <a:pt x="295656" y="19705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102352" y="3128772"/>
            <a:ext cx="585470" cy="1910080"/>
            <a:chOff x="5102352" y="3128772"/>
            <a:chExt cx="585470" cy="1910080"/>
          </a:xfrm>
        </p:grpSpPr>
        <p:sp>
          <p:nvSpPr>
            <p:cNvPr id="21" name="object 21"/>
            <p:cNvSpPr/>
            <p:nvPr/>
          </p:nvSpPr>
          <p:spPr>
            <a:xfrm>
              <a:off x="5129784" y="3134868"/>
              <a:ext cx="530860" cy="1897380"/>
            </a:xfrm>
            <a:custGeom>
              <a:avLst/>
              <a:gdLst/>
              <a:ahLst/>
              <a:cxnLst/>
              <a:rect l="l" t="t" r="r" b="b"/>
              <a:pathLst>
                <a:path w="530860" h="1897379">
                  <a:moveTo>
                    <a:pt x="397764" y="1897379"/>
                  </a:moveTo>
                  <a:lnTo>
                    <a:pt x="132588" y="1897379"/>
                  </a:lnTo>
                  <a:lnTo>
                    <a:pt x="132588" y="134111"/>
                  </a:lnTo>
                  <a:lnTo>
                    <a:pt x="0" y="134111"/>
                  </a:lnTo>
                  <a:lnTo>
                    <a:pt x="265175" y="0"/>
                  </a:lnTo>
                  <a:lnTo>
                    <a:pt x="530352" y="134111"/>
                  </a:lnTo>
                  <a:lnTo>
                    <a:pt x="397764" y="134111"/>
                  </a:lnTo>
                  <a:lnTo>
                    <a:pt x="397764" y="1897379"/>
                  </a:lnTo>
                  <a:close/>
                </a:path>
              </a:pathLst>
            </a:custGeom>
            <a:solidFill>
              <a:srgbClr val="6075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02352" y="3128772"/>
              <a:ext cx="585470" cy="1910080"/>
            </a:xfrm>
            <a:custGeom>
              <a:avLst/>
              <a:gdLst/>
              <a:ahLst/>
              <a:cxnLst/>
              <a:rect l="l" t="t" r="r" b="b"/>
              <a:pathLst>
                <a:path w="585470" h="1910079">
                  <a:moveTo>
                    <a:pt x="30480" y="144780"/>
                  </a:moveTo>
                  <a:lnTo>
                    <a:pt x="27432" y="132588"/>
                  </a:lnTo>
                  <a:lnTo>
                    <a:pt x="292608" y="0"/>
                  </a:lnTo>
                  <a:lnTo>
                    <a:pt x="316992" y="12192"/>
                  </a:lnTo>
                  <a:lnTo>
                    <a:pt x="289560" y="12192"/>
                  </a:lnTo>
                  <a:lnTo>
                    <a:pt x="292608" y="13716"/>
                  </a:lnTo>
                  <a:lnTo>
                    <a:pt x="30480" y="144780"/>
                  </a:lnTo>
                  <a:close/>
                </a:path>
                <a:path w="585470" h="1910079">
                  <a:moveTo>
                    <a:pt x="292608" y="13716"/>
                  </a:moveTo>
                  <a:lnTo>
                    <a:pt x="289560" y="12192"/>
                  </a:lnTo>
                  <a:lnTo>
                    <a:pt x="295656" y="12192"/>
                  </a:lnTo>
                  <a:lnTo>
                    <a:pt x="292608" y="13716"/>
                  </a:lnTo>
                  <a:close/>
                </a:path>
                <a:path w="585470" h="1910079">
                  <a:moveTo>
                    <a:pt x="554736" y="144780"/>
                  </a:moveTo>
                  <a:lnTo>
                    <a:pt x="292608" y="13716"/>
                  </a:lnTo>
                  <a:lnTo>
                    <a:pt x="295656" y="12192"/>
                  </a:lnTo>
                  <a:lnTo>
                    <a:pt x="316992" y="12192"/>
                  </a:lnTo>
                  <a:lnTo>
                    <a:pt x="557784" y="132588"/>
                  </a:lnTo>
                  <a:lnTo>
                    <a:pt x="554736" y="144780"/>
                  </a:lnTo>
                  <a:close/>
                </a:path>
                <a:path w="585470" h="1910079">
                  <a:moveTo>
                    <a:pt x="153924" y="146304"/>
                  </a:moveTo>
                  <a:lnTo>
                    <a:pt x="0" y="146304"/>
                  </a:lnTo>
                  <a:lnTo>
                    <a:pt x="27432" y="132588"/>
                  </a:lnTo>
                  <a:lnTo>
                    <a:pt x="30480" y="144780"/>
                  </a:lnTo>
                  <a:lnTo>
                    <a:pt x="153924" y="144780"/>
                  </a:lnTo>
                  <a:lnTo>
                    <a:pt x="153924" y="146304"/>
                  </a:lnTo>
                  <a:close/>
                </a:path>
                <a:path w="585470" h="1910079">
                  <a:moveTo>
                    <a:pt x="153924" y="144780"/>
                  </a:moveTo>
                  <a:lnTo>
                    <a:pt x="30480" y="144780"/>
                  </a:lnTo>
                  <a:lnTo>
                    <a:pt x="54864" y="132588"/>
                  </a:lnTo>
                  <a:lnTo>
                    <a:pt x="166116" y="132588"/>
                  </a:lnTo>
                  <a:lnTo>
                    <a:pt x="166116" y="140208"/>
                  </a:lnTo>
                  <a:lnTo>
                    <a:pt x="153924" y="140208"/>
                  </a:lnTo>
                  <a:lnTo>
                    <a:pt x="153924" y="144780"/>
                  </a:lnTo>
                  <a:close/>
                </a:path>
                <a:path w="585470" h="1910079">
                  <a:moveTo>
                    <a:pt x="419100" y="1903476"/>
                  </a:moveTo>
                  <a:lnTo>
                    <a:pt x="419100" y="132588"/>
                  </a:lnTo>
                  <a:lnTo>
                    <a:pt x="530352" y="132588"/>
                  </a:lnTo>
                  <a:lnTo>
                    <a:pt x="545592" y="140208"/>
                  </a:lnTo>
                  <a:lnTo>
                    <a:pt x="431292" y="140208"/>
                  </a:lnTo>
                  <a:lnTo>
                    <a:pt x="425196" y="146304"/>
                  </a:lnTo>
                  <a:lnTo>
                    <a:pt x="431292" y="146304"/>
                  </a:lnTo>
                  <a:lnTo>
                    <a:pt x="431292" y="1897380"/>
                  </a:lnTo>
                  <a:lnTo>
                    <a:pt x="425196" y="1897380"/>
                  </a:lnTo>
                  <a:lnTo>
                    <a:pt x="419100" y="1903476"/>
                  </a:lnTo>
                  <a:close/>
                </a:path>
                <a:path w="585470" h="1910079">
                  <a:moveTo>
                    <a:pt x="582168" y="144780"/>
                  </a:moveTo>
                  <a:lnTo>
                    <a:pt x="554736" y="144780"/>
                  </a:lnTo>
                  <a:lnTo>
                    <a:pt x="557784" y="132588"/>
                  </a:lnTo>
                  <a:lnTo>
                    <a:pt x="582168" y="144780"/>
                  </a:lnTo>
                  <a:close/>
                </a:path>
                <a:path w="585470" h="1910079">
                  <a:moveTo>
                    <a:pt x="431292" y="1909572"/>
                  </a:moveTo>
                  <a:lnTo>
                    <a:pt x="153924" y="1909572"/>
                  </a:lnTo>
                  <a:lnTo>
                    <a:pt x="153924" y="140208"/>
                  </a:lnTo>
                  <a:lnTo>
                    <a:pt x="160020" y="146304"/>
                  </a:lnTo>
                  <a:lnTo>
                    <a:pt x="166116" y="146304"/>
                  </a:lnTo>
                  <a:lnTo>
                    <a:pt x="166116" y="1897380"/>
                  </a:lnTo>
                  <a:lnTo>
                    <a:pt x="160020" y="1897380"/>
                  </a:lnTo>
                  <a:lnTo>
                    <a:pt x="166116" y="1903476"/>
                  </a:lnTo>
                  <a:lnTo>
                    <a:pt x="431292" y="1903476"/>
                  </a:lnTo>
                  <a:lnTo>
                    <a:pt x="431292" y="1909572"/>
                  </a:lnTo>
                  <a:close/>
                </a:path>
                <a:path w="585470" h="1910079">
                  <a:moveTo>
                    <a:pt x="166116" y="146304"/>
                  </a:moveTo>
                  <a:lnTo>
                    <a:pt x="160020" y="146304"/>
                  </a:lnTo>
                  <a:lnTo>
                    <a:pt x="153924" y="140208"/>
                  </a:lnTo>
                  <a:lnTo>
                    <a:pt x="166116" y="140208"/>
                  </a:lnTo>
                  <a:lnTo>
                    <a:pt x="166116" y="146304"/>
                  </a:lnTo>
                  <a:close/>
                </a:path>
                <a:path w="585470" h="1910079">
                  <a:moveTo>
                    <a:pt x="431292" y="146304"/>
                  </a:moveTo>
                  <a:lnTo>
                    <a:pt x="425196" y="146304"/>
                  </a:lnTo>
                  <a:lnTo>
                    <a:pt x="431292" y="140208"/>
                  </a:lnTo>
                  <a:lnTo>
                    <a:pt x="431292" y="146304"/>
                  </a:lnTo>
                  <a:close/>
                </a:path>
                <a:path w="585470" h="1910079">
                  <a:moveTo>
                    <a:pt x="585216" y="146304"/>
                  </a:moveTo>
                  <a:lnTo>
                    <a:pt x="431292" y="146304"/>
                  </a:lnTo>
                  <a:lnTo>
                    <a:pt x="431292" y="140208"/>
                  </a:lnTo>
                  <a:lnTo>
                    <a:pt x="545592" y="140208"/>
                  </a:lnTo>
                  <a:lnTo>
                    <a:pt x="554736" y="144780"/>
                  </a:lnTo>
                  <a:lnTo>
                    <a:pt x="582168" y="144780"/>
                  </a:lnTo>
                  <a:lnTo>
                    <a:pt x="585216" y="146304"/>
                  </a:lnTo>
                  <a:close/>
                </a:path>
                <a:path w="585470" h="1910079">
                  <a:moveTo>
                    <a:pt x="166116" y="1903476"/>
                  </a:moveTo>
                  <a:lnTo>
                    <a:pt x="160020" y="1897380"/>
                  </a:lnTo>
                  <a:lnTo>
                    <a:pt x="166116" y="1897380"/>
                  </a:lnTo>
                  <a:lnTo>
                    <a:pt x="166116" y="1903476"/>
                  </a:lnTo>
                  <a:close/>
                </a:path>
                <a:path w="585470" h="1910079">
                  <a:moveTo>
                    <a:pt x="419100" y="1903476"/>
                  </a:moveTo>
                  <a:lnTo>
                    <a:pt x="166116" y="1903476"/>
                  </a:lnTo>
                  <a:lnTo>
                    <a:pt x="166116" y="1897380"/>
                  </a:lnTo>
                  <a:lnTo>
                    <a:pt x="419100" y="1897380"/>
                  </a:lnTo>
                  <a:lnTo>
                    <a:pt x="419100" y="1903476"/>
                  </a:lnTo>
                  <a:close/>
                </a:path>
                <a:path w="585470" h="1910079">
                  <a:moveTo>
                    <a:pt x="431292" y="1903476"/>
                  </a:moveTo>
                  <a:lnTo>
                    <a:pt x="419100" y="1903476"/>
                  </a:lnTo>
                  <a:lnTo>
                    <a:pt x="425196" y="1897380"/>
                  </a:lnTo>
                  <a:lnTo>
                    <a:pt x="431292" y="1897380"/>
                  </a:lnTo>
                  <a:lnTo>
                    <a:pt x="431292" y="19034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308554" y="4423669"/>
            <a:ext cx="9391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Arial"/>
                <a:cs typeface="Arial"/>
              </a:rPr>
              <a:t>entrées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65632" y="4634484"/>
            <a:ext cx="1313688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81416" y="4492764"/>
            <a:ext cx="1315720" cy="1727200"/>
          </a:xfrm>
          <a:custGeom>
            <a:avLst/>
            <a:gdLst/>
            <a:ahLst/>
            <a:cxnLst/>
            <a:rect l="l" t="t" r="r" b="b"/>
            <a:pathLst>
              <a:path w="1315720" h="1727200">
                <a:moveTo>
                  <a:pt x="1315212" y="800100"/>
                </a:moveTo>
                <a:lnTo>
                  <a:pt x="1313688" y="774700"/>
                </a:lnTo>
                <a:lnTo>
                  <a:pt x="1307592" y="723900"/>
                </a:lnTo>
                <a:lnTo>
                  <a:pt x="1303020" y="711200"/>
                </a:lnTo>
                <a:lnTo>
                  <a:pt x="1296924" y="685800"/>
                </a:lnTo>
                <a:lnTo>
                  <a:pt x="1286256" y="656170"/>
                </a:lnTo>
                <a:lnTo>
                  <a:pt x="1286256" y="800100"/>
                </a:lnTo>
                <a:lnTo>
                  <a:pt x="1286256" y="825500"/>
                </a:lnTo>
                <a:lnTo>
                  <a:pt x="1281684" y="863600"/>
                </a:lnTo>
                <a:lnTo>
                  <a:pt x="1278636" y="876300"/>
                </a:lnTo>
                <a:lnTo>
                  <a:pt x="1274064" y="901700"/>
                </a:lnTo>
                <a:lnTo>
                  <a:pt x="1261872" y="939800"/>
                </a:lnTo>
                <a:lnTo>
                  <a:pt x="1254252" y="952500"/>
                </a:lnTo>
                <a:lnTo>
                  <a:pt x="1246632" y="977900"/>
                </a:lnTo>
                <a:lnTo>
                  <a:pt x="1228204" y="999832"/>
                </a:lnTo>
                <a:lnTo>
                  <a:pt x="1225296" y="996683"/>
                </a:lnTo>
                <a:lnTo>
                  <a:pt x="1217676" y="1004303"/>
                </a:lnTo>
                <a:lnTo>
                  <a:pt x="1202436" y="1016495"/>
                </a:lnTo>
                <a:lnTo>
                  <a:pt x="1187196" y="1022591"/>
                </a:lnTo>
                <a:lnTo>
                  <a:pt x="1176528" y="1024115"/>
                </a:lnTo>
                <a:lnTo>
                  <a:pt x="1161288" y="1024115"/>
                </a:lnTo>
                <a:lnTo>
                  <a:pt x="1158240" y="1053071"/>
                </a:lnTo>
                <a:lnTo>
                  <a:pt x="1182624" y="1053071"/>
                </a:lnTo>
                <a:lnTo>
                  <a:pt x="1191768" y="1050023"/>
                </a:lnTo>
                <a:lnTo>
                  <a:pt x="1203960" y="1046975"/>
                </a:lnTo>
                <a:lnTo>
                  <a:pt x="1225296" y="1034783"/>
                </a:lnTo>
                <a:lnTo>
                  <a:pt x="1233068" y="1029233"/>
                </a:lnTo>
                <a:lnTo>
                  <a:pt x="1240536" y="1054100"/>
                </a:lnTo>
                <a:lnTo>
                  <a:pt x="1246632" y="1079500"/>
                </a:lnTo>
                <a:lnTo>
                  <a:pt x="1251204" y="1092200"/>
                </a:lnTo>
                <a:lnTo>
                  <a:pt x="1257300" y="1143000"/>
                </a:lnTo>
                <a:lnTo>
                  <a:pt x="1257300" y="1168400"/>
                </a:lnTo>
                <a:lnTo>
                  <a:pt x="1254252" y="1219200"/>
                </a:lnTo>
                <a:lnTo>
                  <a:pt x="1251204" y="1231900"/>
                </a:lnTo>
                <a:lnTo>
                  <a:pt x="1246632" y="1257300"/>
                </a:lnTo>
                <a:lnTo>
                  <a:pt x="1240536" y="1282700"/>
                </a:lnTo>
                <a:lnTo>
                  <a:pt x="1228344" y="1308100"/>
                </a:lnTo>
                <a:lnTo>
                  <a:pt x="1219200" y="1333500"/>
                </a:lnTo>
                <a:lnTo>
                  <a:pt x="1211580" y="1346200"/>
                </a:lnTo>
                <a:lnTo>
                  <a:pt x="1202436" y="1358900"/>
                </a:lnTo>
                <a:lnTo>
                  <a:pt x="1191768" y="1358900"/>
                </a:lnTo>
                <a:lnTo>
                  <a:pt x="1182624" y="1371600"/>
                </a:lnTo>
                <a:lnTo>
                  <a:pt x="1171956" y="1371600"/>
                </a:lnTo>
                <a:lnTo>
                  <a:pt x="1161288" y="1384300"/>
                </a:lnTo>
                <a:lnTo>
                  <a:pt x="1130249" y="1384300"/>
                </a:lnTo>
                <a:lnTo>
                  <a:pt x="1130795" y="1382268"/>
                </a:lnTo>
                <a:lnTo>
                  <a:pt x="1123175" y="1380744"/>
                </a:lnTo>
                <a:lnTo>
                  <a:pt x="1117079" y="1379220"/>
                </a:lnTo>
                <a:lnTo>
                  <a:pt x="1101839" y="1370076"/>
                </a:lnTo>
                <a:lnTo>
                  <a:pt x="1085075" y="1392936"/>
                </a:lnTo>
                <a:lnTo>
                  <a:pt x="1094219" y="1399032"/>
                </a:lnTo>
                <a:lnTo>
                  <a:pt x="1108760" y="1406309"/>
                </a:lnTo>
                <a:lnTo>
                  <a:pt x="1104900" y="1422400"/>
                </a:lnTo>
                <a:lnTo>
                  <a:pt x="1098804" y="1435100"/>
                </a:lnTo>
                <a:lnTo>
                  <a:pt x="1083564" y="1460500"/>
                </a:lnTo>
                <a:lnTo>
                  <a:pt x="1060704" y="1511300"/>
                </a:lnTo>
                <a:lnTo>
                  <a:pt x="1042416" y="1524000"/>
                </a:lnTo>
                <a:lnTo>
                  <a:pt x="1034796" y="1536700"/>
                </a:lnTo>
                <a:lnTo>
                  <a:pt x="1016508" y="1562100"/>
                </a:lnTo>
                <a:lnTo>
                  <a:pt x="1005840" y="1562100"/>
                </a:lnTo>
                <a:lnTo>
                  <a:pt x="996696" y="1574800"/>
                </a:lnTo>
                <a:lnTo>
                  <a:pt x="987552" y="1574800"/>
                </a:lnTo>
                <a:lnTo>
                  <a:pt x="978408" y="1587500"/>
                </a:lnTo>
                <a:lnTo>
                  <a:pt x="879348" y="1587500"/>
                </a:lnTo>
                <a:lnTo>
                  <a:pt x="870204" y="1574800"/>
                </a:lnTo>
                <a:lnTo>
                  <a:pt x="859536" y="1574800"/>
                </a:lnTo>
                <a:lnTo>
                  <a:pt x="850392" y="1562100"/>
                </a:lnTo>
                <a:lnTo>
                  <a:pt x="839724" y="1562100"/>
                </a:lnTo>
                <a:lnTo>
                  <a:pt x="828294" y="1549400"/>
                </a:lnTo>
                <a:lnTo>
                  <a:pt x="824814" y="1545551"/>
                </a:lnTo>
                <a:lnTo>
                  <a:pt x="833615" y="1517904"/>
                </a:lnTo>
                <a:lnTo>
                  <a:pt x="842759" y="1481328"/>
                </a:lnTo>
                <a:lnTo>
                  <a:pt x="815327" y="1475232"/>
                </a:lnTo>
                <a:lnTo>
                  <a:pt x="806183" y="1508760"/>
                </a:lnTo>
                <a:lnTo>
                  <a:pt x="797293" y="1536700"/>
                </a:lnTo>
                <a:lnTo>
                  <a:pt x="795528" y="1536700"/>
                </a:lnTo>
                <a:lnTo>
                  <a:pt x="786384" y="1562100"/>
                </a:lnTo>
                <a:lnTo>
                  <a:pt x="775716" y="1587500"/>
                </a:lnTo>
                <a:lnTo>
                  <a:pt x="763524" y="1612900"/>
                </a:lnTo>
                <a:lnTo>
                  <a:pt x="751332" y="1625600"/>
                </a:lnTo>
                <a:lnTo>
                  <a:pt x="737616" y="1638300"/>
                </a:lnTo>
                <a:lnTo>
                  <a:pt x="729996" y="1651000"/>
                </a:lnTo>
                <a:lnTo>
                  <a:pt x="723900" y="1663700"/>
                </a:lnTo>
                <a:lnTo>
                  <a:pt x="716280" y="1663700"/>
                </a:lnTo>
                <a:lnTo>
                  <a:pt x="708660" y="1676400"/>
                </a:lnTo>
                <a:lnTo>
                  <a:pt x="694944" y="1676400"/>
                </a:lnTo>
                <a:lnTo>
                  <a:pt x="685800" y="1689100"/>
                </a:lnTo>
                <a:lnTo>
                  <a:pt x="598932" y="1689100"/>
                </a:lnTo>
                <a:lnTo>
                  <a:pt x="591312" y="1676400"/>
                </a:lnTo>
                <a:lnTo>
                  <a:pt x="582168" y="1676400"/>
                </a:lnTo>
                <a:lnTo>
                  <a:pt x="574548" y="1663700"/>
                </a:lnTo>
                <a:lnTo>
                  <a:pt x="565404" y="1663700"/>
                </a:lnTo>
                <a:lnTo>
                  <a:pt x="550164" y="1651000"/>
                </a:lnTo>
                <a:lnTo>
                  <a:pt x="527304" y="1625600"/>
                </a:lnTo>
                <a:lnTo>
                  <a:pt x="521208" y="1612900"/>
                </a:lnTo>
                <a:lnTo>
                  <a:pt x="513588" y="1600200"/>
                </a:lnTo>
                <a:lnTo>
                  <a:pt x="489204" y="1549400"/>
                </a:lnTo>
                <a:lnTo>
                  <a:pt x="480060" y="1511300"/>
                </a:lnTo>
                <a:lnTo>
                  <a:pt x="470916" y="1485900"/>
                </a:lnTo>
                <a:lnTo>
                  <a:pt x="464820" y="1447800"/>
                </a:lnTo>
                <a:lnTo>
                  <a:pt x="464616" y="1447800"/>
                </a:lnTo>
                <a:lnTo>
                  <a:pt x="460235" y="1412748"/>
                </a:lnTo>
                <a:lnTo>
                  <a:pt x="457187" y="1374648"/>
                </a:lnTo>
                <a:lnTo>
                  <a:pt x="428231" y="1377696"/>
                </a:lnTo>
                <a:lnTo>
                  <a:pt x="431279" y="1414272"/>
                </a:lnTo>
                <a:lnTo>
                  <a:pt x="435292" y="1447800"/>
                </a:lnTo>
                <a:lnTo>
                  <a:pt x="431292" y="1447800"/>
                </a:lnTo>
                <a:lnTo>
                  <a:pt x="420624" y="1460500"/>
                </a:lnTo>
                <a:lnTo>
                  <a:pt x="402336" y="1473200"/>
                </a:lnTo>
                <a:lnTo>
                  <a:pt x="381000" y="1485900"/>
                </a:lnTo>
                <a:lnTo>
                  <a:pt x="338328" y="1485900"/>
                </a:lnTo>
                <a:lnTo>
                  <a:pt x="330708" y="1473200"/>
                </a:lnTo>
                <a:lnTo>
                  <a:pt x="309372" y="1473200"/>
                </a:lnTo>
                <a:lnTo>
                  <a:pt x="303276" y="1460500"/>
                </a:lnTo>
                <a:lnTo>
                  <a:pt x="295656" y="1460500"/>
                </a:lnTo>
                <a:lnTo>
                  <a:pt x="281940" y="1447800"/>
                </a:lnTo>
                <a:lnTo>
                  <a:pt x="263652" y="1422400"/>
                </a:lnTo>
                <a:lnTo>
                  <a:pt x="251460" y="1397000"/>
                </a:lnTo>
                <a:lnTo>
                  <a:pt x="240792" y="1384300"/>
                </a:lnTo>
                <a:lnTo>
                  <a:pt x="222504" y="1333500"/>
                </a:lnTo>
                <a:lnTo>
                  <a:pt x="205740" y="1257300"/>
                </a:lnTo>
                <a:lnTo>
                  <a:pt x="202692" y="1219200"/>
                </a:lnTo>
                <a:lnTo>
                  <a:pt x="201930" y="1206500"/>
                </a:lnTo>
                <a:lnTo>
                  <a:pt x="201168" y="1193800"/>
                </a:lnTo>
                <a:lnTo>
                  <a:pt x="201168" y="1193215"/>
                </a:lnTo>
                <a:lnTo>
                  <a:pt x="202679" y="1193292"/>
                </a:lnTo>
                <a:lnTo>
                  <a:pt x="202793" y="1168908"/>
                </a:lnTo>
                <a:lnTo>
                  <a:pt x="205727" y="1129284"/>
                </a:lnTo>
                <a:lnTo>
                  <a:pt x="211823" y="1088136"/>
                </a:lnTo>
                <a:lnTo>
                  <a:pt x="220967" y="1050023"/>
                </a:lnTo>
                <a:lnTo>
                  <a:pt x="240779" y="998207"/>
                </a:lnTo>
                <a:lnTo>
                  <a:pt x="265163" y="955535"/>
                </a:lnTo>
                <a:lnTo>
                  <a:pt x="294119" y="922007"/>
                </a:lnTo>
                <a:lnTo>
                  <a:pt x="274307" y="900671"/>
                </a:lnTo>
                <a:lnTo>
                  <a:pt x="242303" y="938771"/>
                </a:lnTo>
                <a:lnTo>
                  <a:pt x="214871" y="986015"/>
                </a:lnTo>
                <a:lnTo>
                  <a:pt x="201155" y="1022591"/>
                </a:lnTo>
                <a:lnTo>
                  <a:pt x="195059" y="1040879"/>
                </a:lnTo>
                <a:lnTo>
                  <a:pt x="188963" y="1060704"/>
                </a:lnTo>
                <a:lnTo>
                  <a:pt x="179819" y="1103376"/>
                </a:lnTo>
                <a:lnTo>
                  <a:pt x="178295" y="1124712"/>
                </a:lnTo>
                <a:lnTo>
                  <a:pt x="175247" y="1147572"/>
                </a:lnTo>
                <a:lnTo>
                  <a:pt x="173748" y="1168400"/>
                </a:lnTo>
                <a:lnTo>
                  <a:pt x="158496" y="1168400"/>
                </a:lnTo>
                <a:lnTo>
                  <a:pt x="146304" y="1155700"/>
                </a:lnTo>
                <a:lnTo>
                  <a:pt x="124968" y="1130300"/>
                </a:lnTo>
                <a:lnTo>
                  <a:pt x="115824" y="1130300"/>
                </a:lnTo>
                <a:lnTo>
                  <a:pt x="105156" y="1104900"/>
                </a:lnTo>
                <a:lnTo>
                  <a:pt x="97536" y="1104900"/>
                </a:lnTo>
                <a:lnTo>
                  <a:pt x="89916" y="1092200"/>
                </a:lnTo>
                <a:lnTo>
                  <a:pt x="76200" y="1066800"/>
                </a:lnTo>
                <a:lnTo>
                  <a:pt x="65532" y="1041400"/>
                </a:lnTo>
                <a:lnTo>
                  <a:pt x="54864" y="1003300"/>
                </a:lnTo>
                <a:lnTo>
                  <a:pt x="45720" y="977900"/>
                </a:lnTo>
                <a:lnTo>
                  <a:pt x="39624" y="939800"/>
                </a:lnTo>
                <a:lnTo>
                  <a:pt x="33528" y="914400"/>
                </a:lnTo>
                <a:lnTo>
                  <a:pt x="30480" y="876300"/>
                </a:lnTo>
                <a:lnTo>
                  <a:pt x="28956" y="838200"/>
                </a:lnTo>
                <a:lnTo>
                  <a:pt x="28956" y="812800"/>
                </a:lnTo>
                <a:lnTo>
                  <a:pt x="35052" y="736600"/>
                </a:lnTo>
                <a:lnTo>
                  <a:pt x="41148" y="711200"/>
                </a:lnTo>
                <a:lnTo>
                  <a:pt x="48768" y="673100"/>
                </a:lnTo>
                <a:lnTo>
                  <a:pt x="54914" y="656031"/>
                </a:lnTo>
                <a:lnTo>
                  <a:pt x="60947" y="675119"/>
                </a:lnTo>
                <a:lnTo>
                  <a:pt x="67043" y="688835"/>
                </a:lnTo>
                <a:lnTo>
                  <a:pt x="73139" y="701027"/>
                </a:lnTo>
                <a:lnTo>
                  <a:pt x="88379" y="725411"/>
                </a:lnTo>
                <a:lnTo>
                  <a:pt x="111239" y="710171"/>
                </a:lnTo>
                <a:lnTo>
                  <a:pt x="99047" y="688835"/>
                </a:lnTo>
                <a:lnTo>
                  <a:pt x="94475" y="676643"/>
                </a:lnTo>
                <a:lnTo>
                  <a:pt x="88379" y="664451"/>
                </a:lnTo>
                <a:lnTo>
                  <a:pt x="79235" y="638543"/>
                </a:lnTo>
                <a:lnTo>
                  <a:pt x="70091" y="608063"/>
                </a:lnTo>
                <a:lnTo>
                  <a:pt x="69913" y="608114"/>
                </a:lnTo>
                <a:lnTo>
                  <a:pt x="67056" y="584200"/>
                </a:lnTo>
                <a:lnTo>
                  <a:pt x="62484" y="571500"/>
                </a:lnTo>
                <a:lnTo>
                  <a:pt x="59436" y="546100"/>
                </a:lnTo>
                <a:lnTo>
                  <a:pt x="57912" y="520700"/>
                </a:lnTo>
                <a:lnTo>
                  <a:pt x="57912" y="482600"/>
                </a:lnTo>
                <a:lnTo>
                  <a:pt x="60960" y="431800"/>
                </a:lnTo>
                <a:lnTo>
                  <a:pt x="65532" y="406400"/>
                </a:lnTo>
                <a:lnTo>
                  <a:pt x="77724" y="355600"/>
                </a:lnTo>
                <a:lnTo>
                  <a:pt x="85344" y="342900"/>
                </a:lnTo>
                <a:lnTo>
                  <a:pt x="94488" y="317500"/>
                </a:lnTo>
                <a:lnTo>
                  <a:pt x="105156" y="304800"/>
                </a:lnTo>
                <a:lnTo>
                  <a:pt x="115824" y="279400"/>
                </a:lnTo>
                <a:lnTo>
                  <a:pt x="126492" y="266700"/>
                </a:lnTo>
                <a:lnTo>
                  <a:pt x="140208" y="254000"/>
                </a:lnTo>
                <a:lnTo>
                  <a:pt x="144246" y="254000"/>
                </a:lnTo>
                <a:lnTo>
                  <a:pt x="143243" y="271259"/>
                </a:lnTo>
                <a:lnTo>
                  <a:pt x="172199" y="271259"/>
                </a:lnTo>
                <a:lnTo>
                  <a:pt x="172300" y="245351"/>
                </a:lnTo>
                <a:lnTo>
                  <a:pt x="173342" y="228600"/>
                </a:lnTo>
                <a:lnTo>
                  <a:pt x="175260" y="228600"/>
                </a:lnTo>
                <a:lnTo>
                  <a:pt x="176784" y="203200"/>
                </a:lnTo>
                <a:lnTo>
                  <a:pt x="181356" y="177800"/>
                </a:lnTo>
                <a:lnTo>
                  <a:pt x="185928" y="165100"/>
                </a:lnTo>
                <a:lnTo>
                  <a:pt x="190500" y="139700"/>
                </a:lnTo>
                <a:lnTo>
                  <a:pt x="196596" y="127000"/>
                </a:lnTo>
                <a:lnTo>
                  <a:pt x="211836" y="88900"/>
                </a:lnTo>
                <a:lnTo>
                  <a:pt x="220980" y="76200"/>
                </a:lnTo>
                <a:lnTo>
                  <a:pt x="225552" y="76200"/>
                </a:lnTo>
                <a:lnTo>
                  <a:pt x="237744" y="50800"/>
                </a:lnTo>
                <a:lnTo>
                  <a:pt x="242316" y="50800"/>
                </a:lnTo>
                <a:lnTo>
                  <a:pt x="248412" y="38100"/>
                </a:lnTo>
                <a:lnTo>
                  <a:pt x="265176" y="38100"/>
                </a:lnTo>
                <a:lnTo>
                  <a:pt x="271272" y="25400"/>
                </a:lnTo>
                <a:lnTo>
                  <a:pt x="335280" y="25400"/>
                </a:lnTo>
                <a:lnTo>
                  <a:pt x="339852" y="38100"/>
                </a:lnTo>
                <a:lnTo>
                  <a:pt x="345948" y="38100"/>
                </a:lnTo>
                <a:lnTo>
                  <a:pt x="358140" y="50800"/>
                </a:lnTo>
                <a:lnTo>
                  <a:pt x="362712" y="50800"/>
                </a:lnTo>
                <a:lnTo>
                  <a:pt x="374904" y="63500"/>
                </a:lnTo>
                <a:lnTo>
                  <a:pt x="379476" y="76200"/>
                </a:lnTo>
                <a:lnTo>
                  <a:pt x="390144" y="88900"/>
                </a:lnTo>
                <a:lnTo>
                  <a:pt x="399288" y="101600"/>
                </a:lnTo>
                <a:lnTo>
                  <a:pt x="400380" y="106184"/>
                </a:lnTo>
                <a:lnTo>
                  <a:pt x="399275" y="106667"/>
                </a:lnTo>
                <a:lnTo>
                  <a:pt x="401942" y="112687"/>
                </a:lnTo>
                <a:lnTo>
                  <a:pt x="402336" y="114300"/>
                </a:lnTo>
                <a:lnTo>
                  <a:pt x="402666" y="114300"/>
                </a:lnTo>
                <a:lnTo>
                  <a:pt x="405371" y="120383"/>
                </a:lnTo>
                <a:lnTo>
                  <a:pt x="411467" y="135623"/>
                </a:lnTo>
                <a:lnTo>
                  <a:pt x="416039" y="150863"/>
                </a:lnTo>
                <a:lnTo>
                  <a:pt x="420611" y="167627"/>
                </a:lnTo>
                <a:lnTo>
                  <a:pt x="448043" y="160007"/>
                </a:lnTo>
                <a:lnTo>
                  <a:pt x="444995" y="143243"/>
                </a:lnTo>
                <a:lnTo>
                  <a:pt x="432803" y="109715"/>
                </a:lnTo>
                <a:lnTo>
                  <a:pt x="427697" y="96964"/>
                </a:lnTo>
                <a:lnTo>
                  <a:pt x="432054" y="88900"/>
                </a:lnTo>
                <a:lnTo>
                  <a:pt x="438912" y="76200"/>
                </a:lnTo>
                <a:lnTo>
                  <a:pt x="445008" y="76200"/>
                </a:lnTo>
                <a:lnTo>
                  <a:pt x="449580" y="63500"/>
                </a:lnTo>
                <a:lnTo>
                  <a:pt x="455676" y="50800"/>
                </a:lnTo>
                <a:lnTo>
                  <a:pt x="461772" y="50800"/>
                </a:lnTo>
                <a:lnTo>
                  <a:pt x="466344" y="38100"/>
                </a:lnTo>
                <a:lnTo>
                  <a:pt x="483108" y="38100"/>
                </a:lnTo>
                <a:lnTo>
                  <a:pt x="487680" y="25400"/>
                </a:lnTo>
                <a:lnTo>
                  <a:pt x="537972" y="25400"/>
                </a:lnTo>
                <a:lnTo>
                  <a:pt x="559308" y="38100"/>
                </a:lnTo>
                <a:lnTo>
                  <a:pt x="579120" y="63500"/>
                </a:lnTo>
                <a:lnTo>
                  <a:pt x="588264" y="76200"/>
                </a:lnTo>
                <a:lnTo>
                  <a:pt x="595884" y="88900"/>
                </a:lnTo>
                <a:lnTo>
                  <a:pt x="605028" y="101600"/>
                </a:lnTo>
                <a:lnTo>
                  <a:pt x="611124" y="114300"/>
                </a:lnTo>
                <a:lnTo>
                  <a:pt x="618744" y="139700"/>
                </a:lnTo>
                <a:lnTo>
                  <a:pt x="619099" y="142722"/>
                </a:lnTo>
                <a:lnTo>
                  <a:pt x="617207" y="143243"/>
                </a:lnTo>
                <a:lnTo>
                  <a:pt x="623303" y="167627"/>
                </a:lnTo>
                <a:lnTo>
                  <a:pt x="627875" y="196583"/>
                </a:lnTo>
                <a:lnTo>
                  <a:pt x="655307" y="192011"/>
                </a:lnTo>
                <a:lnTo>
                  <a:pt x="650735" y="164579"/>
                </a:lnTo>
                <a:lnTo>
                  <a:pt x="645274" y="138658"/>
                </a:lnTo>
                <a:lnTo>
                  <a:pt x="652272" y="127000"/>
                </a:lnTo>
                <a:lnTo>
                  <a:pt x="659892" y="114300"/>
                </a:lnTo>
                <a:lnTo>
                  <a:pt x="669036" y="114300"/>
                </a:lnTo>
                <a:lnTo>
                  <a:pt x="684276" y="88900"/>
                </a:lnTo>
                <a:lnTo>
                  <a:pt x="691896" y="88900"/>
                </a:lnTo>
                <a:lnTo>
                  <a:pt x="704088" y="76200"/>
                </a:lnTo>
                <a:lnTo>
                  <a:pt x="737616" y="76200"/>
                </a:lnTo>
                <a:lnTo>
                  <a:pt x="743712" y="63500"/>
                </a:lnTo>
                <a:lnTo>
                  <a:pt x="749808" y="76200"/>
                </a:lnTo>
                <a:lnTo>
                  <a:pt x="781812" y="76200"/>
                </a:lnTo>
                <a:lnTo>
                  <a:pt x="787908" y="88900"/>
                </a:lnTo>
                <a:lnTo>
                  <a:pt x="801624" y="88900"/>
                </a:lnTo>
                <a:lnTo>
                  <a:pt x="819912" y="114300"/>
                </a:lnTo>
                <a:lnTo>
                  <a:pt x="826008" y="114300"/>
                </a:lnTo>
                <a:lnTo>
                  <a:pt x="830580" y="127000"/>
                </a:lnTo>
                <a:lnTo>
                  <a:pt x="841248" y="139700"/>
                </a:lnTo>
                <a:lnTo>
                  <a:pt x="851916" y="165100"/>
                </a:lnTo>
                <a:lnTo>
                  <a:pt x="867714" y="208991"/>
                </a:lnTo>
                <a:lnTo>
                  <a:pt x="862571" y="214871"/>
                </a:lnTo>
                <a:lnTo>
                  <a:pt x="841235" y="242303"/>
                </a:lnTo>
                <a:lnTo>
                  <a:pt x="832091" y="259067"/>
                </a:lnTo>
                <a:lnTo>
                  <a:pt x="856475" y="272783"/>
                </a:lnTo>
                <a:lnTo>
                  <a:pt x="874763" y="245351"/>
                </a:lnTo>
                <a:lnTo>
                  <a:pt x="883907" y="233159"/>
                </a:lnTo>
                <a:lnTo>
                  <a:pt x="894575" y="222491"/>
                </a:lnTo>
                <a:lnTo>
                  <a:pt x="889368" y="217678"/>
                </a:lnTo>
                <a:lnTo>
                  <a:pt x="890016" y="215900"/>
                </a:lnTo>
                <a:lnTo>
                  <a:pt x="900684" y="215900"/>
                </a:lnTo>
                <a:lnTo>
                  <a:pt x="906780" y="203200"/>
                </a:lnTo>
                <a:lnTo>
                  <a:pt x="914400" y="203200"/>
                </a:lnTo>
                <a:lnTo>
                  <a:pt x="920496" y="190500"/>
                </a:lnTo>
                <a:lnTo>
                  <a:pt x="935736" y="190500"/>
                </a:lnTo>
                <a:lnTo>
                  <a:pt x="941832" y="177800"/>
                </a:lnTo>
                <a:lnTo>
                  <a:pt x="1025652" y="177800"/>
                </a:lnTo>
                <a:lnTo>
                  <a:pt x="1034796" y="190500"/>
                </a:lnTo>
                <a:lnTo>
                  <a:pt x="1042416" y="190500"/>
                </a:lnTo>
                <a:lnTo>
                  <a:pt x="1060704" y="203200"/>
                </a:lnTo>
                <a:lnTo>
                  <a:pt x="1068324" y="203200"/>
                </a:lnTo>
                <a:lnTo>
                  <a:pt x="1083564" y="228600"/>
                </a:lnTo>
                <a:lnTo>
                  <a:pt x="1091184" y="228600"/>
                </a:lnTo>
                <a:lnTo>
                  <a:pt x="1106424" y="254000"/>
                </a:lnTo>
                <a:lnTo>
                  <a:pt x="1130808" y="304800"/>
                </a:lnTo>
                <a:lnTo>
                  <a:pt x="1141476" y="330200"/>
                </a:lnTo>
                <a:lnTo>
                  <a:pt x="1150620" y="368300"/>
                </a:lnTo>
                <a:lnTo>
                  <a:pt x="1158240" y="393700"/>
                </a:lnTo>
                <a:lnTo>
                  <a:pt x="1164336" y="431800"/>
                </a:lnTo>
                <a:lnTo>
                  <a:pt x="1168908" y="457200"/>
                </a:lnTo>
                <a:lnTo>
                  <a:pt x="1170432" y="495300"/>
                </a:lnTo>
                <a:lnTo>
                  <a:pt x="1170432" y="533400"/>
                </a:lnTo>
                <a:lnTo>
                  <a:pt x="1168908" y="571500"/>
                </a:lnTo>
                <a:lnTo>
                  <a:pt x="1170432" y="571500"/>
                </a:lnTo>
                <a:lnTo>
                  <a:pt x="1170622" y="573112"/>
                </a:lnTo>
                <a:lnTo>
                  <a:pt x="1168908" y="573011"/>
                </a:lnTo>
                <a:lnTo>
                  <a:pt x="1167384" y="600443"/>
                </a:lnTo>
                <a:lnTo>
                  <a:pt x="1162812" y="627875"/>
                </a:lnTo>
                <a:lnTo>
                  <a:pt x="1190244" y="630923"/>
                </a:lnTo>
                <a:lnTo>
                  <a:pt x="1194816" y="603491"/>
                </a:lnTo>
                <a:lnTo>
                  <a:pt x="1196200" y="590283"/>
                </a:lnTo>
                <a:lnTo>
                  <a:pt x="1199388" y="596900"/>
                </a:lnTo>
                <a:lnTo>
                  <a:pt x="1211580" y="596900"/>
                </a:lnTo>
                <a:lnTo>
                  <a:pt x="1217676" y="609600"/>
                </a:lnTo>
                <a:lnTo>
                  <a:pt x="1223772" y="609600"/>
                </a:lnTo>
                <a:lnTo>
                  <a:pt x="1229868" y="622300"/>
                </a:lnTo>
                <a:lnTo>
                  <a:pt x="1242060" y="635000"/>
                </a:lnTo>
                <a:lnTo>
                  <a:pt x="1260348" y="673100"/>
                </a:lnTo>
                <a:lnTo>
                  <a:pt x="1269492" y="685800"/>
                </a:lnTo>
                <a:lnTo>
                  <a:pt x="1275588" y="711200"/>
                </a:lnTo>
                <a:lnTo>
                  <a:pt x="1280160" y="736600"/>
                </a:lnTo>
                <a:lnTo>
                  <a:pt x="1283208" y="749300"/>
                </a:lnTo>
                <a:lnTo>
                  <a:pt x="1286256" y="800100"/>
                </a:lnTo>
                <a:lnTo>
                  <a:pt x="1286256" y="656170"/>
                </a:lnTo>
                <a:lnTo>
                  <a:pt x="1283208" y="647700"/>
                </a:lnTo>
                <a:lnTo>
                  <a:pt x="1271016" y="622300"/>
                </a:lnTo>
                <a:lnTo>
                  <a:pt x="1258824" y="609600"/>
                </a:lnTo>
                <a:lnTo>
                  <a:pt x="1252728" y="596900"/>
                </a:lnTo>
                <a:lnTo>
                  <a:pt x="1222248" y="571500"/>
                </a:lnTo>
                <a:lnTo>
                  <a:pt x="1214628" y="571500"/>
                </a:lnTo>
                <a:lnTo>
                  <a:pt x="1205484" y="558800"/>
                </a:lnTo>
                <a:lnTo>
                  <a:pt x="1198372" y="558800"/>
                </a:lnTo>
                <a:lnTo>
                  <a:pt x="1199388" y="533400"/>
                </a:lnTo>
                <a:lnTo>
                  <a:pt x="1199388" y="495300"/>
                </a:lnTo>
                <a:lnTo>
                  <a:pt x="1193292" y="419100"/>
                </a:lnTo>
                <a:lnTo>
                  <a:pt x="1178052" y="355600"/>
                </a:lnTo>
                <a:lnTo>
                  <a:pt x="1168908" y="330200"/>
                </a:lnTo>
                <a:lnTo>
                  <a:pt x="1158240" y="292100"/>
                </a:lnTo>
                <a:lnTo>
                  <a:pt x="1138428" y="254000"/>
                </a:lnTo>
                <a:lnTo>
                  <a:pt x="1115568" y="215900"/>
                </a:lnTo>
                <a:lnTo>
                  <a:pt x="1097280" y="203200"/>
                </a:lnTo>
                <a:lnTo>
                  <a:pt x="1078992" y="177800"/>
                </a:lnTo>
                <a:lnTo>
                  <a:pt x="1069848" y="177800"/>
                </a:lnTo>
                <a:lnTo>
                  <a:pt x="1037844" y="152400"/>
                </a:lnTo>
                <a:lnTo>
                  <a:pt x="1014984" y="152400"/>
                </a:lnTo>
                <a:lnTo>
                  <a:pt x="996696" y="139700"/>
                </a:lnTo>
                <a:lnTo>
                  <a:pt x="969264" y="139700"/>
                </a:lnTo>
                <a:lnTo>
                  <a:pt x="958596" y="152400"/>
                </a:lnTo>
                <a:lnTo>
                  <a:pt x="923544" y="152400"/>
                </a:lnTo>
                <a:lnTo>
                  <a:pt x="914400" y="165100"/>
                </a:lnTo>
                <a:lnTo>
                  <a:pt x="905256" y="165100"/>
                </a:lnTo>
                <a:lnTo>
                  <a:pt x="897636" y="177800"/>
                </a:lnTo>
                <a:lnTo>
                  <a:pt x="888492" y="177800"/>
                </a:lnTo>
                <a:lnTo>
                  <a:pt x="867156" y="127000"/>
                </a:lnTo>
                <a:lnTo>
                  <a:pt x="854964" y="114300"/>
                </a:lnTo>
                <a:lnTo>
                  <a:pt x="848868" y="101600"/>
                </a:lnTo>
                <a:lnTo>
                  <a:pt x="841248" y="88900"/>
                </a:lnTo>
                <a:lnTo>
                  <a:pt x="835152" y="88900"/>
                </a:lnTo>
                <a:lnTo>
                  <a:pt x="827532" y="76200"/>
                </a:lnTo>
                <a:lnTo>
                  <a:pt x="819912" y="76200"/>
                </a:lnTo>
                <a:lnTo>
                  <a:pt x="804672" y="63500"/>
                </a:lnTo>
                <a:lnTo>
                  <a:pt x="797052" y="50800"/>
                </a:lnTo>
                <a:lnTo>
                  <a:pt x="780288" y="50800"/>
                </a:lnTo>
                <a:lnTo>
                  <a:pt x="771144" y="38100"/>
                </a:lnTo>
                <a:lnTo>
                  <a:pt x="717804" y="38100"/>
                </a:lnTo>
                <a:lnTo>
                  <a:pt x="710184" y="50800"/>
                </a:lnTo>
                <a:lnTo>
                  <a:pt x="691896" y="50800"/>
                </a:lnTo>
                <a:lnTo>
                  <a:pt x="684276" y="63500"/>
                </a:lnTo>
                <a:lnTo>
                  <a:pt x="675132" y="63500"/>
                </a:lnTo>
                <a:lnTo>
                  <a:pt x="667512" y="76200"/>
                </a:lnTo>
                <a:lnTo>
                  <a:pt x="659892" y="76200"/>
                </a:lnTo>
                <a:lnTo>
                  <a:pt x="647700" y="88900"/>
                </a:lnTo>
                <a:lnTo>
                  <a:pt x="638556" y="101600"/>
                </a:lnTo>
                <a:lnTo>
                  <a:pt x="635736" y="104940"/>
                </a:lnTo>
                <a:lnTo>
                  <a:pt x="630936" y="88900"/>
                </a:lnTo>
                <a:lnTo>
                  <a:pt x="621792" y="76200"/>
                </a:lnTo>
                <a:lnTo>
                  <a:pt x="612648" y="50800"/>
                </a:lnTo>
                <a:lnTo>
                  <a:pt x="601980" y="38100"/>
                </a:lnTo>
                <a:lnTo>
                  <a:pt x="577596" y="12700"/>
                </a:lnTo>
                <a:lnTo>
                  <a:pt x="565404" y="12700"/>
                </a:lnTo>
                <a:lnTo>
                  <a:pt x="551688" y="0"/>
                </a:lnTo>
                <a:lnTo>
                  <a:pt x="469392" y="0"/>
                </a:lnTo>
                <a:lnTo>
                  <a:pt x="461772" y="12700"/>
                </a:lnTo>
                <a:lnTo>
                  <a:pt x="455676" y="12700"/>
                </a:lnTo>
                <a:lnTo>
                  <a:pt x="448056" y="25400"/>
                </a:lnTo>
                <a:lnTo>
                  <a:pt x="441960" y="25400"/>
                </a:lnTo>
                <a:lnTo>
                  <a:pt x="434340" y="38100"/>
                </a:lnTo>
                <a:lnTo>
                  <a:pt x="428244" y="38100"/>
                </a:lnTo>
                <a:lnTo>
                  <a:pt x="412394" y="71120"/>
                </a:lnTo>
                <a:lnTo>
                  <a:pt x="403860" y="50800"/>
                </a:lnTo>
                <a:lnTo>
                  <a:pt x="391668" y="38100"/>
                </a:lnTo>
                <a:lnTo>
                  <a:pt x="377952" y="25400"/>
                </a:lnTo>
                <a:lnTo>
                  <a:pt x="362712" y="12700"/>
                </a:lnTo>
                <a:lnTo>
                  <a:pt x="356616" y="12700"/>
                </a:lnTo>
                <a:lnTo>
                  <a:pt x="348996" y="0"/>
                </a:lnTo>
                <a:lnTo>
                  <a:pt x="260604" y="0"/>
                </a:lnTo>
                <a:lnTo>
                  <a:pt x="237744" y="12700"/>
                </a:lnTo>
                <a:lnTo>
                  <a:pt x="230124" y="25400"/>
                </a:lnTo>
                <a:lnTo>
                  <a:pt x="216408" y="38100"/>
                </a:lnTo>
                <a:lnTo>
                  <a:pt x="210312" y="38100"/>
                </a:lnTo>
                <a:lnTo>
                  <a:pt x="202692" y="50800"/>
                </a:lnTo>
                <a:lnTo>
                  <a:pt x="196596" y="63500"/>
                </a:lnTo>
                <a:lnTo>
                  <a:pt x="178308" y="88900"/>
                </a:lnTo>
                <a:lnTo>
                  <a:pt x="170688" y="114300"/>
                </a:lnTo>
                <a:lnTo>
                  <a:pt x="164592" y="127000"/>
                </a:lnTo>
                <a:lnTo>
                  <a:pt x="149352" y="190500"/>
                </a:lnTo>
                <a:lnTo>
                  <a:pt x="146304" y="215900"/>
                </a:lnTo>
                <a:lnTo>
                  <a:pt x="137160" y="215900"/>
                </a:lnTo>
                <a:lnTo>
                  <a:pt x="129540" y="228600"/>
                </a:lnTo>
                <a:lnTo>
                  <a:pt x="120396" y="228600"/>
                </a:lnTo>
                <a:lnTo>
                  <a:pt x="112776" y="241300"/>
                </a:lnTo>
                <a:lnTo>
                  <a:pt x="106680" y="241300"/>
                </a:lnTo>
                <a:lnTo>
                  <a:pt x="92964" y="266700"/>
                </a:lnTo>
                <a:lnTo>
                  <a:pt x="80772" y="279400"/>
                </a:lnTo>
                <a:lnTo>
                  <a:pt x="68580" y="304800"/>
                </a:lnTo>
                <a:lnTo>
                  <a:pt x="50292" y="355600"/>
                </a:lnTo>
                <a:lnTo>
                  <a:pt x="38100" y="406400"/>
                </a:lnTo>
                <a:lnTo>
                  <a:pt x="30480" y="457200"/>
                </a:lnTo>
                <a:lnTo>
                  <a:pt x="28956" y="482600"/>
                </a:lnTo>
                <a:lnTo>
                  <a:pt x="28956" y="520700"/>
                </a:lnTo>
                <a:lnTo>
                  <a:pt x="30480" y="546100"/>
                </a:lnTo>
                <a:lnTo>
                  <a:pt x="35052" y="571500"/>
                </a:lnTo>
                <a:lnTo>
                  <a:pt x="38100" y="596900"/>
                </a:lnTo>
                <a:lnTo>
                  <a:pt x="42672" y="609600"/>
                </a:lnTo>
                <a:lnTo>
                  <a:pt x="30480" y="635000"/>
                </a:lnTo>
                <a:lnTo>
                  <a:pt x="21336" y="673100"/>
                </a:lnTo>
                <a:lnTo>
                  <a:pt x="13716" y="698500"/>
                </a:lnTo>
                <a:lnTo>
                  <a:pt x="7620" y="736600"/>
                </a:lnTo>
                <a:lnTo>
                  <a:pt x="3048" y="774700"/>
                </a:lnTo>
                <a:lnTo>
                  <a:pt x="0" y="812800"/>
                </a:lnTo>
                <a:lnTo>
                  <a:pt x="0" y="838200"/>
                </a:lnTo>
                <a:lnTo>
                  <a:pt x="1524" y="876300"/>
                </a:lnTo>
                <a:lnTo>
                  <a:pt x="10668" y="952500"/>
                </a:lnTo>
                <a:lnTo>
                  <a:pt x="18288" y="977900"/>
                </a:lnTo>
                <a:lnTo>
                  <a:pt x="27432" y="1016000"/>
                </a:lnTo>
                <a:lnTo>
                  <a:pt x="38100" y="1041400"/>
                </a:lnTo>
                <a:lnTo>
                  <a:pt x="50292" y="1079500"/>
                </a:lnTo>
                <a:lnTo>
                  <a:pt x="73152" y="1117600"/>
                </a:lnTo>
                <a:lnTo>
                  <a:pt x="82296" y="1130300"/>
                </a:lnTo>
                <a:lnTo>
                  <a:pt x="103632" y="1155700"/>
                </a:lnTo>
                <a:lnTo>
                  <a:pt x="128016" y="1181100"/>
                </a:lnTo>
                <a:lnTo>
                  <a:pt x="141732" y="1181100"/>
                </a:lnTo>
                <a:lnTo>
                  <a:pt x="155448" y="1193800"/>
                </a:lnTo>
                <a:lnTo>
                  <a:pt x="169164" y="1193800"/>
                </a:lnTo>
                <a:lnTo>
                  <a:pt x="173736" y="1198029"/>
                </a:lnTo>
                <a:lnTo>
                  <a:pt x="173736" y="1219200"/>
                </a:lnTo>
                <a:lnTo>
                  <a:pt x="176784" y="1257300"/>
                </a:lnTo>
                <a:lnTo>
                  <a:pt x="181356" y="1282700"/>
                </a:lnTo>
                <a:lnTo>
                  <a:pt x="187452" y="1308100"/>
                </a:lnTo>
                <a:lnTo>
                  <a:pt x="195072" y="1346200"/>
                </a:lnTo>
                <a:lnTo>
                  <a:pt x="204216" y="1371600"/>
                </a:lnTo>
                <a:lnTo>
                  <a:pt x="214884" y="1397000"/>
                </a:lnTo>
                <a:lnTo>
                  <a:pt x="225552" y="1409700"/>
                </a:lnTo>
                <a:lnTo>
                  <a:pt x="239268" y="1435100"/>
                </a:lnTo>
                <a:lnTo>
                  <a:pt x="246888" y="1447800"/>
                </a:lnTo>
                <a:lnTo>
                  <a:pt x="252984" y="1460500"/>
                </a:lnTo>
                <a:lnTo>
                  <a:pt x="260604" y="1460500"/>
                </a:lnTo>
                <a:lnTo>
                  <a:pt x="275844" y="1485900"/>
                </a:lnTo>
                <a:lnTo>
                  <a:pt x="294132" y="1485900"/>
                </a:lnTo>
                <a:lnTo>
                  <a:pt x="301752" y="1498600"/>
                </a:lnTo>
                <a:lnTo>
                  <a:pt x="310896" y="1498600"/>
                </a:lnTo>
                <a:lnTo>
                  <a:pt x="321564" y="1511300"/>
                </a:lnTo>
                <a:lnTo>
                  <a:pt x="387096" y="1511300"/>
                </a:lnTo>
                <a:lnTo>
                  <a:pt x="400812" y="1498600"/>
                </a:lnTo>
                <a:lnTo>
                  <a:pt x="413004" y="1498600"/>
                </a:lnTo>
                <a:lnTo>
                  <a:pt x="426720" y="1485900"/>
                </a:lnTo>
                <a:lnTo>
                  <a:pt x="437388" y="1485900"/>
                </a:lnTo>
                <a:lnTo>
                  <a:pt x="442429" y="1480642"/>
                </a:lnTo>
                <a:lnTo>
                  <a:pt x="443484" y="1485900"/>
                </a:lnTo>
                <a:lnTo>
                  <a:pt x="457200" y="1536700"/>
                </a:lnTo>
                <a:lnTo>
                  <a:pt x="469392" y="1574800"/>
                </a:lnTo>
                <a:lnTo>
                  <a:pt x="504444" y="1638300"/>
                </a:lnTo>
                <a:lnTo>
                  <a:pt x="519684" y="1651000"/>
                </a:lnTo>
                <a:lnTo>
                  <a:pt x="537972" y="1676400"/>
                </a:lnTo>
                <a:lnTo>
                  <a:pt x="565404" y="1701800"/>
                </a:lnTo>
                <a:lnTo>
                  <a:pt x="576072" y="1701800"/>
                </a:lnTo>
                <a:lnTo>
                  <a:pt x="586740" y="1714500"/>
                </a:lnTo>
                <a:lnTo>
                  <a:pt x="618744" y="1714500"/>
                </a:lnTo>
                <a:lnTo>
                  <a:pt x="640080" y="1727200"/>
                </a:lnTo>
                <a:lnTo>
                  <a:pt x="650748" y="1727200"/>
                </a:lnTo>
                <a:lnTo>
                  <a:pt x="662940" y="1714500"/>
                </a:lnTo>
                <a:lnTo>
                  <a:pt x="696468" y="1714500"/>
                </a:lnTo>
                <a:lnTo>
                  <a:pt x="707136" y="1701800"/>
                </a:lnTo>
                <a:lnTo>
                  <a:pt x="716280" y="1701800"/>
                </a:lnTo>
                <a:lnTo>
                  <a:pt x="734568" y="1689100"/>
                </a:lnTo>
                <a:lnTo>
                  <a:pt x="758952" y="1663700"/>
                </a:lnTo>
                <a:lnTo>
                  <a:pt x="772668" y="1651000"/>
                </a:lnTo>
                <a:lnTo>
                  <a:pt x="787908" y="1625600"/>
                </a:lnTo>
                <a:lnTo>
                  <a:pt x="812292" y="1574800"/>
                </a:lnTo>
                <a:lnTo>
                  <a:pt x="815073" y="1568170"/>
                </a:lnTo>
                <a:lnTo>
                  <a:pt x="821436" y="1574800"/>
                </a:lnTo>
                <a:lnTo>
                  <a:pt x="832104" y="1587500"/>
                </a:lnTo>
                <a:lnTo>
                  <a:pt x="844296" y="1600200"/>
                </a:lnTo>
                <a:lnTo>
                  <a:pt x="854964" y="1600200"/>
                </a:lnTo>
                <a:lnTo>
                  <a:pt x="867156" y="1612900"/>
                </a:lnTo>
                <a:lnTo>
                  <a:pt x="891540" y="1612900"/>
                </a:lnTo>
                <a:lnTo>
                  <a:pt x="928116" y="1625600"/>
                </a:lnTo>
                <a:lnTo>
                  <a:pt x="952500" y="1612900"/>
                </a:lnTo>
                <a:lnTo>
                  <a:pt x="989076" y="1612900"/>
                </a:lnTo>
                <a:lnTo>
                  <a:pt x="999744" y="1600200"/>
                </a:lnTo>
                <a:lnTo>
                  <a:pt x="1011936" y="1600200"/>
                </a:lnTo>
                <a:lnTo>
                  <a:pt x="1022604" y="1587500"/>
                </a:lnTo>
                <a:lnTo>
                  <a:pt x="1043940" y="1574800"/>
                </a:lnTo>
                <a:lnTo>
                  <a:pt x="1054608" y="1562100"/>
                </a:lnTo>
                <a:lnTo>
                  <a:pt x="1063752" y="1549400"/>
                </a:lnTo>
                <a:lnTo>
                  <a:pt x="1074420" y="1536700"/>
                </a:lnTo>
                <a:lnTo>
                  <a:pt x="1092708" y="1511300"/>
                </a:lnTo>
                <a:lnTo>
                  <a:pt x="1100328" y="1498600"/>
                </a:lnTo>
                <a:lnTo>
                  <a:pt x="1109472" y="1485900"/>
                </a:lnTo>
                <a:lnTo>
                  <a:pt x="1124712" y="1447800"/>
                </a:lnTo>
                <a:lnTo>
                  <a:pt x="1130808" y="1435100"/>
                </a:lnTo>
                <a:lnTo>
                  <a:pt x="1138428" y="1409700"/>
                </a:lnTo>
                <a:lnTo>
                  <a:pt x="1185672" y="1409700"/>
                </a:lnTo>
                <a:lnTo>
                  <a:pt x="1185672" y="1397000"/>
                </a:lnTo>
                <a:lnTo>
                  <a:pt x="1197864" y="1397000"/>
                </a:lnTo>
                <a:lnTo>
                  <a:pt x="1222248" y="1371600"/>
                </a:lnTo>
                <a:lnTo>
                  <a:pt x="1243584" y="1346200"/>
                </a:lnTo>
                <a:lnTo>
                  <a:pt x="1252728" y="1320800"/>
                </a:lnTo>
                <a:lnTo>
                  <a:pt x="1261872" y="1308100"/>
                </a:lnTo>
                <a:lnTo>
                  <a:pt x="1267968" y="1282700"/>
                </a:lnTo>
                <a:lnTo>
                  <a:pt x="1274064" y="1270000"/>
                </a:lnTo>
                <a:lnTo>
                  <a:pt x="1283208" y="1219200"/>
                </a:lnTo>
                <a:lnTo>
                  <a:pt x="1286256" y="1168400"/>
                </a:lnTo>
                <a:lnTo>
                  <a:pt x="1283208" y="1117600"/>
                </a:lnTo>
                <a:lnTo>
                  <a:pt x="1274064" y="1066800"/>
                </a:lnTo>
                <a:lnTo>
                  <a:pt x="1267968" y="1041400"/>
                </a:lnTo>
                <a:lnTo>
                  <a:pt x="1255776" y="1016000"/>
                </a:lnTo>
                <a:lnTo>
                  <a:pt x="1252994" y="1010221"/>
                </a:lnTo>
                <a:lnTo>
                  <a:pt x="1269492" y="990600"/>
                </a:lnTo>
                <a:lnTo>
                  <a:pt x="1278636" y="965200"/>
                </a:lnTo>
                <a:lnTo>
                  <a:pt x="1287780" y="952500"/>
                </a:lnTo>
                <a:lnTo>
                  <a:pt x="1295400" y="927100"/>
                </a:lnTo>
                <a:lnTo>
                  <a:pt x="1301496" y="914400"/>
                </a:lnTo>
                <a:lnTo>
                  <a:pt x="1310640" y="863600"/>
                </a:lnTo>
                <a:lnTo>
                  <a:pt x="1315212" y="825500"/>
                </a:lnTo>
                <a:lnTo>
                  <a:pt x="1315212" y="800100"/>
                </a:lnTo>
                <a:close/>
              </a:path>
            </a:pathLst>
          </a:custGeom>
          <a:solidFill>
            <a:srgbClr val="445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503614" y="4504875"/>
            <a:ext cx="2119630" cy="113601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dirty="0">
                <a:latin typeface="Arial"/>
                <a:cs typeface="Arial"/>
              </a:rPr>
              <a:t>sorties</a:t>
            </a:r>
            <a:endParaRPr sz="2000">
              <a:latin typeface="Arial"/>
              <a:cs typeface="Arial"/>
            </a:endParaRPr>
          </a:p>
          <a:p>
            <a:pPr marL="812800" marR="5080">
              <a:lnSpc>
                <a:spcPct val="100000"/>
              </a:lnSpc>
              <a:spcBef>
                <a:spcPts val="960"/>
              </a:spcBef>
            </a:pPr>
            <a:r>
              <a:rPr sz="1800" b="1" spc="-105" dirty="0">
                <a:solidFill>
                  <a:srgbClr val="2A3849"/>
                </a:solidFill>
                <a:latin typeface="Times New Roman"/>
                <a:cs typeface="Times New Roman"/>
              </a:rPr>
              <a:t>E</a:t>
            </a:r>
            <a:r>
              <a:rPr sz="1800" b="1" spc="90" dirty="0">
                <a:solidFill>
                  <a:srgbClr val="2A3849"/>
                </a:solidFill>
                <a:latin typeface="Times New Roman"/>
                <a:cs typeface="Times New Roman"/>
              </a:rPr>
              <a:t>n</a:t>
            </a:r>
            <a:r>
              <a:rPr sz="1800" b="1" spc="85" dirty="0">
                <a:solidFill>
                  <a:srgbClr val="2A3849"/>
                </a:solidFill>
                <a:latin typeface="Times New Roman"/>
                <a:cs typeface="Times New Roman"/>
              </a:rPr>
              <a:t>v</a:t>
            </a:r>
            <a:r>
              <a:rPr sz="1800" b="1" spc="105" dirty="0">
                <a:solidFill>
                  <a:srgbClr val="2A3849"/>
                </a:solidFill>
                <a:latin typeface="Times New Roman"/>
                <a:cs typeface="Times New Roman"/>
              </a:rPr>
              <a:t>i</a:t>
            </a:r>
            <a:r>
              <a:rPr sz="1800" b="1" spc="-120" dirty="0">
                <a:solidFill>
                  <a:srgbClr val="2A3849"/>
                </a:solidFill>
                <a:latin typeface="Times New Roman"/>
                <a:cs typeface="Times New Roman"/>
              </a:rPr>
              <a:t>r</a:t>
            </a:r>
            <a:r>
              <a:rPr sz="1800" b="1" spc="105" dirty="0">
                <a:solidFill>
                  <a:srgbClr val="2A3849"/>
                </a:solidFill>
                <a:latin typeface="Times New Roman"/>
                <a:cs typeface="Times New Roman"/>
              </a:rPr>
              <a:t>o</a:t>
            </a:r>
            <a:r>
              <a:rPr sz="1800" b="1" spc="90" dirty="0">
                <a:solidFill>
                  <a:srgbClr val="2A3849"/>
                </a:solidFill>
                <a:latin typeface="Times New Roman"/>
                <a:cs typeface="Times New Roman"/>
              </a:rPr>
              <a:t>nn</a:t>
            </a:r>
            <a:r>
              <a:rPr sz="1800" b="1" spc="100" dirty="0">
                <a:solidFill>
                  <a:srgbClr val="2A3849"/>
                </a:solidFill>
                <a:latin typeface="Times New Roman"/>
                <a:cs typeface="Times New Roman"/>
              </a:rPr>
              <a:t>e</a:t>
            </a:r>
            <a:r>
              <a:rPr sz="1800" b="1" spc="50" dirty="0">
                <a:solidFill>
                  <a:srgbClr val="2A3849"/>
                </a:solidFill>
                <a:latin typeface="Times New Roman"/>
                <a:cs typeface="Times New Roman"/>
              </a:rPr>
              <a:t>m  </a:t>
            </a:r>
            <a:r>
              <a:rPr sz="1800" b="1" spc="60" dirty="0">
                <a:solidFill>
                  <a:srgbClr val="2A3849"/>
                </a:solidFill>
                <a:latin typeface="Times New Roman"/>
                <a:cs typeface="Times New Roman"/>
              </a:rPr>
              <a:t>ent</a:t>
            </a:r>
            <a:r>
              <a:rPr sz="1800" b="1" spc="-30" dirty="0">
                <a:solidFill>
                  <a:srgbClr val="2A3849"/>
                </a:solidFill>
                <a:latin typeface="Times New Roman"/>
                <a:cs typeface="Times New Roman"/>
              </a:rPr>
              <a:t> </a:t>
            </a:r>
            <a:r>
              <a:rPr sz="1800" b="1" spc="40" dirty="0">
                <a:solidFill>
                  <a:srgbClr val="2A3849"/>
                </a:solidFill>
                <a:latin typeface="Times New Roman"/>
                <a:cs typeface="Times New Roman"/>
              </a:rPr>
              <a:t>externe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305511" y="6781891"/>
            <a:ext cx="162560" cy="212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595959"/>
                </a:solidFill>
                <a:latin typeface="TeXGyreAdventor"/>
                <a:cs typeface="TeXGyreAdventor"/>
              </a:rPr>
              <a:t>6</a:t>
            </a:fld>
            <a:endParaRPr sz="1200">
              <a:latin typeface="TeXGyreAdventor"/>
              <a:cs typeface="TeXGyreAdventor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86405" y="5238947"/>
            <a:ext cx="224028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9563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solidFill>
                  <a:srgbClr val="2A3849"/>
                </a:solidFill>
                <a:latin typeface="Times New Roman"/>
                <a:cs typeface="Times New Roman"/>
              </a:rPr>
              <a:t>E</a:t>
            </a:r>
            <a:r>
              <a:rPr sz="1800" b="1" spc="90" dirty="0">
                <a:solidFill>
                  <a:srgbClr val="2A3849"/>
                </a:solidFill>
                <a:latin typeface="Times New Roman"/>
                <a:cs typeface="Times New Roman"/>
              </a:rPr>
              <a:t>n</a:t>
            </a:r>
            <a:r>
              <a:rPr sz="1800" b="1" spc="85" dirty="0">
                <a:solidFill>
                  <a:srgbClr val="2A3849"/>
                </a:solidFill>
                <a:latin typeface="Times New Roman"/>
                <a:cs typeface="Times New Roman"/>
              </a:rPr>
              <a:t>v</a:t>
            </a:r>
            <a:r>
              <a:rPr sz="1800" b="1" spc="105" dirty="0">
                <a:solidFill>
                  <a:srgbClr val="2A3849"/>
                </a:solidFill>
                <a:latin typeface="Times New Roman"/>
                <a:cs typeface="Times New Roman"/>
              </a:rPr>
              <a:t>i</a:t>
            </a:r>
            <a:r>
              <a:rPr sz="1800" b="1" spc="-120" dirty="0">
                <a:solidFill>
                  <a:srgbClr val="2A3849"/>
                </a:solidFill>
                <a:latin typeface="Times New Roman"/>
                <a:cs typeface="Times New Roman"/>
              </a:rPr>
              <a:t>r</a:t>
            </a:r>
            <a:r>
              <a:rPr sz="1800" b="1" spc="105" dirty="0">
                <a:solidFill>
                  <a:srgbClr val="2A3849"/>
                </a:solidFill>
                <a:latin typeface="Times New Roman"/>
                <a:cs typeface="Times New Roman"/>
              </a:rPr>
              <a:t>o</a:t>
            </a:r>
            <a:r>
              <a:rPr sz="1800" b="1" spc="90" dirty="0">
                <a:solidFill>
                  <a:srgbClr val="2A3849"/>
                </a:solidFill>
                <a:latin typeface="Times New Roman"/>
                <a:cs typeface="Times New Roman"/>
              </a:rPr>
              <a:t>nn</a:t>
            </a:r>
            <a:r>
              <a:rPr sz="1800" b="1" spc="100" dirty="0">
                <a:solidFill>
                  <a:srgbClr val="2A3849"/>
                </a:solidFill>
                <a:latin typeface="Times New Roman"/>
                <a:cs typeface="Times New Roman"/>
              </a:rPr>
              <a:t>eme</a:t>
            </a:r>
            <a:r>
              <a:rPr sz="1800" b="1" spc="90" dirty="0">
                <a:solidFill>
                  <a:srgbClr val="2A3849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2A3849"/>
                </a:solidFill>
                <a:latin typeface="Times New Roman"/>
                <a:cs typeface="Times New Roman"/>
              </a:rPr>
              <a:t>t  </a:t>
            </a:r>
            <a:r>
              <a:rPr sz="1800" b="1" spc="40" dirty="0">
                <a:solidFill>
                  <a:srgbClr val="2A3849"/>
                </a:solidFill>
                <a:latin typeface="Times New Roman"/>
                <a:cs typeface="Times New Roman"/>
              </a:rPr>
              <a:t>externe</a:t>
            </a:r>
            <a:endParaRPr sz="1800">
              <a:latin typeface="Times New Roman"/>
              <a:cs typeface="Times New Roman"/>
            </a:endParaRPr>
          </a:p>
          <a:p>
            <a:pPr marL="1236345" marR="5080">
              <a:lnSpc>
                <a:spcPct val="100000"/>
              </a:lnSpc>
              <a:spcBef>
                <a:spcPts val="215"/>
              </a:spcBef>
            </a:pPr>
            <a:r>
              <a:rPr sz="1800" b="1" spc="-10" dirty="0">
                <a:latin typeface="Times New Roman"/>
                <a:cs typeface="Times New Roman"/>
              </a:rPr>
              <a:t>(</a:t>
            </a:r>
            <a:r>
              <a:rPr sz="1800" b="1" spc="100" dirty="0">
                <a:latin typeface="Times New Roman"/>
                <a:cs typeface="Times New Roman"/>
              </a:rPr>
              <a:t>M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10" dirty="0">
                <a:latin typeface="Times New Roman"/>
                <a:cs typeface="Times New Roman"/>
              </a:rPr>
              <a:t>t</a:t>
            </a:r>
            <a:r>
              <a:rPr sz="1800" b="1" spc="85" dirty="0">
                <a:latin typeface="Times New Roman"/>
                <a:cs typeface="Times New Roman"/>
              </a:rPr>
              <a:t>i</a:t>
            </a:r>
            <a:r>
              <a:rPr sz="1800" b="1" spc="100" dirty="0">
                <a:latin typeface="Times New Roman"/>
                <a:cs typeface="Times New Roman"/>
              </a:rPr>
              <a:t>è</a:t>
            </a:r>
            <a:r>
              <a:rPr sz="1800" b="1" spc="-100" dirty="0">
                <a:latin typeface="Times New Roman"/>
                <a:cs typeface="Times New Roman"/>
              </a:rPr>
              <a:t>r</a:t>
            </a:r>
            <a:r>
              <a:rPr sz="1800" b="1" spc="100" dirty="0">
                <a:latin typeface="Times New Roman"/>
                <a:cs typeface="Times New Roman"/>
              </a:rPr>
              <a:t>e</a:t>
            </a:r>
            <a:r>
              <a:rPr sz="1800" b="1" spc="75" dirty="0">
                <a:latin typeface="Times New Roman"/>
                <a:cs typeface="Times New Roman"/>
              </a:rPr>
              <a:t>s  </a:t>
            </a:r>
            <a:r>
              <a:rPr sz="1800" b="1" spc="40" dirty="0">
                <a:latin typeface="Times New Roman"/>
                <a:cs typeface="Times New Roman"/>
              </a:rPr>
              <a:t>brutes)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94905" y="5885120"/>
            <a:ext cx="991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(</a:t>
            </a:r>
            <a:r>
              <a:rPr sz="1800" b="1" spc="110" dirty="0">
                <a:latin typeface="Times New Roman"/>
                <a:cs typeface="Times New Roman"/>
              </a:rPr>
              <a:t>p</a:t>
            </a:r>
            <a:r>
              <a:rPr sz="1800" b="1" spc="-120" dirty="0">
                <a:latin typeface="Times New Roman"/>
                <a:cs typeface="Times New Roman"/>
              </a:rPr>
              <a:t>r</a:t>
            </a:r>
            <a:r>
              <a:rPr sz="1800" b="1" spc="105" dirty="0">
                <a:latin typeface="Times New Roman"/>
                <a:cs typeface="Times New Roman"/>
              </a:rPr>
              <a:t>o</a:t>
            </a:r>
            <a:r>
              <a:rPr sz="1800" b="1" spc="90" dirty="0">
                <a:latin typeface="Times New Roman"/>
                <a:cs typeface="Times New Roman"/>
              </a:rPr>
              <a:t>du</a:t>
            </a:r>
            <a:r>
              <a:rPr sz="1800" b="1" spc="105" dirty="0">
                <a:latin typeface="Times New Roman"/>
                <a:cs typeface="Times New Roman"/>
              </a:rPr>
              <a:t>i</a:t>
            </a:r>
            <a:r>
              <a:rPr sz="1800" b="1" spc="-10" dirty="0">
                <a:latin typeface="Times New Roman"/>
                <a:cs typeface="Times New Roman"/>
              </a:rPr>
              <a:t>t</a:t>
            </a:r>
            <a:r>
              <a:rPr sz="1800" b="1" spc="75" dirty="0">
                <a:latin typeface="Times New Roman"/>
                <a:cs typeface="Times New Roman"/>
              </a:rPr>
              <a:t>s  </a:t>
            </a:r>
            <a:r>
              <a:rPr sz="1800" b="1" spc="70" dirty="0">
                <a:latin typeface="Times New Roman"/>
                <a:cs typeface="Times New Roman"/>
              </a:rPr>
              <a:t>finales)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3688" y="2196084"/>
            <a:ext cx="1799844" cy="1799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32332" y="2197608"/>
            <a:ext cx="8676640" cy="3956685"/>
            <a:chOff x="1132332" y="2197608"/>
            <a:chExt cx="8676640" cy="3956685"/>
          </a:xfrm>
        </p:grpSpPr>
        <p:sp>
          <p:nvSpPr>
            <p:cNvPr id="4" name="object 4"/>
            <p:cNvSpPr/>
            <p:nvPr/>
          </p:nvSpPr>
          <p:spPr>
            <a:xfrm>
              <a:off x="7712963" y="3048000"/>
              <a:ext cx="2095500" cy="21823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32332" y="4716780"/>
              <a:ext cx="2161032" cy="14371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58311" y="2197608"/>
              <a:ext cx="4477512" cy="30327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80760" y="2746248"/>
              <a:ext cx="1544320" cy="771525"/>
            </a:xfrm>
            <a:custGeom>
              <a:avLst/>
              <a:gdLst/>
              <a:ahLst/>
              <a:cxnLst/>
              <a:rect l="l" t="t" r="r" b="b"/>
              <a:pathLst>
                <a:path w="1544320" h="771525">
                  <a:moveTo>
                    <a:pt x="1440180" y="771143"/>
                  </a:moveTo>
                  <a:lnTo>
                    <a:pt x="0" y="419100"/>
                  </a:lnTo>
                  <a:lnTo>
                    <a:pt x="102108" y="0"/>
                  </a:lnTo>
                  <a:lnTo>
                    <a:pt x="1543812" y="353567"/>
                  </a:lnTo>
                  <a:lnTo>
                    <a:pt x="1440180" y="771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305511" y="6781891"/>
            <a:ext cx="162560" cy="212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595959"/>
                </a:solidFill>
                <a:latin typeface="TeXGyreAdventor"/>
                <a:cs typeface="TeXGyreAdventor"/>
              </a:rPr>
              <a:t>7</a:t>
            </a:fld>
            <a:endParaRPr sz="12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4813" y="1025043"/>
            <a:ext cx="27584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latin typeface="Times New Roman"/>
                <a:cs typeface="Times New Roman"/>
              </a:rPr>
              <a:t>L</a:t>
            </a:r>
            <a:r>
              <a:rPr sz="5400" spc="35" dirty="0">
                <a:latin typeface="Times New Roman"/>
                <a:cs typeface="Times New Roman"/>
              </a:rPr>
              <a:t>I</a:t>
            </a:r>
            <a:r>
              <a:rPr sz="5400" spc="325" dirty="0">
                <a:latin typeface="Times New Roman"/>
                <a:cs typeface="Times New Roman"/>
              </a:rPr>
              <a:t>M</a:t>
            </a:r>
            <a:r>
              <a:rPr sz="5400" spc="-20" dirty="0">
                <a:latin typeface="Times New Roman"/>
                <a:cs typeface="Times New Roman"/>
              </a:rPr>
              <a:t>I</a:t>
            </a:r>
            <a:r>
              <a:rPr sz="5400" spc="45" dirty="0">
                <a:latin typeface="Times New Roman"/>
                <a:cs typeface="Times New Roman"/>
              </a:rPr>
              <a:t>T</a:t>
            </a:r>
            <a:r>
              <a:rPr sz="5400" spc="-5" dirty="0">
                <a:latin typeface="Times New Roman"/>
                <a:cs typeface="Times New Roman"/>
              </a:rPr>
              <a:t>E</a:t>
            </a:r>
            <a:r>
              <a:rPr sz="5400" spc="-170" dirty="0">
                <a:latin typeface="Times New Roman"/>
                <a:cs typeface="Times New Roman"/>
              </a:rPr>
              <a:t>S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5511" y="6781891"/>
            <a:ext cx="162560" cy="212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dirty="0">
                <a:solidFill>
                  <a:srgbClr val="595959"/>
                </a:solidFill>
                <a:latin typeface="TeXGyreAdventor"/>
                <a:cs typeface="TeXGyreAdventor"/>
              </a:rPr>
              <a:t>8</a:t>
            </a:fld>
            <a:endParaRPr sz="12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8592" y="1904290"/>
            <a:ext cx="3901440" cy="26593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Incohérence</a:t>
            </a:r>
            <a:endParaRPr sz="240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Lenteur</a:t>
            </a:r>
            <a:endParaRPr sz="240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Non</a:t>
            </a:r>
            <a:r>
              <a:rPr sz="2400" spc="-2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fiabilité</a:t>
            </a:r>
            <a:endParaRPr sz="240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Manque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de</a:t>
            </a:r>
            <a:r>
              <a:rPr sz="2400" spc="-8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persistance</a:t>
            </a:r>
            <a:endParaRPr sz="240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7E7E7E"/>
                </a:solidFill>
                <a:latin typeface="TeXGyreAdventor"/>
                <a:cs typeface="TeXGyreAdventor"/>
              </a:rPr>
              <a:t>Non-confidentialité</a:t>
            </a:r>
            <a:endParaRPr sz="240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7E7E7E"/>
                </a:solidFill>
                <a:latin typeface="TeXGyreAdventor"/>
                <a:cs typeface="TeXGyreAdventor"/>
              </a:rPr>
              <a:t>…</a:t>
            </a:r>
            <a:endParaRPr sz="24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422" y="500988"/>
            <a:ext cx="7025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9C5252"/>
                </a:solidFill>
                <a:latin typeface="Arial"/>
                <a:cs typeface="Arial"/>
              </a:rPr>
              <a:t>Analyse </a:t>
            </a:r>
            <a:r>
              <a:rPr sz="4000" b="1" spc="-10" dirty="0">
                <a:solidFill>
                  <a:srgbClr val="9C5252"/>
                </a:solidFill>
                <a:latin typeface="Arial"/>
                <a:cs typeface="Arial"/>
              </a:rPr>
              <a:t>critique </a:t>
            </a:r>
            <a:r>
              <a:rPr sz="4000" b="1" spc="-5" dirty="0">
                <a:solidFill>
                  <a:srgbClr val="9C5252"/>
                </a:solidFill>
                <a:latin typeface="Arial"/>
                <a:cs typeface="Arial"/>
              </a:rPr>
              <a:t>de</a:t>
            </a:r>
            <a:r>
              <a:rPr sz="4000" b="1" spc="25" dirty="0">
                <a:solidFill>
                  <a:srgbClr val="9C5252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9C5252"/>
                </a:solidFill>
                <a:latin typeface="Arial"/>
                <a:cs typeface="Arial"/>
              </a:rPr>
              <a:t>l’existant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1258" y="1779549"/>
            <a:ext cx="320421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4830" algn="l"/>
                <a:tab pos="2790190" algn="l"/>
              </a:tabLst>
            </a:pPr>
            <a:r>
              <a:rPr sz="2600" b="1" spc="1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2600" b="1" dirty="0">
                <a:solidFill>
                  <a:srgbClr val="7E7E7E"/>
                </a:solidFill>
                <a:latin typeface="Arial"/>
                <a:cs typeface="Arial"/>
              </a:rPr>
              <a:t>)	</a:t>
            </a:r>
            <a:r>
              <a:rPr sz="2600" b="1" spc="5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2600" b="1" spc="-5" dirty="0">
                <a:solidFill>
                  <a:srgbClr val="7E7E7E"/>
                </a:solidFill>
                <a:latin typeface="Arial"/>
                <a:cs typeface="Arial"/>
              </a:rPr>
              <a:t>n</a:t>
            </a:r>
            <a:r>
              <a:rPr sz="2600" b="1" spc="10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2600" b="1" spc="-5" dirty="0">
                <a:solidFill>
                  <a:srgbClr val="7E7E7E"/>
                </a:solidFill>
                <a:latin typeface="Arial"/>
                <a:cs typeface="Arial"/>
              </a:rPr>
              <a:t>u</a:t>
            </a:r>
            <a:r>
              <a:rPr sz="2600" b="1" spc="-10" dirty="0">
                <a:solidFill>
                  <a:srgbClr val="7E7E7E"/>
                </a:solidFill>
                <a:latin typeface="Arial"/>
                <a:cs typeface="Arial"/>
              </a:rPr>
              <a:t>f</a:t>
            </a:r>
            <a:r>
              <a:rPr sz="2600" b="1" spc="15" dirty="0">
                <a:solidFill>
                  <a:srgbClr val="7E7E7E"/>
                </a:solidFill>
                <a:latin typeface="Arial"/>
                <a:cs typeface="Arial"/>
              </a:rPr>
              <a:t>f</a:t>
            </a:r>
            <a:r>
              <a:rPr sz="2600" b="1" spc="-25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2600" b="1" spc="10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2600" b="1" spc="-2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2600" b="1" spc="20" dirty="0">
                <a:solidFill>
                  <a:srgbClr val="7E7E7E"/>
                </a:solidFill>
                <a:latin typeface="Arial"/>
                <a:cs typeface="Arial"/>
              </a:rPr>
              <a:t>n</a:t>
            </a:r>
            <a:r>
              <a:rPr sz="2600" b="1" spc="-20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2600" b="1" dirty="0">
                <a:solidFill>
                  <a:srgbClr val="7E7E7E"/>
                </a:solidFill>
                <a:latin typeface="Arial"/>
                <a:cs typeface="Arial"/>
              </a:rPr>
              <a:t>e	</a:t>
            </a:r>
            <a:r>
              <a:rPr sz="2600" b="1" spc="-30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r>
              <a:rPr sz="2600" b="1" dirty="0">
                <a:solidFill>
                  <a:srgbClr val="7E7E7E"/>
                </a:solidFill>
                <a:latin typeface="Arial"/>
                <a:cs typeface="Arial"/>
              </a:rPr>
              <a:t>u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3533" y="1779549"/>
            <a:ext cx="48596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3525" algn="l"/>
                <a:tab pos="3521075" algn="l"/>
              </a:tabLst>
            </a:pPr>
            <a:r>
              <a:rPr sz="2600" b="1" spc="-10" dirty="0">
                <a:solidFill>
                  <a:srgbClr val="7E7E7E"/>
                </a:solidFill>
                <a:latin typeface="Arial"/>
                <a:cs typeface="Arial"/>
              </a:rPr>
              <a:t>f</a:t>
            </a:r>
            <a:r>
              <a:rPr sz="2600" b="1" spc="-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2600" b="1" spc="20" dirty="0">
                <a:solidFill>
                  <a:srgbClr val="7E7E7E"/>
                </a:solidFill>
                <a:latin typeface="Arial"/>
                <a:cs typeface="Arial"/>
              </a:rPr>
              <a:t>n</a:t>
            </a:r>
            <a:r>
              <a:rPr sz="2600" b="1" spc="-20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2600" b="1" spc="-1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2600" b="1" spc="5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2600" b="1" spc="-5" dirty="0">
                <a:solidFill>
                  <a:srgbClr val="7E7E7E"/>
                </a:solidFill>
                <a:latin typeface="Arial"/>
                <a:cs typeface="Arial"/>
              </a:rPr>
              <a:t>onn</a:t>
            </a:r>
            <a:r>
              <a:rPr sz="2600" b="1" spc="10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2600" b="1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2600" b="1" spc="-20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2600" b="1" spc="-5" dirty="0">
                <a:solidFill>
                  <a:srgbClr val="7E7E7E"/>
                </a:solidFill>
                <a:latin typeface="Arial"/>
                <a:cs typeface="Arial"/>
              </a:rPr>
              <a:t>n</a:t>
            </a:r>
            <a:r>
              <a:rPr sz="2600" b="1" dirty="0">
                <a:solidFill>
                  <a:srgbClr val="7E7E7E"/>
                </a:solidFill>
                <a:latin typeface="Arial"/>
                <a:cs typeface="Arial"/>
              </a:rPr>
              <a:t>t	</a:t>
            </a:r>
            <a:r>
              <a:rPr sz="2600" b="1" spc="-5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r>
              <a:rPr sz="2600" b="1" dirty="0">
                <a:solidFill>
                  <a:srgbClr val="7E7E7E"/>
                </a:solidFill>
                <a:latin typeface="Arial"/>
                <a:cs typeface="Arial"/>
              </a:rPr>
              <a:t>u	</a:t>
            </a:r>
            <a:r>
              <a:rPr sz="2600" b="1" spc="10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2600" b="1" spc="-20" dirty="0">
                <a:solidFill>
                  <a:srgbClr val="7E7E7E"/>
                </a:solidFill>
                <a:latin typeface="Arial"/>
                <a:cs typeface="Arial"/>
              </a:rPr>
              <a:t>y</a:t>
            </a:r>
            <a:r>
              <a:rPr sz="2600" b="1" spc="10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2600" b="1" spc="-1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2600" b="1" spc="10" dirty="0">
                <a:solidFill>
                  <a:srgbClr val="7E7E7E"/>
                </a:solidFill>
                <a:latin typeface="Arial"/>
                <a:cs typeface="Arial"/>
              </a:rPr>
              <a:t>è</a:t>
            </a:r>
            <a:r>
              <a:rPr sz="2600" b="1" dirty="0">
                <a:solidFill>
                  <a:srgbClr val="7E7E7E"/>
                </a:solidFill>
                <a:latin typeface="Arial"/>
                <a:cs typeface="Arial"/>
              </a:rPr>
              <a:t>me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4621" y="2096531"/>
            <a:ext cx="67367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7E7E7E"/>
                </a:solidFill>
                <a:latin typeface="Arial"/>
                <a:cs typeface="Arial"/>
              </a:rPr>
              <a:t>actuel </a:t>
            </a:r>
            <a:r>
              <a:rPr sz="2600" b="1" spc="-5" dirty="0">
                <a:solidFill>
                  <a:srgbClr val="7E7E7E"/>
                </a:solidFill>
                <a:latin typeface="Arial"/>
                <a:cs typeface="Arial"/>
              </a:rPr>
              <a:t>pour </a:t>
            </a:r>
            <a:r>
              <a:rPr sz="2600" b="1" dirty="0">
                <a:solidFill>
                  <a:srgbClr val="7E7E7E"/>
                </a:solidFill>
                <a:latin typeface="Arial"/>
                <a:cs typeface="Arial"/>
              </a:rPr>
              <a:t>la mission </a:t>
            </a:r>
            <a:r>
              <a:rPr sz="2600" b="1" spc="5" dirty="0">
                <a:solidFill>
                  <a:srgbClr val="7E7E7E"/>
                </a:solidFill>
                <a:latin typeface="Arial"/>
                <a:cs typeface="Arial"/>
              </a:rPr>
              <a:t>et </a:t>
            </a:r>
            <a:r>
              <a:rPr sz="2600" b="1" spc="-5" dirty="0">
                <a:solidFill>
                  <a:srgbClr val="7E7E7E"/>
                </a:solidFill>
                <a:latin typeface="Arial"/>
                <a:cs typeface="Arial"/>
              </a:rPr>
              <a:t>les </a:t>
            </a:r>
            <a:r>
              <a:rPr sz="2600" b="1" dirty="0">
                <a:solidFill>
                  <a:srgbClr val="7E7E7E"/>
                </a:solidFill>
                <a:latin typeface="Arial"/>
                <a:cs typeface="Arial"/>
              </a:rPr>
              <a:t>tâches</a:t>
            </a:r>
            <a:r>
              <a:rPr sz="2600" b="1" spc="-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7E7E7E"/>
                </a:solidFill>
                <a:latin typeface="Arial"/>
                <a:cs typeface="Arial"/>
              </a:rPr>
              <a:t>fixées: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61532" y="2681677"/>
            <a:ext cx="3119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2965" algn="l"/>
                <a:tab pos="2036445" algn="l"/>
              </a:tabLst>
            </a:pPr>
            <a:r>
              <a:rPr sz="2400" spc="-15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2400" spc="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2400" spc="-15" dirty="0">
                <a:solidFill>
                  <a:srgbClr val="7E7E7E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r	</a:t>
            </a:r>
            <a:r>
              <a:rPr sz="2400" spc="-1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2400" spc="5" dirty="0">
                <a:solidFill>
                  <a:srgbClr val="7E7E7E"/>
                </a:solidFill>
                <a:latin typeface="Arial"/>
                <a:cs typeface="Arial"/>
              </a:rPr>
              <a:t>b</a:t>
            </a:r>
            <a:r>
              <a:rPr sz="2400" spc="-2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2400" spc="5" dirty="0">
                <a:solidFill>
                  <a:srgbClr val="7E7E7E"/>
                </a:solidFill>
                <a:latin typeface="Arial"/>
                <a:cs typeface="Arial"/>
              </a:rPr>
              <a:t>en</a:t>
            </a:r>
            <a:r>
              <a:rPr sz="2400" spc="-10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r	c</a:t>
            </a:r>
            <a:r>
              <a:rPr sz="2400" spc="-1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2400" spc="1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2400" spc="5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2400" spc="-1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2400" spc="15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2400" spc="5" dirty="0">
                <a:solidFill>
                  <a:srgbClr val="7E7E7E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177" y="2498708"/>
            <a:ext cx="5029835" cy="360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19050" indent="-533400">
              <a:lnSpc>
                <a:spcPct val="150000"/>
              </a:lnSpc>
              <a:spcBef>
                <a:spcPts val="100"/>
              </a:spcBef>
              <a:buChar char="•"/>
              <a:tabLst>
                <a:tab pos="545465" algn="l"/>
                <a:tab pos="546100" algn="l"/>
                <a:tab pos="1584960" algn="l"/>
                <a:tab pos="2164080" algn="l"/>
                <a:tab pos="3508375" algn="l"/>
                <a:tab pos="4273550" algn="l"/>
              </a:tabLst>
            </a:pPr>
            <a:r>
              <a:rPr sz="2400" spc="5" dirty="0">
                <a:solidFill>
                  <a:srgbClr val="7E7E7E"/>
                </a:solidFill>
                <a:latin typeface="Arial"/>
                <a:cs typeface="Arial"/>
              </a:rPr>
              <a:t>dé</a:t>
            </a:r>
            <a:r>
              <a:rPr sz="2400" spc="-30" dirty="0">
                <a:solidFill>
                  <a:srgbClr val="7E7E7E"/>
                </a:solidFill>
                <a:latin typeface="Arial"/>
                <a:cs typeface="Arial"/>
              </a:rPr>
              <a:t>l</a:t>
            </a:r>
            <a:r>
              <a:rPr sz="2400" spc="3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s	</a:t>
            </a:r>
            <a:r>
              <a:rPr sz="2400" spc="-15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e	</a:t>
            </a:r>
            <a:r>
              <a:rPr sz="2400" spc="1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2400" spc="-15" dirty="0">
                <a:solidFill>
                  <a:srgbClr val="7E7E7E"/>
                </a:solidFill>
                <a:latin typeface="Arial"/>
                <a:cs typeface="Arial"/>
              </a:rPr>
              <a:t>é</a:t>
            </a:r>
            <a:r>
              <a:rPr sz="2400" spc="5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2400" spc="-1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2400" spc="5" dirty="0">
                <a:solidFill>
                  <a:srgbClr val="7E7E7E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se	</a:t>
            </a:r>
            <a:r>
              <a:rPr sz="2400" spc="-2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2400" spc="1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2400" spc="-1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p	</a:t>
            </a:r>
            <a:r>
              <a:rPr sz="2400" spc="-10" dirty="0">
                <a:solidFill>
                  <a:srgbClr val="7E7E7E"/>
                </a:solidFill>
                <a:latin typeface="Arial"/>
                <a:cs typeface="Arial"/>
              </a:rPr>
              <a:t>l</a:t>
            </a:r>
            <a:r>
              <a:rPr sz="2400" spc="-1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2400" spc="5" dirty="0">
                <a:solidFill>
                  <a:srgbClr val="7E7E7E"/>
                </a:solidFill>
                <a:latin typeface="Arial"/>
                <a:cs typeface="Arial"/>
              </a:rPr>
              <a:t>ng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s 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résultats,</a:t>
            </a:r>
            <a:endParaRPr sz="24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2014"/>
              </a:spcBef>
              <a:buChar char="•"/>
              <a:tabLst>
                <a:tab pos="545465" algn="l"/>
                <a:tab pos="546100" algn="l"/>
              </a:tabLst>
            </a:pP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fiabilité </a:t>
            </a:r>
            <a:r>
              <a:rPr sz="2400" spc="-10" dirty="0">
                <a:solidFill>
                  <a:srgbClr val="7E7E7E"/>
                </a:solidFill>
                <a:latin typeface="Arial"/>
                <a:cs typeface="Arial"/>
              </a:rPr>
              <a:t>insuffisante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des</a:t>
            </a:r>
            <a:r>
              <a:rPr sz="2400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résultats,</a:t>
            </a:r>
            <a:endParaRPr sz="24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2014"/>
              </a:spcBef>
              <a:buChar char="•"/>
              <a:tabLst>
                <a:tab pos="545465" algn="l"/>
                <a:tab pos="546100" algn="l"/>
              </a:tabLst>
            </a:pP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saturation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en </a:t>
            </a:r>
            <a:r>
              <a:rPr sz="2400" spc="-10" dirty="0">
                <a:solidFill>
                  <a:srgbClr val="7E7E7E"/>
                </a:solidFill>
                <a:latin typeface="Arial"/>
                <a:cs typeface="Arial"/>
              </a:rPr>
              <a:t>période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de</a:t>
            </a:r>
            <a:r>
              <a:rPr sz="2400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pointe,</a:t>
            </a:r>
            <a:endParaRPr sz="24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2014"/>
              </a:spcBef>
              <a:buChar char="•"/>
              <a:tabLst>
                <a:tab pos="545465" algn="l"/>
                <a:tab pos="546100" algn="l"/>
              </a:tabLst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sécurité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des</a:t>
            </a:r>
            <a:r>
              <a:rPr sz="2400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informations,</a:t>
            </a:r>
            <a:endParaRPr sz="24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2014"/>
              </a:spcBef>
              <a:buChar char="•"/>
              <a:tabLst>
                <a:tab pos="545465" algn="l"/>
                <a:tab pos="546100" algn="l"/>
              </a:tabLst>
            </a:pP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redondance des</a:t>
            </a:r>
            <a:r>
              <a:rPr sz="24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données.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EA037150A4BB44A9451D1A154D96B1" ma:contentTypeVersion="0" ma:contentTypeDescription="Crée un document." ma:contentTypeScope="" ma:versionID="31aa4fb7676936312c51de15599eafd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3d6ca9f312fcd1c0ab10337cdbdb72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5BC930-9E6D-4352-9C78-DF13F827B802}"/>
</file>

<file path=customXml/itemProps2.xml><?xml version="1.0" encoding="utf-8"?>
<ds:datastoreItem xmlns:ds="http://schemas.openxmlformats.org/officeDocument/2006/customXml" ds:itemID="{C26E8760-3FA0-4105-B530-58D7460D718C}"/>
</file>

<file path=customXml/itemProps3.xml><?xml version="1.0" encoding="utf-8"?>
<ds:datastoreItem xmlns:ds="http://schemas.openxmlformats.org/officeDocument/2006/customXml" ds:itemID="{82B70332-FBF0-4959-8DE9-8997325CC83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2841</Words>
  <Application>Microsoft Office PowerPoint</Application>
  <PresentationFormat>Personnalisé</PresentationFormat>
  <Paragraphs>490</Paragraphs>
  <Slides>49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61" baseType="lpstr">
      <vt:lpstr>Arial</vt:lpstr>
      <vt:lpstr>Calibri</vt:lpstr>
      <vt:lpstr>Comic Sans MS</vt:lpstr>
      <vt:lpstr>Courier New</vt:lpstr>
      <vt:lpstr>Georgia</vt:lpstr>
      <vt:lpstr>Tahoma</vt:lpstr>
      <vt:lpstr>TeXGyreAdventor</vt:lpstr>
      <vt:lpstr>TeXGyrePagella</vt:lpstr>
      <vt:lpstr>Times New Roman</vt:lpstr>
      <vt:lpstr>Trebuchet MS</vt:lpstr>
      <vt:lpstr>Webdings</vt:lpstr>
      <vt:lpstr>Office Theme</vt:lpstr>
      <vt:lpstr>Présentation PowerPoint</vt:lpstr>
      <vt:lpstr>Objectif</vt:lpstr>
      <vt:lpstr>Présentation PowerPoint</vt:lpstr>
      <vt:lpstr>PLAN</vt:lpstr>
      <vt:lpstr>QU’EST CE QU’UN SI ?</vt:lpstr>
      <vt:lpstr>ORGANISME SANS SI</vt:lpstr>
      <vt:lpstr>Présentation PowerPoint</vt:lpstr>
      <vt:lpstr>LIMITES</vt:lpstr>
      <vt:lpstr>Analyse critique de l’existant</vt:lpstr>
      <vt:lpstr>Présentation PowerPoint</vt:lpstr>
      <vt:lpstr>NOUVEAU ORGANISME</vt:lpstr>
      <vt:lpstr>AVANTAGES D’UN SI</vt:lpstr>
      <vt:lpstr>Autres avantages</vt:lpstr>
      <vt:lpstr>Présentation PowerPoint</vt:lpstr>
      <vt:lpstr>Rôles du SI dans le processus de prise de  décision</vt:lpstr>
      <vt:lpstr>FONCTIONS D’UN SI</vt:lpstr>
      <vt:lpstr>1. Collecte de données</vt:lpstr>
      <vt:lpstr>2. Stockage de données</vt:lpstr>
      <vt:lpstr>3. Traitement des données</vt:lpstr>
      <vt:lpstr>4. Diffusion d’informations</vt:lpstr>
      <vt:lpstr>Et la grande question est…</vt:lpstr>
      <vt:lpstr>Analyse et Conception de  Système d’Information</vt:lpstr>
      <vt:lpstr>Modèle…c’est quoi ?</vt:lpstr>
      <vt:lpstr>Methodologies…</vt:lpstr>
      <vt:lpstr>Méthodologie…exemples</vt:lpstr>
      <vt:lpstr>Merise…Démarche</vt:lpstr>
      <vt:lpstr>Merise…deux modèles</vt:lpstr>
      <vt:lpstr>Merise…cycle d’abstraction</vt:lpstr>
      <vt:lpstr>Recueil et organisation des  informations</vt:lpstr>
      <vt:lpstr>A.  M.C.C</vt:lpstr>
      <vt:lpstr>Modèle conceptuel de communication</vt:lpstr>
      <vt:lpstr>Modèle conceptuel de communication</vt:lpstr>
      <vt:lpstr>Concepts du MCC</vt:lpstr>
      <vt:lpstr>Exemple : bibliothèque</vt:lpstr>
      <vt:lpstr>Concepts du MCC</vt:lpstr>
      <vt:lpstr>Concepts du MCC</vt:lpstr>
      <vt:lpstr>Concepts du MCC</vt:lpstr>
      <vt:lpstr>Présentation PowerPoint</vt:lpstr>
      <vt:lpstr>Exemple 1</vt:lpstr>
      <vt:lpstr>Formalisme du MCC</vt:lpstr>
      <vt:lpstr>Formalisme du MCC</vt:lpstr>
      <vt:lpstr>Présentation PowerPoint</vt:lpstr>
      <vt:lpstr>MCC de l’exemple 1</vt:lpstr>
      <vt:lpstr>Exemple 2</vt:lpstr>
      <vt:lpstr>MCC de l’exemple 2</vt:lpstr>
      <vt:lpstr>EXEMPLE 3</vt:lpstr>
      <vt:lpstr>Construction 1</vt:lpstr>
      <vt:lpstr>Construction 2</vt:lpstr>
      <vt:lpstr>Série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MODELISATION DYNAMIQUE_NI [Mode de compatibilitÃ©]</dc:title>
  <dc:creator>Admin</dc:creator>
  <cp:lastModifiedBy>MOHAMMED ERRITALI</cp:lastModifiedBy>
  <cp:revision>2</cp:revision>
  <dcterms:created xsi:type="dcterms:W3CDTF">2021-03-24T18:41:13Z</dcterms:created>
  <dcterms:modified xsi:type="dcterms:W3CDTF">2021-03-24T19:00:49Z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2020-12-24T00:00:00Z</vt:filetime>
  </property>
  <property fmtid="{D5CDD505-2E9C-101B-9397-08002B2CF9AE}" pid="3" name="LastSaved">
    <vt:filetime>2021-03-24T00:00:00Z</vt:filetime>
  </property>
  <property fmtid="{D5CDD505-2E9C-101B-9397-08002B2CF9AE}" pid="4" name="ContentTypeId">
    <vt:lpwstr>0x01010097EA037150A4BB44A9451D1A154D96B1</vt:lpwstr>
  </property>
</Properties>
</file>