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0693400" cy="7562850"/>
  <p:notesSz cx="106934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ts val="1105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F5797"/>
                </a:solidFill>
                <a:latin typeface="TeX Gyre Pagella Math"/>
                <a:cs typeface="TeX Gyre Pagell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ts val="1105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F5797"/>
                </a:solidFill>
                <a:latin typeface="TeX Gyre Pagella Math"/>
                <a:cs typeface="TeX Gyre Pagell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ts val="1105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30868" y="6850379"/>
            <a:ext cx="85344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42644" y="6850379"/>
            <a:ext cx="85343" cy="83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F5797"/>
                </a:solidFill>
                <a:latin typeface="TeX Gyre Pagella Math"/>
                <a:cs typeface="TeX Gyre Pagell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ts val="1105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ts val="1105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30868" y="6850379"/>
            <a:ext cx="85344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42644" y="6850379"/>
            <a:ext cx="85343" cy="83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53717" y="201204"/>
            <a:ext cx="2985964" cy="1497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F5797"/>
                </a:solidFill>
                <a:latin typeface="TeX Gyre Pagella Math"/>
                <a:cs typeface="TeX Gyre Pagell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9412" y="2009571"/>
            <a:ext cx="8714575" cy="507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05538" y="6781891"/>
            <a:ext cx="398779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9"/>
                </a:solidFill>
                <a:latin typeface="TeXGyreAdventor"/>
                <a:cs typeface="TeXGyreAdventor"/>
              </a:defRPr>
            </a:lvl1pPr>
          </a:lstStyle>
          <a:p>
            <a:pPr marL="38100">
              <a:lnSpc>
                <a:spcPts val="1105"/>
              </a:lnSpc>
              <a:spcBef>
                <a:spcPts val="105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8467" y="4274820"/>
            <a:ext cx="85344" cy="8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69635" y="4274820"/>
            <a:ext cx="83820" cy="853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0347" y="4274820"/>
            <a:ext cx="83820" cy="85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19387" y="3398151"/>
            <a:ext cx="2325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4800" spc="15" dirty="0"/>
              <a:t>M</a:t>
            </a:r>
            <a:r>
              <a:rPr sz="4800" spc="-5" dirty="0"/>
              <a:t>CT</a:t>
            </a:r>
            <a:endParaRPr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9330911" y="6782784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95959"/>
                </a:solidFill>
                <a:latin typeface="TeXGyreAdventor"/>
                <a:cs typeface="TeXGyreAdventor"/>
              </a:rPr>
              <a:t>6</a:t>
            </a:r>
            <a:r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7</a:t>
            </a:r>
            <a:endParaRPr sz="12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9895" y="653384"/>
            <a:ext cx="2862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Opération</a:t>
            </a:r>
            <a:r>
              <a:rPr sz="4000" spc="-65" dirty="0"/>
              <a:t> </a:t>
            </a:r>
            <a:r>
              <a:rPr sz="4000" spc="-10" dirty="0"/>
              <a:t>-2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76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555" y="1572302"/>
            <a:ext cx="7705090" cy="414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4165">
              <a:lnSpc>
                <a:spcPct val="100000"/>
              </a:lnSpc>
              <a:spcBef>
                <a:spcPts val="105"/>
              </a:spcBef>
              <a:buSzPct val="90000"/>
              <a:buFont typeface="Georgia"/>
              <a:buChar char=""/>
              <a:tabLst>
                <a:tab pos="362585" algn="l"/>
                <a:tab pos="363855" algn="l"/>
              </a:tabLst>
            </a:pPr>
            <a:r>
              <a:rPr sz="2000" spc="-10" dirty="0">
                <a:latin typeface="Arial"/>
                <a:cs typeface="Arial"/>
              </a:rPr>
              <a:t>L’exécution </a:t>
            </a:r>
            <a:r>
              <a:rPr sz="2000" dirty="0">
                <a:latin typeface="Arial"/>
                <a:cs typeface="Arial"/>
              </a:rPr>
              <a:t>d’une </a:t>
            </a:r>
            <a:r>
              <a:rPr sz="2000" spc="-5" dirty="0">
                <a:latin typeface="Arial"/>
                <a:cs typeface="Arial"/>
              </a:rPr>
              <a:t>opération </a:t>
            </a:r>
            <a:r>
              <a:rPr sz="2000" spc="10" dirty="0">
                <a:latin typeface="Arial"/>
                <a:cs typeface="Arial"/>
              </a:rPr>
              <a:t>se </a:t>
            </a:r>
            <a:r>
              <a:rPr sz="2000" dirty="0">
                <a:latin typeface="Arial"/>
                <a:cs typeface="Arial"/>
              </a:rPr>
              <a:t>ramène à l’exécution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d’actions  élémentaires </a:t>
            </a:r>
            <a:r>
              <a:rPr sz="2000" spc="-5" dirty="0">
                <a:latin typeface="Arial"/>
                <a:cs typeface="Arial"/>
              </a:rPr>
              <a:t>effectuées </a:t>
            </a:r>
            <a:r>
              <a:rPr sz="2000" dirty="0">
                <a:latin typeface="Arial"/>
                <a:cs typeface="Arial"/>
              </a:rPr>
              <a:t>sur </a:t>
            </a:r>
            <a:r>
              <a:rPr sz="2000" spc="-5" dirty="0">
                <a:latin typeface="Arial"/>
                <a:cs typeface="Arial"/>
              </a:rPr>
              <a:t>les </a:t>
            </a:r>
            <a:r>
              <a:rPr sz="2000" dirty="0">
                <a:latin typeface="Arial"/>
                <a:cs typeface="Arial"/>
              </a:rPr>
              <a:t>données portées </a:t>
            </a:r>
            <a:r>
              <a:rPr sz="2000" spc="5" dirty="0">
                <a:latin typeface="Arial"/>
                <a:cs typeface="Arial"/>
              </a:rPr>
              <a:t>par </a:t>
            </a:r>
            <a:r>
              <a:rPr sz="2000" spc="-5" dirty="0">
                <a:latin typeface="Arial"/>
                <a:cs typeface="Arial"/>
              </a:rPr>
              <a:t>le </a:t>
            </a:r>
            <a:r>
              <a:rPr sz="2000" dirty="0">
                <a:latin typeface="Arial"/>
                <a:cs typeface="Arial"/>
              </a:rPr>
              <a:t>ou les  </a:t>
            </a:r>
            <a:r>
              <a:rPr sz="2000" spc="-5" dirty="0">
                <a:latin typeface="Arial"/>
                <a:cs typeface="Arial"/>
              </a:rPr>
              <a:t>événement(s)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déclencheur(s).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Georgia"/>
              <a:buChar char=""/>
            </a:pPr>
            <a:endParaRPr sz="205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2000" spc="-1085" dirty="0">
                <a:latin typeface="Georgia"/>
                <a:cs typeface="Georgia"/>
              </a:rPr>
              <a:t>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dirty="0">
                <a:latin typeface="Arial"/>
                <a:cs typeface="Arial"/>
              </a:rPr>
              <a:t>Ces actions </a:t>
            </a:r>
            <a:r>
              <a:rPr sz="2000" spc="-5" dirty="0">
                <a:latin typeface="Arial"/>
                <a:cs typeface="Arial"/>
              </a:rPr>
              <a:t>élémentaires </a:t>
            </a:r>
            <a:r>
              <a:rPr sz="2000" dirty="0">
                <a:latin typeface="Arial"/>
                <a:cs typeface="Arial"/>
              </a:rPr>
              <a:t>sont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6096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la </a:t>
            </a:r>
            <a:r>
              <a:rPr sz="2000" b="1" spc="-5" dirty="0">
                <a:latin typeface="Arial"/>
                <a:cs typeface="Arial"/>
              </a:rPr>
              <a:t>création, </a:t>
            </a:r>
            <a:r>
              <a:rPr sz="2000" b="1" dirty="0">
                <a:latin typeface="Arial"/>
                <a:cs typeface="Arial"/>
              </a:rPr>
              <a:t>la </a:t>
            </a:r>
            <a:r>
              <a:rPr sz="2000" b="1" spc="-5" dirty="0">
                <a:latin typeface="Arial"/>
                <a:cs typeface="Arial"/>
              </a:rPr>
              <a:t>modification, </a:t>
            </a:r>
            <a:r>
              <a:rPr sz="2000" b="1" spc="-10" dirty="0">
                <a:latin typeface="Arial"/>
                <a:cs typeface="Arial"/>
              </a:rPr>
              <a:t>la </a:t>
            </a:r>
            <a:r>
              <a:rPr sz="2000" b="1" spc="-5" dirty="0">
                <a:latin typeface="Arial"/>
                <a:cs typeface="Arial"/>
              </a:rPr>
              <a:t>suppression </a:t>
            </a:r>
            <a:r>
              <a:rPr sz="2000" b="1" spc="-10" dirty="0">
                <a:latin typeface="Arial"/>
                <a:cs typeface="Arial"/>
              </a:rPr>
              <a:t>et la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recherche.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Arial"/>
              <a:cs typeface="Arial"/>
            </a:endParaRPr>
          </a:p>
          <a:p>
            <a:pPr marL="472440" marR="5080" lvl="1" indent="-208915">
              <a:lnSpc>
                <a:spcPct val="100000"/>
              </a:lnSpc>
              <a:buFont typeface="Georgia"/>
              <a:buChar char=""/>
              <a:tabLst>
                <a:tab pos="676910" algn="l"/>
                <a:tab pos="677545" algn="l"/>
              </a:tabLst>
            </a:pPr>
            <a:r>
              <a:rPr sz="2000" dirty="0">
                <a:latin typeface="Arial"/>
                <a:cs typeface="Arial"/>
              </a:rPr>
              <a:t>La logique </a:t>
            </a:r>
            <a:r>
              <a:rPr sz="2000" spc="-5" dirty="0">
                <a:latin typeface="Arial"/>
                <a:cs typeface="Arial"/>
              </a:rPr>
              <a:t>d’enchaînement des </a:t>
            </a:r>
            <a:r>
              <a:rPr sz="2000" dirty="0">
                <a:latin typeface="Arial"/>
                <a:cs typeface="Arial"/>
              </a:rPr>
              <a:t>actions élémentaires </a:t>
            </a:r>
            <a:r>
              <a:rPr sz="2000" i="1" spc="-10" dirty="0">
                <a:latin typeface="Arial"/>
                <a:cs typeface="Arial"/>
              </a:rPr>
              <a:t>n’est </a:t>
            </a:r>
            <a:r>
              <a:rPr sz="2000" i="1" spc="5" dirty="0">
                <a:latin typeface="Arial"/>
                <a:cs typeface="Arial"/>
              </a:rPr>
              <a:t>pas  </a:t>
            </a:r>
            <a:r>
              <a:rPr sz="2000" i="1" spc="-5" dirty="0">
                <a:latin typeface="Arial"/>
                <a:cs typeface="Arial"/>
              </a:rPr>
              <a:t>toujours séquentielle </a:t>
            </a:r>
            <a:r>
              <a:rPr sz="2000" dirty="0">
                <a:latin typeface="Arial"/>
                <a:cs typeface="Arial"/>
              </a:rPr>
              <a:t>et peut </a:t>
            </a:r>
            <a:r>
              <a:rPr sz="2000" spc="-5" dirty="0">
                <a:latin typeface="Arial"/>
                <a:cs typeface="Arial"/>
              </a:rPr>
              <a:t>faire intervenir des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Georgia"/>
              <a:buChar char=""/>
            </a:pPr>
            <a:endParaRPr sz="2050">
              <a:latin typeface="Arial"/>
              <a:cs typeface="Arial"/>
            </a:endParaRPr>
          </a:p>
          <a:p>
            <a:pPr marL="1336040" lvl="2" indent="-158115">
              <a:lnSpc>
                <a:spcPct val="100000"/>
              </a:lnSpc>
              <a:buChar char="•"/>
              <a:tabLst>
                <a:tab pos="1336675" algn="l"/>
              </a:tabLst>
            </a:pPr>
            <a:r>
              <a:rPr sz="2000" spc="-5" dirty="0">
                <a:latin typeface="Arial"/>
                <a:cs typeface="Arial"/>
              </a:rPr>
              <a:t>Structures alternatives </a:t>
            </a:r>
            <a:r>
              <a:rPr sz="2000" b="1" i="1" dirty="0">
                <a:latin typeface="Arial"/>
                <a:cs typeface="Arial"/>
              </a:rPr>
              <a:t>(Si .. Alors …</a:t>
            </a:r>
            <a:r>
              <a:rPr sz="2000" b="1" i="1" spc="-204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Sinon)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336040" lvl="2" indent="-158115">
              <a:lnSpc>
                <a:spcPct val="100000"/>
              </a:lnSpc>
              <a:buChar char="•"/>
              <a:tabLst>
                <a:tab pos="1336675" algn="l"/>
              </a:tabLst>
            </a:pPr>
            <a:r>
              <a:rPr sz="2000" spc="-5" dirty="0">
                <a:latin typeface="Arial"/>
                <a:cs typeface="Arial"/>
              </a:rPr>
              <a:t>Itératives </a:t>
            </a:r>
            <a:r>
              <a:rPr sz="2000" b="1" i="1" spc="-15" dirty="0">
                <a:latin typeface="Arial"/>
                <a:cs typeface="Arial"/>
              </a:rPr>
              <a:t>(Tant </a:t>
            </a:r>
            <a:r>
              <a:rPr sz="2000" b="1" i="1" spc="-5" dirty="0">
                <a:latin typeface="Arial"/>
                <a:cs typeface="Arial"/>
              </a:rPr>
              <a:t>que </a:t>
            </a:r>
            <a:r>
              <a:rPr sz="2000" b="1" i="1" dirty="0">
                <a:latin typeface="Arial"/>
                <a:cs typeface="Arial"/>
              </a:rPr>
              <a:t>…, Répéter …, Pour</a:t>
            </a:r>
            <a:r>
              <a:rPr sz="2000" b="1" i="1" spc="-110" dirty="0">
                <a:latin typeface="Arial"/>
                <a:cs typeface="Arial"/>
              </a:rPr>
              <a:t> </a:t>
            </a:r>
            <a:r>
              <a:rPr sz="2000" b="1" i="1" spc="-5" dirty="0">
                <a:latin typeface="Arial"/>
                <a:cs typeface="Arial"/>
              </a:rPr>
              <a:t>…).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342" y="572602"/>
            <a:ext cx="380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Règle</a:t>
            </a:r>
            <a:r>
              <a:rPr sz="4000" spc="-35" dirty="0"/>
              <a:t> </a:t>
            </a:r>
            <a:r>
              <a:rPr sz="4000" spc="-40" dirty="0"/>
              <a:t>d’émission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77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180" y="1502169"/>
            <a:ext cx="850646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Georgia"/>
              <a:buChar char=""/>
              <a:tabLst>
                <a:tab pos="368935" algn="l"/>
                <a:tab pos="369570" algn="l"/>
                <a:tab pos="6502400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est </a:t>
            </a:r>
            <a:r>
              <a:rPr sz="2000" spc="5" dirty="0">
                <a:latin typeface="Arial"/>
                <a:cs typeface="Arial"/>
              </a:rPr>
              <a:t>une </a:t>
            </a:r>
            <a:r>
              <a:rPr sz="2000" dirty="0">
                <a:latin typeface="Arial"/>
                <a:cs typeface="Arial"/>
              </a:rPr>
              <a:t>(ou plusieurs) condition(s) (règles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 gestion)	</a:t>
            </a:r>
            <a:r>
              <a:rPr sz="2000" spc="5" dirty="0">
                <a:latin typeface="Arial"/>
                <a:cs typeface="Arial"/>
              </a:rPr>
              <a:t>qui </a:t>
            </a:r>
            <a:r>
              <a:rPr sz="2000" dirty="0">
                <a:latin typeface="Arial"/>
                <a:cs typeface="Arial"/>
              </a:rPr>
              <a:t>gèrent les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flux  sortants</a:t>
            </a:r>
            <a:endParaRPr sz="2000">
              <a:latin typeface="Arial"/>
              <a:cs typeface="Arial"/>
            </a:endParaRPr>
          </a:p>
          <a:p>
            <a:pPr marL="1097280" marR="746125" lvl="1" indent="-628015">
              <a:lnSpc>
                <a:spcPct val="100000"/>
              </a:lnSpc>
              <a:buFont typeface="Arial"/>
              <a:buChar char="•"/>
              <a:tabLst>
                <a:tab pos="628650" algn="l"/>
              </a:tabLst>
            </a:pPr>
            <a:r>
              <a:rPr sz="2000" i="1" spc="-5" dirty="0">
                <a:latin typeface="Arial"/>
                <a:cs typeface="Arial"/>
              </a:rPr>
              <a:t>i.e., </a:t>
            </a:r>
            <a:r>
              <a:rPr sz="2000" dirty="0">
                <a:latin typeface="Arial"/>
                <a:cs typeface="Arial"/>
              </a:rPr>
              <a:t>à </a:t>
            </a:r>
            <a:r>
              <a:rPr sz="2000" spc="5" dirty="0">
                <a:latin typeface="Arial"/>
                <a:cs typeface="Arial"/>
              </a:rPr>
              <a:t>une </a:t>
            </a:r>
            <a:r>
              <a:rPr sz="2000" b="1" spc="-5" dirty="0">
                <a:latin typeface="Arial"/>
                <a:cs typeface="Arial"/>
              </a:rPr>
              <a:t>proposition logique </a:t>
            </a:r>
            <a:r>
              <a:rPr sz="2000" spc="-5" dirty="0">
                <a:latin typeface="Arial"/>
                <a:cs typeface="Arial"/>
              </a:rPr>
              <a:t>qui </a:t>
            </a:r>
            <a:r>
              <a:rPr sz="2000" dirty="0">
                <a:latin typeface="Arial"/>
                <a:cs typeface="Arial"/>
              </a:rPr>
              <a:t>s’applique au contenu de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  </a:t>
            </a:r>
            <a:r>
              <a:rPr sz="2000" dirty="0">
                <a:latin typeface="Arial"/>
                <a:cs typeface="Arial"/>
              </a:rPr>
              <a:t>base </a:t>
            </a:r>
            <a:r>
              <a:rPr sz="2000" spc="-5" dirty="0">
                <a:latin typeface="Arial"/>
                <a:cs typeface="Arial"/>
              </a:rPr>
              <a:t>d’information </a:t>
            </a:r>
            <a:r>
              <a:rPr sz="2000" dirty="0">
                <a:latin typeface="Arial"/>
                <a:cs typeface="Arial"/>
              </a:rPr>
              <a:t>après </a:t>
            </a:r>
            <a:r>
              <a:rPr sz="2000" spc="-5" dirty="0">
                <a:latin typeface="Arial"/>
                <a:cs typeface="Arial"/>
              </a:rPr>
              <a:t>exécution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l’opération.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1388" y="2988564"/>
            <a:ext cx="7632700" cy="292925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1549400" marR="231775" indent="-1460500">
              <a:lnSpc>
                <a:spcPct val="100400"/>
              </a:lnSpc>
              <a:spcBef>
                <a:spcPts val="275"/>
              </a:spcBef>
            </a:pPr>
            <a:r>
              <a:rPr sz="2400" i="1" spc="-10" dirty="0">
                <a:latin typeface="Arial"/>
                <a:cs typeface="Arial"/>
              </a:rPr>
              <a:t>Exemple </a:t>
            </a:r>
            <a:r>
              <a:rPr sz="2400" i="1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à </a:t>
            </a:r>
            <a:r>
              <a:rPr sz="1800" spc="-5" dirty="0">
                <a:latin typeface="Arial"/>
                <a:cs typeface="Arial"/>
              </a:rPr>
              <a:t>l’issue </a:t>
            </a:r>
            <a:r>
              <a:rPr sz="1800" spc="-1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l’enregistrement </a:t>
            </a:r>
            <a:r>
              <a:rPr sz="1800" spc="-10" dirty="0">
                <a:latin typeface="Arial"/>
                <a:cs typeface="Arial"/>
              </a:rPr>
              <a:t>d’un </a:t>
            </a:r>
            <a:r>
              <a:rPr sz="1800" spc="-5" dirty="0">
                <a:latin typeface="Arial"/>
                <a:cs typeface="Arial"/>
              </a:rPr>
              <a:t>dossier d’inscription  </a:t>
            </a:r>
            <a:r>
              <a:rPr sz="1800" spc="-10" dirty="0">
                <a:latin typeface="Arial"/>
                <a:cs typeface="Arial"/>
              </a:rPr>
              <a:t>deux </a:t>
            </a:r>
            <a:r>
              <a:rPr sz="1800" spc="-5" dirty="0">
                <a:latin typeface="Arial"/>
                <a:cs typeface="Arial"/>
              </a:rPr>
              <a:t>cas peuvent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présente, suivant </a:t>
            </a:r>
            <a:r>
              <a:rPr sz="1800" b="1" i="1" spc="-5" dirty="0">
                <a:latin typeface="Arial"/>
                <a:cs typeface="Arial"/>
              </a:rPr>
              <a:t>l’état </a:t>
            </a:r>
            <a:r>
              <a:rPr sz="1800" b="1" i="1" spc="5" dirty="0">
                <a:latin typeface="Arial"/>
                <a:cs typeface="Arial"/>
              </a:rPr>
              <a:t>du </a:t>
            </a:r>
            <a:r>
              <a:rPr sz="1800" b="1" i="1" spc="-5" dirty="0">
                <a:latin typeface="Arial"/>
                <a:cs typeface="Arial"/>
              </a:rPr>
              <a:t>dossier</a:t>
            </a:r>
            <a:r>
              <a:rPr sz="1800" b="1" i="1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639570" marR="891540" indent="-191135" algn="just">
              <a:lnSpc>
                <a:spcPct val="100000"/>
              </a:lnSpc>
              <a:spcBef>
                <a:spcPts val="5"/>
              </a:spcBef>
              <a:buChar char="-"/>
              <a:tabLst>
                <a:tab pos="1588770" algn="l"/>
              </a:tabLst>
            </a:pPr>
            <a:r>
              <a:rPr sz="1800" spc="-10" dirty="0">
                <a:latin typeface="Arial"/>
                <a:cs typeface="Arial"/>
              </a:rPr>
              <a:t>Si </a:t>
            </a:r>
            <a:r>
              <a:rPr sz="1800" b="1" spc="-5" dirty="0">
                <a:latin typeface="Arial"/>
                <a:cs typeface="Arial"/>
              </a:rPr>
              <a:t>complet </a:t>
            </a:r>
            <a:r>
              <a:rPr sz="1800" spc="-5" dirty="0">
                <a:latin typeface="Arial"/>
                <a:cs typeface="Arial"/>
              </a:rPr>
              <a:t>alors </a:t>
            </a:r>
            <a:r>
              <a:rPr sz="1800" spc="-10" dirty="0">
                <a:latin typeface="Arial"/>
                <a:cs typeface="Arial"/>
              </a:rPr>
              <a:t>une </a:t>
            </a:r>
            <a:r>
              <a:rPr sz="1800" spc="-5" dirty="0">
                <a:latin typeface="Arial"/>
                <a:cs typeface="Arial"/>
              </a:rPr>
              <a:t>occurrence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l’événement </a:t>
            </a:r>
            <a:r>
              <a:rPr sz="1800" dirty="0">
                <a:latin typeface="Arial"/>
                <a:cs typeface="Arial"/>
              </a:rPr>
              <a:t>«  </a:t>
            </a:r>
            <a:r>
              <a:rPr sz="1800" spc="-5" dirty="0">
                <a:latin typeface="Arial"/>
                <a:cs typeface="Arial"/>
              </a:rPr>
              <a:t>inscription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l’élève </a:t>
            </a:r>
            <a:r>
              <a:rPr sz="1800" dirty="0">
                <a:latin typeface="Arial"/>
                <a:cs typeface="Arial"/>
              </a:rPr>
              <a:t>E à </a:t>
            </a:r>
            <a:r>
              <a:rPr sz="1800" spc="-5" dirty="0">
                <a:latin typeface="Arial"/>
                <a:cs typeface="Arial"/>
              </a:rPr>
              <a:t>la </a:t>
            </a:r>
            <a:r>
              <a:rPr sz="1800" spc="-10" dirty="0">
                <a:latin typeface="Arial"/>
                <a:cs typeface="Arial"/>
              </a:rPr>
              <a:t>formation </a:t>
            </a:r>
            <a:r>
              <a:rPr sz="1800" dirty="0">
                <a:latin typeface="Arial"/>
                <a:cs typeface="Arial"/>
              </a:rPr>
              <a:t>F </a:t>
            </a:r>
            <a:r>
              <a:rPr sz="1800" spc="-10" dirty="0">
                <a:latin typeface="Arial"/>
                <a:cs typeface="Arial"/>
              </a:rPr>
              <a:t>réalisée </a:t>
            </a:r>
            <a:r>
              <a:rPr sz="1800" spc="-5" dirty="0">
                <a:latin typeface="Arial"/>
                <a:cs typeface="Arial"/>
              </a:rPr>
              <a:t>le  JJ/MM/AAAA </a:t>
            </a:r>
            <a:r>
              <a:rPr sz="1800" dirty="0">
                <a:latin typeface="Arial"/>
                <a:cs typeface="Arial"/>
              </a:rPr>
              <a:t>» </a:t>
            </a:r>
            <a:r>
              <a:rPr sz="1800" spc="-5" dirty="0">
                <a:latin typeface="Arial"/>
                <a:cs typeface="Arial"/>
              </a:rPr>
              <a:t>est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émise.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-"/>
            </a:pPr>
            <a:endParaRPr sz="1850">
              <a:latin typeface="Arial"/>
              <a:cs typeface="Arial"/>
            </a:endParaRPr>
          </a:p>
          <a:p>
            <a:pPr marL="1575435" marR="93345" indent="-127000">
              <a:lnSpc>
                <a:spcPct val="100000"/>
              </a:lnSpc>
              <a:buChar char="-"/>
              <a:tabLst>
                <a:tab pos="1588770" algn="l"/>
              </a:tabLst>
            </a:pPr>
            <a:r>
              <a:rPr sz="1800" spc="-10" dirty="0">
                <a:latin typeface="Arial"/>
                <a:cs typeface="Arial"/>
              </a:rPr>
              <a:t>Si </a:t>
            </a:r>
            <a:r>
              <a:rPr sz="1800" b="1" spc="-5" dirty="0">
                <a:latin typeface="Arial"/>
                <a:cs typeface="Arial"/>
              </a:rPr>
              <a:t>incomplet </a:t>
            </a:r>
            <a:r>
              <a:rPr sz="1800" spc="-5" dirty="0">
                <a:latin typeface="Arial"/>
                <a:cs typeface="Arial"/>
              </a:rPr>
              <a:t>alors (certaines propriétés </a:t>
            </a:r>
            <a:r>
              <a:rPr sz="1800" dirty="0">
                <a:latin typeface="Arial"/>
                <a:cs typeface="Arial"/>
              </a:rPr>
              <a:t>du </a:t>
            </a:r>
            <a:r>
              <a:rPr sz="1800" spc="-5" dirty="0">
                <a:latin typeface="Arial"/>
                <a:cs typeface="Arial"/>
              </a:rPr>
              <a:t>MCD </a:t>
            </a:r>
            <a:r>
              <a:rPr sz="1800" spc="-10" dirty="0">
                <a:latin typeface="Arial"/>
                <a:cs typeface="Arial"/>
              </a:rPr>
              <a:t>n’ont pas  </a:t>
            </a:r>
            <a:r>
              <a:rPr sz="1800" spc="-5" dirty="0">
                <a:latin typeface="Arial"/>
                <a:cs typeface="Arial"/>
              </a:rPr>
              <a:t>été </a:t>
            </a:r>
            <a:r>
              <a:rPr sz="1800" spc="-10" dirty="0">
                <a:latin typeface="Arial"/>
                <a:cs typeface="Arial"/>
              </a:rPr>
              <a:t>renseignées) </a:t>
            </a:r>
            <a:r>
              <a:rPr sz="1800" spc="-5" dirty="0">
                <a:latin typeface="Arial"/>
                <a:cs typeface="Arial"/>
              </a:rPr>
              <a:t>une occurrence </a:t>
            </a:r>
            <a:r>
              <a:rPr sz="1800" spc="-10" dirty="0">
                <a:latin typeface="Arial"/>
                <a:cs typeface="Arial"/>
              </a:rPr>
              <a:t>de l’événement </a:t>
            </a:r>
            <a:r>
              <a:rPr sz="1800" dirty="0">
                <a:latin typeface="Arial"/>
                <a:cs typeface="Arial"/>
              </a:rPr>
              <a:t>«  </a:t>
            </a:r>
            <a:r>
              <a:rPr sz="1800" spc="-5" dirty="0">
                <a:latin typeface="Arial"/>
                <a:cs typeface="Arial"/>
              </a:rPr>
              <a:t>Dossier 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5" dirty="0">
                <a:latin typeface="Arial"/>
                <a:cs typeface="Arial"/>
              </a:rPr>
              <a:t>Mis </a:t>
            </a:r>
            <a:r>
              <a:rPr sz="1800" spc="-10" dirty="0">
                <a:latin typeface="Arial"/>
                <a:cs typeface="Arial"/>
              </a:rPr>
              <a:t>en </a:t>
            </a:r>
            <a:r>
              <a:rPr sz="1800" spc="-5" dirty="0">
                <a:latin typeface="Arial"/>
                <a:cs typeface="Arial"/>
              </a:rPr>
              <a:t>attente le JJ/MM/AAAA </a:t>
            </a:r>
            <a:r>
              <a:rPr sz="1800" dirty="0">
                <a:latin typeface="Arial"/>
                <a:cs typeface="Arial"/>
              </a:rPr>
              <a:t>» </a:t>
            </a:r>
            <a:r>
              <a:rPr sz="1800" spc="-5" dirty="0">
                <a:latin typeface="Arial"/>
                <a:cs typeface="Arial"/>
              </a:rPr>
              <a:t>est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produite.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353" y="6247888"/>
            <a:ext cx="5248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indent="-144145">
              <a:lnSpc>
                <a:spcPct val="100000"/>
              </a:lnSpc>
              <a:spcBef>
                <a:spcPts val="100"/>
              </a:spcBef>
              <a:buChar char="•"/>
              <a:tabLst>
                <a:tab pos="156845" algn="l"/>
              </a:tabLst>
            </a:pPr>
            <a:r>
              <a:rPr sz="1800" spc="-10" dirty="0">
                <a:latin typeface="Arial"/>
                <a:cs typeface="Arial"/>
              </a:rPr>
              <a:t>PS </a:t>
            </a:r>
            <a:r>
              <a:rPr sz="1800" dirty="0">
                <a:latin typeface="Arial"/>
                <a:cs typeface="Arial"/>
              </a:rPr>
              <a:t>: les </a:t>
            </a:r>
            <a:r>
              <a:rPr sz="1800" spc="-5" dirty="0">
                <a:latin typeface="Arial"/>
                <a:cs typeface="Arial"/>
              </a:rPr>
              <a:t>structures Itératives </a:t>
            </a:r>
            <a:r>
              <a:rPr sz="1800" spc="-10" dirty="0">
                <a:latin typeface="Arial"/>
                <a:cs typeface="Arial"/>
              </a:rPr>
              <a:t>sont </a:t>
            </a:r>
            <a:r>
              <a:rPr sz="1800" spc="-5" dirty="0">
                <a:latin typeface="Arial"/>
                <a:cs typeface="Arial"/>
              </a:rPr>
              <a:t>aussi </a:t>
            </a:r>
            <a:r>
              <a:rPr sz="1800" spc="-10" dirty="0">
                <a:latin typeface="Arial"/>
                <a:cs typeface="Arial"/>
              </a:rPr>
              <a:t>possibles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469" y="572602"/>
            <a:ext cx="3670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Synchronisation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78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9271" y="1797789"/>
            <a:ext cx="7848600" cy="360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2565" indent="-287020">
              <a:lnSpc>
                <a:spcPct val="100000"/>
              </a:lnSpc>
              <a:spcBef>
                <a:spcPts val="100"/>
              </a:spcBef>
              <a:buFont typeface="Georgia"/>
              <a:buChar char="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Est </a:t>
            </a:r>
            <a:r>
              <a:rPr sz="1800" spc="-5" dirty="0">
                <a:latin typeface="Arial"/>
                <a:cs typeface="Arial"/>
              </a:rPr>
              <a:t>une règle </a:t>
            </a:r>
            <a:r>
              <a:rPr sz="1800" spc="-10" dirty="0">
                <a:latin typeface="Arial"/>
                <a:cs typeface="Arial"/>
              </a:rPr>
              <a:t>de déclenchement d’une </a:t>
            </a:r>
            <a:r>
              <a:rPr sz="1800" spc="-5" dirty="0">
                <a:latin typeface="Arial"/>
                <a:cs typeface="Arial"/>
              </a:rPr>
              <a:t>opération; condition </a:t>
            </a:r>
            <a:r>
              <a:rPr sz="1800" spc="-10" dirty="0">
                <a:latin typeface="Arial"/>
                <a:cs typeface="Arial"/>
              </a:rPr>
              <a:t>booléenne  </a:t>
            </a:r>
            <a:r>
              <a:rPr sz="1800" spc="-5" dirty="0">
                <a:latin typeface="Arial"/>
                <a:cs typeface="Arial"/>
              </a:rPr>
              <a:t>traduisant </a:t>
            </a:r>
            <a:r>
              <a:rPr sz="1800" spc="-10" dirty="0">
                <a:latin typeface="Arial"/>
                <a:cs typeface="Arial"/>
              </a:rPr>
              <a:t>les règles de </a:t>
            </a:r>
            <a:r>
              <a:rPr sz="1800" spc="-5" dirty="0">
                <a:latin typeface="Arial"/>
                <a:cs typeface="Arial"/>
              </a:rPr>
              <a:t>gestion que doivent vérifier </a:t>
            </a:r>
            <a:r>
              <a:rPr sz="1800" dirty="0">
                <a:latin typeface="Arial"/>
                <a:cs typeface="Arial"/>
              </a:rPr>
              <a:t>les </a:t>
            </a:r>
            <a:r>
              <a:rPr sz="1800" spc="-10" dirty="0">
                <a:latin typeface="Arial"/>
                <a:cs typeface="Arial"/>
              </a:rPr>
              <a:t>événements pour  déclencher des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actions.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"/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buChar char=""/>
            </a:pPr>
            <a:endParaRPr sz="17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Georgia"/>
              <a:buChar char=""/>
              <a:tabLst>
                <a:tab pos="299720" algn="l"/>
              </a:tabLst>
            </a:pPr>
            <a:r>
              <a:rPr sz="1900" dirty="0">
                <a:latin typeface="Arial"/>
                <a:cs typeface="Arial"/>
              </a:rPr>
              <a:t>La </a:t>
            </a:r>
            <a:r>
              <a:rPr sz="1900" spc="-5" dirty="0">
                <a:latin typeface="Arial"/>
                <a:cs typeface="Arial"/>
              </a:rPr>
              <a:t>synchronisation (d’une opération) </a:t>
            </a:r>
            <a:r>
              <a:rPr sz="1900" spc="-10" dirty="0">
                <a:latin typeface="Arial"/>
                <a:cs typeface="Arial"/>
              </a:rPr>
              <a:t>est </a:t>
            </a:r>
            <a:r>
              <a:rPr sz="1900" spc="-5" dirty="0">
                <a:latin typeface="Arial"/>
                <a:cs typeface="Arial"/>
              </a:rPr>
              <a:t>composée </a:t>
            </a:r>
            <a:r>
              <a:rPr sz="1900" dirty="0">
                <a:latin typeface="Arial"/>
                <a:cs typeface="Arial"/>
              </a:rPr>
              <a:t>de </a:t>
            </a:r>
            <a:r>
              <a:rPr sz="1900" spc="-5" dirty="0">
                <a:latin typeface="Arial"/>
                <a:cs typeface="Arial"/>
              </a:rPr>
              <a:t>trois éléments</a:t>
            </a:r>
            <a:r>
              <a:rPr sz="1900" spc="2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"/>
            </a:pPr>
            <a:endParaRPr sz="1850">
              <a:latin typeface="Arial"/>
              <a:cs typeface="Arial"/>
            </a:endParaRPr>
          </a:p>
          <a:p>
            <a:pPr marL="638810" lvl="1" indent="-170180">
              <a:lnSpc>
                <a:spcPct val="100000"/>
              </a:lnSpc>
              <a:buFont typeface="Georgia"/>
              <a:buChar char=""/>
              <a:tabLst>
                <a:tab pos="639445" algn="l"/>
              </a:tabLst>
            </a:pPr>
            <a:r>
              <a:rPr sz="1800" b="1" spc="-5" dirty="0">
                <a:latin typeface="Arial"/>
                <a:cs typeface="Arial"/>
              </a:rPr>
              <a:t>liste </a:t>
            </a:r>
            <a:r>
              <a:rPr sz="1800" b="1" dirty="0">
                <a:latin typeface="Arial"/>
                <a:cs typeface="Arial"/>
              </a:rPr>
              <a:t>des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événements</a:t>
            </a:r>
            <a:r>
              <a:rPr sz="1800" spc="-1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1066165" lvl="2" indent="-140335">
              <a:lnSpc>
                <a:spcPct val="100000"/>
              </a:lnSpc>
              <a:buChar char="-"/>
              <a:tabLst>
                <a:tab pos="1066800" algn="l"/>
              </a:tabLst>
            </a:pPr>
            <a:r>
              <a:rPr sz="1800" spc="-5" dirty="0">
                <a:latin typeface="Arial"/>
                <a:cs typeface="Arial"/>
              </a:rPr>
              <a:t>ils doivent être arrivés avant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déclencher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l’opération.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Font typeface="Arial"/>
              <a:buChar char="-"/>
            </a:pPr>
            <a:endParaRPr sz="1850">
              <a:latin typeface="Arial"/>
              <a:cs typeface="Arial"/>
            </a:endParaRPr>
          </a:p>
          <a:p>
            <a:pPr marL="638810" lvl="1" indent="-170180">
              <a:lnSpc>
                <a:spcPct val="100000"/>
              </a:lnSpc>
              <a:buFont typeface="Georgia"/>
              <a:buChar char=""/>
              <a:tabLst>
                <a:tab pos="639445" algn="l"/>
              </a:tabLst>
            </a:pPr>
            <a:r>
              <a:rPr sz="1800" b="1" spc="-5" dirty="0">
                <a:latin typeface="Arial"/>
                <a:cs typeface="Arial"/>
              </a:rPr>
              <a:t>Une proposition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logique,</a:t>
            </a:r>
            <a:endParaRPr sz="1800">
              <a:latin typeface="Arial"/>
              <a:cs typeface="Arial"/>
            </a:endParaRPr>
          </a:p>
          <a:p>
            <a:pPr marL="977265" marR="1071880" lvl="2" indent="-62865">
              <a:lnSpc>
                <a:spcPct val="100000"/>
              </a:lnSpc>
              <a:buChar char="-"/>
              <a:tabLst>
                <a:tab pos="1054735" algn="l"/>
              </a:tabLst>
            </a:pPr>
            <a:r>
              <a:rPr sz="1800" spc="-5" dirty="0">
                <a:latin typeface="Arial"/>
                <a:cs typeface="Arial"/>
              </a:rPr>
              <a:t>précise </a:t>
            </a:r>
            <a:r>
              <a:rPr sz="1800" spc="-10" dirty="0">
                <a:latin typeface="Arial"/>
                <a:cs typeface="Arial"/>
              </a:rPr>
              <a:t>de quelle </a:t>
            </a:r>
            <a:r>
              <a:rPr sz="1800" spc="-5" dirty="0">
                <a:latin typeface="Arial"/>
                <a:cs typeface="Arial"/>
              </a:rPr>
              <a:t>manière </a:t>
            </a:r>
            <a:r>
              <a:rPr sz="1800" dirty="0">
                <a:latin typeface="Arial"/>
                <a:cs typeface="Arial"/>
              </a:rPr>
              <a:t>les </a:t>
            </a:r>
            <a:r>
              <a:rPr sz="1800" spc="-10" dirty="0">
                <a:latin typeface="Arial"/>
                <a:cs typeface="Arial"/>
              </a:rPr>
              <a:t>événements </a:t>
            </a:r>
            <a:r>
              <a:rPr sz="1800" spc="-5" dirty="0">
                <a:latin typeface="Arial"/>
                <a:cs typeface="Arial"/>
              </a:rPr>
              <a:t>participent </a:t>
            </a:r>
            <a:r>
              <a:rPr sz="1800" spc="-10" dirty="0">
                <a:latin typeface="Arial"/>
                <a:cs typeface="Arial"/>
              </a:rPr>
              <a:t>au  déclenchement de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l’opération.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368" y="697493"/>
            <a:ext cx="5942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Synchronisation :</a:t>
            </a:r>
            <a:r>
              <a:rPr sz="4000" spc="-35" dirty="0"/>
              <a:t> </a:t>
            </a:r>
            <a:r>
              <a:rPr sz="4000" spc="-5" dirty="0"/>
              <a:t>exemple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79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8572" y="3922776"/>
            <a:ext cx="7633970" cy="1754505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171450" indent="-81280">
              <a:lnSpc>
                <a:spcPct val="100000"/>
              </a:lnSpc>
              <a:spcBef>
                <a:spcPts val="310"/>
              </a:spcBef>
              <a:buSzPct val="94444"/>
              <a:buFont typeface="Arial"/>
              <a:buChar char="•"/>
              <a:tabLst>
                <a:tab pos="172085" algn="l"/>
              </a:tabLst>
            </a:pPr>
            <a:r>
              <a:rPr sz="1800" i="1" spc="-10" dirty="0">
                <a:latin typeface="Arial"/>
                <a:cs typeface="Arial"/>
              </a:rPr>
              <a:t>Evénement </a:t>
            </a:r>
            <a:r>
              <a:rPr sz="1800" i="1" dirty="0">
                <a:latin typeface="Arial"/>
                <a:cs typeface="Arial"/>
              </a:rPr>
              <a:t>int2 : « </a:t>
            </a:r>
            <a:r>
              <a:rPr sz="1800" i="1" spc="-10" dirty="0">
                <a:latin typeface="Arial"/>
                <a:cs typeface="Arial"/>
              </a:rPr>
              <a:t>Dossier </a:t>
            </a:r>
            <a:r>
              <a:rPr sz="1800" i="1" dirty="0">
                <a:latin typeface="Arial"/>
                <a:cs typeface="Arial"/>
              </a:rPr>
              <a:t>D Mis </a:t>
            </a:r>
            <a:r>
              <a:rPr sz="1800" i="1" spc="-10" dirty="0">
                <a:latin typeface="Arial"/>
                <a:cs typeface="Arial"/>
              </a:rPr>
              <a:t>en </a:t>
            </a:r>
            <a:r>
              <a:rPr sz="1800" i="1" spc="-5" dirty="0">
                <a:latin typeface="Arial"/>
                <a:cs typeface="Arial"/>
              </a:rPr>
              <a:t>attente le JJ/MM/AAAA</a:t>
            </a:r>
            <a:r>
              <a:rPr sz="1800" i="1" dirty="0">
                <a:latin typeface="Arial"/>
                <a:cs typeface="Arial"/>
              </a:rPr>
              <a:t> »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71450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172085" algn="l"/>
              </a:tabLst>
            </a:pPr>
            <a:r>
              <a:rPr sz="1800" i="1" spc="-10" dirty="0">
                <a:latin typeface="Arial"/>
                <a:cs typeface="Arial"/>
              </a:rPr>
              <a:t>Evénement </a:t>
            </a:r>
            <a:r>
              <a:rPr sz="1800" i="1" dirty="0">
                <a:latin typeface="Arial"/>
                <a:cs typeface="Arial"/>
              </a:rPr>
              <a:t>ext2 : « </a:t>
            </a:r>
            <a:r>
              <a:rPr sz="1800" i="1" spc="-10" dirty="0">
                <a:latin typeface="Arial"/>
                <a:cs typeface="Arial"/>
              </a:rPr>
              <a:t>Réception des </a:t>
            </a:r>
            <a:r>
              <a:rPr sz="1800" i="1" spc="-5" dirty="0">
                <a:latin typeface="Arial"/>
                <a:cs typeface="Arial"/>
              </a:rPr>
              <a:t>pièces </a:t>
            </a:r>
            <a:r>
              <a:rPr sz="1800" i="1" spc="-10" dirty="0">
                <a:latin typeface="Arial"/>
                <a:cs typeface="Arial"/>
              </a:rPr>
              <a:t>manquantes du </a:t>
            </a:r>
            <a:r>
              <a:rPr sz="1800" i="1" spc="-5" dirty="0">
                <a:latin typeface="Arial"/>
                <a:cs typeface="Arial"/>
              </a:rPr>
              <a:t>dossier </a:t>
            </a:r>
            <a:r>
              <a:rPr sz="1800" i="1" dirty="0">
                <a:latin typeface="Arial"/>
                <a:cs typeface="Arial"/>
              </a:rPr>
              <a:t>D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»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71450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72085" algn="l"/>
              </a:tabLst>
            </a:pPr>
            <a:r>
              <a:rPr sz="1800" i="1" spc="-5" dirty="0">
                <a:latin typeface="Arial"/>
                <a:cs typeface="Arial"/>
              </a:rPr>
              <a:t>Proposition </a:t>
            </a:r>
            <a:r>
              <a:rPr sz="1800" i="1" spc="-10" dirty="0">
                <a:latin typeface="Arial"/>
                <a:cs typeface="Arial"/>
              </a:rPr>
              <a:t>logique </a:t>
            </a:r>
            <a:r>
              <a:rPr sz="1800" i="1" dirty="0">
                <a:latin typeface="Arial"/>
                <a:cs typeface="Arial"/>
              </a:rPr>
              <a:t>: int2 </a:t>
            </a:r>
            <a:r>
              <a:rPr sz="1800" i="1" spc="-10" dirty="0">
                <a:latin typeface="Arial"/>
                <a:cs typeface="Arial"/>
              </a:rPr>
              <a:t>et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ext2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3685" y="1718538"/>
            <a:ext cx="71113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Arial"/>
                <a:cs typeface="Arial"/>
              </a:rPr>
              <a:t>Pour modéliser </a:t>
            </a:r>
            <a:r>
              <a:rPr sz="1800" i="1" spc="-5" dirty="0">
                <a:latin typeface="Arial"/>
                <a:cs typeface="Arial"/>
              </a:rPr>
              <a:t>le </a:t>
            </a:r>
            <a:r>
              <a:rPr sz="1800" i="1" spc="-10" dirty="0">
                <a:latin typeface="Arial"/>
                <a:cs typeface="Arial"/>
              </a:rPr>
              <a:t>déclenchement </a:t>
            </a:r>
            <a:r>
              <a:rPr sz="1800" i="1" dirty="0">
                <a:latin typeface="Arial"/>
                <a:cs typeface="Arial"/>
              </a:rPr>
              <a:t>de </a:t>
            </a:r>
            <a:r>
              <a:rPr sz="1800" i="1" spc="-5" dirty="0">
                <a:latin typeface="Arial"/>
                <a:cs typeface="Arial"/>
              </a:rPr>
              <a:t>la mise </a:t>
            </a:r>
            <a:r>
              <a:rPr sz="1800" i="1" dirty="0">
                <a:latin typeface="Arial"/>
                <a:cs typeface="Arial"/>
              </a:rPr>
              <a:t>à </a:t>
            </a:r>
            <a:r>
              <a:rPr sz="1800" i="1" spc="-5" dirty="0">
                <a:latin typeface="Arial"/>
                <a:cs typeface="Arial"/>
              </a:rPr>
              <a:t>jour </a:t>
            </a:r>
            <a:r>
              <a:rPr sz="1800" i="1" spc="-15" dirty="0">
                <a:latin typeface="Arial"/>
                <a:cs typeface="Arial"/>
              </a:rPr>
              <a:t>d’un </a:t>
            </a:r>
            <a:r>
              <a:rPr sz="1800" i="1" spc="-5" dirty="0">
                <a:latin typeface="Arial"/>
                <a:cs typeface="Arial"/>
              </a:rPr>
              <a:t>dossier  </a:t>
            </a:r>
            <a:r>
              <a:rPr sz="1800" i="1" spc="-10" dirty="0">
                <a:latin typeface="Arial"/>
                <a:cs typeface="Arial"/>
              </a:rPr>
              <a:t>d’inscription incomplet </a:t>
            </a:r>
            <a:r>
              <a:rPr sz="1800" i="1" dirty="0">
                <a:latin typeface="Arial"/>
                <a:cs typeface="Arial"/>
              </a:rPr>
              <a:t>suite à </a:t>
            </a:r>
            <a:r>
              <a:rPr sz="1800" i="1" spc="-5" dirty="0">
                <a:latin typeface="Arial"/>
                <a:cs typeface="Arial"/>
              </a:rPr>
              <a:t>la </a:t>
            </a:r>
            <a:r>
              <a:rPr sz="1800" i="1" spc="-10" dirty="0">
                <a:latin typeface="Arial"/>
                <a:cs typeface="Arial"/>
              </a:rPr>
              <a:t>réception </a:t>
            </a:r>
            <a:r>
              <a:rPr sz="1800" i="1" spc="-5" dirty="0">
                <a:latin typeface="Arial"/>
                <a:cs typeface="Arial"/>
              </a:rPr>
              <a:t>des pièces </a:t>
            </a:r>
            <a:r>
              <a:rPr sz="1800" i="1" spc="-10" dirty="0">
                <a:latin typeface="Arial"/>
                <a:cs typeface="Arial"/>
              </a:rPr>
              <a:t>manquantes, on  </a:t>
            </a:r>
            <a:r>
              <a:rPr sz="1800" i="1" spc="-5" dirty="0">
                <a:latin typeface="Arial"/>
                <a:cs typeface="Arial"/>
              </a:rPr>
              <a:t>introduira </a:t>
            </a:r>
            <a:r>
              <a:rPr sz="1800" i="1" spc="-10" dirty="0">
                <a:latin typeface="Arial"/>
                <a:cs typeface="Arial"/>
              </a:rPr>
              <a:t>une </a:t>
            </a:r>
            <a:r>
              <a:rPr sz="1800" i="1" spc="-5" dirty="0">
                <a:latin typeface="Arial"/>
                <a:cs typeface="Arial"/>
              </a:rPr>
              <a:t>synchronisation admettant </a:t>
            </a:r>
            <a:r>
              <a:rPr sz="1800" i="1" dirty="0">
                <a:latin typeface="Arial"/>
                <a:cs typeface="Arial"/>
              </a:rPr>
              <a:t>en </a:t>
            </a:r>
            <a:r>
              <a:rPr sz="1800" i="1" spc="-10" dirty="0">
                <a:latin typeface="Arial"/>
                <a:cs typeface="Arial"/>
              </a:rPr>
              <a:t>entrée </a:t>
            </a:r>
            <a:r>
              <a:rPr sz="1800" i="1" dirty="0">
                <a:latin typeface="Arial"/>
                <a:cs typeface="Arial"/>
              </a:rPr>
              <a:t>les </a:t>
            </a:r>
            <a:r>
              <a:rPr sz="1800" i="1" spc="-10" dirty="0">
                <a:latin typeface="Arial"/>
                <a:cs typeface="Arial"/>
              </a:rPr>
              <a:t>deux  événements </a:t>
            </a:r>
            <a:r>
              <a:rPr sz="1800" i="1" spc="-5" dirty="0">
                <a:latin typeface="Arial"/>
                <a:cs typeface="Arial"/>
              </a:rPr>
              <a:t>suivants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174" y="59541"/>
            <a:ext cx="4704715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0" marR="5080" indent="-1632585">
              <a:lnSpc>
                <a:spcPct val="150900"/>
              </a:lnSpc>
              <a:spcBef>
                <a:spcPts val="100"/>
              </a:spcBef>
            </a:pPr>
            <a:r>
              <a:rPr spc="-5" dirty="0"/>
              <a:t>Représentation </a:t>
            </a:r>
            <a:r>
              <a:rPr dirty="0"/>
              <a:t>graphique  </a:t>
            </a:r>
            <a:r>
              <a:rPr spc="-5" dirty="0"/>
              <a:t>du</a:t>
            </a:r>
            <a:r>
              <a:rPr spc="-20" dirty="0"/>
              <a:t> </a:t>
            </a:r>
            <a:r>
              <a:rPr spc="-5" dirty="0"/>
              <a:t>MCT</a:t>
            </a:r>
          </a:p>
        </p:txBody>
      </p:sp>
      <p:sp>
        <p:nvSpPr>
          <p:cNvPr id="3" name="object 3"/>
          <p:cNvSpPr/>
          <p:nvPr/>
        </p:nvSpPr>
        <p:spPr>
          <a:xfrm>
            <a:off x="2676144" y="1615440"/>
            <a:ext cx="1449705" cy="1089660"/>
          </a:xfrm>
          <a:custGeom>
            <a:avLst/>
            <a:gdLst/>
            <a:ahLst/>
            <a:cxnLst/>
            <a:rect l="l" t="t" r="r" b="b"/>
            <a:pathLst>
              <a:path w="1449704" h="1089660">
                <a:moveTo>
                  <a:pt x="762000" y="1089660"/>
                </a:moveTo>
                <a:lnTo>
                  <a:pt x="688848" y="1089660"/>
                </a:lnTo>
                <a:lnTo>
                  <a:pt x="615696" y="1083564"/>
                </a:lnTo>
                <a:lnTo>
                  <a:pt x="544068" y="1072896"/>
                </a:lnTo>
                <a:lnTo>
                  <a:pt x="477012" y="1057656"/>
                </a:lnTo>
                <a:lnTo>
                  <a:pt x="411480" y="1036320"/>
                </a:lnTo>
                <a:lnTo>
                  <a:pt x="350520" y="1011936"/>
                </a:lnTo>
                <a:lnTo>
                  <a:pt x="265176" y="966216"/>
                </a:lnTo>
                <a:lnTo>
                  <a:pt x="213360" y="931164"/>
                </a:lnTo>
                <a:lnTo>
                  <a:pt x="166116" y="891540"/>
                </a:lnTo>
                <a:lnTo>
                  <a:pt x="124968" y="850392"/>
                </a:lnTo>
                <a:lnTo>
                  <a:pt x="88392" y="804672"/>
                </a:lnTo>
                <a:lnTo>
                  <a:pt x="57912" y="757428"/>
                </a:lnTo>
                <a:lnTo>
                  <a:pt x="33528" y="707136"/>
                </a:lnTo>
                <a:lnTo>
                  <a:pt x="15240" y="655320"/>
                </a:lnTo>
                <a:lnTo>
                  <a:pt x="4572" y="600456"/>
                </a:lnTo>
                <a:lnTo>
                  <a:pt x="0" y="545592"/>
                </a:lnTo>
                <a:lnTo>
                  <a:pt x="1524" y="516636"/>
                </a:lnTo>
                <a:lnTo>
                  <a:pt x="9144" y="461772"/>
                </a:lnTo>
                <a:lnTo>
                  <a:pt x="22860" y="408432"/>
                </a:lnTo>
                <a:lnTo>
                  <a:pt x="44196" y="356616"/>
                </a:lnTo>
                <a:lnTo>
                  <a:pt x="71628" y="307848"/>
                </a:lnTo>
                <a:lnTo>
                  <a:pt x="105156" y="262128"/>
                </a:lnTo>
                <a:lnTo>
                  <a:pt x="144780" y="217932"/>
                </a:lnTo>
                <a:lnTo>
                  <a:pt x="188976" y="178308"/>
                </a:lnTo>
                <a:lnTo>
                  <a:pt x="239268" y="140208"/>
                </a:lnTo>
                <a:lnTo>
                  <a:pt x="320040" y="92964"/>
                </a:lnTo>
                <a:lnTo>
                  <a:pt x="411480" y="53340"/>
                </a:lnTo>
                <a:lnTo>
                  <a:pt x="477012" y="32004"/>
                </a:lnTo>
                <a:lnTo>
                  <a:pt x="544068" y="16764"/>
                </a:lnTo>
                <a:lnTo>
                  <a:pt x="650748" y="1524"/>
                </a:lnTo>
                <a:lnTo>
                  <a:pt x="687324" y="0"/>
                </a:lnTo>
                <a:lnTo>
                  <a:pt x="762000" y="0"/>
                </a:lnTo>
                <a:lnTo>
                  <a:pt x="798576" y="1524"/>
                </a:lnTo>
                <a:lnTo>
                  <a:pt x="859536" y="9144"/>
                </a:lnTo>
                <a:lnTo>
                  <a:pt x="688848" y="9144"/>
                </a:lnTo>
                <a:lnTo>
                  <a:pt x="615696" y="15240"/>
                </a:lnTo>
                <a:lnTo>
                  <a:pt x="547116" y="25908"/>
                </a:lnTo>
                <a:lnTo>
                  <a:pt x="478536" y="41148"/>
                </a:lnTo>
                <a:lnTo>
                  <a:pt x="414528" y="62484"/>
                </a:lnTo>
                <a:lnTo>
                  <a:pt x="353568" y="86868"/>
                </a:lnTo>
                <a:lnTo>
                  <a:pt x="269748" y="131064"/>
                </a:lnTo>
                <a:lnTo>
                  <a:pt x="195072" y="184404"/>
                </a:lnTo>
                <a:lnTo>
                  <a:pt x="152400" y="224028"/>
                </a:lnTo>
                <a:lnTo>
                  <a:pt x="112776" y="266700"/>
                </a:lnTo>
                <a:lnTo>
                  <a:pt x="80772" y="312420"/>
                </a:lnTo>
                <a:lnTo>
                  <a:pt x="53340" y="361188"/>
                </a:lnTo>
                <a:lnTo>
                  <a:pt x="32004" y="411480"/>
                </a:lnTo>
                <a:lnTo>
                  <a:pt x="18288" y="463296"/>
                </a:lnTo>
                <a:lnTo>
                  <a:pt x="10668" y="516636"/>
                </a:lnTo>
                <a:lnTo>
                  <a:pt x="10668" y="571500"/>
                </a:lnTo>
                <a:lnTo>
                  <a:pt x="18288" y="626364"/>
                </a:lnTo>
                <a:lnTo>
                  <a:pt x="32004" y="678180"/>
                </a:lnTo>
                <a:lnTo>
                  <a:pt x="53340" y="728472"/>
                </a:lnTo>
                <a:lnTo>
                  <a:pt x="80772" y="775716"/>
                </a:lnTo>
                <a:lnTo>
                  <a:pt x="96012" y="800100"/>
                </a:lnTo>
                <a:lnTo>
                  <a:pt x="132588" y="844296"/>
                </a:lnTo>
                <a:lnTo>
                  <a:pt x="173736" y="885444"/>
                </a:lnTo>
                <a:lnTo>
                  <a:pt x="219456" y="923544"/>
                </a:lnTo>
                <a:lnTo>
                  <a:pt x="269748" y="957072"/>
                </a:lnTo>
                <a:lnTo>
                  <a:pt x="324612" y="989076"/>
                </a:lnTo>
                <a:lnTo>
                  <a:pt x="414528" y="1027176"/>
                </a:lnTo>
                <a:lnTo>
                  <a:pt x="478536" y="1048512"/>
                </a:lnTo>
                <a:lnTo>
                  <a:pt x="545592" y="1063752"/>
                </a:lnTo>
                <a:lnTo>
                  <a:pt x="615696" y="1074420"/>
                </a:lnTo>
                <a:lnTo>
                  <a:pt x="688848" y="1080516"/>
                </a:lnTo>
                <a:lnTo>
                  <a:pt x="859536" y="1080516"/>
                </a:lnTo>
                <a:lnTo>
                  <a:pt x="835152" y="1083564"/>
                </a:lnTo>
                <a:lnTo>
                  <a:pt x="762000" y="1089660"/>
                </a:lnTo>
                <a:close/>
              </a:path>
              <a:path w="1449704" h="1089660">
                <a:moveTo>
                  <a:pt x="859536" y="1080516"/>
                </a:moveTo>
                <a:lnTo>
                  <a:pt x="762000" y="1080516"/>
                </a:lnTo>
                <a:lnTo>
                  <a:pt x="833628" y="1074420"/>
                </a:lnTo>
                <a:lnTo>
                  <a:pt x="870204" y="1069848"/>
                </a:lnTo>
                <a:lnTo>
                  <a:pt x="972312" y="1048512"/>
                </a:lnTo>
                <a:lnTo>
                  <a:pt x="1036320" y="1027176"/>
                </a:lnTo>
                <a:lnTo>
                  <a:pt x="1097280" y="1002792"/>
                </a:lnTo>
                <a:lnTo>
                  <a:pt x="1181100" y="958596"/>
                </a:lnTo>
                <a:lnTo>
                  <a:pt x="1207008" y="940308"/>
                </a:lnTo>
                <a:lnTo>
                  <a:pt x="1231392" y="923544"/>
                </a:lnTo>
                <a:lnTo>
                  <a:pt x="1298448" y="865632"/>
                </a:lnTo>
                <a:lnTo>
                  <a:pt x="1336548" y="822960"/>
                </a:lnTo>
                <a:lnTo>
                  <a:pt x="1370076" y="777240"/>
                </a:lnTo>
                <a:lnTo>
                  <a:pt x="1397508" y="728472"/>
                </a:lnTo>
                <a:lnTo>
                  <a:pt x="1426464" y="652272"/>
                </a:lnTo>
                <a:lnTo>
                  <a:pt x="1437132" y="598932"/>
                </a:lnTo>
                <a:lnTo>
                  <a:pt x="1440180" y="573024"/>
                </a:lnTo>
                <a:lnTo>
                  <a:pt x="1440180" y="518160"/>
                </a:lnTo>
                <a:lnTo>
                  <a:pt x="1432560" y="463296"/>
                </a:lnTo>
                <a:lnTo>
                  <a:pt x="1418844" y="411480"/>
                </a:lnTo>
                <a:lnTo>
                  <a:pt x="1397508" y="361188"/>
                </a:lnTo>
                <a:lnTo>
                  <a:pt x="1370076" y="312420"/>
                </a:lnTo>
                <a:lnTo>
                  <a:pt x="1338072" y="268224"/>
                </a:lnTo>
                <a:lnTo>
                  <a:pt x="1277112" y="204216"/>
                </a:lnTo>
                <a:lnTo>
                  <a:pt x="1231392" y="166116"/>
                </a:lnTo>
                <a:lnTo>
                  <a:pt x="1207008" y="149352"/>
                </a:lnTo>
                <a:lnTo>
                  <a:pt x="1181100" y="131064"/>
                </a:lnTo>
                <a:lnTo>
                  <a:pt x="1126236" y="100584"/>
                </a:lnTo>
                <a:lnTo>
                  <a:pt x="1036320" y="62484"/>
                </a:lnTo>
                <a:lnTo>
                  <a:pt x="972312" y="41148"/>
                </a:lnTo>
                <a:lnTo>
                  <a:pt x="903732" y="25908"/>
                </a:lnTo>
                <a:lnTo>
                  <a:pt x="835152" y="15240"/>
                </a:lnTo>
                <a:lnTo>
                  <a:pt x="762000" y="9144"/>
                </a:lnTo>
                <a:lnTo>
                  <a:pt x="859536" y="9144"/>
                </a:lnTo>
                <a:lnTo>
                  <a:pt x="906780" y="16764"/>
                </a:lnTo>
                <a:lnTo>
                  <a:pt x="973836" y="32004"/>
                </a:lnTo>
                <a:lnTo>
                  <a:pt x="1039368" y="53340"/>
                </a:lnTo>
                <a:lnTo>
                  <a:pt x="1100328" y="77724"/>
                </a:lnTo>
                <a:lnTo>
                  <a:pt x="1129284" y="92964"/>
                </a:lnTo>
                <a:lnTo>
                  <a:pt x="1158240" y="106680"/>
                </a:lnTo>
                <a:lnTo>
                  <a:pt x="1185672" y="123444"/>
                </a:lnTo>
                <a:lnTo>
                  <a:pt x="1211580" y="140208"/>
                </a:lnTo>
                <a:lnTo>
                  <a:pt x="1237488" y="158496"/>
                </a:lnTo>
                <a:lnTo>
                  <a:pt x="1261872" y="178308"/>
                </a:lnTo>
                <a:lnTo>
                  <a:pt x="1284732" y="196596"/>
                </a:lnTo>
                <a:lnTo>
                  <a:pt x="1325880" y="239268"/>
                </a:lnTo>
                <a:lnTo>
                  <a:pt x="1362456" y="284988"/>
                </a:lnTo>
                <a:lnTo>
                  <a:pt x="1392936" y="332232"/>
                </a:lnTo>
                <a:lnTo>
                  <a:pt x="1417320" y="382524"/>
                </a:lnTo>
                <a:lnTo>
                  <a:pt x="1435608" y="434340"/>
                </a:lnTo>
                <a:lnTo>
                  <a:pt x="1446276" y="489204"/>
                </a:lnTo>
                <a:lnTo>
                  <a:pt x="1449324" y="516636"/>
                </a:lnTo>
                <a:lnTo>
                  <a:pt x="1449324" y="573024"/>
                </a:lnTo>
                <a:lnTo>
                  <a:pt x="1441704" y="627888"/>
                </a:lnTo>
                <a:lnTo>
                  <a:pt x="1417320" y="707136"/>
                </a:lnTo>
                <a:lnTo>
                  <a:pt x="1392936" y="757428"/>
                </a:lnTo>
                <a:lnTo>
                  <a:pt x="1362456" y="804672"/>
                </a:lnTo>
                <a:lnTo>
                  <a:pt x="1325880" y="850392"/>
                </a:lnTo>
                <a:lnTo>
                  <a:pt x="1284732" y="891540"/>
                </a:lnTo>
                <a:lnTo>
                  <a:pt x="1237488" y="931164"/>
                </a:lnTo>
                <a:lnTo>
                  <a:pt x="1185672" y="966216"/>
                </a:lnTo>
                <a:lnTo>
                  <a:pt x="1130808" y="996696"/>
                </a:lnTo>
                <a:lnTo>
                  <a:pt x="1039368" y="1036320"/>
                </a:lnTo>
                <a:lnTo>
                  <a:pt x="973836" y="1057656"/>
                </a:lnTo>
                <a:lnTo>
                  <a:pt x="906780" y="1072896"/>
                </a:lnTo>
                <a:lnTo>
                  <a:pt x="871728" y="1078992"/>
                </a:lnTo>
                <a:lnTo>
                  <a:pt x="859536" y="1080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4934" y="1820706"/>
            <a:ext cx="972819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4191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Intitulé  É</a:t>
            </a:r>
            <a:r>
              <a:rPr sz="1400" b="1" spc="-25" dirty="0">
                <a:latin typeface="Arial"/>
                <a:cs typeface="Arial"/>
              </a:rPr>
              <a:t>v</a:t>
            </a:r>
            <a:r>
              <a:rPr sz="1400" b="1" spc="5" dirty="0">
                <a:latin typeface="Arial"/>
                <a:cs typeface="Arial"/>
              </a:rPr>
              <a:t>è</a:t>
            </a: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  </a:t>
            </a:r>
            <a:r>
              <a:rPr sz="1400" dirty="0">
                <a:latin typeface="Arial"/>
                <a:cs typeface="Arial"/>
              </a:rPr>
              <a:t>(alias)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07180" y="3406140"/>
          <a:ext cx="2376169" cy="187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996">
                <a:tc gridSpan="3"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15" dirty="0">
                          <a:latin typeface="Arial"/>
                          <a:cs typeface="Arial"/>
                        </a:rPr>
                        <a:t>Nom</a:t>
                      </a:r>
                      <a:r>
                        <a:rPr sz="1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40" dirty="0">
                          <a:latin typeface="Arial"/>
                          <a:cs typeface="Arial"/>
                        </a:rPr>
                        <a:t>Opération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806">
                <a:tc gridSpan="3"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105" dirty="0">
                          <a:latin typeface="Arial"/>
                          <a:cs typeface="Arial"/>
                        </a:rPr>
                        <a:t>Listes</a:t>
                      </a:r>
                      <a:r>
                        <a:rPr sz="19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5" dirty="0">
                          <a:latin typeface="Arial"/>
                          <a:cs typeface="Arial"/>
                        </a:rPr>
                        <a:t>Actions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-60" dirty="0">
                          <a:latin typeface="Arial"/>
                          <a:cs typeface="Arial"/>
                        </a:rPr>
                        <a:t>C1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7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b="1" dirty="0">
                          <a:latin typeface="Trebuchet MS"/>
                          <a:cs typeface="Trebuchet MS"/>
                        </a:rPr>
                        <a:t>…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40" dirty="0">
                          <a:latin typeface="Arial"/>
                          <a:cs typeface="Arial"/>
                        </a:rPr>
                        <a:t>CN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332732" y="5935980"/>
            <a:ext cx="946785" cy="657225"/>
          </a:xfrm>
          <a:custGeom>
            <a:avLst/>
            <a:gdLst/>
            <a:ahLst/>
            <a:cxnLst/>
            <a:rect l="l" t="t" r="r" b="b"/>
            <a:pathLst>
              <a:path w="946785" h="657225">
                <a:moveTo>
                  <a:pt x="496824" y="656844"/>
                </a:moveTo>
                <a:lnTo>
                  <a:pt x="448056" y="656844"/>
                </a:lnTo>
                <a:lnTo>
                  <a:pt x="400812" y="653796"/>
                </a:lnTo>
                <a:lnTo>
                  <a:pt x="355092" y="647700"/>
                </a:lnTo>
                <a:lnTo>
                  <a:pt x="332232" y="643128"/>
                </a:lnTo>
                <a:lnTo>
                  <a:pt x="310896" y="637032"/>
                </a:lnTo>
                <a:lnTo>
                  <a:pt x="289560" y="632460"/>
                </a:lnTo>
                <a:lnTo>
                  <a:pt x="268224" y="624840"/>
                </a:lnTo>
                <a:lnTo>
                  <a:pt x="248412" y="618744"/>
                </a:lnTo>
                <a:lnTo>
                  <a:pt x="228600" y="609600"/>
                </a:lnTo>
                <a:lnTo>
                  <a:pt x="208788" y="601980"/>
                </a:lnTo>
                <a:lnTo>
                  <a:pt x="190500" y="592836"/>
                </a:lnTo>
                <a:lnTo>
                  <a:pt x="172212" y="582168"/>
                </a:lnTo>
                <a:lnTo>
                  <a:pt x="155448" y="573024"/>
                </a:lnTo>
                <a:lnTo>
                  <a:pt x="108204" y="537972"/>
                </a:lnTo>
                <a:lnTo>
                  <a:pt x="68580" y="499872"/>
                </a:lnTo>
                <a:lnTo>
                  <a:pt x="28956" y="441960"/>
                </a:lnTo>
                <a:lnTo>
                  <a:pt x="9144" y="396240"/>
                </a:lnTo>
                <a:lnTo>
                  <a:pt x="0" y="345948"/>
                </a:lnTo>
                <a:lnTo>
                  <a:pt x="0" y="312420"/>
                </a:lnTo>
                <a:lnTo>
                  <a:pt x="1524" y="295656"/>
                </a:lnTo>
                <a:lnTo>
                  <a:pt x="6096" y="278892"/>
                </a:lnTo>
                <a:lnTo>
                  <a:pt x="9144" y="262128"/>
                </a:lnTo>
                <a:lnTo>
                  <a:pt x="15240" y="246888"/>
                </a:lnTo>
                <a:lnTo>
                  <a:pt x="21336" y="230124"/>
                </a:lnTo>
                <a:lnTo>
                  <a:pt x="36576" y="199644"/>
                </a:lnTo>
                <a:lnTo>
                  <a:pt x="68580" y="158496"/>
                </a:lnTo>
                <a:lnTo>
                  <a:pt x="108204" y="118872"/>
                </a:lnTo>
                <a:lnTo>
                  <a:pt x="138684" y="96012"/>
                </a:lnTo>
                <a:lnTo>
                  <a:pt x="172212" y="74676"/>
                </a:lnTo>
                <a:lnTo>
                  <a:pt x="208788" y="56388"/>
                </a:lnTo>
                <a:lnTo>
                  <a:pt x="268224" y="32004"/>
                </a:lnTo>
                <a:lnTo>
                  <a:pt x="310896" y="19812"/>
                </a:lnTo>
                <a:lnTo>
                  <a:pt x="377952" y="6096"/>
                </a:lnTo>
                <a:lnTo>
                  <a:pt x="400812" y="4572"/>
                </a:lnTo>
                <a:lnTo>
                  <a:pt x="425196" y="1524"/>
                </a:lnTo>
                <a:lnTo>
                  <a:pt x="448056" y="0"/>
                </a:lnTo>
                <a:lnTo>
                  <a:pt x="496824" y="0"/>
                </a:lnTo>
                <a:lnTo>
                  <a:pt x="521208" y="1524"/>
                </a:lnTo>
                <a:lnTo>
                  <a:pt x="544068" y="4572"/>
                </a:lnTo>
                <a:lnTo>
                  <a:pt x="568452" y="6096"/>
                </a:lnTo>
                <a:lnTo>
                  <a:pt x="583692" y="9144"/>
                </a:lnTo>
                <a:lnTo>
                  <a:pt x="472440" y="9144"/>
                </a:lnTo>
                <a:lnTo>
                  <a:pt x="449580" y="10668"/>
                </a:lnTo>
                <a:lnTo>
                  <a:pt x="425196" y="10668"/>
                </a:lnTo>
                <a:lnTo>
                  <a:pt x="356616" y="19812"/>
                </a:lnTo>
                <a:lnTo>
                  <a:pt x="335280" y="24384"/>
                </a:lnTo>
                <a:lnTo>
                  <a:pt x="312420" y="28956"/>
                </a:lnTo>
                <a:lnTo>
                  <a:pt x="292608" y="35052"/>
                </a:lnTo>
                <a:lnTo>
                  <a:pt x="271272" y="41148"/>
                </a:lnTo>
                <a:lnTo>
                  <a:pt x="231648" y="56388"/>
                </a:lnTo>
                <a:lnTo>
                  <a:pt x="176784" y="82296"/>
                </a:lnTo>
                <a:lnTo>
                  <a:pt x="129540" y="114300"/>
                </a:lnTo>
                <a:lnTo>
                  <a:pt x="88392" y="150876"/>
                </a:lnTo>
                <a:lnTo>
                  <a:pt x="54864" y="190500"/>
                </a:lnTo>
                <a:lnTo>
                  <a:pt x="45720" y="205740"/>
                </a:lnTo>
                <a:lnTo>
                  <a:pt x="36576" y="219456"/>
                </a:lnTo>
                <a:lnTo>
                  <a:pt x="18288" y="265176"/>
                </a:lnTo>
                <a:lnTo>
                  <a:pt x="12192" y="295656"/>
                </a:lnTo>
                <a:lnTo>
                  <a:pt x="9144" y="329184"/>
                </a:lnTo>
                <a:lnTo>
                  <a:pt x="10668" y="344424"/>
                </a:lnTo>
                <a:lnTo>
                  <a:pt x="12192" y="361188"/>
                </a:lnTo>
                <a:lnTo>
                  <a:pt x="15240" y="376428"/>
                </a:lnTo>
                <a:lnTo>
                  <a:pt x="18288" y="393192"/>
                </a:lnTo>
                <a:lnTo>
                  <a:pt x="30480" y="423672"/>
                </a:lnTo>
                <a:lnTo>
                  <a:pt x="64008" y="480060"/>
                </a:lnTo>
                <a:lnTo>
                  <a:pt x="88392" y="505968"/>
                </a:lnTo>
                <a:lnTo>
                  <a:pt x="100584" y="519684"/>
                </a:lnTo>
                <a:lnTo>
                  <a:pt x="114300" y="530352"/>
                </a:lnTo>
                <a:lnTo>
                  <a:pt x="129540" y="542544"/>
                </a:lnTo>
                <a:lnTo>
                  <a:pt x="160020" y="563880"/>
                </a:lnTo>
                <a:lnTo>
                  <a:pt x="176784" y="574548"/>
                </a:lnTo>
                <a:lnTo>
                  <a:pt x="231648" y="601980"/>
                </a:lnTo>
                <a:lnTo>
                  <a:pt x="251460" y="609600"/>
                </a:lnTo>
                <a:lnTo>
                  <a:pt x="271272" y="615696"/>
                </a:lnTo>
                <a:lnTo>
                  <a:pt x="292608" y="623316"/>
                </a:lnTo>
                <a:lnTo>
                  <a:pt x="312420" y="627888"/>
                </a:lnTo>
                <a:lnTo>
                  <a:pt x="335280" y="633984"/>
                </a:lnTo>
                <a:lnTo>
                  <a:pt x="356616" y="637032"/>
                </a:lnTo>
                <a:lnTo>
                  <a:pt x="379476" y="641604"/>
                </a:lnTo>
                <a:lnTo>
                  <a:pt x="402336" y="644652"/>
                </a:lnTo>
                <a:lnTo>
                  <a:pt x="449580" y="647700"/>
                </a:lnTo>
                <a:lnTo>
                  <a:pt x="591312" y="647700"/>
                </a:lnTo>
                <a:lnTo>
                  <a:pt x="544068" y="653796"/>
                </a:lnTo>
                <a:lnTo>
                  <a:pt x="496824" y="656844"/>
                </a:lnTo>
                <a:close/>
              </a:path>
              <a:path w="946785" h="657225">
                <a:moveTo>
                  <a:pt x="591312" y="647700"/>
                </a:moveTo>
                <a:lnTo>
                  <a:pt x="496824" y="647700"/>
                </a:lnTo>
                <a:lnTo>
                  <a:pt x="544068" y="644652"/>
                </a:lnTo>
                <a:lnTo>
                  <a:pt x="566928" y="641604"/>
                </a:lnTo>
                <a:lnTo>
                  <a:pt x="588264" y="637032"/>
                </a:lnTo>
                <a:lnTo>
                  <a:pt x="611124" y="633984"/>
                </a:lnTo>
                <a:lnTo>
                  <a:pt x="632460" y="627888"/>
                </a:lnTo>
                <a:lnTo>
                  <a:pt x="653796" y="623316"/>
                </a:lnTo>
                <a:lnTo>
                  <a:pt x="673608" y="615696"/>
                </a:lnTo>
                <a:lnTo>
                  <a:pt x="694944" y="609600"/>
                </a:lnTo>
                <a:lnTo>
                  <a:pt x="733044" y="592836"/>
                </a:lnTo>
                <a:lnTo>
                  <a:pt x="768096" y="574548"/>
                </a:lnTo>
                <a:lnTo>
                  <a:pt x="801624" y="553212"/>
                </a:lnTo>
                <a:lnTo>
                  <a:pt x="844296" y="519684"/>
                </a:lnTo>
                <a:lnTo>
                  <a:pt x="891540" y="466344"/>
                </a:lnTo>
                <a:lnTo>
                  <a:pt x="908304" y="437388"/>
                </a:lnTo>
                <a:lnTo>
                  <a:pt x="915924" y="423672"/>
                </a:lnTo>
                <a:lnTo>
                  <a:pt x="922020" y="408432"/>
                </a:lnTo>
                <a:lnTo>
                  <a:pt x="931164" y="377952"/>
                </a:lnTo>
                <a:lnTo>
                  <a:pt x="934212" y="361188"/>
                </a:lnTo>
                <a:lnTo>
                  <a:pt x="935736" y="345948"/>
                </a:lnTo>
                <a:lnTo>
                  <a:pt x="935736" y="312420"/>
                </a:lnTo>
                <a:lnTo>
                  <a:pt x="922020" y="249936"/>
                </a:lnTo>
                <a:lnTo>
                  <a:pt x="900684" y="205740"/>
                </a:lnTo>
                <a:lnTo>
                  <a:pt x="870204" y="164592"/>
                </a:lnTo>
                <a:lnTo>
                  <a:pt x="816864" y="114300"/>
                </a:lnTo>
                <a:lnTo>
                  <a:pt x="768096" y="82296"/>
                </a:lnTo>
                <a:lnTo>
                  <a:pt x="733044" y="64008"/>
                </a:lnTo>
                <a:lnTo>
                  <a:pt x="713232" y="56388"/>
                </a:lnTo>
                <a:lnTo>
                  <a:pt x="694944" y="48768"/>
                </a:lnTo>
                <a:lnTo>
                  <a:pt x="675132" y="41148"/>
                </a:lnTo>
                <a:lnTo>
                  <a:pt x="632460" y="28956"/>
                </a:lnTo>
                <a:lnTo>
                  <a:pt x="589788" y="19812"/>
                </a:lnTo>
                <a:lnTo>
                  <a:pt x="521208" y="10668"/>
                </a:lnTo>
                <a:lnTo>
                  <a:pt x="496824" y="10668"/>
                </a:lnTo>
                <a:lnTo>
                  <a:pt x="472440" y="9144"/>
                </a:lnTo>
                <a:lnTo>
                  <a:pt x="583692" y="9144"/>
                </a:lnTo>
                <a:lnTo>
                  <a:pt x="591312" y="10668"/>
                </a:lnTo>
                <a:lnTo>
                  <a:pt x="612648" y="15240"/>
                </a:lnTo>
                <a:lnTo>
                  <a:pt x="635508" y="19812"/>
                </a:lnTo>
                <a:lnTo>
                  <a:pt x="676656" y="32004"/>
                </a:lnTo>
                <a:lnTo>
                  <a:pt x="717804" y="47244"/>
                </a:lnTo>
                <a:lnTo>
                  <a:pt x="736092" y="56388"/>
                </a:lnTo>
                <a:lnTo>
                  <a:pt x="755904" y="65532"/>
                </a:lnTo>
                <a:lnTo>
                  <a:pt x="772668" y="74676"/>
                </a:lnTo>
                <a:lnTo>
                  <a:pt x="790956" y="85344"/>
                </a:lnTo>
                <a:lnTo>
                  <a:pt x="806196" y="96012"/>
                </a:lnTo>
                <a:lnTo>
                  <a:pt x="822960" y="106680"/>
                </a:lnTo>
                <a:lnTo>
                  <a:pt x="836676" y="118872"/>
                </a:lnTo>
                <a:lnTo>
                  <a:pt x="851916" y="131064"/>
                </a:lnTo>
                <a:lnTo>
                  <a:pt x="864108" y="144780"/>
                </a:lnTo>
                <a:lnTo>
                  <a:pt x="899160" y="185928"/>
                </a:lnTo>
                <a:lnTo>
                  <a:pt x="925068" y="230124"/>
                </a:lnTo>
                <a:lnTo>
                  <a:pt x="940308" y="278892"/>
                </a:lnTo>
                <a:lnTo>
                  <a:pt x="946404" y="329184"/>
                </a:lnTo>
                <a:lnTo>
                  <a:pt x="943356" y="362712"/>
                </a:lnTo>
                <a:lnTo>
                  <a:pt x="940308" y="379476"/>
                </a:lnTo>
                <a:lnTo>
                  <a:pt x="935736" y="394716"/>
                </a:lnTo>
                <a:lnTo>
                  <a:pt x="931164" y="411480"/>
                </a:lnTo>
                <a:lnTo>
                  <a:pt x="899160" y="472440"/>
                </a:lnTo>
                <a:lnTo>
                  <a:pt x="864108" y="513588"/>
                </a:lnTo>
                <a:lnTo>
                  <a:pt x="836676" y="537972"/>
                </a:lnTo>
                <a:lnTo>
                  <a:pt x="822960" y="550164"/>
                </a:lnTo>
                <a:lnTo>
                  <a:pt x="806196" y="560832"/>
                </a:lnTo>
                <a:lnTo>
                  <a:pt x="790956" y="573024"/>
                </a:lnTo>
                <a:lnTo>
                  <a:pt x="772668" y="582168"/>
                </a:lnTo>
                <a:lnTo>
                  <a:pt x="736092" y="601980"/>
                </a:lnTo>
                <a:lnTo>
                  <a:pt x="678180" y="624840"/>
                </a:lnTo>
                <a:lnTo>
                  <a:pt x="635508" y="637032"/>
                </a:lnTo>
                <a:lnTo>
                  <a:pt x="612648" y="643128"/>
                </a:lnTo>
                <a:lnTo>
                  <a:pt x="591312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52268" y="6107692"/>
            <a:ext cx="30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92240" y="5791200"/>
            <a:ext cx="944880" cy="658495"/>
          </a:xfrm>
          <a:custGeom>
            <a:avLst/>
            <a:gdLst/>
            <a:ahLst/>
            <a:cxnLst/>
            <a:rect l="l" t="t" r="r" b="b"/>
            <a:pathLst>
              <a:path w="944879" h="658495">
                <a:moveTo>
                  <a:pt x="496824" y="1524"/>
                </a:moveTo>
                <a:lnTo>
                  <a:pt x="448056" y="1524"/>
                </a:lnTo>
                <a:lnTo>
                  <a:pt x="472440" y="0"/>
                </a:lnTo>
                <a:lnTo>
                  <a:pt x="496824" y="1524"/>
                </a:lnTo>
                <a:close/>
              </a:path>
              <a:path w="944879" h="658495">
                <a:moveTo>
                  <a:pt x="472440" y="658368"/>
                </a:moveTo>
                <a:lnTo>
                  <a:pt x="400812" y="653796"/>
                </a:lnTo>
                <a:lnTo>
                  <a:pt x="355092" y="647700"/>
                </a:lnTo>
                <a:lnTo>
                  <a:pt x="310896" y="638556"/>
                </a:lnTo>
                <a:lnTo>
                  <a:pt x="268224" y="624840"/>
                </a:lnTo>
                <a:lnTo>
                  <a:pt x="246888" y="618744"/>
                </a:lnTo>
                <a:lnTo>
                  <a:pt x="227076" y="611124"/>
                </a:lnTo>
                <a:lnTo>
                  <a:pt x="172212" y="583692"/>
                </a:lnTo>
                <a:lnTo>
                  <a:pt x="138684" y="562356"/>
                </a:lnTo>
                <a:lnTo>
                  <a:pt x="123444" y="550164"/>
                </a:lnTo>
                <a:lnTo>
                  <a:pt x="108204" y="539496"/>
                </a:lnTo>
                <a:lnTo>
                  <a:pt x="94488" y="525780"/>
                </a:lnTo>
                <a:lnTo>
                  <a:pt x="80772" y="513588"/>
                </a:lnTo>
                <a:lnTo>
                  <a:pt x="56388" y="486156"/>
                </a:lnTo>
                <a:lnTo>
                  <a:pt x="47244" y="472440"/>
                </a:lnTo>
                <a:lnTo>
                  <a:pt x="36576" y="457200"/>
                </a:lnTo>
                <a:lnTo>
                  <a:pt x="28956" y="443484"/>
                </a:lnTo>
                <a:lnTo>
                  <a:pt x="9144" y="396240"/>
                </a:lnTo>
                <a:lnTo>
                  <a:pt x="0" y="345948"/>
                </a:lnTo>
                <a:lnTo>
                  <a:pt x="0" y="312420"/>
                </a:lnTo>
                <a:lnTo>
                  <a:pt x="9144" y="262128"/>
                </a:lnTo>
                <a:lnTo>
                  <a:pt x="21336" y="231648"/>
                </a:lnTo>
                <a:lnTo>
                  <a:pt x="28956" y="214884"/>
                </a:lnTo>
                <a:lnTo>
                  <a:pt x="56388" y="172212"/>
                </a:lnTo>
                <a:lnTo>
                  <a:pt x="94488" y="132588"/>
                </a:lnTo>
                <a:lnTo>
                  <a:pt x="108204" y="118872"/>
                </a:lnTo>
                <a:lnTo>
                  <a:pt x="123444" y="108204"/>
                </a:lnTo>
                <a:lnTo>
                  <a:pt x="138684" y="96012"/>
                </a:lnTo>
                <a:lnTo>
                  <a:pt x="172212" y="74676"/>
                </a:lnTo>
                <a:lnTo>
                  <a:pt x="227076" y="47244"/>
                </a:lnTo>
                <a:lnTo>
                  <a:pt x="268224" y="32004"/>
                </a:lnTo>
                <a:lnTo>
                  <a:pt x="310896" y="19812"/>
                </a:lnTo>
                <a:lnTo>
                  <a:pt x="355092" y="10668"/>
                </a:lnTo>
                <a:lnTo>
                  <a:pt x="423672" y="1524"/>
                </a:lnTo>
                <a:lnTo>
                  <a:pt x="521208" y="1524"/>
                </a:lnTo>
                <a:lnTo>
                  <a:pt x="589788" y="10668"/>
                </a:lnTo>
                <a:lnTo>
                  <a:pt x="448056" y="10668"/>
                </a:lnTo>
                <a:lnTo>
                  <a:pt x="402336" y="13716"/>
                </a:lnTo>
                <a:lnTo>
                  <a:pt x="356616" y="19812"/>
                </a:lnTo>
                <a:lnTo>
                  <a:pt x="312420" y="28956"/>
                </a:lnTo>
                <a:lnTo>
                  <a:pt x="271272" y="41148"/>
                </a:lnTo>
                <a:lnTo>
                  <a:pt x="231648" y="56388"/>
                </a:lnTo>
                <a:lnTo>
                  <a:pt x="213360" y="65532"/>
                </a:lnTo>
                <a:lnTo>
                  <a:pt x="195072" y="73152"/>
                </a:lnTo>
                <a:lnTo>
                  <a:pt x="176784" y="83820"/>
                </a:lnTo>
                <a:lnTo>
                  <a:pt x="160020" y="92964"/>
                </a:lnTo>
                <a:lnTo>
                  <a:pt x="144780" y="103632"/>
                </a:lnTo>
                <a:lnTo>
                  <a:pt x="128016" y="114300"/>
                </a:lnTo>
                <a:lnTo>
                  <a:pt x="100584" y="138684"/>
                </a:lnTo>
                <a:lnTo>
                  <a:pt x="88392" y="150876"/>
                </a:lnTo>
                <a:lnTo>
                  <a:pt x="76200" y="164592"/>
                </a:lnTo>
                <a:lnTo>
                  <a:pt x="64008" y="176784"/>
                </a:lnTo>
                <a:lnTo>
                  <a:pt x="54864" y="192024"/>
                </a:lnTo>
                <a:lnTo>
                  <a:pt x="36576" y="219456"/>
                </a:lnTo>
                <a:lnTo>
                  <a:pt x="28956" y="234696"/>
                </a:lnTo>
                <a:lnTo>
                  <a:pt x="22860" y="249936"/>
                </a:lnTo>
                <a:lnTo>
                  <a:pt x="13716" y="280416"/>
                </a:lnTo>
                <a:lnTo>
                  <a:pt x="10668" y="295656"/>
                </a:lnTo>
                <a:lnTo>
                  <a:pt x="9144" y="312420"/>
                </a:lnTo>
                <a:lnTo>
                  <a:pt x="9144" y="345948"/>
                </a:lnTo>
                <a:lnTo>
                  <a:pt x="18288" y="393192"/>
                </a:lnTo>
                <a:lnTo>
                  <a:pt x="36576" y="437388"/>
                </a:lnTo>
                <a:lnTo>
                  <a:pt x="44196" y="452628"/>
                </a:lnTo>
                <a:lnTo>
                  <a:pt x="54864" y="466344"/>
                </a:lnTo>
                <a:lnTo>
                  <a:pt x="64008" y="480060"/>
                </a:lnTo>
                <a:lnTo>
                  <a:pt x="76200" y="493776"/>
                </a:lnTo>
                <a:lnTo>
                  <a:pt x="86868" y="505968"/>
                </a:lnTo>
                <a:lnTo>
                  <a:pt x="100584" y="519684"/>
                </a:lnTo>
                <a:lnTo>
                  <a:pt x="114300" y="531876"/>
                </a:lnTo>
                <a:lnTo>
                  <a:pt x="128016" y="542544"/>
                </a:lnTo>
                <a:lnTo>
                  <a:pt x="143256" y="554736"/>
                </a:lnTo>
                <a:lnTo>
                  <a:pt x="160020" y="565404"/>
                </a:lnTo>
                <a:lnTo>
                  <a:pt x="176784" y="574548"/>
                </a:lnTo>
                <a:lnTo>
                  <a:pt x="195072" y="583692"/>
                </a:lnTo>
                <a:lnTo>
                  <a:pt x="211836" y="592836"/>
                </a:lnTo>
                <a:lnTo>
                  <a:pt x="231648" y="601980"/>
                </a:lnTo>
                <a:lnTo>
                  <a:pt x="251460" y="609600"/>
                </a:lnTo>
                <a:lnTo>
                  <a:pt x="271272" y="615696"/>
                </a:lnTo>
                <a:lnTo>
                  <a:pt x="291084" y="623316"/>
                </a:lnTo>
                <a:lnTo>
                  <a:pt x="312420" y="627888"/>
                </a:lnTo>
                <a:lnTo>
                  <a:pt x="333756" y="633984"/>
                </a:lnTo>
                <a:lnTo>
                  <a:pt x="356616" y="638556"/>
                </a:lnTo>
                <a:lnTo>
                  <a:pt x="400812" y="644652"/>
                </a:lnTo>
                <a:lnTo>
                  <a:pt x="448056" y="647700"/>
                </a:lnTo>
                <a:lnTo>
                  <a:pt x="589788" y="647700"/>
                </a:lnTo>
                <a:lnTo>
                  <a:pt x="544068" y="653796"/>
                </a:lnTo>
                <a:lnTo>
                  <a:pt x="472440" y="658368"/>
                </a:lnTo>
                <a:close/>
              </a:path>
              <a:path w="944879" h="658495">
                <a:moveTo>
                  <a:pt x="589788" y="647700"/>
                </a:moveTo>
                <a:lnTo>
                  <a:pt x="496824" y="647700"/>
                </a:lnTo>
                <a:lnTo>
                  <a:pt x="542544" y="644652"/>
                </a:lnTo>
                <a:lnTo>
                  <a:pt x="588264" y="638556"/>
                </a:lnTo>
                <a:lnTo>
                  <a:pt x="632460" y="629412"/>
                </a:lnTo>
                <a:lnTo>
                  <a:pt x="673608" y="617220"/>
                </a:lnTo>
                <a:lnTo>
                  <a:pt x="713232" y="601980"/>
                </a:lnTo>
                <a:lnTo>
                  <a:pt x="768096" y="574548"/>
                </a:lnTo>
                <a:lnTo>
                  <a:pt x="816864" y="542544"/>
                </a:lnTo>
                <a:lnTo>
                  <a:pt x="856488" y="507492"/>
                </a:lnTo>
                <a:lnTo>
                  <a:pt x="908304" y="438912"/>
                </a:lnTo>
                <a:lnTo>
                  <a:pt x="931164" y="377952"/>
                </a:lnTo>
                <a:lnTo>
                  <a:pt x="935736" y="345948"/>
                </a:lnTo>
                <a:lnTo>
                  <a:pt x="935736" y="312420"/>
                </a:lnTo>
                <a:lnTo>
                  <a:pt x="922020" y="249936"/>
                </a:lnTo>
                <a:lnTo>
                  <a:pt x="900684" y="205740"/>
                </a:lnTo>
                <a:lnTo>
                  <a:pt x="890016" y="192024"/>
                </a:lnTo>
                <a:lnTo>
                  <a:pt x="880872" y="178308"/>
                </a:lnTo>
                <a:lnTo>
                  <a:pt x="868680" y="164592"/>
                </a:lnTo>
                <a:lnTo>
                  <a:pt x="858012" y="150876"/>
                </a:lnTo>
                <a:lnTo>
                  <a:pt x="830580" y="126492"/>
                </a:lnTo>
                <a:lnTo>
                  <a:pt x="816864" y="115824"/>
                </a:lnTo>
                <a:lnTo>
                  <a:pt x="801624" y="103632"/>
                </a:lnTo>
                <a:lnTo>
                  <a:pt x="784860" y="92964"/>
                </a:lnTo>
                <a:lnTo>
                  <a:pt x="768096" y="83820"/>
                </a:lnTo>
                <a:lnTo>
                  <a:pt x="749808" y="73152"/>
                </a:lnTo>
                <a:lnTo>
                  <a:pt x="713232" y="56388"/>
                </a:lnTo>
                <a:lnTo>
                  <a:pt x="673608" y="41148"/>
                </a:lnTo>
                <a:lnTo>
                  <a:pt x="632460" y="28956"/>
                </a:lnTo>
                <a:lnTo>
                  <a:pt x="588264" y="19812"/>
                </a:lnTo>
                <a:lnTo>
                  <a:pt x="544068" y="13716"/>
                </a:lnTo>
                <a:lnTo>
                  <a:pt x="496824" y="10668"/>
                </a:lnTo>
                <a:lnTo>
                  <a:pt x="589788" y="10668"/>
                </a:lnTo>
                <a:lnTo>
                  <a:pt x="633984" y="19812"/>
                </a:lnTo>
                <a:lnTo>
                  <a:pt x="676656" y="32004"/>
                </a:lnTo>
                <a:lnTo>
                  <a:pt x="716280" y="47244"/>
                </a:lnTo>
                <a:lnTo>
                  <a:pt x="772668" y="74676"/>
                </a:lnTo>
                <a:lnTo>
                  <a:pt x="806196" y="96012"/>
                </a:lnTo>
                <a:lnTo>
                  <a:pt x="836676" y="118872"/>
                </a:lnTo>
                <a:lnTo>
                  <a:pt x="888492" y="172212"/>
                </a:lnTo>
                <a:lnTo>
                  <a:pt x="897636" y="185928"/>
                </a:lnTo>
                <a:lnTo>
                  <a:pt x="908304" y="199644"/>
                </a:lnTo>
                <a:lnTo>
                  <a:pt x="923544" y="230124"/>
                </a:lnTo>
                <a:lnTo>
                  <a:pt x="929640" y="246888"/>
                </a:lnTo>
                <a:lnTo>
                  <a:pt x="935736" y="262128"/>
                </a:lnTo>
                <a:lnTo>
                  <a:pt x="940308" y="278892"/>
                </a:lnTo>
                <a:lnTo>
                  <a:pt x="943356" y="295656"/>
                </a:lnTo>
                <a:lnTo>
                  <a:pt x="944880" y="312420"/>
                </a:lnTo>
                <a:lnTo>
                  <a:pt x="944880" y="345948"/>
                </a:lnTo>
                <a:lnTo>
                  <a:pt x="943356" y="362712"/>
                </a:lnTo>
                <a:lnTo>
                  <a:pt x="940308" y="379476"/>
                </a:lnTo>
                <a:lnTo>
                  <a:pt x="935736" y="394716"/>
                </a:lnTo>
                <a:lnTo>
                  <a:pt x="931164" y="411480"/>
                </a:lnTo>
                <a:lnTo>
                  <a:pt x="908304" y="457200"/>
                </a:lnTo>
                <a:lnTo>
                  <a:pt x="864108" y="513588"/>
                </a:lnTo>
                <a:lnTo>
                  <a:pt x="806196" y="562356"/>
                </a:lnTo>
                <a:lnTo>
                  <a:pt x="772668" y="583692"/>
                </a:lnTo>
                <a:lnTo>
                  <a:pt x="717804" y="611124"/>
                </a:lnTo>
                <a:lnTo>
                  <a:pt x="676656" y="624840"/>
                </a:lnTo>
                <a:lnTo>
                  <a:pt x="656844" y="632460"/>
                </a:lnTo>
                <a:lnTo>
                  <a:pt x="633984" y="638556"/>
                </a:lnTo>
                <a:lnTo>
                  <a:pt x="612648" y="643128"/>
                </a:lnTo>
                <a:lnTo>
                  <a:pt x="589788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11795" y="5962920"/>
            <a:ext cx="30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80204" y="1543824"/>
            <a:ext cx="3477895" cy="1880870"/>
          </a:xfrm>
          <a:custGeom>
            <a:avLst/>
            <a:gdLst/>
            <a:ahLst/>
            <a:cxnLst/>
            <a:rect l="l" t="t" r="r" b="b"/>
            <a:pathLst>
              <a:path w="3477895" h="1880870">
                <a:moveTo>
                  <a:pt x="1162812" y="1261859"/>
                </a:moveTo>
                <a:lnTo>
                  <a:pt x="1152144" y="1261859"/>
                </a:lnTo>
                <a:lnTo>
                  <a:pt x="1152144" y="1271016"/>
                </a:lnTo>
                <a:lnTo>
                  <a:pt x="1152144" y="1750517"/>
                </a:lnTo>
                <a:lnTo>
                  <a:pt x="581406" y="1871306"/>
                </a:lnTo>
                <a:lnTo>
                  <a:pt x="27698" y="1754124"/>
                </a:lnTo>
                <a:lnTo>
                  <a:pt x="9144" y="1750187"/>
                </a:lnTo>
                <a:lnTo>
                  <a:pt x="9144" y="1749552"/>
                </a:lnTo>
                <a:lnTo>
                  <a:pt x="9144" y="1271016"/>
                </a:lnTo>
                <a:lnTo>
                  <a:pt x="1152144" y="1271016"/>
                </a:lnTo>
                <a:lnTo>
                  <a:pt x="1152144" y="1261859"/>
                </a:lnTo>
                <a:lnTo>
                  <a:pt x="0" y="1261859"/>
                </a:lnTo>
                <a:lnTo>
                  <a:pt x="0" y="1758696"/>
                </a:lnTo>
                <a:lnTo>
                  <a:pt x="580644" y="1880616"/>
                </a:lnTo>
                <a:lnTo>
                  <a:pt x="624306" y="1871472"/>
                </a:lnTo>
                <a:lnTo>
                  <a:pt x="1162812" y="1758696"/>
                </a:lnTo>
                <a:lnTo>
                  <a:pt x="1162812" y="1754124"/>
                </a:lnTo>
                <a:lnTo>
                  <a:pt x="1162812" y="1749552"/>
                </a:lnTo>
                <a:lnTo>
                  <a:pt x="1162812" y="1271016"/>
                </a:lnTo>
                <a:lnTo>
                  <a:pt x="1162812" y="1266444"/>
                </a:lnTo>
                <a:lnTo>
                  <a:pt x="1162812" y="1261859"/>
                </a:lnTo>
                <a:close/>
              </a:path>
              <a:path w="3477895" h="1880870">
                <a:moveTo>
                  <a:pt x="3477768" y="516636"/>
                </a:moveTo>
                <a:lnTo>
                  <a:pt x="3474720" y="489204"/>
                </a:lnTo>
                <a:lnTo>
                  <a:pt x="3470148" y="461772"/>
                </a:lnTo>
                <a:lnTo>
                  <a:pt x="3468624" y="454914"/>
                </a:lnTo>
                <a:lnTo>
                  <a:pt x="3468624" y="545592"/>
                </a:lnTo>
                <a:lnTo>
                  <a:pt x="3465576" y="600456"/>
                </a:lnTo>
                <a:lnTo>
                  <a:pt x="3454908" y="652272"/>
                </a:lnTo>
                <a:lnTo>
                  <a:pt x="3436620" y="704088"/>
                </a:lnTo>
                <a:lnTo>
                  <a:pt x="3398520" y="777240"/>
                </a:lnTo>
                <a:lnTo>
                  <a:pt x="3364992" y="822960"/>
                </a:lnTo>
                <a:lnTo>
                  <a:pt x="3326892" y="865632"/>
                </a:lnTo>
                <a:lnTo>
                  <a:pt x="3282696" y="905256"/>
                </a:lnTo>
                <a:lnTo>
                  <a:pt x="3235452" y="941832"/>
                </a:lnTo>
                <a:lnTo>
                  <a:pt x="3182112" y="973836"/>
                </a:lnTo>
                <a:lnTo>
                  <a:pt x="3095244" y="1016508"/>
                </a:lnTo>
                <a:lnTo>
                  <a:pt x="3063240" y="1027176"/>
                </a:lnTo>
                <a:lnTo>
                  <a:pt x="3032760" y="1037844"/>
                </a:lnTo>
                <a:lnTo>
                  <a:pt x="2967228" y="1056132"/>
                </a:lnTo>
                <a:lnTo>
                  <a:pt x="2897124" y="1069848"/>
                </a:lnTo>
                <a:lnTo>
                  <a:pt x="2790444" y="1080516"/>
                </a:lnTo>
                <a:lnTo>
                  <a:pt x="2717292" y="1080516"/>
                </a:lnTo>
                <a:lnTo>
                  <a:pt x="2644140" y="1074420"/>
                </a:lnTo>
                <a:lnTo>
                  <a:pt x="2574036" y="1063752"/>
                </a:lnTo>
                <a:lnTo>
                  <a:pt x="2506980" y="1048512"/>
                </a:lnTo>
                <a:lnTo>
                  <a:pt x="2442972" y="1027176"/>
                </a:lnTo>
                <a:lnTo>
                  <a:pt x="2382012" y="1002792"/>
                </a:lnTo>
                <a:lnTo>
                  <a:pt x="2298192" y="958596"/>
                </a:lnTo>
                <a:lnTo>
                  <a:pt x="2223516" y="905256"/>
                </a:lnTo>
                <a:lnTo>
                  <a:pt x="2179320" y="865632"/>
                </a:lnTo>
                <a:lnTo>
                  <a:pt x="2141220" y="821436"/>
                </a:lnTo>
                <a:lnTo>
                  <a:pt x="2109216" y="777240"/>
                </a:lnTo>
                <a:lnTo>
                  <a:pt x="2081784" y="728472"/>
                </a:lnTo>
                <a:lnTo>
                  <a:pt x="2060448" y="678180"/>
                </a:lnTo>
                <a:lnTo>
                  <a:pt x="2046732" y="626364"/>
                </a:lnTo>
                <a:lnTo>
                  <a:pt x="2039112" y="573024"/>
                </a:lnTo>
                <a:lnTo>
                  <a:pt x="2039112" y="516636"/>
                </a:lnTo>
                <a:lnTo>
                  <a:pt x="2046732" y="463296"/>
                </a:lnTo>
                <a:lnTo>
                  <a:pt x="2060448" y="411480"/>
                </a:lnTo>
                <a:lnTo>
                  <a:pt x="2081784" y="361188"/>
                </a:lnTo>
                <a:lnTo>
                  <a:pt x="2109216" y="312420"/>
                </a:lnTo>
                <a:lnTo>
                  <a:pt x="2141220" y="268224"/>
                </a:lnTo>
                <a:lnTo>
                  <a:pt x="2180844" y="225552"/>
                </a:lnTo>
                <a:lnTo>
                  <a:pt x="2200656" y="204216"/>
                </a:lnTo>
                <a:lnTo>
                  <a:pt x="2247900" y="166116"/>
                </a:lnTo>
                <a:lnTo>
                  <a:pt x="2298192" y="132588"/>
                </a:lnTo>
                <a:lnTo>
                  <a:pt x="2353056" y="100584"/>
                </a:lnTo>
                <a:lnTo>
                  <a:pt x="2442972" y="62484"/>
                </a:lnTo>
                <a:lnTo>
                  <a:pt x="2506980" y="41148"/>
                </a:lnTo>
                <a:lnTo>
                  <a:pt x="2574036" y="25908"/>
                </a:lnTo>
                <a:lnTo>
                  <a:pt x="2644140" y="15240"/>
                </a:lnTo>
                <a:lnTo>
                  <a:pt x="2717292" y="9144"/>
                </a:lnTo>
                <a:lnTo>
                  <a:pt x="2790444" y="9144"/>
                </a:lnTo>
                <a:lnTo>
                  <a:pt x="2862072" y="15240"/>
                </a:lnTo>
                <a:lnTo>
                  <a:pt x="2932176" y="25908"/>
                </a:lnTo>
                <a:lnTo>
                  <a:pt x="2999232" y="41148"/>
                </a:lnTo>
                <a:lnTo>
                  <a:pt x="3064764" y="62484"/>
                </a:lnTo>
                <a:lnTo>
                  <a:pt x="3125724" y="86868"/>
                </a:lnTo>
                <a:lnTo>
                  <a:pt x="3182112" y="115824"/>
                </a:lnTo>
                <a:lnTo>
                  <a:pt x="3235452" y="149352"/>
                </a:lnTo>
                <a:lnTo>
                  <a:pt x="3284220" y="185928"/>
                </a:lnTo>
                <a:lnTo>
                  <a:pt x="3346704" y="245364"/>
                </a:lnTo>
                <a:lnTo>
                  <a:pt x="3364992" y="268224"/>
                </a:lnTo>
                <a:lnTo>
                  <a:pt x="3383280" y="289560"/>
                </a:lnTo>
                <a:lnTo>
                  <a:pt x="3412236" y="336804"/>
                </a:lnTo>
                <a:lnTo>
                  <a:pt x="3436620" y="385572"/>
                </a:lnTo>
                <a:lnTo>
                  <a:pt x="3454908" y="437388"/>
                </a:lnTo>
                <a:lnTo>
                  <a:pt x="3465576" y="490728"/>
                </a:lnTo>
                <a:lnTo>
                  <a:pt x="3468624" y="545592"/>
                </a:lnTo>
                <a:lnTo>
                  <a:pt x="3468624" y="454914"/>
                </a:lnTo>
                <a:lnTo>
                  <a:pt x="3445764" y="382524"/>
                </a:lnTo>
                <a:lnTo>
                  <a:pt x="3421380" y="332232"/>
                </a:lnTo>
                <a:lnTo>
                  <a:pt x="3390900" y="284988"/>
                </a:lnTo>
                <a:lnTo>
                  <a:pt x="3354324" y="239268"/>
                </a:lnTo>
                <a:lnTo>
                  <a:pt x="3265932" y="158496"/>
                </a:lnTo>
                <a:lnTo>
                  <a:pt x="3214116" y="123444"/>
                </a:lnTo>
                <a:lnTo>
                  <a:pt x="3128772" y="77724"/>
                </a:lnTo>
                <a:lnTo>
                  <a:pt x="3067812" y="53340"/>
                </a:lnTo>
                <a:lnTo>
                  <a:pt x="3002280" y="32004"/>
                </a:lnTo>
                <a:lnTo>
                  <a:pt x="2933700" y="16764"/>
                </a:lnTo>
                <a:lnTo>
                  <a:pt x="2886964" y="9144"/>
                </a:lnTo>
                <a:lnTo>
                  <a:pt x="2863596" y="6096"/>
                </a:lnTo>
                <a:lnTo>
                  <a:pt x="2790444" y="0"/>
                </a:lnTo>
                <a:lnTo>
                  <a:pt x="2715768" y="0"/>
                </a:lnTo>
                <a:lnTo>
                  <a:pt x="2642616" y="6096"/>
                </a:lnTo>
                <a:lnTo>
                  <a:pt x="2572512" y="16764"/>
                </a:lnTo>
                <a:lnTo>
                  <a:pt x="2503932" y="32004"/>
                </a:lnTo>
                <a:lnTo>
                  <a:pt x="2439924" y="53340"/>
                </a:lnTo>
                <a:lnTo>
                  <a:pt x="2377440" y="77724"/>
                </a:lnTo>
                <a:lnTo>
                  <a:pt x="2293620" y="123444"/>
                </a:lnTo>
                <a:lnTo>
                  <a:pt x="2241804" y="158496"/>
                </a:lnTo>
                <a:lnTo>
                  <a:pt x="2194560" y="198120"/>
                </a:lnTo>
                <a:lnTo>
                  <a:pt x="2153412" y="239268"/>
                </a:lnTo>
                <a:lnTo>
                  <a:pt x="2100072" y="307848"/>
                </a:lnTo>
                <a:lnTo>
                  <a:pt x="2072640" y="356616"/>
                </a:lnTo>
                <a:lnTo>
                  <a:pt x="2051304" y="408432"/>
                </a:lnTo>
                <a:lnTo>
                  <a:pt x="2037588" y="461772"/>
                </a:lnTo>
                <a:lnTo>
                  <a:pt x="2029968" y="516636"/>
                </a:lnTo>
                <a:lnTo>
                  <a:pt x="2028444" y="545592"/>
                </a:lnTo>
                <a:lnTo>
                  <a:pt x="2029968" y="573024"/>
                </a:lnTo>
                <a:lnTo>
                  <a:pt x="2037588" y="627888"/>
                </a:lnTo>
                <a:lnTo>
                  <a:pt x="2051304" y="681228"/>
                </a:lnTo>
                <a:lnTo>
                  <a:pt x="2072640" y="733044"/>
                </a:lnTo>
                <a:lnTo>
                  <a:pt x="2100072" y="781812"/>
                </a:lnTo>
                <a:lnTo>
                  <a:pt x="2133600" y="829056"/>
                </a:lnTo>
                <a:lnTo>
                  <a:pt x="2173224" y="871728"/>
                </a:lnTo>
                <a:lnTo>
                  <a:pt x="2217420" y="912876"/>
                </a:lnTo>
                <a:lnTo>
                  <a:pt x="2266188" y="949452"/>
                </a:lnTo>
                <a:lnTo>
                  <a:pt x="2321052" y="982980"/>
                </a:lnTo>
                <a:lnTo>
                  <a:pt x="2378964" y="1011936"/>
                </a:lnTo>
                <a:lnTo>
                  <a:pt x="2439924" y="1036320"/>
                </a:lnTo>
                <a:lnTo>
                  <a:pt x="2505456" y="1057656"/>
                </a:lnTo>
                <a:lnTo>
                  <a:pt x="2572512" y="1072896"/>
                </a:lnTo>
                <a:lnTo>
                  <a:pt x="2679192" y="1088136"/>
                </a:lnTo>
                <a:lnTo>
                  <a:pt x="2715768" y="1089660"/>
                </a:lnTo>
                <a:lnTo>
                  <a:pt x="2790444" y="1089660"/>
                </a:lnTo>
                <a:lnTo>
                  <a:pt x="2827020" y="1088136"/>
                </a:lnTo>
                <a:lnTo>
                  <a:pt x="2887980" y="1080516"/>
                </a:lnTo>
                <a:lnTo>
                  <a:pt x="2900172" y="1078992"/>
                </a:lnTo>
                <a:lnTo>
                  <a:pt x="3002280" y="1057656"/>
                </a:lnTo>
                <a:lnTo>
                  <a:pt x="3067812" y="1036320"/>
                </a:lnTo>
                <a:lnTo>
                  <a:pt x="3128772" y="1011936"/>
                </a:lnTo>
                <a:lnTo>
                  <a:pt x="3157728" y="996696"/>
                </a:lnTo>
                <a:lnTo>
                  <a:pt x="3186684" y="982980"/>
                </a:lnTo>
                <a:lnTo>
                  <a:pt x="3240024" y="949452"/>
                </a:lnTo>
                <a:lnTo>
                  <a:pt x="3290316" y="911352"/>
                </a:lnTo>
                <a:lnTo>
                  <a:pt x="3334512" y="871728"/>
                </a:lnTo>
                <a:lnTo>
                  <a:pt x="3390900" y="804672"/>
                </a:lnTo>
                <a:lnTo>
                  <a:pt x="3421380" y="757428"/>
                </a:lnTo>
                <a:lnTo>
                  <a:pt x="3445764" y="707136"/>
                </a:lnTo>
                <a:lnTo>
                  <a:pt x="3464052" y="655320"/>
                </a:lnTo>
                <a:lnTo>
                  <a:pt x="3474720" y="600456"/>
                </a:lnTo>
                <a:lnTo>
                  <a:pt x="3477768" y="573024"/>
                </a:lnTo>
                <a:lnTo>
                  <a:pt x="3477768" y="51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45938" y="1749052"/>
            <a:ext cx="972819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4191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Intitulé  É</a:t>
            </a:r>
            <a:r>
              <a:rPr sz="1400" b="1" spc="-25" dirty="0">
                <a:latin typeface="Arial"/>
                <a:cs typeface="Arial"/>
              </a:rPr>
              <a:t>v</a:t>
            </a:r>
            <a:r>
              <a:rPr sz="1400" b="1" spc="5" dirty="0">
                <a:latin typeface="Arial"/>
                <a:cs typeface="Arial"/>
              </a:rPr>
              <a:t>è</a:t>
            </a:r>
            <a:r>
              <a:rPr sz="1400" b="1" spc="-5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m</a:t>
            </a:r>
            <a:r>
              <a:rPr sz="1400" b="1" spc="5" dirty="0">
                <a:latin typeface="Arial"/>
                <a:cs typeface="Arial"/>
              </a:rPr>
              <a:t>e</a:t>
            </a:r>
            <a:r>
              <a:rPr sz="1400" b="1" spc="-2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t  </a:t>
            </a:r>
            <a:r>
              <a:rPr sz="1400" dirty="0">
                <a:latin typeface="Arial"/>
                <a:cs typeface="Arial"/>
              </a:rPr>
              <a:t>(alias)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17847" y="5274564"/>
            <a:ext cx="687705" cy="666115"/>
          </a:xfrm>
          <a:custGeom>
            <a:avLst/>
            <a:gdLst/>
            <a:ahLst/>
            <a:cxnLst/>
            <a:rect l="l" t="t" r="r" b="b"/>
            <a:pathLst>
              <a:path w="687704" h="666114">
                <a:moveTo>
                  <a:pt x="629705" y="616264"/>
                </a:moveTo>
                <a:lnTo>
                  <a:pt x="0" y="6096"/>
                </a:lnTo>
                <a:lnTo>
                  <a:pt x="7620" y="0"/>
                </a:lnTo>
                <a:lnTo>
                  <a:pt x="636454" y="609323"/>
                </a:lnTo>
                <a:lnTo>
                  <a:pt x="629705" y="616264"/>
                </a:lnTo>
                <a:close/>
              </a:path>
              <a:path w="687704" h="666114">
                <a:moveTo>
                  <a:pt x="673349" y="624840"/>
                </a:moveTo>
                <a:lnTo>
                  <a:pt x="638556" y="624840"/>
                </a:lnTo>
                <a:lnTo>
                  <a:pt x="646176" y="618744"/>
                </a:lnTo>
                <a:lnTo>
                  <a:pt x="636454" y="609323"/>
                </a:lnTo>
                <a:lnTo>
                  <a:pt x="659892" y="585216"/>
                </a:lnTo>
                <a:lnTo>
                  <a:pt x="673349" y="624840"/>
                </a:lnTo>
                <a:close/>
              </a:path>
              <a:path w="687704" h="666114">
                <a:moveTo>
                  <a:pt x="638556" y="624840"/>
                </a:moveTo>
                <a:lnTo>
                  <a:pt x="629705" y="616264"/>
                </a:lnTo>
                <a:lnTo>
                  <a:pt x="636454" y="609323"/>
                </a:lnTo>
                <a:lnTo>
                  <a:pt x="646176" y="618744"/>
                </a:lnTo>
                <a:lnTo>
                  <a:pt x="638556" y="624840"/>
                </a:lnTo>
                <a:close/>
              </a:path>
              <a:path w="687704" h="666114">
                <a:moveTo>
                  <a:pt x="687324" y="665988"/>
                </a:moveTo>
                <a:lnTo>
                  <a:pt x="606552" y="640080"/>
                </a:lnTo>
                <a:lnTo>
                  <a:pt x="629705" y="616264"/>
                </a:lnTo>
                <a:lnTo>
                  <a:pt x="638556" y="624840"/>
                </a:lnTo>
                <a:lnTo>
                  <a:pt x="673349" y="624840"/>
                </a:lnTo>
                <a:lnTo>
                  <a:pt x="687324" y="665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93764" y="5301996"/>
            <a:ext cx="471170" cy="494030"/>
          </a:xfrm>
          <a:custGeom>
            <a:avLst/>
            <a:gdLst/>
            <a:ahLst/>
            <a:cxnLst/>
            <a:rect l="l" t="t" r="r" b="b"/>
            <a:pathLst>
              <a:path w="471170" h="494029">
                <a:moveTo>
                  <a:pt x="414976" y="442001"/>
                </a:moveTo>
                <a:lnTo>
                  <a:pt x="0" y="7620"/>
                </a:lnTo>
                <a:lnTo>
                  <a:pt x="7620" y="0"/>
                </a:lnTo>
                <a:lnTo>
                  <a:pt x="422151" y="435407"/>
                </a:lnTo>
                <a:lnTo>
                  <a:pt x="414976" y="442001"/>
                </a:lnTo>
                <a:close/>
              </a:path>
              <a:path w="471170" h="494029">
                <a:moveTo>
                  <a:pt x="458033" y="451104"/>
                </a:moveTo>
                <a:lnTo>
                  <a:pt x="423672" y="451104"/>
                </a:lnTo>
                <a:lnTo>
                  <a:pt x="431292" y="445008"/>
                </a:lnTo>
                <a:lnTo>
                  <a:pt x="422151" y="435407"/>
                </a:lnTo>
                <a:lnTo>
                  <a:pt x="446532" y="413004"/>
                </a:lnTo>
                <a:lnTo>
                  <a:pt x="458033" y="451104"/>
                </a:lnTo>
                <a:close/>
              </a:path>
              <a:path w="471170" h="494029">
                <a:moveTo>
                  <a:pt x="423672" y="451104"/>
                </a:moveTo>
                <a:lnTo>
                  <a:pt x="414976" y="442001"/>
                </a:lnTo>
                <a:lnTo>
                  <a:pt x="422151" y="435407"/>
                </a:lnTo>
                <a:lnTo>
                  <a:pt x="431292" y="445008"/>
                </a:lnTo>
                <a:lnTo>
                  <a:pt x="423672" y="451104"/>
                </a:lnTo>
                <a:close/>
              </a:path>
              <a:path w="471170" h="494029">
                <a:moveTo>
                  <a:pt x="470916" y="493776"/>
                </a:moveTo>
                <a:lnTo>
                  <a:pt x="390144" y="464820"/>
                </a:lnTo>
                <a:lnTo>
                  <a:pt x="414976" y="442001"/>
                </a:lnTo>
                <a:lnTo>
                  <a:pt x="423672" y="451104"/>
                </a:lnTo>
                <a:lnTo>
                  <a:pt x="458033" y="451104"/>
                </a:lnTo>
                <a:lnTo>
                  <a:pt x="470916" y="493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9359" y="2084831"/>
            <a:ext cx="2882265" cy="1085215"/>
          </a:xfrm>
          <a:custGeom>
            <a:avLst/>
            <a:gdLst/>
            <a:ahLst/>
            <a:cxnLst/>
            <a:rect l="l" t="t" r="r" b="b"/>
            <a:pathLst>
              <a:path w="2882265" h="1085214">
                <a:moveTo>
                  <a:pt x="1141476" y="725436"/>
                </a:moveTo>
                <a:lnTo>
                  <a:pt x="1122997" y="696480"/>
                </a:lnTo>
                <a:lnTo>
                  <a:pt x="1095768" y="653808"/>
                </a:lnTo>
                <a:lnTo>
                  <a:pt x="1079093" y="682485"/>
                </a:lnTo>
                <a:lnTo>
                  <a:pt x="4572" y="35052"/>
                </a:lnTo>
                <a:lnTo>
                  <a:pt x="0" y="44208"/>
                </a:lnTo>
                <a:lnTo>
                  <a:pt x="1074610" y="690181"/>
                </a:lnTo>
                <a:lnTo>
                  <a:pt x="1057668" y="719340"/>
                </a:lnTo>
                <a:lnTo>
                  <a:pt x="1141476" y="725436"/>
                </a:lnTo>
                <a:close/>
              </a:path>
              <a:path w="2882265" h="1085214">
                <a:moveTo>
                  <a:pt x="2596908" y="9156"/>
                </a:moveTo>
                <a:lnTo>
                  <a:pt x="2592336" y="0"/>
                </a:lnTo>
                <a:lnTo>
                  <a:pt x="1208278" y="687501"/>
                </a:lnTo>
                <a:lnTo>
                  <a:pt x="1193292" y="656856"/>
                </a:lnTo>
                <a:lnTo>
                  <a:pt x="1141476" y="725436"/>
                </a:lnTo>
                <a:lnTo>
                  <a:pt x="1226820" y="725436"/>
                </a:lnTo>
                <a:lnTo>
                  <a:pt x="1214907" y="701052"/>
                </a:lnTo>
                <a:lnTo>
                  <a:pt x="1212176" y="695464"/>
                </a:lnTo>
                <a:lnTo>
                  <a:pt x="2596908" y="9156"/>
                </a:lnTo>
                <a:close/>
              </a:path>
              <a:path w="2882265" h="1085214">
                <a:moveTo>
                  <a:pt x="2881896" y="1042416"/>
                </a:moveTo>
                <a:lnTo>
                  <a:pt x="1301496" y="1042416"/>
                </a:lnTo>
                <a:lnTo>
                  <a:pt x="1301496" y="1008888"/>
                </a:lnTo>
                <a:lnTo>
                  <a:pt x="1225296" y="1047000"/>
                </a:lnTo>
                <a:lnTo>
                  <a:pt x="1301496" y="1085100"/>
                </a:lnTo>
                <a:lnTo>
                  <a:pt x="1301496" y="1053096"/>
                </a:lnTo>
                <a:lnTo>
                  <a:pt x="2881896" y="1053096"/>
                </a:lnTo>
                <a:lnTo>
                  <a:pt x="2881896" y="1042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65397" y="6028441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Flux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sortants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9083" y="2870694"/>
            <a:ext cx="2236470" cy="1494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Expression logique </a:t>
            </a:r>
            <a:r>
              <a:rPr sz="1600" dirty="0">
                <a:latin typeface="Arial"/>
                <a:cs typeface="Arial"/>
              </a:rPr>
              <a:t>de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  </a:t>
            </a:r>
            <a:r>
              <a:rPr sz="1600" b="1" spc="-10" dirty="0">
                <a:latin typeface="Arial"/>
                <a:cs typeface="Arial"/>
              </a:rPr>
              <a:t>synchronisation</a:t>
            </a:r>
            <a:r>
              <a:rPr sz="1600" spc="-10" dirty="0">
                <a:latin typeface="Arial"/>
                <a:cs typeface="Arial"/>
              </a:rPr>
              <a:t>. </a:t>
            </a:r>
            <a:r>
              <a:rPr sz="1600" spc="-5" dirty="0">
                <a:latin typeface="Arial"/>
                <a:cs typeface="Arial"/>
              </a:rPr>
              <a:t>+  conditions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locales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Arial"/>
              <a:cs typeface="Arial"/>
            </a:endParaRPr>
          </a:p>
          <a:p>
            <a:pPr marL="26225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Règles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d’émission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53555" y="4207764"/>
            <a:ext cx="940435" cy="797560"/>
          </a:xfrm>
          <a:custGeom>
            <a:avLst/>
            <a:gdLst/>
            <a:ahLst/>
            <a:cxnLst/>
            <a:rect l="l" t="t" r="r" b="b"/>
            <a:pathLst>
              <a:path w="940434" h="797560">
                <a:moveTo>
                  <a:pt x="61373" y="750870"/>
                </a:moveTo>
                <a:lnTo>
                  <a:pt x="55083" y="743400"/>
                </a:lnTo>
                <a:lnTo>
                  <a:pt x="932688" y="0"/>
                </a:lnTo>
                <a:lnTo>
                  <a:pt x="940308" y="7620"/>
                </a:lnTo>
                <a:lnTo>
                  <a:pt x="61373" y="750870"/>
                </a:lnTo>
                <a:close/>
              </a:path>
              <a:path w="940434" h="797560">
                <a:moveTo>
                  <a:pt x="0" y="797052"/>
                </a:moveTo>
                <a:lnTo>
                  <a:pt x="33528" y="717804"/>
                </a:lnTo>
                <a:lnTo>
                  <a:pt x="55083" y="743400"/>
                </a:lnTo>
                <a:lnTo>
                  <a:pt x="45720" y="751332"/>
                </a:lnTo>
                <a:lnTo>
                  <a:pt x="51816" y="758952"/>
                </a:lnTo>
                <a:lnTo>
                  <a:pt x="68178" y="758952"/>
                </a:lnTo>
                <a:lnTo>
                  <a:pt x="82296" y="775716"/>
                </a:lnTo>
                <a:lnTo>
                  <a:pt x="0" y="797052"/>
                </a:lnTo>
                <a:close/>
              </a:path>
              <a:path w="940434" h="797560">
                <a:moveTo>
                  <a:pt x="51816" y="758952"/>
                </a:moveTo>
                <a:lnTo>
                  <a:pt x="45720" y="751332"/>
                </a:lnTo>
                <a:lnTo>
                  <a:pt x="55083" y="743400"/>
                </a:lnTo>
                <a:lnTo>
                  <a:pt x="61373" y="750870"/>
                </a:lnTo>
                <a:lnTo>
                  <a:pt x="51816" y="758952"/>
                </a:lnTo>
                <a:close/>
              </a:path>
              <a:path w="940434" h="797560">
                <a:moveTo>
                  <a:pt x="68178" y="758952"/>
                </a:moveTo>
                <a:lnTo>
                  <a:pt x="51816" y="758952"/>
                </a:lnTo>
                <a:lnTo>
                  <a:pt x="61373" y="750870"/>
                </a:lnTo>
                <a:lnTo>
                  <a:pt x="68178" y="758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80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5407" y="696006"/>
            <a:ext cx="4655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Élaboration </a:t>
            </a:r>
            <a:r>
              <a:rPr sz="4000" spc="-10" dirty="0"/>
              <a:t>du</a:t>
            </a:r>
            <a:r>
              <a:rPr sz="4000" spc="-35" dirty="0"/>
              <a:t> </a:t>
            </a:r>
            <a:r>
              <a:rPr sz="4000" spc="-15" dirty="0"/>
              <a:t>MCT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81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4" y="2038650"/>
            <a:ext cx="7888605" cy="441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spc="-5" dirty="0">
                <a:latin typeface="TeXGyreAdventor"/>
                <a:cs typeface="TeXGyreAdventor"/>
              </a:rPr>
              <a:t>Définition du domaine</a:t>
            </a:r>
            <a:r>
              <a:rPr sz="2000" spc="-15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d’étude</a:t>
            </a:r>
            <a:endParaRPr sz="20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1675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spc="-5" dirty="0">
                <a:latin typeface="TeXGyreAdventor"/>
                <a:cs typeface="TeXGyreAdventor"/>
              </a:rPr>
              <a:t>Définition </a:t>
            </a:r>
            <a:r>
              <a:rPr sz="2000" dirty="0">
                <a:latin typeface="TeXGyreAdventor"/>
                <a:cs typeface="TeXGyreAdventor"/>
              </a:rPr>
              <a:t>des</a:t>
            </a:r>
            <a:r>
              <a:rPr sz="2000" spc="-45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flux</a:t>
            </a:r>
            <a:endParaRPr sz="2000">
              <a:latin typeface="TeXGyreAdventor"/>
              <a:cs typeface="TeXGyreAdventor"/>
            </a:endParaRPr>
          </a:p>
          <a:p>
            <a:pPr marL="355600" marR="724535" indent="-343535">
              <a:lnSpc>
                <a:spcPct val="150000"/>
              </a:lnSpc>
              <a:spcBef>
                <a:spcPts val="480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spc="-5" dirty="0">
                <a:latin typeface="TeXGyreAdventor"/>
                <a:cs typeface="TeXGyreAdventor"/>
              </a:rPr>
              <a:t>Identification </a:t>
            </a:r>
            <a:r>
              <a:rPr sz="2000" dirty="0">
                <a:latin typeface="TeXGyreAdventor"/>
                <a:cs typeface="TeXGyreAdventor"/>
              </a:rPr>
              <a:t>des acteurs </a:t>
            </a:r>
            <a:r>
              <a:rPr sz="2000" spc="-5" dirty="0">
                <a:latin typeface="TeXGyreAdventor"/>
                <a:cs typeface="TeXGyreAdventor"/>
              </a:rPr>
              <a:t>(internes </a:t>
            </a:r>
            <a:r>
              <a:rPr sz="2000" dirty="0">
                <a:latin typeface="TeXGyreAdventor"/>
                <a:cs typeface="TeXGyreAdventor"/>
              </a:rPr>
              <a:t>et </a:t>
            </a:r>
            <a:r>
              <a:rPr sz="2000" spc="5" dirty="0">
                <a:latin typeface="TeXGyreAdventor"/>
                <a:cs typeface="TeXGyreAdventor"/>
              </a:rPr>
              <a:t>externe </a:t>
            </a:r>
            <a:r>
              <a:rPr sz="2000" spc="-5" dirty="0">
                <a:latin typeface="TeXGyreAdventor"/>
                <a:cs typeface="TeXGyreAdventor"/>
              </a:rPr>
              <a:t>relatifs au  domaine)</a:t>
            </a:r>
            <a:endParaRPr sz="20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spc="-5" dirty="0">
                <a:latin typeface="TeXGyreAdventor"/>
                <a:cs typeface="TeXGyreAdventor"/>
              </a:rPr>
              <a:t>Identification </a:t>
            </a:r>
            <a:r>
              <a:rPr sz="2000" dirty="0">
                <a:latin typeface="TeXGyreAdventor"/>
                <a:cs typeface="TeXGyreAdventor"/>
              </a:rPr>
              <a:t>des échanges </a:t>
            </a:r>
            <a:r>
              <a:rPr sz="2000" spc="-5" dirty="0">
                <a:latin typeface="TeXGyreAdventor"/>
                <a:cs typeface="TeXGyreAdventor"/>
              </a:rPr>
              <a:t>d’informations </a:t>
            </a:r>
            <a:r>
              <a:rPr sz="2000" dirty="0">
                <a:latin typeface="TeXGyreAdventor"/>
                <a:cs typeface="TeXGyreAdventor"/>
              </a:rPr>
              <a:t>entre </a:t>
            </a:r>
            <a:r>
              <a:rPr sz="2000" spc="5" dirty="0">
                <a:latin typeface="TeXGyreAdventor"/>
                <a:cs typeface="TeXGyreAdventor"/>
              </a:rPr>
              <a:t>les</a:t>
            </a:r>
            <a:r>
              <a:rPr sz="2000" spc="-80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acteurs</a:t>
            </a:r>
            <a:endParaRPr sz="20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dirty="0">
                <a:latin typeface="TeXGyreAdventor"/>
                <a:cs typeface="TeXGyreAdventor"/>
              </a:rPr>
              <a:t>Regroupement des </a:t>
            </a:r>
            <a:r>
              <a:rPr sz="2000" spc="-5" dirty="0">
                <a:latin typeface="TeXGyreAdventor"/>
                <a:cs typeface="TeXGyreAdventor"/>
              </a:rPr>
              <a:t>flux </a:t>
            </a:r>
            <a:r>
              <a:rPr sz="2000" dirty="0">
                <a:latin typeface="TeXGyreAdventor"/>
                <a:cs typeface="TeXGyreAdventor"/>
              </a:rPr>
              <a:t>(événements et</a:t>
            </a:r>
            <a:r>
              <a:rPr sz="2000" spc="-120" dirty="0">
                <a:latin typeface="TeXGyreAdventor"/>
                <a:cs typeface="TeXGyreAdventor"/>
              </a:rPr>
              <a:t> </a:t>
            </a:r>
            <a:r>
              <a:rPr sz="2000" spc="-5" dirty="0">
                <a:latin typeface="TeXGyreAdventor"/>
                <a:cs typeface="TeXGyreAdventor"/>
              </a:rPr>
              <a:t>résultats)</a:t>
            </a:r>
            <a:endParaRPr sz="20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1685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spc="-5" dirty="0">
                <a:latin typeface="TeXGyreAdventor"/>
                <a:cs typeface="TeXGyreAdventor"/>
              </a:rPr>
              <a:t>Définition </a:t>
            </a:r>
            <a:r>
              <a:rPr sz="2000" dirty="0">
                <a:latin typeface="TeXGyreAdventor"/>
                <a:cs typeface="TeXGyreAdventor"/>
              </a:rPr>
              <a:t>des opérations </a:t>
            </a:r>
            <a:r>
              <a:rPr sz="2000" spc="-5" dirty="0">
                <a:latin typeface="TeXGyreAdventor"/>
                <a:cs typeface="TeXGyreAdventor"/>
              </a:rPr>
              <a:t>(acteurs</a:t>
            </a:r>
            <a:r>
              <a:rPr sz="2000" spc="-60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occultés)</a:t>
            </a:r>
            <a:endParaRPr sz="20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1675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spc="-5" dirty="0">
                <a:latin typeface="TeXGyreAdventor"/>
                <a:cs typeface="TeXGyreAdventor"/>
              </a:rPr>
              <a:t>Elaboration du</a:t>
            </a:r>
            <a:r>
              <a:rPr sz="2000" spc="-25" dirty="0">
                <a:latin typeface="TeXGyreAdventor"/>
                <a:cs typeface="TeXGyreAdventor"/>
              </a:rPr>
              <a:t> </a:t>
            </a:r>
            <a:r>
              <a:rPr sz="2000" spc="-5" dirty="0">
                <a:latin typeface="TeXGyreAdventor"/>
                <a:cs typeface="TeXGyreAdventor"/>
              </a:rPr>
              <a:t>MCT</a:t>
            </a:r>
            <a:endParaRPr sz="2000">
              <a:latin typeface="TeXGyreAdventor"/>
              <a:cs typeface="TeXGyreAdventor"/>
            </a:endParaRPr>
          </a:p>
          <a:p>
            <a:pPr marL="355600" indent="-343535">
              <a:lnSpc>
                <a:spcPct val="100000"/>
              </a:lnSpc>
              <a:spcBef>
                <a:spcPts val="1680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dirty="0">
                <a:latin typeface="TeXGyreAdventor"/>
                <a:cs typeface="TeXGyreAdventor"/>
              </a:rPr>
              <a:t>Contrôle </a:t>
            </a:r>
            <a:r>
              <a:rPr sz="2000" spc="-5" dirty="0">
                <a:latin typeface="TeXGyreAdventor"/>
                <a:cs typeface="TeXGyreAdventor"/>
              </a:rPr>
              <a:t>de </a:t>
            </a:r>
            <a:r>
              <a:rPr sz="2000" dirty="0">
                <a:latin typeface="TeXGyreAdventor"/>
                <a:cs typeface="TeXGyreAdventor"/>
              </a:rPr>
              <a:t>chaque </a:t>
            </a:r>
            <a:r>
              <a:rPr sz="2000" spc="-5" dirty="0">
                <a:latin typeface="TeXGyreAdventor"/>
                <a:cs typeface="TeXGyreAdventor"/>
              </a:rPr>
              <a:t>opération </a:t>
            </a:r>
            <a:r>
              <a:rPr sz="2000" dirty="0">
                <a:latin typeface="TeXGyreAdventor"/>
                <a:cs typeface="TeXGyreAdventor"/>
              </a:rPr>
              <a:t>à partir des </a:t>
            </a:r>
            <a:r>
              <a:rPr sz="2000" spc="-5" dirty="0">
                <a:latin typeface="TeXGyreAdventor"/>
                <a:cs typeface="TeXGyreAdventor"/>
              </a:rPr>
              <a:t>règles de</a:t>
            </a:r>
            <a:r>
              <a:rPr sz="2000" spc="-110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gestion.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430" y="511566"/>
            <a:ext cx="8224520" cy="636397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4965" marR="6985" indent="-342900">
              <a:lnSpc>
                <a:spcPts val="1730"/>
              </a:lnSpc>
              <a:spcBef>
                <a:spcPts val="515"/>
              </a:spcBef>
            </a:pPr>
            <a:r>
              <a:rPr sz="1600" b="1" spc="-5" dirty="0">
                <a:solidFill>
                  <a:srgbClr val="BF0000"/>
                </a:solidFill>
                <a:latin typeface="Arial"/>
                <a:cs typeface="Arial"/>
              </a:rPr>
              <a:t>Étape 1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partir </a:t>
            </a:r>
            <a:r>
              <a:rPr sz="1800" spc="-10" dirty="0">
                <a:latin typeface="Arial"/>
                <a:cs typeface="Arial"/>
              </a:rPr>
              <a:t>du </a:t>
            </a:r>
            <a:r>
              <a:rPr sz="1800" spc="-5" dirty="0">
                <a:latin typeface="Arial"/>
                <a:cs typeface="Arial"/>
              </a:rPr>
              <a:t>graphe des </a:t>
            </a:r>
            <a:r>
              <a:rPr sz="1800" dirty="0">
                <a:latin typeface="Arial"/>
                <a:cs typeface="Arial"/>
              </a:rPr>
              <a:t>flux </a:t>
            </a:r>
            <a:r>
              <a:rPr sz="1800" spc="-5" dirty="0">
                <a:latin typeface="Arial"/>
                <a:cs typeface="Arial"/>
              </a:rPr>
              <a:t>(complet </a:t>
            </a:r>
            <a:r>
              <a:rPr sz="1800" spc="-10" dirty="0">
                <a:latin typeface="Arial"/>
                <a:cs typeface="Arial"/>
              </a:rPr>
              <a:t>ou </a:t>
            </a:r>
            <a:r>
              <a:rPr sz="1800" spc="-5" dirty="0">
                <a:latin typeface="Arial"/>
                <a:cs typeface="Arial"/>
              </a:rPr>
              <a:t>contextuel), </a:t>
            </a:r>
            <a:r>
              <a:rPr sz="1800" dirty="0">
                <a:latin typeface="Arial"/>
                <a:cs typeface="Arial"/>
              </a:rPr>
              <a:t>on </a:t>
            </a:r>
            <a:r>
              <a:rPr sz="1800" spc="-5" dirty="0">
                <a:latin typeface="Arial"/>
                <a:cs typeface="Arial"/>
              </a:rPr>
              <a:t>construit </a:t>
            </a:r>
            <a:r>
              <a:rPr sz="1800" spc="5" dirty="0">
                <a:latin typeface="Arial"/>
                <a:cs typeface="Arial"/>
              </a:rPr>
              <a:t>la </a:t>
            </a:r>
            <a:r>
              <a:rPr sz="1800" dirty="0">
                <a:latin typeface="Arial"/>
                <a:cs typeface="Arial"/>
              </a:rPr>
              <a:t>liste  </a:t>
            </a:r>
            <a:r>
              <a:rPr sz="1800" spc="-10" dirty="0">
                <a:latin typeface="Arial"/>
                <a:cs typeface="Arial"/>
              </a:rPr>
              <a:t>de tous </a:t>
            </a:r>
            <a:r>
              <a:rPr sz="1800" dirty="0">
                <a:latin typeface="Arial"/>
                <a:cs typeface="Arial"/>
              </a:rPr>
              <a:t>les </a:t>
            </a:r>
            <a:r>
              <a:rPr sz="1800" spc="-5" dirty="0">
                <a:latin typeface="Arial"/>
                <a:cs typeface="Arial"/>
              </a:rPr>
              <a:t>événements </a:t>
            </a:r>
            <a:r>
              <a:rPr sz="1800" dirty="0">
                <a:latin typeface="Arial"/>
                <a:cs typeface="Arial"/>
              </a:rPr>
              <a:t>en </a:t>
            </a:r>
            <a:r>
              <a:rPr sz="1800" spc="-10" dirty="0">
                <a:latin typeface="Arial"/>
                <a:cs typeface="Arial"/>
              </a:rPr>
              <a:t>entrée </a:t>
            </a:r>
            <a:r>
              <a:rPr sz="1800" dirty="0">
                <a:latin typeface="Arial"/>
                <a:cs typeface="Arial"/>
              </a:rPr>
              <a:t>et </a:t>
            </a:r>
            <a:r>
              <a:rPr sz="1800" spc="-10" dirty="0">
                <a:latin typeface="Arial"/>
                <a:cs typeface="Arial"/>
              </a:rPr>
              <a:t>en </a:t>
            </a:r>
            <a:r>
              <a:rPr sz="1800" spc="-5" dirty="0">
                <a:latin typeface="Arial"/>
                <a:cs typeface="Arial"/>
              </a:rPr>
              <a:t>sortie </a:t>
            </a:r>
            <a:r>
              <a:rPr sz="1800" dirty="0">
                <a:latin typeface="Arial"/>
                <a:cs typeface="Arial"/>
              </a:rPr>
              <a:t>du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BF0000"/>
                </a:solidFill>
                <a:latin typeface="Arial"/>
                <a:cs typeface="Arial"/>
              </a:rPr>
              <a:t>Étape 2 </a:t>
            </a:r>
            <a:r>
              <a:rPr sz="1600" spc="-5" dirty="0">
                <a:latin typeface="Arial"/>
                <a:cs typeface="Arial"/>
              </a:rPr>
              <a:t>Passage </a:t>
            </a:r>
            <a:r>
              <a:rPr sz="1600" dirty="0">
                <a:latin typeface="Arial"/>
                <a:cs typeface="Arial"/>
              </a:rPr>
              <a:t>au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MCT</a:t>
            </a:r>
            <a:endParaRPr sz="1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110"/>
              </a:spcBef>
              <a:buFont typeface="Arial"/>
              <a:buChar char="–"/>
              <a:tabLst>
                <a:tab pos="354965" algn="l"/>
                <a:tab pos="355600" algn="l"/>
              </a:tabLst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tout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événement en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entrée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 retrouve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entrée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d'une</a:t>
            </a:r>
            <a:r>
              <a:rPr sz="1800" b="1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opération</a:t>
            </a:r>
            <a:r>
              <a:rPr sz="1800" spc="-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har char="–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il existe d’autres </a:t>
            </a:r>
            <a:r>
              <a:rPr sz="1800" spc="-10" dirty="0">
                <a:latin typeface="Arial"/>
                <a:cs typeface="Arial"/>
              </a:rPr>
              <a:t>événements en </a:t>
            </a:r>
            <a:r>
              <a:rPr sz="1800" spc="-5" dirty="0">
                <a:latin typeface="Arial"/>
                <a:cs typeface="Arial"/>
              </a:rPr>
              <a:t>entrée </a:t>
            </a:r>
            <a:r>
              <a:rPr sz="1800" spc="-10" dirty="0">
                <a:latin typeface="Arial"/>
                <a:cs typeface="Arial"/>
              </a:rPr>
              <a:t>(ex: </a:t>
            </a:r>
            <a:r>
              <a:rPr sz="1800" spc="-5" dirty="0">
                <a:latin typeface="Arial"/>
                <a:cs typeface="Arial"/>
              </a:rPr>
              <a:t>des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dates</a:t>
            </a:r>
            <a:r>
              <a:rPr sz="1800" u="heavy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conceptuelles</a:t>
            </a:r>
            <a:r>
              <a:rPr sz="1800" spc="-5" dirty="0">
                <a:latin typeface="Arial"/>
                <a:cs typeface="Arial"/>
              </a:rPr>
              <a:t>),</a:t>
            </a:r>
            <a:endParaRPr sz="1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515"/>
              </a:spcBef>
              <a:buFont typeface="Arial"/>
              <a:buChar char="–"/>
              <a:tabLst>
                <a:tab pos="354965" algn="l"/>
                <a:tab pos="355600" algn="l"/>
              </a:tabLst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tout 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événement en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sortie est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produit par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une</a:t>
            </a:r>
            <a:r>
              <a:rPr sz="1800" b="1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opération</a:t>
            </a:r>
            <a:r>
              <a:rPr sz="1800" spc="-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Char char="–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une opération </a:t>
            </a:r>
            <a:r>
              <a:rPr sz="1800" spc="-10" dirty="0">
                <a:latin typeface="Arial"/>
                <a:cs typeface="Arial"/>
              </a:rPr>
              <a:t>peut </a:t>
            </a:r>
            <a:r>
              <a:rPr sz="1800" spc="-5" dirty="0">
                <a:latin typeface="Arial"/>
                <a:cs typeface="Arial"/>
              </a:rPr>
              <a:t>avoir plusieurs événements contributifs vérifiant une</a:t>
            </a:r>
            <a:r>
              <a:rPr sz="18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règle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synchronisation</a:t>
            </a:r>
            <a:r>
              <a:rPr sz="1800" spc="-10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har char="–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une opération </a:t>
            </a:r>
            <a:r>
              <a:rPr sz="1800" spc="-10" dirty="0">
                <a:latin typeface="Arial"/>
                <a:cs typeface="Arial"/>
              </a:rPr>
              <a:t>peut </a:t>
            </a:r>
            <a:r>
              <a:rPr sz="1800" dirty="0">
                <a:latin typeface="Arial"/>
                <a:cs typeface="Arial"/>
              </a:rPr>
              <a:t>avoir </a:t>
            </a:r>
            <a:r>
              <a:rPr sz="1800" spc="-5" dirty="0">
                <a:latin typeface="Arial"/>
                <a:cs typeface="Arial"/>
              </a:rPr>
              <a:t>plusieurs événements résultats </a:t>
            </a:r>
            <a:r>
              <a:rPr sz="1800" dirty="0">
                <a:latin typeface="Arial"/>
                <a:cs typeface="Arial"/>
              </a:rPr>
              <a:t>émis </a:t>
            </a:r>
            <a:r>
              <a:rPr sz="1800" spc="-5" dirty="0">
                <a:latin typeface="Arial"/>
                <a:cs typeface="Arial"/>
              </a:rPr>
              <a:t>selon</a:t>
            </a:r>
            <a:r>
              <a:rPr sz="1800" spc="2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certaines</a:t>
            </a:r>
            <a:endParaRPr sz="1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règles</a:t>
            </a:r>
            <a:r>
              <a:rPr sz="18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d'émission</a:t>
            </a:r>
            <a:r>
              <a:rPr sz="1800" spc="-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354965" marR="8890" indent="-342900">
              <a:lnSpc>
                <a:spcPct val="150000"/>
              </a:lnSpc>
              <a:spcBef>
                <a:spcPts val="430"/>
              </a:spcBef>
              <a:buChar char="–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une opération </a:t>
            </a:r>
            <a:r>
              <a:rPr sz="1800" spc="-10" dirty="0">
                <a:latin typeface="Arial"/>
                <a:cs typeface="Arial"/>
              </a:rPr>
              <a:t>peut ne </a:t>
            </a:r>
            <a:r>
              <a:rPr sz="1800" spc="-5" dirty="0">
                <a:latin typeface="Arial"/>
                <a:cs typeface="Arial"/>
              </a:rPr>
              <a:t>construire </a:t>
            </a:r>
            <a:r>
              <a:rPr sz="1800" spc="-10" dirty="0">
                <a:latin typeface="Arial"/>
                <a:cs typeface="Arial"/>
              </a:rPr>
              <a:t>aucun </a:t>
            </a:r>
            <a:r>
              <a:rPr sz="1800" spc="-5" dirty="0">
                <a:latin typeface="Arial"/>
                <a:cs typeface="Arial"/>
              </a:rPr>
              <a:t>événement </a:t>
            </a:r>
            <a:r>
              <a:rPr sz="1800" dirty="0">
                <a:latin typeface="Arial"/>
                <a:cs typeface="Arial"/>
              </a:rPr>
              <a:t>résultat </a:t>
            </a:r>
            <a:r>
              <a:rPr sz="1800" spc="-5" dirty="0">
                <a:latin typeface="Arial"/>
                <a:cs typeface="Arial"/>
              </a:rPr>
              <a:t>mais uniquement  des </a:t>
            </a:r>
            <a:r>
              <a:rPr sz="1800" spc="-10" dirty="0">
                <a:latin typeface="Arial"/>
                <a:cs typeface="Arial"/>
              </a:rPr>
              <a:t>événements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internes,</a:t>
            </a:r>
            <a:endParaRPr sz="1800">
              <a:latin typeface="Arial"/>
              <a:cs typeface="Arial"/>
            </a:endParaRPr>
          </a:p>
          <a:p>
            <a:pPr marL="354965" marR="5080" indent="-342900">
              <a:lnSpc>
                <a:spcPct val="150000"/>
              </a:lnSpc>
              <a:spcBef>
                <a:spcPts val="430"/>
              </a:spcBef>
              <a:buChar char="–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tout événement résultat est destiné </a:t>
            </a:r>
            <a:r>
              <a:rPr sz="1800" dirty="0">
                <a:latin typeface="Arial"/>
                <a:cs typeface="Arial"/>
              </a:rPr>
              <a:t>soit à un </a:t>
            </a:r>
            <a:r>
              <a:rPr sz="1800" spc="-5" dirty="0">
                <a:latin typeface="Arial"/>
                <a:cs typeface="Arial"/>
              </a:rPr>
              <a:t>acteur externe, soit </a:t>
            </a:r>
            <a:r>
              <a:rPr sz="1800" dirty="0">
                <a:latin typeface="Arial"/>
                <a:cs typeface="Arial"/>
              </a:rPr>
              <a:t>à </a:t>
            </a:r>
            <a:r>
              <a:rPr sz="1800" spc="-5" dirty="0">
                <a:latin typeface="Arial"/>
                <a:cs typeface="Arial"/>
              </a:rPr>
              <a:t>une </a:t>
            </a:r>
            <a:r>
              <a:rPr sz="1800" dirty="0">
                <a:latin typeface="Arial"/>
                <a:cs typeface="Arial"/>
              </a:rPr>
              <a:t>autre  </a:t>
            </a:r>
            <a:r>
              <a:rPr sz="1800" spc="-10" dirty="0">
                <a:latin typeface="Arial"/>
                <a:cs typeface="Arial"/>
              </a:rPr>
              <a:t>opération,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har char="–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le découpage </a:t>
            </a:r>
            <a:r>
              <a:rPr sz="1800" spc="-10" dirty="0">
                <a:latin typeface="Arial"/>
                <a:cs typeface="Arial"/>
              </a:rPr>
              <a:t>en opérations </a:t>
            </a:r>
            <a:r>
              <a:rPr sz="1800" dirty="0">
                <a:latin typeface="Arial"/>
                <a:cs typeface="Arial"/>
              </a:rPr>
              <a:t>est </a:t>
            </a:r>
            <a:r>
              <a:rPr sz="1800" spc="-10" dirty="0">
                <a:latin typeface="Arial"/>
                <a:cs typeface="Arial"/>
              </a:rPr>
              <a:t>guidé par les </a:t>
            </a:r>
            <a:r>
              <a:rPr sz="1800" b="1" u="heavy" spc="-7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800" b="1" spc="200" dirty="0"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ègles de</a:t>
            </a:r>
            <a:r>
              <a:rPr sz="1800" b="1" u="heavy" spc="1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gestion</a:t>
            </a:r>
            <a:r>
              <a:rPr sz="1800" spc="-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2426" y="6782784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95959"/>
                </a:solidFill>
                <a:latin typeface="TeXGyreAdventor"/>
                <a:cs typeface="TeXGyreAdventor"/>
              </a:rPr>
              <a:t>8</a:t>
            </a:r>
            <a:r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3</a:t>
            </a:r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8556" y="596866"/>
            <a:ext cx="63423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Exemple1 : </a:t>
            </a:r>
            <a:r>
              <a:rPr spc="-5" dirty="0"/>
              <a:t>gestion </a:t>
            </a:r>
            <a:r>
              <a:rPr dirty="0"/>
              <a:t>des</a:t>
            </a:r>
            <a:r>
              <a:rPr spc="-15" dirty="0"/>
              <a:t> </a:t>
            </a:r>
            <a:r>
              <a:rPr spc="-5" dirty="0"/>
              <a:t>inscriptions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307591" y="1325880"/>
            <a:ext cx="8289035" cy="562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3565" y="490291"/>
            <a:ext cx="5398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40" dirty="0">
                <a:solidFill>
                  <a:srgbClr val="000000"/>
                </a:solidFill>
                <a:latin typeface="Times New Roman"/>
                <a:cs typeface="Times New Roman"/>
              </a:rPr>
              <a:t>Exemple: </a:t>
            </a:r>
            <a:r>
              <a:rPr sz="2800" b="1" spc="125" dirty="0">
                <a:solidFill>
                  <a:srgbClr val="000000"/>
                </a:solidFill>
                <a:latin typeface="Times New Roman"/>
                <a:cs typeface="Times New Roman"/>
              </a:rPr>
              <a:t>demande </a:t>
            </a:r>
            <a:r>
              <a:rPr sz="2800" b="1" spc="150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sz="2800" b="1" spc="-1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spc="100" dirty="0">
                <a:solidFill>
                  <a:srgbClr val="000000"/>
                </a:solidFill>
                <a:latin typeface="Times New Roman"/>
                <a:cs typeface="Times New Roman"/>
              </a:rPr>
              <a:t>promotion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5511" y="6781891"/>
            <a:ext cx="244475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84</a:t>
            </a:r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554" y="1977632"/>
            <a:ext cx="7947659" cy="3961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dirty="0">
                <a:latin typeface="TeXGyreAdventor"/>
                <a:cs typeface="TeXGyreAdventor"/>
              </a:rPr>
              <a:t>Dans </a:t>
            </a:r>
            <a:r>
              <a:rPr sz="2000" spc="5" dirty="0">
                <a:latin typeface="TeXGyreAdventor"/>
                <a:cs typeface="TeXGyreAdventor"/>
              </a:rPr>
              <a:t>une </a:t>
            </a:r>
            <a:r>
              <a:rPr sz="2000" spc="-5" dirty="0">
                <a:latin typeface="TeXGyreAdventor"/>
                <a:cs typeface="TeXGyreAdventor"/>
              </a:rPr>
              <a:t>grande administration, </a:t>
            </a:r>
            <a:r>
              <a:rPr sz="2000" spc="5" dirty="0">
                <a:latin typeface="TeXGyreAdventor"/>
                <a:cs typeface="TeXGyreAdventor"/>
              </a:rPr>
              <a:t>les </a:t>
            </a:r>
            <a:r>
              <a:rPr sz="2000" dirty="0">
                <a:latin typeface="TeXGyreAdventor"/>
                <a:cs typeface="TeXGyreAdventor"/>
              </a:rPr>
              <a:t>demandes </a:t>
            </a:r>
            <a:r>
              <a:rPr sz="2000" spc="5" dirty="0">
                <a:latin typeface="TeXGyreAdventor"/>
                <a:cs typeface="TeXGyreAdventor"/>
              </a:rPr>
              <a:t>de </a:t>
            </a:r>
            <a:r>
              <a:rPr sz="2000" spc="-5" dirty="0">
                <a:latin typeface="TeXGyreAdventor"/>
                <a:cs typeface="TeXGyreAdventor"/>
              </a:rPr>
              <a:t>promotion  sont </a:t>
            </a:r>
            <a:r>
              <a:rPr sz="2000" dirty="0">
                <a:latin typeface="TeXGyreAdventor"/>
                <a:cs typeface="TeXGyreAdventor"/>
              </a:rPr>
              <a:t>traitées selon </a:t>
            </a:r>
            <a:r>
              <a:rPr sz="2000" spc="5" dirty="0">
                <a:latin typeface="TeXGyreAdventor"/>
                <a:cs typeface="TeXGyreAdventor"/>
              </a:rPr>
              <a:t>les </a:t>
            </a:r>
            <a:r>
              <a:rPr sz="2000" dirty="0">
                <a:latin typeface="TeXGyreAdventor"/>
                <a:cs typeface="TeXGyreAdventor"/>
              </a:rPr>
              <a:t>règles </a:t>
            </a:r>
            <a:r>
              <a:rPr sz="2000" spc="-5" dirty="0">
                <a:latin typeface="TeXGyreAdventor"/>
                <a:cs typeface="TeXGyreAdventor"/>
              </a:rPr>
              <a:t>de </a:t>
            </a:r>
            <a:r>
              <a:rPr sz="2000" dirty="0">
                <a:latin typeface="TeXGyreAdventor"/>
                <a:cs typeface="TeXGyreAdventor"/>
              </a:rPr>
              <a:t>gestion suivantes</a:t>
            </a:r>
            <a:r>
              <a:rPr sz="2000" spc="-200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:</a:t>
            </a:r>
            <a:endParaRPr sz="2000">
              <a:latin typeface="TeXGyreAdventor"/>
              <a:cs typeface="TeXGyreAdventor"/>
            </a:endParaRPr>
          </a:p>
          <a:p>
            <a:pPr marL="355600" marR="133985" indent="-343535" algn="just">
              <a:lnSpc>
                <a:spcPct val="150000"/>
              </a:lnSpc>
              <a:spcBef>
                <a:spcPts val="20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b="1" spc="-5" dirty="0">
                <a:latin typeface="TeXGyreAdventor"/>
                <a:cs typeface="TeXGyreAdventor"/>
              </a:rPr>
              <a:t>Règle </a:t>
            </a:r>
            <a:r>
              <a:rPr sz="2000" b="1" dirty="0">
                <a:latin typeface="TeXGyreAdventor"/>
                <a:cs typeface="TeXGyreAdventor"/>
              </a:rPr>
              <a:t>1</a:t>
            </a:r>
            <a:r>
              <a:rPr sz="2000" dirty="0">
                <a:latin typeface="TeXGyreAdventor"/>
                <a:cs typeface="TeXGyreAdventor"/>
              </a:rPr>
              <a:t>: Toute </a:t>
            </a:r>
            <a:r>
              <a:rPr sz="2000" spc="-5" dirty="0">
                <a:latin typeface="TeXGyreAdventor"/>
                <a:cs typeface="TeXGyreAdventor"/>
              </a:rPr>
              <a:t>demande </a:t>
            </a:r>
            <a:r>
              <a:rPr sz="2000" spc="5" dirty="0">
                <a:latin typeface="TeXGyreAdventor"/>
                <a:cs typeface="TeXGyreAdventor"/>
              </a:rPr>
              <a:t>de </a:t>
            </a:r>
            <a:r>
              <a:rPr sz="2000" spc="-5" dirty="0">
                <a:latin typeface="TeXGyreAdventor"/>
                <a:cs typeface="TeXGyreAdventor"/>
              </a:rPr>
              <a:t>promotion doit subir </a:t>
            </a:r>
            <a:r>
              <a:rPr sz="2000" dirty="0">
                <a:latin typeface="TeXGyreAdventor"/>
                <a:cs typeface="TeXGyreAdventor"/>
              </a:rPr>
              <a:t>un examen  </a:t>
            </a:r>
            <a:r>
              <a:rPr sz="2000" spc="-5" dirty="0">
                <a:latin typeface="TeXGyreAdventor"/>
                <a:cs typeface="TeXGyreAdventor"/>
              </a:rPr>
              <a:t>préalable </a:t>
            </a:r>
            <a:r>
              <a:rPr sz="2000" dirty="0">
                <a:latin typeface="TeXGyreAdventor"/>
                <a:cs typeface="TeXGyreAdventor"/>
              </a:rPr>
              <a:t>permettant </a:t>
            </a:r>
            <a:r>
              <a:rPr sz="2000" spc="-5" dirty="0">
                <a:latin typeface="TeXGyreAdventor"/>
                <a:cs typeface="TeXGyreAdventor"/>
              </a:rPr>
              <a:t>de </a:t>
            </a:r>
            <a:r>
              <a:rPr sz="2000" dirty="0">
                <a:latin typeface="TeXGyreAdventor"/>
                <a:cs typeface="TeXGyreAdventor"/>
              </a:rPr>
              <a:t>déterminer si elle est recevable </a:t>
            </a:r>
            <a:r>
              <a:rPr sz="2000" spc="-5" dirty="0">
                <a:latin typeface="TeXGyreAdventor"/>
                <a:cs typeface="TeXGyreAdventor"/>
              </a:rPr>
              <a:t>ou  non.</a:t>
            </a:r>
            <a:endParaRPr sz="2000">
              <a:latin typeface="TeXGyreAdventor"/>
              <a:cs typeface="TeXGyreAdventor"/>
            </a:endParaRPr>
          </a:p>
          <a:p>
            <a:pPr marL="355600" marR="146685" indent="-343535" algn="just">
              <a:lnSpc>
                <a:spcPct val="150000"/>
              </a:lnSpc>
              <a:spcBef>
                <a:spcPts val="480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b="1" spc="-5" dirty="0">
                <a:latin typeface="TeXGyreAdventor"/>
                <a:cs typeface="TeXGyreAdventor"/>
              </a:rPr>
              <a:t>Règle </a:t>
            </a:r>
            <a:r>
              <a:rPr sz="2000" b="1" dirty="0">
                <a:latin typeface="TeXGyreAdventor"/>
                <a:cs typeface="TeXGyreAdventor"/>
              </a:rPr>
              <a:t>2</a:t>
            </a:r>
            <a:r>
              <a:rPr sz="2000" dirty="0">
                <a:latin typeface="TeXGyreAdventor"/>
                <a:cs typeface="TeXGyreAdventor"/>
              </a:rPr>
              <a:t>: L’examen </a:t>
            </a:r>
            <a:r>
              <a:rPr sz="2000" spc="-5" dirty="0">
                <a:latin typeface="TeXGyreAdventor"/>
                <a:cs typeface="TeXGyreAdventor"/>
              </a:rPr>
              <a:t>du </a:t>
            </a:r>
            <a:r>
              <a:rPr sz="2000" dirty="0">
                <a:latin typeface="TeXGyreAdventor"/>
                <a:cs typeface="TeXGyreAdventor"/>
              </a:rPr>
              <a:t>dossier d’une </a:t>
            </a:r>
            <a:r>
              <a:rPr sz="2000" spc="-5" dirty="0">
                <a:latin typeface="TeXGyreAdventor"/>
                <a:cs typeface="TeXGyreAdventor"/>
              </a:rPr>
              <a:t>demande </a:t>
            </a:r>
            <a:r>
              <a:rPr sz="2000" dirty="0">
                <a:latin typeface="TeXGyreAdventor"/>
                <a:cs typeface="TeXGyreAdventor"/>
              </a:rPr>
              <a:t>recevable</a:t>
            </a:r>
            <a:r>
              <a:rPr sz="2000" spc="-130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ne  </a:t>
            </a:r>
            <a:r>
              <a:rPr sz="2000" spc="5" dirty="0">
                <a:latin typeface="TeXGyreAdventor"/>
                <a:cs typeface="TeXGyreAdventor"/>
              </a:rPr>
              <a:t>peut </a:t>
            </a:r>
            <a:r>
              <a:rPr sz="2000" dirty="0">
                <a:latin typeface="TeXGyreAdventor"/>
                <a:cs typeface="TeXGyreAdventor"/>
              </a:rPr>
              <a:t>se </a:t>
            </a:r>
            <a:r>
              <a:rPr sz="2000" spc="-5" dirty="0">
                <a:latin typeface="TeXGyreAdventor"/>
                <a:cs typeface="TeXGyreAdventor"/>
              </a:rPr>
              <a:t>faire sans </a:t>
            </a:r>
            <a:r>
              <a:rPr sz="2000" dirty="0">
                <a:latin typeface="TeXGyreAdventor"/>
                <a:cs typeface="TeXGyreAdventor"/>
              </a:rPr>
              <a:t>un </a:t>
            </a:r>
            <a:r>
              <a:rPr sz="2000" spc="-5" dirty="0">
                <a:latin typeface="TeXGyreAdventor"/>
                <a:cs typeface="TeXGyreAdventor"/>
              </a:rPr>
              <a:t>rapport du </a:t>
            </a:r>
            <a:r>
              <a:rPr sz="2000" dirty="0">
                <a:latin typeface="TeXGyreAdventor"/>
                <a:cs typeface="TeXGyreAdventor"/>
              </a:rPr>
              <a:t>supérieur</a:t>
            </a:r>
            <a:r>
              <a:rPr sz="2000" spc="-125" dirty="0">
                <a:latin typeface="TeXGyreAdventor"/>
                <a:cs typeface="TeXGyreAdventor"/>
              </a:rPr>
              <a:t> </a:t>
            </a:r>
            <a:r>
              <a:rPr sz="2000" spc="-5" dirty="0">
                <a:latin typeface="TeXGyreAdventor"/>
                <a:cs typeface="TeXGyreAdventor"/>
              </a:rPr>
              <a:t>hiérarchique.</a:t>
            </a:r>
            <a:endParaRPr sz="2000">
              <a:latin typeface="TeXGyreAdventor"/>
              <a:cs typeface="TeXGyreAdventor"/>
            </a:endParaRPr>
          </a:p>
          <a:p>
            <a:pPr marL="355600" marR="73660" indent="-343535" algn="just">
              <a:lnSpc>
                <a:spcPct val="150000"/>
              </a:lnSpc>
              <a:spcBef>
                <a:spcPts val="480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b="1" spc="-5" dirty="0">
                <a:latin typeface="TeXGyreAdventor"/>
                <a:cs typeface="TeXGyreAdventor"/>
              </a:rPr>
              <a:t>Règle </a:t>
            </a:r>
            <a:r>
              <a:rPr sz="2000" b="1" dirty="0">
                <a:latin typeface="TeXGyreAdventor"/>
                <a:cs typeface="TeXGyreAdventor"/>
              </a:rPr>
              <a:t>3</a:t>
            </a:r>
            <a:r>
              <a:rPr sz="2000" dirty="0">
                <a:latin typeface="TeXGyreAdventor"/>
                <a:cs typeface="TeXGyreAdventor"/>
              </a:rPr>
              <a:t>: Après examen </a:t>
            </a:r>
            <a:r>
              <a:rPr sz="2000" spc="-5" dirty="0">
                <a:latin typeface="TeXGyreAdventor"/>
                <a:cs typeface="TeXGyreAdventor"/>
              </a:rPr>
              <a:t>du dossier par l’autorité </a:t>
            </a:r>
            <a:r>
              <a:rPr sz="2000" dirty="0">
                <a:latin typeface="TeXGyreAdventor"/>
                <a:cs typeface="TeXGyreAdventor"/>
              </a:rPr>
              <a:t>compétente,  </a:t>
            </a:r>
            <a:r>
              <a:rPr sz="2000" spc="-5" dirty="0">
                <a:latin typeface="TeXGyreAdventor"/>
                <a:cs typeface="TeXGyreAdventor"/>
              </a:rPr>
              <a:t>la promotion </a:t>
            </a:r>
            <a:r>
              <a:rPr sz="2000" dirty="0">
                <a:latin typeface="TeXGyreAdventor"/>
                <a:cs typeface="TeXGyreAdventor"/>
              </a:rPr>
              <a:t>sera accordée </a:t>
            </a:r>
            <a:r>
              <a:rPr sz="2000" spc="5" dirty="0">
                <a:latin typeface="TeXGyreAdventor"/>
                <a:cs typeface="TeXGyreAdventor"/>
              </a:rPr>
              <a:t>ou</a:t>
            </a:r>
            <a:r>
              <a:rPr sz="2000" spc="-75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refusée.</a:t>
            </a:r>
            <a:endParaRPr sz="2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33016" y="854964"/>
            <a:ext cx="6553200" cy="5949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05511" y="6781891"/>
            <a:ext cx="244475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85</a:t>
            </a:r>
            <a:endParaRPr sz="12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8440" y="781262"/>
            <a:ext cx="47167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50" dirty="0"/>
              <a:t>Introduction….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89412" y="2009571"/>
            <a:ext cx="8714575" cy="47554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indent="-422275">
              <a:lnSpc>
                <a:spcPct val="100000"/>
              </a:lnSpc>
              <a:spcBef>
                <a:spcPts val="100"/>
              </a:spcBef>
              <a:buFont typeface="Georgia"/>
              <a:buChar char=""/>
              <a:tabLst>
                <a:tab pos="548005" algn="l"/>
                <a:tab pos="548640" algn="l"/>
              </a:tabLst>
            </a:pPr>
            <a:r>
              <a:rPr spc="-15" dirty="0"/>
              <a:t>Traiter </a:t>
            </a:r>
            <a:r>
              <a:rPr b="1" dirty="0">
                <a:latin typeface="Arial"/>
                <a:cs typeface="Arial"/>
              </a:rPr>
              <a:t>la </a:t>
            </a:r>
            <a:r>
              <a:rPr b="1" spc="-5" dirty="0">
                <a:latin typeface="Arial"/>
                <a:cs typeface="Arial"/>
              </a:rPr>
              <a:t>dynamique </a:t>
            </a:r>
            <a:r>
              <a:rPr dirty="0"/>
              <a:t>du SI</a:t>
            </a:r>
            <a:r>
              <a:rPr spc="-15" dirty="0"/>
              <a:t> </a:t>
            </a:r>
            <a:r>
              <a:rPr dirty="0"/>
              <a:t>:</a:t>
            </a:r>
          </a:p>
          <a:p>
            <a:pPr marL="1001394" lvl="1" indent="-419734">
              <a:lnSpc>
                <a:spcPct val="100000"/>
              </a:lnSpc>
              <a:buChar char="–"/>
              <a:tabLst>
                <a:tab pos="1002030" algn="l"/>
                <a:tab pos="1002665" algn="l"/>
              </a:tabLst>
            </a:pPr>
            <a:r>
              <a:rPr sz="2100" spc="-10" dirty="0">
                <a:latin typeface="Arial"/>
                <a:cs typeface="Arial"/>
              </a:rPr>
              <a:t>les </a:t>
            </a:r>
            <a:r>
              <a:rPr sz="2100" spc="-5" dirty="0">
                <a:latin typeface="Arial"/>
                <a:cs typeface="Arial"/>
              </a:rPr>
              <a:t>opérations qui sont réalisées </a:t>
            </a:r>
            <a:r>
              <a:rPr sz="2100" spc="-10" dirty="0">
                <a:latin typeface="Arial"/>
                <a:cs typeface="Arial"/>
              </a:rPr>
              <a:t>en </a:t>
            </a:r>
            <a:r>
              <a:rPr sz="2100" spc="-5" dirty="0">
                <a:latin typeface="Arial"/>
                <a:cs typeface="Arial"/>
              </a:rPr>
              <a:t>fonction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d'événements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113030" lvl="1">
              <a:lnSpc>
                <a:spcPct val="100000"/>
              </a:lnSpc>
              <a:buFont typeface="Arial"/>
              <a:buChar char="–"/>
            </a:pPr>
            <a:endParaRPr sz="2700" dirty="0"/>
          </a:p>
          <a:p>
            <a:pPr marL="113030"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00" dirty="0"/>
          </a:p>
          <a:p>
            <a:pPr marL="551815" indent="-426720">
              <a:lnSpc>
                <a:spcPct val="100000"/>
              </a:lnSpc>
              <a:buFont typeface="Georgia"/>
              <a:buChar char=""/>
              <a:tabLst>
                <a:tab pos="552450" algn="l"/>
                <a:tab pos="553085" algn="l"/>
              </a:tabLst>
            </a:pPr>
            <a:r>
              <a:rPr spc="-5" dirty="0"/>
              <a:t>Représenter </a:t>
            </a:r>
            <a:r>
              <a:rPr spc="-10" dirty="0"/>
              <a:t>de </a:t>
            </a:r>
            <a:r>
              <a:rPr b="1" spc="-5" dirty="0">
                <a:latin typeface="Arial"/>
                <a:cs typeface="Arial"/>
              </a:rPr>
              <a:t>façon schématique </a:t>
            </a:r>
            <a:r>
              <a:rPr spc="-5" dirty="0"/>
              <a:t>l'activité </a:t>
            </a:r>
            <a:r>
              <a:rPr dirty="0"/>
              <a:t>du SI</a:t>
            </a:r>
            <a:r>
              <a:rPr spc="50" dirty="0"/>
              <a:t> </a:t>
            </a:r>
            <a:r>
              <a:rPr dirty="0"/>
              <a:t>:</a:t>
            </a:r>
          </a:p>
          <a:p>
            <a:pPr marL="732155" marR="1050290" lvl="1" indent="-149860">
              <a:lnSpc>
                <a:spcPct val="100000"/>
              </a:lnSpc>
              <a:buChar char="–"/>
              <a:tabLst>
                <a:tab pos="1002030" algn="l"/>
                <a:tab pos="1002665" algn="l"/>
              </a:tabLst>
            </a:pPr>
            <a:r>
              <a:rPr sz="2100" spc="-5" dirty="0">
                <a:latin typeface="Arial"/>
                <a:cs typeface="Arial"/>
              </a:rPr>
              <a:t>sans faire référence </a:t>
            </a:r>
            <a:r>
              <a:rPr sz="2100" dirty="0">
                <a:latin typeface="Arial"/>
                <a:cs typeface="Arial"/>
              </a:rPr>
              <a:t>à </a:t>
            </a:r>
            <a:r>
              <a:rPr sz="2100" spc="-5" dirty="0">
                <a:latin typeface="Arial"/>
                <a:cs typeface="Arial"/>
              </a:rPr>
              <a:t>des choix organisationnels </a:t>
            </a:r>
            <a:r>
              <a:rPr sz="2100" dirty="0">
                <a:latin typeface="Arial"/>
                <a:cs typeface="Arial"/>
              </a:rPr>
              <a:t>ou </a:t>
            </a:r>
            <a:r>
              <a:rPr sz="2100" spc="-5" dirty="0">
                <a:latin typeface="Arial"/>
                <a:cs typeface="Arial"/>
              </a:rPr>
              <a:t>des  </a:t>
            </a:r>
            <a:r>
              <a:rPr sz="2100" spc="-10" dirty="0">
                <a:latin typeface="Arial"/>
                <a:cs typeface="Arial"/>
              </a:rPr>
              <a:t>moyens</a:t>
            </a:r>
            <a:r>
              <a:rPr sz="2100" spc="-5" dirty="0">
                <a:latin typeface="Arial"/>
                <a:cs typeface="Arial"/>
              </a:rPr>
              <a:t> d'exécution</a:t>
            </a:r>
            <a:r>
              <a:rPr sz="2400" spc="-5" dirty="0">
                <a:latin typeface="Arial"/>
                <a:cs typeface="Arial"/>
              </a:rPr>
              <a:t>,</a:t>
            </a:r>
            <a:endParaRPr sz="2400" dirty="0">
              <a:latin typeface="Arial"/>
              <a:cs typeface="Arial"/>
            </a:endParaRPr>
          </a:p>
          <a:p>
            <a:pPr marL="926465" lvl="1" indent="-344805">
              <a:lnSpc>
                <a:spcPts val="2485"/>
              </a:lnSpc>
              <a:buChar char="–"/>
              <a:tabLst>
                <a:tab pos="927100" algn="l"/>
                <a:tab pos="927735" algn="l"/>
              </a:tabLst>
            </a:pPr>
            <a:r>
              <a:rPr sz="2100" spc="-5" dirty="0">
                <a:latin typeface="Arial"/>
                <a:cs typeface="Arial"/>
              </a:rPr>
              <a:t>définir simplement </a:t>
            </a:r>
            <a:r>
              <a:rPr sz="2100" spc="10" dirty="0">
                <a:latin typeface="Arial"/>
                <a:cs typeface="Arial"/>
              </a:rPr>
              <a:t>ce </a:t>
            </a:r>
            <a:r>
              <a:rPr sz="2100" spc="-5" dirty="0">
                <a:latin typeface="Arial"/>
                <a:cs typeface="Arial"/>
              </a:rPr>
              <a:t>qui doit </a:t>
            </a:r>
            <a:r>
              <a:rPr sz="2100" spc="-10" dirty="0">
                <a:latin typeface="Arial"/>
                <a:cs typeface="Arial"/>
              </a:rPr>
              <a:t>être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fait</a:t>
            </a:r>
            <a:r>
              <a:rPr sz="2100" spc="-5" dirty="0">
                <a:solidFill>
                  <a:srgbClr val="001F60"/>
                </a:solidFill>
                <a:latin typeface="Comic Sans MS"/>
                <a:cs typeface="Comic Sans MS"/>
              </a:rPr>
              <a:t>.</a:t>
            </a:r>
            <a:endParaRPr sz="2100" dirty="0">
              <a:latin typeface="Comic Sans MS"/>
              <a:cs typeface="Comic Sans MS"/>
            </a:endParaRPr>
          </a:p>
          <a:p>
            <a:pPr marL="113030">
              <a:lnSpc>
                <a:spcPct val="100000"/>
              </a:lnSpc>
              <a:spcBef>
                <a:spcPts val="55"/>
              </a:spcBef>
            </a:pPr>
            <a:endParaRPr sz="3800" dirty="0">
              <a:latin typeface="Comic Sans MS"/>
              <a:cs typeface="Comic Sans MS"/>
            </a:endParaRPr>
          </a:p>
          <a:p>
            <a:pPr marL="847725" marR="324485" algn="ctr">
              <a:lnSpc>
                <a:spcPct val="100000"/>
              </a:lnSpc>
            </a:pPr>
            <a:r>
              <a:rPr b="1" spc="-5" dirty="0">
                <a:solidFill>
                  <a:srgbClr val="000099"/>
                </a:solidFill>
                <a:latin typeface="Arial"/>
                <a:cs typeface="Arial"/>
              </a:rPr>
              <a:t>Modèle Conceptuel de </a:t>
            </a:r>
            <a:r>
              <a:rPr b="1" spc="-20" dirty="0">
                <a:solidFill>
                  <a:srgbClr val="000099"/>
                </a:solidFill>
                <a:latin typeface="Arial"/>
                <a:cs typeface="Arial"/>
              </a:rPr>
              <a:t>Traitement </a:t>
            </a:r>
            <a:r>
              <a:rPr b="1" dirty="0">
                <a:solidFill>
                  <a:srgbClr val="000099"/>
                </a:solidFill>
                <a:latin typeface="Arial"/>
                <a:cs typeface="Arial"/>
              </a:rPr>
              <a:t>: </a:t>
            </a:r>
            <a:r>
              <a:rPr spc="-5" dirty="0">
                <a:solidFill>
                  <a:srgbClr val="000099"/>
                </a:solidFill>
              </a:rPr>
              <a:t>décrit </a:t>
            </a:r>
            <a:r>
              <a:rPr spc="-10" dirty="0">
                <a:solidFill>
                  <a:srgbClr val="000099"/>
                </a:solidFill>
              </a:rPr>
              <a:t>les </a:t>
            </a:r>
            <a:r>
              <a:rPr spc="-5" dirty="0">
                <a:solidFill>
                  <a:srgbClr val="000099"/>
                </a:solidFill>
              </a:rPr>
              <a:t>activités  découlant des échanges</a:t>
            </a:r>
            <a:r>
              <a:rPr spc="60" dirty="0">
                <a:solidFill>
                  <a:srgbClr val="000099"/>
                </a:solidFill>
              </a:rPr>
              <a:t> </a:t>
            </a:r>
            <a:r>
              <a:rPr spc="-5" dirty="0">
                <a:solidFill>
                  <a:srgbClr val="000099"/>
                </a:solidFill>
              </a:rPr>
              <a:t>entre</a:t>
            </a:r>
          </a:p>
          <a:p>
            <a:pPr marL="514350" algn="ctr">
              <a:lnSpc>
                <a:spcPct val="100000"/>
              </a:lnSpc>
            </a:pPr>
            <a:r>
              <a:rPr i="1" spc="-5" dirty="0">
                <a:solidFill>
                  <a:srgbClr val="000099"/>
                </a:solidFill>
                <a:latin typeface="Arial"/>
                <a:cs typeface="Arial"/>
              </a:rPr>
              <a:t>le système étudié </a:t>
            </a:r>
            <a:r>
              <a:rPr spc="-10" dirty="0">
                <a:solidFill>
                  <a:srgbClr val="000099"/>
                </a:solidFill>
              </a:rPr>
              <a:t>et </a:t>
            </a:r>
            <a:r>
              <a:rPr i="1" spc="-5" dirty="0">
                <a:solidFill>
                  <a:srgbClr val="000099"/>
                </a:solidFill>
                <a:latin typeface="Arial"/>
                <a:cs typeface="Arial"/>
              </a:rPr>
              <a:t>le </a:t>
            </a:r>
            <a:r>
              <a:rPr i="1" spc="-10" dirty="0">
                <a:solidFill>
                  <a:srgbClr val="000099"/>
                </a:solidFill>
                <a:latin typeface="Arial"/>
                <a:cs typeface="Arial"/>
              </a:rPr>
              <a:t>monde</a:t>
            </a:r>
            <a:r>
              <a:rPr i="1" spc="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i="1" spc="-15" dirty="0">
                <a:solidFill>
                  <a:srgbClr val="000099"/>
                </a:solidFill>
                <a:latin typeface="Arial"/>
                <a:cs typeface="Arial"/>
              </a:rPr>
              <a:t>extérieur</a:t>
            </a:r>
            <a:r>
              <a:rPr i="1" spc="-15" dirty="0">
                <a:latin typeface="Arial"/>
                <a:cs typeface="Arial"/>
              </a:rPr>
              <a:t>.</a:t>
            </a:r>
          </a:p>
          <a:p>
            <a:pPr marL="113030" marR="5080" algn="r">
              <a:lnSpc>
                <a:spcPts val="1105"/>
              </a:lnSpc>
            </a:pPr>
            <a:endParaRPr sz="1200" dirty="0">
              <a:latin typeface="TeX Gyre Pagella Math"/>
              <a:cs typeface="TeX Gyre Pagell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019" y="40788"/>
            <a:ext cx="2757805" cy="1497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9700">
              <a:lnSpc>
                <a:spcPct val="134200"/>
              </a:lnSpc>
              <a:spcBef>
                <a:spcPts val="95"/>
              </a:spcBef>
            </a:pPr>
            <a:r>
              <a:rPr sz="3600" spc="-5" dirty="0"/>
              <a:t>Exemple </a:t>
            </a:r>
            <a:r>
              <a:rPr sz="3600" dirty="0"/>
              <a:t>2 –  achat</a:t>
            </a:r>
            <a:r>
              <a:rPr sz="3600" spc="-85" dirty="0"/>
              <a:t> </a:t>
            </a:r>
            <a:r>
              <a:rPr sz="3600" spc="-5" dirty="0"/>
              <a:t>produit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330911" y="6782784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95959"/>
                </a:solidFill>
                <a:latin typeface="TeXGyreAdventor"/>
                <a:cs typeface="TeXGyreAdventor"/>
              </a:rPr>
              <a:t>8</a:t>
            </a:r>
            <a:r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6</a:t>
            </a:r>
            <a:endParaRPr sz="12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3548" y="1668780"/>
            <a:ext cx="1706880" cy="891540"/>
          </a:xfrm>
          <a:custGeom>
            <a:avLst/>
            <a:gdLst/>
            <a:ahLst/>
            <a:cxnLst/>
            <a:rect l="l" t="t" r="r" b="b"/>
            <a:pathLst>
              <a:path w="1706879" h="891539">
                <a:moveTo>
                  <a:pt x="897636" y="891540"/>
                </a:moveTo>
                <a:lnTo>
                  <a:pt x="809244" y="891540"/>
                </a:lnTo>
                <a:lnTo>
                  <a:pt x="766572" y="890016"/>
                </a:lnTo>
                <a:lnTo>
                  <a:pt x="682752" y="883920"/>
                </a:lnTo>
                <a:lnTo>
                  <a:pt x="560832" y="865632"/>
                </a:lnTo>
                <a:lnTo>
                  <a:pt x="522732" y="858012"/>
                </a:lnTo>
                <a:lnTo>
                  <a:pt x="484632" y="848868"/>
                </a:lnTo>
                <a:lnTo>
                  <a:pt x="448056" y="838200"/>
                </a:lnTo>
                <a:lnTo>
                  <a:pt x="377952" y="816864"/>
                </a:lnTo>
                <a:lnTo>
                  <a:pt x="312420" y="790956"/>
                </a:lnTo>
                <a:lnTo>
                  <a:pt x="251460" y="762000"/>
                </a:lnTo>
                <a:lnTo>
                  <a:pt x="196596" y="731520"/>
                </a:lnTo>
                <a:lnTo>
                  <a:pt x="124968" y="678180"/>
                </a:lnTo>
                <a:lnTo>
                  <a:pt x="85344" y="641604"/>
                </a:lnTo>
                <a:lnTo>
                  <a:pt x="53340" y="600456"/>
                </a:lnTo>
                <a:lnTo>
                  <a:pt x="27432" y="559308"/>
                </a:lnTo>
                <a:lnTo>
                  <a:pt x="10668" y="515112"/>
                </a:lnTo>
                <a:lnTo>
                  <a:pt x="1524" y="469392"/>
                </a:lnTo>
                <a:lnTo>
                  <a:pt x="0" y="446532"/>
                </a:lnTo>
                <a:lnTo>
                  <a:pt x="1524" y="423672"/>
                </a:lnTo>
                <a:lnTo>
                  <a:pt x="10668" y="377952"/>
                </a:lnTo>
                <a:lnTo>
                  <a:pt x="27432" y="333756"/>
                </a:lnTo>
                <a:lnTo>
                  <a:pt x="53340" y="292608"/>
                </a:lnTo>
                <a:lnTo>
                  <a:pt x="85344" y="251460"/>
                </a:lnTo>
                <a:lnTo>
                  <a:pt x="124968" y="213360"/>
                </a:lnTo>
                <a:lnTo>
                  <a:pt x="170688" y="178308"/>
                </a:lnTo>
                <a:lnTo>
                  <a:pt x="222504" y="144780"/>
                </a:lnTo>
                <a:lnTo>
                  <a:pt x="312420" y="100584"/>
                </a:lnTo>
                <a:lnTo>
                  <a:pt x="411480" y="64008"/>
                </a:lnTo>
                <a:lnTo>
                  <a:pt x="448056" y="53340"/>
                </a:lnTo>
                <a:lnTo>
                  <a:pt x="522732" y="35052"/>
                </a:lnTo>
                <a:lnTo>
                  <a:pt x="600456" y="19812"/>
                </a:lnTo>
                <a:lnTo>
                  <a:pt x="641604" y="13716"/>
                </a:lnTo>
                <a:lnTo>
                  <a:pt x="723900" y="4572"/>
                </a:lnTo>
                <a:lnTo>
                  <a:pt x="766572" y="3048"/>
                </a:lnTo>
                <a:lnTo>
                  <a:pt x="809244" y="0"/>
                </a:lnTo>
                <a:lnTo>
                  <a:pt x="897636" y="0"/>
                </a:lnTo>
                <a:lnTo>
                  <a:pt x="940308" y="3048"/>
                </a:lnTo>
                <a:lnTo>
                  <a:pt x="982980" y="4572"/>
                </a:lnTo>
                <a:lnTo>
                  <a:pt x="1025652" y="9144"/>
                </a:lnTo>
                <a:lnTo>
                  <a:pt x="853440" y="9144"/>
                </a:lnTo>
                <a:lnTo>
                  <a:pt x="766572" y="12192"/>
                </a:lnTo>
                <a:lnTo>
                  <a:pt x="682752" y="18288"/>
                </a:lnTo>
                <a:lnTo>
                  <a:pt x="641604" y="22860"/>
                </a:lnTo>
                <a:lnTo>
                  <a:pt x="601980" y="28956"/>
                </a:lnTo>
                <a:lnTo>
                  <a:pt x="524256" y="44196"/>
                </a:lnTo>
                <a:lnTo>
                  <a:pt x="451104" y="62484"/>
                </a:lnTo>
                <a:lnTo>
                  <a:pt x="414528" y="73152"/>
                </a:lnTo>
                <a:lnTo>
                  <a:pt x="347472" y="97536"/>
                </a:lnTo>
                <a:lnTo>
                  <a:pt x="284988" y="123444"/>
                </a:lnTo>
                <a:lnTo>
                  <a:pt x="201168" y="169164"/>
                </a:lnTo>
                <a:lnTo>
                  <a:pt x="152400" y="202692"/>
                </a:lnTo>
                <a:lnTo>
                  <a:pt x="111252" y="239268"/>
                </a:lnTo>
                <a:lnTo>
                  <a:pt x="76200" y="277368"/>
                </a:lnTo>
                <a:lnTo>
                  <a:pt x="47244" y="316992"/>
                </a:lnTo>
                <a:lnTo>
                  <a:pt x="27432" y="358140"/>
                </a:lnTo>
                <a:lnTo>
                  <a:pt x="13716" y="402336"/>
                </a:lnTo>
                <a:lnTo>
                  <a:pt x="10668" y="423672"/>
                </a:lnTo>
                <a:lnTo>
                  <a:pt x="10668" y="467868"/>
                </a:lnTo>
                <a:lnTo>
                  <a:pt x="19812" y="512064"/>
                </a:lnTo>
                <a:lnTo>
                  <a:pt x="36576" y="554736"/>
                </a:lnTo>
                <a:lnTo>
                  <a:pt x="60960" y="594360"/>
                </a:lnTo>
                <a:lnTo>
                  <a:pt x="92964" y="633984"/>
                </a:lnTo>
                <a:lnTo>
                  <a:pt x="131064" y="670560"/>
                </a:lnTo>
                <a:lnTo>
                  <a:pt x="201168" y="722376"/>
                </a:lnTo>
                <a:lnTo>
                  <a:pt x="256032" y="754380"/>
                </a:lnTo>
                <a:lnTo>
                  <a:pt x="315468" y="781812"/>
                </a:lnTo>
                <a:lnTo>
                  <a:pt x="381000" y="807720"/>
                </a:lnTo>
                <a:lnTo>
                  <a:pt x="451104" y="829056"/>
                </a:lnTo>
                <a:lnTo>
                  <a:pt x="486156" y="839724"/>
                </a:lnTo>
                <a:lnTo>
                  <a:pt x="524256" y="848868"/>
                </a:lnTo>
                <a:lnTo>
                  <a:pt x="562356" y="856488"/>
                </a:lnTo>
                <a:lnTo>
                  <a:pt x="641604" y="868680"/>
                </a:lnTo>
                <a:lnTo>
                  <a:pt x="725424" y="877824"/>
                </a:lnTo>
                <a:lnTo>
                  <a:pt x="766572" y="880872"/>
                </a:lnTo>
                <a:lnTo>
                  <a:pt x="810768" y="882396"/>
                </a:lnTo>
                <a:lnTo>
                  <a:pt x="1035939" y="882396"/>
                </a:lnTo>
                <a:lnTo>
                  <a:pt x="1025652" y="883920"/>
                </a:lnTo>
                <a:lnTo>
                  <a:pt x="940308" y="890016"/>
                </a:lnTo>
                <a:lnTo>
                  <a:pt x="897636" y="891540"/>
                </a:lnTo>
                <a:close/>
              </a:path>
              <a:path w="1706879" h="891539">
                <a:moveTo>
                  <a:pt x="1035939" y="882396"/>
                </a:moveTo>
                <a:lnTo>
                  <a:pt x="897636" y="882396"/>
                </a:lnTo>
                <a:lnTo>
                  <a:pt x="940308" y="880872"/>
                </a:lnTo>
                <a:lnTo>
                  <a:pt x="982980" y="877824"/>
                </a:lnTo>
                <a:lnTo>
                  <a:pt x="1065276" y="868680"/>
                </a:lnTo>
                <a:lnTo>
                  <a:pt x="1144524" y="856488"/>
                </a:lnTo>
                <a:lnTo>
                  <a:pt x="1182624" y="848868"/>
                </a:lnTo>
                <a:lnTo>
                  <a:pt x="1220724" y="839724"/>
                </a:lnTo>
                <a:lnTo>
                  <a:pt x="1257300" y="829056"/>
                </a:lnTo>
                <a:lnTo>
                  <a:pt x="1325880" y="807720"/>
                </a:lnTo>
                <a:lnTo>
                  <a:pt x="1391412" y="781812"/>
                </a:lnTo>
                <a:lnTo>
                  <a:pt x="1450848" y="754380"/>
                </a:lnTo>
                <a:lnTo>
                  <a:pt x="1505712" y="722376"/>
                </a:lnTo>
                <a:lnTo>
                  <a:pt x="1530096" y="707136"/>
                </a:lnTo>
                <a:lnTo>
                  <a:pt x="1575816" y="672084"/>
                </a:lnTo>
                <a:lnTo>
                  <a:pt x="1632204" y="615696"/>
                </a:lnTo>
                <a:lnTo>
                  <a:pt x="1659636" y="574548"/>
                </a:lnTo>
                <a:lnTo>
                  <a:pt x="1671828" y="554736"/>
                </a:lnTo>
                <a:lnTo>
                  <a:pt x="1680972" y="533400"/>
                </a:lnTo>
                <a:lnTo>
                  <a:pt x="1693164" y="490728"/>
                </a:lnTo>
                <a:lnTo>
                  <a:pt x="1696212" y="467868"/>
                </a:lnTo>
                <a:lnTo>
                  <a:pt x="1697736" y="446532"/>
                </a:lnTo>
                <a:lnTo>
                  <a:pt x="1696212" y="423672"/>
                </a:lnTo>
                <a:lnTo>
                  <a:pt x="1688592" y="381000"/>
                </a:lnTo>
                <a:lnTo>
                  <a:pt x="1671828" y="338328"/>
                </a:lnTo>
                <a:lnTo>
                  <a:pt x="1647444" y="297180"/>
                </a:lnTo>
                <a:lnTo>
                  <a:pt x="1615440" y="257556"/>
                </a:lnTo>
                <a:lnTo>
                  <a:pt x="1554480" y="202692"/>
                </a:lnTo>
                <a:lnTo>
                  <a:pt x="1505712" y="169164"/>
                </a:lnTo>
                <a:lnTo>
                  <a:pt x="1421892" y="123444"/>
                </a:lnTo>
                <a:lnTo>
                  <a:pt x="1359408" y="97536"/>
                </a:lnTo>
                <a:lnTo>
                  <a:pt x="1292352" y="73152"/>
                </a:lnTo>
                <a:lnTo>
                  <a:pt x="1182624" y="44196"/>
                </a:lnTo>
                <a:lnTo>
                  <a:pt x="1104900" y="28956"/>
                </a:lnTo>
                <a:lnTo>
                  <a:pt x="1065276" y="22860"/>
                </a:lnTo>
                <a:lnTo>
                  <a:pt x="1024128" y="18288"/>
                </a:lnTo>
                <a:lnTo>
                  <a:pt x="940308" y="12192"/>
                </a:lnTo>
                <a:lnTo>
                  <a:pt x="853440" y="9144"/>
                </a:lnTo>
                <a:lnTo>
                  <a:pt x="1025652" y="9144"/>
                </a:lnTo>
                <a:lnTo>
                  <a:pt x="1066800" y="13716"/>
                </a:lnTo>
                <a:lnTo>
                  <a:pt x="1106424" y="19812"/>
                </a:lnTo>
                <a:lnTo>
                  <a:pt x="1185672" y="35052"/>
                </a:lnTo>
                <a:lnTo>
                  <a:pt x="1258824" y="53340"/>
                </a:lnTo>
                <a:lnTo>
                  <a:pt x="1295400" y="64008"/>
                </a:lnTo>
                <a:lnTo>
                  <a:pt x="1395984" y="100584"/>
                </a:lnTo>
                <a:lnTo>
                  <a:pt x="1426464" y="115824"/>
                </a:lnTo>
                <a:lnTo>
                  <a:pt x="1455420" y="129540"/>
                </a:lnTo>
                <a:lnTo>
                  <a:pt x="1536192" y="178308"/>
                </a:lnTo>
                <a:lnTo>
                  <a:pt x="1603248" y="231648"/>
                </a:lnTo>
                <a:lnTo>
                  <a:pt x="1639824" y="271272"/>
                </a:lnTo>
                <a:lnTo>
                  <a:pt x="1668780" y="312420"/>
                </a:lnTo>
                <a:lnTo>
                  <a:pt x="1690116" y="355092"/>
                </a:lnTo>
                <a:lnTo>
                  <a:pt x="1696212" y="377952"/>
                </a:lnTo>
                <a:lnTo>
                  <a:pt x="1702308" y="399288"/>
                </a:lnTo>
                <a:lnTo>
                  <a:pt x="1705356" y="422148"/>
                </a:lnTo>
                <a:lnTo>
                  <a:pt x="1706880" y="446532"/>
                </a:lnTo>
                <a:lnTo>
                  <a:pt x="1705356" y="469392"/>
                </a:lnTo>
                <a:lnTo>
                  <a:pt x="1697736" y="515112"/>
                </a:lnTo>
                <a:lnTo>
                  <a:pt x="1668780" y="579120"/>
                </a:lnTo>
                <a:lnTo>
                  <a:pt x="1639824" y="620268"/>
                </a:lnTo>
                <a:lnTo>
                  <a:pt x="1603248" y="659892"/>
                </a:lnTo>
                <a:lnTo>
                  <a:pt x="1560576" y="696468"/>
                </a:lnTo>
                <a:lnTo>
                  <a:pt x="1511808" y="731520"/>
                </a:lnTo>
                <a:lnTo>
                  <a:pt x="1426464" y="777240"/>
                </a:lnTo>
                <a:lnTo>
                  <a:pt x="1362456" y="804672"/>
                </a:lnTo>
                <a:lnTo>
                  <a:pt x="1295400" y="827532"/>
                </a:lnTo>
                <a:lnTo>
                  <a:pt x="1222248" y="848868"/>
                </a:lnTo>
                <a:lnTo>
                  <a:pt x="1146048" y="865632"/>
                </a:lnTo>
                <a:lnTo>
                  <a:pt x="1035939" y="882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4336" y="1881651"/>
            <a:ext cx="14846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0395" marR="5080" indent="-60833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Demande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produit  </a:t>
            </a:r>
            <a:r>
              <a:rPr sz="1400" b="1" spc="-15" dirty="0">
                <a:latin typeface="Arial"/>
                <a:cs typeface="Arial"/>
              </a:rPr>
              <a:t>(A)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3676" y="3703320"/>
            <a:ext cx="2638425" cy="3394075"/>
          </a:xfrm>
          <a:custGeom>
            <a:avLst/>
            <a:gdLst/>
            <a:ahLst/>
            <a:cxnLst/>
            <a:rect l="l" t="t" r="r" b="b"/>
            <a:pathLst>
              <a:path w="2638425" h="3394075">
                <a:moveTo>
                  <a:pt x="1630680" y="3064776"/>
                </a:moveTo>
                <a:lnTo>
                  <a:pt x="1629156" y="3046488"/>
                </a:lnTo>
                <a:lnTo>
                  <a:pt x="1626108" y="3029724"/>
                </a:lnTo>
                <a:lnTo>
                  <a:pt x="1621536" y="3012960"/>
                </a:lnTo>
                <a:lnTo>
                  <a:pt x="1621536" y="3064776"/>
                </a:lnTo>
                <a:lnTo>
                  <a:pt x="1620012" y="3081540"/>
                </a:lnTo>
                <a:lnTo>
                  <a:pt x="1604772" y="3127260"/>
                </a:lnTo>
                <a:lnTo>
                  <a:pt x="1572768" y="3172980"/>
                </a:lnTo>
                <a:lnTo>
                  <a:pt x="1542288" y="3201936"/>
                </a:lnTo>
                <a:lnTo>
                  <a:pt x="1505712" y="3229368"/>
                </a:lnTo>
                <a:lnTo>
                  <a:pt x="1463040" y="3253752"/>
                </a:lnTo>
                <a:lnTo>
                  <a:pt x="1412748" y="3278136"/>
                </a:lnTo>
                <a:lnTo>
                  <a:pt x="1328928" y="3310140"/>
                </a:lnTo>
                <a:lnTo>
                  <a:pt x="1267968" y="3328428"/>
                </a:lnTo>
                <a:lnTo>
                  <a:pt x="1200912" y="3345192"/>
                </a:lnTo>
                <a:lnTo>
                  <a:pt x="1165860" y="3351288"/>
                </a:lnTo>
                <a:lnTo>
                  <a:pt x="1129284" y="3358908"/>
                </a:lnTo>
                <a:lnTo>
                  <a:pt x="1092708" y="3363480"/>
                </a:lnTo>
                <a:lnTo>
                  <a:pt x="1056132" y="3369576"/>
                </a:lnTo>
                <a:lnTo>
                  <a:pt x="1018032" y="3374148"/>
                </a:lnTo>
                <a:lnTo>
                  <a:pt x="938784" y="3380244"/>
                </a:lnTo>
                <a:lnTo>
                  <a:pt x="856488" y="3383292"/>
                </a:lnTo>
                <a:lnTo>
                  <a:pt x="774192" y="3383292"/>
                </a:lnTo>
                <a:lnTo>
                  <a:pt x="691896" y="3380244"/>
                </a:lnTo>
                <a:lnTo>
                  <a:pt x="612648" y="3374148"/>
                </a:lnTo>
                <a:lnTo>
                  <a:pt x="574548" y="3369576"/>
                </a:lnTo>
                <a:lnTo>
                  <a:pt x="537972" y="3363480"/>
                </a:lnTo>
                <a:lnTo>
                  <a:pt x="501396" y="3358908"/>
                </a:lnTo>
                <a:lnTo>
                  <a:pt x="464820" y="3351288"/>
                </a:lnTo>
                <a:lnTo>
                  <a:pt x="429768" y="3345192"/>
                </a:lnTo>
                <a:lnTo>
                  <a:pt x="396240" y="3337572"/>
                </a:lnTo>
                <a:lnTo>
                  <a:pt x="301752" y="3310140"/>
                </a:lnTo>
                <a:lnTo>
                  <a:pt x="243840" y="3288804"/>
                </a:lnTo>
                <a:lnTo>
                  <a:pt x="192024" y="3265944"/>
                </a:lnTo>
                <a:lnTo>
                  <a:pt x="146304" y="3241560"/>
                </a:lnTo>
                <a:lnTo>
                  <a:pt x="124968" y="3227844"/>
                </a:lnTo>
                <a:lnTo>
                  <a:pt x="105156" y="3215652"/>
                </a:lnTo>
                <a:lnTo>
                  <a:pt x="71628" y="3186696"/>
                </a:lnTo>
                <a:lnTo>
                  <a:pt x="45720" y="3157740"/>
                </a:lnTo>
                <a:lnTo>
                  <a:pt x="18288" y="3112020"/>
                </a:lnTo>
                <a:lnTo>
                  <a:pt x="9144" y="3064776"/>
                </a:lnTo>
                <a:lnTo>
                  <a:pt x="10668" y="3048012"/>
                </a:lnTo>
                <a:lnTo>
                  <a:pt x="25908" y="3000768"/>
                </a:lnTo>
                <a:lnTo>
                  <a:pt x="57912" y="2956572"/>
                </a:lnTo>
                <a:lnTo>
                  <a:pt x="105156" y="2913900"/>
                </a:lnTo>
                <a:lnTo>
                  <a:pt x="167640" y="2875800"/>
                </a:lnTo>
                <a:lnTo>
                  <a:pt x="217932" y="2851416"/>
                </a:lnTo>
                <a:lnTo>
                  <a:pt x="301752" y="2819412"/>
                </a:lnTo>
                <a:lnTo>
                  <a:pt x="396240" y="2791980"/>
                </a:lnTo>
                <a:lnTo>
                  <a:pt x="464820" y="2776740"/>
                </a:lnTo>
                <a:lnTo>
                  <a:pt x="537972" y="2764548"/>
                </a:lnTo>
                <a:lnTo>
                  <a:pt x="612648" y="2755404"/>
                </a:lnTo>
                <a:lnTo>
                  <a:pt x="691896" y="2749308"/>
                </a:lnTo>
                <a:lnTo>
                  <a:pt x="774192" y="2746260"/>
                </a:lnTo>
                <a:lnTo>
                  <a:pt x="856488" y="2746260"/>
                </a:lnTo>
                <a:lnTo>
                  <a:pt x="938784" y="2749308"/>
                </a:lnTo>
                <a:lnTo>
                  <a:pt x="1018032" y="2755404"/>
                </a:lnTo>
                <a:lnTo>
                  <a:pt x="1092708" y="2764548"/>
                </a:lnTo>
                <a:lnTo>
                  <a:pt x="1130808" y="2770644"/>
                </a:lnTo>
                <a:lnTo>
                  <a:pt x="1234440" y="2791980"/>
                </a:lnTo>
                <a:lnTo>
                  <a:pt x="1328928" y="2819412"/>
                </a:lnTo>
                <a:lnTo>
                  <a:pt x="1414272" y="2851416"/>
                </a:lnTo>
                <a:lnTo>
                  <a:pt x="1463040" y="2875800"/>
                </a:lnTo>
                <a:lnTo>
                  <a:pt x="1505712" y="2900184"/>
                </a:lnTo>
                <a:lnTo>
                  <a:pt x="1559052" y="2941332"/>
                </a:lnTo>
                <a:lnTo>
                  <a:pt x="1586484" y="2971812"/>
                </a:lnTo>
                <a:lnTo>
                  <a:pt x="1612392" y="3017532"/>
                </a:lnTo>
                <a:lnTo>
                  <a:pt x="1621536" y="3064776"/>
                </a:lnTo>
                <a:lnTo>
                  <a:pt x="1621536" y="3012960"/>
                </a:lnTo>
                <a:lnTo>
                  <a:pt x="1580388" y="2950476"/>
                </a:lnTo>
                <a:lnTo>
                  <a:pt x="1548384" y="2919996"/>
                </a:lnTo>
                <a:lnTo>
                  <a:pt x="1490472" y="2878848"/>
                </a:lnTo>
                <a:lnTo>
                  <a:pt x="1443228" y="2854464"/>
                </a:lnTo>
                <a:lnTo>
                  <a:pt x="1362456" y="2820936"/>
                </a:lnTo>
                <a:lnTo>
                  <a:pt x="1301496" y="2801124"/>
                </a:lnTo>
                <a:lnTo>
                  <a:pt x="1235964" y="2782836"/>
                </a:lnTo>
                <a:lnTo>
                  <a:pt x="1167384" y="2767596"/>
                </a:lnTo>
                <a:lnTo>
                  <a:pt x="1094232" y="2755404"/>
                </a:lnTo>
                <a:lnTo>
                  <a:pt x="1018032" y="2746260"/>
                </a:lnTo>
                <a:lnTo>
                  <a:pt x="899160" y="2737116"/>
                </a:lnTo>
                <a:lnTo>
                  <a:pt x="856488" y="2737116"/>
                </a:lnTo>
                <a:lnTo>
                  <a:pt x="815340" y="2735592"/>
                </a:lnTo>
                <a:lnTo>
                  <a:pt x="774192" y="2737116"/>
                </a:lnTo>
                <a:lnTo>
                  <a:pt x="733044" y="2737116"/>
                </a:lnTo>
                <a:lnTo>
                  <a:pt x="612648" y="2746260"/>
                </a:lnTo>
                <a:lnTo>
                  <a:pt x="536448" y="2755404"/>
                </a:lnTo>
                <a:lnTo>
                  <a:pt x="498348" y="2761500"/>
                </a:lnTo>
                <a:lnTo>
                  <a:pt x="394716" y="2782836"/>
                </a:lnTo>
                <a:lnTo>
                  <a:pt x="329184" y="2801124"/>
                </a:lnTo>
                <a:lnTo>
                  <a:pt x="268224" y="2820936"/>
                </a:lnTo>
                <a:lnTo>
                  <a:pt x="213360" y="2842272"/>
                </a:lnTo>
                <a:lnTo>
                  <a:pt x="163068" y="2866656"/>
                </a:lnTo>
                <a:lnTo>
                  <a:pt x="100584" y="2906280"/>
                </a:lnTo>
                <a:lnTo>
                  <a:pt x="65532" y="2935236"/>
                </a:lnTo>
                <a:lnTo>
                  <a:pt x="25908" y="2980956"/>
                </a:lnTo>
                <a:lnTo>
                  <a:pt x="4572" y="3031248"/>
                </a:lnTo>
                <a:lnTo>
                  <a:pt x="0" y="3064776"/>
                </a:lnTo>
                <a:lnTo>
                  <a:pt x="1524" y="3081540"/>
                </a:lnTo>
                <a:lnTo>
                  <a:pt x="16764" y="3131832"/>
                </a:lnTo>
                <a:lnTo>
                  <a:pt x="50292" y="3179076"/>
                </a:lnTo>
                <a:lnTo>
                  <a:pt x="82296" y="3208032"/>
                </a:lnTo>
                <a:lnTo>
                  <a:pt x="100584" y="3223272"/>
                </a:lnTo>
                <a:lnTo>
                  <a:pt x="120396" y="3236988"/>
                </a:lnTo>
                <a:lnTo>
                  <a:pt x="141732" y="3249180"/>
                </a:lnTo>
                <a:lnTo>
                  <a:pt x="163068" y="3262896"/>
                </a:lnTo>
                <a:lnTo>
                  <a:pt x="213360" y="3287280"/>
                </a:lnTo>
                <a:lnTo>
                  <a:pt x="268224" y="3308616"/>
                </a:lnTo>
                <a:lnTo>
                  <a:pt x="329184" y="3328428"/>
                </a:lnTo>
                <a:lnTo>
                  <a:pt x="394716" y="3346716"/>
                </a:lnTo>
                <a:lnTo>
                  <a:pt x="463296" y="3361956"/>
                </a:lnTo>
                <a:lnTo>
                  <a:pt x="536448" y="3374148"/>
                </a:lnTo>
                <a:lnTo>
                  <a:pt x="612648" y="3383292"/>
                </a:lnTo>
                <a:lnTo>
                  <a:pt x="691896" y="3389388"/>
                </a:lnTo>
                <a:lnTo>
                  <a:pt x="815340" y="3393960"/>
                </a:lnTo>
                <a:lnTo>
                  <a:pt x="938784" y="3389388"/>
                </a:lnTo>
                <a:lnTo>
                  <a:pt x="1018032" y="3383292"/>
                </a:lnTo>
                <a:lnTo>
                  <a:pt x="1094232" y="3374148"/>
                </a:lnTo>
                <a:lnTo>
                  <a:pt x="1132332" y="3368052"/>
                </a:lnTo>
                <a:lnTo>
                  <a:pt x="1237488" y="3346716"/>
                </a:lnTo>
                <a:lnTo>
                  <a:pt x="1301496" y="3328428"/>
                </a:lnTo>
                <a:lnTo>
                  <a:pt x="1362456" y="3308616"/>
                </a:lnTo>
                <a:lnTo>
                  <a:pt x="1417320" y="3287280"/>
                </a:lnTo>
                <a:lnTo>
                  <a:pt x="1467612" y="3262896"/>
                </a:lnTo>
                <a:lnTo>
                  <a:pt x="1490472" y="3249180"/>
                </a:lnTo>
                <a:lnTo>
                  <a:pt x="1511808" y="3236988"/>
                </a:lnTo>
                <a:lnTo>
                  <a:pt x="1531620" y="3223272"/>
                </a:lnTo>
                <a:lnTo>
                  <a:pt x="1548384" y="3208032"/>
                </a:lnTo>
                <a:lnTo>
                  <a:pt x="1565148" y="3194316"/>
                </a:lnTo>
                <a:lnTo>
                  <a:pt x="1594104" y="3163836"/>
                </a:lnTo>
                <a:lnTo>
                  <a:pt x="1621536" y="3115068"/>
                </a:lnTo>
                <a:lnTo>
                  <a:pt x="1629156" y="3081540"/>
                </a:lnTo>
                <a:lnTo>
                  <a:pt x="1630680" y="3064776"/>
                </a:lnTo>
                <a:close/>
              </a:path>
              <a:path w="2638425" h="3394075">
                <a:moveTo>
                  <a:pt x="2638044" y="0"/>
                </a:moveTo>
                <a:lnTo>
                  <a:pt x="2628900" y="0"/>
                </a:lnTo>
                <a:lnTo>
                  <a:pt x="2628900" y="10680"/>
                </a:lnTo>
                <a:lnTo>
                  <a:pt x="2628900" y="719328"/>
                </a:lnTo>
                <a:lnTo>
                  <a:pt x="2628900" y="2087892"/>
                </a:lnTo>
                <a:lnTo>
                  <a:pt x="262128" y="2087892"/>
                </a:lnTo>
                <a:lnTo>
                  <a:pt x="262128" y="1690128"/>
                </a:lnTo>
                <a:lnTo>
                  <a:pt x="2628900" y="1690128"/>
                </a:lnTo>
                <a:lnTo>
                  <a:pt x="2628900" y="1680972"/>
                </a:lnTo>
                <a:lnTo>
                  <a:pt x="262128" y="1680972"/>
                </a:lnTo>
                <a:lnTo>
                  <a:pt x="262128" y="740676"/>
                </a:lnTo>
                <a:lnTo>
                  <a:pt x="2628900" y="740676"/>
                </a:lnTo>
                <a:lnTo>
                  <a:pt x="2628900" y="731532"/>
                </a:lnTo>
                <a:lnTo>
                  <a:pt x="262128" y="731532"/>
                </a:lnTo>
                <a:lnTo>
                  <a:pt x="262128" y="730008"/>
                </a:lnTo>
                <a:lnTo>
                  <a:pt x="2628900" y="730008"/>
                </a:lnTo>
                <a:lnTo>
                  <a:pt x="2628900" y="719328"/>
                </a:lnTo>
                <a:lnTo>
                  <a:pt x="262128" y="719328"/>
                </a:lnTo>
                <a:lnTo>
                  <a:pt x="262128" y="10680"/>
                </a:lnTo>
                <a:lnTo>
                  <a:pt x="2628900" y="10680"/>
                </a:lnTo>
                <a:lnTo>
                  <a:pt x="2628900" y="0"/>
                </a:lnTo>
                <a:lnTo>
                  <a:pt x="252971" y="0"/>
                </a:lnTo>
                <a:lnTo>
                  <a:pt x="252971" y="719328"/>
                </a:lnTo>
                <a:lnTo>
                  <a:pt x="252971" y="740676"/>
                </a:lnTo>
                <a:lnTo>
                  <a:pt x="252971" y="1680972"/>
                </a:lnTo>
                <a:lnTo>
                  <a:pt x="252971" y="1690128"/>
                </a:lnTo>
                <a:lnTo>
                  <a:pt x="252971" y="2098560"/>
                </a:lnTo>
                <a:lnTo>
                  <a:pt x="2638044" y="2098560"/>
                </a:lnTo>
                <a:lnTo>
                  <a:pt x="2638044" y="6108"/>
                </a:lnTo>
                <a:lnTo>
                  <a:pt x="26380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8522" y="6610543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Produits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livrés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68468" y="6402324"/>
            <a:ext cx="2098675" cy="657225"/>
          </a:xfrm>
          <a:custGeom>
            <a:avLst/>
            <a:gdLst/>
            <a:ahLst/>
            <a:cxnLst/>
            <a:rect l="l" t="t" r="r" b="b"/>
            <a:pathLst>
              <a:path w="2098675" h="657225">
                <a:moveTo>
                  <a:pt x="1103376" y="656844"/>
                </a:moveTo>
                <a:lnTo>
                  <a:pt x="995172" y="656844"/>
                </a:lnTo>
                <a:lnTo>
                  <a:pt x="890016" y="653796"/>
                </a:lnTo>
                <a:lnTo>
                  <a:pt x="787908" y="647700"/>
                </a:lnTo>
                <a:lnTo>
                  <a:pt x="690372" y="638556"/>
                </a:lnTo>
                <a:lnTo>
                  <a:pt x="595884" y="626364"/>
                </a:lnTo>
                <a:lnTo>
                  <a:pt x="507492" y="611124"/>
                </a:lnTo>
                <a:lnTo>
                  <a:pt x="464820" y="601980"/>
                </a:lnTo>
                <a:lnTo>
                  <a:pt x="384048" y="583692"/>
                </a:lnTo>
                <a:lnTo>
                  <a:pt x="345948" y="573024"/>
                </a:lnTo>
                <a:lnTo>
                  <a:pt x="309372" y="562356"/>
                </a:lnTo>
                <a:lnTo>
                  <a:pt x="242316" y="539496"/>
                </a:lnTo>
                <a:lnTo>
                  <a:pt x="181356" y="515112"/>
                </a:lnTo>
                <a:lnTo>
                  <a:pt x="129540" y="487680"/>
                </a:lnTo>
                <a:lnTo>
                  <a:pt x="85344" y="458724"/>
                </a:lnTo>
                <a:lnTo>
                  <a:pt x="41148" y="420624"/>
                </a:lnTo>
                <a:lnTo>
                  <a:pt x="18288" y="388620"/>
                </a:lnTo>
                <a:lnTo>
                  <a:pt x="13716" y="381000"/>
                </a:lnTo>
                <a:lnTo>
                  <a:pt x="9144" y="371856"/>
                </a:lnTo>
                <a:lnTo>
                  <a:pt x="6096" y="364236"/>
                </a:lnTo>
                <a:lnTo>
                  <a:pt x="4572" y="355092"/>
                </a:lnTo>
                <a:lnTo>
                  <a:pt x="1524" y="347472"/>
                </a:lnTo>
                <a:lnTo>
                  <a:pt x="1524" y="338328"/>
                </a:lnTo>
                <a:lnTo>
                  <a:pt x="0" y="329184"/>
                </a:lnTo>
                <a:lnTo>
                  <a:pt x="1524" y="320040"/>
                </a:lnTo>
                <a:lnTo>
                  <a:pt x="1524" y="312420"/>
                </a:lnTo>
                <a:lnTo>
                  <a:pt x="4572" y="303276"/>
                </a:lnTo>
                <a:lnTo>
                  <a:pt x="6096" y="294132"/>
                </a:lnTo>
                <a:lnTo>
                  <a:pt x="9144" y="286512"/>
                </a:lnTo>
                <a:lnTo>
                  <a:pt x="13716" y="277368"/>
                </a:lnTo>
                <a:lnTo>
                  <a:pt x="18288" y="269748"/>
                </a:lnTo>
                <a:lnTo>
                  <a:pt x="22860" y="260604"/>
                </a:lnTo>
                <a:lnTo>
                  <a:pt x="56388" y="222504"/>
                </a:lnTo>
                <a:lnTo>
                  <a:pt x="105156" y="184404"/>
                </a:lnTo>
                <a:lnTo>
                  <a:pt x="153924" y="156972"/>
                </a:lnTo>
                <a:lnTo>
                  <a:pt x="210312" y="131064"/>
                </a:lnTo>
                <a:lnTo>
                  <a:pt x="274320" y="106680"/>
                </a:lnTo>
                <a:lnTo>
                  <a:pt x="345948" y="85344"/>
                </a:lnTo>
                <a:lnTo>
                  <a:pt x="384048" y="74676"/>
                </a:lnTo>
                <a:lnTo>
                  <a:pt x="423672" y="65532"/>
                </a:lnTo>
                <a:lnTo>
                  <a:pt x="507492" y="47244"/>
                </a:lnTo>
                <a:lnTo>
                  <a:pt x="550164" y="39624"/>
                </a:lnTo>
                <a:lnTo>
                  <a:pt x="595884" y="32004"/>
                </a:lnTo>
                <a:lnTo>
                  <a:pt x="690372" y="19812"/>
                </a:lnTo>
                <a:lnTo>
                  <a:pt x="787908" y="10668"/>
                </a:lnTo>
                <a:lnTo>
                  <a:pt x="941832" y="1524"/>
                </a:lnTo>
                <a:lnTo>
                  <a:pt x="995172" y="0"/>
                </a:lnTo>
                <a:lnTo>
                  <a:pt x="1048512" y="0"/>
                </a:lnTo>
                <a:lnTo>
                  <a:pt x="1103376" y="1524"/>
                </a:lnTo>
                <a:lnTo>
                  <a:pt x="1156716" y="1524"/>
                </a:lnTo>
                <a:lnTo>
                  <a:pt x="1285494" y="9144"/>
                </a:lnTo>
                <a:lnTo>
                  <a:pt x="1048512" y="9144"/>
                </a:lnTo>
                <a:lnTo>
                  <a:pt x="890016" y="13716"/>
                </a:lnTo>
                <a:lnTo>
                  <a:pt x="787908" y="19812"/>
                </a:lnTo>
                <a:lnTo>
                  <a:pt x="690372" y="28956"/>
                </a:lnTo>
                <a:lnTo>
                  <a:pt x="597408" y="41148"/>
                </a:lnTo>
                <a:lnTo>
                  <a:pt x="509016" y="56388"/>
                </a:lnTo>
                <a:lnTo>
                  <a:pt x="425196" y="74676"/>
                </a:lnTo>
                <a:lnTo>
                  <a:pt x="387096" y="83820"/>
                </a:lnTo>
                <a:lnTo>
                  <a:pt x="348996" y="94488"/>
                </a:lnTo>
                <a:lnTo>
                  <a:pt x="312420" y="105156"/>
                </a:lnTo>
                <a:lnTo>
                  <a:pt x="245364" y="128016"/>
                </a:lnTo>
                <a:lnTo>
                  <a:pt x="185928" y="152400"/>
                </a:lnTo>
                <a:lnTo>
                  <a:pt x="134112" y="178308"/>
                </a:lnTo>
                <a:lnTo>
                  <a:pt x="89916" y="207264"/>
                </a:lnTo>
                <a:lnTo>
                  <a:pt x="48768" y="243840"/>
                </a:lnTo>
                <a:lnTo>
                  <a:pt x="21336" y="281940"/>
                </a:lnTo>
                <a:lnTo>
                  <a:pt x="10668" y="321564"/>
                </a:lnTo>
                <a:lnTo>
                  <a:pt x="10668" y="336804"/>
                </a:lnTo>
                <a:lnTo>
                  <a:pt x="13716" y="352044"/>
                </a:lnTo>
                <a:lnTo>
                  <a:pt x="15240" y="361188"/>
                </a:lnTo>
                <a:lnTo>
                  <a:pt x="48768" y="414528"/>
                </a:lnTo>
                <a:lnTo>
                  <a:pt x="89916" y="451104"/>
                </a:lnTo>
                <a:lnTo>
                  <a:pt x="111252" y="464820"/>
                </a:lnTo>
                <a:lnTo>
                  <a:pt x="134112" y="480060"/>
                </a:lnTo>
                <a:lnTo>
                  <a:pt x="185928" y="505968"/>
                </a:lnTo>
                <a:lnTo>
                  <a:pt x="245364" y="530352"/>
                </a:lnTo>
                <a:lnTo>
                  <a:pt x="312420" y="553212"/>
                </a:lnTo>
                <a:lnTo>
                  <a:pt x="348996" y="563880"/>
                </a:lnTo>
                <a:lnTo>
                  <a:pt x="387096" y="574548"/>
                </a:lnTo>
                <a:lnTo>
                  <a:pt x="425196" y="583692"/>
                </a:lnTo>
                <a:lnTo>
                  <a:pt x="509016" y="601980"/>
                </a:lnTo>
                <a:lnTo>
                  <a:pt x="553212" y="609600"/>
                </a:lnTo>
                <a:lnTo>
                  <a:pt x="597408" y="615696"/>
                </a:lnTo>
                <a:lnTo>
                  <a:pt x="643128" y="623316"/>
                </a:lnTo>
                <a:lnTo>
                  <a:pt x="690372" y="627888"/>
                </a:lnTo>
                <a:lnTo>
                  <a:pt x="739140" y="633984"/>
                </a:lnTo>
                <a:lnTo>
                  <a:pt x="789432" y="638556"/>
                </a:lnTo>
                <a:lnTo>
                  <a:pt x="890016" y="644652"/>
                </a:lnTo>
                <a:lnTo>
                  <a:pt x="995172" y="647700"/>
                </a:lnTo>
                <a:lnTo>
                  <a:pt x="1310640" y="647700"/>
                </a:lnTo>
                <a:lnTo>
                  <a:pt x="1208532" y="653796"/>
                </a:lnTo>
                <a:lnTo>
                  <a:pt x="1103376" y="656844"/>
                </a:lnTo>
                <a:close/>
              </a:path>
              <a:path w="2098675" h="657225">
                <a:moveTo>
                  <a:pt x="1310640" y="647700"/>
                </a:moveTo>
                <a:lnTo>
                  <a:pt x="1103376" y="647700"/>
                </a:lnTo>
                <a:lnTo>
                  <a:pt x="1208532" y="644652"/>
                </a:lnTo>
                <a:lnTo>
                  <a:pt x="1309116" y="638556"/>
                </a:lnTo>
                <a:lnTo>
                  <a:pt x="1359408" y="633984"/>
                </a:lnTo>
                <a:lnTo>
                  <a:pt x="1408176" y="627888"/>
                </a:lnTo>
                <a:lnTo>
                  <a:pt x="1455420" y="623316"/>
                </a:lnTo>
                <a:lnTo>
                  <a:pt x="1501140" y="615696"/>
                </a:lnTo>
                <a:lnTo>
                  <a:pt x="1545336" y="609600"/>
                </a:lnTo>
                <a:lnTo>
                  <a:pt x="1589532" y="601980"/>
                </a:lnTo>
                <a:lnTo>
                  <a:pt x="1673352" y="583692"/>
                </a:lnTo>
                <a:lnTo>
                  <a:pt x="1711452" y="574548"/>
                </a:lnTo>
                <a:lnTo>
                  <a:pt x="1749552" y="563880"/>
                </a:lnTo>
                <a:lnTo>
                  <a:pt x="1786128" y="553212"/>
                </a:lnTo>
                <a:lnTo>
                  <a:pt x="1853184" y="530352"/>
                </a:lnTo>
                <a:lnTo>
                  <a:pt x="1912620" y="505968"/>
                </a:lnTo>
                <a:lnTo>
                  <a:pt x="1964436" y="480060"/>
                </a:lnTo>
                <a:lnTo>
                  <a:pt x="2008632" y="451104"/>
                </a:lnTo>
                <a:lnTo>
                  <a:pt x="2049780" y="414528"/>
                </a:lnTo>
                <a:lnTo>
                  <a:pt x="2077212" y="376428"/>
                </a:lnTo>
                <a:lnTo>
                  <a:pt x="2087880" y="336804"/>
                </a:lnTo>
                <a:lnTo>
                  <a:pt x="2087880" y="321564"/>
                </a:lnTo>
                <a:lnTo>
                  <a:pt x="2086356" y="313944"/>
                </a:lnTo>
                <a:lnTo>
                  <a:pt x="2084832" y="304800"/>
                </a:lnTo>
                <a:lnTo>
                  <a:pt x="2068068" y="266700"/>
                </a:lnTo>
                <a:lnTo>
                  <a:pt x="2026920" y="220980"/>
                </a:lnTo>
                <a:lnTo>
                  <a:pt x="1987296" y="193548"/>
                </a:lnTo>
                <a:lnTo>
                  <a:pt x="1964436" y="178308"/>
                </a:lnTo>
                <a:lnTo>
                  <a:pt x="1912620" y="152400"/>
                </a:lnTo>
                <a:lnTo>
                  <a:pt x="1853184" y="128016"/>
                </a:lnTo>
                <a:lnTo>
                  <a:pt x="1786128" y="105156"/>
                </a:lnTo>
                <a:lnTo>
                  <a:pt x="1749552" y="94488"/>
                </a:lnTo>
                <a:lnTo>
                  <a:pt x="1711452" y="83820"/>
                </a:lnTo>
                <a:lnTo>
                  <a:pt x="1673352" y="74676"/>
                </a:lnTo>
                <a:lnTo>
                  <a:pt x="1589532" y="56388"/>
                </a:lnTo>
                <a:lnTo>
                  <a:pt x="1545336" y="48768"/>
                </a:lnTo>
                <a:lnTo>
                  <a:pt x="1501140" y="42672"/>
                </a:lnTo>
                <a:lnTo>
                  <a:pt x="1455420" y="35052"/>
                </a:lnTo>
                <a:lnTo>
                  <a:pt x="1408176" y="28956"/>
                </a:lnTo>
                <a:lnTo>
                  <a:pt x="1309116" y="19812"/>
                </a:lnTo>
                <a:lnTo>
                  <a:pt x="1208532" y="13716"/>
                </a:lnTo>
                <a:lnTo>
                  <a:pt x="1048512" y="9144"/>
                </a:lnTo>
                <a:lnTo>
                  <a:pt x="1285494" y="9144"/>
                </a:lnTo>
                <a:lnTo>
                  <a:pt x="1408176" y="19812"/>
                </a:lnTo>
                <a:lnTo>
                  <a:pt x="1502664" y="32004"/>
                </a:lnTo>
                <a:lnTo>
                  <a:pt x="1591056" y="47244"/>
                </a:lnTo>
                <a:lnTo>
                  <a:pt x="1674876" y="65532"/>
                </a:lnTo>
                <a:lnTo>
                  <a:pt x="1714500" y="74676"/>
                </a:lnTo>
                <a:lnTo>
                  <a:pt x="1752600" y="85344"/>
                </a:lnTo>
                <a:lnTo>
                  <a:pt x="1789176" y="96012"/>
                </a:lnTo>
                <a:lnTo>
                  <a:pt x="1856232" y="118872"/>
                </a:lnTo>
                <a:lnTo>
                  <a:pt x="1917192" y="143256"/>
                </a:lnTo>
                <a:lnTo>
                  <a:pt x="1969008" y="170688"/>
                </a:lnTo>
                <a:lnTo>
                  <a:pt x="2013204" y="199644"/>
                </a:lnTo>
                <a:lnTo>
                  <a:pt x="2033016" y="213360"/>
                </a:lnTo>
                <a:lnTo>
                  <a:pt x="2057400" y="237744"/>
                </a:lnTo>
                <a:lnTo>
                  <a:pt x="2075688" y="260604"/>
                </a:lnTo>
                <a:lnTo>
                  <a:pt x="2080260" y="269748"/>
                </a:lnTo>
                <a:lnTo>
                  <a:pt x="2084832" y="277368"/>
                </a:lnTo>
                <a:lnTo>
                  <a:pt x="2089404" y="286512"/>
                </a:lnTo>
                <a:lnTo>
                  <a:pt x="2092452" y="294132"/>
                </a:lnTo>
                <a:lnTo>
                  <a:pt x="2093976" y="303276"/>
                </a:lnTo>
                <a:lnTo>
                  <a:pt x="2097024" y="310896"/>
                </a:lnTo>
                <a:lnTo>
                  <a:pt x="2097024" y="320040"/>
                </a:lnTo>
                <a:lnTo>
                  <a:pt x="2098548" y="329184"/>
                </a:lnTo>
                <a:lnTo>
                  <a:pt x="2097024" y="338328"/>
                </a:lnTo>
                <a:lnTo>
                  <a:pt x="2097024" y="345948"/>
                </a:lnTo>
                <a:lnTo>
                  <a:pt x="2093976" y="355092"/>
                </a:lnTo>
                <a:lnTo>
                  <a:pt x="2092452" y="364236"/>
                </a:lnTo>
                <a:lnTo>
                  <a:pt x="2069592" y="405384"/>
                </a:lnTo>
                <a:lnTo>
                  <a:pt x="2042160" y="435864"/>
                </a:lnTo>
                <a:lnTo>
                  <a:pt x="1993392" y="473964"/>
                </a:lnTo>
                <a:lnTo>
                  <a:pt x="1944624" y="501396"/>
                </a:lnTo>
                <a:lnTo>
                  <a:pt x="1888236" y="527304"/>
                </a:lnTo>
                <a:lnTo>
                  <a:pt x="1824228" y="551688"/>
                </a:lnTo>
                <a:lnTo>
                  <a:pt x="1752600" y="573024"/>
                </a:lnTo>
                <a:lnTo>
                  <a:pt x="1714500" y="583692"/>
                </a:lnTo>
                <a:lnTo>
                  <a:pt x="1633728" y="601980"/>
                </a:lnTo>
                <a:lnTo>
                  <a:pt x="1591056" y="611124"/>
                </a:lnTo>
                <a:lnTo>
                  <a:pt x="1548384" y="618744"/>
                </a:lnTo>
                <a:lnTo>
                  <a:pt x="1502664" y="626364"/>
                </a:lnTo>
                <a:lnTo>
                  <a:pt x="1408176" y="638556"/>
                </a:lnTo>
                <a:lnTo>
                  <a:pt x="1310640" y="647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47368" y="6436862"/>
            <a:ext cx="13398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574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Produits  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po</a:t>
            </a:r>
            <a:r>
              <a:rPr sz="1800" spc="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86999" y="2555747"/>
            <a:ext cx="1673860" cy="3888104"/>
          </a:xfrm>
          <a:custGeom>
            <a:avLst/>
            <a:gdLst/>
            <a:ahLst/>
            <a:cxnLst/>
            <a:rect l="l" t="t" r="r" b="b"/>
            <a:pathLst>
              <a:path w="1673860" h="3888104">
                <a:moveTo>
                  <a:pt x="76212" y="3774960"/>
                </a:moveTo>
                <a:lnTo>
                  <a:pt x="42684" y="3774960"/>
                </a:lnTo>
                <a:lnTo>
                  <a:pt x="42684" y="3224784"/>
                </a:lnTo>
                <a:lnTo>
                  <a:pt x="33540" y="3224784"/>
                </a:lnTo>
                <a:lnTo>
                  <a:pt x="33540" y="3774960"/>
                </a:lnTo>
                <a:lnTo>
                  <a:pt x="0" y="3774960"/>
                </a:lnTo>
                <a:lnTo>
                  <a:pt x="38112" y="3851160"/>
                </a:lnTo>
                <a:lnTo>
                  <a:pt x="69354" y="3788676"/>
                </a:lnTo>
                <a:lnTo>
                  <a:pt x="76212" y="3774960"/>
                </a:lnTo>
                <a:close/>
              </a:path>
              <a:path w="1673860" h="3888104">
                <a:moveTo>
                  <a:pt x="1194828" y="536448"/>
                </a:moveTo>
                <a:lnTo>
                  <a:pt x="1185684" y="536448"/>
                </a:lnTo>
                <a:lnTo>
                  <a:pt x="1185684" y="547128"/>
                </a:lnTo>
                <a:lnTo>
                  <a:pt x="1185684" y="1024775"/>
                </a:lnTo>
                <a:lnTo>
                  <a:pt x="613422" y="1145895"/>
                </a:lnTo>
                <a:lnTo>
                  <a:pt x="66916" y="1030236"/>
                </a:lnTo>
                <a:lnTo>
                  <a:pt x="42684" y="1025105"/>
                </a:lnTo>
                <a:lnTo>
                  <a:pt x="42684" y="1024140"/>
                </a:lnTo>
                <a:lnTo>
                  <a:pt x="42684" y="547128"/>
                </a:lnTo>
                <a:lnTo>
                  <a:pt x="1185684" y="547128"/>
                </a:lnTo>
                <a:lnTo>
                  <a:pt x="1185684" y="536448"/>
                </a:lnTo>
                <a:lnTo>
                  <a:pt x="617220" y="536448"/>
                </a:lnTo>
                <a:lnTo>
                  <a:pt x="646188" y="478548"/>
                </a:lnTo>
                <a:lnTo>
                  <a:pt x="652284" y="466356"/>
                </a:lnTo>
                <a:lnTo>
                  <a:pt x="618756" y="466356"/>
                </a:lnTo>
                <a:lnTo>
                  <a:pt x="618756" y="0"/>
                </a:lnTo>
                <a:lnTo>
                  <a:pt x="609600" y="0"/>
                </a:lnTo>
                <a:lnTo>
                  <a:pt x="609600" y="466356"/>
                </a:lnTo>
                <a:lnTo>
                  <a:pt x="576072" y="466356"/>
                </a:lnTo>
                <a:lnTo>
                  <a:pt x="611111" y="536448"/>
                </a:lnTo>
                <a:lnTo>
                  <a:pt x="33540" y="536448"/>
                </a:lnTo>
                <a:lnTo>
                  <a:pt x="33540" y="1033284"/>
                </a:lnTo>
                <a:lnTo>
                  <a:pt x="614184" y="1156728"/>
                </a:lnTo>
                <a:lnTo>
                  <a:pt x="664362" y="1146060"/>
                </a:lnTo>
                <a:lnTo>
                  <a:pt x="1194828" y="1033284"/>
                </a:lnTo>
                <a:lnTo>
                  <a:pt x="1194828" y="1030236"/>
                </a:lnTo>
                <a:lnTo>
                  <a:pt x="1194828" y="1024140"/>
                </a:lnTo>
                <a:lnTo>
                  <a:pt x="1194828" y="547128"/>
                </a:lnTo>
                <a:lnTo>
                  <a:pt x="1194828" y="542556"/>
                </a:lnTo>
                <a:lnTo>
                  <a:pt x="1194828" y="536448"/>
                </a:lnTo>
                <a:close/>
              </a:path>
              <a:path w="1673860" h="3888104">
                <a:moveTo>
                  <a:pt x="1673364" y="3811536"/>
                </a:moveTo>
                <a:lnTo>
                  <a:pt x="1639836" y="3811536"/>
                </a:lnTo>
                <a:lnTo>
                  <a:pt x="1639836" y="3240024"/>
                </a:lnTo>
                <a:lnTo>
                  <a:pt x="1629156" y="3240024"/>
                </a:lnTo>
                <a:lnTo>
                  <a:pt x="1629156" y="3811536"/>
                </a:lnTo>
                <a:lnTo>
                  <a:pt x="1597152" y="3811536"/>
                </a:lnTo>
                <a:lnTo>
                  <a:pt x="1635252" y="3887736"/>
                </a:lnTo>
                <a:lnTo>
                  <a:pt x="1666506" y="3825252"/>
                </a:lnTo>
                <a:lnTo>
                  <a:pt x="1673364" y="3811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20746" y="3230330"/>
            <a:ext cx="2014855" cy="211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874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437515">
              <a:lnSpc>
                <a:spcPct val="100000"/>
              </a:lnSpc>
              <a:spcBef>
                <a:spcPts val="1785"/>
              </a:spcBef>
            </a:pPr>
            <a:r>
              <a:rPr sz="1900" b="1" spc="-30" dirty="0">
                <a:latin typeface="Trebuchet MS"/>
                <a:cs typeface="Trebuchet MS"/>
              </a:rPr>
              <a:t>vérification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rebuchet MS"/>
              <a:cs typeface="Trebuchet MS"/>
            </a:endParaRPr>
          </a:p>
          <a:p>
            <a:pPr marL="354965" marR="5080" indent="-342900">
              <a:lnSpc>
                <a:spcPct val="100000"/>
              </a:lnSpc>
              <a:tabLst>
                <a:tab pos="354965" algn="l"/>
              </a:tabLst>
            </a:pPr>
            <a:r>
              <a:rPr sz="1500" spc="-75" dirty="0">
                <a:solidFill>
                  <a:srgbClr val="6075B3"/>
                </a:solidFill>
                <a:latin typeface="Arial"/>
                <a:cs typeface="Arial"/>
              </a:rPr>
              <a:t>–	</a:t>
            </a:r>
            <a:r>
              <a:rPr sz="1900" spc="-55" dirty="0">
                <a:latin typeface="Arial"/>
                <a:cs typeface="Arial"/>
              </a:rPr>
              <a:t>Vérification </a:t>
            </a:r>
            <a:r>
              <a:rPr sz="1900" spc="-114" dirty="0">
                <a:latin typeface="Arial"/>
                <a:cs typeface="Arial"/>
              </a:rPr>
              <a:t>de </a:t>
            </a:r>
            <a:r>
              <a:rPr sz="1900" spc="-130" dirty="0">
                <a:latin typeface="Arial"/>
                <a:cs typeface="Arial"/>
              </a:rPr>
              <a:t>la  </a:t>
            </a:r>
            <a:r>
              <a:rPr sz="1900" spc="-55" dirty="0">
                <a:latin typeface="Arial"/>
                <a:cs typeface="Arial"/>
              </a:rPr>
              <a:t>disponibilité </a:t>
            </a:r>
            <a:r>
              <a:rPr sz="1900" spc="-155" dirty="0">
                <a:latin typeface="Arial"/>
                <a:cs typeface="Arial"/>
              </a:rPr>
              <a:t>des  </a:t>
            </a:r>
            <a:r>
              <a:rPr sz="1900" spc="-50" dirty="0">
                <a:latin typeface="Arial"/>
                <a:cs typeface="Arial"/>
              </a:rPr>
              <a:t>produits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43855" y="5388864"/>
            <a:ext cx="9525" cy="407034"/>
          </a:xfrm>
          <a:custGeom>
            <a:avLst/>
            <a:gdLst/>
            <a:ahLst/>
            <a:cxnLst/>
            <a:rect l="l" t="t" r="r" b="b"/>
            <a:pathLst>
              <a:path w="9525" h="407035">
                <a:moveTo>
                  <a:pt x="9144" y="406908"/>
                </a:moveTo>
                <a:lnTo>
                  <a:pt x="0" y="406908"/>
                </a:lnTo>
                <a:lnTo>
                  <a:pt x="0" y="0"/>
                </a:lnTo>
                <a:lnTo>
                  <a:pt x="9144" y="0"/>
                </a:lnTo>
                <a:lnTo>
                  <a:pt x="9144" y="406908"/>
                </a:lnTo>
                <a:close/>
              </a:path>
            </a:pathLst>
          </a:custGeom>
          <a:solidFill>
            <a:srgbClr val="5B72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86797" y="5414304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1796" y="5391421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0534">
              <a:lnSpc>
                <a:spcPct val="150900"/>
              </a:lnSpc>
              <a:spcBef>
                <a:spcPts val="100"/>
              </a:spcBef>
            </a:pPr>
            <a:r>
              <a:rPr dirty="0"/>
              <a:t>Exemple 3-  </a:t>
            </a:r>
            <a:r>
              <a:rPr spc="-15" dirty="0"/>
              <a:t>vente </a:t>
            </a:r>
            <a:r>
              <a:rPr dirty="0"/>
              <a:t>à </a:t>
            </a:r>
            <a:r>
              <a:rPr spc="-5" dirty="0"/>
              <a:t>un</a:t>
            </a:r>
            <a:r>
              <a:rPr spc="-45" dirty="0"/>
              <a:t> </a:t>
            </a:r>
            <a:r>
              <a:rPr dirty="0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177" y="2178729"/>
            <a:ext cx="7635240" cy="284797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65"/>
              </a:spcBef>
              <a:buFont typeface="Georgia"/>
              <a:buChar char=""/>
              <a:tabLst>
                <a:tab pos="355600" algn="l"/>
              </a:tabLst>
            </a:pPr>
            <a:r>
              <a:rPr sz="2400" dirty="0">
                <a:latin typeface="TeXGyreAdventor"/>
                <a:cs typeface="TeXGyreAdventor"/>
              </a:rPr>
              <a:t>Vous </a:t>
            </a:r>
            <a:r>
              <a:rPr sz="2400" spc="-5" dirty="0">
                <a:latin typeface="TeXGyreAdventor"/>
                <a:cs typeface="TeXGyreAdventor"/>
              </a:rPr>
              <a:t>êtes </a:t>
            </a:r>
            <a:r>
              <a:rPr sz="2400" dirty="0">
                <a:latin typeface="TeXGyreAdventor"/>
                <a:cs typeface="TeXGyreAdventor"/>
              </a:rPr>
              <a:t>dans </a:t>
            </a:r>
            <a:r>
              <a:rPr sz="2400" spc="-5" dirty="0">
                <a:latin typeface="TeXGyreAdventor"/>
                <a:cs typeface="TeXGyreAdventor"/>
              </a:rPr>
              <a:t>le </a:t>
            </a:r>
            <a:r>
              <a:rPr sz="2400" spc="-10" dirty="0">
                <a:latin typeface="TeXGyreAdventor"/>
                <a:cs typeface="TeXGyreAdventor"/>
              </a:rPr>
              <a:t>cadre </a:t>
            </a:r>
            <a:r>
              <a:rPr sz="2400" spc="-5" dirty="0">
                <a:latin typeface="TeXGyreAdventor"/>
                <a:cs typeface="TeXGyreAdventor"/>
              </a:rPr>
              <a:t>d’un</a:t>
            </a:r>
            <a:r>
              <a:rPr sz="2400" spc="35" dirty="0">
                <a:latin typeface="TeXGyreAdventor"/>
                <a:cs typeface="TeXGyreAdventor"/>
              </a:rPr>
              <a:t> </a:t>
            </a:r>
            <a:r>
              <a:rPr sz="2400" spc="-5" dirty="0">
                <a:latin typeface="TeXGyreAdventor"/>
                <a:cs typeface="TeXGyreAdventor"/>
              </a:rPr>
              <a:t>supermarché.</a:t>
            </a:r>
            <a:endParaRPr sz="2400">
              <a:latin typeface="TeXGyreAdventor"/>
              <a:cs typeface="TeXGyreAdventor"/>
            </a:endParaRPr>
          </a:p>
          <a:p>
            <a:pPr marL="354965" marR="5080" indent="-342900">
              <a:lnSpc>
                <a:spcPct val="150000"/>
              </a:lnSpc>
              <a:spcBef>
                <a:spcPts val="20"/>
              </a:spcBef>
              <a:buFont typeface="Georgia"/>
              <a:buChar char=""/>
              <a:tabLst>
                <a:tab pos="355600" algn="l"/>
              </a:tabLst>
            </a:pPr>
            <a:r>
              <a:rPr sz="2400" dirty="0">
                <a:latin typeface="TeXGyreAdventor"/>
                <a:cs typeface="TeXGyreAdventor"/>
              </a:rPr>
              <a:t>Vous pouvez régler par </a:t>
            </a:r>
            <a:r>
              <a:rPr sz="2400" spc="-5" dirty="0">
                <a:latin typeface="TeXGyreAdventor"/>
                <a:cs typeface="TeXGyreAdventor"/>
              </a:rPr>
              <a:t>carte </a:t>
            </a:r>
            <a:r>
              <a:rPr sz="2400" dirty="0">
                <a:latin typeface="TeXGyreAdventor"/>
                <a:cs typeface="TeXGyreAdventor"/>
              </a:rPr>
              <a:t>bancaire (CB) si </a:t>
            </a:r>
            <a:r>
              <a:rPr sz="2400" spc="-5" dirty="0">
                <a:latin typeface="TeXGyreAdventor"/>
                <a:cs typeface="TeXGyreAdventor"/>
              </a:rPr>
              <a:t>le  montant </a:t>
            </a:r>
            <a:r>
              <a:rPr sz="2400" dirty="0">
                <a:latin typeface="TeXGyreAdventor"/>
                <a:cs typeface="TeXGyreAdventor"/>
              </a:rPr>
              <a:t>est supérieur à </a:t>
            </a:r>
            <a:r>
              <a:rPr sz="2400" spc="-10" dirty="0">
                <a:latin typeface="TeXGyreAdventor"/>
                <a:cs typeface="TeXGyreAdventor"/>
              </a:rPr>
              <a:t>50 </a:t>
            </a:r>
            <a:r>
              <a:rPr sz="2400" spc="-5" dirty="0">
                <a:latin typeface="TeXGyreAdventor"/>
                <a:cs typeface="TeXGyreAdventor"/>
              </a:rPr>
              <a:t>dhs </a:t>
            </a:r>
            <a:r>
              <a:rPr sz="2400" dirty="0">
                <a:latin typeface="TeXGyreAdventor"/>
                <a:cs typeface="TeXGyreAdventor"/>
              </a:rPr>
              <a:t>ou par </a:t>
            </a:r>
            <a:r>
              <a:rPr sz="2400" spc="-5" dirty="0">
                <a:latin typeface="TeXGyreAdventor"/>
                <a:cs typeface="TeXGyreAdventor"/>
              </a:rPr>
              <a:t>chèque </a:t>
            </a:r>
            <a:r>
              <a:rPr sz="2400" dirty="0">
                <a:latin typeface="TeXGyreAdventor"/>
                <a:cs typeface="TeXGyreAdventor"/>
              </a:rPr>
              <a:t>s’il  </a:t>
            </a:r>
            <a:r>
              <a:rPr sz="2400" spc="-5" dirty="0">
                <a:latin typeface="TeXGyreAdventor"/>
                <a:cs typeface="TeXGyreAdventor"/>
              </a:rPr>
              <a:t>dépasse 200</a:t>
            </a:r>
            <a:r>
              <a:rPr sz="2400" dirty="0">
                <a:latin typeface="TeXGyreAdventor"/>
                <a:cs typeface="TeXGyreAdventor"/>
              </a:rPr>
              <a:t> </a:t>
            </a:r>
            <a:r>
              <a:rPr sz="2400" spc="-5" dirty="0">
                <a:latin typeface="TeXGyreAdventor"/>
                <a:cs typeface="TeXGyreAdventor"/>
              </a:rPr>
              <a:t>dhs.</a:t>
            </a:r>
            <a:endParaRPr sz="2400">
              <a:latin typeface="TeXGyreAdventor"/>
              <a:cs typeface="TeXGyreAdventor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Font typeface="Georgia"/>
              <a:buChar char=""/>
              <a:tabLst>
                <a:tab pos="355600" algn="l"/>
              </a:tabLst>
            </a:pPr>
            <a:r>
              <a:rPr sz="2400" dirty="0">
                <a:latin typeface="TeXGyreAdventor"/>
                <a:cs typeface="TeXGyreAdventor"/>
              </a:rPr>
              <a:t>Vous devriez recevoir </a:t>
            </a:r>
            <a:r>
              <a:rPr sz="2400" spc="-5" dirty="0">
                <a:latin typeface="TeXGyreAdventor"/>
                <a:cs typeface="TeXGyreAdventor"/>
              </a:rPr>
              <a:t>le ticket </a:t>
            </a:r>
            <a:r>
              <a:rPr sz="2400" dirty="0">
                <a:latin typeface="TeXGyreAdventor"/>
                <a:cs typeface="TeXGyreAdventor"/>
              </a:rPr>
              <a:t>de</a:t>
            </a:r>
            <a:r>
              <a:rPr sz="2400" spc="-95" dirty="0">
                <a:latin typeface="TeXGyreAdventor"/>
                <a:cs typeface="TeXGyreAdventor"/>
              </a:rPr>
              <a:t> </a:t>
            </a:r>
            <a:r>
              <a:rPr sz="2400" dirty="0">
                <a:latin typeface="TeXGyreAdventor"/>
                <a:cs typeface="TeXGyreAdventor"/>
              </a:rPr>
              <a:t>caisse.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0911" y="6782784"/>
            <a:ext cx="193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95959"/>
                </a:solidFill>
                <a:latin typeface="TeXGyreAdventor"/>
                <a:cs typeface="TeXGyreAdventor"/>
              </a:rPr>
              <a:t>8</a:t>
            </a:r>
            <a:r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7</a:t>
            </a:r>
            <a:endParaRPr sz="12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5654" y="662463"/>
            <a:ext cx="7117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00000"/>
                </a:solidFill>
                <a:latin typeface="TeXGyrePagella"/>
                <a:cs typeface="TeXGyrePagella"/>
              </a:rPr>
              <a:t>Modèle Conceptuel des </a:t>
            </a:r>
            <a:r>
              <a:rPr sz="2800" b="1" i="1" spc="-25" dirty="0">
                <a:solidFill>
                  <a:srgbClr val="000000"/>
                </a:solidFill>
                <a:latin typeface="TeXGyrePagella"/>
                <a:cs typeface="TeXGyrePagella"/>
              </a:rPr>
              <a:t>Traitements</a:t>
            </a:r>
            <a:r>
              <a:rPr sz="2800" b="1" i="1" spc="30" dirty="0">
                <a:solidFill>
                  <a:srgbClr val="000000"/>
                </a:solidFill>
                <a:latin typeface="TeXGyrePagella"/>
                <a:cs typeface="TeXGyrePagella"/>
              </a:rPr>
              <a:t> </a:t>
            </a:r>
            <a:r>
              <a:rPr sz="2800" b="1" i="1" spc="-5" dirty="0">
                <a:solidFill>
                  <a:srgbClr val="000000"/>
                </a:solidFill>
                <a:latin typeface="TeXGyrePagella"/>
                <a:cs typeface="TeXGyrePagella"/>
              </a:rPr>
              <a:t>(QUOI?)</a:t>
            </a:r>
            <a:endParaRPr sz="2800">
              <a:latin typeface="TeXGyrePagella"/>
              <a:cs typeface="TeXGyrePagell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9600" y="1718526"/>
            <a:ext cx="8771890" cy="3194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6350" indent="-342900" algn="just">
              <a:lnSpc>
                <a:spcPct val="100000"/>
              </a:lnSpc>
              <a:spcBef>
                <a:spcPts val="105"/>
              </a:spcBef>
              <a:buFont typeface="Georgia"/>
              <a:buChar char=""/>
              <a:tabLst>
                <a:tab pos="355600" algn="l"/>
              </a:tabLst>
            </a:pPr>
            <a:r>
              <a:rPr sz="2000" spc="-5" dirty="0">
                <a:latin typeface="TeXGyreAdventor"/>
                <a:cs typeface="TeXGyreAdventor"/>
              </a:rPr>
              <a:t>Le MCT modélise l'activité d'une organisation par l'identification </a:t>
            </a:r>
            <a:r>
              <a:rPr sz="2000" dirty="0">
                <a:latin typeface="TeXGyreAdventor"/>
                <a:cs typeface="TeXGyreAdventor"/>
              </a:rPr>
              <a:t>et  </a:t>
            </a:r>
            <a:r>
              <a:rPr sz="2000" spc="-5" dirty="0">
                <a:latin typeface="TeXGyreAdventor"/>
                <a:cs typeface="TeXGyreAdventor"/>
              </a:rPr>
              <a:t>la description </a:t>
            </a:r>
            <a:r>
              <a:rPr sz="2000" dirty="0">
                <a:latin typeface="TeXGyreAdventor"/>
                <a:cs typeface="TeXGyreAdventor"/>
              </a:rPr>
              <a:t>des actions menées </a:t>
            </a:r>
            <a:r>
              <a:rPr sz="2000" spc="-5" dirty="0">
                <a:latin typeface="TeXGyreAdventor"/>
                <a:cs typeface="TeXGyreAdventor"/>
              </a:rPr>
              <a:t>ainsi </a:t>
            </a:r>
            <a:r>
              <a:rPr sz="2000" spc="-10" dirty="0">
                <a:latin typeface="TeXGyreAdventor"/>
                <a:cs typeface="TeXGyreAdventor"/>
              </a:rPr>
              <a:t>que </a:t>
            </a:r>
            <a:r>
              <a:rPr sz="2000" spc="-5" dirty="0">
                <a:latin typeface="TeXGyreAdventor"/>
                <a:cs typeface="TeXGyreAdventor"/>
              </a:rPr>
              <a:t>de </a:t>
            </a:r>
            <a:r>
              <a:rPr sz="2000" dirty="0">
                <a:latin typeface="TeXGyreAdventor"/>
                <a:cs typeface="TeXGyreAdventor"/>
              </a:rPr>
              <a:t>leur </a:t>
            </a:r>
            <a:r>
              <a:rPr sz="2000" spc="-5" dirty="0">
                <a:latin typeface="TeXGyreAdventor"/>
                <a:cs typeface="TeXGyreAdventor"/>
              </a:rPr>
              <a:t>logique  </a:t>
            </a:r>
            <a:r>
              <a:rPr sz="2000" dirty="0">
                <a:latin typeface="TeXGyreAdventor"/>
                <a:cs typeface="TeXGyreAdventor"/>
              </a:rPr>
              <a:t>d'enchaînement </a:t>
            </a:r>
            <a:r>
              <a:rPr sz="2000" spc="-5" dirty="0">
                <a:latin typeface="TeXGyreAdventor"/>
                <a:cs typeface="TeXGyreAdventor"/>
              </a:rPr>
              <a:t>sans faire aucune présupposition </a:t>
            </a:r>
            <a:r>
              <a:rPr sz="2000" dirty="0">
                <a:latin typeface="TeXGyreAdventor"/>
                <a:cs typeface="TeXGyreAdventor"/>
              </a:rPr>
              <a:t>sur </a:t>
            </a:r>
            <a:r>
              <a:rPr sz="2000" spc="-5" dirty="0">
                <a:latin typeface="TeXGyreAdventor"/>
                <a:cs typeface="TeXGyreAdventor"/>
              </a:rPr>
              <a:t>l'organisation  de </a:t>
            </a:r>
            <a:r>
              <a:rPr sz="2000" dirty="0">
                <a:latin typeface="TeXGyreAdventor"/>
                <a:cs typeface="TeXGyreAdventor"/>
              </a:rPr>
              <a:t>ces </a:t>
            </a:r>
            <a:r>
              <a:rPr sz="2000" spc="-5" dirty="0">
                <a:latin typeface="TeXGyreAdventor"/>
                <a:cs typeface="TeXGyreAdventor"/>
              </a:rPr>
              <a:t>actions </a:t>
            </a:r>
            <a:r>
              <a:rPr sz="2000" dirty="0">
                <a:latin typeface="TeXGyreAdventor"/>
                <a:cs typeface="TeXGyreAdventor"/>
              </a:rPr>
              <a:t>dans </a:t>
            </a:r>
            <a:r>
              <a:rPr sz="2000" spc="5" dirty="0">
                <a:latin typeface="TeXGyreAdventor"/>
                <a:cs typeface="TeXGyreAdventor"/>
              </a:rPr>
              <a:t>le </a:t>
            </a:r>
            <a:r>
              <a:rPr sz="2000" spc="-5" dirty="0">
                <a:latin typeface="TeXGyreAdventor"/>
                <a:cs typeface="TeXGyreAdventor"/>
              </a:rPr>
              <a:t>temps </a:t>
            </a:r>
            <a:r>
              <a:rPr sz="2000" dirty="0">
                <a:latin typeface="TeXGyreAdventor"/>
                <a:cs typeface="TeXGyreAdventor"/>
              </a:rPr>
              <a:t>et </a:t>
            </a:r>
            <a:r>
              <a:rPr sz="2000" spc="-5" dirty="0">
                <a:latin typeface="TeXGyreAdventor"/>
                <a:cs typeface="TeXGyreAdventor"/>
              </a:rPr>
              <a:t>l'espace, </a:t>
            </a:r>
            <a:r>
              <a:rPr sz="2000" dirty="0">
                <a:latin typeface="TeXGyreAdventor"/>
                <a:cs typeface="TeXGyreAdventor"/>
              </a:rPr>
              <a:t>ni </a:t>
            </a:r>
            <a:r>
              <a:rPr sz="2000" spc="-5" dirty="0">
                <a:latin typeface="TeXGyreAdventor"/>
                <a:cs typeface="TeXGyreAdventor"/>
              </a:rPr>
              <a:t>sur la répartition des  </a:t>
            </a:r>
            <a:r>
              <a:rPr sz="2000" dirty="0">
                <a:latin typeface="TeXGyreAdventor"/>
                <a:cs typeface="TeXGyreAdventor"/>
              </a:rPr>
              <a:t>tâches entre l'homme et </a:t>
            </a:r>
            <a:r>
              <a:rPr sz="2000" spc="-5" dirty="0">
                <a:latin typeface="TeXGyreAdventor"/>
                <a:cs typeface="TeXGyreAdventor"/>
              </a:rPr>
              <a:t>la</a:t>
            </a:r>
            <a:r>
              <a:rPr sz="2000" spc="-120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machine.</a:t>
            </a:r>
            <a:endParaRPr sz="20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Georgia"/>
              <a:buChar char=""/>
            </a:pPr>
            <a:endParaRPr sz="2300">
              <a:latin typeface="TeXGyreAdventor"/>
              <a:cs typeface="TeXGyreAdventor"/>
            </a:endParaRPr>
          </a:p>
          <a:p>
            <a:pPr marL="354965" marR="5080" indent="-342900" algn="just">
              <a:lnSpc>
                <a:spcPct val="99800"/>
              </a:lnSpc>
              <a:buFont typeface="Georgia"/>
              <a:buChar char=""/>
              <a:tabLst>
                <a:tab pos="355600" algn="l"/>
              </a:tabLst>
            </a:pPr>
            <a:r>
              <a:rPr sz="2000" dirty="0">
                <a:latin typeface="TeXGyreAdventor"/>
                <a:cs typeface="TeXGyreAdventor"/>
              </a:rPr>
              <a:t>Il </a:t>
            </a:r>
            <a:r>
              <a:rPr sz="2000" spc="-5" dirty="0">
                <a:latin typeface="TeXGyreAdventor"/>
                <a:cs typeface="TeXGyreAdventor"/>
              </a:rPr>
              <a:t>est invariant par </a:t>
            </a:r>
            <a:r>
              <a:rPr sz="2000" spc="-10" dirty="0">
                <a:latin typeface="TeXGyreAdventor"/>
                <a:cs typeface="TeXGyreAdventor"/>
              </a:rPr>
              <a:t>rapport </a:t>
            </a:r>
            <a:r>
              <a:rPr sz="2000" dirty="0">
                <a:latin typeface="TeXGyreAdventor"/>
                <a:cs typeface="TeXGyreAdventor"/>
              </a:rPr>
              <a:t>à </a:t>
            </a:r>
            <a:r>
              <a:rPr sz="2000" spc="-15" dirty="0">
                <a:latin typeface="TeXGyreAdventor"/>
                <a:cs typeface="TeXGyreAdventor"/>
              </a:rPr>
              <a:t>la </a:t>
            </a:r>
            <a:r>
              <a:rPr sz="2000" spc="-5" dirty="0">
                <a:latin typeface="TeXGyreAdventor"/>
                <a:cs typeface="TeXGyreAdventor"/>
              </a:rPr>
              <a:t>géolocalisation </a:t>
            </a:r>
            <a:r>
              <a:rPr sz="2000" spc="-10" dirty="0">
                <a:latin typeface="TeXGyreAdventor"/>
                <a:cs typeface="TeXGyreAdventor"/>
              </a:rPr>
              <a:t>et </a:t>
            </a:r>
            <a:r>
              <a:rPr sz="2000" dirty="0">
                <a:latin typeface="TeXGyreAdventor"/>
                <a:cs typeface="TeXGyreAdventor"/>
              </a:rPr>
              <a:t>à </a:t>
            </a:r>
            <a:r>
              <a:rPr sz="2000" spc="-5" dirty="0">
                <a:latin typeface="TeXGyreAdventor"/>
                <a:cs typeface="TeXGyreAdventor"/>
              </a:rPr>
              <a:t>l’organisation. </a:t>
            </a:r>
            <a:r>
              <a:rPr sz="2000" u="heavy" spc="-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2000" u="heavy" spc="-7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2000" b="1" i="1" u="heavy" spc="-156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O</a:t>
            </a:r>
            <a:r>
              <a:rPr sz="2000" b="1" i="1" spc="10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n </a:t>
            </a:r>
            <a:r>
              <a:rPr sz="2000" b="1" i="1" u="heavy" spc="-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fait abstraction </a:t>
            </a:r>
            <a:r>
              <a:rPr sz="2000" b="1" i="1" u="heavy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des </a:t>
            </a:r>
            <a:r>
              <a:rPr sz="2000" b="1" i="1" u="heavy" spc="-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contraintes d’organisation </a:t>
            </a:r>
            <a:r>
              <a:rPr sz="2000" b="1" i="1" u="heavy" spc="-1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et </a:t>
            </a:r>
            <a:r>
              <a:rPr sz="2000" b="1" i="1" u="heavy" spc="-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techniques</a:t>
            </a:r>
            <a:r>
              <a:rPr sz="2000" b="1" i="1" spc="-5" dirty="0">
                <a:solidFill>
                  <a:srgbClr val="7E7E7E"/>
                </a:solidFill>
                <a:latin typeface="Arial"/>
                <a:cs typeface="Arial"/>
              </a:rPr>
              <a:t>; on  ne décrit que les </a:t>
            </a:r>
            <a:r>
              <a:rPr sz="2000" b="1" i="1" u="heavy" spc="-78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r</a:t>
            </a:r>
            <a:r>
              <a:rPr sz="2000" b="1" i="1" spc="2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i="1" u="heavy" spc="-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ègles fondamentales de gestion</a:t>
            </a:r>
            <a:r>
              <a:rPr sz="2000" b="1" i="1" spc="-5" dirty="0">
                <a:solidFill>
                  <a:srgbClr val="7E7E7E"/>
                </a:solidFill>
                <a:latin typeface="Arial"/>
                <a:cs typeface="Arial"/>
              </a:rPr>
              <a:t> (les invariants, </a:t>
            </a:r>
            <a:r>
              <a:rPr sz="2000" b="1" i="1" spc="-10" dirty="0">
                <a:solidFill>
                  <a:srgbClr val="7E7E7E"/>
                </a:solidFill>
                <a:latin typeface="Arial"/>
                <a:cs typeface="Arial"/>
              </a:rPr>
              <a:t>‘le  </a:t>
            </a:r>
            <a:r>
              <a:rPr sz="2000" b="1" i="1" spc="10" dirty="0">
                <a:solidFill>
                  <a:srgbClr val="7E7E7E"/>
                </a:solidFill>
                <a:latin typeface="Arial"/>
                <a:cs typeface="Arial"/>
              </a:rPr>
              <a:t>métier’ </a:t>
            </a:r>
            <a:r>
              <a:rPr sz="2000" b="1" i="1" spc="-5" dirty="0">
                <a:solidFill>
                  <a:srgbClr val="7E7E7E"/>
                </a:solidFill>
                <a:latin typeface="Arial"/>
                <a:cs typeface="Arial"/>
              </a:rPr>
              <a:t>de l’organisation). Description </a:t>
            </a:r>
            <a:r>
              <a:rPr sz="2000" b="1" i="1" spc="-10" dirty="0">
                <a:solidFill>
                  <a:srgbClr val="7E7E7E"/>
                </a:solidFill>
                <a:latin typeface="Arial"/>
                <a:cs typeface="Arial"/>
              </a:rPr>
              <a:t>la </a:t>
            </a:r>
            <a:r>
              <a:rPr sz="2000" b="1" i="1" spc="-5" dirty="0">
                <a:solidFill>
                  <a:srgbClr val="7E7E7E"/>
                </a:solidFill>
                <a:latin typeface="Arial"/>
                <a:cs typeface="Arial"/>
              </a:rPr>
              <a:t>plus</a:t>
            </a:r>
            <a:r>
              <a:rPr sz="2000" b="1" i="1" spc="-2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0" b="1" i="1" spc="-5" dirty="0">
                <a:solidFill>
                  <a:srgbClr val="7E7E7E"/>
                </a:solidFill>
                <a:latin typeface="Arial"/>
                <a:cs typeface="Arial"/>
              </a:rPr>
              <a:t>stable.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8039" y="555751"/>
            <a:ext cx="3391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Concepts</a:t>
            </a:r>
            <a:r>
              <a:rPr sz="4000" spc="-90" dirty="0"/>
              <a:t> </a:t>
            </a:r>
            <a:r>
              <a:rPr sz="4000" dirty="0"/>
              <a:t>MCT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9305511" y="6781891"/>
            <a:ext cx="244475" cy="212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595959"/>
                </a:solidFill>
                <a:latin typeface="TeXGyreAdventor"/>
                <a:cs typeface="TeXGyreAdventor"/>
              </a:rPr>
              <a:t>70</a:t>
            </a:r>
            <a:endParaRPr sz="1200">
              <a:latin typeface="TeXGyreAdventor"/>
              <a:cs typeface="TeXGyreAdvento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404" y="1800918"/>
            <a:ext cx="8665845" cy="3731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Font typeface="Georgia"/>
              <a:buChar char=""/>
              <a:tabLst>
                <a:tab pos="356235" algn="l"/>
              </a:tabLst>
            </a:pPr>
            <a:r>
              <a:rPr sz="2000" spc="-5" dirty="0">
                <a:latin typeface="TeXGyreAdventor"/>
                <a:cs typeface="TeXGyreAdventor"/>
              </a:rPr>
              <a:t>Le MCT </a:t>
            </a:r>
            <a:r>
              <a:rPr sz="2000" dirty="0">
                <a:latin typeface="TeXGyreAdventor"/>
                <a:cs typeface="TeXGyreAdventor"/>
              </a:rPr>
              <a:t>est un </a:t>
            </a:r>
            <a:r>
              <a:rPr sz="2000" spc="-5" dirty="0">
                <a:latin typeface="TeXGyreAdventor"/>
                <a:cs typeface="TeXGyreAdventor"/>
              </a:rPr>
              <a:t>zoom </a:t>
            </a:r>
            <a:r>
              <a:rPr sz="2000" dirty="0">
                <a:latin typeface="TeXGyreAdventor"/>
                <a:cs typeface="TeXGyreAdventor"/>
              </a:rPr>
              <a:t>sur </a:t>
            </a:r>
            <a:r>
              <a:rPr sz="2000" spc="-5" dirty="0">
                <a:latin typeface="TeXGyreAdventor"/>
                <a:cs typeface="TeXGyreAdventor"/>
              </a:rPr>
              <a:t>le </a:t>
            </a:r>
            <a:r>
              <a:rPr sz="2000" dirty="0">
                <a:latin typeface="TeXGyreAdventor"/>
                <a:cs typeface="TeXGyreAdventor"/>
              </a:rPr>
              <a:t>MCC, </a:t>
            </a:r>
            <a:r>
              <a:rPr sz="2000" spc="-5" dirty="0">
                <a:latin typeface="TeXGyreAdventor"/>
                <a:cs typeface="TeXGyreAdventor"/>
              </a:rPr>
              <a:t>on </a:t>
            </a:r>
            <a:r>
              <a:rPr sz="2000" dirty="0">
                <a:latin typeface="TeXGyreAdventor"/>
                <a:cs typeface="TeXGyreAdventor"/>
              </a:rPr>
              <a:t>détaille davantage l’activité</a:t>
            </a:r>
            <a:r>
              <a:rPr sz="2000" spc="-220" dirty="0">
                <a:latin typeface="TeXGyreAdventor"/>
                <a:cs typeface="TeXGyreAdventor"/>
              </a:rPr>
              <a:t> </a:t>
            </a:r>
            <a:r>
              <a:rPr sz="2000" spc="10" dirty="0">
                <a:latin typeface="TeXGyreAdventor"/>
                <a:cs typeface="TeXGyreAdventor"/>
              </a:rPr>
              <a:t>en  </a:t>
            </a:r>
            <a:r>
              <a:rPr sz="2000" dirty="0">
                <a:latin typeface="TeXGyreAdventor"/>
                <a:cs typeface="TeXGyreAdventor"/>
              </a:rPr>
              <a:t>question en</a:t>
            </a:r>
            <a:r>
              <a:rPr sz="2000" spc="-55" dirty="0">
                <a:latin typeface="TeXGyreAdventor"/>
                <a:cs typeface="TeXGyreAdventor"/>
              </a:rPr>
              <a:t> </a:t>
            </a:r>
            <a:r>
              <a:rPr sz="2000" dirty="0">
                <a:latin typeface="TeXGyreAdventor"/>
                <a:cs typeface="TeXGyreAdventor"/>
              </a:rPr>
              <a:t>précisant:</a:t>
            </a:r>
            <a:endParaRPr sz="20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975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eXGyreAdventor"/>
                <a:cs typeface="TeXGyreAdventor"/>
              </a:rPr>
              <a:t>L’enchaînement d’</a:t>
            </a:r>
            <a:r>
              <a:rPr sz="1800" b="1" i="1" spc="-5" dirty="0">
                <a:latin typeface="TeXGyreAdventor"/>
                <a:cs typeface="TeXGyreAdventor"/>
              </a:rPr>
              <a:t>opérations </a:t>
            </a:r>
            <a:r>
              <a:rPr sz="1800" spc="-10" dirty="0">
                <a:latin typeface="TeXGyreAdventor"/>
                <a:cs typeface="TeXGyreAdventor"/>
              </a:rPr>
              <a:t>appartenant </a:t>
            </a:r>
            <a:r>
              <a:rPr sz="1800" dirty="0">
                <a:latin typeface="TeXGyreAdventor"/>
                <a:cs typeface="TeXGyreAdventor"/>
              </a:rPr>
              <a:t>à </a:t>
            </a:r>
            <a:r>
              <a:rPr sz="1800" spc="-5" dirty="0">
                <a:latin typeface="TeXGyreAdventor"/>
                <a:cs typeface="TeXGyreAdventor"/>
              </a:rPr>
              <a:t>un </a:t>
            </a:r>
            <a:r>
              <a:rPr sz="1800" b="1" i="1" spc="-5" dirty="0">
                <a:latin typeface="TeXGyreAdventor"/>
                <a:cs typeface="TeXGyreAdventor"/>
              </a:rPr>
              <a:t>champ</a:t>
            </a:r>
            <a:r>
              <a:rPr sz="1800" b="1" i="1" spc="100" dirty="0">
                <a:latin typeface="TeXGyreAdventor"/>
                <a:cs typeface="TeXGyreAdventor"/>
              </a:rPr>
              <a:t> </a:t>
            </a:r>
            <a:r>
              <a:rPr sz="1800" b="1" i="1" spc="-5" dirty="0">
                <a:latin typeface="TeXGyreAdventor"/>
                <a:cs typeface="TeXGyreAdventor"/>
              </a:rPr>
              <a:t>d’étude</a:t>
            </a:r>
            <a:r>
              <a:rPr sz="1800" spc="-5" dirty="0">
                <a:latin typeface="TeXGyreAdventor"/>
                <a:cs typeface="TeXGyreAdventor"/>
              </a:rPr>
              <a:t>.</a:t>
            </a:r>
            <a:endParaRPr sz="1800">
              <a:latin typeface="TeXGyreAdventor"/>
              <a:cs typeface="TeXGyreAdventor"/>
            </a:endParaRPr>
          </a:p>
          <a:p>
            <a:pPr marL="756285" marR="200660">
              <a:lnSpc>
                <a:spcPct val="150000"/>
              </a:lnSpc>
            </a:pPr>
            <a:r>
              <a:rPr sz="1800" spc="-5" dirty="0">
                <a:latin typeface="TeXGyreAdventor"/>
                <a:cs typeface="TeXGyreAdventor"/>
              </a:rPr>
              <a:t>Chaque opération </a:t>
            </a:r>
            <a:r>
              <a:rPr sz="1800" dirty="0">
                <a:latin typeface="TeXGyreAdventor"/>
                <a:cs typeface="TeXGyreAdventor"/>
              </a:rPr>
              <a:t>est </a:t>
            </a:r>
            <a:r>
              <a:rPr sz="1800" spc="-5" dirty="0">
                <a:latin typeface="TeXGyreAdventor"/>
                <a:cs typeface="TeXGyreAdventor"/>
              </a:rPr>
              <a:t>déclenchée par </a:t>
            </a:r>
            <a:r>
              <a:rPr sz="1800" spc="-10" dirty="0">
                <a:latin typeface="TeXGyreAdventor"/>
                <a:cs typeface="TeXGyreAdventor"/>
              </a:rPr>
              <a:t>un </a:t>
            </a:r>
            <a:r>
              <a:rPr sz="1800" b="1" spc="-5" dirty="0">
                <a:latin typeface="TeXGyreAdventor"/>
                <a:cs typeface="TeXGyreAdventor"/>
              </a:rPr>
              <a:t>événement unique</a:t>
            </a:r>
            <a:r>
              <a:rPr sz="1800" spc="-5" dirty="0">
                <a:latin typeface="TeXGyreAdventor"/>
                <a:cs typeface="TeXGyreAdventor"/>
              </a:rPr>
              <a:t>, </a:t>
            </a:r>
            <a:r>
              <a:rPr sz="1800" spc="-10" dirty="0">
                <a:latin typeface="TeXGyreAdventor"/>
                <a:cs typeface="TeXGyreAdventor"/>
              </a:rPr>
              <a:t>ou </a:t>
            </a:r>
            <a:r>
              <a:rPr sz="1800" spc="-5" dirty="0">
                <a:latin typeface="TeXGyreAdventor"/>
                <a:cs typeface="TeXGyreAdventor"/>
              </a:rPr>
              <a:t>par  </a:t>
            </a:r>
            <a:r>
              <a:rPr sz="1800" dirty="0">
                <a:latin typeface="TeXGyreAdventor"/>
                <a:cs typeface="TeXGyreAdventor"/>
              </a:rPr>
              <a:t>plusieurs </a:t>
            </a:r>
            <a:r>
              <a:rPr sz="1800" b="1" i="1" spc="-5" dirty="0">
                <a:latin typeface="TeXGyreAdventor"/>
                <a:cs typeface="TeXGyreAdventor"/>
              </a:rPr>
              <a:t>événements </a:t>
            </a:r>
            <a:r>
              <a:rPr sz="1800" spc="5" dirty="0">
                <a:latin typeface="TeXGyreAdventor"/>
                <a:cs typeface="TeXGyreAdventor"/>
              </a:rPr>
              <a:t>liés </a:t>
            </a:r>
            <a:r>
              <a:rPr sz="1800" spc="-5" dirty="0">
                <a:latin typeface="TeXGyreAdventor"/>
                <a:cs typeface="TeXGyreAdventor"/>
              </a:rPr>
              <a:t>par</a:t>
            </a:r>
            <a:r>
              <a:rPr sz="1800" spc="-75" dirty="0">
                <a:latin typeface="TeXGyreAdventor"/>
                <a:cs typeface="TeXGyreAdventor"/>
              </a:rPr>
              <a:t> </a:t>
            </a:r>
            <a:r>
              <a:rPr sz="1800" spc="-10" dirty="0">
                <a:latin typeface="TeXGyreAdventor"/>
                <a:cs typeface="TeXGyreAdventor"/>
              </a:rPr>
              <a:t>une</a:t>
            </a:r>
            <a:endParaRPr sz="18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168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dirty="0">
                <a:latin typeface="TeXGyreAdventor"/>
                <a:cs typeface="TeXGyreAdventor"/>
              </a:rPr>
              <a:t>condition de </a:t>
            </a:r>
            <a:r>
              <a:rPr sz="1800" b="1" i="1" spc="-5" dirty="0">
                <a:latin typeface="TeXGyreAdventor"/>
                <a:cs typeface="TeXGyreAdventor"/>
              </a:rPr>
              <a:t>synchronisation</a:t>
            </a:r>
            <a:r>
              <a:rPr sz="1800" b="1" i="1" spc="-55" dirty="0">
                <a:latin typeface="TeXGyreAdventor"/>
                <a:cs typeface="TeXGyreAdventor"/>
              </a:rPr>
              <a:t> </a:t>
            </a:r>
            <a:r>
              <a:rPr sz="1800" spc="-5" dirty="0">
                <a:latin typeface="TeXGyreAdventor"/>
                <a:cs typeface="TeXGyreAdventor"/>
              </a:rPr>
              <a:t>;</a:t>
            </a:r>
            <a:endParaRPr sz="1800">
              <a:latin typeface="TeXGyreAdventor"/>
              <a:cs typeface="TeXGyreAdventor"/>
            </a:endParaRPr>
          </a:p>
          <a:p>
            <a:pPr marL="755650" lvl="1" indent="-286385">
              <a:lnSpc>
                <a:spcPct val="100000"/>
              </a:lnSpc>
              <a:spcBef>
                <a:spcPts val="1680"/>
              </a:spcBef>
              <a:buChar char="–"/>
              <a:tabLst>
                <a:tab pos="755015" algn="l"/>
                <a:tab pos="755650" algn="l"/>
              </a:tabLst>
            </a:pPr>
            <a:r>
              <a:rPr sz="1800" spc="-5" dirty="0">
                <a:latin typeface="TeXGyreAdventor"/>
                <a:cs typeface="TeXGyreAdventor"/>
              </a:rPr>
              <a:t>l’opération </a:t>
            </a:r>
            <a:r>
              <a:rPr sz="1800" spc="-10" dirty="0">
                <a:latin typeface="TeXGyreAdventor"/>
                <a:cs typeface="TeXGyreAdventor"/>
              </a:rPr>
              <a:t>exécute </a:t>
            </a:r>
            <a:r>
              <a:rPr sz="1800" spc="-5" dirty="0">
                <a:latin typeface="TeXGyreAdventor"/>
                <a:cs typeface="TeXGyreAdventor"/>
              </a:rPr>
              <a:t>alors </a:t>
            </a:r>
            <a:r>
              <a:rPr sz="1800" dirty="0">
                <a:latin typeface="TeXGyreAdventor"/>
                <a:cs typeface="TeXGyreAdventor"/>
              </a:rPr>
              <a:t>des </a:t>
            </a:r>
            <a:r>
              <a:rPr sz="1800" spc="-10" dirty="0">
                <a:latin typeface="TeXGyreAdventor"/>
                <a:cs typeface="TeXGyreAdventor"/>
              </a:rPr>
              <a:t>traitements </a:t>
            </a:r>
            <a:r>
              <a:rPr sz="1800" spc="-5" dirty="0">
                <a:latin typeface="TeXGyreAdventor"/>
                <a:cs typeface="TeXGyreAdventor"/>
              </a:rPr>
              <a:t>et produit un </a:t>
            </a:r>
            <a:r>
              <a:rPr sz="1800" spc="-10" dirty="0">
                <a:latin typeface="TeXGyreAdventor"/>
                <a:cs typeface="TeXGyreAdventor"/>
              </a:rPr>
              <a:t>ou</a:t>
            </a:r>
            <a:r>
              <a:rPr sz="1800" spc="229" dirty="0">
                <a:latin typeface="TeXGyreAdventor"/>
                <a:cs typeface="TeXGyreAdventor"/>
              </a:rPr>
              <a:t> </a:t>
            </a:r>
            <a:r>
              <a:rPr sz="1800" dirty="0">
                <a:latin typeface="TeXGyreAdventor"/>
                <a:cs typeface="TeXGyreAdventor"/>
              </a:rPr>
              <a:t>plusieurs</a:t>
            </a:r>
            <a:endParaRPr sz="1800">
              <a:latin typeface="TeXGyreAdventor"/>
              <a:cs typeface="TeXGyreAdventor"/>
            </a:endParaRPr>
          </a:p>
          <a:p>
            <a:pPr marL="469265" marR="361950">
              <a:lnSpc>
                <a:spcPct val="150000"/>
              </a:lnSpc>
              <a:spcBef>
                <a:spcPts val="600"/>
              </a:spcBef>
            </a:pPr>
            <a:r>
              <a:rPr sz="1800" b="1" spc="-5" dirty="0">
                <a:latin typeface="TeXGyreAdventor"/>
                <a:cs typeface="TeXGyreAdventor"/>
              </a:rPr>
              <a:t>résultats</a:t>
            </a:r>
            <a:r>
              <a:rPr sz="1800" spc="-5" dirty="0">
                <a:latin typeface="TeXGyreAdventor"/>
                <a:cs typeface="TeXGyreAdventor"/>
              </a:rPr>
              <a:t>, </a:t>
            </a:r>
            <a:r>
              <a:rPr sz="1800" spc="-10" dirty="0">
                <a:latin typeface="TeXGyreAdventor"/>
                <a:cs typeface="TeXGyreAdventor"/>
              </a:rPr>
              <a:t>qui </a:t>
            </a:r>
            <a:r>
              <a:rPr sz="1800" spc="-5" dirty="0">
                <a:latin typeface="TeXGyreAdventor"/>
                <a:cs typeface="TeXGyreAdventor"/>
              </a:rPr>
              <a:t>peuvent </a:t>
            </a:r>
            <a:r>
              <a:rPr sz="1800" spc="-10" dirty="0">
                <a:latin typeface="TeXGyreAdventor"/>
                <a:cs typeface="TeXGyreAdventor"/>
              </a:rPr>
              <a:t>être </a:t>
            </a:r>
            <a:r>
              <a:rPr sz="1800" spc="-5" dirty="0">
                <a:latin typeface="TeXGyreAdventor"/>
                <a:cs typeface="TeXGyreAdventor"/>
              </a:rPr>
              <a:t>éventuellement conditionnés par des </a:t>
            </a:r>
            <a:r>
              <a:rPr sz="1800" b="1" i="1" spc="-5" dirty="0">
                <a:latin typeface="TeXGyreAdventor"/>
                <a:cs typeface="TeXGyreAdventor"/>
              </a:rPr>
              <a:t>règles  d’émission</a:t>
            </a:r>
            <a:r>
              <a:rPr sz="1800" spc="-5" dirty="0">
                <a:latin typeface="TeXGyreAdventor"/>
                <a:cs typeface="TeXGyreAdventor"/>
              </a:rPr>
              <a:t>.</a:t>
            </a:r>
            <a:endParaRPr sz="18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379" y="615058"/>
            <a:ext cx="5608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Les concepts de</a:t>
            </a:r>
            <a:r>
              <a:rPr sz="4800" spc="-55" dirty="0"/>
              <a:t> </a:t>
            </a:r>
            <a:r>
              <a:rPr sz="4800" dirty="0"/>
              <a:t>base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71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4390" y="2390570"/>
            <a:ext cx="3159125" cy="3311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7505" algn="l"/>
              </a:tabLst>
            </a:pPr>
            <a:r>
              <a:rPr sz="2400" b="1" spc="-10" dirty="0">
                <a:latin typeface="Arial"/>
                <a:cs typeface="Arial"/>
              </a:rPr>
              <a:t>Acteur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Evènement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Opération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25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b="1" spc="-5" dirty="0">
                <a:latin typeface="Arial"/>
                <a:cs typeface="Arial"/>
              </a:rPr>
              <a:t>Règle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d’émission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245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AutoNum type="arabicPeriod"/>
              <a:tabLst>
                <a:tab pos="357505" algn="l"/>
              </a:tabLst>
            </a:pPr>
            <a:r>
              <a:rPr sz="2400" b="1" spc="-15" dirty="0">
                <a:latin typeface="Arial"/>
                <a:cs typeface="Arial"/>
              </a:rPr>
              <a:t>La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synchronisation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2918" y="592215"/>
            <a:ext cx="17176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Acteur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46085" y="1933371"/>
            <a:ext cx="81838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Georgia"/>
              <a:buChar char="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2400" b="1" spc="-5" dirty="0">
                <a:latin typeface="Arial"/>
                <a:cs typeface="Arial"/>
              </a:rPr>
              <a:t>Organisme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i="1" spc="-5" dirty="0">
                <a:latin typeface="Arial"/>
                <a:cs typeface="Arial"/>
              </a:rPr>
              <a:t>physique </a:t>
            </a:r>
            <a:r>
              <a:rPr sz="2400" i="1" dirty="0">
                <a:latin typeface="Arial"/>
                <a:cs typeface="Arial"/>
              </a:rPr>
              <a:t>ou </a:t>
            </a:r>
            <a:r>
              <a:rPr sz="2400" i="1" spc="-5" dirty="0">
                <a:latin typeface="Arial"/>
                <a:cs typeface="Arial"/>
              </a:rPr>
              <a:t>moral</a:t>
            </a:r>
            <a:r>
              <a:rPr sz="2400" spc="-5" dirty="0">
                <a:latin typeface="Arial"/>
                <a:cs typeface="Arial"/>
              </a:rPr>
              <a:t>) capable d’émettre </a:t>
            </a:r>
            <a:r>
              <a:rPr sz="2400" dirty="0">
                <a:latin typeface="Arial"/>
                <a:cs typeface="Arial"/>
              </a:rPr>
              <a:t>ou de  </a:t>
            </a:r>
            <a:r>
              <a:rPr sz="2400" spc="-5" dirty="0">
                <a:latin typeface="Arial"/>
                <a:cs typeface="Arial"/>
              </a:rPr>
              <a:t>recevoir des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informations.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Georgia"/>
              <a:buChar char=""/>
            </a:pPr>
            <a:endParaRPr sz="2500">
              <a:latin typeface="Arial"/>
              <a:cs typeface="Arial"/>
            </a:endParaRPr>
          </a:p>
          <a:p>
            <a:pPr marL="438784" indent="-426720">
              <a:lnSpc>
                <a:spcPct val="100000"/>
              </a:lnSpc>
              <a:buFont typeface="Georgia"/>
              <a:buChar char=""/>
              <a:tabLst>
                <a:tab pos="438784" algn="l"/>
                <a:tab pos="439420" algn="l"/>
              </a:tabLst>
            </a:pPr>
            <a:r>
              <a:rPr sz="2400" b="1" spc="-5" dirty="0">
                <a:latin typeface="Arial"/>
                <a:cs typeface="Arial"/>
              </a:rPr>
              <a:t>Externe </a:t>
            </a:r>
            <a:r>
              <a:rPr sz="2400" dirty="0">
                <a:latin typeface="Arial"/>
                <a:cs typeface="Arial"/>
              </a:rPr>
              <a:t>au système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étudié.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59635" y="4053840"/>
            <a:ext cx="7299959" cy="2136775"/>
            <a:chOff x="1659635" y="4053840"/>
            <a:chExt cx="7299959" cy="2136775"/>
          </a:xfrm>
        </p:grpSpPr>
        <p:sp>
          <p:nvSpPr>
            <p:cNvPr id="5" name="object 5"/>
            <p:cNvSpPr/>
            <p:nvPr/>
          </p:nvSpPr>
          <p:spPr>
            <a:xfrm>
              <a:off x="1673351" y="4419600"/>
              <a:ext cx="7272528" cy="17556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59635" y="4053840"/>
              <a:ext cx="7299960" cy="2136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9635" y="4053840"/>
              <a:ext cx="7299959" cy="2136775"/>
            </a:xfrm>
            <a:custGeom>
              <a:avLst/>
              <a:gdLst/>
              <a:ahLst/>
              <a:cxnLst/>
              <a:rect l="l" t="t" r="r" b="b"/>
              <a:pathLst>
                <a:path w="7299959" h="2136775">
                  <a:moveTo>
                    <a:pt x="7293864" y="2136648"/>
                  </a:moveTo>
                  <a:lnTo>
                    <a:pt x="6096" y="2136648"/>
                  </a:lnTo>
                  <a:lnTo>
                    <a:pt x="0" y="2130552"/>
                  </a:lnTo>
                  <a:lnTo>
                    <a:pt x="0" y="361188"/>
                  </a:lnTo>
                  <a:lnTo>
                    <a:pt x="3048" y="355092"/>
                  </a:lnTo>
                  <a:lnTo>
                    <a:pt x="355092" y="3048"/>
                  </a:lnTo>
                  <a:lnTo>
                    <a:pt x="361188" y="0"/>
                  </a:lnTo>
                  <a:lnTo>
                    <a:pt x="6938772" y="0"/>
                  </a:lnTo>
                  <a:lnTo>
                    <a:pt x="6944868" y="3048"/>
                  </a:lnTo>
                  <a:lnTo>
                    <a:pt x="6966204" y="24384"/>
                  </a:lnTo>
                  <a:lnTo>
                    <a:pt x="374904" y="24384"/>
                  </a:lnTo>
                  <a:lnTo>
                    <a:pt x="365760" y="27432"/>
                  </a:lnTo>
                  <a:lnTo>
                    <a:pt x="371856" y="27432"/>
                  </a:lnTo>
                  <a:lnTo>
                    <a:pt x="33528" y="365760"/>
                  </a:lnTo>
                  <a:lnTo>
                    <a:pt x="27432" y="365760"/>
                  </a:lnTo>
                  <a:lnTo>
                    <a:pt x="24384" y="374904"/>
                  </a:lnTo>
                  <a:lnTo>
                    <a:pt x="27432" y="374904"/>
                  </a:lnTo>
                  <a:lnTo>
                    <a:pt x="27432" y="2107692"/>
                  </a:lnTo>
                  <a:lnTo>
                    <a:pt x="13716" y="2107692"/>
                  </a:lnTo>
                  <a:lnTo>
                    <a:pt x="27432" y="2121408"/>
                  </a:lnTo>
                  <a:lnTo>
                    <a:pt x="7299960" y="2121408"/>
                  </a:lnTo>
                  <a:lnTo>
                    <a:pt x="7299960" y="2130552"/>
                  </a:lnTo>
                  <a:lnTo>
                    <a:pt x="7293864" y="2136648"/>
                  </a:lnTo>
                  <a:close/>
                </a:path>
                <a:path w="7299959" h="2136775">
                  <a:moveTo>
                    <a:pt x="371856" y="27432"/>
                  </a:moveTo>
                  <a:lnTo>
                    <a:pt x="365760" y="27432"/>
                  </a:lnTo>
                  <a:lnTo>
                    <a:pt x="374904" y="24384"/>
                  </a:lnTo>
                  <a:lnTo>
                    <a:pt x="371856" y="27432"/>
                  </a:lnTo>
                  <a:close/>
                </a:path>
                <a:path w="7299959" h="2136775">
                  <a:moveTo>
                    <a:pt x="6928104" y="27432"/>
                  </a:moveTo>
                  <a:lnTo>
                    <a:pt x="371856" y="27432"/>
                  </a:lnTo>
                  <a:lnTo>
                    <a:pt x="374904" y="24384"/>
                  </a:lnTo>
                  <a:lnTo>
                    <a:pt x="6925056" y="24384"/>
                  </a:lnTo>
                  <a:lnTo>
                    <a:pt x="6928104" y="27432"/>
                  </a:lnTo>
                  <a:close/>
                </a:path>
                <a:path w="7299959" h="2136775">
                  <a:moveTo>
                    <a:pt x="7272528" y="371856"/>
                  </a:moveTo>
                  <a:lnTo>
                    <a:pt x="6925056" y="24384"/>
                  </a:lnTo>
                  <a:lnTo>
                    <a:pt x="6934200" y="27432"/>
                  </a:lnTo>
                  <a:lnTo>
                    <a:pt x="6969252" y="27432"/>
                  </a:lnTo>
                  <a:lnTo>
                    <a:pt x="7296912" y="355092"/>
                  </a:lnTo>
                  <a:lnTo>
                    <a:pt x="7299960" y="361188"/>
                  </a:lnTo>
                  <a:lnTo>
                    <a:pt x="7299960" y="365760"/>
                  </a:lnTo>
                  <a:lnTo>
                    <a:pt x="7272528" y="365760"/>
                  </a:lnTo>
                  <a:lnTo>
                    <a:pt x="7272528" y="371856"/>
                  </a:lnTo>
                  <a:close/>
                </a:path>
                <a:path w="7299959" h="2136775">
                  <a:moveTo>
                    <a:pt x="6969252" y="27432"/>
                  </a:moveTo>
                  <a:lnTo>
                    <a:pt x="6934200" y="27432"/>
                  </a:lnTo>
                  <a:lnTo>
                    <a:pt x="6925056" y="24384"/>
                  </a:lnTo>
                  <a:lnTo>
                    <a:pt x="6966204" y="24384"/>
                  </a:lnTo>
                  <a:lnTo>
                    <a:pt x="6969252" y="27432"/>
                  </a:lnTo>
                  <a:close/>
                </a:path>
                <a:path w="7299959" h="2136775">
                  <a:moveTo>
                    <a:pt x="24384" y="374904"/>
                  </a:moveTo>
                  <a:lnTo>
                    <a:pt x="27432" y="365760"/>
                  </a:lnTo>
                  <a:lnTo>
                    <a:pt x="27432" y="371856"/>
                  </a:lnTo>
                  <a:lnTo>
                    <a:pt x="24384" y="374904"/>
                  </a:lnTo>
                  <a:close/>
                </a:path>
                <a:path w="7299959" h="2136775">
                  <a:moveTo>
                    <a:pt x="27432" y="371856"/>
                  </a:moveTo>
                  <a:lnTo>
                    <a:pt x="27432" y="365760"/>
                  </a:lnTo>
                  <a:lnTo>
                    <a:pt x="33528" y="365760"/>
                  </a:lnTo>
                  <a:lnTo>
                    <a:pt x="27432" y="371856"/>
                  </a:lnTo>
                  <a:close/>
                </a:path>
                <a:path w="7299959" h="2136775">
                  <a:moveTo>
                    <a:pt x="7275576" y="374904"/>
                  </a:moveTo>
                  <a:lnTo>
                    <a:pt x="7272528" y="371856"/>
                  </a:lnTo>
                  <a:lnTo>
                    <a:pt x="7272528" y="365760"/>
                  </a:lnTo>
                  <a:lnTo>
                    <a:pt x="7275576" y="374904"/>
                  </a:lnTo>
                  <a:close/>
                </a:path>
                <a:path w="7299959" h="2136775">
                  <a:moveTo>
                    <a:pt x="7299960" y="374904"/>
                  </a:moveTo>
                  <a:lnTo>
                    <a:pt x="7275576" y="374904"/>
                  </a:lnTo>
                  <a:lnTo>
                    <a:pt x="7272528" y="365760"/>
                  </a:lnTo>
                  <a:lnTo>
                    <a:pt x="7299960" y="365760"/>
                  </a:lnTo>
                  <a:lnTo>
                    <a:pt x="7299960" y="374904"/>
                  </a:lnTo>
                  <a:close/>
                </a:path>
                <a:path w="7299959" h="2136775">
                  <a:moveTo>
                    <a:pt x="27432" y="374904"/>
                  </a:moveTo>
                  <a:lnTo>
                    <a:pt x="24384" y="374904"/>
                  </a:lnTo>
                  <a:lnTo>
                    <a:pt x="27432" y="371856"/>
                  </a:lnTo>
                  <a:lnTo>
                    <a:pt x="27432" y="374904"/>
                  </a:lnTo>
                  <a:close/>
                </a:path>
                <a:path w="7299959" h="2136775">
                  <a:moveTo>
                    <a:pt x="7272528" y="2121408"/>
                  </a:moveTo>
                  <a:lnTo>
                    <a:pt x="7272528" y="371856"/>
                  </a:lnTo>
                  <a:lnTo>
                    <a:pt x="7275576" y="374904"/>
                  </a:lnTo>
                  <a:lnTo>
                    <a:pt x="7299960" y="374904"/>
                  </a:lnTo>
                  <a:lnTo>
                    <a:pt x="7299960" y="2107692"/>
                  </a:lnTo>
                  <a:lnTo>
                    <a:pt x="7286244" y="2107692"/>
                  </a:lnTo>
                  <a:lnTo>
                    <a:pt x="7272528" y="2121408"/>
                  </a:lnTo>
                  <a:close/>
                </a:path>
                <a:path w="7299959" h="2136775">
                  <a:moveTo>
                    <a:pt x="27432" y="2121408"/>
                  </a:moveTo>
                  <a:lnTo>
                    <a:pt x="13716" y="2107692"/>
                  </a:lnTo>
                  <a:lnTo>
                    <a:pt x="27432" y="2107692"/>
                  </a:lnTo>
                  <a:lnTo>
                    <a:pt x="27432" y="2121408"/>
                  </a:lnTo>
                  <a:close/>
                </a:path>
                <a:path w="7299959" h="2136775">
                  <a:moveTo>
                    <a:pt x="7272528" y="2121408"/>
                  </a:moveTo>
                  <a:lnTo>
                    <a:pt x="27432" y="2121408"/>
                  </a:lnTo>
                  <a:lnTo>
                    <a:pt x="27432" y="2107692"/>
                  </a:lnTo>
                  <a:lnTo>
                    <a:pt x="7272528" y="2107692"/>
                  </a:lnTo>
                  <a:lnTo>
                    <a:pt x="7272528" y="2121408"/>
                  </a:lnTo>
                  <a:close/>
                </a:path>
                <a:path w="7299959" h="2136775">
                  <a:moveTo>
                    <a:pt x="7299960" y="2121408"/>
                  </a:moveTo>
                  <a:lnTo>
                    <a:pt x="7272528" y="2121408"/>
                  </a:lnTo>
                  <a:lnTo>
                    <a:pt x="7286244" y="2107692"/>
                  </a:lnTo>
                  <a:lnTo>
                    <a:pt x="7299960" y="2107692"/>
                  </a:lnTo>
                  <a:lnTo>
                    <a:pt x="7299960" y="2121408"/>
                  </a:lnTo>
                  <a:close/>
                </a:path>
              </a:pathLst>
            </a:custGeom>
            <a:solidFill>
              <a:srgbClr val="826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27302" y="4268205"/>
            <a:ext cx="628332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Arial"/>
                <a:cs typeface="Arial"/>
              </a:rPr>
              <a:t>Exemple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4972685" algn="l"/>
              </a:tabLst>
            </a:pPr>
            <a:r>
              <a:rPr sz="2000" i="1" dirty="0">
                <a:latin typeface="Arial"/>
                <a:cs typeface="Arial"/>
              </a:rPr>
              <a:t>Une personne </a:t>
            </a:r>
            <a:r>
              <a:rPr sz="2000" i="1" spc="5" dirty="0">
                <a:latin typeface="Arial"/>
                <a:cs typeface="Arial"/>
              </a:rPr>
              <a:t>qui </a:t>
            </a:r>
            <a:r>
              <a:rPr sz="2000" i="1" dirty="0">
                <a:latin typeface="Arial"/>
                <a:cs typeface="Arial"/>
              </a:rPr>
              <a:t>veut créer </a:t>
            </a:r>
            <a:r>
              <a:rPr sz="2000" i="1" spc="-10" dirty="0">
                <a:latin typeface="Arial"/>
                <a:cs typeface="Arial"/>
              </a:rPr>
              <a:t>un </a:t>
            </a:r>
            <a:r>
              <a:rPr sz="2000" i="1" spc="-5" dirty="0">
                <a:latin typeface="Arial"/>
                <a:cs typeface="Arial"/>
              </a:rPr>
              <a:t>compte </a:t>
            </a:r>
            <a:r>
              <a:rPr sz="2000" i="1" dirty="0">
                <a:latin typeface="Arial"/>
                <a:cs typeface="Arial"/>
              </a:rPr>
              <a:t>à </a:t>
            </a:r>
            <a:r>
              <a:rPr sz="2000" i="1" spc="-5" dirty="0">
                <a:latin typeface="Arial"/>
                <a:cs typeface="Arial"/>
              </a:rPr>
              <a:t>une </a:t>
            </a:r>
            <a:r>
              <a:rPr sz="2000" i="1" dirty="0">
                <a:latin typeface="Arial"/>
                <a:cs typeface="Arial"/>
              </a:rPr>
              <a:t>agence  bancaire est </a:t>
            </a:r>
            <a:r>
              <a:rPr sz="2000" i="1" spc="-10" dirty="0">
                <a:latin typeface="Arial"/>
                <a:cs typeface="Arial"/>
              </a:rPr>
              <a:t>un </a:t>
            </a:r>
            <a:r>
              <a:rPr sz="2000" i="1" dirty="0">
                <a:latin typeface="Arial"/>
                <a:cs typeface="Arial"/>
              </a:rPr>
              <a:t>nouveau client est donc un </a:t>
            </a:r>
            <a:r>
              <a:rPr sz="2000" b="1" i="1" dirty="0">
                <a:latin typeface="Arial"/>
                <a:cs typeface="Arial"/>
              </a:rPr>
              <a:t>acteur </a:t>
            </a:r>
            <a:r>
              <a:rPr sz="2000" i="1" dirty="0">
                <a:latin typeface="Arial"/>
                <a:cs typeface="Arial"/>
              </a:rPr>
              <a:t>du  système « Gestion </a:t>
            </a:r>
            <a:r>
              <a:rPr sz="2000" i="1" spc="-10" dirty="0">
                <a:latin typeface="Arial"/>
                <a:cs typeface="Arial"/>
              </a:rPr>
              <a:t>de </a:t>
            </a:r>
            <a:r>
              <a:rPr sz="2000" i="1" dirty="0">
                <a:latin typeface="Arial"/>
                <a:cs typeface="Arial"/>
              </a:rPr>
              <a:t>création</a:t>
            </a:r>
            <a:r>
              <a:rPr sz="2000" i="1" spc="-8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de</a:t>
            </a:r>
            <a:r>
              <a:rPr sz="2000" i="1" dirty="0">
                <a:latin typeface="Arial"/>
                <a:cs typeface="Arial"/>
              </a:rPr>
              <a:t> compte»	de</a:t>
            </a:r>
            <a:r>
              <a:rPr sz="2000" i="1" spc="-9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l’agence  </a:t>
            </a:r>
            <a:r>
              <a:rPr sz="2000" i="1" dirty="0">
                <a:latin typeface="Arial"/>
                <a:cs typeface="Arial"/>
              </a:rPr>
              <a:t>bancaire,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72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4261" y="520662"/>
            <a:ext cx="28143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Evènement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88613" y="1572315"/>
            <a:ext cx="85877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Georgia"/>
              <a:buChar char="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Matérialise </a:t>
            </a:r>
            <a:r>
              <a:rPr sz="2400" b="1" i="1" spc="-5" dirty="0">
                <a:latin typeface="Arial"/>
                <a:cs typeface="Arial"/>
              </a:rPr>
              <a:t>un fait</a:t>
            </a:r>
            <a:r>
              <a:rPr sz="2400" spc="-5" dirty="0">
                <a:latin typeface="Arial"/>
                <a:cs typeface="Arial"/>
              </a:rPr>
              <a:t>, qui </a:t>
            </a:r>
            <a:r>
              <a:rPr sz="2400" dirty="0">
                <a:latin typeface="Arial"/>
                <a:cs typeface="Arial"/>
              </a:rPr>
              <a:t>en se </a:t>
            </a:r>
            <a:r>
              <a:rPr sz="2400" spc="-5" dirty="0">
                <a:latin typeface="Arial"/>
                <a:cs typeface="Arial"/>
              </a:rPr>
              <a:t>produisant, doit déclencher </a:t>
            </a:r>
            <a:r>
              <a:rPr sz="2400" i="1" spc="-5" dirty="0">
                <a:latin typeface="Arial"/>
                <a:cs typeface="Arial"/>
              </a:rPr>
              <a:t>une  réaction </a:t>
            </a:r>
            <a:r>
              <a:rPr sz="2400" i="1" dirty="0">
                <a:latin typeface="Arial"/>
                <a:cs typeface="Arial"/>
              </a:rPr>
              <a:t>du </a:t>
            </a:r>
            <a:r>
              <a:rPr sz="2400" i="1" spc="-5" dirty="0">
                <a:latin typeface="Arial"/>
                <a:cs typeface="Arial"/>
              </a:rPr>
              <a:t>système, une activité, </a:t>
            </a:r>
            <a:r>
              <a:rPr sz="2400" i="1" spc="-10" dirty="0">
                <a:latin typeface="Arial"/>
                <a:cs typeface="Arial"/>
              </a:rPr>
              <a:t>un mouvement </a:t>
            </a:r>
            <a:r>
              <a:rPr sz="2400" i="1" dirty="0">
                <a:latin typeface="Arial"/>
                <a:cs typeface="Arial"/>
              </a:rPr>
              <a:t>du  </a:t>
            </a:r>
            <a:r>
              <a:rPr sz="2400" i="1" spc="-5" dirty="0">
                <a:latin typeface="Arial"/>
                <a:cs typeface="Arial"/>
              </a:rPr>
              <a:t>système qui </a:t>
            </a:r>
            <a:r>
              <a:rPr sz="2400" i="1" dirty="0">
                <a:latin typeface="Arial"/>
                <a:cs typeface="Arial"/>
              </a:rPr>
              <a:t>est au</a:t>
            </a:r>
            <a:r>
              <a:rPr sz="2400" i="1" spc="-1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repos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Georgia"/>
              <a:buChar char=""/>
            </a:pPr>
            <a:endParaRPr sz="2500">
              <a:latin typeface="Arial"/>
              <a:cs typeface="Arial"/>
            </a:endParaRPr>
          </a:p>
          <a:p>
            <a:pPr marL="354965" marR="853440" indent="-342900">
              <a:lnSpc>
                <a:spcPct val="100000"/>
              </a:lnSpc>
              <a:spcBef>
                <a:spcPts val="5"/>
              </a:spcBef>
              <a:buFont typeface="Georgia"/>
              <a:buChar char=""/>
              <a:tabLst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 </a:t>
            </a:r>
            <a:r>
              <a:rPr sz="2400" dirty="0">
                <a:latin typeface="Arial"/>
                <a:cs typeface="Arial"/>
              </a:rPr>
              <a:t>se </a:t>
            </a:r>
            <a:r>
              <a:rPr sz="2400" spc="-5" dirty="0">
                <a:latin typeface="Arial"/>
                <a:cs typeface="Arial"/>
              </a:rPr>
              <a:t>fait découle la notion </a:t>
            </a:r>
            <a:r>
              <a:rPr sz="2400" spc="-10" dirty="0">
                <a:latin typeface="Arial"/>
                <a:cs typeface="Arial"/>
              </a:rPr>
              <a:t>de </a:t>
            </a:r>
            <a:r>
              <a:rPr sz="2400" b="1" i="1" spc="-5" dirty="0">
                <a:latin typeface="Arial"/>
                <a:cs typeface="Arial"/>
              </a:rPr>
              <a:t>compte </a:t>
            </a:r>
            <a:r>
              <a:rPr sz="2400" b="1" i="1" dirty="0">
                <a:latin typeface="Arial"/>
                <a:cs typeface="Arial"/>
              </a:rPr>
              <a:t>rendu </a:t>
            </a:r>
            <a:r>
              <a:rPr sz="2400" spc="-1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cette  perception faite auprès </a:t>
            </a:r>
            <a:r>
              <a:rPr sz="2400" spc="-10" dirty="0">
                <a:latin typeface="Arial"/>
                <a:cs typeface="Arial"/>
              </a:rPr>
              <a:t>du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01367" y="4675632"/>
            <a:ext cx="7446645" cy="1702435"/>
            <a:chOff x="1801367" y="4675632"/>
            <a:chExt cx="7446645" cy="1702435"/>
          </a:xfrm>
        </p:grpSpPr>
        <p:sp>
          <p:nvSpPr>
            <p:cNvPr id="5" name="object 5"/>
            <p:cNvSpPr/>
            <p:nvPr/>
          </p:nvSpPr>
          <p:spPr>
            <a:xfrm>
              <a:off x="1816607" y="4689348"/>
              <a:ext cx="7417308" cy="1673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1367" y="4675632"/>
              <a:ext cx="7446264" cy="17023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1367" y="4675632"/>
              <a:ext cx="7446645" cy="1702435"/>
            </a:xfrm>
            <a:custGeom>
              <a:avLst/>
              <a:gdLst/>
              <a:ahLst/>
              <a:cxnLst/>
              <a:rect l="l" t="t" r="r" b="b"/>
              <a:pathLst>
                <a:path w="7446645" h="1702435">
                  <a:moveTo>
                    <a:pt x="7440168" y="1702308"/>
                  </a:moveTo>
                  <a:lnTo>
                    <a:pt x="7620" y="1702308"/>
                  </a:lnTo>
                  <a:lnTo>
                    <a:pt x="0" y="1694688"/>
                  </a:lnTo>
                  <a:lnTo>
                    <a:pt x="0" y="289560"/>
                  </a:lnTo>
                  <a:lnTo>
                    <a:pt x="1524" y="284988"/>
                  </a:lnTo>
                  <a:lnTo>
                    <a:pt x="4572" y="283464"/>
                  </a:lnTo>
                  <a:lnTo>
                    <a:pt x="286512" y="1524"/>
                  </a:lnTo>
                  <a:lnTo>
                    <a:pt x="289560" y="0"/>
                  </a:lnTo>
                  <a:lnTo>
                    <a:pt x="7156704" y="0"/>
                  </a:lnTo>
                  <a:lnTo>
                    <a:pt x="7159752" y="1524"/>
                  </a:lnTo>
                  <a:lnTo>
                    <a:pt x="7182612" y="24384"/>
                  </a:lnTo>
                  <a:lnTo>
                    <a:pt x="303276" y="24384"/>
                  </a:lnTo>
                  <a:lnTo>
                    <a:pt x="294132" y="28956"/>
                  </a:lnTo>
                  <a:lnTo>
                    <a:pt x="298704" y="28956"/>
                  </a:lnTo>
                  <a:lnTo>
                    <a:pt x="35052" y="292608"/>
                  </a:lnTo>
                  <a:lnTo>
                    <a:pt x="28956" y="292608"/>
                  </a:lnTo>
                  <a:lnTo>
                    <a:pt x="24384" y="303276"/>
                  </a:lnTo>
                  <a:lnTo>
                    <a:pt x="28956" y="303276"/>
                  </a:lnTo>
                  <a:lnTo>
                    <a:pt x="28956" y="1673352"/>
                  </a:lnTo>
                  <a:lnTo>
                    <a:pt x="15240" y="1673352"/>
                  </a:lnTo>
                  <a:lnTo>
                    <a:pt x="28956" y="1687068"/>
                  </a:lnTo>
                  <a:lnTo>
                    <a:pt x="7446264" y="1687068"/>
                  </a:lnTo>
                  <a:lnTo>
                    <a:pt x="7446264" y="1694688"/>
                  </a:lnTo>
                  <a:lnTo>
                    <a:pt x="7440168" y="1702308"/>
                  </a:lnTo>
                  <a:close/>
                </a:path>
                <a:path w="7446645" h="1702435">
                  <a:moveTo>
                    <a:pt x="298704" y="28956"/>
                  </a:moveTo>
                  <a:lnTo>
                    <a:pt x="294132" y="28956"/>
                  </a:lnTo>
                  <a:lnTo>
                    <a:pt x="303276" y="24384"/>
                  </a:lnTo>
                  <a:lnTo>
                    <a:pt x="298704" y="28956"/>
                  </a:lnTo>
                  <a:close/>
                </a:path>
                <a:path w="7446645" h="1702435">
                  <a:moveTo>
                    <a:pt x="7147560" y="28956"/>
                  </a:moveTo>
                  <a:lnTo>
                    <a:pt x="298704" y="28956"/>
                  </a:lnTo>
                  <a:lnTo>
                    <a:pt x="303276" y="24384"/>
                  </a:lnTo>
                  <a:lnTo>
                    <a:pt x="7142988" y="24384"/>
                  </a:lnTo>
                  <a:lnTo>
                    <a:pt x="7147560" y="28956"/>
                  </a:lnTo>
                  <a:close/>
                </a:path>
                <a:path w="7446645" h="1702435">
                  <a:moveTo>
                    <a:pt x="7417308" y="298704"/>
                  </a:moveTo>
                  <a:lnTo>
                    <a:pt x="7142988" y="24384"/>
                  </a:lnTo>
                  <a:lnTo>
                    <a:pt x="7153656" y="28956"/>
                  </a:lnTo>
                  <a:lnTo>
                    <a:pt x="7187184" y="28956"/>
                  </a:lnTo>
                  <a:lnTo>
                    <a:pt x="7441692" y="283464"/>
                  </a:lnTo>
                  <a:lnTo>
                    <a:pt x="7444740" y="284988"/>
                  </a:lnTo>
                  <a:lnTo>
                    <a:pt x="7446264" y="289560"/>
                  </a:lnTo>
                  <a:lnTo>
                    <a:pt x="7446264" y="292608"/>
                  </a:lnTo>
                  <a:lnTo>
                    <a:pt x="7417308" y="292608"/>
                  </a:lnTo>
                  <a:lnTo>
                    <a:pt x="7417308" y="298704"/>
                  </a:lnTo>
                  <a:close/>
                </a:path>
                <a:path w="7446645" h="1702435">
                  <a:moveTo>
                    <a:pt x="7187184" y="28956"/>
                  </a:moveTo>
                  <a:lnTo>
                    <a:pt x="7153656" y="28956"/>
                  </a:lnTo>
                  <a:lnTo>
                    <a:pt x="7142988" y="24384"/>
                  </a:lnTo>
                  <a:lnTo>
                    <a:pt x="7182612" y="24384"/>
                  </a:lnTo>
                  <a:lnTo>
                    <a:pt x="7187184" y="28956"/>
                  </a:lnTo>
                  <a:close/>
                </a:path>
                <a:path w="7446645" h="1702435">
                  <a:moveTo>
                    <a:pt x="24384" y="303276"/>
                  </a:moveTo>
                  <a:lnTo>
                    <a:pt x="28956" y="292608"/>
                  </a:lnTo>
                  <a:lnTo>
                    <a:pt x="28956" y="298704"/>
                  </a:lnTo>
                  <a:lnTo>
                    <a:pt x="24384" y="303276"/>
                  </a:lnTo>
                  <a:close/>
                </a:path>
                <a:path w="7446645" h="1702435">
                  <a:moveTo>
                    <a:pt x="28956" y="298704"/>
                  </a:moveTo>
                  <a:lnTo>
                    <a:pt x="28956" y="292608"/>
                  </a:lnTo>
                  <a:lnTo>
                    <a:pt x="35052" y="292608"/>
                  </a:lnTo>
                  <a:lnTo>
                    <a:pt x="28956" y="298704"/>
                  </a:lnTo>
                  <a:close/>
                </a:path>
                <a:path w="7446645" h="1702435">
                  <a:moveTo>
                    <a:pt x="7421880" y="303276"/>
                  </a:moveTo>
                  <a:lnTo>
                    <a:pt x="7417308" y="298704"/>
                  </a:lnTo>
                  <a:lnTo>
                    <a:pt x="7417308" y="292608"/>
                  </a:lnTo>
                  <a:lnTo>
                    <a:pt x="7421880" y="303276"/>
                  </a:lnTo>
                  <a:close/>
                </a:path>
                <a:path w="7446645" h="1702435">
                  <a:moveTo>
                    <a:pt x="7446264" y="303276"/>
                  </a:moveTo>
                  <a:lnTo>
                    <a:pt x="7421880" y="303276"/>
                  </a:lnTo>
                  <a:lnTo>
                    <a:pt x="7417308" y="292608"/>
                  </a:lnTo>
                  <a:lnTo>
                    <a:pt x="7446264" y="292608"/>
                  </a:lnTo>
                  <a:lnTo>
                    <a:pt x="7446264" y="303276"/>
                  </a:lnTo>
                  <a:close/>
                </a:path>
                <a:path w="7446645" h="1702435">
                  <a:moveTo>
                    <a:pt x="28956" y="303276"/>
                  </a:moveTo>
                  <a:lnTo>
                    <a:pt x="24384" y="303276"/>
                  </a:lnTo>
                  <a:lnTo>
                    <a:pt x="28956" y="298704"/>
                  </a:lnTo>
                  <a:lnTo>
                    <a:pt x="28956" y="303276"/>
                  </a:lnTo>
                  <a:close/>
                </a:path>
                <a:path w="7446645" h="1702435">
                  <a:moveTo>
                    <a:pt x="7417308" y="1687068"/>
                  </a:moveTo>
                  <a:lnTo>
                    <a:pt x="7417308" y="298704"/>
                  </a:lnTo>
                  <a:lnTo>
                    <a:pt x="7421880" y="303276"/>
                  </a:lnTo>
                  <a:lnTo>
                    <a:pt x="7446264" y="303276"/>
                  </a:lnTo>
                  <a:lnTo>
                    <a:pt x="7446264" y="1673352"/>
                  </a:lnTo>
                  <a:lnTo>
                    <a:pt x="7432548" y="1673352"/>
                  </a:lnTo>
                  <a:lnTo>
                    <a:pt x="7417308" y="1687068"/>
                  </a:lnTo>
                  <a:close/>
                </a:path>
                <a:path w="7446645" h="1702435">
                  <a:moveTo>
                    <a:pt x="28956" y="1687068"/>
                  </a:moveTo>
                  <a:lnTo>
                    <a:pt x="15240" y="1673352"/>
                  </a:lnTo>
                  <a:lnTo>
                    <a:pt x="28956" y="1673352"/>
                  </a:lnTo>
                  <a:lnTo>
                    <a:pt x="28956" y="1687068"/>
                  </a:lnTo>
                  <a:close/>
                </a:path>
                <a:path w="7446645" h="1702435">
                  <a:moveTo>
                    <a:pt x="7417308" y="1687068"/>
                  </a:moveTo>
                  <a:lnTo>
                    <a:pt x="28956" y="1687068"/>
                  </a:lnTo>
                  <a:lnTo>
                    <a:pt x="28956" y="1673352"/>
                  </a:lnTo>
                  <a:lnTo>
                    <a:pt x="7417308" y="1673352"/>
                  </a:lnTo>
                  <a:lnTo>
                    <a:pt x="7417308" y="1687068"/>
                  </a:lnTo>
                  <a:close/>
                </a:path>
                <a:path w="7446645" h="1702435">
                  <a:moveTo>
                    <a:pt x="7446264" y="1687068"/>
                  </a:moveTo>
                  <a:lnTo>
                    <a:pt x="7417308" y="1687068"/>
                  </a:lnTo>
                  <a:lnTo>
                    <a:pt x="7432548" y="1673352"/>
                  </a:lnTo>
                  <a:lnTo>
                    <a:pt x="7446264" y="1673352"/>
                  </a:lnTo>
                  <a:lnTo>
                    <a:pt x="7446264" y="1687068"/>
                  </a:lnTo>
                  <a:close/>
                </a:path>
              </a:pathLst>
            </a:custGeom>
            <a:solidFill>
              <a:srgbClr val="9A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33979" y="4853400"/>
            <a:ext cx="6379210" cy="145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5" dirty="0">
                <a:latin typeface="Arial"/>
                <a:cs typeface="Arial"/>
              </a:rPr>
              <a:t>Exemple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56210" algn="l"/>
              </a:tabLst>
            </a:pPr>
            <a:r>
              <a:rPr sz="1800" b="1" i="1" spc="-5" dirty="0">
                <a:latin typeface="Arial"/>
                <a:cs typeface="Arial"/>
              </a:rPr>
              <a:t>Le </a:t>
            </a:r>
            <a:r>
              <a:rPr sz="1800" b="1" i="1" dirty="0">
                <a:latin typeface="Arial"/>
                <a:cs typeface="Arial"/>
              </a:rPr>
              <a:t>Fait </a:t>
            </a:r>
            <a:r>
              <a:rPr sz="1800" i="1" dirty="0">
                <a:latin typeface="Arial"/>
                <a:cs typeface="Arial"/>
              </a:rPr>
              <a:t>: </a:t>
            </a:r>
            <a:r>
              <a:rPr sz="1800" i="1" spc="-5" dirty="0">
                <a:latin typeface="Arial"/>
                <a:cs typeface="Arial"/>
              </a:rPr>
              <a:t>la décision </a:t>
            </a:r>
            <a:r>
              <a:rPr sz="1800" i="1" spc="-10" dirty="0">
                <a:latin typeface="Arial"/>
                <a:cs typeface="Arial"/>
              </a:rPr>
              <a:t>d’un </a:t>
            </a:r>
            <a:r>
              <a:rPr sz="1800" i="1" spc="-5" dirty="0">
                <a:latin typeface="Arial"/>
                <a:cs typeface="Arial"/>
              </a:rPr>
              <a:t>élève </a:t>
            </a:r>
            <a:r>
              <a:rPr sz="1800" i="1" spc="-10" dirty="0">
                <a:latin typeface="Arial"/>
                <a:cs typeface="Arial"/>
              </a:rPr>
              <a:t>de terminale de </a:t>
            </a:r>
            <a:r>
              <a:rPr sz="1800" i="1" spc="-5" dirty="0">
                <a:latin typeface="Arial"/>
                <a:cs typeface="Arial"/>
              </a:rPr>
              <a:t>s’inscrire </a:t>
            </a:r>
            <a:r>
              <a:rPr sz="1800" i="1" dirty="0">
                <a:latin typeface="Arial"/>
                <a:cs typeface="Arial"/>
              </a:rPr>
              <a:t>à </a:t>
            </a:r>
            <a:r>
              <a:rPr sz="1800" i="1" spc="-5" dirty="0">
                <a:latin typeface="Arial"/>
                <a:cs typeface="Arial"/>
              </a:rPr>
              <a:t>la  faculté.</a:t>
            </a:r>
            <a:endParaRPr sz="18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buFont typeface="Arial"/>
              <a:buChar char="•"/>
              <a:tabLst>
                <a:tab pos="156210" algn="l"/>
              </a:tabLst>
            </a:pPr>
            <a:r>
              <a:rPr sz="1800" b="1" i="1" spc="-5" dirty="0">
                <a:latin typeface="Arial"/>
                <a:cs typeface="Arial"/>
              </a:rPr>
              <a:t>Le compte rendu </a:t>
            </a:r>
            <a:r>
              <a:rPr sz="1800" i="1" dirty="0">
                <a:latin typeface="Arial"/>
                <a:cs typeface="Arial"/>
              </a:rPr>
              <a:t>: </a:t>
            </a:r>
            <a:r>
              <a:rPr sz="1800" i="1" spc="-5" dirty="0">
                <a:latin typeface="Arial"/>
                <a:cs typeface="Arial"/>
              </a:rPr>
              <a:t>remplissage </a:t>
            </a:r>
            <a:r>
              <a:rPr sz="1800" i="1" spc="-10" dirty="0">
                <a:latin typeface="Arial"/>
                <a:cs typeface="Arial"/>
              </a:rPr>
              <a:t>du </a:t>
            </a:r>
            <a:r>
              <a:rPr sz="1800" i="1" spc="-5" dirty="0">
                <a:latin typeface="Arial"/>
                <a:cs typeface="Arial"/>
              </a:rPr>
              <a:t>dossier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d’inscription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73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4644" y="5201412"/>
            <a:ext cx="7562215" cy="935990"/>
          </a:xfrm>
          <a:custGeom>
            <a:avLst/>
            <a:gdLst/>
            <a:ahLst/>
            <a:cxnLst/>
            <a:rect l="l" t="t" r="r" b="b"/>
            <a:pathLst>
              <a:path w="7562215" h="935989">
                <a:moveTo>
                  <a:pt x="7562088" y="935736"/>
                </a:moveTo>
                <a:lnTo>
                  <a:pt x="0" y="935736"/>
                </a:lnTo>
                <a:lnTo>
                  <a:pt x="0" y="0"/>
                </a:lnTo>
                <a:lnTo>
                  <a:pt x="7562088" y="0"/>
                </a:lnTo>
                <a:lnTo>
                  <a:pt x="7562088" y="935736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6272" y="2988564"/>
            <a:ext cx="6697980" cy="647700"/>
          </a:xfrm>
          <a:custGeom>
            <a:avLst/>
            <a:gdLst/>
            <a:ahLst/>
            <a:cxnLst/>
            <a:rect l="l" t="t" r="r" b="b"/>
            <a:pathLst>
              <a:path w="6697980" h="647700">
                <a:moveTo>
                  <a:pt x="6697980" y="647700"/>
                </a:moveTo>
                <a:lnTo>
                  <a:pt x="0" y="647700"/>
                </a:lnTo>
                <a:lnTo>
                  <a:pt x="0" y="0"/>
                </a:lnTo>
                <a:lnTo>
                  <a:pt x="6697980" y="0"/>
                </a:lnTo>
                <a:lnTo>
                  <a:pt x="6697980" y="64770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98343" y="500988"/>
            <a:ext cx="41484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Evènement :</a:t>
            </a:r>
            <a:r>
              <a:rPr sz="4000" spc="-75" dirty="0"/>
              <a:t> </a:t>
            </a:r>
            <a:r>
              <a:rPr sz="4000" spc="-5" dirty="0"/>
              <a:t>types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74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5987" y="1788710"/>
            <a:ext cx="773938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24460" indent="-342900">
              <a:lnSpc>
                <a:spcPct val="100000"/>
              </a:lnSpc>
              <a:spcBef>
                <a:spcPts val="100"/>
              </a:spcBef>
              <a:buFont typeface="Georgia"/>
              <a:buChar char=""/>
              <a:tabLst>
                <a:tab pos="438784" algn="l"/>
                <a:tab pos="439420" algn="l"/>
              </a:tabLst>
            </a:pPr>
            <a:r>
              <a:rPr dirty="0"/>
              <a:t>	</a:t>
            </a:r>
            <a:r>
              <a:rPr sz="2400" b="1" i="1" dirty="0">
                <a:latin typeface="Arial"/>
                <a:cs typeface="Arial"/>
              </a:rPr>
              <a:t>Les </a:t>
            </a:r>
            <a:r>
              <a:rPr sz="2400" b="1" i="1" spc="-5" dirty="0">
                <a:latin typeface="Arial"/>
                <a:cs typeface="Arial"/>
              </a:rPr>
              <a:t>événements déclencheurs externes 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sont des  événements émis par </a:t>
            </a:r>
            <a:r>
              <a:rPr sz="2400" spc="-10" dirty="0">
                <a:latin typeface="Arial"/>
                <a:cs typeface="Arial"/>
              </a:rPr>
              <a:t>un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acteur.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Georgia"/>
              <a:buChar char=""/>
            </a:pPr>
            <a:endParaRPr sz="2500">
              <a:latin typeface="Arial"/>
              <a:cs typeface="Arial"/>
            </a:endParaRPr>
          </a:p>
          <a:p>
            <a:pPr marL="435609" algn="ctr">
              <a:lnSpc>
                <a:spcPct val="100000"/>
              </a:lnSpc>
              <a:spcBef>
                <a:spcPts val="5"/>
              </a:spcBef>
            </a:pPr>
            <a:r>
              <a:rPr sz="2400" i="1" spc="-10" dirty="0">
                <a:latin typeface="Arial"/>
                <a:cs typeface="Arial"/>
              </a:rPr>
              <a:t>Exemple </a:t>
            </a:r>
            <a:r>
              <a:rPr sz="2400" i="1" dirty="0">
                <a:latin typeface="Arial"/>
                <a:cs typeface="Arial"/>
              </a:rPr>
              <a:t>: </a:t>
            </a:r>
            <a:r>
              <a:rPr sz="2400" i="1" spc="-15" dirty="0">
                <a:latin typeface="Arial"/>
                <a:cs typeface="Arial"/>
              </a:rPr>
              <a:t>le </a:t>
            </a:r>
            <a:r>
              <a:rPr sz="2400" i="1" spc="-10" dirty="0">
                <a:latin typeface="Arial"/>
                <a:cs typeface="Arial"/>
              </a:rPr>
              <a:t>bachelier </a:t>
            </a:r>
            <a:r>
              <a:rPr sz="2400" i="1" spc="-5" dirty="0">
                <a:latin typeface="Arial"/>
                <a:cs typeface="Arial"/>
              </a:rPr>
              <a:t>déposant </a:t>
            </a:r>
            <a:r>
              <a:rPr sz="2400" i="1" dirty="0">
                <a:latin typeface="Arial"/>
                <a:cs typeface="Arial"/>
              </a:rPr>
              <a:t>son</a:t>
            </a:r>
            <a:r>
              <a:rPr sz="2400" i="1" spc="175" dirty="0">
                <a:latin typeface="Arial"/>
                <a:cs typeface="Arial"/>
              </a:rPr>
              <a:t> </a:t>
            </a:r>
            <a:r>
              <a:rPr sz="2400" i="1" spc="-15" dirty="0">
                <a:latin typeface="Arial"/>
                <a:cs typeface="Arial"/>
              </a:rPr>
              <a:t>dossier.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Georgia"/>
              <a:buChar char=""/>
              <a:tabLst>
                <a:tab pos="438784" algn="l"/>
                <a:tab pos="439420" algn="l"/>
              </a:tabLst>
            </a:pPr>
            <a:r>
              <a:rPr sz="2400" b="1" i="1" dirty="0">
                <a:latin typeface="Arial"/>
                <a:cs typeface="Arial"/>
              </a:rPr>
              <a:t>Les </a:t>
            </a:r>
            <a:r>
              <a:rPr sz="2400" b="1" i="1" spc="-5" dirty="0">
                <a:latin typeface="Arial"/>
                <a:cs typeface="Arial"/>
              </a:rPr>
              <a:t>événements résultats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sont </a:t>
            </a:r>
            <a:r>
              <a:rPr sz="2400" spc="-5" dirty="0">
                <a:latin typeface="Arial"/>
                <a:cs typeface="Arial"/>
              </a:rPr>
              <a:t>des événements qui  surviennent </a:t>
            </a:r>
            <a:r>
              <a:rPr sz="2400" spc="-10" dirty="0">
                <a:latin typeface="Arial"/>
                <a:cs typeface="Arial"/>
              </a:rPr>
              <a:t>lorsqu’une </a:t>
            </a:r>
            <a:r>
              <a:rPr sz="2400" spc="-5" dirty="0">
                <a:latin typeface="Arial"/>
                <a:cs typeface="Arial"/>
              </a:rPr>
              <a:t>opération </a:t>
            </a:r>
            <a:r>
              <a:rPr sz="2400" dirty="0">
                <a:latin typeface="Arial"/>
                <a:cs typeface="Arial"/>
              </a:rPr>
              <a:t>se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termine.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010285" marR="38735" indent="-541020">
              <a:lnSpc>
                <a:spcPct val="100000"/>
              </a:lnSpc>
            </a:pPr>
            <a:r>
              <a:rPr sz="2400" i="1" spc="-10" dirty="0">
                <a:latin typeface="Arial"/>
                <a:cs typeface="Arial"/>
              </a:rPr>
              <a:t>Exemple </a:t>
            </a:r>
            <a:r>
              <a:rPr sz="2400" i="1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l’acceptation d’inscription après vérification  </a:t>
            </a:r>
            <a:r>
              <a:rPr sz="2400" i="1" dirty="0">
                <a:latin typeface="Arial"/>
                <a:cs typeface="Arial"/>
              </a:rPr>
              <a:t>du</a:t>
            </a:r>
            <a:r>
              <a:rPr sz="2400" i="1" spc="-15" dirty="0">
                <a:latin typeface="Arial"/>
                <a:cs typeface="Arial"/>
              </a:rPr>
              <a:t> dossier.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4209" y="644216"/>
            <a:ext cx="2315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Opération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801367" y="3549396"/>
            <a:ext cx="7828915" cy="1358265"/>
            <a:chOff x="1801367" y="3549396"/>
            <a:chExt cx="7828915" cy="1358265"/>
          </a:xfrm>
        </p:grpSpPr>
        <p:sp>
          <p:nvSpPr>
            <p:cNvPr id="4" name="object 4"/>
            <p:cNvSpPr/>
            <p:nvPr/>
          </p:nvSpPr>
          <p:spPr>
            <a:xfrm>
              <a:off x="1816607" y="3564636"/>
              <a:ext cx="7800340" cy="1329055"/>
            </a:xfrm>
            <a:custGeom>
              <a:avLst/>
              <a:gdLst/>
              <a:ahLst/>
              <a:cxnLst/>
              <a:rect l="l" t="t" r="r" b="b"/>
              <a:pathLst>
                <a:path w="7800340" h="1329054">
                  <a:moveTo>
                    <a:pt x="7577328" y="1328927"/>
                  </a:moveTo>
                  <a:lnTo>
                    <a:pt x="220979" y="1328927"/>
                  </a:lnTo>
                  <a:lnTo>
                    <a:pt x="176480" y="1324430"/>
                  </a:lnTo>
                  <a:lnTo>
                    <a:pt x="135016" y="1311521"/>
                  </a:lnTo>
                  <a:lnTo>
                    <a:pt x="97482" y="1291075"/>
                  </a:lnTo>
                  <a:lnTo>
                    <a:pt x="64769" y="1263967"/>
                  </a:lnTo>
                  <a:lnTo>
                    <a:pt x="37772" y="1231073"/>
                  </a:lnTo>
                  <a:lnTo>
                    <a:pt x="17383" y="1193268"/>
                  </a:lnTo>
                  <a:lnTo>
                    <a:pt x="4494" y="1151426"/>
                  </a:lnTo>
                  <a:lnTo>
                    <a:pt x="0" y="1106423"/>
                  </a:lnTo>
                  <a:lnTo>
                    <a:pt x="0" y="220979"/>
                  </a:lnTo>
                  <a:lnTo>
                    <a:pt x="4494" y="176480"/>
                  </a:lnTo>
                  <a:lnTo>
                    <a:pt x="17383" y="135016"/>
                  </a:lnTo>
                  <a:lnTo>
                    <a:pt x="37772" y="97482"/>
                  </a:lnTo>
                  <a:lnTo>
                    <a:pt x="64770" y="64769"/>
                  </a:lnTo>
                  <a:lnTo>
                    <a:pt x="97482" y="37772"/>
                  </a:lnTo>
                  <a:lnTo>
                    <a:pt x="135016" y="17383"/>
                  </a:lnTo>
                  <a:lnTo>
                    <a:pt x="176480" y="4494"/>
                  </a:lnTo>
                  <a:lnTo>
                    <a:pt x="220979" y="0"/>
                  </a:lnTo>
                  <a:lnTo>
                    <a:pt x="7577328" y="0"/>
                  </a:lnTo>
                  <a:lnTo>
                    <a:pt x="7621893" y="4494"/>
                  </a:lnTo>
                  <a:lnTo>
                    <a:pt x="7663529" y="17383"/>
                  </a:lnTo>
                  <a:lnTo>
                    <a:pt x="7701307" y="37772"/>
                  </a:lnTo>
                  <a:lnTo>
                    <a:pt x="7734300" y="64769"/>
                  </a:lnTo>
                  <a:lnTo>
                    <a:pt x="7761577" y="97482"/>
                  </a:lnTo>
                  <a:lnTo>
                    <a:pt x="7782210" y="135016"/>
                  </a:lnTo>
                  <a:lnTo>
                    <a:pt x="7795271" y="176480"/>
                  </a:lnTo>
                  <a:lnTo>
                    <a:pt x="7799832" y="220979"/>
                  </a:lnTo>
                  <a:lnTo>
                    <a:pt x="7799832" y="1106423"/>
                  </a:lnTo>
                  <a:lnTo>
                    <a:pt x="7795271" y="1151426"/>
                  </a:lnTo>
                  <a:lnTo>
                    <a:pt x="7782210" y="1193268"/>
                  </a:lnTo>
                  <a:lnTo>
                    <a:pt x="7761577" y="1231073"/>
                  </a:lnTo>
                  <a:lnTo>
                    <a:pt x="7734299" y="1263967"/>
                  </a:lnTo>
                  <a:lnTo>
                    <a:pt x="7701307" y="1291075"/>
                  </a:lnTo>
                  <a:lnTo>
                    <a:pt x="7663529" y="1311521"/>
                  </a:lnTo>
                  <a:lnTo>
                    <a:pt x="7621893" y="1324430"/>
                  </a:lnTo>
                  <a:lnTo>
                    <a:pt x="7577328" y="13289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01367" y="3549396"/>
              <a:ext cx="7828915" cy="1358265"/>
            </a:xfrm>
            <a:custGeom>
              <a:avLst/>
              <a:gdLst/>
              <a:ahLst/>
              <a:cxnLst/>
              <a:rect l="l" t="t" r="r" b="b"/>
              <a:pathLst>
                <a:path w="7828915" h="1358264">
                  <a:moveTo>
                    <a:pt x="7604760" y="1524"/>
                  </a:moveTo>
                  <a:lnTo>
                    <a:pt x="224028" y="1524"/>
                  </a:lnTo>
                  <a:lnTo>
                    <a:pt x="236220" y="0"/>
                  </a:lnTo>
                  <a:lnTo>
                    <a:pt x="7592568" y="0"/>
                  </a:lnTo>
                  <a:lnTo>
                    <a:pt x="7604760" y="1524"/>
                  </a:lnTo>
                  <a:close/>
                </a:path>
                <a:path w="7828915" h="1358264">
                  <a:moveTo>
                    <a:pt x="7604760" y="1357884"/>
                  </a:moveTo>
                  <a:lnTo>
                    <a:pt x="224028" y="1357884"/>
                  </a:lnTo>
                  <a:lnTo>
                    <a:pt x="190500" y="1353312"/>
                  </a:lnTo>
                  <a:lnTo>
                    <a:pt x="144780" y="1339596"/>
                  </a:lnTo>
                  <a:lnTo>
                    <a:pt x="105156" y="1318260"/>
                  </a:lnTo>
                  <a:lnTo>
                    <a:pt x="70104" y="1289304"/>
                  </a:lnTo>
                  <a:lnTo>
                    <a:pt x="41148" y="1254252"/>
                  </a:lnTo>
                  <a:lnTo>
                    <a:pt x="19812" y="1214628"/>
                  </a:lnTo>
                  <a:lnTo>
                    <a:pt x="6096" y="1170432"/>
                  </a:lnTo>
                  <a:lnTo>
                    <a:pt x="1524" y="1147572"/>
                  </a:lnTo>
                  <a:lnTo>
                    <a:pt x="1524" y="1135380"/>
                  </a:lnTo>
                  <a:lnTo>
                    <a:pt x="0" y="1123188"/>
                  </a:lnTo>
                  <a:lnTo>
                    <a:pt x="0" y="236220"/>
                  </a:lnTo>
                  <a:lnTo>
                    <a:pt x="1524" y="224028"/>
                  </a:lnTo>
                  <a:lnTo>
                    <a:pt x="1524" y="213360"/>
                  </a:lnTo>
                  <a:lnTo>
                    <a:pt x="10668" y="167640"/>
                  </a:lnTo>
                  <a:lnTo>
                    <a:pt x="28956" y="124968"/>
                  </a:lnTo>
                  <a:lnTo>
                    <a:pt x="54864" y="86868"/>
                  </a:lnTo>
                  <a:lnTo>
                    <a:pt x="85344" y="54864"/>
                  </a:lnTo>
                  <a:lnTo>
                    <a:pt x="123444" y="28956"/>
                  </a:lnTo>
                  <a:lnTo>
                    <a:pt x="166116" y="12192"/>
                  </a:lnTo>
                  <a:lnTo>
                    <a:pt x="211836" y="1524"/>
                  </a:lnTo>
                  <a:lnTo>
                    <a:pt x="7616952" y="1524"/>
                  </a:lnTo>
                  <a:lnTo>
                    <a:pt x="7662672" y="10668"/>
                  </a:lnTo>
                  <a:lnTo>
                    <a:pt x="7684008" y="18288"/>
                  </a:lnTo>
                  <a:lnTo>
                    <a:pt x="7705344" y="28956"/>
                  </a:lnTo>
                  <a:lnTo>
                    <a:pt x="225552" y="28956"/>
                  </a:lnTo>
                  <a:lnTo>
                    <a:pt x="216408" y="30480"/>
                  </a:lnTo>
                  <a:lnTo>
                    <a:pt x="175260" y="38100"/>
                  </a:lnTo>
                  <a:lnTo>
                    <a:pt x="138684" y="53340"/>
                  </a:lnTo>
                  <a:lnTo>
                    <a:pt x="105156" y="76200"/>
                  </a:lnTo>
                  <a:lnTo>
                    <a:pt x="77724" y="103632"/>
                  </a:lnTo>
                  <a:lnTo>
                    <a:pt x="54864" y="137160"/>
                  </a:lnTo>
                  <a:lnTo>
                    <a:pt x="38100" y="173736"/>
                  </a:lnTo>
                  <a:lnTo>
                    <a:pt x="28956" y="225552"/>
                  </a:lnTo>
                  <a:lnTo>
                    <a:pt x="28956" y="1132332"/>
                  </a:lnTo>
                  <a:lnTo>
                    <a:pt x="38100" y="1182624"/>
                  </a:lnTo>
                  <a:lnTo>
                    <a:pt x="53340" y="1220724"/>
                  </a:lnTo>
                  <a:lnTo>
                    <a:pt x="76200" y="1254252"/>
                  </a:lnTo>
                  <a:lnTo>
                    <a:pt x="103632" y="1281684"/>
                  </a:lnTo>
                  <a:lnTo>
                    <a:pt x="137160" y="1304544"/>
                  </a:lnTo>
                  <a:lnTo>
                    <a:pt x="173736" y="1319784"/>
                  </a:lnTo>
                  <a:lnTo>
                    <a:pt x="214884" y="1328928"/>
                  </a:lnTo>
                  <a:lnTo>
                    <a:pt x="7705344" y="1328928"/>
                  </a:lnTo>
                  <a:lnTo>
                    <a:pt x="7685532" y="1339596"/>
                  </a:lnTo>
                  <a:lnTo>
                    <a:pt x="7664196" y="1347216"/>
                  </a:lnTo>
                  <a:lnTo>
                    <a:pt x="7641336" y="1353312"/>
                  </a:lnTo>
                  <a:lnTo>
                    <a:pt x="7618476" y="1356360"/>
                  </a:lnTo>
                  <a:lnTo>
                    <a:pt x="7604760" y="1357884"/>
                  </a:lnTo>
                  <a:close/>
                </a:path>
                <a:path w="7828915" h="1358264">
                  <a:moveTo>
                    <a:pt x="7705344" y="1328928"/>
                  </a:moveTo>
                  <a:lnTo>
                    <a:pt x="7613904" y="1328928"/>
                  </a:lnTo>
                  <a:lnTo>
                    <a:pt x="7633716" y="1325880"/>
                  </a:lnTo>
                  <a:lnTo>
                    <a:pt x="7673340" y="1313688"/>
                  </a:lnTo>
                  <a:lnTo>
                    <a:pt x="7708392" y="1293876"/>
                  </a:lnTo>
                  <a:lnTo>
                    <a:pt x="7738872" y="1269492"/>
                  </a:lnTo>
                  <a:lnTo>
                    <a:pt x="7764780" y="1239012"/>
                  </a:lnTo>
                  <a:lnTo>
                    <a:pt x="7783068" y="1203960"/>
                  </a:lnTo>
                  <a:lnTo>
                    <a:pt x="7795260" y="1164336"/>
                  </a:lnTo>
                  <a:lnTo>
                    <a:pt x="7799832" y="1133856"/>
                  </a:lnTo>
                  <a:lnTo>
                    <a:pt x="7799832" y="216408"/>
                  </a:lnTo>
                  <a:lnTo>
                    <a:pt x="7790688" y="175260"/>
                  </a:lnTo>
                  <a:lnTo>
                    <a:pt x="7775448" y="138684"/>
                  </a:lnTo>
                  <a:lnTo>
                    <a:pt x="7752588" y="105156"/>
                  </a:lnTo>
                  <a:lnTo>
                    <a:pt x="7709916" y="65532"/>
                  </a:lnTo>
                  <a:lnTo>
                    <a:pt x="7674864" y="45720"/>
                  </a:lnTo>
                  <a:lnTo>
                    <a:pt x="7635240" y="33528"/>
                  </a:lnTo>
                  <a:lnTo>
                    <a:pt x="7613904" y="30480"/>
                  </a:lnTo>
                  <a:lnTo>
                    <a:pt x="7604760" y="28956"/>
                  </a:lnTo>
                  <a:lnTo>
                    <a:pt x="7705344" y="28956"/>
                  </a:lnTo>
                  <a:lnTo>
                    <a:pt x="7723632" y="41148"/>
                  </a:lnTo>
                  <a:lnTo>
                    <a:pt x="7758684" y="68580"/>
                  </a:lnTo>
                  <a:lnTo>
                    <a:pt x="7787640" y="103632"/>
                  </a:lnTo>
                  <a:lnTo>
                    <a:pt x="7810500" y="144780"/>
                  </a:lnTo>
                  <a:lnTo>
                    <a:pt x="7824216" y="187452"/>
                  </a:lnTo>
                  <a:lnTo>
                    <a:pt x="7828788" y="224028"/>
                  </a:lnTo>
                  <a:lnTo>
                    <a:pt x="7828788" y="1133856"/>
                  </a:lnTo>
                  <a:lnTo>
                    <a:pt x="7818120" y="1191768"/>
                  </a:lnTo>
                  <a:lnTo>
                    <a:pt x="7799832" y="1234440"/>
                  </a:lnTo>
                  <a:lnTo>
                    <a:pt x="7775448" y="1271016"/>
                  </a:lnTo>
                  <a:lnTo>
                    <a:pt x="7743444" y="1303020"/>
                  </a:lnTo>
                  <a:lnTo>
                    <a:pt x="7725156" y="1316736"/>
                  </a:lnTo>
                  <a:lnTo>
                    <a:pt x="7705344" y="1328928"/>
                  </a:lnTo>
                  <a:close/>
                </a:path>
              </a:pathLst>
            </a:custGeom>
            <a:solidFill>
              <a:srgbClr val="9C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4579" y="1857209"/>
            <a:ext cx="8484235" cy="444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85140" indent="-287020">
              <a:lnSpc>
                <a:spcPct val="100000"/>
              </a:lnSpc>
              <a:spcBef>
                <a:spcPts val="100"/>
              </a:spcBef>
              <a:tabLst>
                <a:tab pos="362585" algn="l"/>
              </a:tabLst>
            </a:pPr>
            <a:r>
              <a:rPr sz="1800" spc="-200" dirty="0">
                <a:latin typeface="Georgia"/>
                <a:cs typeface="Georgia"/>
              </a:rPr>
              <a:t>		</a:t>
            </a:r>
            <a:r>
              <a:rPr sz="2400" spc="-10" dirty="0">
                <a:latin typeface="Arial"/>
                <a:cs typeface="Arial"/>
              </a:rPr>
              <a:t>La </a:t>
            </a:r>
            <a:r>
              <a:rPr sz="2400" spc="-5" dirty="0">
                <a:latin typeface="Arial"/>
                <a:cs typeface="Arial"/>
              </a:rPr>
              <a:t>réaction </a:t>
            </a:r>
            <a:r>
              <a:rPr sz="2400" spc="-10" dirty="0">
                <a:latin typeface="Arial"/>
                <a:cs typeface="Arial"/>
              </a:rPr>
              <a:t>du </a:t>
            </a:r>
            <a:r>
              <a:rPr sz="2400" dirty="0">
                <a:latin typeface="Arial"/>
                <a:cs typeface="Arial"/>
              </a:rPr>
              <a:t>système à </a:t>
            </a:r>
            <a:r>
              <a:rPr sz="2400" spc="-5" dirty="0">
                <a:latin typeface="Arial"/>
                <a:cs typeface="Arial"/>
              </a:rPr>
              <a:t>l’arrivée d’un événement est le  déclenchement d’un ensemble </a:t>
            </a:r>
            <a:r>
              <a:rPr sz="2400" dirty="0">
                <a:latin typeface="Arial"/>
                <a:cs typeface="Arial"/>
              </a:rPr>
              <a:t>de </a:t>
            </a:r>
            <a:r>
              <a:rPr sz="2400" spc="-5" dirty="0">
                <a:latin typeface="Arial"/>
                <a:cs typeface="Arial"/>
              </a:rPr>
              <a:t>traitements </a:t>
            </a:r>
            <a:r>
              <a:rPr sz="2400" b="1" spc="-5" dirty="0">
                <a:latin typeface="Arial"/>
                <a:cs typeface="Arial"/>
              </a:rPr>
              <a:t>appelé  opération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047115" marR="5080">
              <a:lnSpc>
                <a:spcPct val="100000"/>
              </a:lnSpc>
              <a:spcBef>
                <a:spcPts val="2400"/>
              </a:spcBef>
            </a:pPr>
            <a:r>
              <a:rPr sz="2400" i="1" spc="-10" dirty="0">
                <a:latin typeface="Arial"/>
                <a:cs typeface="Arial"/>
              </a:rPr>
              <a:t>Exemple </a:t>
            </a:r>
            <a:r>
              <a:rPr sz="2400" i="1" dirty="0">
                <a:latin typeface="Arial"/>
                <a:cs typeface="Arial"/>
              </a:rPr>
              <a:t>: </a:t>
            </a:r>
            <a:r>
              <a:rPr sz="2400" i="1" spc="-5" dirty="0">
                <a:latin typeface="Arial"/>
                <a:cs typeface="Arial"/>
              </a:rPr>
              <a:t>lors </a:t>
            </a:r>
            <a:r>
              <a:rPr sz="2400" i="1" dirty="0">
                <a:latin typeface="Arial"/>
                <a:cs typeface="Arial"/>
              </a:rPr>
              <a:t>du </a:t>
            </a:r>
            <a:r>
              <a:rPr sz="2400" i="1" spc="-5" dirty="0">
                <a:latin typeface="Arial"/>
                <a:cs typeface="Arial"/>
              </a:rPr>
              <a:t>dépôt </a:t>
            </a:r>
            <a:r>
              <a:rPr sz="2400" i="1" dirty="0">
                <a:latin typeface="Arial"/>
                <a:cs typeface="Arial"/>
              </a:rPr>
              <a:t>de </a:t>
            </a:r>
            <a:r>
              <a:rPr sz="2400" i="1" spc="-5" dirty="0">
                <a:latin typeface="Arial"/>
                <a:cs typeface="Arial"/>
              </a:rPr>
              <a:t>dossier d’inscription, le  traitement d’enregistrement </a:t>
            </a:r>
            <a:r>
              <a:rPr sz="2400" i="1" spc="-10" dirty="0">
                <a:latin typeface="Arial"/>
                <a:cs typeface="Arial"/>
              </a:rPr>
              <a:t>de </a:t>
            </a:r>
            <a:r>
              <a:rPr sz="2400" i="1" spc="-5" dirty="0">
                <a:latin typeface="Arial"/>
                <a:cs typeface="Arial"/>
              </a:rPr>
              <a:t>cette inscription est une  opération</a:t>
            </a:r>
            <a:r>
              <a:rPr sz="2400" i="1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déclenchée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50">
              <a:latin typeface="Arial"/>
              <a:cs typeface="Arial"/>
            </a:endParaRPr>
          </a:p>
          <a:p>
            <a:pPr marL="360045" marR="579120" indent="-169545">
              <a:lnSpc>
                <a:spcPct val="100000"/>
              </a:lnSpc>
            </a:pPr>
            <a:r>
              <a:rPr sz="2400" spc="-265" dirty="0">
                <a:latin typeface="Georgia"/>
                <a:cs typeface="Georgia"/>
              </a:rPr>
              <a:t> </a:t>
            </a:r>
            <a:r>
              <a:rPr sz="2400" spc="-5" dirty="0">
                <a:latin typeface="Arial"/>
                <a:cs typeface="Arial"/>
              </a:rPr>
              <a:t>Lors </a:t>
            </a:r>
            <a:r>
              <a:rPr sz="2400" dirty="0">
                <a:latin typeface="Arial"/>
                <a:cs typeface="Arial"/>
              </a:rPr>
              <a:t>de son </a:t>
            </a:r>
            <a:r>
              <a:rPr sz="2400" spc="-5" dirty="0">
                <a:latin typeface="Arial"/>
                <a:cs typeface="Arial"/>
              </a:rPr>
              <a:t>exécution, </a:t>
            </a:r>
            <a:r>
              <a:rPr sz="2400" dirty="0">
                <a:latin typeface="Arial"/>
                <a:cs typeface="Arial"/>
              </a:rPr>
              <a:t>une </a:t>
            </a:r>
            <a:r>
              <a:rPr sz="2400" spc="-5" dirty="0">
                <a:latin typeface="Arial"/>
                <a:cs typeface="Arial"/>
              </a:rPr>
              <a:t>opération 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ne </a:t>
            </a:r>
            <a:r>
              <a:rPr sz="2400" b="1" spc="-10" dirty="0">
                <a:solidFill>
                  <a:srgbClr val="FF3300"/>
                </a:solidFill>
                <a:latin typeface="Arial"/>
                <a:cs typeface="Arial"/>
              </a:rPr>
              <a:t>peut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pas  </a:t>
            </a:r>
            <a:r>
              <a:rPr sz="2400" b="1" spc="-5" dirty="0">
                <a:solidFill>
                  <a:srgbClr val="FF3300"/>
                </a:solidFill>
                <a:latin typeface="Arial"/>
                <a:cs typeface="Arial"/>
              </a:rPr>
              <a:t>être interrompue </a:t>
            </a:r>
            <a:r>
              <a:rPr sz="2400" spc="-5" dirty="0">
                <a:latin typeface="Arial"/>
                <a:cs typeface="Arial"/>
              </a:rPr>
              <a:t>par l’attente d’un événement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externe.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05"/>
              </a:lnSpc>
              <a:spcBef>
                <a:spcPts val="105"/>
              </a:spcBef>
            </a:pPr>
            <a:r>
              <a:rPr dirty="0"/>
              <a:t>75</a:t>
            </a:r>
          </a:p>
          <a:p>
            <a:pPr marL="233045">
              <a:lnSpc>
                <a:spcPts val="1105"/>
              </a:lnSpc>
            </a:pPr>
            <a:r>
              <a:rPr dirty="0">
                <a:solidFill>
                  <a:srgbClr val="A3AAB3"/>
                </a:solidFill>
                <a:latin typeface="TeX Gyre Pagella Math"/>
                <a:cs typeface="TeX Gyre Pagella Math"/>
              </a:rPr>
              <a:t>71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EA037150A4BB44A9451D1A154D96B1" ma:contentTypeVersion="0" ma:contentTypeDescription="Crée un document." ma:contentTypeScope="" ma:versionID="31aa4fb7676936312c51de15599eaf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3d6ca9f312fcd1c0ab10337cdbdb72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9D3A24-CBEA-4836-ABCA-387C42883189}"/>
</file>

<file path=customXml/itemProps2.xml><?xml version="1.0" encoding="utf-8"?>
<ds:datastoreItem xmlns:ds="http://schemas.openxmlformats.org/officeDocument/2006/customXml" ds:itemID="{8FC3FF62-CB0C-4DFE-97A1-F08917F1824A}"/>
</file>

<file path=customXml/itemProps3.xml><?xml version="1.0" encoding="utf-8"?>
<ds:datastoreItem xmlns:ds="http://schemas.openxmlformats.org/officeDocument/2006/customXml" ds:itemID="{E0270EDF-6773-4D26-9AC1-56F11D044C1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1261</Words>
  <Application>Microsoft Office PowerPoint</Application>
  <PresentationFormat>Personnalisé</PresentationFormat>
  <Paragraphs>188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Comic Sans MS</vt:lpstr>
      <vt:lpstr>Georgia</vt:lpstr>
      <vt:lpstr>TeX Gyre Pagella Math</vt:lpstr>
      <vt:lpstr>TeXGyreAdventor</vt:lpstr>
      <vt:lpstr>TeXGyrePagella</vt:lpstr>
      <vt:lpstr>Times New Roman</vt:lpstr>
      <vt:lpstr>Trebuchet MS</vt:lpstr>
      <vt:lpstr>Office Theme</vt:lpstr>
      <vt:lpstr>MCT</vt:lpstr>
      <vt:lpstr>Introduction….</vt:lpstr>
      <vt:lpstr>Modèle Conceptuel des Traitements (QUOI?)</vt:lpstr>
      <vt:lpstr>Concepts MCT</vt:lpstr>
      <vt:lpstr>Les concepts de base</vt:lpstr>
      <vt:lpstr>Acteur</vt:lpstr>
      <vt:lpstr>Evènement</vt:lpstr>
      <vt:lpstr>Evènement : types</vt:lpstr>
      <vt:lpstr>Opération</vt:lpstr>
      <vt:lpstr>Opération -2</vt:lpstr>
      <vt:lpstr>Règle d’émission</vt:lpstr>
      <vt:lpstr>Synchronisation</vt:lpstr>
      <vt:lpstr>Synchronisation : exemple</vt:lpstr>
      <vt:lpstr>Représentation graphique  du MCT</vt:lpstr>
      <vt:lpstr>Élaboration du MCT</vt:lpstr>
      <vt:lpstr>Présentation PowerPoint</vt:lpstr>
      <vt:lpstr>Exemple1 : gestion des inscriptions</vt:lpstr>
      <vt:lpstr>Exemple: demande de promotion</vt:lpstr>
      <vt:lpstr>Présentation PowerPoint</vt:lpstr>
      <vt:lpstr>Exemple 2 –  achat produit</vt:lpstr>
      <vt:lpstr>Exemple 3-  vente à un client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MODELISATION DYNAMIQUE_NI [Mode de compatibilitÃ©]</dc:title>
  <dc:creator>Admin</dc:creator>
  <cp:lastModifiedBy>MOHAMMED ERRITALI</cp:lastModifiedBy>
  <cp:revision>1</cp:revision>
  <dcterms:created xsi:type="dcterms:W3CDTF">2021-03-31T20:23:45Z</dcterms:created>
  <dcterms:modified xsi:type="dcterms:W3CDTF">2021-03-31T20:32:20Z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2021-01-04T00:00:00Z</vt:filetime>
  </property>
  <property fmtid="{D5CDD505-2E9C-101B-9397-08002B2CF9AE}" pid="3" name="LastSaved">
    <vt:filetime>2021-03-31T00:00:00Z</vt:filetime>
  </property>
  <property fmtid="{D5CDD505-2E9C-101B-9397-08002B2CF9AE}" pid="4" name="ContentTypeId">
    <vt:lpwstr>0x01010097EA037150A4BB44A9451D1A154D96B1</vt:lpwstr>
  </property>
</Properties>
</file>