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7" r:id="rId2"/>
    <p:sldId id="258" r:id="rId3"/>
    <p:sldId id="259" r:id="rId4"/>
    <p:sldId id="261" r:id="rId5"/>
    <p:sldId id="262" r:id="rId6"/>
    <p:sldId id="284" r:id="rId7"/>
    <p:sldId id="300" r:id="rId8"/>
    <p:sldId id="263" r:id="rId9"/>
    <p:sldId id="264" r:id="rId10"/>
    <p:sldId id="265" r:id="rId11"/>
    <p:sldId id="266" r:id="rId12"/>
    <p:sldId id="269" r:id="rId13"/>
    <p:sldId id="280" r:id="rId14"/>
    <p:sldId id="281" r:id="rId15"/>
    <p:sldId id="271" r:id="rId16"/>
    <p:sldId id="283" r:id="rId17"/>
    <p:sldId id="273" r:id="rId18"/>
    <p:sldId id="274" r:id="rId19"/>
    <p:sldId id="275" r:id="rId20"/>
    <p:sldId id="276" r:id="rId21"/>
    <p:sldId id="277" r:id="rId22"/>
    <p:sldId id="278" r:id="rId23"/>
    <p:sldId id="279" r:id="rId24"/>
    <p:sldId id="299" r:id="rId25"/>
    <p:sldId id="285" r:id="rId26"/>
    <p:sldId id="286" r:id="rId27"/>
    <p:sldId id="287" r:id="rId28"/>
    <p:sldId id="288" r:id="rId29"/>
    <p:sldId id="289" r:id="rId30"/>
    <p:sldId id="290" r:id="rId31"/>
    <p:sldId id="291" r:id="rId32"/>
    <p:sldId id="292" r:id="rId33"/>
    <p:sldId id="294" r:id="rId34"/>
    <p:sldId id="295" r:id="rId35"/>
    <p:sldId id="296" r:id="rId36"/>
    <p:sldId id="303" r:id="rId37"/>
    <p:sldId id="304" r:id="rId38"/>
    <p:sldId id="297" r:id="rId39"/>
    <p:sldId id="298" r:id="rId40"/>
    <p:sldId id="305" r:id="rId41"/>
    <p:sldId id="301" r:id="rId42"/>
    <p:sldId id="302"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3706B8-727E-4436-94D7-13DDCFA8D837}" type="datetimeFigureOut">
              <a:rPr lang="fr-FR" smtClean="0"/>
              <a:t>26/02/2022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35803-9DF7-4B2C-AED2-DB244267A9F6}" type="slidenum">
              <a:rPr lang="fr-FR" smtClean="0"/>
              <a:t>‹N°›</a:t>
            </a:fld>
            <a:endParaRPr lang="fr-FR"/>
          </a:p>
        </p:txBody>
      </p:sp>
    </p:spTree>
    <p:extLst>
      <p:ext uri="{BB962C8B-B14F-4D97-AF65-F5344CB8AC3E}">
        <p14:creationId xmlns:p14="http://schemas.microsoft.com/office/powerpoint/2010/main" val="450640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386C62-2BB4-4EDA-9A68-5CB20E97F898}" type="slidenum">
              <a:rPr lang="fr-FR"/>
              <a:pPr/>
              <a:t>14</a:t>
            </a:fld>
            <a:endParaRPr lang="fr-FR"/>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fr-FR" b="1"/>
          </a:p>
        </p:txBody>
      </p:sp>
    </p:spTree>
    <p:extLst>
      <p:ext uri="{BB962C8B-B14F-4D97-AF65-F5344CB8AC3E}">
        <p14:creationId xmlns:p14="http://schemas.microsoft.com/office/powerpoint/2010/main" val="912203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78DD2-C792-4FD2-B035-32BC0A098B68}" type="slidenum">
              <a:rPr lang="fr-FR"/>
              <a:pPr/>
              <a:t>15</a:t>
            </a:fld>
            <a:endParaRPr lang="fr-F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fr-BE"/>
              <a:t>Couches hautes = orientées application</a:t>
            </a:r>
          </a:p>
          <a:p>
            <a:r>
              <a:rPr lang="fr-BE"/>
              <a:t>	Chacune des 4 couches supérieures de la source est en relation avec son homologue de la destination </a:t>
            </a:r>
          </a:p>
          <a:p>
            <a:endParaRPr lang="fr-BE"/>
          </a:p>
          <a:p>
            <a:r>
              <a:rPr lang="fr-BE"/>
              <a:t>Couches basses = orientées communication</a:t>
            </a:r>
          </a:p>
          <a:p>
            <a:r>
              <a:rPr lang="fr-BE"/>
              <a:t>	Pour les couches basses les protocoles concernent les échanges entre équipements voisins</a:t>
            </a:r>
            <a:br>
              <a:rPr lang="fr-BE"/>
            </a:br>
            <a:r>
              <a:rPr lang="fr-BE"/>
              <a:t>	(le routeurs par exemples)</a:t>
            </a:r>
          </a:p>
          <a:p>
            <a:r>
              <a:rPr lang="fr-BE"/>
              <a:t>	</a:t>
            </a:r>
            <a:endParaRPr lang="fr-FR"/>
          </a:p>
        </p:txBody>
      </p:sp>
    </p:spTree>
    <p:extLst>
      <p:ext uri="{BB962C8B-B14F-4D97-AF65-F5344CB8AC3E}">
        <p14:creationId xmlns:p14="http://schemas.microsoft.com/office/powerpoint/2010/main" val="101700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50471-0350-41C1-9C26-C38091E5AB36}" type="slidenum">
              <a:rPr lang="fr-FR"/>
              <a:pPr/>
              <a:t>17</a:t>
            </a:fld>
            <a:endParaRPr lang="fr-F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1941631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C01C1-3D99-4EF7-8173-1E9C92B79B9D}" type="slidenum">
              <a:rPr lang="fr-FR"/>
              <a:pPr/>
              <a:t>18</a:t>
            </a:fld>
            <a:endParaRPr lang="fr-F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fr-BE"/>
              <a:t>Dans un système ouvert les applications qui dialoguent peuvent utiliser des codes et des syntaxes différents.</a:t>
            </a:r>
            <a:br>
              <a:rPr lang="fr-BE"/>
            </a:br>
            <a:r>
              <a:rPr lang="fr-BE"/>
              <a:t>La couche présentation permet aux systèmes qui échangent des données d’interpréter celles-ci indépendamment de leur représentation syntaxique.</a:t>
            </a:r>
          </a:p>
          <a:p>
            <a:r>
              <a:rPr lang="fr-BE"/>
              <a:t>Exemple : représentation des nombres dans le mode  « big endian » ou « little endian »</a:t>
            </a:r>
            <a:endParaRPr lang="fr-FR"/>
          </a:p>
        </p:txBody>
      </p:sp>
    </p:spTree>
    <p:extLst>
      <p:ext uri="{BB962C8B-B14F-4D97-AF65-F5344CB8AC3E}">
        <p14:creationId xmlns:p14="http://schemas.microsoft.com/office/powerpoint/2010/main" val="2556869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877C55-0975-4C7A-87CB-2875737A7C69}" type="slidenum">
              <a:rPr lang="fr-FR"/>
              <a:pPr/>
              <a:t>19</a:t>
            </a:fld>
            <a:endParaRPr lang="fr-F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fr-BE"/>
              <a:t>Établissement, maintien et terminaison de la communication.</a:t>
            </a:r>
          </a:p>
          <a:p>
            <a:r>
              <a:rPr lang="fr-BE"/>
              <a:t>Exemple gestion du jeton dans un </a:t>
            </a:r>
            <a:r>
              <a:rPr lang="fr-BE" i="1"/>
              <a:t>token ring</a:t>
            </a:r>
            <a:r>
              <a:rPr lang="fr-BE"/>
              <a:t>.</a:t>
            </a:r>
          </a:p>
          <a:p>
            <a:endParaRPr lang="fr-BE"/>
          </a:p>
          <a:p>
            <a:endParaRPr lang="fr-BE"/>
          </a:p>
          <a:p>
            <a:endParaRPr lang="fr-FR"/>
          </a:p>
        </p:txBody>
      </p:sp>
    </p:spTree>
    <p:extLst>
      <p:ext uri="{BB962C8B-B14F-4D97-AF65-F5344CB8AC3E}">
        <p14:creationId xmlns:p14="http://schemas.microsoft.com/office/powerpoint/2010/main" val="3951317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FFD45-7839-4239-AD5A-0BBC9837A6F3}" type="slidenum">
              <a:rPr lang="fr-FR"/>
              <a:pPr/>
              <a:t>20</a:t>
            </a:fld>
            <a:endParaRPr lang="fr-F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fr-FR"/>
          </a:p>
        </p:txBody>
      </p:sp>
    </p:spTree>
    <p:extLst>
      <p:ext uri="{BB962C8B-B14F-4D97-AF65-F5344CB8AC3E}">
        <p14:creationId xmlns:p14="http://schemas.microsoft.com/office/powerpoint/2010/main" val="204588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D545F9-30C6-4FC5-A1A8-083C3E7396DA}" type="slidenum">
              <a:rPr lang="fr-FR"/>
              <a:pPr/>
              <a:t>21</a:t>
            </a:fld>
            <a:endParaRPr lang="fr-F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fr-BE"/>
              <a:t>Adressage logique</a:t>
            </a:r>
          </a:p>
          <a:p>
            <a:r>
              <a:rPr lang="fr-BE"/>
              <a:t>Acheminement des paquets d’informations de l’émetteur jusqu’à sa destination en passant par des nœuds intermédiaires.</a:t>
            </a:r>
          </a:p>
          <a:p>
            <a:pPr>
              <a:buFontTx/>
              <a:buChar char="•"/>
            </a:pPr>
            <a:r>
              <a:rPr lang="fr-BE"/>
              <a:t>Contrôle du flux : éviter les embouteillages</a:t>
            </a:r>
          </a:p>
          <a:p>
            <a:pPr>
              <a:buFontTx/>
              <a:buChar char="•"/>
            </a:pPr>
            <a:r>
              <a:rPr lang="fr-BE"/>
              <a:t>Routage ou commutation</a:t>
            </a:r>
          </a:p>
          <a:p>
            <a:pPr lvl="2">
              <a:buFontTx/>
              <a:buChar char="•"/>
            </a:pPr>
            <a:r>
              <a:rPr lang="fr-BE"/>
              <a:t>Routage = le chemin peut changer selon l’activité du réseau</a:t>
            </a:r>
          </a:p>
          <a:p>
            <a:pPr lvl="2">
              <a:buFontTx/>
              <a:buChar char="•"/>
            </a:pPr>
            <a:r>
              <a:rPr lang="fr-BE"/>
              <a:t>Commutation = le chemin déterminé lors de l’établissement de la connexion reste toujours le même</a:t>
            </a:r>
          </a:p>
          <a:p>
            <a:pPr>
              <a:buFontTx/>
              <a:buChar char="•"/>
            </a:pPr>
            <a:r>
              <a:rPr lang="fr-BE"/>
              <a:t>Adressage </a:t>
            </a:r>
          </a:p>
          <a:p>
            <a:pPr lvl="2">
              <a:buFontTx/>
              <a:buChar char="•"/>
            </a:pPr>
            <a:r>
              <a:rPr lang="fr-BE"/>
              <a:t>Adresse sur chaque paquet dans le cas du routage</a:t>
            </a:r>
          </a:p>
          <a:p>
            <a:pPr lvl="2">
              <a:buFontTx/>
              <a:buChar char="•"/>
            </a:pPr>
            <a:r>
              <a:rPr lang="fr-BE"/>
              <a:t>Adresse dans le paquet de signalisation dans le cas de la commutation</a:t>
            </a:r>
          </a:p>
          <a:p>
            <a:pPr lvl="1">
              <a:buFontTx/>
              <a:buChar char="•"/>
            </a:pPr>
            <a:endParaRPr lang="fr-FR"/>
          </a:p>
        </p:txBody>
      </p:sp>
    </p:spTree>
    <p:extLst>
      <p:ext uri="{BB962C8B-B14F-4D97-AF65-F5344CB8AC3E}">
        <p14:creationId xmlns:p14="http://schemas.microsoft.com/office/powerpoint/2010/main" val="4156047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380BE-E3D2-4FFD-825D-B32006A4E560}" type="slidenum">
              <a:rPr lang="fr-FR"/>
              <a:pPr/>
              <a:t>22</a:t>
            </a:fld>
            <a:endParaRPr lang="fr-F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fr-BE"/>
              <a:t>Adapte le transfert au débit des adaptateurs</a:t>
            </a:r>
          </a:p>
          <a:p>
            <a:r>
              <a:rPr lang="fr-BE"/>
              <a:t>Gère la méthode d’accès, la résolution d’adressage physique et la détection d’erreur.</a:t>
            </a:r>
          </a:p>
          <a:p>
            <a:r>
              <a:rPr lang="fr-BE"/>
              <a:t>L’entité transmise est la </a:t>
            </a:r>
            <a:r>
              <a:rPr lang="fr-BE" b="1"/>
              <a:t>trame de données </a:t>
            </a:r>
            <a:r>
              <a:rPr lang="fr-BE"/>
              <a:t>(quelques centaines ou quelques milliers d’octets)</a:t>
            </a:r>
          </a:p>
          <a:p>
            <a:r>
              <a:rPr lang="fr-BE"/>
              <a:t>Le rôle principal de la couche 2 est de reconnaître les débuts et les fins de trames.</a:t>
            </a:r>
          </a:p>
          <a:p>
            <a:r>
              <a:rPr lang="fr-BE"/>
              <a:t>Elle assure aussi le partage du support physique quand différents postes qui y sont connectés (sous-couche d’accès au média)</a:t>
            </a:r>
          </a:p>
          <a:p>
            <a:endParaRPr lang="fr-FR"/>
          </a:p>
        </p:txBody>
      </p:sp>
    </p:spTree>
    <p:extLst>
      <p:ext uri="{BB962C8B-B14F-4D97-AF65-F5344CB8AC3E}">
        <p14:creationId xmlns:p14="http://schemas.microsoft.com/office/powerpoint/2010/main" val="3690969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56E610-DD11-40BB-B007-BD54E7806E05}" type="slidenum">
              <a:rPr lang="fr-FR"/>
              <a:pPr/>
              <a:t>23</a:t>
            </a:fld>
            <a:endParaRPr lang="fr-F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fr-BE"/>
              <a:t>Ensemble de normes définissant les types de médias ainsi que leurs caractéristiques physiques, électriques ou mécaniques</a:t>
            </a:r>
          </a:p>
          <a:p>
            <a:r>
              <a:rPr lang="fr-BE"/>
              <a:t>Se charge du transport de bits sur le support physique.</a:t>
            </a:r>
          </a:p>
          <a:p>
            <a:r>
              <a:rPr lang="fr-BE"/>
              <a:t>Exemple: niveaux de tension pour les bits à 1 et à 0, temps accordé pour la transmission de chaque bit, nombre de broches du connecteur, etc.</a:t>
            </a:r>
          </a:p>
          <a:p>
            <a:endParaRPr lang="fr-FR"/>
          </a:p>
        </p:txBody>
      </p:sp>
    </p:spTree>
    <p:extLst>
      <p:ext uri="{BB962C8B-B14F-4D97-AF65-F5344CB8AC3E}">
        <p14:creationId xmlns:p14="http://schemas.microsoft.com/office/powerpoint/2010/main" val="2636589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5" y="770467"/>
            <a:ext cx="10782300" cy="3352800"/>
          </a:xfrm>
        </p:spPr>
        <p:txBody>
          <a:bodyPr anchor="b">
            <a:noAutofit/>
          </a:bodyPr>
          <a:lstStyle>
            <a:lvl1pPr algn="l">
              <a:lnSpc>
                <a:spcPct val="80000"/>
              </a:lnSpc>
              <a:defRPr sz="8000" spc="-120"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667512" y="4198409"/>
            <a:ext cx="9228202" cy="1645920"/>
          </a:xfrm>
        </p:spPr>
        <p:txBody>
          <a:bodyPr>
            <a:normAutofit/>
          </a:bodyPr>
          <a:lstStyle>
            <a:lvl1pPr marL="0" indent="0" algn="l">
              <a:buNone/>
              <a:defRPr sz="2800">
                <a:solidFill>
                  <a:schemeClr val="bg1"/>
                </a:solidFill>
                <a:latin typeface="+mj-lt"/>
              </a:defRPr>
            </a:lvl1pPr>
            <a:lvl2pPr marL="457239" indent="0" algn="ctr">
              <a:buNone/>
              <a:defRPr sz="2800"/>
            </a:lvl2pPr>
            <a:lvl3pPr marL="914477" indent="0" algn="ctr">
              <a:buNone/>
              <a:defRPr sz="2401"/>
            </a:lvl3pPr>
            <a:lvl4pPr marL="1371716" indent="0" algn="ctr">
              <a:buNone/>
              <a:defRPr sz="2000"/>
            </a:lvl4pPr>
            <a:lvl5pPr marL="1828955" indent="0" algn="ctr">
              <a:buNone/>
              <a:defRPr sz="2000"/>
            </a:lvl5pPr>
            <a:lvl6pPr marL="2286193" indent="0" algn="ctr">
              <a:buNone/>
              <a:defRPr sz="2000"/>
            </a:lvl6pPr>
            <a:lvl7pPr marL="2743432" indent="0" algn="ctr">
              <a:buNone/>
              <a:defRPr sz="2000"/>
            </a:lvl7pPr>
            <a:lvl8pPr marL="3200670" indent="0" algn="ctr">
              <a:buNone/>
              <a:defRPr sz="2000"/>
            </a:lvl8pPr>
            <a:lvl9pPr marL="3657908" indent="0" algn="ctr">
              <a:buNone/>
              <a:defRPr sz="2000"/>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1BEEAD97-FE6F-4345-8778-B216D5F0410B}" type="datetime1">
              <a:rPr lang="en-US" smtClean="0"/>
              <a:pPr/>
              <a:t>2/26/2022</a:t>
            </a:fld>
            <a:endParaRPr lang="en-US" smtClean="0"/>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pPr marL="11527"/>
            <a:endParaRPr lang="fr-FR" sz="1271">
              <a:latin typeface="Arial"/>
              <a:cs typeface="Arial"/>
            </a:endParaRPr>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pPr marL="102586"/>
            <a:fld id="{81D60167-4931-47E6-BA6A-407CBD079E47}" type="slidenum">
              <a:rPr lang="fr-FR" sz="1271" spc="554" smtClean="0">
                <a:solidFill>
                  <a:srgbClr val="7F7F7F"/>
                </a:solidFill>
                <a:latin typeface="Arial"/>
                <a:cs typeface="Arial"/>
              </a:rPr>
              <a:pPr marL="102586"/>
              <a:t>‹N°›</a:t>
            </a:fld>
            <a:endParaRPr lang="fr-FR" sz="1271">
              <a:latin typeface="Arial"/>
              <a:cs typeface="Arial"/>
            </a:endParaRPr>
          </a:p>
        </p:txBody>
      </p:sp>
    </p:spTree>
    <p:extLst>
      <p:ext uri="{BB962C8B-B14F-4D97-AF65-F5344CB8AC3E}">
        <p14:creationId xmlns:p14="http://schemas.microsoft.com/office/powerpoint/2010/main" val="299683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C01DD11-7443-48C7-924D-5EA7A044BE11}" type="datetime1">
              <a:rPr lang="en-US" smtClean="0">
                <a:solidFill>
                  <a:prstClr val="black">
                    <a:alpha val="75000"/>
                  </a:prstClr>
                </a:solidFill>
              </a:rPr>
              <a:pPr/>
              <a:t>2/26/2022</a:t>
            </a:fld>
            <a:endParaRPr lang="en-US" smtClean="0">
              <a:solidFill>
                <a:prstClr val="black">
                  <a:alpha val="75000"/>
                </a:prstClr>
              </a:solidFill>
            </a:endParaRPr>
          </a:p>
        </p:txBody>
      </p:sp>
      <p:sp>
        <p:nvSpPr>
          <p:cNvPr id="5" name="Footer Placeholder 4"/>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6" name="Slide Number Placeholder 5"/>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105983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2" y="695325"/>
            <a:ext cx="2628900" cy="48006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771526" y="714377"/>
            <a:ext cx="7734300" cy="54006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8C281AD-950F-498F-83CA-39FFDD067C61}" type="datetime1">
              <a:rPr lang="en-US" smtClean="0">
                <a:solidFill>
                  <a:prstClr val="black">
                    <a:alpha val="75000"/>
                  </a:prstClr>
                </a:solidFill>
              </a:rPr>
              <a:pPr/>
              <a:t>2/26/2022</a:t>
            </a:fld>
            <a:endParaRPr lang="en-US" smtClean="0">
              <a:solidFill>
                <a:prstClr val="black">
                  <a:alpha val="75000"/>
                </a:prstClr>
              </a:solidFill>
            </a:endParaRPr>
          </a:p>
        </p:txBody>
      </p:sp>
      <p:sp>
        <p:nvSpPr>
          <p:cNvPr id="5" name="Footer Placeholder 4"/>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6" name="Slide Number Placeholder 5"/>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9298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D54AD37-B7E9-4EF1-885A-2C78EFA6225E}" type="datetime1">
              <a:rPr lang="en-US" smtClean="0">
                <a:solidFill>
                  <a:prstClr val="black">
                    <a:alpha val="75000"/>
                  </a:prstClr>
                </a:solidFill>
              </a:rPr>
              <a:pPr/>
              <a:t>2/26/2022</a:t>
            </a:fld>
            <a:endParaRPr lang="en-US" smtClean="0">
              <a:solidFill>
                <a:prstClr val="black">
                  <a:alpha val="75000"/>
                </a:prstClr>
              </a:solidFill>
            </a:endParaRPr>
          </a:p>
        </p:txBody>
      </p:sp>
      <p:sp>
        <p:nvSpPr>
          <p:cNvPr id="5" name="Footer Placeholder 4"/>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6" name="Slide Number Placeholder 5"/>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355983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000" b="0" baseline="0">
                <a:solidFill>
                  <a:schemeClr val="accent1"/>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667512" y="4187275"/>
            <a:ext cx="9226296" cy="1645920"/>
          </a:xfrm>
        </p:spPr>
        <p:txBody>
          <a:bodyPr anchor="t">
            <a:normAutofit/>
          </a:bodyPr>
          <a:lstStyle>
            <a:lvl1pPr marL="0" indent="0">
              <a:buNone/>
              <a:defRPr sz="2800">
                <a:solidFill>
                  <a:schemeClr val="tx1"/>
                </a:solidFill>
                <a:latin typeface="+mj-lt"/>
              </a:defRPr>
            </a:lvl1pPr>
            <a:lvl2pPr marL="457239" indent="0">
              <a:buNone/>
              <a:defRPr sz="1800">
                <a:solidFill>
                  <a:schemeClr val="tx1">
                    <a:tint val="75000"/>
                  </a:schemeClr>
                </a:solidFill>
              </a:defRPr>
            </a:lvl2pPr>
            <a:lvl3pPr marL="914477" indent="0">
              <a:buNone/>
              <a:defRPr sz="1600">
                <a:solidFill>
                  <a:schemeClr val="tx1">
                    <a:tint val="75000"/>
                  </a:schemeClr>
                </a:solidFill>
              </a:defRPr>
            </a:lvl3pPr>
            <a:lvl4pPr marL="1371716" indent="0">
              <a:buNone/>
              <a:defRPr sz="1400">
                <a:solidFill>
                  <a:schemeClr val="tx1">
                    <a:tint val="75000"/>
                  </a:schemeClr>
                </a:solidFill>
              </a:defRPr>
            </a:lvl4pPr>
            <a:lvl5pPr marL="1828955" indent="0">
              <a:buNone/>
              <a:defRPr sz="1400">
                <a:solidFill>
                  <a:schemeClr val="tx1">
                    <a:tint val="75000"/>
                  </a:schemeClr>
                </a:solidFill>
              </a:defRPr>
            </a:lvl5pPr>
            <a:lvl6pPr marL="2286193" indent="0">
              <a:buNone/>
              <a:defRPr sz="1400">
                <a:solidFill>
                  <a:schemeClr val="tx1">
                    <a:tint val="75000"/>
                  </a:schemeClr>
                </a:solidFill>
              </a:defRPr>
            </a:lvl6pPr>
            <a:lvl7pPr marL="2743432" indent="0">
              <a:buNone/>
              <a:defRPr sz="1400">
                <a:solidFill>
                  <a:schemeClr val="tx1">
                    <a:tint val="75000"/>
                  </a:schemeClr>
                </a:solidFill>
              </a:defRPr>
            </a:lvl7pPr>
            <a:lvl8pPr marL="3200670" indent="0">
              <a:buNone/>
              <a:defRPr sz="1400">
                <a:solidFill>
                  <a:schemeClr val="tx1">
                    <a:tint val="75000"/>
                  </a:schemeClr>
                </a:solidFill>
              </a:defRPr>
            </a:lvl8pPr>
            <a:lvl9pPr marL="3657908"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18D2BE4-0F6B-451D-9E55-D41A29A59590}" type="datetime1">
              <a:rPr lang="en-US" smtClean="0">
                <a:solidFill>
                  <a:prstClr val="black">
                    <a:alpha val="75000"/>
                  </a:prstClr>
                </a:solidFill>
              </a:rPr>
              <a:pPr/>
              <a:t>2/26/2022</a:t>
            </a:fld>
            <a:endParaRPr lang="en-US" smtClean="0">
              <a:solidFill>
                <a:prstClr val="black">
                  <a:alpha val="75000"/>
                </a:prstClr>
              </a:solidFill>
            </a:endParaRPr>
          </a:p>
        </p:txBody>
      </p:sp>
      <p:sp>
        <p:nvSpPr>
          <p:cNvPr id="5" name="Footer Placeholder 4"/>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6" name="Slide Number Placeholder 5"/>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3458386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6656" y="1993393"/>
            <a:ext cx="5074920" cy="3767328"/>
          </a:xfrm>
        </p:spPr>
        <p:txBody>
          <a:bodyPr/>
          <a:lstStyle>
            <a:lvl1pPr>
              <a:defRPr sz="2200"/>
            </a:lvl1pPr>
            <a:lvl2pPr>
              <a:defRPr sz="1901"/>
            </a:lvl2pPr>
            <a:lvl3pPr>
              <a:defRPr sz="1700"/>
            </a:lvl3pPr>
            <a:lvl4pPr>
              <a:defRPr sz="15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43651" y="1993393"/>
            <a:ext cx="5074920" cy="3767328"/>
          </a:xfrm>
        </p:spPr>
        <p:txBody>
          <a:bodyPr/>
          <a:lstStyle>
            <a:lvl1pPr>
              <a:defRPr sz="2200"/>
            </a:lvl1pPr>
            <a:lvl2pPr>
              <a:defRPr sz="1901"/>
            </a:lvl2pPr>
            <a:lvl3pPr>
              <a:defRPr sz="1700"/>
            </a:lvl3pPr>
            <a:lvl4pPr>
              <a:defRPr sz="15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0D4761E7-9EDD-459F-A119-ECC1C8596954}" type="datetime1">
              <a:rPr lang="en-US" smtClean="0">
                <a:solidFill>
                  <a:prstClr val="black">
                    <a:alpha val="75000"/>
                  </a:prstClr>
                </a:solidFill>
              </a:rPr>
              <a:pPr/>
              <a:t>2/26/2022</a:t>
            </a:fld>
            <a:endParaRPr lang="en-US" smtClean="0">
              <a:solidFill>
                <a:prstClr val="black">
                  <a:alpha val="75000"/>
                </a:prstClr>
              </a:solidFill>
            </a:endParaRPr>
          </a:p>
        </p:txBody>
      </p:sp>
      <p:sp>
        <p:nvSpPr>
          <p:cNvPr id="6" name="Footer Placeholder 5"/>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7" name="Slide Number Placeholder 6"/>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833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676656" y="2032000"/>
            <a:ext cx="507492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39" indent="0">
              <a:buNone/>
              <a:defRPr sz="2000" b="1"/>
            </a:lvl2pPr>
            <a:lvl3pPr marL="914477" indent="0">
              <a:buNone/>
              <a:defRPr sz="1800" b="1"/>
            </a:lvl3pPr>
            <a:lvl4pPr marL="1371716" indent="0">
              <a:buNone/>
              <a:defRPr sz="1600" b="1"/>
            </a:lvl4pPr>
            <a:lvl5pPr marL="1828955" indent="0">
              <a:buNone/>
              <a:defRPr sz="1600" b="1"/>
            </a:lvl5pPr>
            <a:lvl6pPr marL="2286193" indent="0">
              <a:buNone/>
              <a:defRPr sz="1600" b="1"/>
            </a:lvl6pPr>
            <a:lvl7pPr marL="2743432" indent="0">
              <a:buNone/>
              <a:defRPr sz="1600" b="1"/>
            </a:lvl7pPr>
            <a:lvl8pPr marL="3200670" indent="0">
              <a:buNone/>
              <a:defRPr sz="1600" b="1"/>
            </a:lvl8pPr>
            <a:lvl9pPr marL="3657908"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76656" y="2736151"/>
            <a:ext cx="507492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55080" y="2029968"/>
            <a:ext cx="5074920" cy="722376"/>
          </a:xfrm>
        </p:spPr>
        <p:txBody>
          <a:bodyPr anchor="ctr">
            <a:normAutofit/>
          </a:bodyPr>
          <a:lstStyle>
            <a:lvl1pPr marL="0" indent="0">
              <a:spcBef>
                <a:spcPts val="0"/>
              </a:spcBef>
              <a:buNone/>
              <a:defRPr sz="2000" b="0" cap="all" baseline="0">
                <a:latin typeface="+mj-lt"/>
              </a:defRPr>
            </a:lvl1pPr>
            <a:lvl2pPr marL="457239" indent="0">
              <a:buNone/>
              <a:defRPr sz="2000" b="1"/>
            </a:lvl2pPr>
            <a:lvl3pPr marL="914477" indent="0">
              <a:buNone/>
              <a:defRPr sz="1800" b="1"/>
            </a:lvl3pPr>
            <a:lvl4pPr marL="1371716" indent="0">
              <a:buNone/>
              <a:defRPr sz="1600" b="1"/>
            </a:lvl4pPr>
            <a:lvl5pPr marL="1828955" indent="0">
              <a:buNone/>
              <a:defRPr sz="1600" b="1"/>
            </a:lvl5pPr>
            <a:lvl6pPr marL="2286193" indent="0">
              <a:buNone/>
              <a:defRPr sz="1600" b="1"/>
            </a:lvl6pPr>
            <a:lvl7pPr marL="2743432" indent="0">
              <a:buNone/>
              <a:defRPr sz="1600" b="1"/>
            </a:lvl7pPr>
            <a:lvl8pPr marL="3200670" indent="0">
              <a:buNone/>
              <a:defRPr sz="1600" b="1"/>
            </a:lvl8pPr>
            <a:lvl9pPr marL="3657908"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355080" y="2734057"/>
            <a:ext cx="507492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42D248D-03BC-451C-AF4A-A575175A839C}" type="datetime1">
              <a:rPr lang="en-US" smtClean="0">
                <a:solidFill>
                  <a:prstClr val="black">
                    <a:alpha val="75000"/>
                  </a:prstClr>
                </a:solidFill>
              </a:rPr>
              <a:pPr/>
              <a:t>2/26/2022</a:t>
            </a:fld>
            <a:endParaRPr lang="en-US" smtClean="0">
              <a:solidFill>
                <a:prstClr val="black">
                  <a:alpha val="75000"/>
                </a:prstClr>
              </a:solidFill>
            </a:endParaRPr>
          </a:p>
        </p:txBody>
      </p:sp>
      <p:sp>
        <p:nvSpPr>
          <p:cNvPr id="8" name="Footer Placeholder 7"/>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9" name="Slide Number Placeholder 8"/>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138718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513807F-C1D3-4760-A721-DE446A0BFDB5}" type="datetime1">
              <a:rPr lang="en-US" smtClean="0">
                <a:solidFill>
                  <a:prstClr val="black">
                    <a:alpha val="75000"/>
                  </a:prstClr>
                </a:solidFill>
              </a:rPr>
              <a:pPr/>
              <a:t>2/26/2022</a:t>
            </a:fld>
            <a:endParaRPr lang="en-US" smtClean="0">
              <a:solidFill>
                <a:prstClr val="black">
                  <a:alpha val="75000"/>
                </a:prstClr>
              </a:solidFill>
            </a:endParaRPr>
          </a:p>
        </p:txBody>
      </p:sp>
      <p:sp>
        <p:nvSpPr>
          <p:cNvPr id="4" name="Footer Placeholder 3"/>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5" name="Slide Number Placeholder 4"/>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25101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81234-030C-42B9-8A41-6DD00365776B}" type="datetime1">
              <a:rPr lang="en-US" smtClean="0">
                <a:solidFill>
                  <a:prstClr val="black">
                    <a:alpha val="75000"/>
                  </a:prstClr>
                </a:solidFill>
              </a:rPr>
              <a:pPr/>
              <a:t>2/26/2022</a:t>
            </a:fld>
            <a:endParaRPr lang="en-US" smtClean="0">
              <a:solidFill>
                <a:prstClr val="black">
                  <a:alpha val="75000"/>
                </a:prstClr>
              </a:solidFill>
            </a:endParaRPr>
          </a:p>
        </p:txBody>
      </p:sp>
      <p:sp>
        <p:nvSpPr>
          <p:cNvPr id="3" name="Footer Placeholder 2"/>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4" name="Slide Number Placeholder 3"/>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625886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Rectangle 1"/>
          <p:cNvSpPr/>
          <p:nvPr/>
        </p:nvSpPr>
        <p:spPr>
          <a:xfrm>
            <a:off x="7620001"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1" cy="1920240"/>
          </a:xfrm>
        </p:spPr>
        <p:txBody>
          <a:bodyPr anchor="b">
            <a:noAutofit/>
          </a:bodyPr>
          <a:lstStyle>
            <a:lvl1pPr>
              <a:lnSpc>
                <a:spcPct val="85000"/>
              </a:lnSpc>
              <a:defRPr sz="360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762001" y="762001"/>
            <a:ext cx="6096000" cy="4572000"/>
          </a:xfrm>
        </p:spPr>
        <p:txBody>
          <a:bodyPr/>
          <a:lstStyle>
            <a:lvl1pPr>
              <a:defRPr sz="2200"/>
            </a:lvl1pPr>
            <a:lvl2pPr>
              <a:defRPr sz="1901"/>
            </a:lvl2pPr>
            <a:lvl3pPr>
              <a:defRPr sz="1700"/>
            </a:lvl3pPr>
            <a:lvl4pPr>
              <a:defRPr sz="15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275983" y="2511814"/>
            <a:ext cx="3398520" cy="3126987"/>
          </a:xfrm>
        </p:spPr>
        <p:txBody>
          <a:bodyPr>
            <a:normAutofit/>
          </a:bodyPr>
          <a:lstStyle>
            <a:lvl1pPr marL="0" marR="0" indent="0" algn="l" defTabSz="914477"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39" indent="0">
              <a:buNone/>
              <a:defRPr sz="1200"/>
            </a:lvl2pPr>
            <a:lvl3pPr marL="914477" indent="0">
              <a:buNone/>
              <a:defRPr sz="1000"/>
            </a:lvl3pPr>
            <a:lvl4pPr marL="1371716" indent="0">
              <a:buNone/>
              <a:defRPr sz="900"/>
            </a:lvl4pPr>
            <a:lvl5pPr marL="1828955" indent="0">
              <a:buNone/>
              <a:defRPr sz="900"/>
            </a:lvl5pPr>
            <a:lvl6pPr marL="2286193" indent="0">
              <a:buNone/>
              <a:defRPr sz="900"/>
            </a:lvl6pPr>
            <a:lvl7pPr marL="2743432" indent="0">
              <a:buNone/>
              <a:defRPr sz="900"/>
            </a:lvl7pPr>
            <a:lvl8pPr marL="3200670" indent="0">
              <a:buNone/>
              <a:defRPr sz="900"/>
            </a:lvl8pPr>
            <a:lvl9pPr marL="3657908" indent="0">
              <a:buNone/>
              <a:defRPr sz="900"/>
            </a:lvl9pPr>
          </a:lstStyle>
          <a:p>
            <a:pPr marL="0" marR="0" lvl="0" indent="0" algn="l" defTabSz="914477" rtl="0" eaLnBrk="1" fontAlgn="auto" latinLnBrk="0" hangingPunct="1">
              <a:lnSpc>
                <a:spcPct val="100000"/>
              </a:lnSpc>
              <a:spcBef>
                <a:spcPts val="1400"/>
              </a:spcBef>
              <a:spcAft>
                <a:spcPts val="0"/>
              </a:spcAft>
              <a:buClrTx/>
              <a:buSzTx/>
              <a:buFontTx/>
              <a:buNone/>
              <a:tabLst/>
              <a:defRPr/>
            </a:pPr>
            <a:r>
              <a:rPr lang="fr-FR" smtClean="0"/>
              <a:t>Modifiez les styles du texte du masque</a:t>
            </a:r>
          </a:p>
        </p:txBody>
      </p:sp>
      <p:sp>
        <p:nvSpPr>
          <p:cNvPr id="5" name="Date Placeholder 4"/>
          <p:cNvSpPr>
            <a:spLocks noGrp="1"/>
          </p:cNvSpPr>
          <p:nvPr>
            <p:ph type="dt" sz="half" idx="10"/>
          </p:nvPr>
        </p:nvSpPr>
        <p:spPr/>
        <p:txBody>
          <a:bodyPr/>
          <a:lstStyle/>
          <a:p>
            <a:fld id="{DD02F75C-AE04-4B50-8E3E-7EA69EB5B2C3}" type="datetime1">
              <a:rPr lang="en-US" smtClean="0">
                <a:solidFill>
                  <a:prstClr val="black">
                    <a:alpha val="75000"/>
                  </a:prstClr>
                </a:solidFill>
              </a:rPr>
              <a:pPr/>
              <a:t>2/26/2022</a:t>
            </a:fld>
            <a:endParaRPr lang="en-US" smtClean="0">
              <a:solidFill>
                <a:prstClr val="black">
                  <a:alpha val="75000"/>
                </a:prstClr>
              </a:solidFill>
            </a:endParaRPr>
          </a:p>
        </p:txBody>
      </p:sp>
      <p:sp>
        <p:nvSpPr>
          <p:cNvPr id="6" name="Footer Placeholder 5"/>
          <p:cNvSpPr>
            <a:spLocks noGrp="1"/>
          </p:cNvSpPr>
          <p:nvPr>
            <p:ph type="ftr" sz="quarter" idx="11"/>
          </p:nvPr>
        </p:nvSpPr>
        <p:spPr/>
        <p:txBody>
          <a:bodyPr/>
          <a:lstStyle/>
          <a:p>
            <a:pPr marL="11527"/>
            <a:endParaRPr lang="fr-FR" sz="1271">
              <a:solidFill>
                <a:prstClr val="black">
                  <a:alpha val="75000"/>
                </a:prstClr>
              </a:solidFill>
              <a:latin typeface="Arial"/>
              <a:cs typeface="Arial"/>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102586"/>
            <a:fld id="{81D60167-4931-47E6-BA6A-407CBD079E47}" type="slidenum">
              <a:rPr lang="fr-FR" sz="1271" spc="554" smtClean="0">
                <a:solidFill>
                  <a:srgbClr val="7F7F7F"/>
                </a:solidFill>
                <a:latin typeface="Arial"/>
                <a:cs typeface="Arial"/>
              </a:rPr>
              <a:pPr marL="102586"/>
              <a:t>‹N°›</a:t>
            </a:fld>
            <a:endParaRPr lang="fr-FR" sz="1271">
              <a:latin typeface="Arial"/>
              <a:cs typeface="Arial"/>
            </a:endParaRPr>
          </a:p>
        </p:txBody>
      </p:sp>
    </p:spTree>
    <p:extLst>
      <p:ext uri="{BB962C8B-B14F-4D97-AF65-F5344CB8AC3E}">
        <p14:creationId xmlns:p14="http://schemas.microsoft.com/office/powerpoint/2010/main" val="245186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49223" y="5418669"/>
            <a:ext cx="10780776" cy="613283"/>
          </a:xfrm>
        </p:spPr>
        <p:txBody>
          <a:bodyPr anchor="b">
            <a:normAutofit/>
          </a:bodyPr>
          <a:lstStyle>
            <a:lvl1pPr>
              <a:lnSpc>
                <a:spcPct val="85000"/>
              </a:lnSpc>
              <a:defRPr sz="28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1"/>
              </a:spcBef>
              <a:buNone/>
              <a:defRPr sz="3200">
                <a:solidFill>
                  <a:srgbClr val="4D4D4D"/>
                </a:solidFill>
              </a:defRPr>
            </a:lvl1pPr>
            <a:lvl2pPr marL="457239" indent="0">
              <a:buNone/>
              <a:defRPr sz="2800"/>
            </a:lvl2pPr>
            <a:lvl3pPr marL="914477" indent="0">
              <a:buNone/>
              <a:defRPr sz="2401"/>
            </a:lvl3pPr>
            <a:lvl4pPr marL="1371716" indent="0">
              <a:buNone/>
              <a:defRPr sz="2000"/>
            </a:lvl4pPr>
            <a:lvl5pPr marL="1828955" indent="0">
              <a:buNone/>
              <a:defRPr sz="2000"/>
            </a:lvl5pPr>
            <a:lvl6pPr marL="2286193" indent="0">
              <a:buNone/>
              <a:defRPr sz="2000"/>
            </a:lvl6pPr>
            <a:lvl7pPr marL="2743432" indent="0">
              <a:buNone/>
              <a:defRPr sz="2000"/>
            </a:lvl7pPr>
            <a:lvl8pPr marL="3200670" indent="0">
              <a:buNone/>
              <a:defRPr sz="2000"/>
            </a:lvl8pPr>
            <a:lvl9pPr marL="3657908"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6657" y="5909735"/>
            <a:ext cx="9229344" cy="533400"/>
          </a:xfrm>
        </p:spPr>
        <p:txBody>
          <a:bodyPr>
            <a:normAutofit/>
          </a:bodyPr>
          <a:lstStyle>
            <a:lvl1pPr marL="0" indent="0">
              <a:lnSpc>
                <a:spcPct val="90000"/>
              </a:lnSpc>
              <a:spcBef>
                <a:spcPts val="1200"/>
              </a:spcBef>
              <a:buNone/>
              <a:defRPr sz="1400">
                <a:solidFill>
                  <a:srgbClr val="262626"/>
                </a:solidFill>
              </a:defRPr>
            </a:lvl1pPr>
            <a:lvl2pPr marL="457239" indent="0">
              <a:buNone/>
              <a:defRPr sz="1200"/>
            </a:lvl2pPr>
            <a:lvl3pPr marL="914477" indent="0">
              <a:buNone/>
              <a:defRPr sz="1000"/>
            </a:lvl3pPr>
            <a:lvl4pPr marL="1371716" indent="0">
              <a:buNone/>
              <a:defRPr sz="900"/>
            </a:lvl4pPr>
            <a:lvl5pPr marL="1828955" indent="0">
              <a:buNone/>
              <a:defRPr sz="900"/>
            </a:lvl5pPr>
            <a:lvl6pPr marL="2286193" indent="0">
              <a:buNone/>
              <a:defRPr sz="900"/>
            </a:lvl6pPr>
            <a:lvl7pPr marL="2743432" indent="0">
              <a:buNone/>
              <a:defRPr sz="900"/>
            </a:lvl7pPr>
            <a:lvl8pPr marL="3200670" indent="0">
              <a:buNone/>
              <a:defRPr sz="900"/>
            </a:lvl8pPr>
            <a:lvl9pPr marL="3657908"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BD3CCF8-6092-47C1-9AF5-214C992F7A75}" type="datetime1">
              <a:rPr lang="en-US" smtClean="0"/>
              <a:pPr/>
              <a:t>2/26/2022</a:t>
            </a:fld>
            <a:endParaRPr lang="en-US" smtClean="0"/>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pPr marL="11527"/>
            <a:endParaRPr lang="fr-FR" sz="1271">
              <a:latin typeface="Arial"/>
              <a:cs typeface="Arial"/>
            </a:endParaRP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pPr marL="102586"/>
            <a:fld id="{81D60167-4931-47E6-BA6A-407CBD079E47}" type="slidenum">
              <a:rPr lang="fr-FR" sz="1271" spc="554" smtClean="0">
                <a:solidFill>
                  <a:srgbClr val="7F7F7F"/>
                </a:solidFill>
                <a:latin typeface="Arial"/>
                <a:cs typeface="Arial"/>
              </a:rPr>
              <a:pPr marL="102586"/>
              <a:t>‹N°›</a:t>
            </a:fld>
            <a:endParaRPr lang="fr-FR" sz="1271">
              <a:latin typeface="Arial"/>
              <a:cs typeface="Arial"/>
            </a:endParaRPr>
          </a:p>
        </p:txBody>
      </p:sp>
    </p:spTree>
    <p:extLst>
      <p:ext uri="{BB962C8B-B14F-4D97-AF65-F5344CB8AC3E}">
        <p14:creationId xmlns:p14="http://schemas.microsoft.com/office/powerpoint/2010/main" val="325115607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7" y="499533"/>
            <a:ext cx="10772774" cy="1658198"/>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76276" y="1993393"/>
            <a:ext cx="10753725" cy="3766185"/>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85801" y="6412448"/>
            <a:ext cx="4114801"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A42C16E2-6BE4-4E2A-82BB-7A6AEB0D57D2}" type="datetime1">
              <a:rPr lang="en-US" smtClean="0">
                <a:solidFill>
                  <a:prstClr val="black">
                    <a:alpha val="75000"/>
                  </a:prstClr>
                </a:solidFill>
              </a:rPr>
              <a:pPr/>
              <a:t>2/26/2022</a:t>
            </a:fld>
            <a:endParaRPr lang="en-US" smtClean="0">
              <a:solidFill>
                <a:prstClr val="black">
                  <a:alpha val="75000"/>
                </a:prstClr>
              </a:solidFill>
            </a:endParaRPr>
          </a:p>
        </p:txBody>
      </p:sp>
      <p:sp>
        <p:nvSpPr>
          <p:cNvPr id="5" name="Footer Placeholder 4"/>
          <p:cNvSpPr>
            <a:spLocks noGrp="1"/>
          </p:cNvSpPr>
          <p:nvPr>
            <p:ph type="ftr" sz="quarter" idx="3"/>
          </p:nvPr>
        </p:nvSpPr>
        <p:spPr>
          <a:xfrm>
            <a:off x="685800" y="6554697"/>
            <a:ext cx="5029201"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pPr marL="11527"/>
            <a:endParaRPr lang="fr-FR" sz="1271">
              <a:solidFill>
                <a:prstClr val="black">
                  <a:alpha val="75000"/>
                </a:prstClr>
              </a:solidFill>
              <a:latin typeface="Arial"/>
              <a:cs typeface="Arial"/>
            </a:endParaRPr>
          </a:p>
        </p:txBody>
      </p:sp>
      <p:sp>
        <p:nvSpPr>
          <p:cNvPr id="6" name="Slide Number Placeholder 5"/>
          <p:cNvSpPr>
            <a:spLocks noGrp="1"/>
          </p:cNvSpPr>
          <p:nvPr>
            <p:ph type="sldNum" sz="quarter" idx="4"/>
          </p:nvPr>
        </p:nvSpPr>
        <p:spPr>
          <a:xfrm>
            <a:off x="8721590" y="5829748"/>
            <a:ext cx="2926080" cy="1397039"/>
          </a:xfrm>
          <a:prstGeom prst="rect">
            <a:avLst/>
          </a:prstGeom>
        </p:spPr>
        <p:txBody>
          <a:bodyPr vert="horz" lIns="91440" tIns="45720" rIns="91440" bIns="45720" rtlCol="0" anchor="b"/>
          <a:lstStyle>
            <a:lvl1pPr algn="r">
              <a:defRPr sz="9001" b="0">
                <a:ln>
                  <a:noFill/>
                </a:ln>
                <a:solidFill>
                  <a:schemeClr val="accent1">
                    <a:alpha val="20000"/>
                  </a:schemeClr>
                </a:solidFill>
                <a:latin typeface="+mj-lt"/>
              </a:defRPr>
            </a:lvl1pPr>
          </a:lstStyle>
          <a:p>
            <a:pPr marL="102586"/>
            <a:fld id="{81D60167-4931-47E6-BA6A-407CBD079E47}" type="slidenum">
              <a:rPr lang="fr-FR" sz="1271" spc="554" smtClean="0">
                <a:solidFill>
                  <a:srgbClr val="7F7F7F"/>
                </a:solidFill>
                <a:latin typeface="Arial"/>
                <a:cs typeface="Arial"/>
              </a:rPr>
              <a:pPr marL="102586"/>
              <a:t>‹N°›</a:t>
            </a:fld>
            <a:endParaRPr lang="fr-FR" sz="1271">
              <a:solidFill>
                <a:srgbClr val="50B4C8">
                  <a:alpha val="20000"/>
                </a:srgbClr>
              </a:solidFill>
              <a:latin typeface="Arial"/>
              <a:cs typeface="Arial"/>
            </a:endParaRPr>
          </a:p>
        </p:txBody>
      </p:sp>
    </p:spTree>
    <p:extLst>
      <p:ext uri="{BB962C8B-B14F-4D97-AF65-F5344CB8AC3E}">
        <p14:creationId xmlns:p14="http://schemas.microsoft.com/office/powerpoint/2010/main" val="2373851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77"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8" indent="-91448" algn="l" defTabSz="914477" rtl="0" eaLnBrk="1" latinLnBrk="0" hangingPunct="1">
        <a:lnSpc>
          <a:spcPct val="85000"/>
        </a:lnSpc>
        <a:spcBef>
          <a:spcPts val="1300"/>
        </a:spcBef>
        <a:buFont typeface="Arial" pitchFamily="34" charset="0"/>
        <a:buChar char=" "/>
        <a:defRPr sz="2401" kern="1200">
          <a:solidFill>
            <a:schemeClr val="tx1">
              <a:lumMod val="85000"/>
              <a:lumOff val="15000"/>
            </a:schemeClr>
          </a:solidFill>
          <a:latin typeface="+mn-lt"/>
          <a:ea typeface="+mn-ea"/>
          <a:cs typeface="+mn-cs"/>
        </a:defRPr>
      </a:lvl1pPr>
      <a:lvl2pPr marL="274343" indent="-342929" algn="l" defTabSz="914477" rtl="0" eaLnBrk="1" latinLnBrk="0" hangingPunct="1">
        <a:lnSpc>
          <a:spcPct val="85000"/>
        </a:lnSpc>
        <a:spcBef>
          <a:spcPts val="600"/>
        </a:spcBef>
        <a:buFont typeface="Arial" pitchFamily="34" charset="0"/>
        <a:buChar char=" "/>
        <a:defRPr sz="2401" kern="1200">
          <a:solidFill>
            <a:schemeClr val="tx1">
              <a:lumMod val="85000"/>
              <a:lumOff val="15000"/>
            </a:schemeClr>
          </a:solidFill>
          <a:latin typeface="+mn-lt"/>
          <a:ea typeface="+mn-ea"/>
          <a:cs typeface="+mn-cs"/>
        </a:defRPr>
      </a:lvl2pPr>
      <a:lvl3pPr marL="548686" indent="-548686" algn="l" defTabSz="914477"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3030" indent="-823030" algn="l" defTabSz="9144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373" indent="-1097373" algn="l" defTabSz="9144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101" indent="-228619" algn="l" defTabSz="9144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118" indent="-228619" algn="l" defTabSz="9144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135" indent="-228619" algn="l" defTabSz="9144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152" indent="-228619" algn="l" defTabSz="914477"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77" rtl="0" eaLnBrk="1" latinLnBrk="0" hangingPunct="1">
        <a:defRPr sz="1800" kern="1200">
          <a:solidFill>
            <a:schemeClr val="tx1"/>
          </a:solidFill>
          <a:latin typeface="+mn-lt"/>
          <a:ea typeface="+mn-ea"/>
          <a:cs typeface="+mn-cs"/>
        </a:defRPr>
      </a:lvl1pPr>
      <a:lvl2pPr marL="457239" algn="l" defTabSz="914477" rtl="0" eaLnBrk="1" latinLnBrk="0" hangingPunct="1">
        <a:defRPr sz="1800" kern="1200">
          <a:solidFill>
            <a:schemeClr val="tx1"/>
          </a:solidFill>
          <a:latin typeface="+mn-lt"/>
          <a:ea typeface="+mn-ea"/>
          <a:cs typeface="+mn-cs"/>
        </a:defRPr>
      </a:lvl2pPr>
      <a:lvl3pPr marL="914477" algn="l" defTabSz="914477" rtl="0" eaLnBrk="1" latinLnBrk="0" hangingPunct="1">
        <a:defRPr sz="1800" kern="1200">
          <a:solidFill>
            <a:schemeClr val="tx1"/>
          </a:solidFill>
          <a:latin typeface="+mn-lt"/>
          <a:ea typeface="+mn-ea"/>
          <a:cs typeface="+mn-cs"/>
        </a:defRPr>
      </a:lvl3pPr>
      <a:lvl4pPr marL="1371716" algn="l" defTabSz="914477" rtl="0" eaLnBrk="1" latinLnBrk="0" hangingPunct="1">
        <a:defRPr sz="1800" kern="1200">
          <a:solidFill>
            <a:schemeClr val="tx1"/>
          </a:solidFill>
          <a:latin typeface="+mn-lt"/>
          <a:ea typeface="+mn-ea"/>
          <a:cs typeface="+mn-cs"/>
        </a:defRPr>
      </a:lvl4pPr>
      <a:lvl5pPr marL="1828955" algn="l" defTabSz="914477" rtl="0" eaLnBrk="1" latinLnBrk="0" hangingPunct="1">
        <a:defRPr sz="1800" kern="1200">
          <a:solidFill>
            <a:schemeClr val="tx1"/>
          </a:solidFill>
          <a:latin typeface="+mn-lt"/>
          <a:ea typeface="+mn-ea"/>
          <a:cs typeface="+mn-cs"/>
        </a:defRPr>
      </a:lvl5pPr>
      <a:lvl6pPr marL="2286193" algn="l" defTabSz="914477" rtl="0" eaLnBrk="1" latinLnBrk="0" hangingPunct="1">
        <a:defRPr sz="1800" kern="1200">
          <a:solidFill>
            <a:schemeClr val="tx1"/>
          </a:solidFill>
          <a:latin typeface="+mn-lt"/>
          <a:ea typeface="+mn-ea"/>
          <a:cs typeface="+mn-cs"/>
        </a:defRPr>
      </a:lvl6pPr>
      <a:lvl7pPr marL="2743432" algn="l" defTabSz="914477" rtl="0" eaLnBrk="1" latinLnBrk="0" hangingPunct="1">
        <a:defRPr sz="1800" kern="1200">
          <a:solidFill>
            <a:schemeClr val="tx1"/>
          </a:solidFill>
          <a:latin typeface="+mn-lt"/>
          <a:ea typeface="+mn-ea"/>
          <a:cs typeface="+mn-cs"/>
        </a:defRPr>
      </a:lvl7pPr>
      <a:lvl8pPr marL="3200670" algn="l" defTabSz="914477" rtl="0" eaLnBrk="1" latinLnBrk="0" hangingPunct="1">
        <a:defRPr sz="1800" kern="1200">
          <a:solidFill>
            <a:schemeClr val="tx1"/>
          </a:solidFill>
          <a:latin typeface="+mn-lt"/>
          <a:ea typeface="+mn-ea"/>
          <a:cs typeface="+mn-cs"/>
        </a:defRPr>
      </a:lvl8pPr>
      <a:lvl9pPr marL="3657908" algn="l" defTabSz="9144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Data%20Encapsulation%20and%20De-encapsulation%20in%20OSI%20Model%20Animation.mp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12092" y="2352460"/>
            <a:ext cx="4902851" cy="797988"/>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fontScale="90000"/>
          </a:bodyPr>
          <a:lstStyle/>
          <a:p>
            <a:pPr algn="ctr"/>
            <a:r>
              <a:rPr lang="fr-FR" sz="4400" dirty="0"/>
              <a:t>Réseaux informatiques</a:t>
            </a:r>
            <a:endParaRPr lang="fr-FR" sz="4356" b="1" dirty="0"/>
          </a:p>
        </p:txBody>
      </p:sp>
      <p:sp>
        <p:nvSpPr>
          <p:cNvPr id="4" name="Espace réservé du numéro de diapositive 3"/>
          <p:cNvSpPr>
            <a:spLocks noGrp="1"/>
          </p:cNvSpPr>
          <p:nvPr>
            <p:ph type="sldNum" sz="quarter" idx="12"/>
          </p:nvPr>
        </p:nvSpPr>
        <p:spPr>
          <a:xfrm>
            <a:off x="7934366" y="5768799"/>
            <a:ext cx="2196404" cy="1397039"/>
          </a:xfrm>
        </p:spPr>
        <p:txBody>
          <a:bodyPr/>
          <a:lstStyle/>
          <a:p>
            <a:pPr marL="102586"/>
            <a:fld id="{81D60167-4931-47E6-BA6A-407CBD079E47}" type="slidenum">
              <a:rPr lang="fr-FR" sz="1271" spc="554">
                <a:solidFill>
                  <a:srgbClr val="7F7F7F"/>
                </a:solidFill>
                <a:latin typeface="Arial"/>
                <a:cs typeface="Arial"/>
              </a:rPr>
              <a:pPr marL="102586"/>
              <a:t>1</a:t>
            </a:fld>
            <a:endParaRPr lang="fr-FR" sz="1271">
              <a:solidFill>
                <a:srgbClr val="50B4C8">
                  <a:alpha val="20000"/>
                </a:srgbClr>
              </a:solidFill>
              <a:latin typeface="Arial"/>
              <a:cs typeface="Arial"/>
            </a:endParaRPr>
          </a:p>
        </p:txBody>
      </p:sp>
      <p:sp>
        <p:nvSpPr>
          <p:cNvPr id="5" name="Espace réservé du contenu 4"/>
          <p:cNvSpPr>
            <a:spLocks noGrp="1"/>
          </p:cNvSpPr>
          <p:nvPr>
            <p:ph idx="1"/>
          </p:nvPr>
        </p:nvSpPr>
        <p:spPr/>
        <p:txBody>
          <a:bodyPr/>
          <a:lstStyle/>
          <a:p>
            <a:endParaRPr lang="fr-FR"/>
          </a:p>
        </p:txBody>
      </p:sp>
    </p:spTree>
    <p:extLst>
      <p:ext uri="{BB962C8B-B14F-4D97-AF65-F5344CB8AC3E}">
        <p14:creationId xmlns:p14="http://schemas.microsoft.com/office/powerpoint/2010/main" val="1800002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013492" y="662748"/>
            <a:ext cx="8086370" cy="62240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fontScale="90000"/>
          </a:bodyPr>
          <a:lstStyle/>
          <a:p>
            <a:r>
              <a:rPr lang="fr-FR" sz="4000" dirty="0"/>
              <a:t>TOPOLOGIE DES RÉSEAUX DE TYPE LAN</a:t>
            </a:r>
            <a:endParaRPr lang="fr-FR" sz="3630" dirty="0"/>
          </a:p>
        </p:txBody>
      </p:sp>
      <p:sp>
        <p:nvSpPr>
          <p:cNvPr id="6" name="Espace réservé du contenu 2"/>
          <p:cNvSpPr>
            <a:spLocks noGrp="1"/>
          </p:cNvSpPr>
          <p:nvPr>
            <p:ph idx="1"/>
          </p:nvPr>
        </p:nvSpPr>
        <p:spPr>
          <a:xfrm>
            <a:off x="1593410" y="1630936"/>
            <a:ext cx="10339057" cy="4824185"/>
          </a:xfrm>
          <a:noFill/>
          <a:ln>
            <a:solidFill>
              <a:schemeClr val="accent1">
                <a:lumMod val="75000"/>
              </a:schemeClr>
            </a:solidFill>
          </a:ln>
        </p:spPr>
        <p:txBody>
          <a:bodyPr>
            <a:noAutofit/>
          </a:bodyPr>
          <a:lstStyle/>
          <a:p>
            <a:pPr marL="457200" indent="-457200" algn="just">
              <a:lnSpc>
                <a:spcPct val="150000"/>
              </a:lnSpc>
              <a:buFont typeface="+mj-lt"/>
              <a:buAutoNum type="arabicPeriod" startAt="2"/>
            </a:pPr>
            <a:r>
              <a:rPr lang="fr-FR" sz="2400" b="1" i="1" u="sng" dirty="0" smtClean="0">
                <a:solidFill>
                  <a:srgbClr val="00B0F0"/>
                </a:solidFill>
              </a:rPr>
              <a:t>Topologie en étoile:</a:t>
            </a:r>
          </a:p>
          <a:p>
            <a:pPr algn="just">
              <a:lnSpc>
                <a:spcPct val="150000"/>
              </a:lnSpc>
              <a:buFont typeface="Wingdings" panose="05000000000000000000" pitchFamily="2" charset="2"/>
              <a:buChar char="§"/>
            </a:pPr>
            <a:r>
              <a:rPr lang="fr-FR" sz="2000" dirty="0" smtClean="0"/>
              <a:t>C’est </a:t>
            </a:r>
            <a:r>
              <a:rPr lang="fr-FR" sz="2000" dirty="0"/>
              <a:t>la topologie la plus courante. Toutes les stations sont reliées à un unique composant </a:t>
            </a:r>
            <a:r>
              <a:rPr lang="fr-FR" sz="2000" dirty="0" smtClean="0"/>
              <a:t>central.</a:t>
            </a:r>
            <a:endParaRPr lang="fr-FR" sz="2000" dirty="0"/>
          </a:p>
          <a:p>
            <a:pPr algn="just">
              <a:lnSpc>
                <a:spcPct val="150000"/>
              </a:lnSpc>
              <a:buFont typeface="Wingdings" panose="05000000000000000000" pitchFamily="2" charset="2"/>
              <a:buChar char="§"/>
            </a:pPr>
            <a:r>
              <a:rPr lang="fr-FR" sz="2000" dirty="0"/>
              <a:t>Quand une station émet vers le concentrateur, celui-ci envoie les données à celle qui en est le destinataire (switch) ou à toutes les autres machines (hub). </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663" y="4402138"/>
            <a:ext cx="44005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36860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946817" y="262698"/>
            <a:ext cx="8086370" cy="62240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fontScale="90000"/>
          </a:bodyPr>
          <a:lstStyle/>
          <a:p>
            <a:r>
              <a:rPr lang="fr-FR" sz="4000" dirty="0"/>
              <a:t>TOPOLOGIE DES RÉSEAUX DE TYPE LAN</a:t>
            </a:r>
            <a:endParaRPr lang="fr-FR" sz="3630" dirty="0"/>
          </a:p>
        </p:txBody>
      </p:sp>
      <p:sp>
        <p:nvSpPr>
          <p:cNvPr id="6" name="Espace réservé du contenu 2"/>
          <p:cNvSpPr>
            <a:spLocks noGrp="1"/>
          </p:cNvSpPr>
          <p:nvPr>
            <p:ph idx="1"/>
          </p:nvPr>
        </p:nvSpPr>
        <p:spPr>
          <a:xfrm>
            <a:off x="1564836" y="1145161"/>
            <a:ext cx="10189014" cy="5398514"/>
          </a:xfrm>
          <a:noFill/>
          <a:ln>
            <a:solidFill>
              <a:schemeClr val="accent1">
                <a:lumMod val="75000"/>
              </a:schemeClr>
            </a:solidFill>
          </a:ln>
        </p:spPr>
        <p:txBody>
          <a:bodyPr>
            <a:noAutofit/>
          </a:bodyPr>
          <a:lstStyle/>
          <a:p>
            <a:pPr marL="457200" indent="-457200" algn="just">
              <a:lnSpc>
                <a:spcPct val="150000"/>
              </a:lnSpc>
              <a:buFont typeface="+mj-lt"/>
              <a:buAutoNum type="arabicPeriod" startAt="3"/>
            </a:pPr>
            <a:r>
              <a:rPr lang="fr-FR" sz="2400" b="1" i="1" u="sng" dirty="0" smtClean="0">
                <a:solidFill>
                  <a:srgbClr val="00B0F0"/>
                </a:solidFill>
              </a:rPr>
              <a:t>Topologie en anneau:</a:t>
            </a:r>
          </a:p>
          <a:p>
            <a:pPr algn="just">
              <a:lnSpc>
                <a:spcPct val="150000"/>
              </a:lnSpc>
              <a:buFont typeface="Wingdings" panose="05000000000000000000" pitchFamily="2" charset="2"/>
              <a:buChar char="§"/>
            </a:pPr>
            <a:r>
              <a:rPr lang="fr-FR" sz="2000" dirty="0" smtClean="0"/>
              <a:t>Développée </a:t>
            </a:r>
            <a:r>
              <a:rPr lang="fr-FR" sz="2000" dirty="0"/>
              <a:t>par IBM, cette architecture est principalement utilisée par les réseaux </a:t>
            </a:r>
            <a:r>
              <a:rPr lang="fr-FR" sz="2000" dirty="0" err="1"/>
              <a:t>Token</a:t>
            </a:r>
            <a:r>
              <a:rPr lang="fr-FR" sz="2000" dirty="0"/>
              <a:t> Ring. </a:t>
            </a:r>
            <a:endParaRPr lang="fr-FR" sz="2000" dirty="0" smtClean="0"/>
          </a:p>
          <a:p>
            <a:pPr algn="just">
              <a:lnSpc>
                <a:spcPct val="150000"/>
              </a:lnSpc>
              <a:buFont typeface="Wingdings" panose="05000000000000000000" pitchFamily="2" charset="2"/>
              <a:buChar char="§"/>
            </a:pPr>
            <a:r>
              <a:rPr lang="fr-FR" sz="2000" dirty="0" smtClean="0"/>
              <a:t>Elle </a:t>
            </a:r>
            <a:r>
              <a:rPr lang="fr-FR" sz="2000" dirty="0"/>
              <a:t>utilise la technique d’accès par «jeton». Les informations circulent de station en station, en suivant l’anneau. </a:t>
            </a:r>
            <a:endParaRPr lang="fr-FR" sz="2000" dirty="0" smtClean="0"/>
          </a:p>
          <a:p>
            <a:pPr algn="just">
              <a:lnSpc>
                <a:spcPct val="150000"/>
              </a:lnSpc>
              <a:buFont typeface="Wingdings" panose="05000000000000000000" pitchFamily="2" charset="2"/>
              <a:buChar char="§"/>
            </a:pPr>
            <a:r>
              <a:rPr lang="fr-FR" sz="2000" dirty="0" smtClean="0"/>
              <a:t>Un </a:t>
            </a:r>
            <a:r>
              <a:rPr lang="fr-FR" sz="2000" dirty="0"/>
              <a:t>jeton circule autour de l’anneau. La station qui a le jeton émet des données qui font le tour de l’anneau. Lorsque les données reviennent, la station qui les a envoyées les élimine du réseau et passe le jeton à son voisin, et ainsi de suite…</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900" y="4537421"/>
            <a:ext cx="25273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5104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013492" y="662748"/>
            <a:ext cx="9529676" cy="62240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fontScale="90000"/>
          </a:bodyPr>
          <a:lstStyle/>
          <a:p>
            <a:r>
              <a:rPr lang="fr-FR" sz="4000" dirty="0"/>
              <a:t>PROTOCOLE DE COMMUNICATION POUR LES RÉSEAUX</a:t>
            </a:r>
            <a:endParaRPr lang="fr-FR" sz="3630" dirty="0"/>
          </a:p>
        </p:txBody>
      </p:sp>
      <p:sp>
        <p:nvSpPr>
          <p:cNvPr id="6" name="Espace réservé du contenu 2"/>
          <p:cNvSpPr>
            <a:spLocks noGrp="1"/>
          </p:cNvSpPr>
          <p:nvPr>
            <p:ph idx="1"/>
          </p:nvPr>
        </p:nvSpPr>
        <p:spPr>
          <a:xfrm>
            <a:off x="1593410" y="1630936"/>
            <a:ext cx="10339057" cy="4824185"/>
          </a:xfrm>
          <a:noFill/>
          <a:ln>
            <a:solidFill>
              <a:schemeClr val="accent1">
                <a:lumMod val="75000"/>
              </a:schemeClr>
            </a:solidFill>
          </a:ln>
        </p:spPr>
        <p:txBody>
          <a:bodyPr>
            <a:noAutofit/>
          </a:bodyPr>
          <a:lstStyle/>
          <a:p>
            <a:pPr algn="just">
              <a:lnSpc>
                <a:spcPct val="150000"/>
              </a:lnSpc>
              <a:buFont typeface="Wingdings" panose="05000000000000000000" pitchFamily="2" charset="2"/>
              <a:buChar char="§"/>
            </a:pPr>
            <a:r>
              <a:rPr lang="fr-FR" sz="2400" dirty="0" smtClean="0"/>
              <a:t>Un </a:t>
            </a:r>
            <a:r>
              <a:rPr lang="fr-FR" sz="2400" dirty="0">
                <a:solidFill>
                  <a:srgbClr val="FF0000"/>
                </a:solidFill>
              </a:rPr>
              <a:t>protocole</a:t>
            </a:r>
            <a:r>
              <a:rPr lang="fr-FR" sz="2400" dirty="0"/>
              <a:t> est un ensemble de </a:t>
            </a:r>
            <a:r>
              <a:rPr lang="fr-FR" sz="2400" dirty="0">
                <a:solidFill>
                  <a:srgbClr val="FF0000"/>
                </a:solidFill>
              </a:rPr>
              <a:t>règles</a:t>
            </a:r>
            <a:r>
              <a:rPr lang="fr-FR" sz="2400" dirty="0"/>
              <a:t> et de </a:t>
            </a:r>
            <a:r>
              <a:rPr lang="fr-FR" sz="2400" dirty="0">
                <a:solidFill>
                  <a:srgbClr val="FF0000"/>
                </a:solidFill>
              </a:rPr>
              <a:t>procédures</a:t>
            </a:r>
            <a:r>
              <a:rPr lang="fr-FR" sz="2400" dirty="0"/>
              <a:t> à respecter pour émettre et recevoir des données sur un réseau</a:t>
            </a:r>
            <a:r>
              <a:rPr lang="fr-FR" sz="2400" dirty="0" smtClean="0"/>
              <a:t>.</a:t>
            </a:r>
          </a:p>
          <a:p>
            <a:pPr algn="just">
              <a:lnSpc>
                <a:spcPct val="150000"/>
              </a:lnSpc>
              <a:buFont typeface="Wingdings" panose="05000000000000000000" pitchFamily="2" charset="2"/>
              <a:buChar char="§"/>
            </a:pPr>
            <a:r>
              <a:rPr lang="fr-FR" sz="2400" dirty="0" smtClean="0"/>
              <a:t>Les protocoles sont hiérarchisés en couches, pour décomposer et ordonner les différentes tâches. Il existe plusieurs familles de protocoles ou modèles, chaque modèle étant une suite de protocoles entre diverses couches. Parmi ces modèles on trouve </a:t>
            </a:r>
            <a:r>
              <a:rPr lang="fr-FR" sz="2400" dirty="0"/>
              <a:t>le OSI(Open </a:t>
            </a:r>
            <a:r>
              <a:rPr lang="fr-FR" sz="2400" dirty="0" err="1"/>
              <a:t>Systems</a:t>
            </a:r>
            <a:r>
              <a:rPr lang="fr-FR" sz="2400" dirty="0"/>
              <a:t> </a:t>
            </a:r>
            <a:r>
              <a:rPr lang="fr-FR" sz="2400" dirty="0" err="1" smtClean="0"/>
              <a:t>Interconnection</a:t>
            </a:r>
            <a:r>
              <a:rPr lang="fr-FR" sz="2400" dirty="0" smtClean="0"/>
              <a:t>) et le TCP/IP.</a:t>
            </a:r>
            <a:endParaRPr lang="fr-FR" sz="2000" dirty="0" smtClean="0"/>
          </a:p>
        </p:txBody>
      </p:sp>
    </p:spTree>
    <p:extLst>
      <p:ext uri="{BB962C8B-B14F-4D97-AF65-F5344CB8AC3E}">
        <p14:creationId xmlns:p14="http://schemas.microsoft.com/office/powerpoint/2010/main" val="3731958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870" name="Rectangle 13"/>
          <p:cNvSpPr>
            <a:spLocks noChangeArrowheads="1"/>
          </p:cNvSpPr>
          <p:nvPr/>
        </p:nvSpPr>
        <p:spPr bwMode="auto">
          <a:xfrm>
            <a:off x="2557464" y="404814"/>
            <a:ext cx="7729537" cy="452437"/>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a:extLst/>
        </p:spPr>
        <p:txBody>
          <a:bodyPr vert="horz" lIns="91440" tIns="45720" rIns="91440" bIns="45720" rtlCol="0" anchor="ctr">
            <a:normAutofit fontScale="82500" lnSpcReduction="20000"/>
          </a:bodyPr>
          <a:lstStyle/>
          <a:p>
            <a:pPr defTabSz="914477">
              <a:lnSpc>
                <a:spcPct val="90000"/>
              </a:lnSpc>
              <a:spcBef>
                <a:spcPct val="0"/>
              </a:spcBef>
            </a:pPr>
            <a:r>
              <a:rPr lang="fr-FR" sz="4000" spc="-120" dirty="0">
                <a:solidFill>
                  <a:schemeClr val="accent1"/>
                </a:solidFill>
                <a:latin typeface="+mj-lt"/>
                <a:ea typeface="+mj-ea"/>
                <a:cs typeface="+mj-cs"/>
              </a:rPr>
              <a:t>Modèle </a:t>
            </a:r>
            <a:r>
              <a:rPr lang="fr-FR" sz="4000" spc="-120" dirty="0" smtClean="0">
                <a:solidFill>
                  <a:schemeClr val="accent1"/>
                </a:solidFill>
                <a:latin typeface="+mj-lt"/>
                <a:ea typeface="+mj-ea"/>
                <a:cs typeface="+mj-cs"/>
              </a:rPr>
              <a:t>OSI: Caractéristiques</a:t>
            </a:r>
            <a:endParaRPr lang="fr-FR" sz="4000" spc="-120" dirty="0">
              <a:solidFill>
                <a:schemeClr val="accent1"/>
              </a:solidFill>
              <a:latin typeface="+mj-lt"/>
              <a:ea typeface="+mj-ea"/>
              <a:cs typeface="+mj-cs"/>
            </a:endParaRPr>
          </a:p>
        </p:txBody>
      </p:sp>
      <p:sp>
        <p:nvSpPr>
          <p:cNvPr id="321872" name="Rectangle 336"/>
          <p:cNvSpPr>
            <a:spLocks noChangeArrowheads="1"/>
          </p:cNvSpPr>
          <p:nvPr/>
        </p:nvSpPr>
        <p:spPr bwMode="auto">
          <a:xfrm>
            <a:off x="2566989" y="1747838"/>
            <a:ext cx="9293051" cy="2815109"/>
          </a:xfrm>
          <a:prstGeom prst="rect">
            <a:avLst/>
          </a:prstGeom>
          <a:noFill/>
          <a:ln>
            <a:solidFill>
              <a:schemeClr val="accent1">
                <a:lumMod val="75000"/>
              </a:schemeClr>
            </a:solidFill>
          </a:ln>
          <a:extLst/>
        </p:spPr>
        <p:txBody>
          <a:bodyPr vert="horz" lIns="91440" tIns="45720" rIns="91440" bIns="45720" rtlCol="0">
            <a:noAutofit/>
          </a:bodyPr>
          <a:lstStyle/>
          <a:p>
            <a:pPr marL="342900" indent="-342900" algn="just" defTabSz="914477">
              <a:lnSpc>
                <a:spcPct val="150000"/>
              </a:lnSpc>
              <a:spcBef>
                <a:spcPts val="1300"/>
              </a:spcBef>
              <a:buFont typeface="Wingdings" panose="05000000000000000000" pitchFamily="2" charset="2"/>
              <a:buChar char="Ø"/>
            </a:pPr>
            <a:r>
              <a:rPr lang="fr-FR" sz="2400" dirty="0">
                <a:solidFill>
                  <a:schemeClr val="tx1">
                    <a:lumMod val="85000"/>
                    <a:lumOff val="15000"/>
                  </a:schemeClr>
                </a:solidFill>
              </a:rPr>
              <a:t>Au commencement les ordinateurs n’étaient pas connectés ensemble</a:t>
            </a:r>
          </a:p>
          <a:p>
            <a:pPr marL="342900" indent="-342900" algn="just" defTabSz="914477">
              <a:lnSpc>
                <a:spcPct val="150000"/>
              </a:lnSpc>
              <a:spcBef>
                <a:spcPts val="1300"/>
              </a:spcBef>
              <a:buFont typeface="Wingdings" panose="05000000000000000000" pitchFamily="2" charset="2"/>
              <a:buChar char="Ø"/>
            </a:pPr>
            <a:r>
              <a:rPr lang="fr-FR" sz="2400" dirty="0">
                <a:solidFill>
                  <a:schemeClr val="tx1">
                    <a:lumMod val="85000"/>
                    <a:lumOff val="15000"/>
                  </a:schemeClr>
                </a:solidFill>
              </a:rPr>
              <a:t>Absence de normalisation</a:t>
            </a:r>
          </a:p>
          <a:p>
            <a:pPr marL="342900" indent="-342900" algn="just" defTabSz="914477">
              <a:lnSpc>
                <a:spcPct val="150000"/>
              </a:lnSpc>
              <a:spcBef>
                <a:spcPts val="1300"/>
              </a:spcBef>
              <a:buFont typeface="Wingdings" panose="05000000000000000000" pitchFamily="2" charset="2"/>
              <a:buChar char="Ø"/>
            </a:pPr>
            <a:r>
              <a:rPr lang="fr-FR" sz="2400" dirty="0">
                <a:solidFill>
                  <a:schemeClr val="tx1">
                    <a:lumMod val="85000"/>
                    <a:lumOff val="15000"/>
                  </a:schemeClr>
                </a:solidFill>
              </a:rPr>
              <a:t>Incompatibilité entre les réseaux des différents </a:t>
            </a:r>
            <a:r>
              <a:rPr lang="fr-FR" sz="2400" dirty="0" smtClean="0">
                <a:solidFill>
                  <a:schemeClr val="tx1">
                    <a:lumMod val="85000"/>
                    <a:lumOff val="15000"/>
                  </a:schemeClr>
                </a:solidFill>
              </a:rPr>
              <a:t>constructeurs </a:t>
            </a:r>
          </a:p>
          <a:p>
            <a:pPr algn="just" defTabSz="914477">
              <a:lnSpc>
                <a:spcPct val="150000"/>
              </a:lnSpc>
              <a:spcBef>
                <a:spcPts val="1300"/>
              </a:spcBef>
            </a:pPr>
            <a:r>
              <a:rPr lang="fr-FR" sz="2401" dirty="0" smtClean="0">
                <a:solidFill>
                  <a:schemeClr val="tx1">
                    <a:lumMod val="85000"/>
                    <a:lumOff val="15000"/>
                  </a:schemeClr>
                </a:solidFill>
              </a:rPr>
              <a:t>Exemples </a:t>
            </a:r>
            <a:r>
              <a:rPr lang="fr-FR" sz="2401" dirty="0">
                <a:solidFill>
                  <a:schemeClr val="tx1">
                    <a:lumMod val="85000"/>
                    <a:lumOff val="15000"/>
                  </a:schemeClr>
                </a:solidFill>
              </a:rPr>
              <a:t>: </a:t>
            </a:r>
            <a:r>
              <a:rPr lang="fr-FR" sz="2401" dirty="0" err="1">
                <a:solidFill>
                  <a:schemeClr val="tx1">
                    <a:lumMod val="85000"/>
                    <a:lumOff val="15000"/>
                  </a:schemeClr>
                </a:solidFill>
              </a:rPr>
              <a:t>DecNET</a:t>
            </a:r>
            <a:r>
              <a:rPr lang="fr-FR" sz="2401" dirty="0">
                <a:solidFill>
                  <a:schemeClr val="tx1">
                    <a:lumMod val="85000"/>
                    <a:lumOff val="15000"/>
                  </a:schemeClr>
                </a:solidFill>
              </a:rPr>
              <a:t>, SNA</a:t>
            </a:r>
          </a:p>
        </p:txBody>
      </p:sp>
    </p:spTree>
    <p:extLst>
      <p:ext uri="{BB962C8B-B14F-4D97-AF65-F5344CB8AC3E}">
        <p14:creationId xmlns:p14="http://schemas.microsoft.com/office/powerpoint/2010/main" val="438738508"/>
      </p:ext>
    </p:extLst>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44" name="Rectangle 8"/>
          <p:cNvSpPr>
            <a:spLocks noChangeArrowheads="1"/>
          </p:cNvSpPr>
          <p:nvPr/>
        </p:nvSpPr>
        <p:spPr bwMode="auto">
          <a:xfrm>
            <a:off x="2566989" y="1747838"/>
            <a:ext cx="871362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spcAft>
                <a:spcPct val="30000"/>
              </a:spcAft>
              <a:buClr>
                <a:schemeClr val="hlink"/>
              </a:buClr>
              <a:buChar char="n"/>
              <a:defRPr sz="2200">
                <a:solidFill>
                  <a:schemeClr val="tx1"/>
                </a:solidFill>
                <a:latin typeface="Arial" panose="020B0604020202020204" pitchFamily="34" charset="0"/>
              </a:defRPr>
            </a:lvl1pPr>
            <a:lvl2pPr marL="860425" indent="-342900">
              <a:spcBef>
                <a:spcPct val="20000"/>
              </a:spcBef>
              <a:spcAft>
                <a:spcPct val="30000"/>
              </a:spcAft>
              <a:buClr>
                <a:schemeClr val="bg2"/>
              </a:buClr>
              <a:buChar char="n"/>
              <a:defRPr sz="2200">
                <a:solidFill>
                  <a:schemeClr val="tx1"/>
                </a:solidFill>
                <a:latin typeface="Arial" panose="020B0604020202020204" pitchFamily="34" charset="0"/>
              </a:defRPr>
            </a:lvl2pPr>
            <a:lvl3pPr marL="1203325" indent="-228600">
              <a:spcBef>
                <a:spcPct val="20000"/>
              </a:spcBef>
              <a:spcAft>
                <a:spcPct val="30000"/>
              </a:spcAft>
              <a:buClr>
                <a:schemeClr val="bg2"/>
              </a:buClr>
              <a:buChar char="§"/>
              <a:defRPr sz="2200">
                <a:solidFill>
                  <a:schemeClr val="tx1"/>
                </a:solidFill>
                <a:latin typeface="Arial" panose="020B0604020202020204" pitchFamily="34" charset="0"/>
              </a:defRPr>
            </a:lvl3pPr>
            <a:lvl4pPr marL="1600200" indent="-228600">
              <a:spcBef>
                <a:spcPct val="20000"/>
              </a:spcBef>
              <a:spcAft>
                <a:spcPct val="30000"/>
              </a:spcAft>
              <a:buChar char="–"/>
              <a:defRPr sz="2200">
                <a:solidFill>
                  <a:schemeClr val="tx1"/>
                </a:solidFill>
                <a:latin typeface="Arial" panose="020B0604020202020204" pitchFamily="34" charset="0"/>
              </a:defRPr>
            </a:lvl4pPr>
            <a:lvl5pPr marL="2057400" indent="-228600">
              <a:spcBef>
                <a:spcPct val="20000"/>
              </a:spcBef>
              <a:spcAft>
                <a:spcPct val="30000"/>
              </a:spcAft>
              <a:buChar char="»"/>
              <a:defRPr sz="2200">
                <a:solidFill>
                  <a:schemeClr val="tx1"/>
                </a:solidFill>
                <a:latin typeface="Arial" panose="020B0604020202020204" pitchFamily="34" charset="0"/>
              </a:defRPr>
            </a:lvl5pPr>
            <a:lvl6pPr marL="2514600" indent="-228600" fontAlgn="base">
              <a:spcBef>
                <a:spcPct val="20000"/>
              </a:spcBef>
              <a:spcAft>
                <a:spcPct val="30000"/>
              </a:spcAft>
              <a:buChar char="»"/>
              <a:defRPr sz="2200">
                <a:solidFill>
                  <a:schemeClr val="tx1"/>
                </a:solidFill>
                <a:latin typeface="Arial" panose="020B0604020202020204" pitchFamily="34" charset="0"/>
              </a:defRPr>
            </a:lvl6pPr>
            <a:lvl7pPr marL="2971800" indent="-228600" fontAlgn="base">
              <a:spcBef>
                <a:spcPct val="20000"/>
              </a:spcBef>
              <a:spcAft>
                <a:spcPct val="30000"/>
              </a:spcAft>
              <a:buChar char="»"/>
              <a:defRPr sz="2200">
                <a:solidFill>
                  <a:schemeClr val="tx1"/>
                </a:solidFill>
                <a:latin typeface="Arial" panose="020B0604020202020204" pitchFamily="34" charset="0"/>
              </a:defRPr>
            </a:lvl7pPr>
            <a:lvl8pPr marL="3429000" indent="-228600" fontAlgn="base">
              <a:spcBef>
                <a:spcPct val="20000"/>
              </a:spcBef>
              <a:spcAft>
                <a:spcPct val="30000"/>
              </a:spcAft>
              <a:buChar char="»"/>
              <a:defRPr sz="2200">
                <a:solidFill>
                  <a:schemeClr val="tx1"/>
                </a:solidFill>
                <a:latin typeface="Arial" panose="020B0604020202020204" pitchFamily="34" charset="0"/>
              </a:defRPr>
            </a:lvl8pPr>
            <a:lvl9pPr marL="3886200" indent="-228600" fontAlgn="base">
              <a:spcBef>
                <a:spcPct val="20000"/>
              </a:spcBef>
              <a:spcAft>
                <a:spcPct val="30000"/>
              </a:spcAft>
              <a:buChar char="»"/>
              <a:defRPr sz="2200">
                <a:solidFill>
                  <a:schemeClr val="tx1"/>
                </a:solidFill>
                <a:latin typeface="Arial" panose="020B0604020202020204" pitchFamily="34" charset="0"/>
              </a:defRPr>
            </a:lvl9pPr>
          </a:lstStyle>
          <a:p>
            <a:pPr>
              <a:buFont typeface="Wingdings" panose="05000000000000000000" pitchFamily="2" charset="2"/>
              <a:buChar char="q"/>
            </a:pPr>
            <a:r>
              <a:rPr lang="fr-FR" dirty="0"/>
              <a:t>Créé par l’ISO (International Standards </a:t>
            </a:r>
            <a:r>
              <a:rPr lang="fr-FR" dirty="0" err="1" smtClean="0"/>
              <a:t>Organization</a:t>
            </a:r>
            <a:r>
              <a:rPr lang="fr-FR" dirty="0" smtClean="0"/>
              <a:t>) </a:t>
            </a:r>
          </a:p>
          <a:p>
            <a:pPr>
              <a:buFont typeface="Wingdings" panose="05000000000000000000" pitchFamily="2" charset="2"/>
              <a:buChar char="q"/>
            </a:pPr>
            <a:r>
              <a:rPr lang="fr-FR" dirty="0" smtClean="0"/>
              <a:t>Modèle </a:t>
            </a:r>
            <a:r>
              <a:rPr lang="fr-FR" dirty="0"/>
              <a:t>de référence en 7 </a:t>
            </a:r>
            <a:r>
              <a:rPr lang="fr-FR" dirty="0" smtClean="0"/>
              <a:t>couches</a:t>
            </a:r>
          </a:p>
          <a:p>
            <a:pPr>
              <a:buFont typeface="Wingdings" panose="05000000000000000000" pitchFamily="2" charset="2"/>
              <a:buChar char="q"/>
            </a:pPr>
            <a:r>
              <a:rPr lang="fr-FR" dirty="0" smtClean="0"/>
              <a:t>But</a:t>
            </a:r>
          </a:p>
          <a:p>
            <a:pPr lvl="2">
              <a:buClr>
                <a:schemeClr val="tx1"/>
              </a:buClr>
              <a:buFont typeface="Wingdings" panose="05000000000000000000" pitchFamily="2" charset="2"/>
              <a:buChar char="ü"/>
            </a:pPr>
            <a:r>
              <a:rPr lang="fr-FR" dirty="0"/>
              <a:t>Permet aux réseaux des différents constructeurs de </a:t>
            </a:r>
            <a:r>
              <a:rPr lang="fr-FR" dirty="0" smtClean="0"/>
              <a:t>s’interconnecter</a:t>
            </a:r>
          </a:p>
          <a:p>
            <a:pPr lvl="2">
              <a:buClr>
                <a:schemeClr val="tx1"/>
              </a:buClr>
              <a:buFont typeface="Wingdings" panose="05000000000000000000" pitchFamily="2" charset="2"/>
              <a:buChar char="ü"/>
            </a:pPr>
            <a:r>
              <a:rPr lang="fr-FR" dirty="0" smtClean="0"/>
              <a:t>Analyser </a:t>
            </a:r>
            <a:r>
              <a:rPr lang="fr-FR" dirty="0"/>
              <a:t>la communication réseau en la découpant en différentes étapes</a:t>
            </a:r>
          </a:p>
        </p:txBody>
      </p:sp>
      <p:sp>
        <p:nvSpPr>
          <p:cNvPr id="6" name="Rectangle 13"/>
          <p:cNvSpPr>
            <a:spLocks noChangeArrowheads="1"/>
          </p:cNvSpPr>
          <p:nvPr/>
        </p:nvSpPr>
        <p:spPr bwMode="auto">
          <a:xfrm>
            <a:off x="2557464" y="404814"/>
            <a:ext cx="7729537" cy="452437"/>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a:extLst/>
        </p:spPr>
        <p:txBody>
          <a:bodyPr vert="horz" lIns="91440" tIns="45720" rIns="91440" bIns="45720" rtlCol="0" anchor="ctr">
            <a:normAutofit fontScale="82500" lnSpcReduction="20000"/>
          </a:bodyPr>
          <a:lstStyle/>
          <a:p>
            <a:pPr defTabSz="914477">
              <a:lnSpc>
                <a:spcPct val="90000"/>
              </a:lnSpc>
              <a:spcBef>
                <a:spcPct val="0"/>
              </a:spcBef>
            </a:pPr>
            <a:r>
              <a:rPr lang="fr-FR" sz="4000" spc="-120" dirty="0">
                <a:solidFill>
                  <a:schemeClr val="accent1"/>
                </a:solidFill>
                <a:latin typeface="+mj-lt"/>
                <a:ea typeface="+mj-ea"/>
                <a:cs typeface="+mj-cs"/>
              </a:rPr>
              <a:t>Modèle </a:t>
            </a:r>
            <a:r>
              <a:rPr lang="fr-FR" sz="4000" spc="-120" dirty="0" smtClean="0">
                <a:solidFill>
                  <a:schemeClr val="accent1"/>
                </a:solidFill>
                <a:latin typeface="+mj-lt"/>
                <a:ea typeface="+mj-ea"/>
                <a:cs typeface="+mj-cs"/>
              </a:rPr>
              <a:t>OSI: Caractéristiques</a:t>
            </a:r>
            <a:endParaRPr lang="fr-FR" sz="4000" spc="-120" dirty="0">
              <a:solidFill>
                <a:schemeClr val="accent1"/>
              </a:solidFill>
              <a:latin typeface="+mj-lt"/>
              <a:ea typeface="+mj-ea"/>
              <a:cs typeface="+mj-cs"/>
            </a:endParaRPr>
          </a:p>
        </p:txBody>
      </p:sp>
    </p:spTree>
    <p:extLst>
      <p:ext uri="{BB962C8B-B14F-4D97-AF65-F5344CB8AC3E}">
        <p14:creationId xmlns:p14="http://schemas.microsoft.com/office/powerpoint/2010/main" val="482578847"/>
      </p:ext>
    </p:extLst>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57227" y="499533"/>
            <a:ext cx="10772774" cy="840380"/>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BE" sz="4000" dirty="0"/>
              <a:t>Les 7 couches du modèle OSI</a:t>
            </a:r>
            <a:endParaRPr lang="fr-FR" sz="4000" dirty="0"/>
          </a:p>
        </p:txBody>
      </p:sp>
      <p:pic>
        <p:nvPicPr>
          <p:cNvPr id="57351" name="Picture 7" descr="Couches_OSI_0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84500" y="1600201"/>
            <a:ext cx="622300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ZoneTexte 1"/>
          <p:cNvSpPr txBox="1"/>
          <p:nvPr/>
        </p:nvSpPr>
        <p:spPr>
          <a:xfrm>
            <a:off x="657227" y="6229350"/>
            <a:ext cx="691215" cy="369332"/>
          </a:xfrm>
          <a:prstGeom prst="rect">
            <a:avLst/>
          </a:prstGeom>
          <a:noFill/>
        </p:spPr>
        <p:txBody>
          <a:bodyPr wrap="none" rtlCol="0">
            <a:spAutoFit/>
          </a:bodyPr>
          <a:lstStyle/>
          <a:p>
            <a:r>
              <a:rPr lang="fr-FR" dirty="0" smtClean="0">
                <a:hlinkClick r:id="rId4" action="ppaction://hlinkfile"/>
              </a:rPr>
              <a:t>vidéo</a:t>
            </a:r>
            <a:endParaRPr lang="fr-FR" dirty="0"/>
          </a:p>
        </p:txBody>
      </p:sp>
    </p:spTree>
    <p:extLst>
      <p:ext uri="{BB962C8B-B14F-4D97-AF65-F5344CB8AC3E}">
        <p14:creationId xmlns:p14="http://schemas.microsoft.com/office/powerpoint/2010/main" val="2875915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12" name="Rectangle 8"/>
          <p:cNvSpPr>
            <a:spLocks noChangeArrowheads="1"/>
          </p:cNvSpPr>
          <p:nvPr/>
        </p:nvSpPr>
        <p:spPr bwMode="auto">
          <a:xfrm>
            <a:off x="2566989" y="1747839"/>
            <a:ext cx="7705725"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spcAft>
                <a:spcPct val="30000"/>
              </a:spcAft>
              <a:buClr>
                <a:schemeClr val="hlink"/>
              </a:buClr>
              <a:buChar char="n"/>
              <a:defRPr sz="2200">
                <a:solidFill>
                  <a:schemeClr val="tx1"/>
                </a:solidFill>
                <a:latin typeface="Arial" panose="020B0604020202020204" pitchFamily="34" charset="0"/>
              </a:defRPr>
            </a:lvl1pPr>
            <a:lvl2pPr marL="860425" indent="-342900">
              <a:spcBef>
                <a:spcPct val="20000"/>
              </a:spcBef>
              <a:spcAft>
                <a:spcPct val="30000"/>
              </a:spcAft>
              <a:buClr>
                <a:schemeClr val="bg2"/>
              </a:buClr>
              <a:buChar char="n"/>
              <a:defRPr sz="2200">
                <a:solidFill>
                  <a:schemeClr val="tx1"/>
                </a:solidFill>
                <a:latin typeface="Arial" panose="020B0604020202020204" pitchFamily="34" charset="0"/>
              </a:defRPr>
            </a:lvl2pPr>
            <a:lvl3pPr marL="1203325" indent="-228600">
              <a:spcBef>
                <a:spcPct val="20000"/>
              </a:spcBef>
              <a:spcAft>
                <a:spcPct val="30000"/>
              </a:spcAft>
              <a:buClr>
                <a:schemeClr val="bg2"/>
              </a:buClr>
              <a:buChar char="§"/>
              <a:defRPr sz="2200">
                <a:solidFill>
                  <a:schemeClr val="tx1"/>
                </a:solidFill>
                <a:latin typeface="Arial" panose="020B0604020202020204" pitchFamily="34" charset="0"/>
              </a:defRPr>
            </a:lvl3pPr>
            <a:lvl4pPr marL="1600200" indent="-228600">
              <a:spcBef>
                <a:spcPct val="20000"/>
              </a:spcBef>
              <a:spcAft>
                <a:spcPct val="30000"/>
              </a:spcAft>
              <a:buChar char="–"/>
              <a:defRPr sz="2200">
                <a:solidFill>
                  <a:schemeClr val="tx1"/>
                </a:solidFill>
                <a:latin typeface="Arial" panose="020B0604020202020204" pitchFamily="34" charset="0"/>
              </a:defRPr>
            </a:lvl4pPr>
            <a:lvl5pPr marL="2057400" indent="-228600">
              <a:spcBef>
                <a:spcPct val="20000"/>
              </a:spcBef>
              <a:spcAft>
                <a:spcPct val="30000"/>
              </a:spcAft>
              <a:buChar char="»"/>
              <a:defRPr sz="2200">
                <a:solidFill>
                  <a:schemeClr val="tx1"/>
                </a:solidFill>
                <a:latin typeface="Arial" panose="020B0604020202020204" pitchFamily="34" charset="0"/>
              </a:defRPr>
            </a:lvl5pPr>
            <a:lvl6pPr marL="2514600" indent="-228600" fontAlgn="base">
              <a:spcBef>
                <a:spcPct val="20000"/>
              </a:spcBef>
              <a:spcAft>
                <a:spcPct val="30000"/>
              </a:spcAft>
              <a:buChar char="»"/>
              <a:defRPr sz="2200">
                <a:solidFill>
                  <a:schemeClr val="tx1"/>
                </a:solidFill>
                <a:latin typeface="Arial" panose="020B0604020202020204" pitchFamily="34" charset="0"/>
              </a:defRPr>
            </a:lvl6pPr>
            <a:lvl7pPr marL="2971800" indent="-228600" fontAlgn="base">
              <a:spcBef>
                <a:spcPct val="20000"/>
              </a:spcBef>
              <a:spcAft>
                <a:spcPct val="30000"/>
              </a:spcAft>
              <a:buChar char="»"/>
              <a:defRPr sz="2200">
                <a:solidFill>
                  <a:schemeClr val="tx1"/>
                </a:solidFill>
                <a:latin typeface="Arial" panose="020B0604020202020204" pitchFamily="34" charset="0"/>
              </a:defRPr>
            </a:lvl7pPr>
            <a:lvl8pPr marL="3429000" indent="-228600" fontAlgn="base">
              <a:spcBef>
                <a:spcPct val="20000"/>
              </a:spcBef>
              <a:spcAft>
                <a:spcPct val="30000"/>
              </a:spcAft>
              <a:buChar char="»"/>
              <a:defRPr sz="2200">
                <a:solidFill>
                  <a:schemeClr val="tx1"/>
                </a:solidFill>
                <a:latin typeface="Arial" panose="020B0604020202020204" pitchFamily="34" charset="0"/>
              </a:defRPr>
            </a:lvl8pPr>
            <a:lvl9pPr marL="3886200" indent="-228600" fontAlgn="base">
              <a:spcBef>
                <a:spcPct val="20000"/>
              </a:spcBef>
              <a:spcAft>
                <a:spcPct val="30000"/>
              </a:spcAft>
              <a:buChar char="»"/>
              <a:defRPr sz="2200">
                <a:solidFill>
                  <a:schemeClr val="tx1"/>
                </a:solidFill>
                <a:latin typeface="Arial" panose="020B0604020202020204" pitchFamily="34" charset="0"/>
              </a:defRPr>
            </a:lvl9pPr>
          </a:lstStyle>
          <a:p>
            <a:pPr marL="0" indent="0">
              <a:buNone/>
            </a:pPr>
            <a:r>
              <a:rPr lang="fr-FR" dirty="0"/>
              <a:t>Analogie avec une conversion humaine</a:t>
            </a:r>
          </a:p>
          <a:p>
            <a:pPr marL="517525" lvl="1" indent="0">
              <a:buNone/>
            </a:pPr>
            <a:r>
              <a:rPr lang="fr-FR" dirty="0"/>
              <a:t>7 </a:t>
            </a:r>
            <a:r>
              <a:rPr lang="fr-FR" dirty="0">
                <a:sym typeface="Wingdings" panose="05000000000000000000" pitchFamily="2" charset="2"/>
              </a:rPr>
              <a:t></a:t>
            </a:r>
            <a:r>
              <a:rPr lang="fr-FR" dirty="0"/>
              <a:t> L’émetteur souhaite converser</a:t>
            </a:r>
          </a:p>
          <a:p>
            <a:pPr marL="517525" lvl="1" indent="0">
              <a:buNone/>
            </a:pPr>
            <a:r>
              <a:rPr lang="fr-FR" dirty="0"/>
              <a:t>6 </a:t>
            </a:r>
            <a:r>
              <a:rPr lang="fr-FR" dirty="0">
                <a:sym typeface="Wingdings" panose="05000000000000000000" pitchFamily="2" charset="2"/>
              </a:rPr>
              <a:t></a:t>
            </a:r>
            <a:r>
              <a:rPr lang="fr-FR" dirty="0"/>
              <a:t> La langue parlée doit être la même pour les 2 </a:t>
            </a:r>
            <a:r>
              <a:rPr lang="fr-FR" dirty="0" smtClean="0"/>
              <a:t>personnes</a:t>
            </a:r>
            <a:endParaRPr lang="fr-FR" dirty="0"/>
          </a:p>
          <a:p>
            <a:pPr marL="517525" lvl="1" indent="0">
              <a:buNone/>
            </a:pPr>
            <a:r>
              <a:rPr lang="fr-FR" dirty="0"/>
              <a:t>5 </a:t>
            </a:r>
            <a:r>
              <a:rPr lang="fr-FR" dirty="0">
                <a:sym typeface="Wingdings" panose="05000000000000000000" pitchFamily="2" charset="2"/>
              </a:rPr>
              <a:t></a:t>
            </a:r>
            <a:r>
              <a:rPr lang="fr-FR" dirty="0"/>
              <a:t> La conversation commence par Bonjour</a:t>
            </a:r>
          </a:p>
          <a:p>
            <a:pPr marL="517525" lvl="1" indent="0">
              <a:buNone/>
            </a:pPr>
            <a:r>
              <a:rPr lang="fr-FR" dirty="0"/>
              <a:t>4 </a:t>
            </a:r>
            <a:r>
              <a:rPr lang="fr-FR" dirty="0">
                <a:sym typeface="Wingdings" panose="05000000000000000000" pitchFamily="2" charset="2"/>
              </a:rPr>
              <a:t></a:t>
            </a:r>
            <a:r>
              <a:rPr lang="fr-FR" dirty="0"/>
              <a:t> Assurance que le destinataire reçoit bien le message</a:t>
            </a:r>
          </a:p>
          <a:p>
            <a:pPr marL="517525" lvl="1" indent="0">
              <a:buNone/>
            </a:pPr>
            <a:r>
              <a:rPr lang="fr-FR" dirty="0"/>
              <a:t>3 </a:t>
            </a:r>
            <a:r>
              <a:rPr lang="fr-FR" dirty="0">
                <a:sym typeface="Wingdings" panose="05000000000000000000" pitchFamily="2" charset="2"/>
              </a:rPr>
              <a:t></a:t>
            </a:r>
            <a:r>
              <a:rPr lang="fr-FR" dirty="0"/>
              <a:t> Chemin emprunté par le son</a:t>
            </a:r>
          </a:p>
          <a:p>
            <a:pPr marL="517525" lvl="1" indent="0">
              <a:buNone/>
            </a:pPr>
            <a:r>
              <a:rPr lang="fr-FR" dirty="0"/>
              <a:t>2 </a:t>
            </a:r>
            <a:r>
              <a:rPr lang="fr-FR" dirty="0">
                <a:sym typeface="Wingdings" panose="05000000000000000000" pitchFamily="2" charset="2"/>
              </a:rPr>
              <a:t></a:t>
            </a:r>
            <a:r>
              <a:rPr lang="fr-FR" dirty="0"/>
              <a:t> Préparation a l’envoi (air, téléphone, …)</a:t>
            </a:r>
          </a:p>
          <a:p>
            <a:pPr marL="517525" lvl="1" indent="0">
              <a:buNone/>
            </a:pPr>
            <a:r>
              <a:rPr lang="fr-FR" dirty="0"/>
              <a:t>1 </a:t>
            </a:r>
            <a:r>
              <a:rPr lang="fr-FR" dirty="0">
                <a:sym typeface="Wingdings" panose="05000000000000000000" pitchFamily="2" charset="2"/>
              </a:rPr>
              <a:t></a:t>
            </a:r>
            <a:r>
              <a:rPr lang="fr-FR" dirty="0"/>
              <a:t> le son se propage dans l’espace</a:t>
            </a:r>
          </a:p>
        </p:txBody>
      </p:sp>
      <p:sp>
        <p:nvSpPr>
          <p:cNvPr id="6" name="Rectangle 13"/>
          <p:cNvSpPr>
            <a:spLocks noChangeArrowheads="1"/>
          </p:cNvSpPr>
          <p:nvPr/>
        </p:nvSpPr>
        <p:spPr bwMode="auto">
          <a:xfrm>
            <a:off x="2709864" y="557214"/>
            <a:ext cx="7729537" cy="452437"/>
          </a:xfrm>
          <a:prstGeom prst="rect">
            <a:avLst/>
          </a:prstGeom>
          <a:gradFill>
            <a:gsLst>
              <a:gs pos="10000">
                <a:schemeClr val="bg2">
                  <a:tint val="97000"/>
                  <a:hueMod val="92000"/>
                  <a:satMod val="169000"/>
                  <a:lumMod val="164000"/>
                </a:schemeClr>
              </a:gs>
              <a:gs pos="100000">
                <a:schemeClr val="bg2">
                  <a:shade val="96000"/>
                  <a:satMod val="120000"/>
                  <a:lumMod val="90000"/>
                </a:schemeClr>
              </a:gs>
            </a:gsLst>
            <a:lin ang="6120000" scaled="1"/>
          </a:gradFill>
          <a:extLst/>
        </p:spPr>
        <p:txBody>
          <a:bodyPr vert="horz" lIns="91440" tIns="45720" rIns="91440" bIns="45720" rtlCol="0" anchor="ctr">
            <a:normAutofit fontScale="82500" lnSpcReduction="20000"/>
          </a:bodyPr>
          <a:lstStyle/>
          <a:p>
            <a:pPr defTabSz="914477">
              <a:lnSpc>
                <a:spcPct val="90000"/>
              </a:lnSpc>
              <a:spcBef>
                <a:spcPct val="0"/>
              </a:spcBef>
            </a:pPr>
            <a:r>
              <a:rPr lang="fr-FR" sz="4000" spc="-120" dirty="0">
                <a:solidFill>
                  <a:schemeClr val="accent1"/>
                </a:solidFill>
                <a:latin typeface="+mj-lt"/>
                <a:ea typeface="+mj-ea"/>
                <a:cs typeface="+mj-cs"/>
              </a:rPr>
              <a:t>Modèle </a:t>
            </a:r>
            <a:r>
              <a:rPr lang="fr-FR" sz="4000" spc="-120" dirty="0" smtClean="0">
                <a:solidFill>
                  <a:schemeClr val="accent1"/>
                </a:solidFill>
                <a:latin typeface="+mj-lt"/>
                <a:ea typeface="+mj-ea"/>
                <a:cs typeface="+mj-cs"/>
              </a:rPr>
              <a:t>OSI: Les couches</a:t>
            </a:r>
            <a:endParaRPr lang="fr-FR" sz="4000" spc="-120" dirty="0">
              <a:solidFill>
                <a:schemeClr val="accent1"/>
              </a:solidFill>
              <a:latin typeface="+mj-lt"/>
              <a:ea typeface="+mj-ea"/>
              <a:cs typeface="+mj-cs"/>
            </a:endParaRPr>
          </a:p>
        </p:txBody>
      </p:sp>
    </p:spTree>
    <p:extLst>
      <p:ext uri="{BB962C8B-B14F-4D97-AF65-F5344CB8AC3E}">
        <p14:creationId xmlns:p14="http://schemas.microsoft.com/office/powerpoint/2010/main" val="1388746087"/>
      </p:ext>
    </p:extLst>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a:xfrm>
            <a:off x="657227" y="499533"/>
            <a:ext cx="10772774" cy="740792"/>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BE" sz="4000"/>
              <a:t>Couche application</a:t>
            </a:r>
            <a:endParaRPr lang="fr-FR" sz="4000"/>
          </a:p>
        </p:txBody>
      </p:sp>
      <p:pic>
        <p:nvPicPr>
          <p:cNvPr id="64518" name="Picture 6" descr="Couches_OSI__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09775" y="1600201"/>
            <a:ext cx="817245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4519" name="Text Box 7"/>
          <p:cNvSpPr txBox="1">
            <a:spLocks noChangeArrowheads="1"/>
          </p:cNvSpPr>
          <p:nvPr/>
        </p:nvSpPr>
        <p:spPr bwMode="auto">
          <a:xfrm>
            <a:off x="5029200" y="1981201"/>
            <a:ext cx="52549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sz="2400"/>
              <a:t>Seule couche en contact avec l’utilisateur</a:t>
            </a:r>
            <a:br>
              <a:rPr lang="fr-BE" sz="2400"/>
            </a:br>
            <a:r>
              <a:rPr lang="fr-BE" sz="2400"/>
              <a:t>Elle gère son application</a:t>
            </a:r>
            <a:r>
              <a:rPr lang="fr-BE"/>
              <a:t>.</a:t>
            </a:r>
            <a:endParaRPr lang="fr-FR"/>
          </a:p>
        </p:txBody>
      </p:sp>
    </p:spTree>
    <p:extLst>
      <p:ext uri="{BB962C8B-B14F-4D97-AF65-F5344CB8AC3E}">
        <p14:creationId xmlns:p14="http://schemas.microsoft.com/office/powerpoint/2010/main" val="2145679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a:xfrm>
            <a:off x="657227" y="499533"/>
            <a:ext cx="10772774" cy="758899"/>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BE" sz="4000" dirty="0"/>
              <a:t>Couche présentation</a:t>
            </a:r>
            <a:endParaRPr lang="fr-FR" sz="4000" dirty="0"/>
          </a:p>
        </p:txBody>
      </p:sp>
      <p:pic>
        <p:nvPicPr>
          <p:cNvPr id="66566" name="Picture 6" descr="Couches_OSI__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09775" y="1600201"/>
            <a:ext cx="817245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6567" name="Text Box 7"/>
          <p:cNvSpPr txBox="1">
            <a:spLocks noChangeArrowheads="1"/>
          </p:cNvSpPr>
          <p:nvPr/>
        </p:nvSpPr>
        <p:spPr bwMode="auto">
          <a:xfrm>
            <a:off x="5181601" y="2362200"/>
            <a:ext cx="483036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sz="2400"/>
              <a:t>Adaptation des codes et des syntaxes </a:t>
            </a:r>
            <a:br>
              <a:rPr lang="fr-BE" sz="2400"/>
            </a:br>
            <a:r>
              <a:rPr lang="fr-BE" sz="2400"/>
              <a:t>qui diffèrent entre équipements.</a:t>
            </a:r>
          </a:p>
          <a:p>
            <a:r>
              <a:rPr lang="fr-BE"/>
              <a:t>	(caractéristique des systèmes ouverts)</a:t>
            </a:r>
            <a:endParaRPr lang="fr-FR"/>
          </a:p>
        </p:txBody>
      </p:sp>
    </p:spTree>
    <p:extLst>
      <p:ext uri="{BB962C8B-B14F-4D97-AF65-F5344CB8AC3E}">
        <p14:creationId xmlns:p14="http://schemas.microsoft.com/office/powerpoint/2010/main" val="631246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Grp="1" noChangeArrowheads="1"/>
          </p:cNvSpPr>
          <p:nvPr>
            <p:ph type="title"/>
          </p:nvPr>
        </p:nvSpPr>
        <p:spPr>
          <a:xfrm>
            <a:off x="657227" y="499533"/>
            <a:ext cx="10772774" cy="88564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BE" sz="4000"/>
              <a:t>Couche session</a:t>
            </a:r>
            <a:endParaRPr lang="fr-FR" sz="4000"/>
          </a:p>
        </p:txBody>
      </p:sp>
      <p:pic>
        <p:nvPicPr>
          <p:cNvPr id="67590" name="Picture 6" descr="Couches_OSI__5"/>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09775" y="1600201"/>
            <a:ext cx="817245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91" name="Text Box 7"/>
          <p:cNvSpPr txBox="1">
            <a:spLocks noChangeArrowheads="1"/>
          </p:cNvSpPr>
          <p:nvPr/>
        </p:nvSpPr>
        <p:spPr bwMode="auto">
          <a:xfrm>
            <a:off x="5181600" y="2971801"/>
            <a:ext cx="5410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fr-BE" sz="2400"/>
              <a:t>Organise et synchronise le dialogue entre applications distantes.</a:t>
            </a:r>
            <a:endParaRPr lang="fr-FR" sz="2400"/>
          </a:p>
          <a:p>
            <a:endParaRPr lang="fr-FR" sz="2400"/>
          </a:p>
        </p:txBody>
      </p:sp>
    </p:spTree>
    <p:extLst>
      <p:ext uri="{BB962C8B-B14F-4D97-AF65-F5344CB8AC3E}">
        <p14:creationId xmlns:p14="http://schemas.microsoft.com/office/powerpoint/2010/main" val="4163387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013492" y="662748"/>
            <a:ext cx="8086370" cy="62240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a:bodyPr>
          <a:lstStyle/>
          <a:p>
            <a:r>
              <a:rPr lang="fr-FR" sz="3630" dirty="0"/>
              <a:t>Objectifs du </a:t>
            </a:r>
            <a:r>
              <a:rPr lang="fr-FR" sz="3630" dirty="0" smtClean="0"/>
              <a:t>module</a:t>
            </a:r>
            <a:endParaRPr lang="fr-FR" sz="3630" dirty="0"/>
          </a:p>
        </p:txBody>
      </p:sp>
      <p:sp>
        <p:nvSpPr>
          <p:cNvPr id="6" name="Espace réservé du contenu 2"/>
          <p:cNvSpPr>
            <a:spLocks noGrp="1"/>
          </p:cNvSpPr>
          <p:nvPr>
            <p:ph idx="1"/>
          </p:nvPr>
        </p:nvSpPr>
        <p:spPr>
          <a:xfrm>
            <a:off x="1864829" y="2002128"/>
            <a:ext cx="8072072" cy="4063546"/>
          </a:xfrm>
          <a:noFill/>
          <a:ln>
            <a:solidFill>
              <a:schemeClr val="accent1">
                <a:lumMod val="75000"/>
              </a:schemeClr>
            </a:solidFill>
          </a:ln>
        </p:spPr>
        <p:txBody>
          <a:bodyPr vert="horz" lIns="91440" tIns="45720" rIns="91440" bIns="45720" rtlCol="0">
            <a:normAutofit fontScale="40000" lnSpcReduction="20000"/>
          </a:bodyPr>
          <a:lstStyle/>
          <a:p>
            <a:pPr algn="just">
              <a:lnSpc>
                <a:spcPct val="150000"/>
              </a:lnSpc>
              <a:buFont typeface="Wingdings" panose="05000000000000000000" pitchFamily="2" charset="2"/>
              <a:buChar char="ü"/>
            </a:pPr>
            <a:r>
              <a:rPr lang="fr-FR" sz="7200" dirty="0">
                <a:solidFill>
                  <a:schemeClr val="tx1"/>
                </a:solidFill>
              </a:rPr>
              <a:t>Comprendre l’organisation et le fonctionnement d’un réseau informatique. </a:t>
            </a:r>
          </a:p>
          <a:p>
            <a:pPr algn="just">
              <a:lnSpc>
                <a:spcPct val="150000"/>
              </a:lnSpc>
              <a:buFont typeface="Wingdings" panose="05000000000000000000" pitchFamily="2" charset="2"/>
              <a:buChar char="ü"/>
            </a:pPr>
            <a:r>
              <a:rPr lang="fr-FR" sz="7200" dirty="0" smtClean="0">
                <a:solidFill>
                  <a:schemeClr val="tx1"/>
                </a:solidFill>
              </a:rPr>
              <a:t>Capacité </a:t>
            </a:r>
            <a:r>
              <a:rPr lang="fr-FR" sz="7200" dirty="0">
                <a:solidFill>
                  <a:schemeClr val="tx1"/>
                </a:solidFill>
              </a:rPr>
              <a:t>de comprendre le fonctionnement du protocole TCP/IP et, d'identifier le rôle de chaque composant du software TCP/IP afin de pouvoir détecter et corriger une anomalie réseau. </a:t>
            </a:r>
          </a:p>
        </p:txBody>
      </p:sp>
    </p:spTree>
    <p:extLst>
      <p:ext uri="{BB962C8B-B14F-4D97-AF65-F5344CB8AC3E}">
        <p14:creationId xmlns:p14="http://schemas.microsoft.com/office/powerpoint/2010/main" val="703660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a:xfrm>
            <a:off x="657227" y="499533"/>
            <a:ext cx="10772774" cy="749845"/>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BE" sz="4000"/>
              <a:t>Couche transport</a:t>
            </a:r>
            <a:endParaRPr lang="fr-FR" sz="4000"/>
          </a:p>
        </p:txBody>
      </p:sp>
      <p:pic>
        <p:nvPicPr>
          <p:cNvPr id="68614" name="Picture 6" descr="Couches_OSI__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09775" y="1600201"/>
            <a:ext cx="817245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5" name="Text Box 7"/>
          <p:cNvSpPr txBox="1">
            <a:spLocks noChangeArrowheads="1"/>
          </p:cNvSpPr>
          <p:nvPr/>
        </p:nvSpPr>
        <p:spPr bwMode="auto">
          <a:xfrm>
            <a:off x="5562601" y="2209801"/>
            <a:ext cx="4970463"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1938" indent="-261938">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30000"/>
              </a:spcBef>
            </a:pPr>
            <a:r>
              <a:rPr lang="fr-BE" sz="2400"/>
              <a:t>Couche intermédiaire entre</a:t>
            </a:r>
          </a:p>
          <a:p>
            <a:pPr>
              <a:spcBef>
                <a:spcPct val="30000"/>
              </a:spcBef>
              <a:buFontTx/>
              <a:buChar char="•"/>
            </a:pPr>
            <a:r>
              <a:rPr lang="fr-BE" sz="2400"/>
              <a:t>les 3 couches supérieures 	orientées traitement</a:t>
            </a:r>
          </a:p>
          <a:p>
            <a:pPr>
              <a:spcBef>
                <a:spcPct val="30000"/>
              </a:spcBef>
              <a:buFontTx/>
              <a:buChar char="•"/>
            </a:pPr>
            <a:r>
              <a:rPr lang="fr-BE" sz="2400"/>
              <a:t>et les 3 couches inférieures 	orientées transmission</a:t>
            </a:r>
            <a:endParaRPr lang="fr-FR" sz="2400"/>
          </a:p>
        </p:txBody>
      </p:sp>
      <p:sp>
        <p:nvSpPr>
          <p:cNvPr id="68616" name="Text Box 8"/>
          <p:cNvSpPr txBox="1">
            <a:spLocks noChangeArrowheads="1"/>
          </p:cNvSpPr>
          <p:nvPr/>
        </p:nvSpPr>
        <p:spPr bwMode="auto">
          <a:xfrm>
            <a:off x="5548314" y="4456113"/>
            <a:ext cx="49688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fr-BE" sz="2400"/>
              <a:t>Découpe le message en segments qui seront numérotés et adressés par la couche réseau.</a:t>
            </a:r>
            <a:endParaRPr lang="fr-FR" sz="2400"/>
          </a:p>
          <a:p>
            <a:endParaRPr lang="fr-FR" sz="2400"/>
          </a:p>
        </p:txBody>
      </p:sp>
    </p:spTree>
    <p:extLst>
      <p:ext uri="{BB962C8B-B14F-4D97-AF65-F5344CB8AC3E}">
        <p14:creationId xmlns:p14="http://schemas.microsoft.com/office/powerpoint/2010/main" val="31644685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a:xfrm>
            <a:off x="657227" y="499533"/>
            <a:ext cx="10772774" cy="813219"/>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BE" sz="4000"/>
              <a:t>Couche réseau</a:t>
            </a:r>
            <a:endParaRPr lang="fr-FR" sz="4000"/>
          </a:p>
        </p:txBody>
      </p:sp>
      <p:pic>
        <p:nvPicPr>
          <p:cNvPr id="69638" name="Picture 6" descr="Couches_OSI__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85975" y="1600201"/>
            <a:ext cx="817245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639" name="Text Box 7"/>
          <p:cNvSpPr txBox="1">
            <a:spLocks noChangeArrowheads="1"/>
          </p:cNvSpPr>
          <p:nvPr/>
        </p:nvSpPr>
        <p:spPr bwMode="auto">
          <a:xfrm>
            <a:off x="4876800" y="3733800"/>
            <a:ext cx="6324600" cy="168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fr-BE" sz="2400"/>
              <a:t>La couche réseau assure le cheminement </a:t>
            </a:r>
            <a:br>
              <a:rPr lang="fr-BE" sz="2400"/>
            </a:br>
            <a:r>
              <a:rPr lang="fr-BE" sz="2400"/>
              <a:t>de </a:t>
            </a:r>
            <a:r>
              <a:rPr lang="fr-BE" sz="2400">
                <a:solidFill>
                  <a:srgbClr val="990033"/>
                </a:solidFill>
              </a:rPr>
              <a:t>paquets</a:t>
            </a:r>
            <a:r>
              <a:rPr lang="fr-BE" sz="2400"/>
              <a:t> de données à travers les nœuds</a:t>
            </a:r>
          </a:p>
          <a:p>
            <a:pPr>
              <a:spcBef>
                <a:spcPct val="30000"/>
              </a:spcBef>
            </a:pPr>
            <a:r>
              <a:rPr lang="fr-BE" sz="2400"/>
              <a:t>= Routage + contrôle de la fiabilité</a:t>
            </a:r>
            <a:endParaRPr lang="fr-FR" sz="2400"/>
          </a:p>
          <a:p>
            <a:endParaRPr lang="fr-FR" sz="2400"/>
          </a:p>
        </p:txBody>
      </p:sp>
    </p:spTree>
    <p:extLst>
      <p:ext uri="{BB962C8B-B14F-4D97-AF65-F5344CB8AC3E}">
        <p14:creationId xmlns:p14="http://schemas.microsoft.com/office/powerpoint/2010/main" val="204201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57227" y="499534"/>
            <a:ext cx="10772774" cy="767952"/>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BE" sz="4000" dirty="0"/>
              <a:t>Couche liaison </a:t>
            </a:r>
            <a:endParaRPr lang="fr-FR" sz="4000" dirty="0"/>
          </a:p>
        </p:txBody>
      </p:sp>
      <p:pic>
        <p:nvPicPr>
          <p:cNvPr id="70661" name="Picture 5" descr="Couches_OSI__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09775" y="1600201"/>
            <a:ext cx="817245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2" name="Text Box 6"/>
          <p:cNvSpPr txBox="1">
            <a:spLocks noChangeArrowheads="1"/>
          </p:cNvSpPr>
          <p:nvPr/>
        </p:nvSpPr>
        <p:spPr bwMode="auto">
          <a:xfrm>
            <a:off x="5410200" y="3886200"/>
            <a:ext cx="502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fr-BE" sz="2400"/>
              <a:t>La couche de liaison des données se charge du formatage des </a:t>
            </a:r>
            <a:r>
              <a:rPr lang="fr-BE" sz="2400">
                <a:solidFill>
                  <a:srgbClr val="990033"/>
                </a:solidFill>
              </a:rPr>
              <a:t>trames</a:t>
            </a:r>
            <a:r>
              <a:rPr lang="fr-BE" sz="2400"/>
              <a:t> et assure leur transmission sans erreurs.</a:t>
            </a:r>
          </a:p>
          <a:p>
            <a:endParaRPr lang="fr-FR" sz="2400"/>
          </a:p>
        </p:txBody>
      </p:sp>
    </p:spTree>
    <p:extLst>
      <p:ext uri="{BB962C8B-B14F-4D97-AF65-F5344CB8AC3E}">
        <p14:creationId xmlns:p14="http://schemas.microsoft.com/office/powerpoint/2010/main" val="4215844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a:xfrm>
            <a:off x="657227" y="499532"/>
            <a:ext cx="10772774" cy="722685"/>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BE" sz="4000" dirty="0"/>
              <a:t>Couche physique</a:t>
            </a:r>
            <a:endParaRPr lang="fr-FR" sz="4000" dirty="0"/>
          </a:p>
        </p:txBody>
      </p:sp>
      <p:pic>
        <p:nvPicPr>
          <p:cNvPr id="71686" name="Picture 6" descr="Couches_OSI__1"/>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009775" y="1545880"/>
            <a:ext cx="8172450" cy="45259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8" name="Text Box 8"/>
          <p:cNvSpPr txBox="1">
            <a:spLocks noChangeArrowheads="1"/>
          </p:cNvSpPr>
          <p:nvPr/>
        </p:nvSpPr>
        <p:spPr bwMode="auto">
          <a:xfrm>
            <a:off x="5638800" y="3505200"/>
            <a:ext cx="4724400" cy="2179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65000"/>
              </a:spcBef>
            </a:pPr>
            <a:r>
              <a:rPr lang="fr-BE" sz="2400"/>
              <a:t>La couche physique assure la </a:t>
            </a:r>
            <a:r>
              <a:rPr lang="fr-BE" sz="2400">
                <a:solidFill>
                  <a:srgbClr val="990033"/>
                </a:solidFill>
              </a:rPr>
              <a:t>transmission des</a:t>
            </a:r>
            <a:r>
              <a:rPr lang="fr-BE" sz="2400"/>
              <a:t> </a:t>
            </a:r>
            <a:r>
              <a:rPr lang="fr-BE" sz="2400">
                <a:solidFill>
                  <a:srgbClr val="990033"/>
                </a:solidFill>
              </a:rPr>
              <a:t>bits</a:t>
            </a:r>
            <a:r>
              <a:rPr lang="fr-BE" sz="2400"/>
              <a:t> entre équipements distants.</a:t>
            </a:r>
          </a:p>
          <a:p>
            <a:pPr>
              <a:spcBef>
                <a:spcPct val="65000"/>
              </a:spcBef>
            </a:pPr>
            <a:r>
              <a:rPr lang="fr-BE" sz="2400"/>
              <a:t>Elle est en contact direct avec le support de transmission.</a:t>
            </a:r>
            <a:endParaRPr lang="fr-FR" sz="2400"/>
          </a:p>
        </p:txBody>
      </p:sp>
    </p:spTree>
    <p:extLst>
      <p:ext uri="{BB962C8B-B14F-4D97-AF65-F5344CB8AC3E}">
        <p14:creationId xmlns:p14="http://schemas.microsoft.com/office/powerpoint/2010/main" val="105800046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Exemple de protocoles pour chaque couche</a:t>
            </a:r>
            <a:endParaRPr lang="fr-FR" dirty="0"/>
          </a:p>
        </p:txBody>
      </p:sp>
      <p:sp>
        <p:nvSpPr>
          <p:cNvPr id="4" name="Espace réservé du numéro de diapositive 3"/>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24</a:t>
            </a:fld>
            <a:endParaRPr lang="fr-FR" sz="1271">
              <a:latin typeface="Arial"/>
              <a:cs typeface="Arial"/>
            </a:endParaRPr>
          </a:p>
        </p:txBody>
      </p:sp>
    </p:spTree>
    <p:extLst>
      <p:ext uri="{BB962C8B-B14F-4D97-AF65-F5344CB8AC3E}">
        <p14:creationId xmlns:p14="http://schemas.microsoft.com/office/powerpoint/2010/main" val="22068446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09799" y="381000"/>
            <a:ext cx="9610725" cy="1143000"/>
          </a:xfrm>
        </p:spPr>
        <p:txBody>
          <a:bodyPr/>
          <a:lstStyle/>
          <a:p>
            <a:pPr eaLnBrk="1" hangingPunct="1"/>
            <a:r>
              <a:rPr lang="fr-FR" sz="3600" u="sng" dirty="0" smtClean="0"/>
              <a:t>Protocole </a:t>
            </a:r>
            <a:r>
              <a:rPr lang="fr-FR" sz="3600" u="sng" dirty="0"/>
              <a:t>TCP : Transmission Control Protocol</a:t>
            </a:r>
            <a:endParaRPr lang="fr-FR" sz="1100" i="1" dirty="0">
              <a:solidFill>
                <a:srgbClr val="000000"/>
              </a:solidFill>
              <a:latin typeface="Verdana" panose="020B0604030504040204" pitchFamily="34" charset="0"/>
            </a:endParaRPr>
          </a:p>
        </p:txBody>
      </p:sp>
      <p:sp>
        <p:nvSpPr>
          <p:cNvPr id="27651" name="Rectangle 3"/>
          <p:cNvSpPr>
            <a:spLocks noChangeArrowheads="1"/>
          </p:cNvSpPr>
          <p:nvPr/>
        </p:nvSpPr>
        <p:spPr bwMode="auto">
          <a:xfrm>
            <a:off x="2133601" y="1441450"/>
            <a:ext cx="792162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sz="1800" dirty="0">
                <a:solidFill>
                  <a:srgbClr val="000000"/>
                </a:solidFill>
                <a:latin typeface="Verdana" panose="020B0604030504040204" pitchFamily="34" charset="0"/>
              </a:rPr>
              <a:t>	TCP </a:t>
            </a:r>
            <a:r>
              <a:rPr lang="fr-FR" sz="1800" dirty="0">
                <a:latin typeface="Verdana" panose="020B0604030504040204" pitchFamily="34" charset="0"/>
              </a:rPr>
              <a:t>est un protocole </a:t>
            </a:r>
            <a:r>
              <a:rPr lang="fr-FR" sz="1800" dirty="0" smtClean="0">
                <a:latin typeface="Verdana" panose="020B0604030504040204" pitchFamily="34" charset="0"/>
              </a:rPr>
              <a:t>de la couche transport (couche 4) orienté </a:t>
            </a:r>
            <a:r>
              <a:rPr lang="fr-FR" sz="1800" dirty="0">
                <a:latin typeface="Verdana" panose="020B0604030504040204" pitchFamily="34" charset="0"/>
              </a:rPr>
              <a:t>connexion, c'est-à-dire </a:t>
            </a:r>
            <a:r>
              <a:rPr lang="fr-FR" sz="1800" dirty="0">
                <a:solidFill>
                  <a:srgbClr val="000000"/>
                </a:solidFill>
                <a:latin typeface="Verdana" panose="020B0604030504040204" pitchFamily="34" charset="0"/>
              </a:rPr>
              <a:t>qu'il permet à deux machines qui communiquent de </a:t>
            </a:r>
            <a:r>
              <a:rPr lang="fr-FR" sz="1800" u="sng" dirty="0">
                <a:solidFill>
                  <a:srgbClr val="000000"/>
                </a:solidFill>
                <a:latin typeface="Verdana" panose="020B0604030504040204" pitchFamily="34" charset="0"/>
              </a:rPr>
              <a:t>contrôler l'état de la transmission</a:t>
            </a:r>
            <a:r>
              <a:rPr lang="fr-FR" sz="1800" dirty="0">
                <a:solidFill>
                  <a:srgbClr val="000000"/>
                </a:solidFill>
                <a:latin typeface="Verdana" panose="020B0604030504040204" pitchFamily="34" charset="0"/>
              </a:rPr>
              <a:t>. </a:t>
            </a:r>
          </a:p>
          <a:p>
            <a:r>
              <a:rPr lang="fr-FR" sz="1800" dirty="0">
                <a:solidFill>
                  <a:srgbClr val="000000"/>
                </a:solidFill>
                <a:latin typeface="Verdana" panose="020B0604030504040204" pitchFamily="34" charset="0"/>
              </a:rPr>
              <a:t>	Les caractéristiques principales du protocole TCP sont les suivantes: </a:t>
            </a:r>
          </a:p>
          <a:p>
            <a:endParaRPr lang="fr-FR" sz="1800" dirty="0">
              <a:solidFill>
                <a:srgbClr val="000000"/>
              </a:solidFill>
              <a:latin typeface="Verdana" panose="020B0604030504040204" pitchFamily="34" charset="0"/>
            </a:endParaRPr>
          </a:p>
          <a:p>
            <a:pPr algn="just">
              <a:buFontTx/>
              <a:buChar char="•"/>
            </a:pPr>
            <a:r>
              <a:rPr lang="fr-FR" sz="2000" dirty="0">
                <a:solidFill>
                  <a:srgbClr val="000000"/>
                </a:solidFill>
                <a:latin typeface="Times New Roman" panose="02020603050405020304" pitchFamily="18" charset="0"/>
              </a:rPr>
              <a:t> TCP permet de remettre en ordre les datagrammes en provenance du protocole </a:t>
            </a:r>
            <a:r>
              <a:rPr lang="fr-FR" sz="2000" dirty="0" smtClean="0">
                <a:solidFill>
                  <a:srgbClr val="000000"/>
                </a:solidFill>
                <a:latin typeface="Times New Roman" panose="02020603050405020304" pitchFamily="18" charset="0"/>
              </a:rPr>
              <a:t>IP (couche réseau)</a:t>
            </a:r>
            <a:endParaRPr lang="fr-FR" sz="2000" dirty="0">
              <a:solidFill>
                <a:srgbClr val="000000"/>
              </a:solidFill>
              <a:latin typeface="Verdana" panose="020B0604030504040204" pitchFamily="34" charset="0"/>
            </a:endParaRPr>
          </a:p>
          <a:p>
            <a:pPr algn="just">
              <a:buFontTx/>
              <a:buChar char="•"/>
            </a:pPr>
            <a:r>
              <a:rPr lang="fr-FR" sz="2000" dirty="0">
                <a:solidFill>
                  <a:srgbClr val="000000"/>
                </a:solidFill>
                <a:latin typeface="Times New Roman" panose="02020603050405020304" pitchFamily="18" charset="0"/>
              </a:rPr>
              <a:t> TCP permet de vérifier le flot de données afin d'éviter une saturation du réseau</a:t>
            </a:r>
            <a:endParaRPr lang="fr-FR" sz="2000" dirty="0">
              <a:solidFill>
                <a:srgbClr val="000000"/>
              </a:solidFill>
              <a:latin typeface="Verdana" panose="020B0604030504040204" pitchFamily="34" charset="0"/>
            </a:endParaRPr>
          </a:p>
          <a:p>
            <a:pPr algn="just">
              <a:buFontTx/>
              <a:buChar char="•"/>
            </a:pPr>
            <a:r>
              <a:rPr lang="fr-FR" sz="2000" dirty="0">
                <a:solidFill>
                  <a:srgbClr val="000000"/>
                </a:solidFill>
                <a:latin typeface="Times New Roman" panose="02020603050405020304" pitchFamily="18" charset="0"/>
              </a:rPr>
              <a:t> TCP permet de formater les données en segments de longueur variable afin de les "remettre" au protocole </a:t>
            </a:r>
            <a:r>
              <a:rPr lang="fr-FR" sz="2000" dirty="0" smtClean="0">
                <a:solidFill>
                  <a:srgbClr val="000000"/>
                </a:solidFill>
                <a:latin typeface="Times New Roman" panose="02020603050405020304" pitchFamily="18" charset="0"/>
              </a:rPr>
              <a:t>IP.</a:t>
            </a:r>
            <a:endParaRPr lang="fr-FR" sz="2000" dirty="0">
              <a:solidFill>
                <a:srgbClr val="000000"/>
              </a:solidFill>
              <a:latin typeface="Verdana" panose="020B0604030504040204" pitchFamily="34" charset="0"/>
            </a:endParaRPr>
          </a:p>
          <a:p>
            <a:pPr algn="just">
              <a:buFontTx/>
              <a:buChar char="•"/>
            </a:pPr>
            <a:r>
              <a:rPr lang="fr-FR" sz="2000" dirty="0">
                <a:solidFill>
                  <a:srgbClr val="000000"/>
                </a:solidFill>
                <a:latin typeface="Times New Roman" panose="02020603050405020304" pitchFamily="18" charset="0"/>
              </a:rPr>
              <a:t> TCP permet de multiplexer les données, c'est-à-dire de faire circuler simultanément des informations provenant de sources (applications par exemple) distinctes sur une même </a:t>
            </a:r>
            <a:r>
              <a:rPr lang="fr-FR" sz="2000" dirty="0" smtClean="0">
                <a:solidFill>
                  <a:srgbClr val="000000"/>
                </a:solidFill>
                <a:latin typeface="Times New Roman" panose="02020603050405020304" pitchFamily="18" charset="0"/>
              </a:rPr>
              <a:t>ligne.</a:t>
            </a:r>
            <a:endParaRPr lang="fr-FR" sz="2000" dirty="0">
              <a:solidFill>
                <a:srgbClr val="000000"/>
              </a:solidFill>
              <a:latin typeface="Verdana" panose="020B0604030504040204" pitchFamily="34" charset="0"/>
            </a:endParaRPr>
          </a:p>
          <a:p>
            <a:pPr algn="just">
              <a:buFontTx/>
              <a:buChar char="•"/>
            </a:pPr>
            <a:r>
              <a:rPr lang="fr-FR" sz="2000" dirty="0">
                <a:solidFill>
                  <a:srgbClr val="000000"/>
                </a:solidFill>
                <a:latin typeface="Times New Roman" panose="02020603050405020304" pitchFamily="18" charset="0"/>
              </a:rPr>
              <a:t> TCP permet enfin l'initialisation et la fin d'une </a:t>
            </a:r>
            <a:r>
              <a:rPr lang="fr-FR" sz="2000" dirty="0" smtClean="0">
                <a:solidFill>
                  <a:srgbClr val="000000"/>
                </a:solidFill>
                <a:latin typeface="Times New Roman" panose="02020603050405020304" pitchFamily="18" charset="0"/>
              </a:rPr>
              <a:t>communication.</a:t>
            </a:r>
            <a:endParaRPr lang="fr-FR" dirty="0"/>
          </a:p>
        </p:txBody>
      </p:sp>
    </p:spTree>
    <p:extLst>
      <p:ext uri="{BB962C8B-B14F-4D97-AF65-F5344CB8AC3E}">
        <p14:creationId xmlns:p14="http://schemas.microsoft.com/office/powerpoint/2010/main" val="28293772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fr-FR" sz="3600" u="sng" dirty="0" smtClean="0"/>
              <a:t>Protocole </a:t>
            </a:r>
            <a:r>
              <a:rPr lang="fr-FR" sz="3600" u="sng" dirty="0"/>
              <a:t>IP : Internet Protocol</a:t>
            </a:r>
            <a:endParaRPr lang="fr-FR" sz="1100" i="1" dirty="0">
              <a:solidFill>
                <a:srgbClr val="000000"/>
              </a:solidFill>
              <a:latin typeface="Verdana" panose="020B0604030504040204" pitchFamily="34" charset="0"/>
            </a:endParaRPr>
          </a:p>
        </p:txBody>
      </p:sp>
      <p:sp>
        <p:nvSpPr>
          <p:cNvPr id="28675"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28676" name="Rectangle 4"/>
          <p:cNvSpPr>
            <a:spLocks noChangeArrowheads="1"/>
          </p:cNvSpPr>
          <p:nvPr/>
        </p:nvSpPr>
        <p:spPr bwMode="auto">
          <a:xfrm>
            <a:off x="2057400" y="1752600"/>
            <a:ext cx="80010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fr-FR" sz="2200" dirty="0">
                <a:solidFill>
                  <a:srgbClr val="000000"/>
                </a:solidFill>
                <a:latin typeface="Verdana" panose="020B0604030504040204" pitchFamily="34" charset="0"/>
              </a:rPr>
              <a:t>	C'est un des protocoles les plus importants d'Internet (ou des réseaux locaux) car il permet </a:t>
            </a:r>
            <a:r>
              <a:rPr lang="fr-FR" sz="2200" u="sng" dirty="0">
                <a:solidFill>
                  <a:srgbClr val="000000"/>
                </a:solidFill>
                <a:latin typeface="Verdana" panose="020B0604030504040204" pitchFamily="34" charset="0"/>
              </a:rPr>
              <a:t>l'élaboration et le transport</a:t>
            </a:r>
            <a:r>
              <a:rPr lang="fr-FR" sz="2200" dirty="0">
                <a:solidFill>
                  <a:srgbClr val="000000"/>
                </a:solidFill>
                <a:latin typeface="Verdana" panose="020B0604030504040204" pitchFamily="34" charset="0"/>
              </a:rPr>
              <a:t> des </a:t>
            </a:r>
            <a:r>
              <a:rPr lang="fr-FR" sz="2200" u="sng" dirty="0" smtClean="0">
                <a:solidFill>
                  <a:srgbClr val="000000"/>
                </a:solidFill>
                <a:latin typeface="Verdana" panose="020B0604030504040204" pitchFamily="34" charset="0"/>
              </a:rPr>
              <a:t>paquets IP</a:t>
            </a:r>
          </a:p>
          <a:p>
            <a:pPr algn="just"/>
            <a:endParaRPr lang="fr-FR" sz="2200" dirty="0">
              <a:solidFill>
                <a:srgbClr val="000000"/>
              </a:solidFill>
              <a:latin typeface="Verdana" panose="020B0604030504040204" pitchFamily="34" charset="0"/>
            </a:endParaRPr>
          </a:p>
          <a:p>
            <a:pPr algn="just"/>
            <a:r>
              <a:rPr lang="fr-FR" sz="2200" dirty="0">
                <a:solidFill>
                  <a:srgbClr val="000000"/>
                </a:solidFill>
                <a:latin typeface="Verdana" panose="020B0604030504040204" pitchFamily="34" charset="0"/>
              </a:rPr>
              <a:t>	En réalité le protocole IP traite les </a:t>
            </a:r>
            <a:r>
              <a:rPr lang="fr-FR" sz="2200" dirty="0" smtClean="0">
                <a:solidFill>
                  <a:srgbClr val="000000"/>
                </a:solidFill>
                <a:latin typeface="Verdana" panose="020B0604030504040204" pitchFamily="34" charset="0"/>
              </a:rPr>
              <a:t>paquets IP </a:t>
            </a:r>
            <a:r>
              <a:rPr lang="fr-FR" sz="2200" dirty="0">
                <a:solidFill>
                  <a:srgbClr val="000000"/>
                </a:solidFill>
                <a:latin typeface="Verdana" panose="020B0604030504040204" pitchFamily="34" charset="0"/>
              </a:rPr>
              <a:t>indépendamment les uns des autres en définissant leur </a:t>
            </a:r>
            <a:r>
              <a:rPr lang="fr-FR" sz="2200" dirty="0" smtClean="0">
                <a:solidFill>
                  <a:srgbClr val="000000"/>
                </a:solidFill>
                <a:latin typeface="Verdana" panose="020B0604030504040204" pitchFamily="34" charset="0"/>
              </a:rPr>
              <a:t>représentation et </a:t>
            </a:r>
            <a:r>
              <a:rPr lang="fr-FR" sz="2200" dirty="0">
                <a:solidFill>
                  <a:srgbClr val="000000"/>
                </a:solidFill>
                <a:latin typeface="Verdana" panose="020B0604030504040204" pitchFamily="34" charset="0"/>
              </a:rPr>
              <a:t>leur </a:t>
            </a:r>
            <a:r>
              <a:rPr lang="fr-FR" sz="2200" dirty="0" smtClean="0">
                <a:solidFill>
                  <a:srgbClr val="000000"/>
                </a:solidFill>
                <a:latin typeface="Verdana" panose="020B0604030504040204" pitchFamily="34" charset="0"/>
              </a:rPr>
              <a:t>routage.</a:t>
            </a:r>
            <a:r>
              <a:rPr lang="fr-FR" sz="1100" dirty="0" smtClean="0">
                <a:solidFill>
                  <a:srgbClr val="000000"/>
                </a:solidFill>
                <a:latin typeface="Verdana" panose="020B0604030504040204" pitchFamily="34" charset="0"/>
              </a:rPr>
              <a:t> </a:t>
            </a:r>
            <a:endParaRPr lang="fr-FR" sz="11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333215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09800" y="381000"/>
            <a:ext cx="7772400" cy="1143000"/>
          </a:xfrm>
        </p:spPr>
        <p:txBody>
          <a:bodyPr/>
          <a:lstStyle/>
          <a:p>
            <a:pPr eaLnBrk="1" hangingPunct="1"/>
            <a:r>
              <a:rPr lang="fr-FR" sz="3600" u="sng"/>
              <a:t>Protocole IP : Internet Protocol</a:t>
            </a:r>
            <a:endParaRPr lang="fr-FR" sz="1100" i="1">
              <a:solidFill>
                <a:srgbClr val="000000"/>
              </a:solidFill>
              <a:latin typeface="Verdana" panose="020B0604030504040204" pitchFamily="34" charset="0"/>
            </a:endParaRPr>
          </a:p>
        </p:txBody>
      </p:sp>
      <p:sp>
        <p:nvSpPr>
          <p:cNvPr id="29699"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29700" name="Rectangle 5"/>
          <p:cNvSpPr>
            <a:spLocks noChangeArrowheads="1"/>
          </p:cNvSpPr>
          <p:nvPr/>
        </p:nvSpPr>
        <p:spPr bwMode="auto">
          <a:xfrm>
            <a:off x="1981200" y="1630363"/>
            <a:ext cx="81534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fr-FR" sz="2200" dirty="0">
                <a:solidFill>
                  <a:srgbClr val="000000"/>
                </a:solidFill>
                <a:latin typeface="Verdana" panose="020B0604030504040204" pitchFamily="34" charset="0"/>
              </a:rPr>
              <a:t>	Le protocole IP détermine le destinataire du message grâce à 3 champs: </a:t>
            </a:r>
          </a:p>
          <a:p>
            <a:pPr algn="just"/>
            <a:endParaRPr lang="fr-FR" sz="2200" dirty="0">
              <a:solidFill>
                <a:srgbClr val="000000"/>
              </a:solidFill>
              <a:latin typeface="Verdana" panose="020B0604030504040204" pitchFamily="34" charset="0"/>
            </a:endParaRPr>
          </a:p>
          <a:p>
            <a:pPr algn="just">
              <a:buFontTx/>
              <a:buChar char="•"/>
            </a:pPr>
            <a:r>
              <a:rPr lang="fr-FR" sz="2200" u="sng" dirty="0">
                <a:solidFill>
                  <a:srgbClr val="000000"/>
                </a:solidFill>
                <a:latin typeface="Verdana" panose="020B0604030504040204" pitchFamily="34" charset="0"/>
              </a:rPr>
              <a:t>Le champ adresse IP :</a:t>
            </a:r>
            <a:r>
              <a:rPr lang="fr-FR" sz="2200" dirty="0">
                <a:solidFill>
                  <a:srgbClr val="000000"/>
                </a:solidFill>
                <a:latin typeface="Verdana" panose="020B0604030504040204" pitchFamily="34" charset="0"/>
              </a:rPr>
              <a:t> Adresse de la machine.</a:t>
            </a:r>
          </a:p>
          <a:p>
            <a:pPr algn="just"/>
            <a:endParaRPr lang="fr-FR" sz="2200" dirty="0">
              <a:solidFill>
                <a:srgbClr val="000000"/>
              </a:solidFill>
              <a:latin typeface="Verdana" panose="020B0604030504040204" pitchFamily="34" charset="0"/>
            </a:endParaRPr>
          </a:p>
          <a:p>
            <a:pPr algn="just">
              <a:buFontTx/>
              <a:buChar char="•"/>
            </a:pPr>
            <a:r>
              <a:rPr lang="fr-FR" sz="2200" u="sng" dirty="0">
                <a:solidFill>
                  <a:srgbClr val="000000"/>
                </a:solidFill>
                <a:latin typeface="Verdana" panose="020B0604030504040204" pitchFamily="34" charset="0"/>
              </a:rPr>
              <a:t>Le champ masque de sous-réseau :</a:t>
            </a:r>
            <a:r>
              <a:rPr lang="fr-FR" sz="2200" dirty="0">
                <a:solidFill>
                  <a:srgbClr val="000000"/>
                </a:solidFill>
                <a:latin typeface="Verdana" panose="020B0604030504040204" pitchFamily="34" charset="0"/>
              </a:rPr>
              <a:t> Un masque de sous-réseau permet au protocole IP de déterminer la partie de l'adresse IP qui concerne le réseau.</a:t>
            </a:r>
          </a:p>
          <a:p>
            <a:pPr algn="just"/>
            <a:endParaRPr lang="fr-FR" sz="2200" dirty="0">
              <a:solidFill>
                <a:srgbClr val="000000"/>
              </a:solidFill>
              <a:latin typeface="Verdana" panose="020B0604030504040204" pitchFamily="34" charset="0"/>
            </a:endParaRPr>
          </a:p>
          <a:p>
            <a:pPr algn="just">
              <a:buFontTx/>
              <a:buChar char="•"/>
            </a:pPr>
            <a:r>
              <a:rPr lang="fr-FR" sz="2200" u="sng" dirty="0">
                <a:solidFill>
                  <a:srgbClr val="000000"/>
                </a:solidFill>
                <a:latin typeface="Verdana" panose="020B0604030504040204" pitchFamily="34" charset="0"/>
              </a:rPr>
              <a:t>Le champ passerelle par défaut :</a:t>
            </a:r>
            <a:r>
              <a:rPr lang="fr-FR" sz="2200" dirty="0">
                <a:solidFill>
                  <a:srgbClr val="000000"/>
                </a:solidFill>
                <a:latin typeface="Verdana" panose="020B0604030504040204" pitchFamily="34" charset="0"/>
              </a:rPr>
              <a:t> Permet au protocole IP de savoir à quelle machine remettre le </a:t>
            </a:r>
            <a:r>
              <a:rPr lang="fr-FR" sz="2200" dirty="0" smtClean="0">
                <a:solidFill>
                  <a:srgbClr val="000000"/>
                </a:solidFill>
                <a:latin typeface="Verdana" panose="020B0604030504040204" pitchFamily="34" charset="0"/>
              </a:rPr>
              <a:t>paquet si </a:t>
            </a:r>
            <a:r>
              <a:rPr lang="fr-FR" sz="2200" dirty="0">
                <a:solidFill>
                  <a:srgbClr val="000000"/>
                </a:solidFill>
                <a:latin typeface="Verdana" panose="020B0604030504040204" pitchFamily="34" charset="0"/>
              </a:rPr>
              <a:t>jamais la machine de destination n'est pas sur le réseau local.</a:t>
            </a:r>
            <a:endParaRPr lang="fr-FR" sz="1800" dirty="0">
              <a:solidFill>
                <a:srgbClr val="000000"/>
              </a:solidFill>
              <a:latin typeface="Verdana" panose="020B0604030504040204" pitchFamily="34" charset="0"/>
            </a:endParaRPr>
          </a:p>
          <a:p>
            <a:endParaRPr lang="fr-FR" sz="18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635388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08026" y="0"/>
            <a:ext cx="10772774" cy="1658198"/>
          </a:xfrm>
        </p:spPr>
        <p:txBody>
          <a:bodyPr/>
          <a:lstStyle/>
          <a:p>
            <a:pPr eaLnBrk="1" hangingPunct="1"/>
            <a:r>
              <a:rPr lang="fr-FR" sz="3600" u="sng" dirty="0" smtClean="0"/>
              <a:t>Adresses </a:t>
            </a:r>
            <a:r>
              <a:rPr lang="fr-FR" sz="3600" u="sng" dirty="0"/>
              <a:t>IP</a:t>
            </a:r>
            <a:endParaRPr lang="fr-FR" sz="1100" i="1" dirty="0">
              <a:solidFill>
                <a:srgbClr val="000000"/>
              </a:solidFill>
              <a:latin typeface="Verdana" panose="020B0604030504040204" pitchFamily="34" charset="0"/>
            </a:endParaRPr>
          </a:p>
        </p:txBody>
      </p:sp>
      <p:sp>
        <p:nvSpPr>
          <p:cNvPr id="30723"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0724" name="Rectangle 4"/>
          <p:cNvSpPr>
            <a:spLocks noChangeArrowheads="1"/>
          </p:cNvSpPr>
          <p:nvPr/>
        </p:nvSpPr>
        <p:spPr bwMode="auto">
          <a:xfrm>
            <a:off x="2057400" y="1447800"/>
            <a:ext cx="8001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fr-FR" sz="2200" dirty="0">
                <a:solidFill>
                  <a:srgbClr val="000000"/>
                </a:solidFill>
                <a:latin typeface="Verdana" panose="020B0604030504040204" pitchFamily="34" charset="0"/>
              </a:rPr>
              <a:t>	Les ordinateurs communiquent entre eux grâce au protocole </a:t>
            </a:r>
            <a:r>
              <a:rPr lang="fr-FR" sz="2200" dirty="0" smtClean="0">
                <a:solidFill>
                  <a:srgbClr val="000000"/>
                </a:solidFill>
                <a:latin typeface="Verdana" panose="020B0604030504040204" pitchFamily="34" charset="0"/>
              </a:rPr>
              <a:t>TCP/IP </a:t>
            </a:r>
            <a:r>
              <a:rPr lang="fr-FR" sz="2200" dirty="0">
                <a:solidFill>
                  <a:srgbClr val="000000"/>
                </a:solidFill>
                <a:latin typeface="Verdana" panose="020B0604030504040204" pitchFamily="34" charset="0"/>
              </a:rPr>
              <a:t>qui utilise des numéros de 32 bits, que l'on écrit sous forme de 4 numéros allant de 0 à 255 (4 fois 8 bits).</a:t>
            </a:r>
          </a:p>
          <a:p>
            <a:pPr algn="just"/>
            <a:r>
              <a:rPr lang="fr-FR" sz="2200" dirty="0">
                <a:solidFill>
                  <a:srgbClr val="000000"/>
                </a:solidFill>
                <a:latin typeface="Verdana" panose="020B0604030504040204" pitchFamily="34" charset="0"/>
              </a:rPr>
              <a:t>	</a:t>
            </a:r>
          </a:p>
          <a:p>
            <a:pPr algn="just"/>
            <a:r>
              <a:rPr lang="fr-FR" sz="2200" dirty="0">
                <a:solidFill>
                  <a:srgbClr val="000000"/>
                </a:solidFill>
                <a:latin typeface="Verdana" panose="020B0604030504040204" pitchFamily="34" charset="0"/>
              </a:rPr>
              <a:t>	On les note donc sous la forme </a:t>
            </a:r>
            <a:r>
              <a:rPr lang="fr-FR" sz="2200" dirty="0" err="1">
                <a:solidFill>
                  <a:srgbClr val="000000"/>
                </a:solidFill>
                <a:latin typeface="Verdana" panose="020B0604030504040204" pitchFamily="34" charset="0"/>
              </a:rPr>
              <a:t>xxx.xxx.xxx.xxx</a:t>
            </a:r>
            <a:r>
              <a:rPr lang="fr-FR" sz="2200" dirty="0">
                <a:solidFill>
                  <a:srgbClr val="000000"/>
                </a:solidFill>
                <a:latin typeface="Verdana" panose="020B0604030504040204" pitchFamily="34" charset="0"/>
              </a:rPr>
              <a:t> où chaque xxx représente un entier de 0 à 255.</a:t>
            </a:r>
          </a:p>
          <a:p>
            <a:pPr algn="just"/>
            <a:r>
              <a:rPr lang="fr-FR" sz="2200" dirty="0">
                <a:solidFill>
                  <a:srgbClr val="000000"/>
                </a:solidFill>
                <a:latin typeface="Verdana" panose="020B0604030504040204" pitchFamily="34" charset="0"/>
              </a:rPr>
              <a:t>	</a:t>
            </a:r>
          </a:p>
          <a:p>
            <a:pPr algn="just"/>
            <a:r>
              <a:rPr lang="fr-FR" sz="2200" dirty="0">
                <a:solidFill>
                  <a:srgbClr val="000000"/>
                </a:solidFill>
                <a:latin typeface="Verdana" panose="020B0604030504040204" pitchFamily="34" charset="0"/>
              </a:rPr>
              <a:t>	Ces numéros servent aux ordinateurs du réseau pour se reconnaître, ainsi, il ne doit pas exister deux ordinateurs sur le même réseau ayant la même adresse IP.</a:t>
            </a:r>
          </a:p>
          <a:p>
            <a:pPr algn="just"/>
            <a:endParaRPr lang="fr-FR" sz="2200" dirty="0">
              <a:solidFill>
                <a:srgbClr val="000000"/>
              </a:solidFill>
              <a:latin typeface="Verdana" panose="020B0604030504040204" pitchFamily="34" charset="0"/>
            </a:endParaRPr>
          </a:p>
          <a:p>
            <a:pPr algn="just"/>
            <a:r>
              <a:rPr lang="fr-FR" sz="2200" u="sng" dirty="0">
                <a:solidFill>
                  <a:srgbClr val="000000"/>
                </a:solidFill>
                <a:latin typeface="Verdana" panose="020B0604030504040204" pitchFamily="34" charset="0"/>
              </a:rPr>
              <a:t>Exemple :</a:t>
            </a:r>
            <a:r>
              <a:rPr lang="fr-FR" sz="2200" dirty="0">
                <a:solidFill>
                  <a:srgbClr val="000000"/>
                </a:solidFill>
                <a:latin typeface="Verdana" panose="020B0604030504040204" pitchFamily="34" charset="0"/>
              </a:rPr>
              <a:t> 192.168.0.1, 62.12.15.230 ou 2.2.5.254</a:t>
            </a:r>
          </a:p>
        </p:txBody>
      </p:sp>
    </p:spTree>
    <p:extLst>
      <p:ext uri="{BB962C8B-B14F-4D97-AF65-F5344CB8AC3E}">
        <p14:creationId xmlns:p14="http://schemas.microsoft.com/office/powerpoint/2010/main" val="1251601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209800" y="228600"/>
            <a:ext cx="7772400" cy="914400"/>
          </a:xfrm>
        </p:spPr>
        <p:txBody>
          <a:bodyPr/>
          <a:lstStyle/>
          <a:p>
            <a:pPr eaLnBrk="1" hangingPunct="1"/>
            <a:r>
              <a:rPr lang="fr-FR" sz="3600" u="sng"/>
              <a:t>Adresses IP</a:t>
            </a:r>
            <a:endParaRPr lang="fr-FR" sz="1100" i="1">
              <a:solidFill>
                <a:srgbClr val="000000"/>
              </a:solidFill>
              <a:latin typeface="Verdana" panose="020B0604030504040204" pitchFamily="34" charset="0"/>
            </a:endParaRPr>
          </a:p>
        </p:txBody>
      </p:sp>
      <p:sp>
        <p:nvSpPr>
          <p:cNvPr id="31747"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1748" name="Rectangle 4"/>
          <p:cNvSpPr>
            <a:spLocks noChangeArrowheads="1"/>
          </p:cNvSpPr>
          <p:nvPr/>
        </p:nvSpPr>
        <p:spPr bwMode="auto">
          <a:xfrm>
            <a:off x="2057400" y="1066801"/>
            <a:ext cx="80010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sz="1600">
                <a:solidFill>
                  <a:srgbClr val="000000"/>
                </a:solidFill>
                <a:latin typeface="Verdana" panose="020B0604030504040204" pitchFamily="34" charset="0"/>
              </a:rPr>
              <a:t>On distingue en fait deux parties dans l'adresse IP: </a:t>
            </a:r>
          </a:p>
          <a:p>
            <a:pPr>
              <a:buFontTx/>
              <a:buChar char="•"/>
            </a:pPr>
            <a:r>
              <a:rPr lang="fr-FR" sz="1600">
                <a:solidFill>
                  <a:srgbClr val="000000"/>
                </a:solidFill>
                <a:latin typeface="Times New Roman" panose="02020603050405020304" pitchFamily="18" charset="0"/>
              </a:rPr>
              <a:t> Une partie des nombres à gauche désigne le réseau (on l'appelle </a:t>
            </a:r>
            <a:r>
              <a:rPr lang="fr-FR" sz="1600" i="1">
                <a:solidFill>
                  <a:srgbClr val="000000"/>
                </a:solidFill>
                <a:latin typeface="Times New Roman" panose="02020603050405020304" pitchFamily="18" charset="0"/>
              </a:rPr>
              <a:t>netID</a:t>
            </a:r>
            <a:r>
              <a:rPr lang="fr-FR" sz="1600">
                <a:solidFill>
                  <a:srgbClr val="000000"/>
                </a:solidFill>
                <a:latin typeface="Times New Roman" panose="02020603050405020304" pitchFamily="18" charset="0"/>
              </a:rPr>
              <a:t>)</a:t>
            </a:r>
            <a:endParaRPr lang="fr-FR" sz="1600">
              <a:solidFill>
                <a:srgbClr val="000000"/>
              </a:solidFill>
              <a:latin typeface="Verdana" panose="020B0604030504040204" pitchFamily="34" charset="0"/>
            </a:endParaRPr>
          </a:p>
          <a:p>
            <a:pPr>
              <a:buFontTx/>
              <a:buChar char="•"/>
            </a:pPr>
            <a:r>
              <a:rPr lang="fr-FR" sz="1600">
                <a:solidFill>
                  <a:srgbClr val="000000"/>
                </a:solidFill>
                <a:latin typeface="Times New Roman" panose="02020603050405020304" pitchFamily="18" charset="0"/>
              </a:rPr>
              <a:t> Les nombres de droite désignent les ordinateurs de ce réseau (on l'appelle </a:t>
            </a:r>
            <a:r>
              <a:rPr lang="fr-FR" sz="1600" i="1">
                <a:solidFill>
                  <a:srgbClr val="000000"/>
                </a:solidFill>
                <a:latin typeface="Times New Roman" panose="02020603050405020304" pitchFamily="18" charset="0"/>
              </a:rPr>
              <a:t>host-ID</a:t>
            </a:r>
            <a:r>
              <a:rPr lang="fr-FR" sz="1600">
                <a:solidFill>
                  <a:srgbClr val="000000"/>
                </a:solidFill>
                <a:latin typeface="Times New Roman" panose="02020603050405020304" pitchFamily="18" charset="0"/>
              </a:rPr>
              <a:t>)</a:t>
            </a:r>
            <a:endParaRPr lang="fr-FR" sz="1600">
              <a:solidFill>
                <a:srgbClr val="000000"/>
              </a:solidFill>
              <a:latin typeface="Verdana" panose="020B0604030504040204" pitchFamily="34" charset="0"/>
            </a:endParaRPr>
          </a:p>
          <a:p>
            <a:r>
              <a:rPr lang="fr-FR" sz="1600">
                <a:solidFill>
                  <a:srgbClr val="000000"/>
                </a:solidFill>
                <a:latin typeface="Verdana" panose="020B0604030504040204" pitchFamily="34" charset="0"/>
              </a:rPr>
              <a:t>Prenons un exemple: </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209800"/>
            <a:ext cx="6172200"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Rectangle 6"/>
          <p:cNvSpPr>
            <a:spLocks noChangeArrowheads="1"/>
          </p:cNvSpPr>
          <p:nvPr/>
        </p:nvSpPr>
        <p:spPr bwMode="auto">
          <a:xfrm>
            <a:off x="1981200" y="4191000"/>
            <a:ext cx="8153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sz="1600" dirty="0" smtClean="0">
                <a:solidFill>
                  <a:srgbClr val="000000"/>
                </a:solidFill>
                <a:latin typeface="Verdana" panose="020B0604030504040204" pitchFamily="34" charset="0"/>
              </a:rPr>
              <a:t>Le réseau </a:t>
            </a:r>
            <a:r>
              <a:rPr lang="fr-FR" sz="1600" dirty="0">
                <a:solidFill>
                  <a:srgbClr val="000000"/>
                </a:solidFill>
                <a:latin typeface="Verdana" panose="020B0604030504040204" pitchFamily="34" charset="0"/>
              </a:rPr>
              <a:t>est représenté ci-dessus par deux </a:t>
            </a:r>
            <a:r>
              <a:rPr lang="fr-FR" sz="1600" dirty="0" smtClean="0">
                <a:solidFill>
                  <a:srgbClr val="000000"/>
                </a:solidFill>
                <a:latin typeface="Verdana" panose="020B0604030504040204" pitchFamily="34" charset="0"/>
              </a:rPr>
              <a:t>adresses réseaux</a:t>
            </a:r>
            <a:r>
              <a:rPr lang="fr-FR" sz="1600" dirty="0">
                <a:solidFill>
                  <a:srgbClr val="000000"/>
                </a:solidFill>
                <a:latin typeface="Verdana" panose="020B0604030504040204" pitchFamily="34" charset="0"/>
              </a:rPr>
              <a:t>.</a:t>
            </a:r>
          </a:p>
          <a:p>
            <a:endParaRPr lang="fr-FR" sz="1600" dirty="0">
              <a:solidFill>
                <a:srgbClr val="000000"/>
              </a:solidFill>
              <a:latin typeface="Verdana" panose="020B0604030504040204" pitchFamily="34" charset="0"/>
            </a:endParaRPr>
          </a:p>
          <a:p>
            <a:r>
              <a:rPr lang="fr-FR" sz="1600" u="sng" dirty="0">
                <a:solidFill>
                  <a:srgbClr val="000000"/>
                </a:solidFill>
                <a:latin typeface="Verdana" panose="020B0604030504040204" pitchFamily="34" charset="0"/>
              </a:rPr>
              <a:t>Réseau de gauche :</a:t>
            </a:r>
            <a:r>
              <a:rPr lang="fr-FR" sz="1600" dirty="0">
                <a:solidFill>
                  <a:srgbClr val="000000"/>
                </a:solidFill>
                <a:latin typeface="Verdana" panose="020B0604030504040204" pitchFamily="34" charset="0"/>
              </a:rPr>
              <a:t> 194.28.12.</a:t>
            </a:r>
          </a:p>
          <a:p>
            <a:r>
              <a:rPr lang="fr-FR" sz="1600" dirty="0">
                <a:solidFill>
                  <a:srgbClr val="000000"/>
                </a:solidFill>
                <a:latin typeface="Verdana" panose="020B0604030504040204" pitchFamily="34" charset="0"/>
              </a:rPr>
              <a:t>Il contient alors les ordinateurs suivants: </a:t>
            </a:r>
            <a:r>
              <a:rPr lang="fr-FR" sz="1600" b="1" dirty="0">
                <a:solidFill>
                  <a:srgbClr val="000000"/>
                </a:solidFill>
                <a:latin typeface="Times New Roman" panose="02020603050405020304" pitchFamily="18" charset="0"/>
              </a:rPr>
              <a:t>194.28.12.1 à 194.28.12.4</a:t>
            </a:r>
            <a:endParaRPr lang="fr-FR" sz="1600" dirty="0">
              <a:solidFill>
                <a:srgbClr val="000000"/>
              </a:solidFill>
              <a:latin typeface="Verdana" panose="020B0604030504040204" pitchFamily="34" charset="0"/>
            </a:endParaRPr>
          </a:p>
          <a:p>
            <a:endParaRPr lang="fr-FR" sz="1600" dirty="0">
              <a:solidFill>
                <a:srgbClr val="000000"/>
              </a:solidFill>
              <a:latin typeface="Verdana" panose="020B0604030504040204" pitchFamily="34" charset="0"/>
            </a:endParaRPr>
          </a:p>
          <a:p>
            <a:r>
              <a:rPr lang="fr-FR" sz="1600" u="sng" dirty="0">
                <a:solidFill>
                  <a:srgbClr val="000000"/>
                </a:solidFill>
                <a:latin typeface="Verdana" panose="020B0604030504040204" pitchFamily="34" charset="0"/>
              </a:rPr>
              <a:t>Réseau de droite :</a:t>
            </a:r>
            <a:r>
              <a:rPr lang="fr-FR" sz="1600" dirty="0">
                <a:solidFill>
                  <a:srgbClr val="000000"/>
                </a:solidFill>
                <a:latin typeface="Verdana" panose="020B0604030504040204" pitchFamily="34" charset="0"/>
              </a:rPr>
              <a:t> </a:t>
            </a:r>
            <a:r>
              <a:rPr lang="fr-FR" sz="1600" dirty="0" smtClean="0">
                <a:solidFill>
                  <a:srgbClr val="000000"/>
                </a:solidFill>
                <a:latin typeface="Verdana" panose="020B0604030504040204" pitchFamily="34" charset="0"/>
              </a:rPr>
              <a:t>178.12.</a:t>
            </a:r>
            <a:endParaRPr lang="fr-FR" sz="1600" dirty="0">
              <a:solidFill>
                <a:srgbClr val="000000"/>
              </a:solidFill>
              <a:latin typeface="Verdana" panose="020B0604030504040204" pitchFamily="34" charset="0"/>
            </a:endParaRPr>
          </a:p>
          <a:p>
            <a:r>
              <a:rPr lang="fr-FR" sz="1600" dirty="0">
                <a:solidFill>
                  <a:srgbClr val="000000"/>
                </a:solidFill>
                <a:latin typeface="Verdana" panose="020B0604030504040204" pitchFamily="34" charset="0"/>
              </a:rPr>
              <a:t>Il contient les ordinateurs suivants: </a:t>
            </a:r>
            <a:r>
              <a:rPr lang="fr-FR" sz="1600" b="1" dirty="0" smtClean="0">
                <a:solidFill>
                  <a:srgbClr val="000000"/>
                </a:solidFill>
                <a:latin typeface="Times New Roman" panose="02020603050405020304" pitchFamily="18" charset="0"/>
              </a:rPr>
              <a:t>178.12.0.1 </a:t>
            </a:r>
            <a:r>
              <a:rPr lang="fr-FR" sz="1600" b="1" dirty="0">
                <a:solidFill>
                  <a:srgbClr val="000000"/>
                </a:solidFill>
                <a:latin typeface="Times New Roman" panose="02020603050405020304" pitchFamily="18" charset="0"/>
              </a:rPr>
              <a:t>à </a:t>
            </a:r>
            <a:r>
              <a:rPr lang="fr-FR" sz="1600" b="1" dirty="0" smtClean="0">
                <a:solidFill>
                  <a:srgbClr val="000000"/>
                </a:solidFill>
                <a:latin typeface="Times New Roman" panose="02020603050405020304" pitchFamily="18" charset="0"/>
              </a:rPr>
              <a:t>178.12.0.6</a:t>
            </a:r>
            <a:endParaRPr lang="fr-FR" sz="1600" b="1" dirty="0">
              <a:solidFill>
                <a:srgbClr val="000000"/>
              </a:solidFill>
              <a:latin typeface="Verdana" panose="020B0604030504040204" pitchFamily="34" charset="0"/>
            </a:endParaRPr>
          </a:p>
          <a:p>
            <a:endParaRPr lang="fr-FR" sz="1600" dirty="0"/>
          </a:p>
        </p:txBody>
      </p:sp>
    </p:spTree>
    <p:extLst>
      <p:ext uri="{BB962C8B-B14F-4D97-AF65-F5344CB8AC3E}">
        <p14:creationId xmlns:p14="http://schemas.microsoft.com/office/powerpoint/2010/main" val="37653475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013492" y="662748"/>
            <a:ext cx="8086370" cy="62240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fontScale="90000"/>
          </a:bodyPr>
          <a:lstStyle/>
          <a:p>
            <a:r>
              <a:rPr lang="fr-FR" sz="4000" dirty="0" smtClean="0"/>
              <a:t>Eléments du </a:t>
            </a:r>
            <a:r>
              <a:rPr lang="fr-FR" sz="4000" dirty="0"/>
              <a:t>module</a:t>
            </a:r>
            <a:endParaRPr lang="fr-FR" sz="3630" dirty="0"/>
          </a:p>
        </p:txBody>
      </p:sp>
      <p:sp>
        <p:nvSpPr>
          <p:cNvPr id="6" name="Espace réservé du contenu 2"/>
          <p:cNvSpPr>
            <a:spLocks noGrp="1"/>
          </p:cNvSpPr>
          <p:nvPr>
            <p:ph idx="1"/>
          </p:nvPr>
        </p:nvSpPr>
        <p:spPr>
          <a:xfrm>
            <a:off x="2027791" y="1630936"/>
            <a:ext cx="8072072" cy="4434886"/>
          </a:xfrm>
          <a:noFill/>
          <a:ln>
            <a:solidFill>
              <a:schemeClr val="accent1">
                <a:lumMod val="75000"/>
              </a:schemeClr>
            </a:solidFill>
          </a:ln>
        </p:spPr>
        <p:txBody>
          <a:bodyPr>
            <a:normAutofit fontScale="25000" lnSpcReduction="20000"/>
          </a:bodyPr>
          <a:lstStyle/>
          <a:p>
            <a:pPr marL="0" indent="0" algn="just">
              <a:lnSpc>
                <a:spcPct val="150000"/>
              </a:lnSpc>
              <a:buNone/>
            </a:pPr>
            <a:r>
              <a:rPr lang="fr-FR" sz="7200" b="1" i="1" u="sng" dirty="0">
                <a:solidFill>
                  <a:srgbClr val="00B0F0"/>
                </a:solidFill>
              </a:rPr>
              <a:t>Fondements des réseaux : </a:t>
            </a:r>
            <a:endParaRPr lang="fr-FR" sz="7200" b="1" i="1" u="sng" dirty="0" smtClean="0">
              <a:solidFill>
                <a:srgbClr val="00B0F0"/>
              </a:solidFill>
            </a:endParaRPr>
          </a:p>
          <a:p>
            <a:pPr algn="just">
              <a:lnSpc>
                <a:spcPct val="120000"/>
              </a:lnSpc>
              <a:buFontTx/>
              <a:buChar char="-"/>
            </a:pPr>
            <a:r>
              <a:rPr lang="fr-FR" sz="5600" dirty="0" smtClean="0"/>
              <a:t>Vivre </a:t>
            </a:r>
            <a:r>
              <a:rPr lang="fr-FR" sz="5600" dirty="0"/>
              <a:t>dans un réseau </a:t>
            </a:r>
            <a:endParaRPr lang="fr-FR" sz="5600" dirty="0" smtClean="0"/>
          </a:p>
          <a:p>
            <a:pPr algn="just">
              <a:lnSpc>
                <a:spcPct val="120000"/>
              </a:lnSpc>
              <a:buFontTx/>
              <a:buChar char="-"/>
            </a:pPr>
            <a:r>
              <a:rPr lang="fr-FR" sz="5600" dirty="0" smtClean="0"/>
              <a:t>Communication </a:t>
            </a:r>
            <a:r>
              <a:rPr lang="fr-FR" sz="5600" dirty="0"/>
              <a:t>sur un réseau - Couche Application, - Couche Transport OSI - Couche Réseau OSI : Adressage et Routage - Adressage du réseau : IPv4 - Couche liaison de données : commutation - Couche physique </a:t>
            </a:r>
            <a:r>
              <a:rPr lang="fr-FR" sz="5600" dirty="0" smtClean="0"/>
              <a:t>OSI</a:t>
            </a:r>
          </a:p>
          <a:p>
            <a:pPr marL="0" indent="0" algn="just">
              <a:lnSpc>
                <a:spcPct val="150000"/>
              </a:lnSpc>
              <a:buNone/>
            </a:pPr>
            <a:r>
              <a:rPr lang="fr-FR" sz="7200" b="1" i="1" u="sng" dirty="0">
                <a:solidFill>
                  <a:srgbClr val="00B0F0"/>
                </a:solidFill>
              </a:rPr>
              <a:t>TP des réseaux : </a:t>
            </a:r>
          </a:p>
          <a:p>
            <a:pPr algn="just">
              <a:lnSpc>
                <a:spcPct val="120000"/>
              </a:lnSpc>
              <a:buFontTx/>
              <a:buChar char="-"/>
            </a:pPr>
            <a:r>
              <a:rPr lang="fr-FR" sz="5600" dirty="0"/>
              <a:t>Cahier de charge de l’installation d’un </a:t>
            </a:r>
            <a:r>
              <a:rPr lang="fr-FR" sz="5600" dirty="0" smtClean="0"/>
              <a:t>réseau.</a:t>
            </a:r>
            <a:endParaRPr lang="fr-FR" sz="5600" dirty="0"/>
          </a:p>
          <a:p>
            <a:pPr algn="just">
              <a:lnSpc>
                <a:spcPct val="120000"/>
              </a:lnSpc>
              <a:buFontTx/>
              <a:buChar char="-"/>
            </a:pPr>
            <a:r>
              <a:rPr lang="fr-FR" sz="5600" dirty="0"/>
              <a:t>Installation et configuration et test d’un réseau - Les réseaux dans </a:t>
            </a:r>
            <a:r>
              <a:rPr lang="fr-FR" sz="5600" dirty="0" smtClean="0"/>
              <a:t>l’entreprise.</a:t>
            </a:r>
            <a:endParaRPr lang="fr-FR" sz="5600" dirty="0"/>
          </a:p>
          <a:p>
            <a:pPr algn="just">
              <a:lnSpc>
                <a:spcPct val="120000"/>
              </a:lnSpc>
              <a:buFontTx/>
              <a:buChar char="-"/>
            </a:pPr>
            <a:r>
              <a:rPr lang="fr-FR" sz="5600" dirty="0"/>
              <a:t>Utilisation d’application réseaux : messagerie, transfert de fichiers, … </a:t>
            </a:r>
          </a:p>
          <a:p>
            <a:pPr marL="0" indent="0" algn="just">
              <a:lnSpc>
                <a:spcPct val="150000"/>
              </a:lnSpc>
              <a:buNone/>
            </a:pPr>
            <a:r>
              <a:rPr lang="fr-FR" sz="7200" b="1" i="1" u="sng" dirty="0">
                <a:solidFill>
                  <a:srgbClr val="00B0F0"/>
                </a:solidFill>
              </a:rPr>
              <a:t>Veille technologique : </a:t>
            </a:r>
          </a:p>
          <a:p>
            <a:pPr algn="just">
              <a:lnSpc>
                <a:spcPct val="120000"/>
              </a:lnSpc>
              <a:buFontTx/>
              <a:buChar char="-"/>
            </a:pPr>
            <a:r>
              <a:rPr lang="fr-FR" sz="5600" dirty="0"/>
              <a:t>Présentation des architectures plus spécialisées et les tendances nouvelles. </a:t>
            </a:r>
          </a:p>
          <a:p>
            <a:pPr algn="just">
              <a:lnSpc>
                <a:spcPct val="120000"/>
              </a:lnSpc>
              <a:buFontTx/>
              <a:buChar char="-"/>
            </a:pPr>
            <a:r>
              <a:rPr lang="fr-FR" sz="5600" dirty="0"/>
              <a:t> Quelques </a:t>
            </a:r>
            <a:r>
              <a:rPr lang="fr-FR" sz="5600" dirty="0" smtClean="0"/>
              <a:t>technologies: </a:t>
            </a:r>
            <a:r>
              <a:rPr lang="fr-FR" sz="5600" dirty="0"/>
              <a:t>ADSL/</a:t>
            </a:r>
            <a:r>
              <a:rPr lang="fr-FR" sz="5600" dirty="0" err="1"/>
              <a:t>Wi-fi</a:t>
            </a:r>
            <a:r>
              <a:rPr lang="fr-FR" sz="5600" dirty="0"/>
              <a:t>, </a:t>
            </a:r>
            <a:r>
              <a:rPr lang="fr-FR" sz="5600" dirty="0" err="1"/>
              <a:t>VPNs</a:t>
            </a:r>
            <a:endParaRPr lang="fr-FR" sz="5600" dirty="0"/>
          </a:p>
        </p:txBody>
      </p:sp>
    </p:spTree>
    <p:extLst>
      <p:ext uri="{BB962C8B-B14F-4D97-AF65-F5344CB8AC3E}">
        <p14:creationId xmlns:p14="http://schemas.microsoft.com/office/powerpoint/2010/main" val="26397880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09800" y="228600"/>
            <a:ext cx="7772400" cy="914400"/>
          </a:xfrm>
        </p:spPr>
        <p:txBody>
          <a:bodyPr/>
          <a:lstStyle/>
          <a:p>
            <a:pPr eaLnBrk="1" hangingPunct="1"/>
            <a:r>
              <a:rPr lang="fr-FR" sz="3600" u="sng"/>
              <a:t>Adresses IP</a:t>
            </a:r>
            <a:endParaRPr lang="fr-FR" sz="1100" i="1">
              <a:solidFill>
                <a:srgbClr val="000000"/>
              </a:solidFill>
              <a:latin typeface="Verdana" panose="020B0604030504040204" pitchFamily="34" charset="0"/>
            </a:endParaRPr>
          </a:p>
        </p:txBody>
      </p:sp>
      <p:sp>
        <p:nvSpPr>
          <p:cNvPr id="32771"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2772" name="Rectangle 7"/>
          <p:cNvSpPr>
            <a:spLocks noChangeArrowheads="1"/>
          </p:cNvSpPr>
          <p:nvPr/>
        </p:nvSpPr>
        <p:spPr bwMode="auto">
          <a:xfrm>
            <a:off x="2133601" y="1012826"/>
            <a:ext cx="7948613"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fr-FR" sz="1600" u="sng" dirty="0">
                <a:solidFill>
                  <a:srgbClr val="000000"/>
                </a:solidFill>
                <a:latin typeface="Verdana" panose="020B0604030504040204" pitchFamily="34" charset="0"/>
              </a:rPr>
              <a:t>Imaginons un gros réseau noté </a:t>
            </a:r>
            <a:r>
              <a:rPr lang="fr-FR" sz="1600" i="1" u="sng" dirty="0" smtClean="0">
                <a:solidFill>
                  <a:srgbClr val="000000"/>
                </a:solidFill>
                <a:latin typeface="Verdana" panose="020B0604030504040204" pitchFamily="34" charset="0"/>
              </a:rPr>
              <a:t>58 </a:t>
            </a:r>
            <a:r>
              <a:rPr lang="fr-FR" sz="1600" u="sng" dirty="0">
                <a:solidFill>
                  <a:srgbClr val="000000"/>
                </a:solidFill>
                <a:latin typeface="Verdana" panose="020B0604030504040204" pitchFamily="34" charset="0"/>
              </a:rPr>
              <a:t>:</a:t>
            </a:r>
          </a:p>
          <a:p>
            <a:pPr algn="just"/>
            <a:r>
              <a:rPr lang="fr-FR" sz="1600" dirty="0">
                <a:solidFill>
                  <a:srgbClr val="000000"/>
                </a:solidFill>
                <a:latin typeface="Verdana" panose="020B0604030504040204" pitchFamily="34" charset="0"/>
              </a:rPr>
              <a:t>	On donnera généralement aux ordinateurs reliés à lui les adresses IP allant de </a:t>
            </a:r>
            <a:r>
              <a:rPr lang="fr-FR" sz="1600" i="1" dirty="0" smtClean="0">
                <a:solidFill>
                  <a:srgbClr val="000000"/>
                </a:solidFill>
                <a:latin typeface="Verdana" panose="020B0604030504040204" pitchFamily="34" charset="0"/>
              </a:rPr>
              <a:t>58.0.0.1</a:t>
            </a:r>
            <a:r>
              <a:rPr lang="fr-FR" sz="1600" dirty="0" smtClean="0">
                <a:solidFill>
                  <a:srgbClr val="000000"/>
                </a:solidFill>
                <a:latin typeface="Verdana" panose="020B0604030504040204" pitchFamily="34" charset="0"/>
              </a:rPr>
              <a:t> </a:t>
            </a:r>
            <a:r>
              <a:rPr lang="fr-FR" sz="1600" dirty="0">
                <a:solidFill>
                  <a:srgbClr val="000000"/>
                </a:solidFill>
                <a:latin typeface="Verdana" panose="020B0604030504040204" pitchFamily="34" charset="0"/>
              </a:rPr>
              <a:t>à </a:t>
            </a:r>
            <a:r>
              <a:rPr lang="fr-FR" sz="1600" i="1" dirty="0" smtClean="0">
                <a:solidFill>
                  <a:srgbClr val="000000"/>
                </a:solidFill>
                <a:latin typeface="Verdana" panose="020B0604030504040204" pitchFamily="34" charset="0"/>
              </a:rPr>
              <a:t>58.255.255.254</a:t>
            </a:r>
            <a:r>
              <a:rPr lang="fr-FR" sz="1600" dirty="0">
                <a:solidFill>
                  <a:srgbClr val="000000"/>
                </a:solidFill>
                <a:latin typeface="Verdana" panose="020B0604030504040204" pitchFamily="34" charset="0"/>
              </a:rPr>
              <a:t>.</a:t>
            </a:r>
          </a:p>
          <a:p>
            <a:pPr algn="just"/>
            <a:endParaRPr lang="fr-FR" sz="1600" dirty="0">
              <a:solidFill>
                <a:srgbClr val="000000"/>
              </a:solidFill>
              <a:latin typeface="Verdana" panose="020B0604030504040204" pitchFamily="34" charset="0"/>
            </a:endParaRPr>
          </a:p>
          <a:p>
            <a:pPr algn="just"/>
            <a:r>
              <a:rPr lang="fr-FR" sz="1600" dirty="0">
                <a:solidFill>
                  <a:srgbClr val="000000"/>
                </a:solidFill>
                <a:latin typeface="Verdana" panose="020B0604030504040204" pitchFamily="34" charset="0"/>
              </a:rPr>
              <a:t>	Il s'agit donc d'attribuer les numéros de telle façon qu'il y ait une organisation dans la hiérarchie des ordinateurs et des serveurs... </a:t>
            </a:r>
            <a:endParaRPr lang="fr-FR" dirty="0"/>
          </a:p>
        </p:txBody>
      </p:sp>
      <p:sp>
        <p:nvSpPr>
          <p:cNvPr id="32773" name="Rectangle 8"/>
          <p:cNvSpPr>
            <a:spLocks noChangeArrowheads="1"/>
          </p:cNvSpPr>
          <p:nvPr/>
        </p:nvSpPr>
        <p:spPr bwMode="auto">
          <a:xfrm>
            <a:off x="2133600" y="2895601"/>
            <a:ext cx="79248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sz="1600" dirty="0">
                <a:solidFill>
                  <a:srgbClr val="000000"/>
                </a:solidFill>
                <a:latin typeface="Verdana" panose="020B0604030504040204" pitchFamily="34" charset="0"/>
              </a:rPr>
              <a:t>	Ainsi, plus le nombre de bits réservé au réseau est petit, plus celui-ci peut contenir d'ordinateurs.</a:t>
            </a:r>
          </a:p>
          <a:p>
            <a:endParaRPr lang="fr-FR" sz="1600" dirty="0">
              <a:solidFill>
                <a:srgbClr val="000000"/>
              </a:solidFill>
              <a:latin typeface="Verdana" panose="020B0604030504040204" pitchFamily="34" charset="0"/>
            </a:endParaRPr>
          </a:p>
          <a:p>
            <a:r>
              <a:rPr lang="fr-FR" sz="1600" u="sng" dirty="0">
                <a:solidFill>
                  <a:srgbClr val="000000"/>
                </a:solidFill>
                <a:latin typeface="Verdana" panose="020B0604030504040204" pitchFamily="34" charset="0"/>
              </a:rPr>
              <a:t>Réseau noté 102. :</a:t>
            </a:r>
          </a:p>
          <a:p>
            <a:r>
              <a:rPr lang="fr-FR" sz="1600" dirty="0">
                <a:solidFill>
                  <a:srgbClr val="000000"/>
                </a:solidFill>
                <a:latin typeface="Verdana" panose="020B0604030504040204" pitchFamily="34" charset="0"/>
              </a:rPr>
              <a:t>L’adresse IP sera comprise entre </a:t>
            </a:r>
            <a:r>
              <a:rPr lang="fr-FR" sz="1600" b="1" dirty="0">
                <a:solidFill>
                  <a:srgbClr val="000000"/>
                </a:solidFill>
                <a:latin typeface="Verdana" panose="020B0604030504040204" pitchFamily="34" charset="0"/>
              </a:rPr>
              <a:t>102.0.0.1</a:t>
            </a:r>
            <a:r>
              <a:rPr lang="fr-FR" sz="1600" dirty="0">
                <a:solidFill>
                  <a:srgbClr val="000000"/>
                </a:solidFill>
                <a:latin typeface="Verdana" panose="020B0604030504040204" pitchFamily="34" charset="0"/>
              </a:rPr>
              <a:t> à </a:t>
            </a:r>
            <a:r>
              <a:rPr lang="fr-FR" sz="1600" b="1" dirty="0">
                <a:solidFill>
                  <a:srgbClr val="000000"/>
                </a:solidFill>
                <a:latin typeface="Verdana" panose="020B0604030504040204" pitchFamily="34" charset="0"/>
              </a:rPr>
              <a:t>102.255.255.254</a:t>
            </a:r>
          </a:p>
          <a:p>
            <a:r>
              <a:rPr lang="fr-FR" sz="1600" dirty="0">
                <a:solidFill>
                  <a:srgbClr val="000000"/>
                </a:solidFill>
                <a:latin typeface="Verdana" panose="020B0604030504040204" pitchFamily="34" charset="0"/>
              </a:rPr>
              <a:t>Soit 256 x 256 x 256 - 2=</a:t>
            </a:r>
            <a:r>
              <a:rPr lang="fr-FR" sz="1600" b="1" dirty="0">
                <a:solidFill>
                  <a:srgbClr val="000000"/>
                </a:solidFill>
                <a:latin typeface="Verdana" panose="020B0604030504040204" pitchFamily="34" charset="0"/>
              </a:rPr>
              <a:t>16 777 214</a:t>
            </a:r>
            <a:r>
              <a:rPr lang="fr-FR" sz="1600" dirty="0">
                <a:solidFill>
                  <a:srgbClr val="000000"/>
                </a:solidFill>
                <a:latin typeface="Verdana" panose="020B0604030504040204" pitchFamily="34" charset="0"/>
              </a:rPr>
              <a:t> possibilités</a:t>
            </a:r>
          </a:p>
          <a:p>
            <a:endParaRPr lang="fr-FR" sz="1600" dirty="0">
              <a:solidFill>
                <a:srgbClr val="000000"/>
              </a:solidFill>
              <a:latin typeface="Verdana" panose="020B0604030504040204" pitchFamily="34" charset="0"/>
            </a:endParaRPr>
          </a:p>
          <a:p>
            <a:r>
              <a:rPr lang="fr-FR" sz="1600" u="sng" dirty="0">
                <a:solidFill>
                  <a:srgbClr val="000000"/>
                </a:solidFill>
                <a:latin typeface="Verdana" panose="020B0604030504040204" pitchFamily="34" charset="0"/>
              </a:rPr>
              <a:t>Réseau noté </a:t>
            </a:r>
            <a:r>
              <a:rPr lang="fr-FR" sz="1600" u="sng" dirty="0" smtClean="0">
                <a:solidFill>
                  <a:srgbClr val="000000"/>
                </a:solidFill>
                <a:latin typeface="Verdana" panose="020B0604030504040204" pitchFamily="34" charset="0"/>
              </a:rPr>
              <a:t>194.26.0 </a:t>
            </a:r>
            <a:r>
              <a:rPr lang="fr-FR" sz="1600" u="sng" dirty="0">
                <a:solidFill>
                  <a:srgbClr val="000000"/>
                </a:solidFill>
                <a:latin typeface="Verdana" panose="020B0604030504040204" pitchFamily="34" charset="0"/>
              </a:rPr>
              <a:t>:</a:t>
            </a:r>
          </a:p>
          <a:p>
            <a:r>
              <a:rPr lang="fr-FR" sz="1600" dirty="0">
                <a:solidFill>
                  <a:srgbClr val="000000"/>
                </a:solidFill>
                <a:latin typeface="Verdana" panose="020B0604030504040204" pitchFamily="34" charset="0"/>
              </a:rPr>
              <a:t>L’adresse IP sera comprise entre </a:t>
            </a:r>
            <a:r>
              <a:rPr lang="fr-FR" sz="1600" b="1" dirty="0">
                <a:solidFill>
                  <a:srgbClr val="000000"/>
                </a:solidFill>
                <a:latin typeface="Verdana" panose="020B0604030504040204" pitchFamily="34" charset="0"/>
              </a:rPr>
              <a:t>194.26.0.1</a:t>
            </a:r>
            <a:r>
              <a:rPr lang="fr-FR" sz="1600" dirty="0">
                <a:solidFill>
                  <a:srgbClr val="000000"/>
                </a:solidFill>
                <a:latin typeface="Verdana" panose="020B0604030504040204" pitchFamily="34" charset="0"/>
              </a:rPr>
              <a:t> et </a:t>
            </a:r>
            <a:r>
              <a:rPr lang="fr-FR" sz="1600" b="1" dirty="0" smtClean="0">
                <a:solidFill>
                  <a:srgbClr val="000000"/>
                </a:solidFill>
                <a:latin typeface="Verdana" panose="020B0604030504040204" pitchFamily="34" charset="0"/>
              </a:rPr>
              <a:t>194.26.0.254</a:t>
            </a:r>
            <a:endParaRPr lang="fr-FR" sz="1600" dirty="0">
              <a:solidFill>
                <a:srgbClr val="000000"/>
              </a:solidFill>
              <a:latin typeface="Verdana" panose="020B0604030504040204" pitchFamily="34" charset="0"/>
            </a:endParaRPr>
          </a:p>
          <a:p>
            <a:r>
              <a:rPr lang="fr-FR" sz="1600" dirty="0">
                <a:solidFill>
                  <a:srgbClr val="000000"/>
                </a:solidFill>
                <a:latin typeface="Verdana" panose="020B0604030504040204" pitchFamily="34" charset="0"/>
              </a:rPr>
              <a:t>Soit 256 </a:t>
            </a:r>
            <a:r>
              <a:rPr lang="fr-FR" sz="1600" dirty="0" smtClean="0">
                <a:solidFill>
                  <a:srgbClr val="000000"/>
                </a:solidFill>
                <a:latin typeface="Verdana" panose="020B0604030504040204" pitchFamily="34" charset="0"/>
              </a:rPr>
              <a:t>- 2=</a:t>
            </a:r>
            <a:r>
              <a:rPr lang="fr-FR" sz="1600" b="1" dirty="0" smtClean="0">
                <a:solidFill>
                  <a:srgbClr val="000000"/>
                </a:solidFill>
                <a:latin typeface="Verdana" panose="020B0604030504040204" pitchFamily="34" charset="0"/>
              </a:rPr>
              <a:t>254 </a:t>
            </a:r>
            <a:r>
              <a:rPr lang="fr-FR" sz="1600" dirty="0" smtClean="0">
                <a:solidFill>
                  <a:srgbClr val="000000"/>
                </a:solidFill>
                <a:latin typeface="Verdana" panose="020B0604030504040204" pitchFamily="34" charset="0"/>
              </a:rPr>
              <a:t>possibilités</a:t>
            </a:r>
            <a:endParaRPr lang="fr-FR" sz="1600" dirty="0">
              <a:solidFill>
                <a:srgbClr val="000000"/>
              </a:solidFill>
              <a:latin typeface="Verdana" panose="020B0604030504040204" pitchFamily="34" charset="0"/>
            </a:endParaRPr>
          </a:p>
          <a:p>
            <a:endParaRPr lang="fr-FR" sz="16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4328379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09800" y="228600"/>
            <a:ext cx="7772400" cy="914400"/>
          </a:xfrm>
        </p:spPr>
        <p:txBody>
          <a:bodyPr/>
          <a:lstStyle/>
          <a:p>
            <a:pPr eaLnBrk="1" hangingPunct="1"/>
            <a:r>
              <a:rPr lang="fr-FR" sz="3600" u="sng"/>
              <a:t>Adresses IP : Adresses particulières</a:t>
            </a:r>
            <a:endParaRPr lang="fr-FR" sz="1100" i="1">
              <a:solidFill>
                <a:srgbClr val="000000"/>
              </a:solidFill>
              <a:latin typeface="Verdana" panose="020B0604030504040204" pitchFamily="34" charset="0"/>
            </a:endParaRPr>
          </a:p>
        </p:txBody>
      </p:sp>
      <p:sp>
        <p:nvSpPr>
          <p:cNvPr id="33795"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3796" name="Rectangle 5"/>
          <p:cNvSpPr>
            <a:spLocks noChangeArrowheads="1"/>
          </p:cNvSpPr>
          <p:nvPr/>
        </p:nvSpPr>
        <p:spPr bwMode="auto">
          <a:xfrm>
            <a:off x="2133600" y="1447801"/>
            <a:ext cx="7924800" cy="349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fr-FR" sz="2000" dirty="0">
                <a:solidFill>
                  <a:srgbClr val="000000"/>
                </a:solidFill>
                <a:latin typeface="Verdana" panose="020B0604030504040204" pitchFamily="34" charset="0"/>
              </a:rPr>
              <a:t>	Si </a:t>
            </a:r>
            <a:r>
              <a:rPr lang="fr-FR" sz="2000" b="1" dirty="0">
                <a:solidFill>
                  <a:srgbClr val="000000"/>
                </a:solidFill>
                <a:latin typeface="Verdana" panose="020B0604030504040204" pitchFamily="34" charset="0"/>
              </a:rPr>
              <a:t>host-id</a:t>
            </a:r>
            <a:r>
              <a:rPr lang="fr-FR" sz="2000" dirty="0">
                <a:solidFill>
                  <a:srgbClr val="000000"/>
                </a:solidFill>
                <a:latin typeface="Verdana" panose="020B0604030504040204" pitchFamily="34" charset="0"/>
              </a:rPr>
              <a:t> est constitué </a:t>
            </a:r>
            <a:r>
              <a:rPr lang="fr-FR" sz="2000" b="1" dirty="0">
                <a:solidFill>
                  <a:srgbClr val="000000"/>
                </a:solidFill>
                <a:latin typeface="Verdana" panose="020B0604030504040204" pitchFamily="34" charset="0"/>
              </a:rPr>
              <a:t>uniquement de 0</a:t>
            </a:r>
            <a:r>
              <a:rPr lang="fr-FR" sz="2000" dirty="0">
                <a:solidFill>
                  <a:srgbClr val="000000"/>
                </a:solidFill>
                <a:latin typeface="Verdana" panose="020B0604030504040204" pitchFamily="34" charset="0"/>
              </a:rPr>
              <a:t> alors l’adresse IP correspond à </a:t>
            </a:r>
            <a:r>
              <a:rPr lang="fr-FR" sz="2000" b="1" dirty="0">
                <a:solidFill>
                  <a:srgbClr val="000000"/>
                </a:solidFill>
                <a:latin typeface="Verdana" panose="020B0604030504040204" pitchFamily="34" charset="0"/>
              </a:rPr>
              <a:t>l’adresse du réseau</a:t>
            </a:r>
            <a:r>
              <a:rPr lang="fr-FR" sz="2000" dirty="0">
                <a:solidFill>
                  <a:srgbClr val="000000"/>
                </a:solidFill>
                <a:latin typeface="Verdana" panose="020B0604030504040204" pitchFamily="34" charset="0"/>
              </a:rPr>
              <a:t>.</a:t>
            </a:r>
          </a:p>
          <a:p>
            <a:pPr algn="just"/>
            <a:r>
              <a:rPr lang="fr-FR" sz="2000" u="sng" dirty="0">
                <a:solidFill>
                  <a:srgbClr val="000000"/>
                </a:solidFill>
                <a:latin typeface="Verdana" panose="020B0604030504040204" pitchFamily="34" charset="0"/>
              </a:rPr>
              <a:t>Exemple :</a:t>
            </a:r>
            <a:r>
              <a:rPr lang="fr-FR" sz="2000" dirty="0">
                <a:solidFill>
                  <a:srgbClr val="000000"/>
                </a:solidFill>
                <a:latin typeface="Verdana" panose="020B0604030504040204" pitchFamily="34" charset="0"/>
              </a:rPr>
              <a:t> 192.200.0.0 adresse du réseau </a:t>
            </a:r>
            <a:r>
              <a:rPr lang="fr-FR" sz="2000" dirty="0" smtClean="0">
                <a:solidFill>
                  <a:srgbClr val="000000"/>
                </a:solidFill>
                <a:latin typeface="Verdana" panose="020B0604030504040204" pitchFamily="34" charset="0"/>
              </a:rPr>
              <a:t>192.200.0</a:t>
            </a:r>
            <a:endParaRPr lang="fr-FR" sz="2000" dirty="0">
              <a:solidFill>
                <a:srgbClr val="000000"/>
              </a:solidFill>
              <a:latin typeface="Verdana" panose="020B0604030504040204" pitchFamily="34" charset="0"/>
            </a:endParaRPr>
          </a:p>
          <a:p>
            <a:pPr algn="just"/>
            <a:endParaRPr lang="fr-FR" sz="2000" dirty="0">
              <a:solidFill>
                <a:srgbClr val="000000"/>
              </a:solidFill>
              <a:latin typeface="Verdana" panose="020B0604030504040204" pitchFamily="34" charset="0"/>
            </a:endParaRPr>
          </a:p>
          <a:p>
            <a:pPr algn="just"/>
            <a:r>
              <a:rPr lang="fr-FR" sz="2000" dirty="0">
                <a:solidFill>
                  <a:srgbClr val="000000"/>
                </a:solidFill>
                <a:latin typeface="Verdana" panose="020B0604030504040204" pitchFamily="34" charset="0"/>
              </a:rPr>
              <a:t>	Si </a:t>
            </a:r>
            <a:r>
              <a:rPr lang="fr-FR" sz="2000" b="1" dirty="0">
                <a:solidFill>
                  <a:srgbClr val="000000"/>
                </a:solidFill>
                <a:latin typeface="Verdana" panose="020B0604030504040204" pitchFamily="34" charset="0"/>
              </a:rPr>
              <a:t>host-id </a:t>
            </a:r>
            <a:r>
              <a:rPr lang="fr-FR" sz="2000" dirty="0">
                <a:solidFill>
                  <a:srgbClr val="000000"/>
                </a:solidFill>
                <a:latin typeface="Verdana" panose="020B0604030504040204" pitchFamily="34" charset="0"/>
              </a:rPr>
              <a:t>est constitué </a:t>
            </a:r>
            <a:r>
              <a:rPr lang="fr-FR" sz="2000" b="1" dirty="0">
                <a:solidFill>
                  <a:srgbClr val="000000"/>
                </a:solidFill>
                <a:latin typeface="Verdana" panose="020B0604030504040204" pitchFamily="34" charset="0"/>
              </a:rPr>
              <a:t>uniquement de 1</a:t>
            </a:r>
            <a:r>
              <a:rPr lang="fr-FR" sz="2000" dirty="0">
                <a:solidFill>
                  <a:srgbClr val="000000"/>
                </a:solidFill>
                <a:latin typeface="Verdana" panose="020B0604030504040204" pitchFamily="34" charset="0"/>
              </a:rPr>
              <a:t> alors l’adresse IP correspond à </a:t>
            </a:r>
            <a:r>
              <a:rPr lang="fr-FR" sz="2000" b="1" dirty="0">
                <a:solidFill>
                  <a:srgbClr val="000000"/>
                </a:solidFill>
                <a:latin typeface="Verdana" panose="020B0604030504040204" pitchFamily="34" charset="0"/>
              </a:rPr>
              <a:t>TOUTES les machines du réseau</a:t>
            </a:r>
            <a:r>
              <a:rPr lang="fr-FR" sz="2000" dirty="0">
                <a:solidFill>
                  <a:srgbClr val="000000"/>
                </a:solidFill>
                <a:latin typeface="Verdana" panose="020B0604030504040204" pitchFamily="34" charset="0"/>
              </a:rPr>
              <a:t>.</a:t>
            </a:r>
          </a:p>
          <a:p>
            <a:pPr algn="just"/>
            <a:r>
              <a:rPr lang="fr-FR" sz="2000" u="sng" dirty="0">
                <a:solidFill>
                  <a:srgbClr val="000000"/>
                </a:solidFill>
                <a:latin typeface="Verdana" panose="020B0604030504040204" pitchFamily="34" charset="0"/>
              </a:rPr>
              <a:t>Exemple :</a:t>
            </a:r>
            <a:r>
              <a:rPr lang="fr-FR" sz="2000" dirty="0">
                <a:solidFill>
                  <a:srgbClr val="000000"/>
                </a:solidFill>
                <a:latin typeface="Verdana" panose="020B0604030504040204" pitchFamily="34" charset="0"/>
              </a:rPr>
              <a:t> 10.255.255.255 est l’adresse de toutes les machine du réseau 10.</a:t>
            </a:r>
          </a:p>
          <a:p>
            <a:pPr algn="just"/>
            <a:endParaRPr lang="fr-FR" sz="2000" dirty="0">
              <a:solidFill>
                <a:srgbClr val="000000"/>
              </a:solidFill>
              <a:latin typeface="Verdana" panose="020B0604030504040204" pitchFamily="34" charset="0"/>
            </a:endParaRPr>
          </a:p>
          <a:p>
            <a:pPr algn="just"/>
            <a:r>
              <a:rPr lang="fr-FR" sz="2000" dirty="0">
                <a:solidFill>
                  <a:srgbClr val="000000"/>
                </a:solidFill>
                <a:latin typeface="Verdana" panose="020B0604030504040204" pitchFamily="34" charset="0"/>
              </a:rPr>
              <a:t>L’adresse </a:t>
            </a:r>
            <a:r>
              <a:rPr lang="fr-FR" sz="2000" b="1" dirty="0">
                <a:solidFill>
                  <a:srgbClr val="000000"/>
                </a:solidFill>
                <a:latin typeface="Verdana" panose="020B0604030504040204" pitchFamily="34" charset="0"/>
              </a:rPr>
              <a:t>127.0.0.1 </a:t>
            </a:r>
            <a:r>
              <a:rPr lang="fr-FR" sz="2000" dirty="0">
                <a:solidFill>
                  <a:srgbClr val="000000"/>
                </a:solidFill>
                <a:latin typeface="Verdana" panose="020B0604030504040204" pitchFamily="34" charset="0"/>
              </a:rPr>
              <a:t>désigne l’adresse de la machine locale.</a:t>
            </a:r>
            <a:endParaRPr lang="fr-FR" sz="11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1586885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09800" y="228600"/>
            <a:ext cx="7772400" cy="914400"/>
          </a:xfrm>
        </p:spPr>
        <p:txBody>
          <a:bodyPr/>
          <a:lstStyle/>
          <a:p>
            <a:pPr eaLnBrk="1" hangingPunct="1"/>
            <a:r>
              <a:rPr lang="fr-FR" sz="3600" u="sng"/>
              <a:t>Adresses IP : Les classes</a:t>
            </a:r>
            <a:endParaRPr lang="fr-FR" sz="1100" i="1">
              <a:solidFill>
                <a:srgbClr val="000000"/>
              </a:solidFill>
              <a:latin typeface="Verdana" panose="020B0604030504040204" pitchFamily="34" charset="0"/>
            </a:endParaRPr>
          </a:p>
        </p:txBody>
      </p:sp>
      <p:sp>
        <p:nvSpPr>
          <p:cNvPr id="34819"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4820" name="Rectangle 4"/>
          <p:cNvSpPr>
            <a:spLocks noChangeArrowheads="1"/>
          </p:cNvSpPr>
          <p:nvPr/>
        </p:nvSpPr>
        <p:spPr bwMode="auto">
          <a:xfrm>
            <a:off x="2133600" y="1447800"/>
            <a:ext cx="79248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fr-FR" sz="2000" dirty="0">
                <a:solidFill>
                  <a:srgbClr val="000000"/>
                </a:solidFill>
                <a:latin typeface="Verdana" panose="020B0604030504040204" pitchFamily="34" charset="0"/>
              </a:rPr>
              <a:t>	</a:t>
            </a:r>
            <a:r>
              <a:rPr lang="fr-FR" dirty="0"/>
              <a:t>Les adresses IP sont donc réparties en classes, c'est-à-dire selon le nombre d'octets qui représente le réseau.</a:t>
            </a:r>
          </a:p>
          <a:p>
            <a:pPr algn="just"/>
            <a:endParaRPr lang="fr-FR" dirty="0"/>
          </a:p>
          <a:p>
            <a:pPr algn="just"/>
            <a:r>
              <a:rPr lang="fr-FR" u="sng" dirty="0"/>
              <a:t>Classe A :</a:t>
            </a:r>
            <a:r>
              <a:rPr lang="fr-FR" dirty="0"/>
              <a:t> le réseau est représenté par </a:t>
            </a:r>
            <a:r>
              <a:rPr lang="fr-FR" u="sng" dirty="0"/>
              <a:t>8 bits</a:t>
            </a:r>
          </a:p>
          <a:p>
            <a:pPr algn="just"/>
            <a:r>
              <a:rPr lang="fr-FR" u="sng" dirty="0"/>
              <a:t>Classe B :</a:t>
            </a:r>
            <a:r>
              <a:rPr lang="fr-FR" dirty="0"/>
              <a:t> le réseau est représenté par </a:t>
            </a:r>
            <a:r>
              <a:rPr lang="fr-FR" u="sng" dirty="0"/>
              <a:t>16 bits</a:t>
            </a:r>
            <a:endParaRPr lang="fr-FR" dirty="0"/>
          </a:p>
          <a:p>
            <a:pPr algn="just"/>
            <a:r>
              <a:rPr lang="fr-FR" u="sng" dirty="0"/>
              <a:t>Classe C :</a:t>
            </a:r>
            <a:r>
              <a:rPr lang="fr-FR" dirty="0"/>
              <a:t> le réseau est représenté par </a:t>
            </a:r>
            <a:r>
              <a:rPr lang="fr-FR" u="sng" dirty="0"/>
              <a:t>24 </a:t>
            </a:r>
            <a:r>
              <a:rPr lang="fr-FR" u="sng" dirty="0" smtClean="0"/>
              <a:t>bits</a:t>
            </a:r>
          </a:p>
          <a:p>
            <a:pPr algn="just"/>
            <a:r>
              <a:rPr lang="fr-FR" u="sng" dirty="0" smtClean="0"/>
              <a:t>Classe D</a:t>
            </a:r>
          </a:p>
          <a:p>
            <a:pPr algn="just"/>
            <a:r>
              <a:rPr lang="fr-FR" u="sng" dirty="0" smtClean="0"/>
              <a:t>Classe E</a:t>
            </a:r>
            <a:endParaRPr lang="fr-FR" u="sng" dirty="0"/>
          </a:p>
          <a:p>
            <a:pPr algn="just"/>
            <a:endParaRPr lang="fr-FR" dirty="0"/>
          </a:p>
          <a:p>
            <a:pPr algn="just"/>
            <a:r>
              <a:rPr lang="fr-FR" dirty="0"/>
              <a:t>	C’est l’adresse IP mais aussi le </a:t>
            </a:r>
            <a:r>
              <a:rPr lang="fr-FR" u="sng" dirty="0"/>
              <a:t>masque de sous-réseau</a:t>
            </a:r>
            <a:r>
              <a:rPr lang="fr-FR" dirty="0"/>
              <a:t> qui va définir la classe.</a:t>
            </a:r>
            <a:endParaRPr lang="fr-FR" sz="2000" u="sng"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7635678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9800" y="228600"/>
            <a:ext cx="7772400" cy="914400"/>
          </a:xfrm>
        </p:spPr>
        <p:txBody>
          <a:bodyPr/>
          <a:lstStyle/>
          <a:p>
            <a:pPr eaLnBrk="1" hangingPunct="1"/>
            <a:r>
              <a:rPr lang="fr-FR" sz="3600" u="sng"/>
              <a:t>Adresses IP : Classe A</a:t>
            </a:r>
            <a:endParaRPr lang="fr-FR" sz="1100" i="1">
              <a:solidFill>
                <a:srgbClr val="000000"/>
              </a:solidFill>
              <a:latin typeface="Verdana" panose="020B0604030504040204" pitchFamily="34" charset="0"/>
            </a:endParaRPr>
          </a:p>
        </p:txBody>
      </p:sp>
      <p:sp>
        <p:nvSpPr>
          <p:cNvPr id="36867"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6868" name="Rectangle 4"/>
          <p:cNvSpPr>
            <a:spLocks noChangeArrowheads="1"/>
          </p:cNvSpPr>
          <p:nvPr/>
        </p:nvSpPr>
        <p:spPr bwMode="auto">
          <a:xfrm>
            <a:off x="2133600" y="1143000"/>
            <a:ext cx="79248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a:t>Une adresse IP de </a:t>
            </a:r>
            <a:r>
              <a:rPr lang="fr-FR" b="1"/>
              <a:t>classe A</a:t>
            </a:r>
            <a:r>
              <a:rPr lang="fr-FR"/>
              <a:t>, en binaire, ressemble à ceci: </a:t>
            </a:r>
          </a:p>
          <a:p>
            <a:r>
              <a:rPr lang="fr-FR" b="1">
                <a:solidFill>
                  <a:srgbClr val="FF0000"/>
                </a:solidFill>
                <a:latin typeface="Courier" charset="0"/>
              </a:rPr>
              <a:t>0xxx xxxx</a:t>
            </a:r>
            <a:r>
              <a:rPr lang="fr-FR" b="1">
                <a:latin typeface="Courier" charset="0"/>
              </a:rPr>
              <a:t>.</a:t>
            </a:r>
            <a:r>
              <a:rPr lang="fr-FR" b="1">
                <a:solidFill>
                  <a:schemeClr val="accent2"/>
                </a:solidFill>
                <a:latin typeface="Courier" charset="0"/>
              </a:rPr>
              <a:t>xxxx xxxx.xxxx xxxx.xxxx xxxx</a:t>
            </a:r>
            <a:endParaRPr lang="fr-FR" b="1">
              <a:latin typeface="Courier" charset="0"/>
            </a:endParaRPr>
          </a:p>
          <a:p>
            <a:r>
              <a:rPr lang="fr-FR" b="1">
                <a:solidFill>
                  <a:schemeClr val="folHlink"/>
                </a:solidFill>
                <a:latin typeface="Courier" charset="0"/>
              </a:rPr>
              <a:t>   </a:t>
            </a:r>
            <a:r>
              <a:rPr lang="fr-FR" b="1">
                <a:solidFill>
                  <a:srgbClr val="FF0000"/>
                </a:solidFill>
                <a:latin typeface="Courier" charset="0"/>
              </a:rPr>
              <a:t>Réseau</a:t>
            </a:r>
            <a:r>
              <a:rPr lang="fr-FR" b="1">
                <a:latin typeface="Courier" charset="0"/>
              </a:rPr>
              <a:t>.</a:t>
            </a:r>
            <a:r>
              <a:rPr lang="fr-FR" b="1">
                <a:solidFill>
                  <a:schemeClr val="accent2"/>
                </a:solidFill>
                <a:latin typeface="Courier" charset="0"/>
              </a:rPr>
              <a:t>Ordinateur</a:t>
            </a:r>
          </a:p>
          <a:p>
            <a:endParaRPr lang="fr-FR" u="sng"/>
          </a:p>
          <a:p>
            <a:r>
              <a:rPr lang="fr-FR" sz="2000" u="sng"/>
              <a:t>Adresses réseaux  :</a:t>
            </a:r>
            <a:r>
              <a:rPr lang="fr-FR" sz="2000"/>
              <a:t> </a:t>
            </a:r>
          </a:p>
          <a:p>
            <a:r>
              <a:rPr lang="fr-FR" sz="2000"/>
              <a:t>De </a:t>
            </a:r>
            <a:r>
              <a:rPr lang="fr-FR" sz="2000" b="1"/>
              <a:t>1.0.0.0 </a:t>
            </a:r>
            <a:r>
              <a:rPr lang="fr-FR" sz="2000"/>
              <a:t>à </a:t>
            </a:r>
            <a:r>
              <a:rPr lang="fr-FR" sz="2000" b="1"/>
              <a:t>126.0.0.0 </a:t>
            </a:r>
            <a:r>
              <a:rPr lang="fr-FR" sz="2000"/>
              <a:t>=&gt; 126 réseaux possibles</a:t>
            </a:r>
          </a:p>
          <a:p>
            <a:r>
              <a:rPr lang="fr-FR" sz="2000"/>
              <a:t>(restriction : le réseau 0.x.x.x est interdit)</a:t>
            </a:r>
          </a:p>
          <a:p>
            <a:endParaRPr lang="fr-FR" sz="2000"/>
          </a:p>
          <a:p>
            <a:r>
              <a:rPr lang="fr-FR" sz="2000" u="sng"/>
              <a:t>Adresses IP disponible par réseaux :</a:t>
            </a:r>
          </a:p>
          <a:p>
            <a:r>
              <a:rPr lang="fr-FR" sz="2000"/>
              <a:t>De </a:t>
            </a:r>
            <a:r>
              <a:rPr lang="fr-FR" sz="2000" b="1"/>
              <a:t>X.0.0.1 </a:t>
            </a:r>
            <a:r>
              <a:rPr lang="fr-FR" sz="2000"/>
              <a:t>à </a:t>
            </a:r>
            <a:r>
              <a:rPr lang="fr-FR" sz="2000" b="1"/>
              <a:t>X.255.255.254</a:t>
            </a:r>
            <a:r>
              <a:rPr lang="fr-FR" sz="2000"/>
              <a:t> =&gt; (256 x 256 x 256) - 2= 16 777 214 IP dispo</a:t>
            </a:r>
          </a:p>
          <a:p>
            <a:r>
              <a:rPr lang="fr-FR" sz="2000"/>
              <a:t>(1&lt;X&lt;126)</a:t>
            </a:r>
          </a:p>
          <a:p>
            <a:endParaRPr lang="fr-FR" sz="2000"/>
          </a:p>
          <a:p>
            <a:r>
              <a:rPr lang="fr-FR" sz="2000" u="sng"/>
              <a:t>Masque de sous-réseau  :</a:t>
            </a:r>
            <a:endParaRPr lang="fr-FR" sz="2000"/>
          </a:p>
          <a:p>
            <a:r>
              <a:rPr lang="fr-FR" b="1">
                <a:solidFill>
                  <a:srgbClr val="FF0000"/>
                </a:solidFill>
                <a:latin typeface="Courier" charset="0"/>
              </a:rPr>
              <a:t>1111 1111</a:t>
            </a:r>
            <a:r>
              <a:rPr lang="fr-FR" b="1">
                <a:latin typeface="Courier" charset="0"/>
              </a:rPr>
              <a:t>.</a:t>
            </a:r>
            <a:r>
              <a:rPr lang="fr-FR" b="1">
                <a:solidFill>
                  <a:schemeClr val="accent2"/>
                </a:solidFill>
                <a:latin typeface="Courier" charset="0"/>
              </a:rPr>
              <a:t>0000 0000.0000 0000.0000 0000</a:t>
            </a:r>
          </a:p>
          <a:p>
            <a:r>
              <a:rPr lang="fr-FR" b="1">
                <a:solidFill>
                  <a:schemeClr val="folHlink"/>
                </a:solidFill>
                <a:latin typeface="Courier" charset="0"/>
              </a:rPr>
              <a:t>      </a:t>
            </a:r>
            <a:r>
              <a:rPr lang="fr-FR" b="1">
                <a:solidFill>
                  <a:srgbClr val="FF0000"/>
                </a:solidFill>
                <a:latin typeface="Courier" charset="0"/>
              </a:rPr>
              <a:t>255</a:t>
            </a:r>
            <a:r>
              <a:rPr lang="fr-FR" b="1">
                <a:latin typeface="Courier" charset="0"/>
              </a:rPr>
              <a:t>.        </a:t>
            </a:r>
            <a:r>
              <a:rPr lang="fr-FR" b="1">
                <a:solidFill>
                  <a:schemeClr val="accent2"/>
                </a:solidFill>
                <a:latin typeface="Courier" charset="0"/>
              </a:rPr>
              <a:t>0.        0.        0</a:t>
            </a:r>
          </a:p>
          <a:p>
            <a:endParaRPr lang="fr-FR">
              <a:solidFill>
                <a:schemeClr val="accent2"/>
              </a:solidFill>
              <a:latin typeface="Courier" charset="0"/>
            </a:endParaRPr>
          </a:p>
        </p:txBody>
      </p:sp>
    </p:spTree>
    <p:extLst>
      <p:ext uri="{BB962C8B-B14F-4D97-AF65-F5344CB8AC3E}">
        <p14:creationId xmlns:p14="http://schemas.microsoft.com/office/powerpoint/2010/main" val="20063506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9800" y="228600"/>
            <a:ext cx="7772400" cy="914400"/>
          </a:xfrm>
        </p:spPr>
        <p:txBody>
          <a:bodyPr/>
          <a:lstStyle/>
          <a:p>
            <a:pPr eaLnBrk="1" hangingPunct="1"/>
            <a:r>
              <a:rPr lang="fr-FR" sz="3600" u="sng"/>
              <a:t>Adresses IP : Classe B</a:t>
            </a:r>
            <a:endParaRPr lang="fr-FR" sz="1100" i="1">
              <a:solidFill>
                <a:srgbClr val="000000"/>
              </a:solidFill>
              <a:latin typeface="Verdana" panose="020B0604030504040204" pitchFamily="34" charset="0"/>
            </a:endParaRPr>
          </a:p>
        </p:txBody>
      </p:sp>
      <p:sp>
        <p:nvSpPr>
          <p:cNvPr id="37891"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7892" name="Rectangle 4"/>
          <p:cNvSpPr>
            <a:spLocks noChangeArrowheads="1"/>
          </p:cNvSpPr>
          <p:nvPr/>
        </p:nvSpPr>
        <p:spPr bwMode="auto">
          <a:xfrm>
            <a:off x="2133600" y="1143000"/>
            <a:ext cx="7924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a:t>Une adresse IP de </a:t>
            </a:r>
            <a:r>
              <a:rPr lang="fr-FR" b="1"/>
              <a:t>classe B</a:t>
            </a:r>
            <a:r>
              <a:rPr lang="fr-FR"/>
              <a:t>, en binaire, ressemble à ceci: </a:t>
            </a:r>
          </a:p>
          <a:p>
            <a:r>
              <a:rPr lang="fr-FR" b="1">
                <a:solidFill>
                  <a:srgbClr val="FF0000"/>
                </a:solidFill>
                <a:latin typeface="Courier" charset="0"/>
              </a:rPr>
              <a:t>10xx xxxx.xxxx xxxx</a:t>
            </a:r>
            <a:r>
              <a:rPr lang="fr-FR" b="1">
                <a:solidFill>
                  <a:schemeClr val="accent2"/>
                </a:solidFill>
                <a:latin typeface="Courier" charset="0"/>
              </a:rPr>
              <a:t>.xxxx xxxx.xxxx xxxx</a:t>
            </a:r>
            <a:endParaRPr lang="fr-FR" b="1">
              <a:latin typeface="Courier" charset="0"/>
            </a:endParaRPr>
          </a:p>
          <a:p>
            <a:r>
              <a:rPr lang="fr-FR" b="1">
                <a:solidFill>
                  <a:schemeClr val="folHlink"/>
                </a:solidFill>
                <a:latin typeface="Courier" charset="0"/>
              </a:rPr>
              <a:t>             </a:t>
            </a:r>
            <a:r>
              <a:rPr lang="fr-FR" b="1">
                <a:solidFill>
                  <a:srgbClr val="FF0000"/>
                </a:solidFill>
                <a:latin typeface="Courier" charset="0"/>
              </a:rPr>
              <a:t>Réseau</a:t>
            </a:r>
            <a:r>
              <a:rPr lang="fr-FR" b="1">
                <a:latin typeface="Courier" charset="0"/>
              </a:rPr>
              <a:t>.</a:t>
            </a:r>
            <a:r>
              <a:rPr lang="fr-FR" b="1">
                <a:solidFill>
                  <a:schemeClr val="accent2"/>
                </a:solidFill>
                <a:latin typeface="Courier" charset="0"/>
              </a:rPr>
              <a:t>Ordinateur</a:t>
            </a:r>
          </a:p>
          <a:p>
            <a:endParaRPr lang="fr-FR" sz="2000" u="sng"/>
          </a:p>
          <a:p>
            <a:r>
              <a:rPr lang="fr-FR" sz="2000" u="sng"/>
              <a:t>Adresses réseaux  :</a:t>
            </a:r>
            <a:r>
              <a:rPr lang="fr-FR" sz="2000"/>
              <a:t> </a:t>
            </a:r>
          </a:p>
          <a:p>
            <a:r>
              <a:rPr lang="fr-FR" sz="2000"/>
              <a:t>De </a:t>
            </a:r>
            <a:r>
              <a:rPr lang="fr-FR" sz="2000" b="1"/>
              <a:t>128.0.0.0 </a:t>
            </a:r>
            <a:r>
              <a:rPr lang="fr-FR" sz="2000"/>
              <a:t>à </a:t>
            </a:r>
            <a:r>
              <a:rPr lang="fr-FR" sz="2000" b="1"/>
              <a:t>191.255.0.0 </a:t>
            </a:r>
            <a:r>
              <a:rPr lang="fr-FR" sz="2000"/>
              <a:t>=&gt; 16 384 réseaux possibles</a:t>
            </a:r>
          </a:p>
          <a:p>
            <a:endParaRPr lang="fr-FR" sz="2000"/>
          </a:p>
          <a:p>
            <a:endParaRPr lang="fr-FR" sz="2000"/>
          </a:p>
          <a:p>
            <a:r>
              <a:rPr lang="fr-FR" sz="2000" u="sng"/>
              <a:t>Adresses IP disponible par réseaux :</a:t>
            </a:r>
          </a:p>
          <a:p>
            <a:r>
              <a:rPr lang="fr-FR" sz="2000"/>
              <a:t>De </a:t>
            </a:r>
            <a:r>
              <a:rPr lang="fr-FR" sz="2000" b="1"/>
              <a:t>X.Y.0.1 </a:t>
            </a:r>
            <a:r>
              <a:rPr lang="fr-FR" sz="2000"/>
              <a:t>à </a:t>
            </a:r>
            <a:r>
              <a:rPr lang="fr-FR" sz="2000" b="1"/>
              <a:t>X.Y.255.254</a:t>
            </a:r>
            <a:r>
              <a:rPr lang="fr-FR" sz="2000"/>
              <a:t> =&gt; (256x256)-2= 65 534 IP dispo</a:t>
            </a:r>
          </a:p>
          <a:p>
            <a:r>
              <a:rPr lang="fr-FR" sz="2000"/>
              <a:t>(128&lt;X&lt;191 et 0&lt;Y&lt;255)</a:t>
            </a:r>
          </a:p>
          <a:p>
            <a:endParaRPr lang="fr-FR" sz="2000"/>
          </a:p>
          <a:p>
            <a:r>
              <a:rPr lang="fr-FR" sz="2000" u="sng"/>
              <a:t>Masque de sous-réseau  :</a:t>
            </a:r>
            <a:endParaRPr lang="fr-FR" sz="2000"/>
          </a:p>
          <a:p>
            <a:r>
              <a:rPr lang="fr-FR" b="1">
                <a:solidFill>
                  <a:srgbClr val="FF0000"/>
                </a:solidFill>
                <a:latin typeface="Courier" charset="0"/>
              </a:rPr>
              <a:t>1111 1111.1111 1111</a:t>
            </a:r>
            <a:r>
              <a:rPr lang="fr-FR" b="1">
                <a:latin typeface="Courier" charset="0"/>
              </a:rPr>
              <a:t>.</a:t>
            </a:r>
            <a:r>
              <a:rPr lang="fr-FR" b="1">
                <a:solidFill>
                  <a:schemeClr val="accent2"/>
                </a:solidFill>
                <a:latin typeface="Courier" charset="0"/>
              </a:rPr>
              <a:t>0000 0000.0000 0000</a:t>
            </a:r>
          </a:p>
          <a:p>
            <a:r>
              <a:rPr lang="fr-FR" b="1">
                <a:solidFill>
                  <a:schemeClr val="folHlink"/>
                </a:solidFill>
                <a:latin typeface="Courier" charset="0"/>
              </a:rPr>
              <a:t>      </a:t>
            </a:r>
            <a:r>
              <a:rPr lang="fr-FR" b="1">
                <a:solidFill>
                  <a:srgbClr val="FF0000"/>
                </a:solidFill>
                <a:latin typeface="Courier" charset="0"/>
              </a:rPr>
              <a:t>255.      255</a:t>
            </a:r>
            <a:r>
              <a:rPr lang="fr-FR" b="1">
                <a:latin typeface="Courier" charset="0"/>
              </a:rPr>
              <a:t>. </a:t>
            </a:r>
            <a:r>
              <a:rPr lang="fr-FR" b="1">
                <a:solidFill>
                  <a:schemeClr val="accent2"/>
                </a:solidFill>
                <a:latin typeface="Courier" charset="0"/>
              </a:rPr>
              <a:t>       0.        0</a:t>
            </a:r>
          </a:p>
          <a:p>
            <a:endParaRPr lang="fr-FR">
              <a:solidFill>
                <a:schemeClr val="accent2"/>
              </a:solidFill>
              <a:latin typeface="Courier" charset="0"/>
            </a:endParaRPr>
          </a:p>
        </p:txBody>
      </p:sp>
    </p:spTree>
    <p:extLst>
      <p:ext uri="{BB962C8B-B14F-4D97-AF65-F5344CB8AC3E}">
        <p14:creationId xmlns:p14="http://schemas.microsoft.com/office/powerpoint/2010/main" val="25115300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09800" y="228600"/>
            <a:ext cx="7772400" cy="914400"/>
          </a:xfrm>
        </p:spPr>
        <p:txBody>
          <a:bodyPr/>
          <a:lstStyle/>
          <a:p>
            <a:pPr eaLnBrk="1" hangingPunct="1"/>
            <a:r>
              <a:rPr lang="fr-FR" sz="3600" u="sng"/>
              <a:t>Adresses IP : Classe C</a:t>
            </a:r>
            <a:endParaRPr lang="fr-FR" sz="1100" i="1">
              <a:solidFill>
                <a:srgbClr val="000000"/>
              </a:solidFill>
              <a:latin typeface="Verdana" panose="020B0604030504040204" pitchFamily="34" charset="0"/>
            </a:endParaRPr>
          </a:p>
        </p:txBody>
      </p:sp>
      <p:sp>
        <p:nvSpPr>
          <p:cNvPr id="38915"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8916" name="Rectangle 4"/>
          <p:cNvSpPr>
            <a:spLocks noChangeArrowheads="1"/>
          </p:cNvSpPr>
          <p:nvPr/>
        </p:nvSpPr>
        <p:spPr bwMode="auto">
          <a:xfrm>
            <a:off x="2133600" y="1143001"/>
            <a:ext cx="79248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a:t>Une adresse IP de </a:t>
            </a:r>
            <a:r>
              <a:rPr lang="fr-FR" b="1"/>
              <a:t>classe B</a:t>
            </a:r>
            <a:r>
              <a:rPr lang="fr-FR"/>
              <a:t>, en binaire, ressemble à ceci: </a:t>
            </a:r>
          </a:p>
          <a:p>
            <a:r>
              <a:rPr lang="fr-FR" b="1">
                <a:solidFill>
                  <a:srgbClr val="FF0000"/>
                </a:solidFill>
                <a:latin typeface="Courier" charset="0"/>
              </a:rPr>
              <a:t>110x xxxx.xxxx xxxx.xxxx xxxx</a:t>
            </a:r>
            <a:r>
              <a:rPr lang="fr-FR" b="1">
                <a:solidFill>
                  <a:schemeClr val="accent2"/>
                </a:solidFill>
                <a:latin typeface="Courier" charset="0"/>
              </a:rPr>
              <a:t>.xxxx xxxx</a:t>
            </a:r>
            <a:endParaRPr lang="fr-FR" b="1">
              <a:latin typeface="Courier" charset="0"/>
            </a:endParaRPr>
          </a:p>
          <a:p>
            <a:r>
              <a:rPr lang="fr-FR" b="1">
                <a:solidFill>
                  <a:schemeClr val="folHlink"/>
                </a:solidFill>
                <a:latin typeface="Courier" charset="0"/>
              </a:rPr>
              <a:t>                       </a:t>
            </a:r>
            <a:r>
              <a:rPr lang="fr-FR" b="1">
                <a:solidFill>
                  <a:srgbClr val="FF0000"/>
                </a:solidFill>
                <a:latin typeface="Courier" charset="0"/>
              </a:rPr>
              <a:t>Réseau</a:t>
            </a:r>
            <a:r>
              <a:rPr lang="fr-FR" b="1">
                <a:latin typeface="Courier" charset="0"/>
              </a:rPr>
              <a:t>.</a:t>
            </a:r>
            <a:r>
              <a:rPr lang="fr-FR" b="1">
                <a:solidFill>
                  <a:schemeClr val="accent2"/>
                </a:solidFill>
                <a:latin typeface="Courier" charset="0"/>
              </a:rPr>
              <a:t>Ordinateur</a:t>
            </a:r>
          </a:p>
          <a:p>
            <a:endParaRPr lang="fr-FR" sz="2000" u="sng"/>
          </a:p>
          <a:p>
            <a:r>
              <a:rPr lang="fr-FR" sz="2000" u="sng"/>
              <a:t>Adresses réseaux  :</a:t>
            </a:r>
            <a:r>
              <a:rPr lang="fr-FR" sz="2000"/>
              <a:t> </a:t>
            </a:r>
          </a:p>
          <a:p>
            <a:r>
              <a:rPr lang="fr-FR" sz="2000"/>
              <a:t>De </a:t>
            </a:r>
            <a:r>
              <a:rPr lang="fr-FR" sz="2000" b="1"/>
              <a:t>192.0.0.0 </a:t>
            </a:r>
            <a:r>
              <a:rPr lang="fr-FR" sz="2000"/>
              <a:t>à </a:t>
            </a:r>
            <a:r>
              <a:rPr lang="fr-FR" sz="2000" b="1"/>
              <a:t>223.255.255.0 </a:t>
            </a:r>
            <a:r>
              <a:rPr lang="fr-FR" sz="2000"/>
              <a:t>=&gt; 2 097 152 réseaux possibles</a:t>
            </a:r>
          </a:p>
          <a:p>
            <a:endParaRPr lang="fr-FR" sz="2000"/>
          </a:p>
          <a:p>
            <a:r>
              <a:rPr lang="fr-FR" sz="2000" u="sng"/>
              <a:t>Adresses IP disponible par réseaux :</a:t>
            </a:r>
          </a:p>
          <a:p>
            <a:r>
              <a:rPr lang="fr-FR" sz="2000"/>
              <a:t>De </a:t>
            </a:r>
            <a:r>
              <a:rPr lang="fr-FR" sz="2000" b="1"/>
              <a:t>X.Y.Z.1 </a:t>
            </a:r>
            <a:r>
              <a:rPr lang="fr-FR" sz="2000"/>
              <a:t>à </a:t>
            </a:r>
            <a:r>
              <a:rPr lang="fr-FR" sz="2000" b="1"/>
              <a:t>X.Y.Z.254</a:t>
            </a:r>
            <a:r>
              <a:rPr lang="fr-FR" sz="2000"/>
              <a:t> =&gt; 254 IP dispo</a:t>
            </a:r>
          </a:p>
          <a:p>
            <a:r>
              <a:rPr lang="fr-FR" sz="2000"/>
              <a:t>(192&lt;X&lt;223 , 0&lt;Y&lt;255 et 0&lt;Z&lt;255)</a:t>
            </a:r>
          </a:p>
          <a:p>
            <a:endParaRPr lang="fr-FR" sz="2000"/>
          </a:p>
          <a:p>
            <a:r>
              <a:rPr lang="fr-FR" sz="2000" u="sng"/>
              <a:t>Masque de sous-réseau  :</a:t>
            </a:r>
            <a:endParaRPr lang="fr-FR" sz="2000"/>
          </a:p>
          <a:p>
            <a:r>
              <a:rPr lang="fr-FR" b="1">
                <a:solidFill>
                  <a:srgbClr val="FF0000"/>
                </a:solidFill>
                <a:latin typeface="Courier" charset="0"/>
              </a:rPr>
              <a:t>1111 1111.1111 1111.1111 1111</a:t>
            </a:r>
            <a:r>
              <a:rPr lang="fr-FR" b="1">
                <a:latin typeface="Courier" charset="0"/>
              </a:rPr>
              <a:t>.</a:t>
            </a:r>
            <a:r>
              <a:rPr lang="fr-FR" b="1">
                <a:solidFill>
                  <a:schemeClr val="accent2"/>
                </a:solidFill>
                <a:latin typeface="Courier" charset="0"/>
              </a:rPr>
              <a:t>0000 0000</a:t>
            </a:r>
          </a:p>
          <a:p>
            <a:r>
              <a:rPr lang="fr-FR" b="1">
                <a:solidFill>
                  <a:schemeClr val="folHlink"/>
                </a:solidFill>
                <a:latin typeface="Courier" charset="0"/>
              </a:rPr>
              <a:t>      </a:t>
            </a:r>
            <a:r>
              <a:rPr lang="fr-FR" b="1">
                <a:solidFill>
                  <a:srgbClr val="FF0000"/>
                </a:solidFill>
                <a:latin typeface="Courier" charset="0"/>
              </a:rPr>
              <a:t>255.      255.      255</a:t>
            </a:r>
            <a:r>
              <a:rPr lang="fr-FR" b="1">
                <a:latin typeface="Courier" charset="0"/>
              </a:rPr>
              <a:t>.</a:t>
            </a:r>
            <a:r>
              <a:rPr lang="fr-FR" b="1">
                <a:solidFill>
                  <a:schemeClr val="accent2"/>
                </a:solidFill>
                <a:latin typeface="Courier" charset="0"/>
              </a:rPr>
              <a:t>        0</a:t>
            </a:r>
          </a:p>
          <a:p>
            <a:endParaRPr lang="fr-FR">
              <a:solidFill>
                <a:schemeClr val="accent2"/>
              </a:solidFill>
              <a:latin typeface="Courier" charset="0"/>
            </a:endParaRPr>
          </a:p>
        </p:txBody>
      </p:sp>
    </p:spTree>
    <p:extLst>
      <p:ext uri="{BB962C8B-B14F-4D97-AF65-F5344CB8AC3E}">
        <p14:creationId xmlns:p14="http://schemas.microsoft.com/office/powerpoint/2010/main" val="18331034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09800" y="228600"/>
            <a:ext cx="7772400" cy="914400"/>
          </a:xfrm>
        </p:spPr>
        <p:txBody>
          <a:bodyPr/>
          <a:lstStyle/>
          <a:p>
            <a:pPr eaLnBrk="1" hangingPunct="1"/>
            <a:r>
              <a:rPr lang="fr-FR" sz="3600" u="sng" dirty="0"/>
              <a:t>Adresses IP : Classe </a:t>
            </a:r>
            <a:r>
              <a:rPr lang="fr-FR" sz="3600" u="sng" dirty="0" smtClean="0"/>
              <a:t>D</a:t>
            </a:r>
            <a:endParaRPr lang="fr-FR" sz="1100" i="1" dirty="0">
              <a:solidFill>
                <a:srgbClr val="000000"/>
              </a:solidFill>
              <a:latin typeface="Verdana" panose="020B0604030504040204" pitchFamily="34" charset="0"/>
            </a:endParaRPr>
          </a:p>
        </p:txBody>
      </p:sp>
      <p:sp>
        <p:nvSpPr>
          <p:cNvPr id="38915"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8916" name="Rectangle 4"/>
          <p:cNvSpPr>
            <a:spLocks noChangeArrowheads="1"/>
          </p:cNvSpPr>
          <p:nvPr/>
        </p:nvSpPr>
        <p:spPr bwMode="auto">
          <a:xfrm>
            <a:off x="2133600" y="1143001"/>
            <a:ext cx="79248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dirty="0"/>
              <a:t>Les adresses dont les quatre premiers bits sont </a:t>
            </a:r>
            <a:r>
              <a:rPr lang="fr-FR" b="1" dirty="0"/>
              <a:t>1110</a:t>
            </a:r>
            <a:r>
              <a:rPr lang="fr-FR" dirty="0"/>
              <a:t> définissent les adresses de la catégorie d'adresses IP nommée </a:t>
            </a:r>
            <a:r>
              <a:rPr lang="fr-FR" b="1" dirty="0"/>
              <a:t>classe D</a:t>
            </a:r>
            <a:r>
              <a:rPr lang="fr-FR" dirty="0"/>
              <a:t>. Ces adresses vont de 224.0.0.0 à 239.255.255.255. </a:t>
            </a:r>
            <a:endParaRPr lang="fr-FR" dirty="0" smtClean="0"/>
          </a:p>
          <a:p>
            <a:r>
              <a:rPr lang="fr-FR" dirty="0" smtClean="0"/>
              <a:t>Ces </a:t>
            </a:r>
            <a:r>
              <a:rPr lang="fr-FR" dirty="0"/>
              <a:t>adresses sont aussi appelées adresses de </a:t>
            </a:r>
            <a:r>
              <a:rPr lang="fr-FR" b="1" dirty="0"/>
              <a:t>multicast</a:t>
            </a:r>
            <a:r>
              <a:rPr lang="fr-FR" dirty="0"/>
              <a:t>. </a:t>
            </a:r>
            <a:endParaRPr lang="fr-FR" dirty="0" smtClean="0"/>
          </a:p>
          <a:p>
            <a:r>
              <a:rPr lang="fr-FR" dirty="0" smtClean="0"/>
              <a:t>La </a:t>
            </a:r>
            <a:r>
              <a:rPr lang="fr-FR" dirty="0"/>
              <a:t>notion de masque de réseau n'a pas de sens pour cette classe d'adresses.</a:t>
            </a:r>
          </a:p>
          <a:p>
            <a:endParaRPr lang="fr-FR" dirty="0">
              <a:solidFill>
                <a:schemeClr val="accent2"/>
              </a:solidFill>
              <a:latin typeface="Courier" charset="0"/>
            </a:endParaRPr>
          </a:p>
        </p:txBody>
      </p:sp>
    </p:spTree>
    <p:extLst>
      <p:ext uri="{BB962C8B-B14F-4D97-AF65-F5344CB8AC3E}">
        <p14:creationId xmlns:p14="http://schemas.microsoft.com/office/powerpoint/2010/main" val="1428495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09800" y="228600"/>
            <a:ext cx="7772400" cy="914400"/>
          </a:xfrm>
        </p:spPr>
        <p:txBody>
          <a:bodyPr/>
          <a:lstStyle/>
          <a:p>
            <a:pPr eaLnBrk="1" hangingPunct="1"/>
            <a:r>
              <a:rPr lang="fr-FR" sz="3600" u="sng" dirty="0"/>
              <a:t>Adresses IP : Classe E</a:t>
            </a:r>
            <a:endParaRPr lang="fr-FR" sz="1100" i="1" dirty="0">
              <a:solidFill>
                <a:srgbClr val="000000"/>
              </a:solidFill>
              <a:latin typeface="Verdana" panose="020B0604030504040204" pitchFamily="34" charset="0"/>
            </a:endParaRPr>
          </a:p>
        </p:txBody>
      </p:sp>
      <p:sp>
        <p:nvSpPr>
          <p:cNvPr id="38915"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8916" name="Rectangle 4"/>
          <p:cNvSpPr>
            <a:spLocks noChangeArrowheads="1"/>
          </p:cNvSpPr>
          <p:nvPr/>
        </p:nvSpPr>
        <p:spPr bwMode="auto">
          <a:xfrm>
            <a:off x="2133600" y="1143001"/>
            <a:ext cx="7924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dirty="0"/>
              <a:t>Les autres adresses (de 240.0.0.0 à 255.255.255.255) forment la catégorie d'adresses IP nommée </a:t>
            </a:r>
            <a:r>
              <a:rPr lang="fr-FR" b="1" dirty="0"/>
              <a:t>Classe E</a:t>
            </a:r>
            <a:r>
              <a:rPr lang="fr-FR" dirty="0"/>
              <a:t> et sont des adresses réservées pour un usage ultérieur. </a:t>
            </a:r>
            <a:endParaRPr lang="fr-FR" dirty="0">
              <a:solidFill>
                <a:schemeClr val="accent2"/>
              </a:solidFill>
              <a:latin typeface="Courier" charset="0"/>
            </a:endParaRPr>
          </a:p>
        </p:txBody>
      </p:sp>
    </p:spTree>
    <p:extLst>
      <p:ext uri="{BB962C8B-B14F-4D97-AF65-F5344CB8AC3E}">
        <p14:creationId xmlns:p14="http://schemas.microsoft.com/office/powerpoint/2010/main" val="1059659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09800" y="44450"/>
            <a:ext cx="7772400" cy="914400"/>
          </a:xfrm>
        </p:spPr>
        <p:txBody>
          <a:bodyPr/>
          <a:lstStyle/>
          <a:p>
            <a:pPr eaLnBrk="1" hangingPunct="1"/>
            <a:r>
              <a:rPr lang="fr-FR" sz="3600" u="sng"/>
              <a:t>Adresses IP Privées</a:t>
            </a:r>
            <a:endParaRPr lang="fr-FR" sz="1100" i="1">
              <a:solidFill>
                <a:srgbClr val="000000"/>
              </a:solidFill>
              <a:latin typeface="Verdana" panose="020B0604030504040204" pitchFamily="34" charset="0"/>
            </a:endParaRPr>
          </a:p>
        </p:txBody>
      </p:sp>
      <p:sp>
        <p:nvSpPr>
          <p:cNvPr id="39939"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39940" name="Rectangle 4"/>
          <p:cNvSpPr>
            <a:spLocks noChangeArrowheads="1"/>
          </p:cNvSpPr>
          <p:nvPr/>
        </p:nvSpPr>
        <p:spPr bwMode="auto">
          <a:xfrm>
            <a:off x="2133600" y="958851"/>
            <a:ext cx="7924800" cy="5278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fr-FR" sz="2000" dirty="0">
                <a:solidFill>
                  <a:srgbClr val="000000"/>
                </a:solidFill>
                <a:latin typeface="Verdana" panose="020B0604030504040204" pitchFamily="34" charset="0"/>
              </a:rPr>
              <a:t>INTERNIC est une organisation qui alloue des adresses IP aux fournisseur </a:t>
            </a:r>
            <a:r>
              <a:rPr lang="fr-FR" sz="2000" dirty="0" smtClean="0">
                <a:solidFill>
                  <a:srgbClr val="000000"/>
                </a:solidFill>
                <a:latin typeface="Verdana" panose="020B0604030504040204" pitchFamily="34" charset="0"/>
              </a:rPr>
              <a:t>d’accès ou </a:t>
            </a:r>
            <a:r>
              <a:rPr lang="fr-FR" sz="2000" dirty="0">
                <a:solidFill>
                  <a:srgbClr val="000000"/>
                </a:solidFill>
                <a:latin typeface="Verdana" panose="020B0604030504040204" pitchFamily="34" charset="0"/>
              </a:rPr>
              <a:t>aux entreprises.</a:t>
            </a:r>
          </a:p>
          <a:p>
            <a:pPr algn="just"/>
            <a:endParaRPr lang="fr-FR" sz="1100" dirty="0">
              <a:solidFill>
                <a:srgbClr val="000000"/>
              </a:solidFill>
              <a:latin typeface="Verdana" panose="020B0604030504040204" pitchFamily="34" charset="0"/>
            </a:endParaRPr>
          </a:p>
          <a:p>
            <a:pPr algn="just"/>
            <a:r>
              <a:rPr lang="fr-FR" sz="2000" dirty="0">
                <a:solidFill>
                  <a:srgbClr val="000000"/>
                </a:solidFill>
                <a:latin typeface="Verdana" panose="020B0604030504040204" pitchFamily="34" charset="0"/>
              </a:rPr>
              <a:t>INTERNIC a réservé une </a:t>
            </a:r>
            <a:r>
              <a:rPr lang="fr-FR" sz="2000" dirty="0" smtClean="0">
                <a:solidFill>
                  <a:srgbClr val="000000"/>
                </a:solidFill>
                <a:latin typeface="Verdana" panose="020B0604030504040204" pitchFamily="34" charset="0"/>
              </a:rPr>
              <a:t>plage d'adresses </a:t>
            </a:r>
            <a:r>
              <a:rPr lang="fr-FR" sz="2000" dirty="0">
                <a:solidFill>
                  <a:srgbClr val="000000"/>
                </a:solidFill>
                <a:latin typeface="Verdana" panose="020B0604030504040204" pitchFamily="34" charset="0"/>
              </a:rPr>
              <a:t>dans chaque classe pour permettre d'affecter une adresse IP aux ordinateurs d'un réseau local relié à Internet sans risquer de créer de conflits d'adresses IP sur le réseau.</a:t>
            </a:r>
            <a:endParaRPr lang="fr-FR" sz="1100" dirty="0">
              <a:solidFill>
                <a:srgbClr val="000000"/>
              </a:solidFill>
              <a:latin typeface="Verdana" panose="020B0604030504040204" pitchFamily="34" charset="0"/>
            </a:endParaRPr>
          </a:p>
          <a:p>
            <a:endParaRPr lang="fr-FR" sz="1100" dirty="0">
              <a:solidFill>
                <a:srgbClr val="000000"/>
              </a:solidFill>
              <a:latin typeface="Verdana" panose="020B0604030504040204" pitchFamily="34" charset="0"/>
            </a:endParaRPr>
          </a:p>
          <a:p>
            <a:r>
              <a:rPr lang="fr-FR" sz="2000" dirty="0">
                <a:solidFill>
                  <a:srgbClr val="000000"/>
                </a:solidFill>
                <a:latin typeface="Verdana" panose="020B0604030504040204" pitchFamily="34" charset="0"/>
              </a:rPr>
              <a:t>Il s'agit des adresses suivantes:</a:t>
            </a:r>
            <a:r>
              <a:rPr lang="fr-FR" sz="1100" dirty="0">
                <a:solidFill>
                  <a:srgbClr val="000000"/>
                </a:solidFill>
                <a:latin typeface="Verdana" panose="020B0604030504040204" pitchFamily="34" charset="0"/>
              </a:rPr>
              <a:t> </a:t>
            </a:r>
          </a:p>
          <a:p>
            <a:endParaRPr lang="fr-FR" sz="1100" dirty="0">
              <a:solidFill>
                <a:srgbClr val="000000"/>
              </a:solidFill>
              <a:latin typeface="Verdana" panose="020B0604030504040204" pitchFamily="34" charset="0"/>
            </a:endParaRPr>
          </a:p>
          <a:p>
            <a:r>
              <a:rPr lang="fr-FR" u="sng" dirty="0">
                <a:solidFill>
                  <a:srgbClr val="000000"/>
                </a:solidFill>
                <a:latin typeface="Times New Roman" panose="02020603050405020304" pitchFamily="18" charset="0"/>
              </a:rPr>
              <a:t>Classe A :</a:t>
            </a:r>
            <a:r>
              <a:rPr lang="fr-FR" dirty="0">
                <a:solidFill>
                  <a:srgbClr val="000000"/>
                </a:solidFill>
                <a:latin typeface="Times New Roman" panose="02020603050405020304" pitchFamily="18" charset="0"/>
              </a:rPr>
              <a:t> </a:t>
            </a:r>
            <a:r>
              <a:rPr lang="fr-FR" b="1" dirty="0">
                <a:solidFill>
                  <a:srgbClr val="000000"/>
                </a:solidFill>
                <a:latin typeface="Times New Roman" panose="02020603050405020304" pitchFamily="18" charset="0"/>
              </a:rPr>
              <a:t>10.0.0.1 </a:t>
            </a:r>
            <a:r>
              <a:rPr lang="fr-FR" dirty="0">
                <a:solidFill>
                  <a:srgbClr val="000000"/>
                </a:solidFill>
                <a:latin typeface="Times New Roman" panose="02020603050405020304" pitchFamily="18" charset="0"/>
              </a:rPr>
              <a:t>à</a:t>
            </a:r>
            <a:r>
              <a:rPr lang="fr-FR" b="1" dirty="0">
                <a:solidFill>
                  <a:srgbClr val="000000"/>
                </a:solidFill>
                <a:latin typeface="Times New Roman" panose="02020603050405020304" pitchFamily="18" charset="0"/>
              </a:rPr>
              <a:t> 10.255.255.254</a:t>
            </a:r>
            <a:endParaRPr lang="fr-FR" b="1" dirty="0">
              <a:solidFill>
                <a:srgbClr val="000000"/>
              </a:solidFill>
              <a:latin typeface="Verdana" panose="020B0604030504040204" pitchFamily="34" charset="0"/>
            </a:endParaRPr>
          </a:p>
          <a:p>
            <a:r>
              <a:rPr lang="fr-FR" u="sng" dirty="0">
                <a:solidFill>
                  <a:srgbClr val="000000"/>
                </a:solidFill>
                <a:latin typeface="Times New Roman" panose="02020603050405020304" pitchFamily="18" charset="0"/>
              </a:rPr>
              <a:t>Classe B :</a:t>
            </a:r>
            <a:r>
              <a:rPr lang="fr-FR" dirty="0">
                <a:solidFill>
                  <a:srgbClr val="000000"/>
                </a:solidFill>
                <a:latin typeface="Times New Roman" panose="02020603050405020304" pitchFamily="18" charset="0"/>
              </a:rPr>
              <a:t> </a:t>
            </a:r>
            <a:r>
              <a:rPr lang="fr-FR" b="1" dirty="0">
                <a:solidFill>
                  <a:srgbClr val="000000"/>
                </a:solidFill>
                <a:latin typeface="Times New Roman" panose="02020603050405020304" pitchFamily="18" charset="0"/>
              </a:rPr>
              <a:t>172.16.0.1 </a:t>
            </a:r>
            <a:r>
              <a:rPr lang="fr-FR" dirty="0">
                <a:solidFill>
                  <a:srgbClr val="000000"/>
                </a:solidFill>
                <a:latin typeface="Times New Roman" panose="02020603050405020304" pitchFamily="18" charset="0"/>
              </a:rPr>
              <a:t>à</a:t>
            </a:r>
            <a:r>
              <a:rPr lang="fr-FR" b="1" dirty="0">
                <a:solidFill>
                  <a:srgbClr val="000000"/>
                </a:solidFill>
                <a:latin typeface="Times New Roman" panose="02020603050405020304" pitchFamily="18" charset="0"/>
              </a:rPr>
              <a:t> 172.31.255.254</a:t>
            </a:r>
            <a:endParaRPr lang="fr-FR" b="1" dirty="0">
              <a:solidFill>
                <a:srgbClr val="000000"/>
              </a:solidFill>
              <a:latin typeface="Verdana" panose="020B0604030504040204" pitchFamily="34" charset="0"/>
            </a:endParaRPr>
          </a:p>
          <a:p>
            <a:r>
              <a:rPr lang="fr-FR" u="sng" dirty="0">
                <a:solidFill>
                  <a:srgbClr val="000000"/>
                </a:solidFill>
                <a:latin typeface="Times New Roman" panose="02020603050405020304" pitchFamily="18" charset="0"/>
              </a:rPr>
              <a:t>Classe C :</a:t>
            </a:r>
            <a:r>
              <a:rPr lang="fr-FR" dirty="0">
                <a:solidFill>
                  <a:srgbClr val="000000"/>
                </a:solidFill>
                <a:latin typeface="Times New Roman" panose="02020603050405020304" pitchFamily="18" charset="0"/>
              </a:rPr>
              <a:t> </a:t>
            </a:r>
            <a:r>
              <a:rPr lang="fr-FR" b="1" dirty="0">
                <a:solidFill>
                  <a:srgbClr val="000000"/>
                </a:solidFill>
                <a:latin typeface="Times New Roman" panose="02020603050405020304" pitchFamily="18" charset="0"/>
              </a:rPr>
              <a:t>192.168.0.1 </a:t>
            </a:r>
            <a:r>
              <a:rPr lang="fr-FR" dirty="0">
                <a:solidFill>
                  <a:srgbClr val="000000"/>
                </a:solidFill>
                <a:latin typeface="Times New Roman" panose="02020603050405020304" pitchFamily="18" charset="0"/>
              </a:rPr>
              <a:t>à</a:t>
            </a:r>
            <a:r>
              <a:rPr lang="fr-FR" b="1" dirty="0">
                <a:solidFill>
                  <a:srgbClr val="000000"/>
                </a:solidFill>
                <a:latin typeface="Times New Roman" panose="02020603050405020304" pitchFamily="18" charset="0"/>
              </a:rPr>
              <a:t> 192.168.255.254</a:t>
            </a:r>
          </a:p>
          <a:p>
            <a:endParaRPr lang="fr-FR" sz="2000" b="1" dirty="0">
              <a:solidFill>
                <a:srgbClr val="000000"/>
              </a:solidFill>
              <a:latin typeface="Times New Roman" panose="02020603050405020304" pitchFamily="18" charset="0"/>
            </a:endParaRPr>
          </a:p>
          <a:p>
            <a:r>
              <a:rPr lang="fr-FR" dirty="0">
                <a:solidFill>
                  <a:srgbClr val="000000"/>
                </a:solidFill>
                <a:latin typeface="Times New Roman" panose="02020603050405020304" pitchFamily="18" charset="0"/>
              </a:rPr>
              <a:t>Ce sont les adresses que vous devez utilisez dans un cadre </a:t>
            </a:r>
            <a:r>
              <a:rPr lang="fr-FR" b="1" dirty="0">
                <a:solidFill>
                  <a:srgbClr val="000000"/>
                </a:solidFill>
                <a:latin typeface="Times New Roman" panose="02020603050405020304" pitchFamily="18" charset="0"/>
              </a:rPr>
              <a:t>privé</a:t>
            </a:r>
            <a:r>
              <a:rPr lang="fr-FR" dirty="0">
                <a:solidFill>
                  <a:srgbClr val="000000"/>
                </a:solidFill>
                <a:latin typeface="Times New Roman" panose="02020603050405020304" pitchFamily="18" charset="0"/>
              </a:rPr>
              <a:t> (chez vous, dans une entreprise). Tous les routeurs du monde ignore ces IP.</a:t>
            </a:r>
            <a:endParaRPr lang="fr-FR" sz="2800" dirty="0">
              <a:solidFill>
                <a:schemeClr val="accent2"/>
              </a:solidFill>
              <a:latin typeface="Courier" charset="0"/>
            </a:endParaRPr>
          </a:p>
        </p:txBody>
      </p:sp>
    </p:spTree>
    <p:extLst>
      <p:ext uri="{BB962C8B-B14F-4D97-AF65-F5344CB8AC3E}">
        <p14:creationId xmlns:p14="http://schemas.microsoft.com/office/powerpoint/2010/main" val="24480916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09800" y="228600"/>
            <a:ext cx="7772400" cy="914400"/>
          </a:xfrm>
        </p:spPr>
        <p:txBody>
          <a:bodyPr/>
          <a:lstStyle/>
          <a:p>
            <a:pPr eaLnBrk="1" hangingPunct="1"/>
            <a:r>
              <a:rPr lang="fr-FR" sz="3600" u="sng"/>
              <a:t>Adresses IP : Résumé</a:t>
            </a:r>
            <a:endParaRPr lang="fr-FR" sz="1100" i="1">
              <a:solidFill>
                <a:srgbClr val="000000"/>
              </a:solidFill>
              <a:latin typeface="Verdana" panose="020B0604030504040204" pitchFamily="34" charset="0"/>
            </a:endParaRPr>
          </a:p>
        </p:txBody>
      </p:sp>
      <p:sp>
        <p:nvSpPr>
          <p:cNvPr id="40963"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pic>
        <p:nvPicPr>
          <p:cNvPr id="3" name="Image 2"/>
          <p:cNvPicPr>
            <a:picLocks noChangeAspect="1"/>
          </p:cNvPicPr>
          <p:nvPr/>
        </p:nvPicPr>
        <p:blipFill>
          <a:blip r:embed="rId2"/>
          <a:stretch>
            <a:fillRect/>
          </a:stretch>
        </p:blipFill>
        <p:spPr>
          <a:xfrm>
            <a:off x="823866" y="1041149"/>
            <a:ext cx="9877330" cy="5441132"/>
          </a:xfrm>
          <a:prstGeom prst="rect">
            <a:avLst/>
          </a:prstGeom>
        </p:spPr>
      </p:pic>
    </p:spTree>
    <p:extLst>
      <p:ext uri="{BB962C8B-B14F-4D97-AF65-F5344CB8AC3E}">
        <p14:creationId xmlns:p14="http://schemas.microsoft.com/office/powerpoint/2010/main" val="32213118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5330952"/>
            <a:ext cx="11828352" cy="1527048"/>
          </a:xfrm>
        </p:spPr>
        <p:style>
          <a:lnRef idx="2">
            <a:schemeClr val="accent2"/>
          </a:lnRef>
          <a:fillRef idx="1">
            <a:schemeClr val="lt1"/>
          </a:fillRef>
          <a:effectRef idx="0">
            <a:schemeClr val="accent2"/>
          </a:effectRef>
          <a:fontRef idx="minor">
            <a:schemeClr val="dk1"/>
          </a:fontRef>
        </p:style>
        <p:txBody>
          <a:bodyPr>
            <a:normAutofit/>
          </a:bodyPr>
          <a:lstStyle/>
          <a:p>
            <a:pPr algn="ctr"/>
            <a:r>
              <a:rPr lang="fr-FR" sz="5400" b="1" i="1" u="sng" dirty="0" smtClean="0">
                <a:solidFill>
                  <a:schemeClr val="bg1"/>
                </a:solidFill>
              </a:rPr>
              <a:t>Elément 1: Fondements </a:t>
            </a:r>
            <a:r>
              <a:rPr lang="fr-FR" sz="5400" b="1" i="1" u="sng" dirty="0">
                <a:solidFill>
                  <a:schemeClr val="bg1"/>
                </a:solidFill>
              </a:rPr>
              <a:t>des réseaux </a:t>
            </a:r>
            <a:r>
              <a:rPr lang="fr-FR" b="1" i="1" u="sng" dirty="0">
                <a:solidFill>
                  <a:srgbClr val="00B0F0"/>
                </a:solidFill>
              </a:rPr>
              <a:t/>
            </a:r>
            <a:br>
              <a:rPr lang="fr-FR" b="1" i="1" u="sng" dirty="0">
                <a:solidFill>
                  <a:srgbClr val="00B0F0"/>
                </a:solidFill>
              </a:rPr>
            </a:br>
            <a:endParaRPr lang="fr-FR" dirty="0"/>
          </a:p>
        </p:txBody>
      </p:sp>
      <p:pic>
        <p:nvPicPr>
          <p:cNvPr id="6" name="Espace réservé pour une image  5"/>
          <p:cNvPicPr>
            <a:picLocks noGrp="1" noChangeAspect="1"/>
          </p:cNvPicPr>
          <p:nvPr>
            <p:ph type="pic" idx="1"/>
          </p:nvPr>
        </p:nvPicPr>
        <p:blipFill>
          <a:blip r:embed="rId2">
            <a:extLst>
              <a:ext uri="{28A0092B-C50C-407E-A947-70E740481C1C}">
                <a14:useLocalDpi xmlns:a14="http://schemas.microsoft.com/office/drawing/2010/main" val="0"/>
              </a:ext>
            </a:extLst>
          </a:blip>
          <a:srcRect t="3792" b="3792"/>
          <a:stretch>
            <a:fillRect/>
          </a:stretch>
        </p:blipFill>
        <p:spPr/>
      </p:pic>
      <p:sp>
        <p:nvSpPr>
          <p:cNvPr id="5" name="Espace réservé du numéro de diapositive 4"/>
          <p:cNvSpPr>
            <a:spLocks noGrp="1"/>
          </p:cNvSpPr>
          <p:nvPr>
            <p:ph type="sldNum" sz="quarter" idx="12"/>
          </p:nvPr>
        </p:nvSpPr>
        <p:spPr/>
        <p:txBody>
          <a:bodyPr/>
          <a:lstStyle/>
          <a:p>
            <a:pPr marL="102586"/>
            <a:fld id="{81D60167-4931-47E6-BA6A-407CBD079E47}" type="slidenum">
              <a:rPr lang="fr-FR" sz="1271" spc="554" smtClean="0">
                <a:solidFill>
                  <a:srgbClr val="7F7F7F"/>
                </a:solidFill>
                <a:latin typeface="Arial"/>
                <a:cs typeface="Arial"/>
              </a:rPr>
              <a:pPr marL="102586"/>
              <a:t>4</a:t>
            </a:fld>
            <a:endParaRPr lang="fr-FR" sz="1271">
              <a:latin typeface="Arial"/>
              <a:cs typeface="Arial"/>
            </a:endParaRPr>
          </a:p>
        </p:txBody>
      </p:sp>
    </p:spTree>
    <p:extLst>
      <p:ext uri="{BB962C8B-B14F-4D97-AF65-F5344CB8AC3E}">
        <p14:creationId xmlns:p14="http://schemas.microsoft.com/office/powerpoint/2010/main" val="477688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09800" y="228600"/>
            <a:ext cx="7772400" cy="914400"/>
          </a:xfrm>
        </p:spPr>
        <p:txBody>
          <a:bodyPr/>
          <a:lstStyle/>
          <a:p>
            <a:pPr eaLnBrk="1" hangingPunct="1"/>
            <a:r>
              <a:rPr lang="fr-FR" sz="3600" u="sng"/>
              <a:t>Adresses IP : Résumé</a:t>
            </a:r>
            <a:endParaRPr lang="fr-FR" sz="1100" i="1">
              <a:solidFill>
                <a:srgbClr val="000000"/>
              </a:solidFill>
              <a:latin typeface="Verdana" panose="020B0604030504040204" pitchFamily="34" charset="0"/>
            </a:endParaRPr>
          </a:p>
        </p:txBody>
      </p:sp>
      <p:sp>
        <p:nvSpPr>
          <p:cNvPr id="40963"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40964" name="Rectangle 4"/>
          <p:cNvSpPr>
            <a:spLocks noChangeArrowheads="1"/>
          </p:cNvSpPr>
          <p:nvPr/>
        </p:nvSpPr>
        <p:spPr bwMode="auto">
          <a:xfrm>
            <a:off x="2133600" y="4256088"/>
            <a:ext cx="7924800" cy="10156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fr-FR" sz="1200" b="1" u="sng" dirty="0" smtClean="0">
                <a:solidFill>
                  <a:srgbClr val="000000"/>
                </a:solidFill>
                <a:latin typeface="Verdana" panose="020B0604030504040204" pitchFamily="34" charset="0"/>
              </a:rPr>
              <a:t>IP </a:t>
            </a:r>
            <a:r>
              <a:rPr lang="fr-FR" sz="1200" b="1" u="sng" dirty="0">
                <a:solidFill>
                  <a:srgbClr val="000000"/>
                </a:solidFill>
                <a:latin typeface="Verdana" panose="020B0604030504040204" pitchFamily="34" charset="0"/>
              </a:rPr>
              <a:t>Privées</a:t>
            </a:r>
            <a:endParaRPr lang="fr-FR" sz="1200" b="1" dirty="0">
              <a:solidFill>
                <a:srgbClr val="000000"/>
              </a:solidFill>
              <a:latin typeface="Verdana" panose="020B0604030504040204" pitchFamily="34" charset="0"/>
            </a:endParaRPr>
          </a:p>
          <a:p>
            <a:r>
              <a:rPr lang="fr-FR" sz="1200" b="1" dirty="0">
                <a:solidFill>
                  <a:srgbClr val="000000"/>
                </a:solidFill>
                <a:latin typeface="Verdana" panose="020B0604030504040204" pitchFamily="34" charset="0"/>
              </a:rPr>
              <a:t>Classe	Nombre de réseaux possibles	Nombre d'ordinateurs maxi sur chacun</a:t>
            </a:r>
            <a:endParaRPr lang="fr-FR" sz="1200" dirty="0">
              <a:solidFill>
                <a:srgbClr val="000000"/>
              </a:solidFill>
              <a:latin typeface="Verdana" panose="020B0604030504040204" pitchFamily="34" charset="0"/>
            </a:endParaRPr>
          </a:p>
          <a:p>
            <a:r>
              <a:rPr lang="fr-FR" sz="1200" dirty="0">
                <a:solidFill>
                  <a:srgbClr val="000000"/>
                </a:solidFill>
                <a:latin typeface="Verdana" panose="020B0604030504040204" pitchFamily="34" charset="0"/>
              </a:rPr>
              <a:t>A	1			16 777 214</a:t>
            </a:r>
          </a:p>
          <a:p>
            <a:r>
              <a:rPr lang="fr-FR" sz="1200" dirty="0">
                <a:solidFill>
                  <a:srgbClr val="000000"/>
                </a:solidFill>
                <a:latin typeface="Verdana" panose="020B0604030504040204" pitchFamily="34" charset="0"/>
              </a:rPr>
              <a:t>B	16			65 534</a:t>
            </a:r>
          </a:p>
          <a:p>
            <a:r>
              <a:rPr lang="fr-FR" sz="1200" dirty="0">
                <a:solidFill>
                  <a:srgbClr val="000000"/>
                </a:solidFill>
                <a:latin typeface="Verdana" panose="020B0604030504040204" pitchFamily="34" charset="0"/>
              </a:rPr>
              <a:t>C	256			254</a:t>
            </a:r>
            <a:endParaRPr lang="fr-FR" sz="2000" b="1" dirty="0">
              <a:solidFill>
                <a:srgbClr val="000000"/>
              </a:solidFill>
              <a:latin typeface="Times New Roman" panose="02020603050405020304" pitchFamily="18" charset="0"/>
            </a:endParaRPr>
          </a:p>
        </p:txBody>
      </p:sp>
      <p:graphicFrame>
        <p:nvGraphicFramePr>
          <p:cNvPr id="45138" name="Group 82"/>
          <p:cNvGraphicFramePr>
            <a:graphicFrameLocks noGrp="1"/>
          </p:cNvGraphicFramePr>
          <p:nvPr/>
        </p:nvGraphicFramePr>
        <p:xfrm>
          <a:off x="3886200" y="1143000"/>
          <a:ext cx="6172200" cy="1341440"/>
        </p:xfrm>
        <a:graphic>
          <a:graphicData uri="http://schemas.openxmlformats.org/drawingml/2006/table">
            <a:tbl>
              <a:tblPr/>
              <a:tblGrid>
                <a:gridCol w="1028700"/>
                <a:gridCol w="1714500"/>
                <a:gridCol w="1714500"/>
                <a:gridCol w="1714500"/>
              </a:tblGrid>
              <a:tr h="33536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Classe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B</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C</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IP Mini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a:t>
                      </a:r>
                      <a:r>
                        <a:rPr kumimoji="0" lang="fr-FR" sz="1600" b="0" i="0" u="none" strike="noStrike" cap="none" normalizeH="0" baseline="0" smtClean="0">
                          <a:ln>
                            <a:noFill/>
                          </a:ln>
                          <a:solidFill>
                            <a:schemeClr val="tx1"/>
                          </a:solidFill>
                          <a:effectLst/>
                          <a:latin typeface="Times" charset="0"/>
                        </a:rPr>
                        <a:t>0.0.1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128.0</a:t>
                      </a:r>
                      <a:r>
                        <a:rPr kumimoji="0" lang="fr-FR" sz="1600" b="0" i="0" u="none" strike="noStrike" cap="none" normalizeH="0" baseline="0" smtClean="0">
                          <a:ln>
                            <a:noFill/>
                          </a:ln>
                          <a:solidFill>
                            <a:schemeClr val="tx1"/>
                          </a:solidFill>
                          <a:effectLst/>
                          <a:latin typeface="Times" charset="0"/>
                        </a:rPr>
                        <a:t>.0.1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192.0</a:t>
                      </a:r>
                      <a:r>
                        <a:rPr kumimoji="0" lang="fr-FR" sz="1600" b="0" i="0" u="none" strike="noStrike" cap="none" normalizeH="0" baseline="0" smtClean="0">
                          <a:ln>
                            <a:noFill/>
                          </a:ln>
                          <a:solidFill>
                            <a:schemeClr val="tx1"/>
                          </a:solidFill>
                          <a:effectLst/>
                          <a:latin typeface="Times" charset="0"/>
                        </a:rPr>
                        <a:t>.</a:t>
                      </a:r>
                      <a:r>
                        <a:rPr kumimoji="0" lang="fr-FR" sz="1600" b="1" i="0" u="none" strike="noStrike" cap="none" normalizeH="0" baseline="0" smtClean="0">
                          <a:ln>
                            <a:noFill/>
                          </a:ln>
                          <a:solidFill>
                            <a:schemeClr val="tx1"/>
                          </a:solidFill>
                          <a:effectLst/>
                          <a:latin typeface="Times" charset="0"/>
                        </a:rPr>
                        <a:t>0.</a:t>
                      </a:r>
                      <a:r>
                        <a:rPr kumimoji="0" lang="fr-FR" sz="1600" b="0" i="0" u="none" strike="noStrike" cap="none" normalizeH="0" baseline="0" smtClean="0">
                          <a:ln>
                            <a:noFill/>
                          </a:ln>
                          <a:solidFill>
                            <a:schemeClr val="tx1"/>
                          </a:solidFill>
                          <a:effectLst/>
                          <a:latin typeface="Times"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IP Maxi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126.</a:t>
                      </a:r>
                      <a:r>
                        <a:rPr kumimoji="0" lang="fr-FR" sz="1600" b="0" i="0" u="none" strike="noStrike" cap="none" normalizeH="0" baseline="0" smtClean="0">
                          <a:ln>
                            <a:noFill/>
                          </a:ln>
                          <a:solidFill>
                            <a:schemeClr val="tx1"/>
                          </a:solidFill>
                          <a:effectLst/>
                          <a:latin typeface="Times" charset="0"/>
                        </a:rPr>
                        <a:t>255.255.254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191.255</a:t>
                      </a:r>
                      <a:r>
                        <a:rPr kumimoji="0" lang="fr-FR" sz="1600" b="0" i="0" u="none" strike="noStrike" cap="none" normalizeH="0" baseline="0" smtClean="0">
                          <a:ln>
                            <a:noFill/>
                          </a:ln>
                          <a:solidFill>
                            <a:schemeClr val="tx1"/>
                          </a:solidFill>
                          <a:effectLst/>
                          <a:latin typeface="Times" charset="0"/>
                        </a:rPr>
                        <a:t>.255.254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223.255.255.</a:t>
                      </a:r>
                      <a:r>
                        <a:rPr kumimoji="0" lang="fr-FR" sz="1600" b="0" i="0" u="none" strike="noStrike" cap="none" normalizeH="0" baseline="0" smtClean="0">
                          <a:ln>
                            <a:noFill/>
                          </a:ln>
                          <a:solidFill>
                            <a:schemeClr val="tx1"/>
                          </a:solidFill>
                          <a:effectLst/>
                          <a:latin typeface="Times" charset="0"/>
                        </a:rPr>
                        <a:t>254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Masque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255.0.0.0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255.255.0.0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dirty="0" smtClean="0">
                          <a:ln>
                            <a:noFill/>
                          </a:ln>
                          <a:solidFill>
                            <a:schemeClr val="tx1"/>
                          </a:solidFill>
                          <a:effectLst/>
                          <a:latin typeface="Times" charset="0"/>
                        </a:rPr>
                        <a:t>255.255.255.0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5139" name="Group 83"/>
          <p:cNvGraphicFramePr>
            <a:graphicFrameLocks noGrp="1"/>
          </p:cNvGraphicFramePr>
          <p:nvPr/>
        </p:nvGraphicFramePr>
        <p:xfrm>
          <a:off x="3886200" y="2743200"/>
          <a:ext cx="6172200" cy="1341440"/>
        </p:xfrm>
        <a:graphic>
          <a:graphicData uri="http://schemas.openxmlformats.org/drawingml/2006/table">
            <a:tbl>
              <a:tblPr/>
              <a:tblGrid>
                <a:gridCol w="1028700"/>
                <a:gridCol w="1714500"/>
                <a:gridCol w="1714500"/>
                <a:gridCol w="1714500"/>
              </a:tblGrid>
              <a:tr h="33536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Classe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B</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C</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IP Mini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10.</a:t>
                      </a:r>
                      <a:r>
                        <a:rPr kumimoji="0" lang="fr-FR" sz="1600" b="0" i="0" u="none" strike="noStrike" cap="none" normalizeH="0" baseline="0" smtClean="0">
                          <a:ln>
                            <a:noFill/>
                          </a:ln>
                          <a:solidFill>
                            <a:schemeClr val="tx1"/>
                          </a:solidFill>
                          <a:effectLst/>
                          <a:latin typeface="Times" charset="0"/>
                        </a:rPr>
                        <a:t>0.0.1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172.16.</a:t>
                      </a:r>
                      <a:r>
                        <a:rPr kumimoji="0" lang="fr-FR" sz="1600" b="0" i="0" u="none" strike="noStrike" cap="none" normalizeH="0" baseline="0" smtClean="0">
                          <a:ln>
                            <a:noFill/>
                          </a:ln>
                          <a:solidFill>
                            <a:schemeClr val="tx1"/>
                          </a:solidFill>
                          <a:effectLst/>
                          <a:latin typeface="Times" charset="0"/>
                        </a:rPr>
                        <a:t>0.1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192.168.0.</a:t>
                      </a:r>
                      <a:r>
                        <a:rPr kumimoji="0" lang="fr-FR" sz="1600" b="0" i="0" u="none" strike="noStrike" cap="none" normalizeH="0" baseline="0" smtClean="0">
                          <a:ln>
                            <a:noFill/>
                          </a:ln>
                          <a:solidFill>
                            <a:schemeClr val="tx1"/>
                          </a:solidFill>
                          <a:effectLst/>
                          <a:latin typeface="Times" charset="0"/>
                        </a:rPr>
                        <a:t>1</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IP Maxi</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10.</a:t>
                      </a:r>
                      <a:r>
                        <a:rPr kumimoji="0" lang="fr-FR" sz="1600" b="0" i="0" u="none" strike="noStrike" cap="none" normalizeH="0" baseline="0" smtClean="0">
                          <a:ln>
                            <a:noFill/>
                          </a:ln>
                          <a:solidFill>
                            <a:schemeClr val="tx1"/>
                          </a:solidFill>
                          <a:effectLst/>
                          <a:latin typeface="Times" charset="0"/>
                        </a:rPr>
                        <a:t>255.255.254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172.31.</a:t>
                      </a:r>
                      <a:r>
                        <a:rPr kumimoji="0" lang="fr-FR" sz="1600" b="0" i="0" u="none" strike="noStrike" cap="none" normalizeH="0" baseline="0" smtClean="0">
                          <a:ln>
                            <a:noFill/>
                          </a:ln>
                          <a:solidFill>
                            <a:schemeClr val="tx1"/>
                          </a:solidFill>
                          <a:effectLst/>
                          <a:latin typeface="Times" charset="0"/>
                        </a:rPr>
                        <a:t>255.254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1" i="0" u="none" strike="noStrike" cap="none" normalizeH="0" baseline="0" smtClean="0">
                          <a:ln>
                            <a:noFill/>
                          </a:ln>
                          <a:solidFill>
                            <a:schemeClr val="tx1"/>
                          </a:solidFill>
                          <a:effectLst/>
                          <a:latin typeface="Times" charset="0"/>
                        </a:rPr>
                        <a:t>192.168.255.</a:t>
                      </a:r>
                      <a:r>
                        <a:rPr kumimoji="0" lang="fr-FR" sz="1600" b="0" i="0" u="none" strike="noStrike" cap="none" normalizeH="0" baseline="0" smtClean="0">
                          <a:ln>
                            <a:noFill/>
                          </a:ln>
                          <a:solidFill>
                            <a:schemeClr val="tx1"/>
                          </a:solidFill>
                          <a:effectLst/>
                          <a:latin typeface="Times" charset="0"/>
                        </a:rPr>
                        <a:t>254</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36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Masque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255.0.0.0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255.255.0.0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600" b="0" i="0" u="none" strike="noStrike" cap="none" normalizeH="0" baseline="0" smtClean="0">
                          <a:ln>
                            <a:noFill/>
                          </a:ln>
                          <a:solidFill>
                            <a:schemeClr val="tx1"/>
                          </a:solidFill>
                          <a:effectLst/>
                          <a:latin typeface="Times" charset="0"/>
                        </a:rPr>
                        <a:t>255.255.255.0</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19" name="Rectangle 110"/>
          <p:cNvSpPr>
            <a:spLocks noChangeArrowheads="1"/>
          </p:cNvSpPr>
          <p:nvPr/>
        </p:nvSpPr>
        <p:spPr bwMode="auto">
          <a:xfrm>
            <a:off x="2133600" y="1143000"/>
            <a:ext cx="173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a:t>IP Publiques</a:t>
            </a:r>
          </a:p>
        </p:txBody>
      </p:sp>
      <p:sp>
        <p:nvSpPr>
          <p:cNvPr id="41020" name="Rectangle 111"/>
          <p:cNvSpPr>
            <a:spLocks noChangeArrowheads="1"/>
          </p:cNvSpPr>
          <p:nvPr/>
        </p:nvSpPr>
        <p:spPr bwMode="auto">
          <a:xfrm>
            <a:off x="2381250" y="2743200"/>
            <a:ext cx="142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a:t>IP Privées</a:t>
            </a:r>
          </a:p>
        </p:txBody>
      </p:sp>
    </p:spTree>
    <p:extLst>
      <p:ext uri="{BB962C8B-B14F-4D97-AF65-F5344CB8AC3E}">
        <p14:creationId xmlns:p14="http://schemas.microsoft.com/office/powerpoint/2010/main" val="2728956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09800" y="228600"/>
            <a:ext cx="7772400" cy="914400"/>
          </a:xfrm>
        </p:spPr>
        <p:txBody>
          <a:bodyPr/>
          <a:lstStyle/>
          <a:p>
            <a:pPr eaLnBrk="1" hangingPunct="1"/>
            <a:r>
              <a:rPr lang="fr-FR" sz="3600" u="sng" dirty="0"/>
              <a:t>Adresses IP : </a:t>
            </a:r>
            <a:r>
              <a:rPr lang="fr-FR" sz="3600" u="sng" dirty="0" smtClean="0"/>
              <a:t>Exercices</a:t>
            </a:r>
            <a:endParaRPr lang="fr-FR" sz="1100" i="1" dirty="0">
              <a:solidFill>
                <a:srgbClr val="000000"/>
              </a:solidFill>
              <a:latin typeface="Verdana" panose="020B0604030504040204" pitchFamily="34" charset="0"/>
            </a:endParaRPr>
          </a:p>
        </p:txBody>
      </p:sp>
      <p:sp>
        <p:nvSpPr>
          <p:cNvPr id="40963"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2" name="Rectangle 1"/>
          <p:cNvSpPr/>
          <p:nvPr/>
        </p:nvSpPr>
        <p:spPr>
          <a:xfrm>
            <a:off x="757473" y="1143000"/>
            <a:ext cx="9690226" cy="5324535"/>
          </a:xfrm>
          <a:prstGeom prst="rect">
            <a:avLst/>
          </a:prstGeom>
        </p:spPr>
        <p:txBody>
          <a:bodyPr wrap="square">
            <a:spAutoFit/>
          </a:bodyPr>
          <a:lstStyle/>
          <a:p>
            <a:pPr>
              <a:spcAft>
                <a:spcPts val="0"/>
              </a:spcAft>
            </a:pPr>
            <a:r>
              <a:rPr lang="fr-FR" sz="3200" b="1" i="1" u="sng" dirty="0">
                <a:latin typeface="Algerian" panose="04020705040A02060702" pitchFamily="82" charset="0"/>
                <a:ea typeface="Times New Roman" panose="02020603050405020304" pitchFamily="18" charset="0"/>
              </a:rPr>
              <a:t>EXERCICE 1</a:t>
            </a:r>
          </a:p>
          <a:p>
            <a:pPr marL="342900" lvl="0" indent="-342900">
              <a:spcAft>
                <a:spcPts val="0"/>
              </a:spcAft>
              <a:buFont typeface="+mj-lt"/>
              <a:buAutoNum type="arabicPeriod"/>
              <a:tabLst>
                <a:tab pos="457200" algn="l"/>
              </a:tabLst>
            </a:pPr>
            <a:r>
              <a:rPr lang="fr-FR" sz="2800" dirty="0">
                <a:latin typeface="Cambria" panose="02040503050406030204" pitchFamily="18" charset="0"/>
                <a:ea typeface="Times New Roman" panose="02020603050405020304" pitchFamily="18" charset="0"/>
              </a:rPr>
              <a:t>De combien d'octets est constituée une adresse IP ?</a:t>
            </a:r>
            <a:endParaRPr lang="fr-FR" sz="2800" dirty="0">
              <a:latin typeface="Times New Roman" panose="02020603050405020304" pitchFamily="18" charset="0"/>
              <a:ea typeface="Times New Roman" panose="02020603050405020304" pitchFamily="18" charset="0"/>
            </a:endParaRPr>
          </a:p>
          <a:p>
            <a:pPr marL="342900" lvl="0" indent="-342900">
              <a:spcAft>
                <a:spcPts val="0"/>
              </a:spcAft>
              <a:buFont typeface="+mj-lt"/>
              <a:buAutoNum type="arabicPeriod"/>
              <a:tabLst>
                <a:tab pos="457200" algn="l"/>
              </a:tabLst>
            </a:pPr>
            <a:r>
              <a:rPr lang="fr-FR" sz="2800" dirty="0">
                <a:latin typeface="Cambria" panose="02040503050406030204" pitchFamily="18" charset="0"/>
                <a:ea typeface="Times New Roman" panose="02020603050405020304" pitchFamily="18" charset="0"/>
              </a:rPr>
              <a:t>Combien de classe d'adresses IP existe-t-il ?</a:t>
            </a:r>
            <a:endParaRPr lang="fr-FR" sz="2800" dirty="0">
              <a:latin typeface="Times New Roman" panose="02020603050405020304" pitchFamily="18" charset="0"/>
              <a:ea typeface="Times New Roman" panose="02020603050405020304" pitchFamily="18" charset="0"/>
            </a:endParaRPr>
          </a:p>
          <a:p>
            <a:pPr marL="342900" lvl="0" indent="-342900">
              <a:spcAft>
                <a:spcPts val="0"/>
              </a:spcAft>
              <a:buFont typeface="+mj-lt"/>
              <a:buAutoNum type="arabicPeriod"/>
              <a:tabLst>
                <a:tab pos="457200" algn="l"/>
              </a:tabLst>
            </a:pPr>
            <a:r>
              <a:rPr lang="fr-FR" sz="2800" dirty="0">
                <a:latin typeface="Cambria" panose="02040503050406030204" pitchFamily="18" charset="0"/>
                <a:ea typeface="Times New Roman" panose="02020603050405020304" pitchFamily="18" charset="0"/>
              </a:rPr>
              <a:t>Pour chaque classe, combien d'octets sont réservés pour :</a:t>
            </a:r>
            <a:endParaRPr lang="fr-FR" sz="2800" dirty="0">
              <a:latin typeface="Times New Roman" panose="02020603050405020304" pitchFamily="18" charset="0"/>
              <a:ea typeface="Times New Roman" panose="02020603050405020304" pitchFamily="18" charset="0"/>
            </a:endParaRPr>
          </a:p>
          <a:p>
            <a:pPr marL="1714500" lvl="3" indent="-342900">
              <a:buFont typeface="Symbol" panose="05050102010706020507" pitchFamily="18" charset="2"/>
              <a:buChar char=""/>
              <a:tabLst>
                <a:tab pos="678180" algn="l"/>
              </a:tabLst>
            </a:pPr>
            <a:r>
              <a:rPr lang="fr-FR" sz="2800" dirty="0">
                <a:latin typeface="Cambria" panose="02040503050406030204" pitchFamily="18" charset="0"/>
                <a:ea typeface="Times New Roman" panose="02020603050405020304" pitchFamily="18" charset="0"/>
              </a:rPr>
              <a:t>La partie </a:t>
            </a:r>
            <a:r>
              <a:rPr lang="fr-FR" sz="2800" dirty="0" smtClean="0">
                <a:latin typeface="Cambria" panose="02040503050406030204" pitchFamily="18" charset="0"/>
                <a:ea typeface="Times New Roman" panose="02020603050405020304" pitchFamily="18" charset="0"/>
              </a:rPr>
              <a:t>réseau</a:t>
            </a:r>
            <a:endParaRPr lang="fr-FR" sz="2800" dirty="0" smtClean="0">
              <a:latin typeface="Times New Roman" panose="02020603050405020304" pitchFamily="18" charset="0"/>
              <a:ea typeface="Times New Roman" panose="02020603050405020304" pitchFamily="18" charset="0"/>
            </a:endParaRPr>
          </a:p>
          <a:p>
            <a:pPr marL="1714500" lvl="3" indent="-342900">
              <a:buFont typeface="Symbol" panose="05050102010706020507" pitchFamily="18" charset="2"/>
              <a:buChar char=""/>
              <a:tabLst>
                <a:tab pos="678180" algn="l"/>
              </a:tabLst>
            </a:pPr>
            <a:r>
              <a:rPr lang="fr-FR" sz="2800" dirty="0" smtClean="0">
                <a:latin typeface="Cambria" panose="02040503050406030204" pitchFamily="18" charset="0"/>
                <a:ea typeface="Times New Roman" panose="02020603050405020304" pitchFamily="18" charset="0"/>
              </a:rPr>
              <a:t>La </a:t>
            </a:r>
            <a:r>
              <a:rPr lang="fr-FR" sz="2800" dirty="0">
                <a:latin typeface="Cambria" panose="02040503050406030204" pitchFamily="18" charset="0"/>
                <a:ea typeface="Times New Roman" panose="02020603050405020304" pitchFamily="18" charset="0"/>
              </a:rPr>
              <a:t>partie machine</a:t>
            </a:r>
            <a:endParaRPr lang="fr-FR" sz="2800" dirty="0">
              <a:latin typeface="Times New Roman" panose="02020603050405020304" pitchFamily="18" charset="0"/>
              <a:ea typeface="Times New Roman" panose="02020603050405020304" pitchFamily="18" charset="0"/>
            </a:endParaRPr>
          </a:p>
          <a:p>
            <a:pPr marL="342900" lvl="0" indent="-342900">
              <a:spcAft>
                <a:spcPts val="0"/>
              </a:spcAft>
              <a:buFont typeface="+mj-lt"/>
              <a:buAutoNum type="arabicPeriod"/>
              <a:tabLst>
                <a:tab pos="457200" algn="l"/>
              </a:tabLst>
            </a:pPr>
            <a:r>
              <a:rPr lang="fr-FR" sz="2800" dirty="0">
                <a:latin typeface="Cambria" panose="02040503050406030204" pitchFamily="18" charset="0"/>
                <a:ea typeface="Times New Roman" panose="02020603050405020304" pitchFamily="18" charset="0"/>
              </a:rPr>
              <a:t>Donnez l’équivalent binaire de l’adresse IP 192.168.5.1</a:t>
            </a:r>
            <a:endParaRPr lang="fr-FR" sz="2800" dirty="0">
              <a:latin typeface="Times New Roman" panose="02020603050405020304" pitchFamily="18" charset="0"/>
              <a:ea typeface="Times New Roman" panose="02020603050405020304" pitchFamily="18" charset="0"/>
            </a:endParaRPr>
          </a:p>
          <a:p>
            <a:pPr marL="342900" lvl="0" indent="-342900">
              <a:spcAft>
                <a:spcPts val="0"/>
              </a:spcAft>
              <a:buFont typeface="+mj-lt"/>
              <a:buAutoNum type="arabicPeriod"/>
              <a:tabLst>
                <a:tab pos="457200" algn="l"/>
              </a:tabLst>
            </a:pPr>
            <a:r>
              <a:rPr lang="fr-FR" sz="2800" dirty="0">
                <a:latin typeface="Cambria" panose="02040503050406030204" pitchFamily="18" charset="0"/>
                <a:ea typeface="Times New Roman" panose="02020603050405020304" pitchFamily="18" charset="0"/>
              </a:rPr>
              <a:t> Effectuez l’opération ET logique avec les adresses suivantes : </a:t>
            </a:r>
            <a:endParaRPr lang="fr-FR" sz="2800" dirty="0">
              <a:latin typeface="Times New Roman" panose="02020603050405020304" pitchFamily="18" charset="0"/>
              <a:ea typeface="Times New Roman" panose="02020603050405020304" pitchFamily="18" charset="0"/>
            </a:endParaRPr>
          </a:p>
          <a:p>
            <a:pPr marL="1714500" lvl="3" indent="-342900">
              <a:buFont typeface="Symbol" panose="05050102010706020507" pitchFamily="18" charset="2"/>
              <a:buChar char=""/>
            </a:pPr>
            <a:r>
              <a:rPr lang="fr-FR" sz="2800" dirty="0">
                <a:latin typeface="Cambria" panose="02040503050406030204" pitchFamily="18" charset="0"/>
                <a:ea typeface="Times New Roman" panose="02020603050405020304" pitchFamily="18" charset="0"/>
              </a:rPr>
              <a:t>192.168.5.1/24    </a:t>
            </a:r>
            <a:endParaRPr lang="fr-FR" sz="2800" dirty="0" smtClean="0">
              <a:latin typeface="Times New Roman" panose="02020603050405020304" pitchFamily="18" charset="0"/>
              <a:ea typeface="Times New Roman" panose="02020603050405020304" pitchFamily="18" charset="0"/>
            </a:endParaRPr>
          </a:p>
          <a:p>
            <a:pPr marL="1714500" lvl="3" indent="-342900">
              <a:buFont typeface="Symbol" panose="05050102010706020507" pitchFamily="18" charset="2"/>
              <a:buChar char=""/>
            </a:pPr>
            <a:r>
              <a:rPr lang="fr-FR" sz="2800" dirty="0" smtClean="0">
                <a:latin typeface="Cambria" panose="02040503050406030204" pitchFamily="18" charset="0"/>
                <a:ea typeface="Times New Roman" panose="02020603050405020304" pitchFamily="18" charset="0"/>
              </a:rPr>
              <a:t>192.168.5.3/24   </a:t>
            </a:r>
            <a:endParaRPr lang="fr-FR" sz="2800" dirty="0" smtClean="0">
              <a:latin typeface="Times New Roman" panose="02020603050405020304" pitchFamily="18" charset="0"/>
              <a:ea typeface="Times New Roman" panose="02020603050405020304" pitchFamily="18" charset="0"/>
            </a:endParaRPr>
          </a:p>
          <a:p>
            <a:pPr marL="1714500" lvl="3" indent="-342900">
              <a:buFont typeface="Symbol" panose="05050102010706020507" pitchFamily="18" charset="2"/>
              <a:buChar char=""/>
            </a:pPr>
            <a:r>
              <a:rPr lang="fr-FR" sz="2800" dirty="0" smtClean="0">
                <a:latin typeface="Cambria" panose="02040503050406030204" pitchFamily="18" charset="0"/>
                <a:ea typeface="Times New Roman" panose="02020603050405020304" pitchFamily="18" charset="0"/>
              </a:rPr>
              <a:t>192.168.6.1 </a:t>
            </a:r>
            <a:r>
              <a:rPr lang="fr-FR" sz="2800" dirty="0">
                <a:latin typeface="Cambria" panose="02040503050406030204" pitchFamily="18" charset="0"/>
                <a:ea typeface="Times New Roman" panose="02020603050405020304" pitchFamily="18" charset="0"/>
              </a:rPr>
              <a:t>/24   </a:t>
            </a:r>
            <a:endParaRPr lang="fr-F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80818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09800" y="228600"/>
            <a:ext cx="7772400" cy="914400"/>
          </a:xfrm>
        </p:spPr>
        <p:txBody>
          <a:bodyPr/>
          <a:lstStyle/>
          <a:p>
            <a:pPr eaLnBrk="1" hangingPunct="1"/>
            <a:r>
              <a:rPr lang="fr-FR" sz="3600" u="sng" dirty="0"/>
              <a:t>Adresses IP : </a:t>
            </a:r>
            <a:r>
              <a:rPr lang="fr-FR" sz="3600" u="sng" dirty="0" smtClean="0"/>
              <a:t>Exercices</a:t>
            </a:r>
            <a:endParaRPr lang="fr-FR" sz="1100" i="1" dirty="0">
              <a:solidFill>
                <a:srgbClr val="000000"/>
              </a:solidFill>
              <a:latin typeface="Verdana" panose="020B0604030504040204" pitchFamily="34" charset="0"/>
            </a:endParaRPr>
          </a:p>
        </p:txBody>
      </p:sp>
      <p:sp>
        <p:nvSpPr>
          <p:cNvPr id="40963" name="Rectangle 3"/>
          <p:cNvSpPr>
            <a:spLocks noChangeArrowheads="1"/>
          </p:cNvSpPr>
          <p:nvPr/>
        </p:nvSpPr>
        <p:spPr bwMode="auto">
          <a:xfrm>
            <a:off x="2133601" y="1828800"/>
            <a:ext cx="7921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fr-FR"/>
          </a:p>
        </p:txBody>
      </p:sp>
      <p:sp>
        <p:nvSpPr>
          <p:cNvPr id="2" name="Rectangle 1"/>
          <p:cNvSpPr/>
          <p:nvPr/>
        </p:nvSpPr>
        <p:spPr>
          <a:xfrm>
            <a:off x="440603" y="685800"/>
            <a:ext cx="8250724" cy="6278642"/>
          </a:xfrm>
          <a:prstGeom prst="rect">
            <a:avLst/>
          </a:prstGeom>
        </p:spPr>
        <p:txBody>
          <a:bodyPr wrap="square">
            <a:spAutoFit/>
          </a:bodyPr>
          <a:lstStyle/>
          <a:p>
            <a:endParaRPr lang="fr-FR" sz="3200" b="1" i="1" u="sng" dirty="0" smtClean="0">
              <a:latin typeface="Algerian" panose="04020705040A02060702" pitchFamily="82" charset="0"/>
              <a:ea typeface="Times New Roman" panose="02020603050405020304" pitchFamily="18" charset="0"/>
            </a:endParaRPr>
          </a:p>
          <a:p>
            <a:r>
              <a:rPr lang="fr-FR" sz="3200" b="1" i="1" u="sng" dirty="0" smtClean="0">
                <a:latin typeface="Algerian" panose="04020705040A02060702" pitchFamily="82" charset="0"/>
                <a:ea typeface="Times New Roman" panose="02020603050405020304" pitchFamily="18" charset="0"/>
              </a:rPr>
              <a:t>EXERCICE </a:t>
            </a:r>
            <a:r>
              <a:rPr lang="fr-FR" sz="3200" b="1" i="1" u="sng" dirty="0">
                <a:latin typeface="Algerian" panose="04020705040A02060702" pitchFamily="82" charset="0"/>
                <a:ea typeface="Times New Roman" panose="02020603050405020304" pitchFamily="18" charset="0"/>
              </a:rPr>
              <a:t>2</a:t>
            </a:r>
          </a:p>
          <a:p>
            <a:endParaRPr lang="fr-FR" dirty="0"/>
          </a:p>
          <a:p>
            <a:r>
              <a:rPr lang="fr-FR" dirty="0" smtClean="0"/>
              <a:t>Indiquer </a:t>
            </a:r>
            <a:r>
              <a:rPr lang="fr-FR" dirty="0"/>
              <a:t>pour chacune des  adresses IP ci-dessous </a:t>
            </a:r>
            <a:r>
              <a:rPr lang="fr-FR" dirty="0" smtClean="0"/>
              <a:t>:</a:t>
            </a:r>
            <a:endParaRPr lang="fr-FR" dirty="0"/>
          </a:p>
          <a:p>
            <a:endParaRPr lang="fr-FR" dirty="0"/>
          </a:p>
          <a:p>
            <a:endParaRPr lang="fr-FR" dirty="0"/>
          </a:p>
          <a:p>
            <a:endParaRPr lang="fr-FR" dirty="0" smtClean="0"/>
          </a:p>
          <a:p>
            <a:endParaRPr lang="fr-FR" dirty="0"/>
          </a:p>
          <a:p>
            <a:endParaRPr lang="fr-FR" dirty="0" smtClean="0"/>
          </a:p>
          <a:p>
            <a:endParaRPr lang="fr-FR" dirty="0"/>
          </a:p>
          <a:p>
            <a:endParaRPr lang="fr-FR" dirty="0" smtClean="0"/>
          </a:p>
          <a:p>
            <a:endParaRPr lang="fr-FR" dirty="0" smtClean="0"/>
          </a:p>
          <a:p>
            <a:endParaRPr lang="fr-FR" dirty="0" smtClean="0"/>
          </a:p>
          <a:p>
            <a:pPr marL="285750" indent="-285750">
              <a:buFont typeface="Wingdings" panose="05000000000000000000" pitchFamily="2" charset="2"/>
              <a:buChar char="ü"/>
            </a:pPr>
            <a:r>
              <a:rPr lang="fr-FR" sz="2800" dirty="0">
                <a:latin typeface="Cambria" panose="02040503050406030204" pitchFamily="18" charset="0"/>
                <a:ea typeface="Times New Roman" panose="02020603050405020304" pitchFamily="18" charset="0"/>
              </a:rPr>
              <a:t>Sa classe.</a:t>
            </a:r>
          </a:p>
          <a:p>
            <a:pPr marL="285750" indent="-285750">
              <a:buFont typeface="Wingdings" panose="05000000000000000000" pitchFamily="2" charset="2"/>
              <a:buChar char="ü"/>
            </a:pPr>
            <a:r>
              <a:rPr lang="fr-FR" sz="2800" dirty="0">
                <a:latin typeface="Cambria" panose="02040503050406030204" pitchFamily="18" charset="0"/>
                <a:ea typeface="Times New Roman" panose="02020603050405020304" pitchFamily="18" charset="0"/>
              </a:rPr>
              <a:t>L'adresse de réseau.</a:t>
            </a:r>
          </a:p>
          <a:p>
            <a:pPr marL="285750" indent="-285750">
              <a:buFont typeface="Wingdings" panose="05000000000000000000" pitchFamily="2" charset="2"/>
              <a:buChar char="ü"/>
            </a:pPr>
            <a:r>
              <a:rPr lang="fr-FR" sz="2800" dirty="0">
                <a:latin typeface="Cambria" panose="02040503050406030204" pitchFamily="18" charset="0"/>
                <a:ea typeface="Times New Roman" panose="02020603050405020304" pitchFamily="18" charset="0"/>
              </a:rPr>
              <a:t>L'adresse de </a:t>
            </a:r>
            <a:r>
              <a:rPr lang="fr-FR" sz="2800" dirty="0" err="1">
                <a:latin typeface="Cambria" panose="02040503050406030204" pitchFamily="18" charset="0"/>
                <a:ea typeface="Times New Roman" panose="02020603050405020304" pitchFamily="18" charset="0"/>
              </a:rPr>
              <a:t>broadcast</a:t>
            </a:r>
            <a:r>
              <a:rPr lang="fr-FR" sz="2800" dirty="0">
                <a:latin typeface="Cambria" panose="02040503050406030204" pitchFamily="18" charset="0"/>
                <a:ea typeface="Times New Roman" panose="02020603050405020304" pitchFamily="18" charset="0"/>
              </a:rPr>
              <a:t>.</a:t>
            </a:r>
          </a:p>
          <a:p>
            <a:pPr marL="285750" indent="-285750">
              <a:buFont typeface="Wingdings" panose="05000000000000000000" pitchFamily="2" charset="2"/>
              <a:buChar char="ü"/>
            </a:pPr>
            <a:r>
              <a:rPr lang="fr-FR" sz="2800" dirty="0">
                <a:latin typeface="Cambria" panose="02040503050406030204" pitchFamily="18" charset="0"/>
                <a:ea typeface="Times New Roman" panose="02020603050405020304" pitchFamily="18" charset="0"/>
              </a:rPr>
              <a:t>Le masque de sous-réseau.</a:t>
            </a:r>
          </a:p>
          <a:p>
            <a:pPr marL="285750" indent="-285750">
              <a:buFont typeface="Wingdings" panose="05000000000000000000" pitchFamily="2" charset="2"/>
              <a:buChar char="ü"/>
            </a:pPr>
            <a:r>
              <a:rPr lang="fr-FR" sz="2800" dirty="0">
                <a:latin typeface="Cambria" panose="02040503050406030204" pitchFamily="18" charset="0"/>
                <a:ea typeface="Times New Roman" panose="02020603050405020304" pitchFamily="18" charset="0"/>
              </a:rPr>
              <a:t>Le nombre de machine possible dans son réseau.</a:t>
            </a:r>
          </a:p>
        </p:txBody>
      </p:sp>
      <p:graphicFrame>
        <p:nvGraphicFramePr>
          <p:cNvPr id="3" name="Tableau 2"/>
          <p:cNvGraphicFramePr>
            <a:graphicFrameLocks noGrp="1"/>
          </p:cNvGraphicFramePr>
          <p:nvPr>
            <p:extLst>
              <p:ext uri="{D42A27DB-BD31-4B8C-83A1-F6EECF244321}">
                <p14:modId xmlns:p14="http://schemas.microsoft.com/office/powerpoint/2010/main" val="3132988878"/>
              </p:ext>
            </p:extLst>
          </p:nvPr>
        </p:nvGraphicFramePr>
        <p:xfrm>
          <a:off x="6099734" y="2286000"/>
          <a:ext cx="2744788" cy="2560320"/>
        </p:xfrm>
        <a:graphic>
          <a:graphicData uri="http://schemas.openxmlformats.org/drawingml/2006/table">
            <a:tbl>
              <a:tblPr firstRow="1" firstCol="1" lastRow="1" lastCol="1" bandRow="1" bandCol="1">
                <a:tableStyleId>{5C22544A-7EE6-4342-B048-85BDC9FD1C3A}</a:tableStyleId>
              </a:tblPr>
              <a:tblGrid>
                <a:gridCol w="2744788"/>
              </a:tblGrid>
              <a:tr h="396768">
                <a:tc>
                  <a:txBody>
                    <a:bodyPr/>
                    <a:lstStyle/>
                    <a:p>
                      <a:pPr algn="ctr">
                        <a:spcAft>
                          <a:spcPts val="0"/>
                        </a:spcAft>
                      </a:pPr>
                      <a:r>
                        <a:rPr lang="fr-FR" sz="2800" dirty="0">
                          <a:solidFill>
                            <a:schemeClr val="tx1"/>
                          </a:solidFill>
                          <a:effectLst/>
                        </a:rPr>
                        <a:t>204.160.241.93</a:t>
                      </a:r>
                      <a:endParaRPr lang="fr-FR" sz="2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r>
              <a:tr h="396768">
                <a:tc>
                  <a:txBody>
                    <a:bodyPr/>
                    <a:lstStyle/>
                    <a:p>
                      <a:pPr algn="ctr">
                        <a:spcAft>
                          <a:spcPts val="0"/>
                        </a:spcAft>
                      </a:pPr>
                      <a:r>
                        <a:rPr lang="fr-FR" sz="2800" dirty="0">
                          <a:solidFill>
                            <a:schemeClr val="tx1"/>
                          </a:solidFill>
                          <a:effectLst/>
                        </a:rPr>
                        <a:t>138.96.32.3</a:t>
                      </a:r>
                      <a:endParaRPr lang="fr-FR" sz="2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r>
              <a:tr h="396768">
                <a:tc>
                  <a:txBody>
                    <a:bodyPr/>
                    <a:lstStyle/>
                    <a:p>
                      <a:pPr algn="ctr">
                        <a:spcAft>
                          <a:spcPts val="0"/>
                        </a:spcAft>
                      </a:pPr>
                      <a:r>
                        <a:rPr lang="fr-FR" sz="2800" dirty="0">
                          <a:solidFill>
                            <a:schemeClr val="tx1"/>
                          </a:solidFill>
                          <a:effectLst/>
                        </a:rPr>
                        <a:t>172.31.255.254</a:t>
                      </a:r>
                      <a:endParaRPr lang="fr-FR" sz="2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r>
              <a:tr h="396768">
                <a:tc>
                  <a:txBody>
                    <a:bodyPr/>
                    <a:lstStyle/>
                    <a:p>
                      <a:pPr algn="ctr">
                        <a:spcAft>
                          <a:spcPts val="0"/>
                        </a:spcAft>
                      </a:pPr>
                      <a:r>
                        <a:rPr lang="fr-FR" sz="2800" dirty="0">
                          <a:solidFill>
                            <a:schemeClr val="tx1"/>
                          </a:solidFill>
                          <a:effectLst/>
                        </a:rPr>
                        <a:t>18.181.0.31</a:t>
                      </a:r>
                      <a:endParaRPr lang="fr-FR" sz="2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r>
              <a:tr h="396768">
                <a:tc>
                  <a:txBody>
                    <a:bodyPr/>
                    <a:lstStyle/>
                    <a:p>
                      <a:pPr algn="ctr">
                        <a:spcAft>
                          <a:spcPts val="0"/>
                        </a:spcAft>
                      </a:pPr>
                      <a:r>
                        <a:rPr lang="fr-FR" sz="2800" dirty="0">
                          <a:solidFill>
                            <a:schemeClr val="tx1"/>
                          </a:solidFill>
                          <a:effectLst/>
                        </a:rPr>
                        <a:t>226.192.60.40</a:t>
                      </a:r>
                      <a:endParaRPr lang="fr-FR" sz="2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r>
              <a:tr h="396768">
                <a:tc>
                  <a:txBody>
                    <a:bodyPr/>
                    <a:lstStyle/>
                    <a:p>
                      <a:pPr algn="ctr">
                        <a:spcAft>
                          <a:spcPts val="0"/>
                        </a:spcAft>
                      </a:pPr>
                      <a:r>
                        <a:rPr lang="fr-FR" sz="2800" dirty="0">
                          <a:solidFill>
                            <a:schemeClr val="tx1"/>
                          </a:solidFill>
                          <a:effectLst/>
                        </a:rPr>
                        <a:t>10.10.10.4</a:t>
                      </a:r>
                      <a:endParaRPr lang="fr-FR" sz="2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418854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013492" y="662748"/>
            <a:ext cx="8086370" cy="62240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fontScale="90000"/>
          </a:bodyPr>
          <a:lstStyle/>
          <a:p>
            <a:r>
              <a:rPr lang="fr-FR" sz="4000" dirty="0"/>
              <a:t>Qu'est ce qu'un réseau? </a:t>
            </a:r>
            <a:endParaRPr lang="fr-FR" sz="3630" dirty="0"/>
          </a:p>
        </p:txBody>
      </p:sp>
      <p:sp>
        <p:nvSpPr>
          <p:cNvPr id="6" name="Espace réservé du contenu 2"/>
          <p:cNvSpPr>
            <a:spLocks noGrp="1"/>
          </p:cNvSpPr>
          <p:nvPr>
            <p:ph idx="1"/>
          </p:nvPr>
        </p:nvSpPr>
        <p:spPr>
          <a:xfrm>
            <a:off x="2027791" y="1630936"/>
            <a:ext cx="8072072" cy="2986331"/>
          </a:xfrm>
          <a:noFill/>
          <a:ln>
            <a:solidFill>
              <a:schemeClr val="accent1">
                <a:lumMod val="75000"/>
              </a:schemeClr>
            </a:solidFill>
          </a:ln>
        </p:spPr>
        <p:txBody>
          <a:bodyPr>
            <a:normAutofit fontScale="47500" lnSpcReduction="20000"/>
          </a:bodyPr>
          <a:lstStyle/>
          <a:p>
            <a:pPr algn="just">
              <a:lnSpc>
                <a:spcPct val="150000"/>
              </a:lnSpc>
              <a:buFont typeface="Wingdings" panose="05000000000000000000" pitchFamily="2" charset="2"/>
              <a:buChar char="§"/>
            </a:pPr>
            <a:r>
              <a:rPr lang="fr-FR" sz="3200" dirty="0" smtClean="0"/>
              <a:t>Le </a:t>
            </a:r>
            <a:r>
              <a:rPr lang="fr-FR" sz="3200" dirty="0"/>
              <a:t>terme </a:t>
            </a:r>
            <a:r>
              <a:rPr lang="fr-FR" sz="3200" dirty="0">
                <a:solidFill>
                  <a:srgbClr val="FF0000"/>
                </a:solidFill>
              </a:rPr>
              <a:t>réseau</a:t>
            </a:r>
            <a:r>
              <a:rPr lang="fr-FR" sz="3200" dirty="0"/>
              <a:t> en général </a:t>
            </a:r>
            <a:r>
              <a:rPr lang="fr-FR" sz="3200" dirty="0" smtClean="0"/>
              <a:t>définit </a:t>
            </a:r>
            <a:r>
              <a:rPr lang="fr-FR" sz="3200" dirty="0"/>
              <a:t>un ensemble d'entités (objets, personnes, . . .) </a:t>
            </a:r>
            <a:r>
              <a:rPr lang="fr-FR" sz="3200" dirty="0">
                <a:solidFill>
                  <a:srgbClr val="FF0000"/>
                </a:solidFill>
              </a:rPr>
              <a:t>interconnectées</a:t>
            </a:r>
            <a:r>
              <a:rPr lang="fr-FR" sz="3200" dirty="0"/>
              <a:t> les unes avec les autres. Un réseau permet ainsi de faire </a:t>
            </a:r>
            <a:r>
              <a:rPr lang="fr-FR" sz="3200" dirty="0">
                <a:solidFill>
                  <a:srgbClr val="FF0000"/>
                </a:solidFill>
              </a:rPr>
              <a:t>circuler</a:t>
            </a:r>
            <a:r>
              <a:rPr lang="fr-FR" sz="3200" dirty="0"/>
              <a:t> des éléments matériels ou immatériels entre chacune de ces entités selon des </a:t>
            </a:r>
            <a:r>
              <a:rPr lang="fr-FR" sz="3200" dirty="0">
                <a:solidFill>
                  <a:srgbClr val="FF0000"/>
                </a:solidFill>
              </a:rPr>
              <a:t>règles</a:t>
            </a:r>
            <a:r>
              <a:rPr lang="fr-FR" sz="3200" dirty="0"/>
              <a:t> bien </a:t>
            </a:r>
            <a:r>
              <a:rPr lang="fr-FR" sz="3200" dirty="0" smtClean="0"/>
              <a:t>définies</a:t>
            </a:r>
            <a:r>
              <a:rPr lang="fr-FR" sz="3200" dirty="0"/>
              <a:t>. </a:t>
            </a:r>
            <a:endParaRPr lang="fr-FR" sz="3200" dirty="0" smtClean="0"/>
          </a:p>
          <a:p>
            <a:pPr algn="just">
              <a:lnSpc>
                <a:spcPct val="150000"/>
              </a:lnSpc>
              <a:buFont typeface="Wingdings" panose="05000000000000000000" pitchFamily="2" charset="2"/>
              <a:buChar char="§"/>
            </a:pPr>
            <a:r>
              <a:rPr lang="fr-FR" sz="3200" dirty="0" smtClean="0"/>
              <a:t>Exemple </a:t>
            </a:r>
            <a:r>
              <a:rPr lang="fr-FR" sz="3200" dirty="0"/>
              <a:t>de réseaux: routiers, ferroviaires, </a:t>
            </a:r>
            <a:r>
              <a:rPr lang="fr-FR" sz="3200" dirty="0" smtClean="0"/>
              <a:t>télécommunications..</a:t>
            </a:r>
          </a:p>
          <a:p>
            <a:pPr algn="just">
              <a:lnSpc>
                <a:spcPct val="150000"/>
              </a:lnSpc>
              <a:buFont typeface="Wingdings" panose="05000000000000000000" pitchFamily="2" charset="2"/>
              <a:buChar char="§"/>
            </a:pPr>
            <a:r>
              <a:rPr lang="fr-FR" sz="3200" dirty="0" smtClean="0"/>
              <a:t>Puisque </a:t>
            </a:r>
            <a:r>
              <a:rPr lang="fr-FR" sz="3200" dirty="0"/>
              <a:t>le terme </a:t>
            </a:r>
            <a:r>
              <a:rPr lang="fr-FR" sz="3200" dirty="0">
                <a:solidFill>
                  <a:srgbClr val="FF0000"/>
                </a:solidFill>
              </a:rPr>
              <a:t>informatique</a:t>
            </a:r>
            <a:r>
              <a:rPr lang="fr-FR" sz="3200" dirty="0"/>
              <a:t> </a:t>
            </a:r>
            <a:r>
              <a:rPr lang="fr-FR" sz="3200" dirty="0" smtClean="0"/>
              <a:t>signifie </a:t>
            </a:r>
            <a:r>
              <a:rPr lang="fr-FR" sz="3200" dirty="0"/>
              <a:t>le traitement automatique de l'information, le </a:t>
            </a:r>
            <a:r>
              <a:rPr lang="fr-FR" sz="3200" dirty="0">
                <a:solidFill>
                  <a:srgbClr val="FF0000"/>
                </a:solidFill>
              </a:rPr>
              <a:t>réseau informatique</a:t>
            </a:r>
            <a:r>
              <a:rPr lang="fr-FR" sz="3200" dirty="0"/>
              <a:t> peut être </a:t>
            </a:r>
            <a:r>
              <a:rPr lang="fr-FR" sz="3200" dirty="0" smtClean="0"/>
              <a:t>définit </a:t>
            </a:r>
            <a:r>
              <a:rPr lang="fr-FR" sz="3200" dirty="0"/>
              <a:t>comme étant: </a:t>
            </a:r>
            <a:r>
              <a:rPr lang="fr-FR" sz="3200" dirty="0">
                <a:solidFill>
                  <a:srgbClr val="FF0000"/>
                </a:solidFill>
              </a:rPr>
              <a:t>un ensemble de machines </a:t>
            </a:r>
            <a:r>
              <a:rPr lang="fr-FR" sz="3200" dirty="0"/>
              <a:t>reliés entre eux grâce à des </a:t>
            </a:r>
            <a:r>
              <a:rPr lang="fr-FR" sz="3200" dirty="0">
                <a:solidFill>
                  <a:srgbClr val="FF0000"/>
                </a:solidFill>
              </a:rPr>
              <a:t>lignes physiques </a:t>
            </a:r>
            <a:r>
              <a:rPr lang="fr-FR" sz="3200" dirty="0"/>
              <a:t>et échangeant des informations sous formes de </a:t>
            </a:r>
            <a:r>
              <a:rPr lang="fr-FR" sz="3200" dirty="0">
                <a:solidFill>
                  <a:srgbClr val="FF0000"/>
                </a:solidFill>
              </a:rPr>
              <a:t>données numériques</a:t>
            </a:r>
            <a:r>
              <a:rPr lang="fr-FR" sz="3200" dirty="0"/>
              <a:t>. </a:t>
            </a:r>
            <a:endParaRPr lang="fr-FR" sz="2800" dirty="0"/>
          </a:p>
        </p:txBody>
      </p:sp>
    </p:spTree>
    <p:extLst>
      <p:ext uri="{BB962C8B-B14F-4D97-AF65-F5344CB8AC3E}">
        <p14:creationId xmlns:p14="http://schemas.microsoft.com/office/powerpoint/2010/main" val="626220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105026" y="1731963"/>
            <a:ext cx="8105775" cy="4708981"/>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u="sng" dirty="0"/>
              <a:t>Pour décrire un réseau, il faut répondre aux questions suivantes </a:t>
            </a:r>
            <a:r>
              <a:rPr lang="fr-FR" u="sng" dirty="0" smtClean="0"/>
              <a:t>:</a:t>
            </a:r>
          </a:p>
          <a:p>
            <a:endParaRPr lang="fr-FR" u="sng" dirty="0"/>
          </a:p>
          <a:p>
            <a:pPr>
              <a:buFontTx/>
              <a:buChar char="•"/>
            </a:pPr>
            <a:r>
              <a:rPr lang="fr-FR" dirty="0">
                <a:solidFill>
                  <a:srgbClr val="FF0000"/>
                </a:solidFill>
              </a:rPr>
              <a:t> Que transporte le réseau ?</a:t>
            </a:r>
          </a:p>
          <a:p>
            <a:pPr>
              <a:buFontTx/>
              <a:buChar char="•"/>
            </a:pPr>
            <a:r>
              <a:rPr lang="fr-FR" dirty="0">
                <a:solidFill>
                  <a:srgbClr val="FF0000"/>
                </a:solidFill>
              </a:rPr>
              <a:t> Qui assure le transport ?</a:t>
            </a:r>
          </a:p>
          <a:p>
            <a:pPr>
              <a:buFontTx/>
              <a:buChar char="•"/>
            </a:pPr>
            <a:r>
              <a:rPr lang="fr-FR" dirty="0">
                <a:solidFill>
                  <a:srgbClr val="FF0000"/>
                </a:solidFill>
              </a:rPr>
              <a:t> Comment le transporte-il </a:t>
            </a:r>
            <a:r>
              <a:rPr lang="fr-FR" dirty="0" smtClean="0">
                <a:solidFill>
                  <a:srgbClr val="FF0000"/>
                </a:solidFill>
              </a:rPr>
              <a:t>?</a:t>
            </a:r>
          </a:p>
          <a:p>
            <a:pPr algn="just"/>
            <a:endParaRPr lang="fr-FR" sz="2000" u="sng" dirty="0" smtClean="0"/>
          </a:p>
          <a:p>
            <a:pPr algn="just"/>
            <a:r>
              <a:rPr lang="fr-FR" sz="2000" u="sng" dirty="0" smtClean="0"/>
              <a:t>Exemple pour le « réseau informatique » :</a:t>
            </a:r>
            <a:endParaRPr lang="fr-FR" sz="2000" dirty="0" smtClean="0"/>
          </a:p>
          <a:p>
            <a:pPr algn="just">
              <a:buFontTx/>
              <a:buChar char="•"/>
            </a:pPr>
            <a:r>
              <a:rPr lang="fr-FR" sz="2000" dirty="0" smtClean="0"/>
              <a:t> Que transporte le réseau ?</a:t>
            </a:r>
          </a:p>
          <a:p>
            <a:pPr algn="just"/>
            <a:r>
              <a:rPr lang="fr-FR" sz="2000" dirty="0" smtClean="0"/>
              <a:t>	&gt; Des informations (octets sous forme de fichiers)</a:t>
            </a:r>
          </a:p>
          <a:p>
            <a:pPr algn="just">
              <a:buFontTx/>
              <a:buChar char="•"/>
            </a:pPr>
            <a:r>
              <a:rPr lang="fr-FR" sz="2000" dirty="0" smtClean="0"/>
              <a:t> Qui  assure le transport ?</a:t>
            </a:r>
          </a:p>
          <a:p>
            <a:pPr algn="just"/>
            <a:r>
              <a:rPr lang="fr-FR" sz="2000" dirty="0" smtClean="0"/>
              <a:t>	&gt; Support physique (cuivre, fibre optique, onde radio)</a:t>
            </a:r>
          </a:p>
          <a:p>
            <a:pPr algn="just">
              <a:buFontTx/>
              <a:buChar char="•"/>
            </a:pPr>
            <a:r>
              <a:rPr lang="fr-FR" sz="2000" dirty="0" smtClean="0"/>
              <a:t> Comment le transporte-il ?</a:t>
            </a:r>
          </a:p>
          <a:p>
            <a:pPr algn="just"/>
            <a:r>
              <a:rPr lang="fr-FR" sz="2000" dirty="0" smtClean="0"/>
              <a:t>	&gt; En utilisant des protocoles de communication.</a:t>
            </a:r>
          </a:p>
          <a:p>
            <a:endParaRPr lang="fr-FR" sz="2000" dirty="0"/>
          </a:p>
        </p:txBody>
      </p:sp>
      <p:sp>
        <p:nvSpPr>
          <p:cNvPr id="8196" name="Rectangle 5"/>
          <p:cNvSpPr>
            <a:spLocks noGrp="1" noChangeArrowheads="1"/>
          </p:cNvSpPr>
          <p:nvPr>
            <p:ph type="title" idx="4294967295"/>
          </p:nvPr>
        </p:nvSpPr>
        <p:spPr>
          <a:xfrm>
            <a:off x="2209799" y="341313"/>
            <a:ext cx="8505825" cy="868362"/>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FR" sz="4000"/>
              <a:t>Questions pour décrire un réseau</a:t>
            </a:r>
          </a:p>
        </p:txBody>
      </p:sp>
    </p:spTree>
    <p:extLst>
      <p:ext uri="{BB962C8B-B14F-4D97-AF65-F5344CB8AC3E}">
        <p14:creationId xmlns:p14="http://schemas.microsoft.com/office/powerpoint/2010/main" val="2948684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2105026" y="1731963"/>
            <a:ext cx="8105775" cy="3354765"/>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r>
              <a:rPr lang="fr-FR" b="1" dirty="0" smtClean="0"/>
              <a:t>Le </a:t>
            </a:r>
            <a:r>
              <a:rPr lang="fr-FR" b="1" dirty="0"/>
              <a:t>partage des ressources du réseau :</a:t>
            </a:r>
            <a:endParaRPr lang="fr-FR" dirty="0"/>
          </a:p>
          <a:p>
            <a:pPr lvl="1"/>
            <a:r>
              <a:rPr lang="fr-FR" dirty="0"/>
              <a:t>Les fichiers</a:t>
            </a:r>
          </a:p>
          <a:p>
            <a:pPr lvl="1"/>
            <a:r>
              <a:rPr lang="fr-FR" dirty="0"/>
              <a:t>Les applications</a:t>
            </a:r>
          </a:p>
          <a:p>
            <a:pPr lvl="1"/>
            <a:r>
              <a:rPr lang="fr-FR" dirty="0"/>
              <a:t>Les périphériques comme des imprimantes, un scanner, un modem</a:t>
            </a:r>
          </a:p>
          <a:p>
            <a:r>
              <a:rPr lang="fr-FR" b="1" dirty="0"/>
              <a:t>La communication entre les membres du réseau :</a:t>
            </a:r>
            <a:endParaRPr lang="fr-FR" dirty="0"/>
          </a:p>
          <a:p>
            <a:pPr lvl="1"/>
            <a:r>
              <a:rPr lang="fr-FR" dirty="0"/>
              <a:t>La messagerie interne ou externe</a:t>
            </a:r>
          </a:p>
          <a:p>
            <a:pPr lvl="1"/>
            <a:r>
              <a:rPr lang="fr-FR" dirty="0" smtClean="0"/>
              <a:t>L’accès </a:t>
            </a:r>
            <a:r>
              <a:rPr lang="fr-FR" dirty="0"/>
              <a:t>à distance au réseau et à ses ressources</a:t>
            </a:r>
          </a:p>
          <a:p>
            <a:endParaRPr lang="fr-FR" sz="2000" dirty="0"/>
          </a:p>
        </p:txBody>
      </p:sp>
      <p:sp>
        <p:nvSpPr>
          <p:cNvPr id="8196" name="Rectangle 5"/>
          <p:cNvSpPr>
            <a:spLocks noGrp="1" noChangeArrowheads="1"/>
          </p:cNvSpPr>
          <p:nvPr>
            <p:ph type="title" idx="4294967295"/>
          </p:nvPr>
        </p:nvSpPr>
        <p:spPr>
          <a:xfrm>
            <a:off x="2209799" y="341313"/>
            <a:ext cx="8505825" cy="868362"/>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vert="horz" lIns="91440" tIns="45720" rIns="91440" bIns="45720" rtlCol="0" anchor="ctr">
            <a:normAutofit/>
          </a:bodyPr>
          <a:lstStyle/>
          <a:p>
            <a:r>
              <a:rPr lang="fr-FR" sz="4000" dirty="0"/>
              <a:t>A</a:t>
            </a:r>
            <a:r>
              <a:rPr lang="fr-FR" sz="4000" dirty="0" smtClean="0"/>
              <a:t>vantages </a:t>
            </a:r>
            <a:r>
              <a:rPr lang="fr-FR" sz="4000" dirty="0"/>
              <a:t>d'un </a:t>
            </a:r>
            <a:r>
              <a:rPr lang="fr-FR" sz="4000" dirty="0" smtClean="0"/>
              <a:t>réseau informatique</a:t>
            </a:r>
            <a:endParaRPr lang="fr-FR" sz="4000" dirty="0"/>
          </a:p>
        </p:txBody>
      </p:sp>
    </p:spTree>
    <p:extLst>
      <p:ext uri="{BB962C8B-B14F-4D97-AF65-F5344CB8AC3E}">
        <p14:creationId xmlns:p14="http://schemas.microsoft.com/office/powerpoint/2010/main" val="11065085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013492" y="662748"/>
            <a:ext cx="8086370" cy="62240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fontScale="90000"/>
          </a:bodyPr>
          <a:lstStyle/>
          <a:p>
            <a:r>
              <a:rPr lang="fr-FR" sz="4000" dirty="0"/>
              <a:t>CATÉGORIES DE RÉSEAUX INFORMATIQUES</a:t>
            </a:r>
            <a:endParaRPr lang="fr-FR" sz="3630" dirty="0"/>
          </a:p>
        </p:txBody>
      </p:sp>
      <p:sp>
        <p:nvSpPr>
          <p:cNvPr id="6" name="Espace réservé du contenu 2"/>
          <p:cNvSpPr>
            <a:spLocks noGrp="1"/>
          </p:cNvSpPr>
          <p:nvPr>
            <p:ph idx="1"/>
          </p:nvPr>
        </p:nvSpPr>
        <p:spPr>
          <a:xfrm>
            <a:off x="1593410" y="1630936"/>
            <a:ext cx="10339057" cy="4824185"/>
          </a:xfrm>
          <a:noFill/>
          <a:ln>
            <a:solidFill>
              <a:schemeClr val="accent1">
                <a:lumMod val="75000"/>
              </a:schemeClr>
            </a:solidFill>
          </a:ln>
        </p:spPr>
        <p:txBody>
          <a:bodyPr>
            <a:noAutofit/>
          </a:bodyPr>
          <a:lstStyle/>
          <a:p>
            <a:pPr marL="0" indent="0" algn="just">
              <a:lnSpc>
                <a:spcPct val="150000"/>
              </a:lnSpc>
              <a:buNone/>
            </a:pPr>
            <a:r>
              <a:rPr lang="fr-FR" sz="1800" dirty="0"/>
              <a:t>On distingue quatre catégories de réseaux informatiques selon leur taille (nombre de machines) et leur étendue : </a:t>
            </a:r>
            <a:endParaRPr lang="fr-FR" sz="1800" dirty="0" smtClean="0"/>
          </a:p>
          <a:p>
            <a:pPr algn="just">
              <a:lnSpc>
                <a:spcPct val="150000"/>
              </a:lnSpc>
              <a:buFont typeface="Wingdings" panose="05000000000000000000" pitchFamily="2" charset="2"/>
              <a:buChar char="ü"/>
            </a:pPr>
            <a:r>
              <a:rPr lang="fr-FR" sz="1800" dirty="0"/>
              <a:t>L</a:t>
            </a:r>
            <a:r>
              <a:rPr lang="fr-FR" sz="1800" dirty="0" smtClean="0"/>
              <a:t>e </a:t>
            </a:r>
            <a:r>
              <a:rPr lang="fr-FR" sz="1800" dirty="0"/>
              <a:t>réseau personnel (PAN : </a:t>
            </a:r>
            <a:r>
              <a:rPr lang="fr-FR" sz="1800" dirty="0" err="1"/>
              <a:t>Personal</a:t>
            </a:r>
            <a:r>
              <a:rPr lang="fr-FR" sz="1800" dirty="0"/>
              <a:t> Area Network), relie des machines sur quelques </a:t>
            </a:r>
            <a:r>
              <a:rPr lang="fr-FR" sz="1800" dirty="0" smtClean="0"/>
              <a:t>mètres.</a:t>
            </a:r>
          </a:p>
          <a:p>
            <a:pPr algn="just">
              <a:lnSpc>
                <a:spcPct val="150000"/>
              </a:lnSpc>
              <a:buFont typeface="Wingdings" panose="05000000000000000000" pitchFamily="2" charset="2"/>
              <a:buChar char="ü"/>
            </a:pPr>
            <a:r>
              <a:rPr lang="fr-FR" sz="1800" dirty="0"/>
              <a:t>L</a:t>
            </a:r>
            <a:r>
              <a:rPr lang="fr-FR" sz="1800" dirty="0" smtClean="0"/>
              <a:t>e </a:t>
            </a:r>
            <a:r>
              <a:rPr lang="fr-FR" sz="1800" dirty="0"/>
              <a:t>réseau local (LAN : Local Area Network), est adapté à la taille d’un site </a:t>
            </a:r>
            <a:r>
              <a:rPr lang="fr-FR" sz="1800" dirty="0" smtClean="0"/>
              <a:t>d’entreprise.</a:t>
            </a:r>
          </a:p>
          <a:p>
            <a:pPr algn="just">
              <a:lnSpc>
                <a:spcPct val="150000"/>
              </a:lnSpc>
              <a:buFont typeface="Wingdings" panose="05000000000000000000" pitchFamily="2" charset="2"/>
              <a:buChar char="ü"/>
            </a:pPr>
            <a:r>
              <a:rPr lang="fr-FR" sz="1800" dirty="0"/>
              <a:t>L</a:t>
            </a:r>
            <a:r>
              <a:rPr lang="fr-FR" sz="1800" dirty="0" smtClean="0"/>
              <a:t>e </a:t>
            </a:r>
            <a:r>
              <a:rPr lang="fr-FR" sz="1800" dirty="0"/>
              <a:t>réseau métropolitain (MAN : </a:t>
            </a:r>
            <a:r>
              <a:rPr lang="fr-FR" sz="1800" dirty="0" err="1"/>
              <a:t>Metropolitan</a:t>
            </a:r>
            <a:r>
              <a:rPr lang="fr-FR" sz="1800" dirty="0"/>
              <a:t> Area Network), est un réseau étendu à l’échelle d’une </a:t>
            </a:r>
            <a:r>
              <a:rPr lang="fr-FR" sz="1800" dirty="0" smtClean="0"/>
              <a:t>ville.</a:t>
            </a:r>
          </a:p>
          <a:p>
            <a:pPr algn="just">
              <a:lnSpc>
                <a:spcPct val="150000"/>
              </a:lnSpc>
              <a:buFont typeface="Wingdings" panose="05000000000000000000" pitchFamily="2" charset="2"/>
              <a:buChar char="ü"/>
            </a:pPr>
            <a:r>
              <a:rPr lang="fr-FR" sz="1800" dirty="0"/>
              <a:t>L</a:t>
            </a:r>
            <a:r>
              <a:rPr lang="fr-FR" sz="1800" dirty="0" smtClean="0"/>
              <a:t>e </a:t>
            </a:r>
            <a:r>
              <a:rPr lang="fr-FR" sz="1800" dirty="0"/>
              <a:t>réseau étendu WAN : (Wide Area Network), couvre une grande zone géographique, typiquement à l'échelle d'un pays, d'un </a:t>
            </a:r>
            <a:r>
              <a:rPr lang="fr-FR" sz="1800" dirty="0" smtClean="0"/>
              <a:t>continent.</a:t>
            </a:r>
          </a:p>
        </p:txBody>
      </p:sp>
    </p:spTree>
    <p:extLst>
      <p:ext uri="{BB962C8B-B14F-4D97-AF65-F5344CB8AC3E}">
        <p14:creationId xmlns:p14="http://schemas.microsoft.com/office/powerpoint/2010/main" val="242934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013492" y="662748"/>
            <a:ext cx="8086370" cy="622407"/>
          </a:xfrm>
          <a:gradFill>
            <a:gsLst>
              <a:gs pos="10000">
                <a:schemeClr val="bg2">
                  <a:tint val="97000"/>
                  <a:hueMod val="92000"/>
                  <a:satMod val="169000"/>
                  <a:lumMod val="164000"/>
                </a:schemeClr>
              </a:gs>
              <a:gs pos="100000">
                <a:schemeClr val="bg2">
                  <a:shade val="96000"/>
                  <a:satMod val="120000"/>
                  <a:lumMod val="90000"/>
                </a:schemeClr>
              </a:gs>
            </a:gsLst>
            <a:lin ang="6120000" scaled="1"/>
          </a:gradFill>
        </p:spPr>
        <p:txBody>
          <a:bodyPr>
            <a:normAutofit fontScale="90000"/>
          </a:bodyPr>
          <a:lstStyle/>
          <a:p>
            <a:r>
              <a:rPr lang="fr-FR" sz="4000" dirty="0"/>
              <a:t>TOPOLOGIE DES RÉSEAUX DE TYPE LAN</a:t>
            </a:r>
            <a:endParaRPr lang="fr-FR" sz="3630" dirty="0"/>
          </a:p>
        </p:txBody>
      </p:sp>
      <p:sp>
        <p:nvSpPr>
          <p:cNvPr id="6" name="Espace réservé du contenu 2"/>
          <p:cNvSpPr>
            <a:spLocks noGrp="1"/>
          </p:cNvSpPr>
          <p:nvPr>
            <p:ph idx="1"/>
          </p:nvPr>
        </p:nvSpPr>
        <p:spPr>
          <a:xfrm>
            <a:off x="1593410" y="1630936"/>
            <a:ext cx="10339057" cy="4824185"/>
          </a:xfrm>
          <a:noFill/>
          <a:ln>
            <a:solidFill>
              <a:schemeClr val="accent1">
                <a:lumMod val="75000"/>
              </a:schemeClr>
            </a:solidFill>
          </a:ln>
        </p:spPr>
        <p:txBody>
          <a:bodyPr>
            <a:noAutofit/>
          </a:bodyPr>
          <a:lstStyle/>
          <a:p>
            <a:pPr marL="0" indent="0" algn="just">
              <a:lnSpc>
                <a:spcPct val="150000"/>
              </a:lnSpc>
              <a:buNone/>
            </a:pPr>
            <a:r>
              <a:rPr lang="fr-FR" sz="1800" dirty="0" smtClean="0"/>
              <a:t>Il </a:t>
            </a:r>
            <a:r>
              <a:rPr lang="fr-FR" sz="1800" dirty="0"/>
              <a:t>existe trois topologies de base pour concevoir un réseau : bus, anneau et étoile</a:t>
            </a:r>
            <a:r>
              <a:rPr lang="fr-FR" sz="1800" dirty="0" smtClean="0"/>
              <a:t>.</a:t>
            </a:r>
          </a:p>
          <a:p>
            <a:pPr marL="342900" indent="-342900" algn="just">
              <a:lnSpc>
                <a:spcPct val="150000"/>
              </a:lnSpc>
              <a:buFont typeface="+mj-lt"/>
              <a:buAutoNum type="arabicPeriod"/>
            </a:pPr>
            <a:r>
              <a:rPr lang="fr-FR" sz="2400" b="1" i="1" u="sng" dirty="0" smtClean="0">
                <a:solidFill>
                  <a:srgbClr val="00B0F0"/>
                </a:solidFill>
              </a:rPr>
              <a:t>Topologie en bus:</a:t>
            </a:r>
          </a:p>
          <a:p>
            <a:pPr algn="just">
              <a:lnSpc>
                <a:spcPct val="150000"/>
              </a:lnSpc>
              <a:buFont typeface="Wingdings" panose="05000000000000000000" pitchFamily="2" charset="2"/>
              <a:buChar char="§"/>
            </a:pPr>
            <a:r>
              <a:rPr lang="fr-FR" sz="2000" dirty="0" smtClean="0"/>
              <a:t>Le </a:t>
            </a:r>
            <a:r>
              <a:rPr lang="fr-FR" sz="2000" dirty="0"/>
              <a:t>bus est un segment central où circulent les informations. </a:t>
            </a:r>
            <a:endParaRPr lang="fr-FR" sz="2000" dirty="0" smtClean="0"/>
          </a:p>
          <a:p>
            <a:pPr algn="just">
              <a:lnSpc>
                <a:spcPct val="150000"/>
              </a:lnSpc>
              <a:buFont typeface="Wingdings" panose="05000000000000000000" pitchFamily="2" charset="2"/>
              <a:buChar char="§"/>
            </a:pPr>
            <a:r>
              <a:rPr lang="fr-FR" sz="2000" dirty="0" smtClean="0"/>
              <a:t>Lorsqu’une </a:t>
            </a:r>
            <a:r>
              <a:rPr lang="fr-FR" sz="2000" dirty="0"/>
              <a:t>station émet des données, elles circulent sur toute la longueur du bus et la station destinatrice peut les récupérer. Une seule station peut émettre à la fois. </a:t>
            </a:r>
            <a:endParaRPr lang="fr-FR" sz="2000" dirty="0" smtClean="0"/>
          </a:p>
          <a:p>
            <a:pPr algn="just">
              <a:lnSpc>
                <a:spcPct val="150000"/>
              </a:lnSpc>
              <a:buFont typeface="Wingdings" panose="05000000000000000000" pitchFamily="2" charset="2"/>
              <a:buChar char="§"/>
            </a:pPr>
            <a:r>
              <a:rPr lang="fr-FR" sz="2000" dirty="0" smtClean="0"/>
              <a:t>En </a:t>
            </a:r>
            <a:r>
              <a:rPr lang="fr-FR" sz="2000" dirty="0"/>
              <a:t>bout de bus, un « bouchon » permet de supprimer définitivement les informations pour qu’une autre station puisse émettre.</a:t>
            </a:r>
            <a:endParaRPr lang="fr-FR" sz="1800" dirty="0" smtClean="0"/>
          </a:p>
          <a:p>
            <a:pPr marL="0" indent="0" algn="just">
              <a:lnSpc>
                <a:spcPct val="150000"/>
              </a:lnSpc>
              <a:buNone/>
            </a:pPr>
            <a:endParaRPr lang="fr-FR" sz="1800" dirty="0"/>
          </a:p>
        </p:txBody>
      </p:sp>
      <p:pic>
        <p:nvPicPr>
          <p:cNvPr id="1026" name="Picture 2" descr="Memoire Online - à‰tude d&amp;#39;une solution d&amp;#39;un réseau d&amp;#39;accès optique dans les  systèmes de communication. - Michael DINGAMADJ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2213" y="2265064"/>
            <a:ext cx="34861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9136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Métropolitain">
  <a:themeElements>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étropolitai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étropolitai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étropolitai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themeOverride>
</file>

<file path=docProps/app.xml><?xml version="1.0" encoding="utf-8"?>
<Properties xmlns="http://schemas.openxmlformats.org/officeDocument/2006/extended-properties" xmlns:vt="http://schemas.openxmlformats.org/officeDocument/2006/docPropsVTypes">
  <Template/>
  <TotalTime>1913</TotalTime>
  <Words>1965</Words>
  <Application>Microsoft Office PowerPoint</Application>
  <PresentationFormat>Grand écran</PresentationFormat>
  <Paragraphs>365</Paragraphs>
  <Slides>42</Slides>
  <Notes>9</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42</vt:i4>
      </vt:variant>
    </vt:vector>
  </HeadingPairs>
  <TitlesOfParts>
    <vt:vector size="54" baseType="lpstr">
      <vt:lpstr>Algerian</vt:lpstr>
      <vt:lpstr>Arial</vt:lpstr>
      <vt:lpstr>Calibri</vt:lpstr>
      <vt:lpstr>Calibri Light</vt:lpstr>
      <vt:lpstr>Cambria</vt:lpstr>
      <vt:lpstr>Courier</vt:lpstr>
      <vt:lpstr>Symbol</vt:lpstr>
      <vt:lpstr>Times</vt:lpstr>
      <vt:lpstr>Times New Roman</vt:lpstr>
      <vt:lpstr>Verdana</vt:lpstr>
      <vt:lpstr>Wingdings</vt:lpstr>
      <vt:lpstr>Métropolitain</vt:lpstr>
      <vt:lpstr>Réseaux informatiques</vt:lpstr>
      <vt:lpstr>Objectifs du module</vt:lpstr>
      <vt:lpstr>Eléments du module</vt:lpstr>
      <vt:lpstr>Elément 1: Fondements des réseaux  </vt:lpstr>
      <vt:lpstr>Qu'est ce qu'un réseau? </vt:lpstr>
      <vt:lpstr>Questions pour décrire un réseau</vt:lpstr>
      <vt:lpstr>Avantages d'un réseau informatique</vt:lpstr>
      <vt:lpstr>CATÉGORIES DE RÉSEAUX INFORMATIQUES</vt:lpstr>
      <vt:lpstr>TOPOLOGIE DES RÉSEAUX DE TYPE LAN</vt:lpstr>
      <vt:lpstr>TOPOLOGIE DES RÉSEAUX DE TYPE LAN</vt:lpstr>
      <vt:lpstr>TOPOLOGIE DES RÉSEAUX DE TYPE LAN</vt:lpstr>
      <vt:lpstr>PROTOCOLE DE COMMUNICATION POUR LES RÉSEAUX</vt:lpstr>
      <vt:lpstr>Présentation PowerPoint</vt:lpstr>
      <vt:lpstr>Présentation PowerPoint</vt:lpstr>
      <vt:lpstr>Les 7 couches du modèle OSI</vt:lpstr>
      <vt:lpstr>Présentation PowerPoint</vt:lpstr>
      <vt:lpstr>Couche application</vt:lpstr>
      <vt:lpstr>Couche présentation</vt:lpstr>
      <vt:lpstr>Couche session</vt:lpstr>
      <vt:lpstr>Couche transport</vt:lpstr>
      <vt:lpstr>Couche réseau</vt:lpstr>
      <vt:lpstr>Couche liaison </vt:lpstr>
      <vt:lpstr>Couche physique</vt:lpstr>
      <vt:lpstr>Exemple de protocoles pour chaque couche</vt:lpstr>
      <vt:lpstr>Protocole TCP : Transmission Control Protocol</vt:lpstr>
      <vt:lpstr>Protocole IP : Internet Protocol</vt:lpstr>
      <vt:lpstr>Protocole IP : Internet Protocol</vt:lpstr>
      <vt:lpstr>Adresses IP</vt:lpstr>
      <vt:lpstr>Adresses IP</vt:lpstr>
      <vt:lpstr>Adresses IP</vt:lpstr>
      <vt:lpstr>Adresses IP : Adresses particulières</vt:lpstr>
      <vt:lpstr>Adresses IP : Les classes</vt:lpstr>
      <vt:lpstr>Adresses IP : Classe A</vt:lpstr>
      <vt:lpstr>Adresses IP : Classe B</vt:lpstr>
      <vt:lpstr>Adresses IP : Classe C</vt:lpstr>
      <vt:lpstr>Adresses IP : Classe D</vt:lpstr>
      <vt:lpstr>Adresses IP : Classe E</vt:lpstr>
      <vt:lpstr>Adresses IP Privées</vt:lpstr>
      <vt:lpstr>Adresses IP : Résumé</vt:lpstr>
      <vt:lpstr>Adresses IP : Résumé</vt:lpstr>
      <vt:lpstr>Adresses IP : Exercices</vt:lpstr>
      <vt:lpstr>Adresses IP : Exercices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Réseaux informatiques</dc:title>
  <dc:creator>LENOVO</dc:creator>
  <cp:lastModifiedBy>LENOVO</cp:lastModifiedBy>
  <cp:revision>48</cp:revision>
  <dcterms:created xsi:type="dcterms:W3CDTF">2022-02-14T12:10:00Z</dcterms:created>
  <dcterms:modified xsi:type="dcterms:W3CDTF">2022-02-26T11:59:48Z</dcterms:modified>
</cp:coreProperties>
</file>