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69" r:id="rId2"/>
    <p:sldId id="570" r:id="rId3"/>
    <p:sldId id="571" r:id="rId4"/>
    <p:sldId id="572" r:id="rId5"/>
    <p:sldId id="573" r:id="rId6"/>
    <p:sldId id="574" r:id="rId7"/>
    <p:sldId id="575" r:id="rId8"/>
    <p:sldId id="265" r:id="rId9"/>
    <p:sldId id="272" r:id="rId10"/>
    <p:sldId id="281" r:id="rId11"/>
    <p:sldId id="285" r:id="rId12"/>
    <p:sldId id="288" r:id="rId13"/>
    <p:sldId id="298" r:id="rId14"/>
    <p:sldId id="299" r:id="rId15"/>
    <p:sldId id="311" r:id="rId16"/>
    <p:sldId id="319" r:id="rId17"/>
    <p:sldId id="325" r:id="rId18"/>
    <p:sldId id="333" r:id="rId19"/>
    <p:sldId id="576" r:id="rId20"/>
    <p:sldId id="577" r:id="rId21"/>
    <p:sldId id="578" r:id="rId22"/>
    <p:sldId id="343" r:id="rId23"/>
    <p:sldId id="344" r:id="rId24"/>
    <p:sldId id="345" r:id="rId25"/>
    <p:sldId id="350" r:id="rId26"/>
    <p:sldId id="356" r:id="rId27"/>
    <p:sldId id="365" r:id="rId28"/>
    <p:sldId id="396" r:id="rId29"/>
    <p:sldId id="409" r:id="rId30"/>
    <p:sldId id="410" r:id="rId31"/>
    <p:sldId id="411" r:id="rId32"/>
    <p:sldId id="412" r:id="rId33"/>
    <p:sldId id="416" r:id="rId34"/>
    <p:sldId id="426" r:id="rId35"/>
    <p:sldId id="439" r:id="rId36"/>
    <p:sldId id="470" r:id="rId37"/>
    <p:sldId id="492" r:id="rId38"/>
    <p:sldId id="500" r:id="rId39"/>
    <p:sldId id="508" r:id="rId40"/>
    <p:sldId id="513" r:id="rId41"/>
    <p:sldId id="524" r:id="rId42"/>
    <p:sldId id="532" r:id="rId43"/>
    <p:sldId id="555" r:id="rId44"/>
    <p:sldId id="558" r:id="rId45"/>
    <p:sldId id="568" r:id="rId46"/>
    <p:sldId id="582" r:id="rId47"/>
    <p:sldId id="583" r:id="rId48"/>
    <p:sldId id="584" r:id="rId49"/>
    <p:sldId id="592" r:id="rId50"/>
    <p:sldId id="593" r:id="rId51"/>
    <p:sldId id="594" r:id="rId52"/>
    <p:sldId id="595" r:id="rId53"/>
    <p:sldId id="596" r:id="rId54"/>
    <p:sldId id="597" r:id="rId55"/>
    <p:sldId id="599" r:id="rId56"/>
    <p:sldId id="598" r:id="rId57"/>
    <p:sldId id="601" r:id="rId58"/>
    <p:sldId id="591" r:id="rId59"/>
  </p:sldIdLst>
  <p:sldSz cx="4610100" cy="3460750"/>
  <p:notesSz cx="4610100" cy="34607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92" autoAdjust="0"/>
  </p:normalViewPr>
  <p:slideViewPr>
    <p:cSldViewPr>
      <p:cViewPr varScale="1">
        <p:scale>
          <a:sx n="120" d="100"/>
          <a:sy n="120" d="100"/>
        </p:scale>
        <p:origin x="-167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rgbClr val="04064C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640"/>
              </a:lnSpc>
            </a:pPr>
            <a:fld id="{81D60167-4931-47E6-BA6A-407CBD079E47}" type="slidenum">
              <a:rPr spc="75" dirty="0"/>
              <a:t>‹N°›</a:t>
            </a:fld>
            <a:endParaRPr spc="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064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rgbClr val="04064C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640"/>
              </a:lnSpc>
            </a:pPr>
            <a:fld id="{81D60167-4931-47E6-BA6A-407CBD079E47}" type="slidenum">
              <a:rPr spc="75" dirty="0"/>
              <a:t>‹N°›</a:t>
            </a:fld>
            <a:endParaRPr spc="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064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rgbClr val="04064C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640"/>
              </a:lnSpc>
            </a:pPr>
            <a:fld id="{81D60167-4931-47E6-BA6A-407CBD079E47}" type="slidenum">
              <a:rPr spc="75" dirty="0"/>
              <a:t>‹N°›</a:t>
            </a:fld>
            <a:endParaRPr spc="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064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rgbClr val="04064C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640"/>
              </a:lnSpc>
            </a:pPr>
            <a:fld id="{81D60167-4931-47E6-BA6A-407CBD079E47}" type="slidenum">
              <a:rPr spc="75" dirty="0"/>
              <a:t>‹N°›</a:t>
            </a:fld>
            <a:endParaRPr spc="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rgbClr val="04064C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640"/>
              </a:lnSpc>
            </a:pPr>
            <a:fld id="{81D60167-4931-47E6-BA6A-407CBD079E47}" type="slidenum">
              <a:rPr spc="75" dirty="0"/>
              <a:t>‹N°›</a:t>
            </a:fld>
            <a:endParaRPr spc="7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5758" y="1075076"/>
            <a:ext cx="3918585" cy="184666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91515" y="1961092"/>
            <a:ext cx="3227070" cy="1538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2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30505" y="3218497"/>
            <a:ext cx="1060323" cy="553998"/>
          </a:xfrm>
        </p:spPr>
        <p:txBody>
          <a:bodyPr/>
          <a:lstStyle/>
          <a:p>
            <a:fld id="{ECD174EA-2EDC-4F3C-85A6-44B270D9A66C}" type="datetimeFigureOut">
              <a:rPr lang="fr-FR" smtClean="0"/>
              <a:pPr/>
              <a:t>12/03/2022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567434" y="3218497"/>
            <a:ext cx="1475232" cy="276999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278045" y="3354693"/>
            <a:ext cx="165735" cy="84639"/>
          </a:xfrm>
        </p:spPr>
        <p:txBody>
          <a:bodyPr/>
          <a:lstStyle/>
          <a:p>
            <a:fld id="{6DC0E9E8-81FB-4130-BC7A-69B54E61206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3499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25984"/>
            <a:ext cx="4608195" cy="311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064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998" y="652208"/>
            <a:ext cx="4272102" cy="2414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8045" y="3354693"/>
            <a:ext cx="165735" cy="9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" b="0" i="0">
                <a:solidFill>
                  <a:srgbClr val="04064C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640"/>
              </a:lnSpc>
            </a:pPr>
            <a:fld id="{81D60167-4931-47E6-BA6A-407CBD079E47}" type="slidenum">
              <a:rPr spc="75" dirty="0"/>
              <a:t>‹N°›</a:t>
            </a:fld>
            <a:endParaRPr spc="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g"/><Relationship Id="rId5" Type="http://schemas.openxmlformats.org/officeDocument/2006/relationships/image" Target="../media/image10.png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jp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jp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7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jpg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composants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connexion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dans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un</a:t>
            </a:r>
            <a:r>
              <a:rPr sz="550" spc="204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5">
                <a:moveTo>
                  <a:pt x="2303995" y="0"/>
                </a:moveTo>
                <a:lnTo>
                  <a:pt x="0" y="0"/>
                </a:lnTo>
                <a:lnTo>
                  <a:pt x="0" y="122389"/>
                </a:lnTo>
                <a:lnTo>
                  <a:pt x="2303995" y="122389"/>
                </a:lnTo>
                <a:lnTo>
                  <a:pt x="2303995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pc="-45" dirty="0"/>
              <a:t>Les </a:t>
            </a:r>
            <a:r>
              <a:rPr spc="5" dirty="0"/>
              <a:t>composants </a:t>
            </a:r>
            <a:r>
              <a:rPr spc="-10" dirty="0"/>
              <a:t>de </a:t>
            </a:r>
            <a:r>
              <a:rPr spc="-20" dirty="0"/>
              <a:t>connexion </a:t>
            </a:r>
            <a:r>
              <a:rPr dirty="0"/>
              <a:t>dans un</a:t>
            </a:r>
            <a:r>
              <a:rPr spc="40" dirty="0"/>
              <a:t> </a:t>
            </a:r>
            <a:r>
              <a:rPr spc="-5" dirty="0"/>
              <a:t>réseau</a:t>
            </a:r>
          </a:p>
        </p:txBody>
      </p:sp>
      <p:sp>
        <p:nvSpPr>
          <p:cNvPr id="5" name="object 5"/>
          <p:cNvSpPr/>
          <p:nvPr/>
        </p:nvSpPr>
        <p:spPr>
          <a:xfrm>
            <a:off x="146672" y="11969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9" y="1538617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1728393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918169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89" y="2107958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889" y="2297734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0766" rIns="0" bIns="0" rtlCol="0">
            <a:spAutoFit/>
          </a:bodyPr>
          <a:lstStyle/>
          <a:p>
            <a:pPr marL="111760" marR="5080">
              <a:lnSpc>
                <a:spcPts val="1200"/>
              </a:lnSpc>
              <a:spcBef>
                <a:spcPts val="365"/>
              </a:spcBef>
            </a:pPr>
            <a:r>
              <a:rPr sz="1200" spc="-45" dirty="0"/>
              <a:t>Plusieurs </a:t>
            </a:r>
            <a:r>
              <a:rPr sz="1200" spc="-40" dirty="0"/>
              <a:t>composants </a:t>
            </a:r>
            <a:r>
              <a:rPr sz="1200" spc="-15" dirty="0"/>
              <a:t>permettent </a:t>
            </a:r>
            <a:r>
              <a:rPr sz="1200" spc="-45" dirty="0"/>
              <a:t>l'interconnexion </a:t>
            </a:r>
            <a:r>
              <a:rPr sz="1200" spc="-50" dirty="0"/>
              <a:t>des </a:t>
            </a:r>
            <a:r>
              <a:rPr sz="1200" spc="-45" dirty="0"/>
              <a:t>équipements </a:t>
            </a:r>
            <a:r>
              <a:rPr sz="1200" spc="-40" dirty="0"/>
              <a:t>dans  </a:t>
            </a:r>
            <a:r>
              <a:rPr sz="1200" spc="-45" dirty="0"/>
              <a:t>un </a:t>
            </a:r>
            <a:r>
              <a:rPr sz="1200" spc="-40" dirty="0"/>
              <a:t>réseau </a:t>
            </a:r>
            <a:r>
              <a:rPr sz="1200" spc="-55" dirty="0"/>
              <a:t>ou </a:t>
            </a:r>
            <a:r>
              <a:rPr sz="1200" spc="-25" dirty="0"/>
              <a:t>entre </a:t>
            </a:r>
            <a:r>
              <a:rPr sz="1200" spc="-55" dirty="0"/>
              <a:t>plusieurs</a:t>
            </a:r>
            <a:r>
              <a:rPr sz="1200" spc="-30" dirty="0"/>
              <a:t> </a:t>
            </a:r>
            <a:r>
              <a:rPr sz="1200" spc="-50" dirty="0"/>
              <a:t>réseaux:</a:t>
            </a:r>
            <a:endParaRPr sz="1200" dirty="0"/>
          </a:p>
          <a:p>
            <a:pPr marL="238125">
              <a:lnSpc>
                <a:spcPct val="100000"/>
              </a:lnSpc>
              <a:spcBef>
                <a:spcPts val="150"/>
              </a:spcBef>
            </a:pPr>
            <a:r>
              <a:rPr spc="10" dirty="0"/>
              <a:t>Répéteur</a:t>
            </a:r>
          </a:p>
          <a:p>
            <a:pPr marL="238125" marR="2802890">
              <a:lnSpc>
                <a:spcPct val="124500"/>
              </a:lnSpc>
            </a:pPr>
            <a:r>
              <a:rPr spc="15" dirty="0"/>
              <a:t>Concentrateur </a:t>
            </a:r>
            <a:r>
              <a:rPr spc="20" dirty="0"/>
              <a:t>(Hub)  </a:t>
            </a:r>
            <a:r>
              <a:rPr spc="35" dirty="0"/>
              <a:t>Pont </a:t>
            </a:r>
            <a:r>
              <a:rPr spc="10" dirty="0"/>
              <a:t>(Bridge)  </a:t>
            </a:r>
            <a:r>
              <a:rPr spc="20" dirty="0"/>
              <a:t>Commutateur</a:t>
            </a:r>
            <a:r>
              <a:rPr spc="-10" dirty="0"/>
              <a:t> </a:t>
            </a:r>
            <a:r>
              <a:rPr spc="15" dirty="0"/>
              <a:t>(Switch)  </a:t>
            </a:r>
            <a:r>
              <a:rPr spc="10" dirty="0"/>
              <a:t>Routeur</a:t>
            </a:r>
          </a:p>
        </p:txBody>
      </p:sp>
    </p:spTree>
    <p:extLst>
      <p:ext uri="{BB962C8B-B14F-4D97-AF65-F5344CB8AC3E}">
        <p14:creationId xmlns:p14="http://schemas.microsoft.com/office/powerpoint/2010/main" val="28407676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12775">
              <a:lnSpc>
                <a:spcPct val="100000"/>
              </a:lnSpc>
              <a:spcBef>
                <a:spcPts val="115"/>
              </a:spcBef>
            </a:pP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La 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PDU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de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la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CLD: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la</a:t>
            </a:r>
            <a:r>
              <a:rPr sz="550" spc="17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trame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5">
                <a:moveTo>
                  <a:pt x="2303995" y="0"/>
                </a:moveTo>
                <a:lnTo>
                  <a:pt x="0" y="0"/>
                </a:lnTo>
                <a:lnTo>
                  <a:pt x="0" y="122389"/>
                </a:lnTo>
                <a:lnTo>
                  <a:pt x="2303995" y="122389"/>
                </a:lnTo>
                <a:lnTo>
                  <a:pt x="2303995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pc="-40" dirty="0"/>
              <a:t>La</a:t>
            </a:r>
            <a:r>
              <a:rPr spc="80" dirty="0"/>
              <a:t> </a:t>
            </a:r>
            <a:r>
              <a:rPr spc="15" dirty="0"/>
              <a:t>trame</a:t>
            </a:r>
          </a:p>
        </p:txBody>
      </p:sp>
      <p:sp>
        <p:nvSpPr>
          <p:cNvPr id="5" name="object 5"/>
          <p:cNvSpPr/>
          <p:nvPr/>
        </p:nvSpPr>
        <p:spPr>
          <a:xfrm>
            <a:off x="146672" y="86719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72" y="108784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1277658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619262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672" y="1999335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672" y="221998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889" y="2409799"/>
            <a:ext cx="52590" cy="52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8516" y="709798"/>
            <a:ext cx="4157345" cy="224324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187325">
              <a:lnSpc>
                <a:spcPct val="127600"/>
              </a:lnSpc>
              <a:spcBef>
                <a:spcPts val="175"/>
              </a:spcBef>
            </a:pPr>
            <a:r>
              <a:rPr sz="1200" spc="-100" dirty="0" smtClean="0">
                <a:latin typeface="Times New Roman"/>
                <a:cs typeface="Times New Roman"/>
              </a:rPr>
              <a:t>Le</a:t>
            </a:r>
            <a:r>
              <a:rPr lang="fr-FR" sz="1200" spc="-100" dirty="0" smtClean="0">
                <a:latin typeface="Times New Roman"/>
                <a:cs typeface="Times New Roman"/>
              </a:rPr>
              <a:t> </a:t>
            </a:r>
            <a:r>
              <a:rPr lang="fr-FR" sz="1200" spc="-100" dirty="0" err="1" smtClean="0">
                <a:latin typeface="Times New Roman"/>
                <a:cs typeface="Times New Roman"/>
              </a:rPr>
              <a:t>fl</a:t>
            </a:r>
            <a:r>
              <a:rPr lang="fr-FR" sz="1200" spc="105" dirty="0" err="1">
                <a:latin typeface="Times New Roman"/>
                <a:cs typeface="Times New Roman"/>
              </a:rPr>
              <a:t>o</a:t>
            </a:r>
            <a:r>
              <a:rPr sz="1200" spc="105" dirty="0" smtClean="0">
                <a:latin typeface="Times New Roman"/>
                <a:cs typeface="Times New Roman"/>
              </a:rPr>
              <a:t>t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30" dirty="0">
                <a:latin typeface="Times New Roman"/>
                <a:cs typeface="Times New Roman"/>
              </a:rPr>
              <a:t>bits </a:t>
            </a:r>
            <a:r>
              <a:rPr sz="1200" spc="-15" dirty="0">
                <a:latin typeface="Times New Roman"/>
                <a:cs typeface="Times New Roman"/>
              </a:rPr>
              <a:t>entrant </a:t>
            </a:r>
            <a:r>
              <a:rPr sz="1100" spc="55" dirty="0">
                <a:solidFill>
                  <a:srgbClr val="3333A3"/>
                </a:solidFill>
                <a:latin typeface="Times New Roman"/>
                <a:cs typeface="Times New Roman"/>
              </a:rPr>
              <a:t>doit </a:t>
            </a:r>
            <a:r>
              <a:rPr sz="1100" spc="70" dirty="0">
                <a:solidFill>
                  <a:srgbClr val="3333A3"/>
                </a:solidFill>
                <a:latin typeface="Times New Roman"/>
                <a:cs typeface="Times New Roman"/>
              </a:rPr>
              <a:t>être </a:t>
            </a:r>
            <a:r>
              <a:rPr sz="1100" spc="65" dirty="0">
                <a:solidFill>
                  <a:srgbClr val="3333A3"/>
                </a:solidFill>
                <a:latin typeface="Times New Roman"/>
                <a:cs typeface="Times New Roman"/>
              </a:rPr>
              <a:t>segmenté </a:t>
            </a:r>
            <a:r>
              <a:rPr sz="1200" spc="-50" dirty="0">
                <a:latin typeface="Times New Roman"/>
                <a:cs typeface="Times New Roman"/>
              </a:rPr>
              <a:t>en </a:t>
            </a:r>
            <a:r>
              <a:rPr sz="1200" spc="-55" dirty="0">
                <a:latin typeface="Times New Roman"/>
                <a:cs typeface="Times New Roman"/>
              </a:rPr>
              <a:t>blocs </a:t>
            </a:r>
            <a:r>
              <a:rPr sz="1200" spc="-45" dirty="0">
                <a:latin typeface="Times New Roman"/>
                <a:cs typeface="Times New Roman"/>
              </a:rPr>
              <a:t>appelés </a:t>
            </a:r>
            <a:r>
              <a:rPr sz="1200" spc="-25" dirty="0">
                <a:latin typeface="Times New Roman"/>
                <a:cs typeface="Times New Roman"/>
              </a:rPr>
              <a:t>trames.  </a:t>
            </a:r>
            <a:r>
              <a:rPr sz="1100" spc="55" dirty="0">
                <a:solidFill>
                  <a:srgbClr val="3333A3"/>
                </a:solidFill>
                <a:latin typeface="Times New Roman"/>
                <a:cs typeface="Times New Roman"/>
              </a:rPr>
              <a:t>Pourquoi?</a:t>
            </a:r>
            <a:endParaRPr sz="1100" dirty="0">
              <a:latin typeface="Times New Roman"/>
              <a:cs typeface="Times New Roman"/>
            </a:endParaRPr>
          </a:p>
          <a:p>
            <a:pPr marL="139065" marR="61594">
              <a:lnSpc>
                <a:spcPct val="100000"/>
              </a:lnSpc>
              <a:spcBef>
                <a:spcPts val="175"/>
              </a:spcBef>
            </a:pPr>
            <a:r>
              <a:rPr sz="1000" spc="-25" dirty="0">
                <a:latin typeface="Times New Roman"/>
                <a:cs typeface="Times New Roman"/>
              </a:rPr>
              <a:t>Si </a:t>
            </a:r>
            <a:r>
              <a:rPr sz="1000" spc="5" dirty="0">
                <a:latin typeface="Times New Roman"/>
                <a:cs typeface="Times New Roman"/>
              </a:rPr>
              <a:t>une erreur </a:t>
            </a:r>
            <a:r>
              <a:rPr sz="1000" spc="-5" dirty="0">
                <a:latin typeface="Times New Roman"/>
                <a:cs typeface="Times New Roman"/>
              </a:rPr>
              <a:t>se </a:t>
            </a:r>
            <a:r>
              <a:rPr sz="1000" spc="10" dirty="0">
                <a:latin typeface="Times New Roman"/>
                <a:cs typeface="Times New Roman"/>
              </a:rPr>
              <a:t>produit </a:t>
            </a:r>
            <a:r>
              <a:rPr sz="1000" spc="-20" dirty="0">
                <a:latin typeface="Times New Roman"/>
                <a:cs typeface="Times New Roman"/>
              </a:rPr>
              <a:t>lors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spc="5" dirty="0">
                <a:latin typeface="Times New Roman"/>
                <a:cs typeface="Times New Roman"/>
              </a:rPr>
              <a:t>transmission, </a:t>
            </a:r>
            <a:r>
              <a:rPr sz="950" spc="70" dirty="0">
                <a:solidFill>
                  <a:srgbClr val="0000FF"/>
                </a:solidFill>
                <a:latin typeface="Times New Roman"/>
                <a:cs typeface="Times New Roman"/>
              </a:rPr>
              <a:t>l'unité </a:t>
            </a:r>
            <a:r>
              <a:rPr sz="950" spc="85" dirty="0">
                <a:solidFill>
                  <a:srgbClr val="0000FF"/>
                </a:solidFill>
                <a:latin typeface="Times New Roman"/>
                <a:cs typeface="Times New Roman"/>
              </a:rPr>
              <a:t>de </a:t>
            </a:r>
            <a:r>
              <a:rPr sz="950" spc="65" dirty="0">
                <a:solidFill>
                  <a:srgbClr val="0000FF"/>
                </a:solidFill>
                <a:latin typeface="Times New Roman"/>
                <a:cs typeface="Times New Roman"/>
              </a:rPr>
              <a:t>retransmission  </a:t>
            </a:r>
            <a:r>
              <a:rPr sz="1000" spc="5" dirty="0">
                <a:latin typeface="Times New Roman"/>
                <a:cs typeface="Times New Roman"/>
              </a:rPr>
              <a:t>sera </a:t>
            </a:r>
            <a:r>
              <a:rPr sz="1000" spc="-5" dirty="0">
                <a:latin typeface="Times New Roman"/>
                <a:cs typeface="Times New Roman"/>
              </a:rPr>
              <a:t>la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trame</a:t>
            </a:r>
            <a:endParaRPr sz="1000" dirty="0">
              <a:latin typeface="Times New Roman"/>
              <a:cs typeface="Times New Roman"/>
            </a:endParaRPr>
          </a:p>
          <a:p>
            <a:pPr marL="139065" marR="223520">
              <a:lnSpc>
                <a:spcPct val="100000"/>
              </a:lnSpc>
              <a:spcBef>
                <a:spcPts val="290"/>
              </a:spcBef>
            </a:pPr>
            <a:r>
              <a:rPr sz="1000" spc="20" dirty="0">
                <a:latin typeface="Times New Roman"/>
                <a:cs typeface="Times New Roman"/>
              </a:rPr>
              <a:t>au </a:t>
            </a:r>
            <a:r>
              <a:rPr sz="1000" spc="-20" dirty="0">
                <a:latin typeface="Times New Roman"/>
                <a:cs typeface="Times New Roman"/>
              </a:rPr>
              <a:t>lieu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20" dirty="0">
                <a:latin typeface="Times New Roman"/>
                <a:cs typeface="Times New Roman"/>
              </a:rPr>
              <a:t>retransmettre </a:t>
            </a:r>
            <a:r>
              <a:rPr sz="1000" spc="35" dirty="0">
                <a:latin typeface="Times New Roman"/>
                <a:cs typeface="Times New Roman"/>
              </a:rPr>
              <a:t>toute </a:t>
            </a:r>
            <a:r>
              <a:rPr sz="1000" spc="5" dirty="0">
                <a:latin typeface="Times New Roman"/>
                <a:cs typeface="Times New Roman"/>
              </a:rPr>
              <a:t>l'information, on </a:t>
            </a:r>
            <a:r>
              <a:rPr sz="1000" spc="-10" dirty="0">
                <a:latin typeface="Times New Roman"/>
                <a:cs typeface="Times New Roman"/>
              </a:rPr>
              <a:t>renvoie </a:t>
            </a:r>
            <a:r>
              <a:rPr sz="1000" dirty="0">
                <a:latin typeface="Times New Roman"/>
                <a:cs typeface="Times New Roman"/>
              </a:rPr>
              <a:t>simplement </a:t>
            </a:r>
            <a:r>
              <a:rPr sz="1000" spc="5" dirty="0">
                <a:latin typeface="Times New Roman"/>
                <a:cs typeface="Times New Roman"/>
              </a:rPr>
              <a:t>une  </a:t>
            </a:r>
            <a:r>
              <a:rPr sz="1000" spc="25" dirty="0">
                <a:latin typeface="Times New Roman"/>
                <a:cs typeface="Times New Roman"/>
              </a:rPr>
              <a:t>trame.</a:t>
            </a:r>
            <a:endParaRPr sz="1000" dirty="0">
              <a:latin typeface="Times New Roman"/>
              <a:cs typeface="Times New Roman"/>
            </a:endParaRPr>
          </a:p>
          <a:p>
            <a:pPr marL="12700" marR="5080">
              <a:lnSpc>
                <a:spcPct val="120700"/>
              </a:lnSpc>
              <a:spcBef>
                <a:spcPts val="195"/>
              </a:spcBef>
            </a:pPr>
            <a:r>
              <a:rPr sz="1200" spc="-40" dirty="0">
                <a:latin typeface="Times New Roman"/>
                <a:cs typeface="Times New Roman"/>
              </a:rPr>
              <a:t>Certains types </a:t>
            </a:r>
            <a:r>
              <a:rPr sz="1200" spc="-50" dirty="0">
                <a:latin typeface="Times New Roman"/>
                <a:cs typeface="Times New Roman"/>
              </a:rPr>
              <a:t>de réseaux </a:t>
            </a:r>
            <a:r>
              <a:rPr sz="1200" spc="-40" dirty="0">
                <a:latin typeface="Times New Roman"/>
                <a:cs typeface="Times New Roman"/>
              </a:rPr>
              <a:t>imposent </a:t>
            </a:r>
            <a:r>
              <a:rPr sz="1100" spc="60" dirty="0">
                <a:solidFill>
                  <a:srgbClr val="0000FF"/>
                </a:solidFill>
                <a:latin typeface="Times New Roman"/>
                <a:cs typeface="Times New Roman"/>
              </a:rPr>
              <a:t>une </a:t>
            </a:r>
            <a:r>
              <a:rPr sz="1100" spc="35" dirty="0">
                <a:solidFill>
                  <a:srgbClr val="0000FF"/>
                </a:solidFill>
                <a:latin typeface="Times New Roman"/>
                <a:cs typeface="Times New Roman"/>
              </a:rPr>
              <a:t>limite </a:t>
            </a:r>
            <a:r>
              <a:rPr sz="1100" spc="45" dirty="0">
                <a:solidFill>
                  <a:srgbClr val="0000FF"/>
                </a:solidFill>
                <a:latin typeface="Times New Roman"/>
                <a:cs typeface="Times New Roman"/>
              </a:rPr>
              <a:t>sur </a:t>
            </a:r>
            <a:r>
              <a:rPr sz="1100" spc="30" dirty="0">
                <a:solidFill>
                  <a:srgbClr val="0000FF"/>
                </a:solidFill>
                <a:latin typeface="Times New Roman"/>
                <a:cs typeface="Times New Roman"/>
              </a:rPr>
              <a:t>la taille </a:t>
            </a:r>
            <a:r>
              <a:rPr sz="1100" spc="60" dirty="0">
                <a:solidFill>
                  <a:srgbClr val="0000FF"/>
                </a:solidFill>
                <a:latin typeface="Times New Roman"/>
                <a:cs typeface="Times New Roman"/>
              </a:rPr>
              <a:t>de </a:t>
            </a:r>
            <a:r>
              <a:rPr sz="1100" spc="70" dirty="0">
                <a:solidFill>
                  <a:srgbClr val="0000FF"/>
                </a:solidFill>
                <a:latin typeface="Times New Roman"/>
                <a:cs typeface="Times New Roman"/>
              </a:rPr>
              <a:t>trames  </a:t>
            </a:r>
            <a:r>
              <a:rPr sz="1100" spc="55" dirty="0">
                <a:solidFill>
                  <a:srgbClr val="3333A3"/>
                </a:solidFill>
                <a:latin typeface="Times New Roman"/>
                <a:cs typeface="Times New Roman"/>
              </a:rPr>
              <a:t>Problème:</a:t>
            </a:r>
            <a:r>
              <a:rPr sz="1100" spc="21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Comment </a:t>
            </a:r>
            <a:r>
              <a:rPr sz="1200" spc="-50" dirty="0">
                <a:latin typeface="Times New Roman"/>
                <a:cs typeface="Times New Roman"/>
              </a:rPr>
              <a:t>délimiter une </a:t>
            </a:r>
            <a:r>
              <a:rPr sz="1200" spc="-25" dirty="0">
                <a:latin typeface="Times New Roman"/>
                <a:cs typeface="Times New Roman"/>
              </a:rPr>
              <a:t>trame?</a:t>
            </a:r>
            <a:endParaRPr sz="12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55"/>
              </a:spcBef>
            </a:pP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spc="10" dirty="0">
                <a:latin typeface="Times New Roman"/>
                <a:cs typeface="Times New Roman"/>
              </a:rPr>
              <a:t>récepteur doit </a:t>
            </a:r>
            <a:r>
              <a:rPr sz="1000" spc="20" dirty="0">
                <a:latin typeface="Times New Roman"/>
                <a:cs typeface="Times New Roman"/>
              </a:rPr>
              <a:t>être </a:t>
            </a:r>
            <a:r>
              <a:rPr sz="1000" spc="5" dirty="0">
                <a:latin typeface="Times New Roman"/>
                <a:cs typeface="Times New Roman"/>
              </a:rPr>
              <a:t>capable de </a:t>
            </a:r>
            <a:r>
              <a:rPr sz="1000" spc="-10" dirty="0">
                <a:latin typeface="Times New Roman"/>
                <a:cs typeface="Times New Roman"/>
              </a:rPr>
              <a:t>savoir </a:t>
            </a: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spc="20" dirty="0">
                <a:latin typeface="Times New Roman"/>
                <a:cs typeface="Times New Roman"/>
              </a:rPr>
              <a:t>début </a:t>
            </a:r>
            <a:r>
              <a:rPr sz="1000" spc="35" dirty="0">
                <a:latin typeface="Times New Roman"/>
                <a:cs typeface="Times New Roman"/>
              </a:rPr>
              <a:t>et </a:t>
            </a:r>
            <a:r>
              <a:rPr sz="1000" spc="-5" dirty="0" smtClean="0">
                <a:latin typeface="Times New Roman"/>
                <a:cs typeface="Times New Roman"/>
              </a:rPr>
              <a:t>la</a:t>
            </a:r>
            <a:r>
              <a:rPr lang="fr-FR" sz="1000" spc="-5" dirty="0" smtClean="0">
                <a:latin typeface="Times New Roman"/>
                <a:cs typeface="Times New Roman"/>
              </a:rPr>
              <a:t> fin </a:t>
            </a:r>
            <a:r>
              <a:rPr sz="1000" spc="5" dirty="0" smtClean="0">
                <a:latin typeface="Times New Roman"/>
                <a:cs typeface="Times New Roman"/>
              </a:rPr>
              <a:t>de </a:t>
            </a:r>
            <a:r>
              <a:rPr sz="1000" spc="10" dirty="0">
                <a:latin typeface="Times New Roman"/>
                <a:cs typeface="Times New Roman"/>
              </a:rPr>
              <a:t>chaque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trame</a:t>
            </a:r>
            <a:endParaRPr sz="1000" dirty="0">
              <a:latin typeface="Times New Roman"/>
              <a:cs typeface="Times New Roman"/>
            </a:endParaRPr>
          </a:p>
          <a:p>
            <a:pPr marL="12700" marR="118745">
              <a:lnSpc>
                <a:spcPts val="1350"/>
              </a:lnSpc>
              <a:spcBef>
                <a:spcPts val="615"/>
              </a:spcBef>
            </a:pPr>
            <a:r>
              <a:rPr sz="1200" spc="-45" dirty="0">
                <a:latin typeface="Times New Roman"/>
                <a:cs typeface="Times New Roman"/>
              </a:rPr>
              <a:t>Plusieurs solution </a:t>
            </a:r>
            <a:r>
              <a:rPr sz="1200" spc="-55" dirty="0">
                <a:latin typeface="Times New Roman"/>
                <a:cs typeface="Times New Roman"/>
              </a:rPr>
              <a:t>possibles </a:t>
            </a:r>
            <a:r>
              <a:rPr sz="1200" spc="-40" dirty="0">
                <a:latin typeface="Times New Roman"/>
                <a:cs typeface="Times New Roman"/>
              </a:rPr>
              <a:t>pour </a:t>
            </a:r>
            <a:r>
              <a:rPr sz="1200" spc="-50" dirty="0">
                <a:latin typeface="Times New Roman"/>
                <a:cs typeface="Times New Roman"/>
              </a:rPr>
              <a:t>délimiter </a:t>
            </a:r>
            <a:r>
              <a:rPr sz="1200" spc="-65" dirty="0">
                <a:latin typeface="Times New Roman"/>
                <a:cs typeface="Times New Roman"/>
              </a:rPr>
              <a:t>le </a:t>
            </a:r>
            <a:r>
              <a:rPr sz="1200" spc="-25" dirty="0">
                <a:latin typeface="Times New Roman"/>
                <a:cs typeface="Times New Roman"/>
              </a:rPr>
              <a:t>début </a:t>
            </a:r>
            <a:r>
              <a:rPr sz="1200" dirty="0">
                <a:latin typeface="Times New Roman"/>
                <a:cs typeface="Times New Roman"/>
              </a:rPr>
              <a:t>et </a:t>
            </a:r>
            <a:r>
              <a:rPr sz="1200" spc="-50" dirty="0" smtClean="0">
                <a:latin typeface="Times New Roman"/>
                <a:cs typeface="Times New Roman"/>
              </a:rPr>
              <a:t>la</a:t>
            </a:r>
            <a:r>
              <a:rPr lang="fr-FR" sz="1200" spc="-50" dirty="0" smtClean="0">
                <a:latin typeface="Times New Roman"/>
                <a:cs typeface="Times New Roman"/>
              </a:rPr>
              <a:t> fin </a:t>
            </a:r>
            <a:r>
              <a:rPr sz="1200" spc="-50" dirty="0" smtClean="0">
                <a:latin typeface="Times New Roman"/>
                <a:cs typeface="Times New Roman"/>
              </a:rPr>
              <a:t>de </a:t>
            </a:r>
            <a:r>
              <a:rPr sz="1200" spc="-45" dirty="0">
                <a:latin typeface="Times New Roman"/>
                <a:cs typeface="Times New Roman"/>
              </a:rPr>
              <a:t>chaque  </a:t>
            </a:r>
            <a:r>
              <a:rPr sz="1200" spc="-25" dirty="0">
                <a:latin typeface="Times New Roman"/>
                <a:cs typeface="Times New Roman"/>
              </a:rPr>
              <a:t>trame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672" y="2638031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12775">
              <a:lnSpc>
                <a:spcPct val="100000"/>
              </a:lnSpc>
              <a:spcBef>
                <a:spcPts val="115"/>
              </a:spcBef>
            </a:pP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La 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PDU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de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la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CLD: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la</a:t>
            </a:r>
            <a:r>
              <a:rPr sz="550" spc="17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trame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5">
                <a:moveTo>
                  <a:pt x="2303995" y="0"/>
                </a:moveTo>
                <a:lnTo>
                  <a:pt x="0" y="0"/>
                </a:lnTo>
                <a:lnTo>
                  <a:pt x="0" y="122389"/>
                </a:lnTo>
                <a:lnTo>
                  <a:pt x="2303995" y="122389"/>
                </a:lnTo>
                <a:lnTo>
                  <a:pt x="2303995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pc="-10" dirty="0"/>
              <a:t>Solution </a:t>
            </a:r>
            <a:r>
              <a:rPr spc="-15" dirty="0"/>
              <a:t>1: </a:t>
            </a:r>
            <a:r>
              <a:rPr spc="-20" dirty="0"/>
              <a:t>Insérer </a:t>
            </a:r>
            <a:r>
              <a:rPr spc="-15" dirty="0"/>
              <a:t>des </a:t>
            </a:r>
            <a:r>
              <a:rPr spc="-25" dirty="0"/>
              <a:t>silences </a:t>
            </a:r>
            <a:r>
              <a:rPr spc="10" dirty="0"/>
              <a:t>entre </a:t>
            </a:r>
            <a:r>
              <a:rPr spc="-30" dirty="0"/>
              <a:t>les</a:t>
            </a:r>
            <a:r>
              <a:rPr spc="-25" dirty="0"/>
              <a:t> </a:t>
            </a:r>
            <a:r>
              <a:rPr spc="10" dirty="0"/>
              <a:t>trames</a:t>
            </a:r>
          </a:p>
        </p:txBody>
      </p:sp>
      <p:sp>
        <p:nvSpPr>
          <p:cNvPr id="5" name="object 5"/>
          <p:cNvSpPr/>
          <p:nvPr/>
        </p:nvSpPr>
        <p:spPr>
          <a:xfrm>
            <a:off x="146672" y="102466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72" y="141739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160721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79698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8516" y="924305"/>
            <a:ext cx="3952875" cy="9658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4610">
              <a:lnSpc>
                <a:spcPts val="1360"/>
              </a:lnSpc>
              <a:spcBef>
                <a:spcPts val="235"/>
              </a:spcBef>
            </a:pPr>
            <a:r>
              <a:rPr sz="1200" spc="-90" dirty="0">
                <a:latin typeface="Times New Roman"/>
                <a:cs typeface="Times New Roman"/>
              </a:rPr>
              <a:t>Il </a:t>
            </a:r>
            <a:r>
              <a:rPr sz="1200" spc="-15" dirty="0">
                <a:latin typeface="Times New Roman"/>
                <a:cs typeface="Times New Roman"/>
              </a:rPr>
              <a:t>est </a:t>
            </a:r>
            <a:r>
              <a:rPr sz="1200" spc="-55" dirty="0">
                <a:latin typeface="Times New Roman"/>
                <a:cs typeface="Times New Roman"/>
              </a:rPr>
              <a:t>possible </a:t>
            </a:r>
            <a:r>
              <a:rPr sz="1200" spc="-35" dirty="0">
                <a:latin typeface="Times New Roman"/>
                <a:cs typeface="Times New Roman"/>
              </a:rPr>
              <a:t>d'insérer </a:t>
            </a:r>
            <a:r>
              <a:rPr sz="1200" spc="-50" dirty="0">
                <a:latin typeface="Times New Roman"/>
                <a:cs typeface="Times New Roman"/>
              </a:rPr>
              <a:t>des </a:t>
            </a:r>
            <a:r>
              <a:rPr sz="1200" spc="-45" dirty="0">
                <a:latin typeface="Times New Roman"/>
                <a:cs typeface="Times New Roman"/>
              </a:rPr>
              <a:t>périodes </a:t>
            </a:r>
            <a:r>
              <a:rPr sz="1100" spc="75" dirty="0">
                <a:solidFill>
                  <a:srgbClr val="3333A3"/>
                </a:solidFill>
                <a:latin typeface="Times New Roman"/>
                <a:cs typeface="Times New Roman"/>
              </a:rPr>
              <a:t>d'arrêt </a:t>
            </a:r>
            <a:r>
              <a:rPr sz="1100" spc="60" dirty="0">
                <a:solidFill>
                  <a:srgbClr val="3333A3"/>
                </a:solidFill>
                <a:latin typeface="Times New Roman"/>
                <a:cs typeface="Times New Roman"/>
              </a:rPr>
              <a:t>de </a:t>
            </a:r>
            <a:r>
              <a:rPr sz="1100" spc="45" dirty="0">
                <a:solidFill>
                  <a:srgbClr val="3333A3"/>
                </a:solidFill>
                <a:latin typeface="Times New Roman"/>
                <a:cs typeface="Times New Roman"/>
              </a:rPr>
              <a:t>transmission </a:t>
            </a:r>
            <a:r>
              <a:rPr sz="1200" spc="-25" dirty="0">
                <a:latin typeface="Times New Roman"/>
                <a:cs typeface="Times New Roman"/>
              </a:rPr>
              <a:t>entre  </a:t>
            </a:r>
            <a:r>
              <a:rPr sz="1200" spc="-45" dirty="0">
                <a:latin typeface="Times New Roman"/>
                <a:cs typeface="Times New Roman"/>
              </a:rPr>
              <a:t>chaque </a:t>
            </a:r>
            <a:r>
              <a:rPr sz="1200" spc="-60" dirty="0">
                <a:latin typeface="Times New Roman"/>
                <a:cs typeface="Times New Roman"/>
              </a:rPr>
              <a:t>2 </a:t>
            </a:r>
            <a:r>
              <a:rPr sz="1200" spc="-30" dirty="0">
                <a:latin typeface="Times New Roman"/>
                <a:cs typeface="Times New Roman"/>
              </a:rPr>
              <a:t>trames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75" dirty="0">
                <a:latin typeface="Times New Roman"/>
                <a:cs typeface="Times New Roman"/>
              </a:rPr>
              <a:t>envoyées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100" spc="45" dirty="0">
                <a:latin typeface="Times New Roman"/>
                <a:cs typeface="Times New Roman"/>
              </a:rPr>
              <a:t>Inconvénient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75"/>
              </a:spcBef>
            </a:pPr>
            <a:r>
              <a:rPr sz="1000" spc="5" dirty="0">
                <a:latin typeface="Times New Roman"/>
                <a:cs typeface="Times New Roman"/>
              </a:rPr>
              <a:t>Certains </a:t>
            </a:r>
            <a:r>
              <a:rPr sz="1000" spc="20" dirty="0">
                <a:latin typeface="Times New Roman"/>
                <a:cs typeface="Times New Roman"/>
              </a:rPr>
              <a:t>temps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15" dirty="0">
                <a:latin typeface="Times New Roman"/>
                <a:cs typeface="Times New Roman"/>
              </a:rPr>
              <a:t>silence </a:t>
            </a:r>
            <a:r>
              <a:rPr sz="1000" spc="5" dirty="0">
                <a:latin typeface="Times New Roman"/>
                <a:cs typeface="Times New Roman"/>
              </a:rPr>
              <a:t>ne </a:t>
            </a:r>
            <a:r>
              <a:rPr sz="1000" spc="15" dirty="0">
                <a:latin typeface="Times New Roman"/>
                <a:cs typeface="Times New Roman"/>
              </a:rPr>
              <a:t>seront </a:t>
            </a:r>
            <a:r>
              <a:rPr sz="1000" spc="10" dirty="0">
                <a:latin typeface="Times New Roman"/>
                <a:cs typeface="Times New Roman"/>
              </a:rPr>
              <a:t>pas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observé.</a:t>
            </a:r>
            <a:endParaRPr sz="1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295"/>
              </a:spcBef>
            </a:pPr>
            <a:r>
              <a:rPr sz="1000" spc="-20" dirty="0">
                <a:latin typeface="Times New Roman"/>
                <a:cs typeface="Times New Roman"/>
              </a:rPr>
              <a:t>Ce </a:t>
            </a:r>
            <a:r>
              <a:rPr sz="1000" spc="-5" dirty="0">
                <a:latin typeface="Times New Roman"/>
                <a:cs typeface="Times New Roman"/>
              </a:rPr>
              <a:t>problème </a:t>
            </a:r>
            <a:r>
              <a:rPr sz="1000" spc="20" dirty="0">
                <a:latin typeface="Times New Roman"/>
                <a:cs typeface="Times New Roman"/>
              </a:rPr>
              <a:t>est </a:t>
            </a:r>
            <a:r>
              <a:rPr sz="1000" spc="5" dirty="0">
                <a:latin typeface="Times New Roman"/>
                <a:cs typeface="Times New Roman"/>
              </a:rPr>
              <a:t>causé par </a:t>
            </a: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spc="5" dirty="0">
                <a:latin typeface="Times New Roman"/>
                <a:cs typeface="Times New Roman"/>
              </a:rPr>
              <a:t>non </a:t>
            </a:r>
            <a:r>
              <a:rPr sz="1000" spc="15" dirty="0">
                <a:latin typeface="Times New Roman"/>
                <a:cs typeface="Times New Roman"/>
              </a:rPr>
              <a:t>respect </a:t>
            </a:r>
            <a:r>
              <a:rPr sz="1000" dirty="0">
                <a:latin typeface="Times New Roman"/>
                <a:cs typeface="Times New Roman"/>
              </a:rPr>
              <a:t>des </a:t>
            </a:r>
            <a:r>
              <a:rPr sz="1000" spc="-10" dirty="0">
                <a:latin typeface="Times New Roman"/>
                <a:cs typeface="Times New Roman"/>
              </a:rPr>
              <a:t>délais </a:t>
            </a:r>
            <a:r>
              <a:rPr sz="1000" spc="5" dirty="0">
                <a:latin typeface="Times New Roman"/>
                <a:cs typeface="Times New Roman"/>
              </a:rPr>
              <a:t>par </a:t>
            </a:r>
            <a:r>
              <a:rPr sz="1000" spc="10" dirty="0">
                <a:latin typeface="Times New Roman"/>
                <a:cs typeface="Times New Roman"/>
              </a:rPr>
              <a:t>certains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réseaux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3905" y="2070188"/>
            <a:ext cx="3781425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12775">
              <a:lnSpc>
                <a:spcPct val="100000"/>
              </a:lnSpc>
              <a:spcBef>
                <a:spcPts val="115"/>
              </a:spcBef>
            </a:pP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La 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PDU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de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la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CLD: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la</a:t>
            </a:r>
            <a:r>
              <a:rPr sz="550" spc="17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trame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5">
                <a:moveTo>
                  <a:pt x="2303995" y="0"/>
                </a:moveTo>
                <a:lnTo>
                  <a:pt x="0" y="0"/>
                </a:lnTo>
                <a:lnTo>
                  <a:pt x="0" y="122389"/>
                </a:lnTo>
                <a:lnTo>
                  <a:pt x="2303995" y="122389"/>
                </a:lnTo>
                <a:lnTo>
                  <a:pt x="2303995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pc="-10" dirty="0"/>
              <a:t>Solution </a:t>
            </a:r>
            <a:r>
              <a:rPr spc="-15" dirty="0"/>
              <a:t>2: </a:t>
            </a:r>
            <a:r>
              <a:rPr spc="-5" dirty="0"/>
              <a:t>Compter </a:t>
            </a:r>
            <a:r>
              <a:rPr spc="-30" dirty="0"/>
              <a:t>les</a:t>
            </a:r>
            <a:r>
              <a:rPr spc="215" dirty="0"/>
              <a:t> </a:t>
            </a:r>
            <a:r>
              <a:rPr dirty="0"/>
              <a:t>caractères</a:t>
            </a:r>
          </a:p>
        </p:txBody>
      </p:sp>
      <p:sp>
        <p:nvSpPr>
          <p:cNvPr id="5" name="object 5"/>
          <p:cNvSpPr/>
          <p:nvPr/>
        </p:nvSpPr>
        <p:spPr>
          <a:xfrm>
            <a:off x="146672" y="58234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72" y="97508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1139596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516" y="482003"/>
            <a:ext cx="4172585" cy="105473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44"/>
              </a:spcBef>
            </a:pPr>
            <a:r>
              <a:rPr sz="1200" spc="-50" dirty="0">
                <a:latin typeface="Times New Roman"/>
                <a:cs typeface="Times New Roman"/>
              </a:rPr>
              <a:t>Ajouter </a:t>
            </a:r>
            <a:r>
              <a:rPr sz="1200" spc="-45" dirty="0">
                <a:latin typeface="Times New Roman"/>
                <a:cs typeface="Times New Roman"/>
              </a:rPr>
              <a:t>un </a:t>
            </a:r>
            <a:r>
              <a:rPr sz="1200" spc="-30" dirty="0">
                <a:latin typeface="Times New Roman"/>
                <a:cs typeface="Times New Roman"/>
              </a:rPr>
              <a:t>caractère </a:t>
            </a:r>
            <a:r>
              <a:rPr sz="1200" spc="-40" dirty="0">
                <a:latin typeface="Times New Roman"/>
                <a:cs typeface="Times New Roman"/>
              </a:rPr>
              <a:t>dans </a:t>
            </a:r>
            <a:r>
              <a:rPr sz="1200" spc="-15" dirty="0">
                <a:latin typeface="Times New Roman"/>
                <a:cs typeface="Times New Roman"/>
              </a:rPr>
              <a:t>l'en-tête </a:t>
            </a:r>
            <a:r>
              <a:rPr sz="1200" spc="-50" dirty="0">
                <a:latin typeface="Times New Roman"/>
                <a:cs typeface="Times New Roman"/>
              </a:rPr>
              <a:t>de la </a:t>
            </a:r>
            <a:r>
              <a:rPr sz="1200" spc="-25" dirty="0">
                <a:latin typeface="Times New Roman"/>
                <a:cs typeface="Times New Roman"/>
              </a:rPr>
              <a:t>trame </a:t>
            </a:r>
            <a:r>
              <a:rPr sz="1200" spc="-40" dirty="0">
                <a:latin typeface="Times New Roman"/>
                <a:cs typeface="Times New Roman"/>
              </a:rPr>
              <a:t>indiquant </a:t>
            </a:r>
            <a:r>
              <a:rPr sz="1100" spc="15" dirty="0">
                <a:solidFill>
                  <a:srgbClr val="0000FF"/>
                </a:solidFill>
                <a:latin typeface="Times New Roman"/>
                <a:cs typeface="Times New Roman"/>
              </a:rPr>
              <a:t>le </a:t>
            </a:r>
            <a:r>
              <a:rPr sz="1100" spc="55" dirty="0">
                <a:solidFill>
                  <a:srgbClr val="0000FF"/>
                </a:solidFill>
                <a:latin typeface="Times New Roman"/>
                <a:cs typeface="Times New Roman"/>
              </a:rPr>
              <a:t>nombre </a:t>
            </a:r>
            <a:r>
              <a:rPr sz="1100" spc="60" dirty="0">
                <a:solidFill>
                  <a:srgbClr val="0000FF"/>
                </a:solidFill>
                <a:latin typeface="Times New Roman"/>
                <a:cs typeface="Times New Roman"/>
              </a:rPr>
              <a:t>de  </a:t>
            </a:r>
            <a:r>
              <a:rPr sz="1100" spc="55" dirty="0">
                <a:solidFill>
                  <a:srgbClr val="0000FF"/>
                </a:solidFill>
                <a:latin typeface="Times New Roman"/>
                <a:cs typeface="Times New Roman"/>
              </a:rPr>
              <a:t>caractères </a:t>
            </a:r>
            <a:r>
              <a:rPr sz="1200" spc="-40" dirty="0">
                <a:latin typeface="Times New Roman"/>
                <a:cs typeface="Times New Roman"/>
              </a:rPr>
              <a:t>qu'elle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contient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  <a:spcBef>
                <a:spcPts val="370"/>
              </a:spcBef>
            </a:pPr>
            <a:r>
              <a:rPr sz="1100" spc="40" dirty="0">
                <a:latin typeface="Times New Roman"/>
                <a:cs typeface="Times New Roman"/>
              </a:rPr>
              <a:t>Inconvénient:</a:t>
            </a:r>
            <a:endParaRPr sz="1100">
              <a:latin typeface="Times New Roman"/>
              <a:cs typeface="Times New Roman"/>
            </a:endParaRPr>
          </a:p>
          <a:p>
            <a:pPr marL="139065" marR="99695">
              <a:lnSpc>
                <a:spcPts val="1200"/>
              </a:lnSpc>
              <a:spcBef>
                <a:spcPts val="30"/>
              </a:spcBef>
            </a:pPr>
            <a:r>
              <a:rPr sz="1000" spc="-25" dirty="0">
                <a:latin typeface="Times New Roman"/>
                <a:cs typeface="Times New Roman"/>
              </a:rPr>
              <a:t>Si </a:t>
            </a:r>
            <a:r>
              <a:rPr sz="1000" spc="-20" dirty="0">
                <a:latin typeface="Times New Roman"/>
                <a:cs typeface="Times New Roman"/>
              </a:rPr>
              <a:t>lors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spc="5" dirty="0">
                <a:latin typeface="Times New Roman"/>
                <a:cs typeface="Times New Roman"/>
              </a:rPr>
              <a:t>transmission une erreur </a:t>
            </a:r>
            <a:r>
              <a:rPr sz="1000" spc="-5" dirty="0">
                <a:latin typeface="Times New Roman"/>
                <a:cs typeface="Times New Roman"/>
              </a:rPr>
              <a:t>se </a:t>
            </a:r>
            <a:r>
              <a:rPr sz="1000" spc="10" dirty="0">
                <a:latin typeface="Times New Roman"/>
                <a:cs typeface="Times New Roman"/>
              </a:rPr>
              <a:t>produit dans </a:t>
            </a: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spc="15" dirty="0">
                <a:latin typeface="Times New Roman"/>
                <a:cs typeface="Times New Roman"/>
              </a:rPr>
              <a:t>champ </a:t>
            </a:r>
            <a:r>
              <a:rPr sz="1000" spc="10" dirty="0">
                <a:latin typeface="Times New Roman"/>
                <a:cs typeface="Times New Roman"/>
              </a:rPr>
              <a:t>indiquant </a:t>
            </a:r>
            <a:r>
              <a:rPr sz="1000" spc="-25" dirty="0">
                <a:latin typeface="Times New Roman"/>
                <a:cs typeface="Times New Roman"/>
              </a:rPr>
              <a:t>le  </a:t>
            </a:r>
            <a:r>
              <a:rPr sz="1000" dirty="0">
                <a:latin typeface="Times New Roman"/>
                <a:cs typeface="Times New Roman"/>
              </a:rPr>
              <a:t>nombre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10" dirty="0">
                <a:latin typeface="Times New Roman"/>
                <a:cs typeface="Times New Roman"/>
              </a:rPr>
              <a:t>caractères, </a:t>
            </a: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spc="10" dirty="0">
                <a:latin typeface="Times New Roman"/>
                <a:cs typeface="Times New Roman"/>
              </a:rPr>
              <a:t>récepteur </a:t>
            </a:r>
            <a:r>
              <a:rPr sz="1000" spc="5" dirty="0">
                <a:latin typeface="Times New Roman"/>
                <a:cs typeface="Times New Roman"/>
              </a:rPr>
              <a:t>ne </a:t>
            </a:r>
            <a:r>
              <a:rPr sz="1000" spc="10" dirty="0">
                <a:latin typeface="Times New Roman"/>
                <a:cs typeface="Times New Roman"/>
              </a:rPr>
              <a:t>serait </a:t>
            </a:r>
            <a:r>
              <a:rPr sz="1000" spc="-10" dirty="0">
                <a:latin typeface="Times New Roman"/>
                <a:cs typeface="Times New Roman"/>
              </a:rPr>
              <a:t>plus </a:t>
            </a:r>
            <a:r>
              <a:rPr sz="1000" spc="5" dirty="0">
                <a:latin typeface="Times New Roman"/>
                <a:cs typeface="Times New Roman"/>
              </a:rPr>
              <a:t>capable </a:t>
            </a:r>
            <a:r>
              <a:rPr sz="950" spc="85" dirty="0">
                <a:solidFill>
                  <a:srgbClr val="0000FF"/>
                </a:solidFill>
                <a:latin typeface="Times New Roman"/>
                <a:cs typeface="Times New Roman"/>
              </a:rPr>
              <a:t>de </a:t>
            </a:r>
            <a:r>
              <a:rPr sz="950" spc="60" dirty="0">
                <a:solidFill>
                  <a:srgbClr val="0000FF"/>
                </a:solidFill>
                <a:latin typeface="Times New Roman"/>
                <a:cs typeface="Times New Roman"/>
              </a:rPr>
              <a:t>délimiter  </a:t>
            </a:r>
            <a:r>
              <a:rPr sz="950" spc="85" dirty="0">
                <a:solidFill>
                  <a:srgbClr val="0000FF"/>
                </a:solidFill>
                <a:latin typeface="Times New Roman"/>
                <a:cs typeface="Times New Roman"/>
              </a:rPr>
              <a:t>correctement </a:t>
            </a:r>
            <a:r>
              <a:rPr sz="1000" spc="-20" dirty="0">
                <a:latin typeface="Times New Roman"/>
                <a:cs typeface="Times New Roman"/>
              </a:rPr>
              <a:t>les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trames.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216" y="1689417"/>
            <a:ext cx="4326788" cy="1647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12775">
              <a:lnSpc>
                <a:spcPct val="100000"/>
              </a:lnSpc>
              <a:spcBef>
                <a:spcPts val="115"/>
              </a:spcBef>
            </a:pP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La 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PDU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de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la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CLD: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la</a:t>
            </a:r>
            <a:r>
              <a:rPr sz="550" spc="17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trame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5">
                <a:moveTo>
                  <a:pt x="2303995" y="0"/>
                </a:moveTo>
                <a:lnTo>
                  <a:pt x="0" y="0"/>
                </a:lnTo>
                <a:lnTo>
                  <a:pt x="0" y="122389"/>
                </a:lnTo>
                <a:lnTo>
                  <a:pt x="2303995" y="122389"/>
                </a:lnTo>
                <a:lnTo>
                  <a:pt x="2303995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25984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pc="-10" dirty="0"/>
              <a:t>Solution </a:t>
            </a:r>
            <a:r>
              <a:rPr lang="fr-FR" spc="-15" dirty="0"/>
              <a:t>3</a:t>
            </a:r>
            <a:r>
              <a:rPr spc="-15" dirty="0" smtClean="0"/>
              <a:t>: </a:t>
            </a:r>
            <a:r>
              <a:rPr spc="-20" dirty="0"/>
              <a:t>utiliser </a:t>
            </a:r>
            <a:r>
              <a:rPr spc="-15" dirty="0"/>
              <a:t>des</a:t>
            </a:r>
            <a:r>
              <a:rPr spc="-50" dirty="0"/>
              <a:t> </a:t>
            </a:r>
            <a:r>
              <a:rPr spc="-20" dirty="0"/>
              <a:t>fanions</a:t>
            </a:r>
          </a:p>
        </p:txBody>
      </p:sp>
      <p:sp>
        <p:nvSpPr>
          <p:cNvPr id="5" name="object 5"/>
          <p:cNvSpPr/>
          <p:nvPr/>
        </p:nvSpPr>
        <p:spPr>
          <a:xfrm>
            <a:off x="146672" y="114157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9" y="133139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152116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710956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89" y="2052561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8516" y="1017139"/>
            <a:ext cx="4148454" cy="14325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spc="-55" dirty="0">
                <a:latin typeface="Times New Roman"/>
                <a:cs typeface="Times New Roman"/>
              </a:rPr>
              <a:t>Utiliser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des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fanions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des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bits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de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transparence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55"/>
              </a:spcBef>
            </a:pPr>
            <a:r>
              <a:rPr sz="950" spc="95" dirty="0">
                <a:solidFill>
                  <a:srgbClr val="0000FF"/>
                </a:solidFill>
                <a:latin typeface="Times New Roman"/>
                <a:cs typeface="Times New Roman"/>
              </a:rPr>
              <a:t>Début </a:t>
            </a:r>
            <a:r>
              <a:rPr sz="950" spc="85" dirty="0">
                <a:solidFill>
                  <a:srgbClr val="0000FF"/>
                </a:solidFill>
                <a:latin typeface="Times New Roman"/>
                <a:cs typeface="Times New Roman"/>
              </a:rPr>
              <a:t>de </a:t>
            </a:r>
            <a:r>
              <a:rPr sz="950" spc="114" dirty="0">
                <a:solidFill>
                  <a:srgbClr val="0000FF"/>
                </a:solidFill>
                <a:latin typeface="Times New Roman"/>
                <a:cs typeface="Times New Roman"/>
              </a:rPr>
              <a:t>trame</a:t>
            </a:r>
            <a:r>
              <a:rPr sz="1000" spc="114" dirty="0">
                <a:latin typeface="Times New Roman"/>
                <a:cs typeface="Times New Roman"/>
              </a:rPr>
              <a:t>= </a:t>
            </a:r>
            <a:r>
              <a:rPr sz="1000" spc="-5" dirty="0">
                <a:latin typeface="Times New Roman"/>
                <a:cs typeface="Times New Roman"/>
              </a:rPr>
              <a:t>01111110</a:t>
            </a:r>
            <a:r>
              <a:rPr sz="1000" spc="1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(fanion)</a:t>
            </a:r>
            <a:endParaRPr sz="1000">
              <a:latin typeface="Times New Roman"/>
              <a:cs typeface="Times New Roman"/>
            </a:endParaRPr>
          </a:p>
          <a:p>
            <a:pPr marL="185420">
              <a:lnSpc>
                <a:spcPct val="100000"/>
              </a:lnSpc>
              <a:spcBef>
                <a:spcPts val="295"/>
              </a:spcBef>
            </a:pPr>
            <a:r>
              <a:rPr sz="950" spc="50" dirty="0">
                <a:solidFill>
                  <a:srgbClr val="0000FF"/>
                </a:solidFill>
                <a:latin typeface="Times New Roman"/>
                <a:cs typeface="Times New Roman"/>
              </a:rPr>
              <a:t>Fin </a:t>
            </a:r>
            <a:r>
              <a:rPr sz="950" spc="85" dirty="0">
                <a:solidFill>
                  <a:srgbClr val="0000FF"/>
                </a:solidFill>
                <a:latin typeface="Times New Roman"/>
                <a:cs typeface="Times New Roman"/>
              </a:rPr>
              <a:t>de </a:t>
            </a:r>
            <a:r>
              <a:rPr sz="950" spc="114" dirty="0">
                <a:solidFill>
                  <a:srgbClr val="0000FF"/>
                </a:solidFill>
                <a:latin typeface="Times New Roman"/>
                <a:cs typeface="Times New Roman"/>
              </a:rPr>
              <a:t>trame</a:t>
            </a:r>
            <a:r>
              <a:rPr sz="1000" spc="114" dirty="0">
                <a:latin typeface="Times New Roman"/>
                <a:cs typeface="Times New Roman"/>
              </a:rPr>
              <a:t>= </a:t>
            </a:r>
            <a:r>
              <a:rPr sz="1000" spc="-5" dirty="0">
                <a:latin typeface="Times New Roman"/>
                <a:cs typeface="Times New Roman"/>
              </a:rPr>
              <a:t>01111110</a:t>
            </a:r>
            <a:r>
              <a:rPr sz="1000" spc="1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(fanion)</a:t>
            </a:r>
            <a:endParaRPr sz="1000">
              <a:latin typeface="Times New Roman"/>
              <a:cs typeface="Times New Roman"/>
            </a:endParaRPr>
          </a:p>
          <a:p>
            <a:pPr marL="139065" marR="5080">
              <a:lnSpc>
                <a:spcPct val="100000"/>
              </a:lnSpc>
              <a:spcBef>
                <a:spcPts val="295"/>
              </a:spcBef>
            </a:pPr>
            <a:r>
              <a:rPr sz="1000" spc="15" dirty="0">
                <a:latin typeface="Times New Roman"/>
                <a:cs typeface="Times New Roman"/>
              </a:rPr>
              <a:t>Pour </a:t>
            </a:r>
            <a:r>
              <a:rPr sz="1000" dirty="0">
                <a:latin typeface="Times New Roman"/>
                <a:cs typeface="Times New Roman"/>
              </a:rPr>
              <a:t>éviter </a:t>
            </a:r>
            <a:r>
              <a:rPr sz="1000" spc="30" dirty="0">
                <a:latin typeface="Times New Roman"/>
                <a:cs typeface="Times New Roman"/>
              </a:rPr>
              <a:t>qu'un </a:t>
            </a:r>
            <a:r>
              <a:rPr sz="1000" spc="-5" dirty="0">
                <a:latin typeface="Times New Roman"/>
                <a:cs typeface="Times New Roman"/>
              </a:rPr>
              <a:t>fanion se </a:t>
            </a:r>
            <a:r>
              <a:rPr sz="1000" spc="5" dirty="0">
                <a:latin typeface="Times New Roman"/>
                <a:cs typeface="Times New Roman"/>
              </a:rPr>
              <a:t>retrouve </a:t>
            </a:r>
            <a:r>
              <a:rPr sz="1000" dirty="0">
                <a:latin typeface="Times New Roman"/>
                <a:cs typeface="Times New Roman"/>
              </a:rPr>
              <a:t>parmi </a:t>
            </a:r>
            <a:r>
              <a:rPr sz="1000" spc="-20" dirty="0">
                <a:latin typeface="Times New Roman"/>
                <a:cs typeface="Times New Roman"/>
              </a:rPr>
              <a:t>les </a:t>
            </a:r>
            <a:r>
              <a:rPr sz="1000" dirty="0">
                <a:latin typeface="Times New Roman"/>
                <a:cs typeface="Times New Roman"/>
              </a:rPr>
              <a:t>données </a:t>
            </a:r>
            <a:r>
              <a:rPr sz="1000" spc="30" dirty="0">
                <a:latin typeface="Times New Roman"/>
                <a:cs typeface="Times New Roman"/>
              </a:rPr>
              <a:t>à </a:t>
            </a:r>
            <a:r>
              <a:rPr sz="1000" spc="-15" dirty="0">
                <a:latin typeface="Times New Roman"/>
                <a:cs typeface="Times New Roman"/>
              </a:rPr>
              <a:t>envoyer, </a:t>
            </a:r>
            <a:r>
              <a:rPr sz="1000" spc="5" dirty="0">
                <a:latin typeface="Times New Roman"/>
                <a:cs typeface="Times New Roman"/>
              </a:rPr>
              <a:t>on </a:t>
            </a:r>
            <a:r>
              <a:rPr sz="1000" spc="15" dirty="0">
                <a:latin typeface="Times New Roman"/>
                <a:cs typeface="Times New Roman"/>
              </a:rPr>
              <a:t>ajoute  </a:t>
            </a:r>
            <a:r>
              <a:rPr sz="1000" dirty="0">
                <a:latin typeface="Times New Roman"/>
                <a:cs typeface="Times New Roman"/>
              </a:rPr>
              <a:t>des </a:t>
            </a:r>
            <a:r>
              <a:rPr sz="1000" spc="10" dirty="0">
                <a:latin typeface="Times New Roman"/>
                <a:cs typeface="Times New Roman"/>
              </a:rPr>
              <a:t>bits </a:t>
            </a:r>
            <a:r>
              <a:rPr sz="1000" spc="5" dirty="0">
                <a:latin typeface="Times New Roman"/>
                <a:cs typeface="Times New Roman"/>
              </a:rPr>
              <a:t>de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transparence.</a:t>
            </a:r>
            <a:endParaRPr sz="1000">
              <a:latin typeface="Times New Roman"/>
              <a:cs typeface="Times New Roman"/>
            </a:endParaRPr>
          </a:p>
          <a:p>
            <a:pPr marL="139065" marR="87630">
              <a:lnSpc>
                <a:spcPct val="100000"/>
              </a:lnSpc>
              <a:spcBef>
                <a:spcPts val="290"/>
              </a:spcBef>
            </a:pPr>
            <a:r>
              <a:rPr sz="1000" spc="10" dirty="0">
                <a:latin typeface="Times New Roman"/>
                <a:cs typeface="Times New Roman"/>
              </a:rPr>
              <a:t>Plus </a:t>
            </a:r>
            <a:r>
              <a:rPr sz="1000" spc="5" dirty="0">
                <a:latin typeface="Times New Roman"/>
                <a:cs typeface="Times New Roman"/>
              </a:rPr>
              <a:t>précisément, on </a:t>
            </a:r>
            <a:r>
              <a:rPr sz="1000" spc="-5" dirty="0">
                <a:latin typeface="Times New Roman"/>
                <a:cs typeface="Times New Roman"/>
              </a:rPr>
              <a:t>insère </a:t>
            </a:r>
            <a:r>
              <a:rPr sz="1000" spc="10" dirty="0">
                <a:latin typeface="Times New Roman"/>
                <a:cs typeface="Times New Roman"/>
              </a:rPr>
              <a:t>un </a:t>
            </a:r>
            <a:r>
              <a:rPr sz="1000" spc="15" dirty="0">
                <a:latin typeface="Times New Roman"/>
                <a:cs typeface="Times New Roman"/>
              </a:rPr>
              <a:t>bit </a:t>
            </a:r>
            <a:r>
              <a:rPr sz="1000" spc="-5" dirty="0">
                <a:latin typeface="Times New Roman"/>
                <a:cs typeface="Times New Roman"/>
              </a:rPr>
              <a:t>0 </a:t>
            </a:r>
            <a:r>
              <a:rPr sz="1000" dirty="0">
                <a:latin typeface="Times New Roman"/>
                <a:cs typeface="Times New Roman"/>
              </a:rPr>
              <a:t>après </a:t>
            </a:r>
            <a:r>
              <a:rPr sz="1000" spc="10" dirty="0">
                <a:latin typeface="Times New Roman"/>
                <a:cs typeface="Times New Roman"/>
              </a:rPr>
              <a:t>chaque </a:t>
            </a:r>
            <a:r>
              <a:rPr sz="1000" dirty="0">
                <a:latin typeface="Times New Roman"/>
                <a:cs typeface="Times New Roman"/>
              </a:rPr>
              <a:t>séquence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5" dirty="0">
                <a:latin typeface="Times New Roman"/>
                <a:cs typeface="Times New Roman"/>
              </a:rPr>
              <a:t>cinq 1  </a:t>
            </a:r>
            <a:r>
              <a:rPr sz="1000" dirty="0">
                <a:latin typeface="Times New Roman"/>
                <a:cs typeface="Times New Roman"/>
              </a:rPr>
              <a:t>consécutifs </a:t>
            </a:r>
            <a:r>
              <a:rPr sz="1000" spc="5" dirty="0">
                <a:latin typeface="Times New Roman"/>
                <a:cs typeface="Times New Roman"/>
              </a:rPr>
              <a:t>trouvés </a:t>
            </a:r>
            <a:r>
              <a:rPr sz="1000" spc="10" dirty="0">
                <a:latin typeface="Times New Roman"/>
                <a:cs typeface="Times New Roman"/>
              </a:rPr>
              <a:t>dans </a:t>
            </a:r>
            <a:r>
              <a:rPr sz="1000" spc="-20" dirty="0">
                <a:latin typeface="Times New Roman"/>
                <a:cs typeface="Times New Roman"/>
              </a:rPr>
              <a:t>les </a:t>
            </a:r>
            <a:r>
              <a:rPr sz="1000" dirty="0">
                <a:latin typeface="Times New Roman"/>
                <a:cs typeface="Times New Roman"/>
              </a:rPr>
              <a:t>données </a:t>
            </a:r>
            <a:r>
              <a:rPr sz="1000" spc="30" dirty="0">
                <a:latin typeface="Times New Roman"/>
                <a:cs typeface="Times New Roman"/>
              </a:rPr>
              <a:t>à </a:t>
            </a:r>
            <a:r>
              <a:rPr sz="1000" spc="25" dirty="0">
                <a:latin typeface="Times New Roman"/>
                <a:cs typeface="Times New Roman"/>
              </a:rPr>
              <a:t>transmettre. </a:t>
            </a:r>
            <a:r>
              <a:rPr sz="1000" spc="-5" dirty="0">
                <a:latin typeface="Times New Roman"/>
                <a:cs typeface="Times New Roman"/>
              </a:rPr>
              <a:t>11111 </a:t>
            </a:r>
            <a:r>
              <a:rPr sz="1000" spc="20" dirty="0">
                <a:latin typeface="Times New Roman"/>
                <a:cs typeface="Times New Roman"/>
              </a:rPr>
              <a:t>est </a:t>
            </a:r>
            <a:r>
              <a:rPr sz="1000" dirty="0">
                <a:latin typeface="Times New Roman"/>
                <a:cs typeface="Times New Roman"/>
              </a:rPr>
              <a:t>remplacée  </a:t>
            </a:r>
            <a:r>
              <a:rPr sz="1000" spc="5" dirty="0">
                <a:latin typeface="Times New Roman"/>
                <a:cs typeface="Times New Roman"/>
              </a:rPr>
              <a:t>par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111110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12775">
              <a:lnSpc>
                <a:spcPct val="100000"/>
              </a:lnSpc>
              <a:spcBef>
                <a:spcPts val="115"/>
              </a:spcBef>
            </a:pP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La 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PDU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de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la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CLD: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la</a:t>
            </a:r>
            <a:r>
              <a:rPr sz="550" spc="17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trame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5">
                <a:moveTo>
                  <a:pt x="2303995" y="0"/>
                </a:moveTo>
                <a:lnTo>
                  <a:pt x="0" y="0"/>
                </a:lnTo>
                <a:lnTo>
                  <a:pt x="0" y="122389"/>
                </a:lnTo>
                <a:lnTo>
                  <a:pt x="2303995" y="122389"/>
                </a:lnTo>
                <a:lnTo>
                  <a:pt x="2303995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lang="fr-FR" sz="1200" spc="-20" dirty="0">
                <a:solidFill>
                  <a:srgbClr val="04064C"/>
                </a:solidFill>
                <a:latin typeface="Times New Roman"/>
                <a:cs typeface="Times New Roman"/>
              </a:rPr>
              <a:t>U</a:t>
            </a:r>
            <a:r>
              <a:rPr sz="1200" spc="-20" dirty="0" err="1" smtClean="0">
                <a:solidFill>
                  <a:srgbClr val="04064C"/>
                </a:solidFill>
                <a:latin typeface="Times New Roman"/>
                <a:cs typeface="Times New Roman"/>
              </a:rPr>
              <a:t>tiliser</a:t>
            </a:r>
            <a:r>
              <a:rPr sz="1200" spc="-20" dirty="0" smtClean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des </a:t>
            </a:r>
            <a:r>
              <a:rPr sz="1200" spc="-20" dirty="0">
                <a:solidFill>
                  <a:srgbClr val="04064C"/>
                </a:solidFill>
                <a:latin typeface="Times New Roman"/>
                <a:cs typeface="Times New Roman"/>
              </a:rPr>
              <a:t>fanions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-</a:t>
            </a:r>
            <a:r>
              <a:rPr sz="1200" spc="15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04064C"/>
                </a:solidFill>
                <a:latin typeface="Times New Roman"/>
                <a:cs typeface="Times New Roman"/>
              </a:rPr>
              <a:t>exemple</a:t>
            </a:r>
            <a:endParaRPr sz="1200" dirty="0">
              <a:latin typeface="Times New Roman"/>
              <a:cs typeface="Times New Roman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63744" y="832067"/>
            <a:ext cx="4511967" cy="1039335"/>
            <a:chOff x="63744" y="832067"/>
            <a:chExt cx="4511967" cy="1039335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44" y="832067"/>
              <a:ext cx="4511967" cy="3048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650" y="1220819"/>
              <a:ext cx="1752600" cy="650583"/>
            </a:xfrm>
            <a:prstGeom prst="rect">
              <a:avLst/>
            </a:prstGeom>
          </p:spPr>
        </p:pic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8" y="1133141"/>
            <a:ext cx="4514850" cy="12192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Détection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correction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codes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détecteurs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</a:t>
            </a:r>
            <a:r>
              <a:rPr sz="550" spc="19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transmission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45" dirty="0">
                <a:solidFill>
                  <a:srgbClr val="04064C"/>
                </a:solidFill>
                <a:latin typeface="Times New Roman"/>
                <a:cs typeface="Times New Roman"/>
              </a:rPr>
              <a:t>Les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codes</a:t>
            </a:r>
            <a:r>
              <a:rPr sz="1200" spc="-4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4064C"/>
                </a:solidFill>
                <a:latin typeface="Times New Roman"/>
                <a:cs typeface="Times New Roman"/>
              </a:rPr>
              <a:t>détecteurs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117053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8516" y="1015809"/>
            <a:ext cx="4137660" cy="9207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30" dirty="0">
                <a:latin typeface="Times New Roman"/>
                <a:cs typeface="Times New Roman"/>
              </a:rPr>
              <a:t>Détecter </a:t>
            </a:r>
            <a:r>
              <a:rPr sz="1200" spc="-50" dirty="0">
                <a:latin typeface="Times New Roman"/>
                <a:cs typeface="Times New Roman"/>
              </a:rPr>
              <a:t>des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erreurs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spc="-50" dirty="0">
                <a:latin typeface="Times New Roman"/>
                <a:cs typeface="Times New Roman"/>
              </a:rPr>
              <a:t>Ajouter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aux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données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transmises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des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informations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de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contrôle.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1350"/>
              </a:lnSpc>
              <a:spcBef>
                <a:spcPts val="580"/>
              </a:spcBef>
            </a:pPr>
            <a:r>
              <a:rPr sz="1200" spc="-75" dirty="0">
                <a:latin typeface="Times New Roman"/>
                <a:cs typeface="Times New Roman"/>
              </a:rPr>
              <a:t>Une </a:t>
            </a:r>
            <a:r>
              <a:rPr sz="1200" spc="-65" dirty="0">
                <a:latin typeface="Times New Roman"/>
                <a:cs typeface="Times New Roman"/>
              </a:rPr>
              <a:t>fois </a:t>
            </a:r>
            <a:r>
              <a:rPr sz="1200" spc="-25" dirty="0">
                <a:latin typeface="Times New Roman"/>
                <a:cs typeface="Times New Roman"/>
              </a:rPr>
              <a:t>qu'une </a:t>
            </a:r>
            <a:r>
              <a:rPr sz="1200" spc="-40" dirty="0">
                <a:latin typeface="Times New Roman"/>
                <a:cs typeface="Times New Roman"/>
              </a:rPr>
              <a:t>erreur </a:t>
            </a:r>
            <a:r>
              <a:rPr sz="1200" spc="-15" dirty="0">
                <a:latin typeface="Times New Roman"/>
                <a:cs typeface="Times New Roman"/>
              </a:rPr>
              <a:t>est </a:t>
            </a:r>
            <a:r>
              <a:rPr sz="1200" spc="-20" dirty="0">
                <a:latin typeface="Times New Roman"/>
                <a:cs typeface="Times New Roman"/>
              </a:rPr>
              <a:t>détectée, </a:t>
            </a:r>
            <a:r>
              <a:rPr sz="1200" spc="-55" dirty="0">
                <a:latin typeface="Times New Roman"/>
                <a:cs typeface="Times New Roman"/>
              </a:rPr>
              <a:t>on </a:t>
            </a:r>
            <a:r>
              <a:rPr sz="1200" spc="-50" dirty="0">
                <a:latin typeface="Times New Roman"/>
                <a:cs typeface="Times New Roman"/>
              </a:rPr>
              <a:t>demande la </a:t>
            </a:r>
            <a:r>
              <a:rPr sz="1200" spc="-45" dirty="0">
                <a:latin typeface="Times New Roman"/>
                <a:cs typeface="Times New Roman"/>
              </a:rPr>
              <a:t>retransmission </a:t>
            </a:r>
            <a:r>
              <a:rPr sz="1200" spc="-50" dirty="0">
                <a:latin typeface="Times New Roman"/>
                <a:cs typeface="Times New Roman"/>
              </a:rPr>
              <a:t>de la  </a:t>
            </a:r>
            <a:r>
              <a:rPr sz="1200" spc="-25" dirty="0">
                <a:latin typeface="Times New Roman"/>
                <a:cs typeface="Times New Roman"/>
              </a:rPr>
              <a:t>trame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erronée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672" y="141144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672" y="165234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4463" y="1942820"/>
            <a:ext cx="2560320" cy="433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Détection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correction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codes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détecteurs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</a:t>
            </a:r>
            <a:r>
              <a:rPr sz="550" spc="19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transmission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Solution </a:t>
            </a: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1:</a:t>
            </a:r>
            <a:r>
              <a:rPr sz="1200" spc="2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70" dirty="0">
                <a:solidFill>
                  <a:srgbClr val="04064C"/>
                </a:solidFill>
                <a:latin typeface="Times New Roman"/>
                <a:cs typeface="Times New Roman"/>
              </a:rPr>
              <a:t>VRC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89281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72" y="113371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672" y="135437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54419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89" y="173396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889" y="192374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3116" y="738098"/>
            <a:ext cx="4217035" cy="12871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426084">
              <a:lnSpc>
                <a:spcPct val="131700"/>
              </a:lnSpc>
              <a:spcBef>
                <a:spcPts val="95"/>
              </a:spcBef>
            </a:pPr>
            <a:r>
              <a:rPr sz="1200" spc="-35" dirty="0">
                <a:latin typeface="Times New Roman"/>
                <a:cs typeface="Times New Roman"/>
              </a:rPr>
              <a:t>Détection </a:t>
            </a:r>
            <a:r>
              <a:rPr sz="1200" spc="-45" dirty="0">
                <a:latin typeface="Times New Roman"/>
                <a:cs typeface="Times New Roman"/>
              </a:rPr>
              <a:t>par </a:t>
            </a:r>
            <a:r>
              <a:rPr sz="1200" spc="-35" dirty="0">
                <a:latin typeface="Times New Roman"/>
                <a:cs typeface="Times New Roman"/>
              </a:rPr>
              <a:t>parité </a:t>
            </a:r>
            <a:r>
              <a:rPr sz="1200" spc="-45" dirty="0">
                <a:latin typeface="Times New Roman"/>
                <a:cs typeface="Times New Roman"/>
              </a:rPr>
              <a:t>verticale </a:t>
            </a:r>
            <a:r>
              <a:rPr sz="1200" spc="-75" dirty="0">
                <a:latin typeface="Times New Roman"/>
                <a:cs typeface="Times New Roman"/>
              </a:rPr>
              <a:t>(VRC: </a:t>
            </a:r>
            <a:r>
              <a:rPr sz="1200" spc="-55" dirty="0">
                <a:latin typeface="Times New Roman"/>
                <a:cs typeface="Times New Roman"/>
              </a:rPr>
              <a:t>Vertical Redundancy Check)  </a:t>
            </a:r>
            <a:r>
              <a:rPr sz="1200" spc="-50" dirty="0">
                <a:latin typeface="Times New Roman"/>
                <a:cs typeface="Times New Roman"/>
              </a:rPr>
              <a:t>Information </a:t>
            </a:r>
            <a:r>
              <a:rPr sz="1200" spc="-40" dirty="0">
                <a:latin typeface="Times New Roman"/>
                <a:cs typeface="Times New Roman"/>
              </a:rPr>
              <a:t>utile: </a:t>
            </a:r>
            <a:r>
              <a:rPr sz="1100" i="1" spc="-50" dirty="0">
                <a:latin typeface="Arial"/>
                <a:cs typeface="Arial"/>
              </a:rPr>
              <a:t>b</a:t>
            </a:r>
            <a:r>
              <a:rPr sz="1200" spc="-75" baseline="-10416" dirty="0">
                <a:latin typeface="LM Roman 8"/>
                <a:cs typeface="LM Roman 8"/>
              </a:rPr>
              <a:t>1</a:t>
            </a:r>
            <a:r>
              <a:rPr sz="1100" i="1" spc="-50" dirty="0">
                <a:latin typeface="Arial"/>
                <a:cs typeface="Arial"/>
              </a:rPr>
              <a:t>.b</a:t>
            </a:r>
            <a:r>
              <a:rPr sz="1200" spc="-75" baseline="-10416" dirty="0">
                <a:latin typeface="LM Roman 8"/>
                <a:cs typeface="LM Roman 8"/>
              </a:rPr>
              <a:t>2 </a:t>
            </a:r>
            <a:r>
              <a:rPr sz="1100" i="1" spc="-5" dirty="0">
                <a:latin typeface="Arial"/>
                <a:cs typeface="Arial"/>
              </a:rPr>
              <a:t>. . .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.b</a:t>
            </a:r>
            <a:r>
              <a:rPr sz="1200" i="1" spc="-60" baseline="-10416" dirty="0">
                <a:latin typeface="Georgia"/>
                <a:cs typeface="Georgia"/>
              </a:rPr>
              <a:t>n</a:t>
            </a:r>
            <a:endParaRPr sz="1200" baseline="-10416" dirty="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295"/>
              </a:spcBef>
            </a:pPr>
            <a:r>
              <a:rPr sz="1200" spc="-45" dirty="0">
                <a:latin typeface="Times New Roman"/>
                <a:cs typeface="Times New Roman"/>
              </a:rPr>
              <a:t>Contrôle:</a:t>
            </a:r>
            <a:endParaRPr sz="1200" dirty="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155"/>
              </a:spcBef>
            </a:pPr>
            <a:r>
              <a:rPr sz="1000" spc="15" dirty="0">
                <a:latin typeface="Times New Roman"/>
                <a:cs typeface="Times New Roman"/>
              </a:rPr>
              <a:t>Parité </a:t>
            </a:r>
            <a:r>
              <a:rPr sz="1000" dirty="0">
                <a:latin typeface="Times New Roman"/>
                <a:cs typeface="Times New Roman"/>
              </a:rPr>
              <a:t>paire </a:t>
            </a:r>
            <a:r>
              <a:rPr sz="1000" spc="210" dirty="0">
                <a:latin typeface="Times New Roman"/>
                <a:cs typeface="Times New Roman"/>
              </a:rPr>
              <a:t>= </a:t>
            </a:r>
            <a:r>
              <a:rPr sz="1000" spc="10" dirty="0">
                <a:latin typeface="Times New Roman"/>
                <a:cs typeface="Times New Roman"/>
              </a:rPr>
              <a:t>0, </a:t>
            </a:r>
            <a:r>
              <a:rPr sz="1000" spc="-25" dirty="0">
                <a:latin typeface="Times New Roman"/>
                <a:cs typeface="Times New Roman"/>
              </a:rPr>
              <a:t>si </a:t>
            </a:r>
            <a:r>
              <a:rPr sz="1000" spc="65" dirty="0">
                <a:latin typeface="Times New Roman"/>
                <a:cs typeface="Times New Roman"/>
              </a:rPr>
              <a:t>b1+b2+. </a:t>
            </a:r>
            <a:r>
              <a:rPr sz="1000" spc="25" dirty="0">
                <a:latin typeface="Times New Roman"/>
                <a:cs typeface="Times New Roman"/>
              </a:rPr>
              <a:t>. . </a:t>
            </a:r>
            <a:r>
              <a:rPr sz="1000" spc="75" dirty="0">
                <a:latin typeface="Times New Roman"/>
                <a:cs typeface="Times New Roman"/>
              </a:rPr>
              <a:t>+bn </a:t>
            </a:r>
            <a:r>
              <a:rPr sz="1000" spc="20" dirty="0">
                <a:latin typeface="Times New Roman"/>
                <a:cs typeface="Times New Roman"/>
              </a:rPr>
              <a:t>est </a:t>
            </a:r>
            <a:r>
              <a:rPr sz="1000" dirty="0">
                <a:latin typeface="Times New Roman"/>
                <a:cs typeface="Times New Roman"/>
              </a:rPr>
              <a:t>pair </a:t>
            </a:r>
            <a:r>
              <a:rPr sz="1000" spc="25" dirty="0">
                <a:latin typeface="Times New Roman"/>
                <a:cs typeface="Times New Roman"/>
              </a:rPr>
              <a:t>(1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sinon)</a:t>
            </a:r>
            <a:endParaRPr sz="1000" dirty="0">
              <a:latin typeface="Times New Roman"/>
              <a:cs typeface="Times New Roman"/>
            </a:endParaRPr>
          </a:p>
          <a:p>
            <a:pPr marL="164465" marR="926465">
              <a:lnSpc>
                <a:spcPct val="124500"/>
              </a:lnSpc>
            </a:pPr>
            <a:r>
              <a:rPr sz="1000" spc="15" dirty="0">
                <a:latin typeface="Times New Roman"/>
                <a:cs typeface="Times New Roman"/>
              </a:rPr>
              <a:t>Parité </a:t>
            </a:r>
            <a:r>
              <a:rPr sz="1000" spc="-5" dirty="0">
                <a:latin typeface="Times New Roman"/>
                <a:cs typeface="Times New Roman"/>
              </a:rPr>
              <a:t>impaire </a:t>
            </a:r>
            <a:r>
              <a:rPr sz="1000" spc="210" dirty="0">
                <a:latin typeface="Times New Roman"/>
                <a:cs typeface="Times New Roman"/>
              </a:rPr>
              <a:t>= </a:t>
            </a:r>
            <a:r>
              <a:rPr sz="1000" spc="10" dirty="0">
                <a:latin typeface="Times New Roman"/>
                <a:cs typeface="Times New Roman"/>
              </a:rPr>
              <a:t>0, </a:t>
            </a:r>
            <a:r>
              <a:rPr sz="1000" spc="-25" dirty="0">
                <a:latin typeface="Times New Roman"/>
                <a:cs typeface="Times New Roman"/>
              </a:rPr>
              <a:t>si </a:t>
            </a:r>
            <a:r>
              <a:rPr sz="1000" spc="65" dirty="0">
                <a:latin typeface="Times New Roman"/>
                <a:cs typeface="Times New Roman"/>
              </a:rPr>
              <a:t>b1+b2+. </a:t>
            </a:r>
            <a:r>
              <a:rPr sz="1000" spc="25" dirty="0">
                <a:latin typeface="Times New Roman"/>
                <a:cs typeface="Times New Roman"/>
              </a:rPr>
              <a:t>. . </a:t>
            </a:r>
            <a:r>
              <a:rPr sz="1000" spc="75" dirty="0">
                <a:latin typeface="Times New Roman"/>
                <a:cs typeface="Times New Roman"/>
              </a:rPr>
              <a:t>+bn </a:t>
            </a:r>
            <a:r>
              <a:rPr sz="1000" spc="20" dirty="0">
                <a:latin typeface="Times New Roman"/>
                <a:cs typeface="Times New Roman"/>
              </a:rPr>
              <a:t>est </a:t>
            </a:r>
            <a:r>
              <a:rPr sz="1000" spc="-5" dirty="0">
                <a:latin typeface="Times New Roman"/>
                <a:cs typeface="Times New Roman"/>
              </a:rPr>
              <a:t>impair </a:t>
            </a:r>
            <a:r>
              <a:rPr sz="1000" spc="25" dirty="0">
                <a:latin typeface="Times New Roman"/>
                <a:cs typeface="Times New Roman"/>
              </a:rPr>
              <a:t>(1 </a:t>
            </a:r>
            <a:r>
              <a:rPr sz="1000" spc="5" dirty="0">
                <a:latin typeface="Times New Roman"/>
                <a:cs typeface="Times New Roman"/>
              </a:rPr>
              <a:t>sinon)  </a:t>
            </a:r>
            <a:r>
              <a:rPr sz="1000" dirty="0">
                <a:latin typeface="Times New Roman"/>
                <a:cs typeface="Times New Roman"/>
              </a:rPr>
              <a:t>information </a:t>
            </a:r>
            <a:r>
              <a:rPr sz="1000" spc="5" dirty="0">
                <a:latin typeface="Times New Roman"/>
                <a:cs typeface="Times New Roman"/>
              </a:rPr>
              <a:t>de contrôle </a:t>
            </a:r>
            <a:r>
              <a:rPr sz="1000" spc="210" dirty="0">
                <a:latin typeface="Times New Roman"/>
                <a:cs typeface="Times New Roman"/>
              </a:rPr>
              <a:t>= </a:t>
            </a: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bit</a:t>
            </a:r>
            <a:r>
              <a:rPr sz="1000" spc="20" dirty="0" smtClean="0">
                <a:latin typeface="Times New Roman"/>
                <a:cs typeface="Times New Roman"/>
              </a:rPr>
              <a:t>.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Détection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correction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codes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détecteurs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</a:t>
            </a:r>
            <a:r>
              <a:rPr sz="550" spc="19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transmission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Solution </a:t>
            </a: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2:</a:t>
            </a:r>
            <a:r>
              <a:rPr sz="1200" spc="2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70" dirty="0">
                <a:solidFill>
                  <a:srgbClr val="04064C"/>
                </a:solidFill>
                <a:latin typeface="Times New Roman"/>
                <a:cs typeface="Times New Roman"/>
              </a:rPr>
              <a:t>LRC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58234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72" y="99533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672" y="138807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55257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89" y="1894179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8516" y="482003"/>
            <a:ext cx="4172585" cy="2134558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346075">
              <a:lnSpc>
                <a:spcPts val="1350"/>
              </a:lnSpc>
              <a:spcBef>
                <a:spcPts val="244"/>
              </a:spcBef>
            </a:pPr>
            <a:r>
              <a:rPr sz="1200" spc="-35" dirty="0">
                <a:latin typeface="Times New Roman"/>
                <a:cs typeface="Times New Roman"/>
              </a:rPr>
              <a:t>Détection </a:t>
            </a:r>
            <a:r>
              <a:rPr sz="1200" spc="-45" dirty="0">
                <a:latin typeface="Times New Roman"/>
                <a:cs typeface="Times New Roman"/>
              </a:rPr>
              <a:t>par </a:t>
            </a:r>
            <a:r>
              <a:rPr sz="1200" spc="-35" dirty="0">
                <a:latin typeface="Times New Roman"/>
                <a:cs typeface="Times New Roman"/>
              </a:rPr>
              <a:t>parité </a:t>
            </a:r>
            <a:r>
              <a:rPr sz="1200" spc="-50" dirty="0">
                <a:latin typeface="Times New Roman"/>
                <a:cs typeface="Times New Roman"/>
              </a:rPr>
              <a:t>longitudinale </a:t>
            </a:r>
            <a:r>
              <a:rPr sz="1200" spc="-75" dirty="0">
                <a:latin typeface="Times New Roman"/>
                <a:cs typeface="Times New Roman"/>
              </a:rPr>
              <a:t>(LRC: </a:t>
            </a:r>
            <a:r>
              <a:rPr sz="1200" spc="-55" dirty="0">
                <a:latin typeface="Times New Roman"/>
                <a:cs typeface="Times New Roman"/>
              </a:rPr>
              <a:t>Longitudinal Redundancy  Check)</a:t>
            </a:r>
            <a:endParaRPr sz="1200" dirty="0">
              <a:latin typeface="Times New Roman"/>
              <a:cs typeface="Times New Roman"/>
            </a:endParaRPr>
          </a:p>
          <a:p>
            <a:pPr marL="12700" marR="215900">
              <a:lnSpc>
                <a:spcPts val="1350"/>
              </a:lnSpc>
              <a:spcBef>
                <a:spcPts val="550"/>
              </a:spcBef>
            </a:pPr>
            <a:r>
              <a:rPr sz="1200" spc="-50" dirty="0">
                <a:latin typeface="Times New Roman"/>
                <a:cs typeface="Times New Roman"/>
              </a:rPr>
              <a:t>Regrouper </a:t>
            </a:r>
            <a:r>
              <a:rPr sz="1200" spc="-60" dirty="0">
                <a:latin typeface="Times New Roman"/>
                <a:cs typeface="Times New Roman"/>
              </a:rPr>
              <a:t>les </a:t>
            </a:r>
            <a:r>
              <a:rPr sz="1200" spc="-50" dirty="0">
                <a:latin typeface="Times New Roman"/>
                <a:cs typeface="Times New Roman"/>
              </a:rPr>
              <a:t>données </a:t>
            </a:r>
            <a:r>
              <a:rPr sz="1200" spc="-55" dirty="0">
                <a:latin typeface="Times New Roman"/>
                <a:cs typeface="Times New Roman"/>
              </a:rPr>
              <a:t>sous </a:t>
            </a:r>
            <a:r>
              <a:rPr sz="1200" spc="-65" dirty="0">
                <a:latin typeface="Times New Roman"/>
                <a:cs typeface="Times New Roman"/>
              </a:rPr>
              <a:t>forme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55" dirty="0">
                <a:latin typeface="Times New Roman"/>
                <a:cs typeface="Times New Roman"/>
              </a:rPr>
              <a:t>blocs </a:t>
            </a:r>
            <a:r>
              <a:rPr sz="1200" spc="-40" dirty="0">
                <a:latin typeface="Times New Roman"/>
                <a:cs typeface="Times New Roman"/>
              </a:rPr>
              <a:t>pour </a:t>
            </a:r>
            <a:r>
              <a:rPr sz="1200" spc="15" dirty="0" smtClean="0">
                <a:latin typeface="Times New Roman"/>
                <a:cs typeface="Times New Roman"/>
              </a:rPr>
              <a:t>e</a:t>
            </a:r>
            <a:r>
              <a:rPr lang="fr-FR" sz="1200" spc="15" dirty="0" err="1" smtClean="0">
                <a:latin typeface="Times New Roman"/>
                <a:cs typeface="Times New Roman"/>
              </a:rPr>
              <a:t>ff</a:t>
            </a:r>
            <a:r>
              <a:rPr sz="1200" spc="10" dirty="0" err="1" smtClean="0">
                <a:latin typeface="Times New Roman"/>
                <a:cs typeface="Times New Roman"/>
              </a:rPr>
              <a:t>ectuer</a:t>
            </a:r>
            <a:r>
              <a:rPr sz="1200" spc="10" dirty="0" smtClean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un codage  </a:t>
            </a:r>
            <a:r>
              <a:rPr sz="1200" spc="-120" dirty="0">
                <a:latin typeface="Times New Roman"/>
                <a:cs typeface="Times New Roman"/>
              </a:rPr>
              <a:t>VRC </a:t>
            </a:r>
            <a:r>
              <a:rPr sz="1200" spc="-45" dirty="0">
                <a:latin typeface="Times New Roman"/>
                <a:cs typeface="Times New Roman"/>
              </a:rPr>
              <a:t>pair </a:t>
            </a:r>
            <a:r>
              <a:rPr sz="1200" spc="-60" dirty="0">
                <a:latin typeface="Times New Roman"/>
                <a:cs typeface="Times New Roman"/>
              </a:rPr>
              <a:t>selon </a:t>
            </a:r>
            <a:r>
              <a:rPr sz="1200" spc="-65" dirty="0">
                <a:latin typeface="Times New Roman"/>
                <a:cs typeface="Times New Roman"/>
              </a:rPr>
              <a:t>les lignes </a:t>
            </a:r>
            <a:r>
              <a:rPr sz="1200" dirty="0">
                <a:latin typeface="Times New Roman"/>
                <a:cs typeface="Times New Roman"/>
              </a:rPr>
              <a:t>et </a:t>
            </a:r>
            <a:r>
              <a:rPr sz="1200" spc="-60" dirty="0">
                <a:latin typeface="Times New Roman"/>
                <a:cs typeface="Times New Roman"/>
              </a:rPr>
              <a:t>les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colonnes.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  <a:spcBef>
                <a:spcPts val="270"/>
              </a:spcBef>
            </a:pPr>
            <a:r>
              <a:rPr sz="1200" spc="-65" dirty="0">
                <a:latin typeface="Times New Roman"/>
                <a:cs typeface="Times New Roman"/>
              </a:rPr>
              <a:t>Exemple:</a:t>
            </a:r>
            <a:endParaRPr sz="1200" dirty="0">
              <a:latin typeface="Times New Roman"/>
              <a:cs typeface="Times New Roman"/>
            </a:endParaRPr>
          </a:p>
          <a:p>
            <a:pPr marL="139065">
              <a:lnSpc>
                <a:spcPts val="1175"/>
              </a:lnSpc>
            </a:pPr>
            <a:r>
              <a:rPr sz="1000" spc="-5" dirty="0">
                <a:latin typeface="Times New Roman"/>
                <a:cs typeface="Times New Roman"/>
              </a:rPr>
              <a:t>Message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à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envoyer:</a:t>
            </a:r>
            <a:r>
              <a:rPr sz="1000" spc="2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HELLO!=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1001000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1000101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1001100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1001100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1001111</a:t>
            </a:r>
            <a:endParaRPr sz="1000" dirty="0">
              <a:latin typeface="Times New Roman"/>
              <a:cs typeface="Times New Roman"/>
            </a:endParaRPr>
          </a:p>
          <a:p>
            <a:pPr marL="139065">
              <a:lnSpc>
                <a:spcPts val="1200"/>
              </a:lnSpc>
            </a:pPr>
            <a:r>
              <a:rPr sz="1000" spc="-5" dirty="0">
                <a:latin typeface="Times New Roman"/>
                <a:cs typeface="Times New Roman"/>
              </a:rPr>
              <a:t>0100001</a:t>
            </a:r>
            <a:endParaRPr sz="1000" dirty="0">
              <a:latin typeface="Times New Roman"/>
              <a:cs typeface="Times New Roman"/>
            </a:endParaRPr>
          </a:p>
          <a:p>
            <a:pPr marL="139065">
              <a:lnSpc>
                <a:spcPts val="1200"/>
              </a:lnSpc>
              <a:spcBef>
                <a:spcPts val="295"/>
              </a:spcBef>
            </a:pPr>
            <a:r>
              <a:rPr sz="1000" spc="-5" dirty="0">
                <a:latin typeface="Times New Roman"/>
                <a:cs typeface="Times New Roman"/>
              </a:rPr>
              <a:t>Message </a:t>
            </a:r>
            <a:r>
              <a:rPr sz="1000" spc="10" dirty="0">
                <a:latin typeface="Times New Roman"/>
                <a:cs typeface="Times New Roman"/>
              </a:rPr>
              <a:t>transmis: </a:t>
            </a:r>
            <a:r>
              <a:rPr sz="1000" spc="5" dirty="0">
                <a:latin typeface="Times New Roman"/>
                <a:cs typeface="Times New Roman"/>
              </a:rPr>
              <a:t>1001000</a:t>
            </a:r>
            <a:r>
              <a:rPr sz="950" spc="5" dirty="0">
                <a:solidFill>
                  <a:srgbClr val="3333A3"/>
                </a:solidFill>
                <a:latin typeface="Times New Roman"/>
                <a:cs typeface="Times New Roman"/>
              </a:rPr>
              <a:t>0 </a:t>
            </a:r>
            <a:r>
              <a:rPr sz="1000" spc="5" dirty="0">
                <a:latin typeface="Times New Roman"/>
                <a:cs typeface="Times New Roman"/>
              </a:rPr>
              <a:t>1000101</a:t>
            </a:r>
            <a:r>
              <a:rPr sz="950" spc="5" dirty="0">
                <a:solidFill>
                  <a:srgbClr val="3333A3"/>
                </a:solidFill>
                <a:latin typeface="Times New Roman"/>
                <a:cs typeface="Times New Roman"/>
              </a:rPr>
              <a:t>1 </a:t>
            </a:r>
            <a:r>
              <a:rPr sz="1000" spc="5" dirty="0">
                <a:latin typeface="Times New Roman"/>
                <a:cs typeface="Times New Roman"/>
              </a:rPr>
              <a:t>1001100</a:t>
            </a:r>
            <a:r>
              <a:rPr sz="950" spc="5" dirty="0">
                <a:solidFill>
                  <a:srgbClr val="3333A3"/>
                </a:solidFill>
                <a:latin typeface="Times New Roman"/>
                <a:cs typeface="Times New Roman"/>
              </a:rPr>
              <a:t>1 </a:t>
            </a:r>
            <a:r>
              <a:rPr sz="1000" spc="5" dirty="0">
                <a:latin typeface="Times New Roman"/>
                <a:cs typeface="Times New Roman"/>
              </a:rPr>
              <a:t>1001100</a:t>
            </a:r>
            <a:r>
              <a:rPr sz="950" spc="5" dirty="0">
                <a:solidFill>
                  <a:srgbClr val="3333A3"/>
                </a:solidFill>
                <a:latin typeface="Times New Roman"/>
                <a:cs typeface="Times New Roman"/>
              </a:rPr>
              <a:t>1</a:t>
            </a:r>
            <a:r>
              <a:rPr sz="950" spc="11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1001111</a:t>
            </a:r>
            <a:r>
              <a:rPr sz="950" spc="5" dirty="0">
                <a:solidFill>
                  <a:srgbClr val="3333A3"/>
                </a:solidFill>
                <a:latin typeface="Times New Roman"/>
                <a:cs typeface="Times New Roman"/>
              </a:rPr>
              <a:t>1</a:t>
            </a:r>
            <a:endParaRPr sz="950" dirty="0">
              <a:latin typeface="Times New Roman"/>
              <a:cs typeface="Times New Roman"/>
            </a:endParaRPr>
          </a:p>
          <a:p>
            <a:pPr marL="139065">
              <a:lnSpc>
                <a:spcPts val="1200"/>
              </a:lnSpc>
            </a:pPr>
            <a:r>
              <a:rPr sz="1000" spc="35" dirty="0">
                <a:latin typeface="Times New Roman"/>
                <a:cs typeface="Times New Roman"/>
              </a:rPr>
              <a:t>0100001</a:t>
            </a:r>
            <a:r>
              <a:rPr sz="950" spc="35" dirty="0">
                <a:solidFill>
                  <a:srgbClr val="3333A3"/>
                </a:solidFill>
                <a:latin typeface="Times New Roman"/>
                <a:cs typeface="Times New Roman"/>
              </a:rPr>
              <a:t>011000110</a:t>
            </a:r>
            <a:endParaRPr sz="950" dirty="0">
              <a:latin typeface="Times New Roman"/>
              <a:cs typeface="Times New Roman"/>
            </a:endParaRPr>
          </a:p>
          <a:p>
            <a:pPr marL="12700" marR="5080">
              <a:lnSpc>
                <a:spcPts val="1350"/>
              </a:lnSpc>
              <a:spcBef>
                <a:spcPts val="620"/>
              </a:spcBef>
            </a:pPr>
            <a:r>
              <a:rPr sz="1200" spc="-20" dirty="0">
                <a:latin typeface="Times New Roman"/>
                <a:cs typeface="Times New Roman"/>
              </a:rPr>
              <a:t>Cette </a:t>
            </a:r>
            <a:r>
              <a:rPr sz="1200" spc="-35" dirty="0">
                <a:latin typeface="Times New Roman"/>
                <a:cs typeface="Times New Roman"/>
              </a:rPr>
              <a:t>méthode </a:t>
            </a:r>
            <a:r>
              <a:rPr sz="1200" spc="-30" dirty="0">
                <a:latin typeface="Times New Roman"/>
                <a:cs typeface="Times New Roman"/>
              </a:rPr>
              <a:t>permet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25" dirty="0">
                <a:latin typeface="Times New Roman"/>
                <a:cs typeface="Times New Roman"/>
              </a:rPr>
              <a:t>détecter </a:t>
            </a:r>
            <a:r>
              <a:rPr sz="1200" spc="-15" dirty="0">
                <a:latin typeface="Times New Roman"/>
                <a:cs typeface="Times New Roman"/>
              </a:rPr>
              <a:t>toutes </a:t>
            </a:r>
            <a:r>
              <a:rPr sz="1200" spc="-60" dirty="0">
                <a:latin typeface="Times New Roman"/>
                <a:cs typeface="Times New Roman"/>
              </a:rPr>
              <a:t>les </a:t>
            </a:r>
            <a:r>
              <a:rPr sz="1200" spc="-45" dirty="0">
                <a:latin typeface="Times New Roman"/>
                <a:cs typeface="Times New Roman"/>
              </a:rPr>
              <a:t>erreurs </a:t>
            </a:r>
            <a:r>
              <a:rPr sz="1200" spc="-55" dirty="0">
                <a:latin typeface="Times New Roman"/>
                <a:cs typeface="Times New Roman"/>
              </a:rPr>
              <a:t>simples, doubles ou  </a:t>
            </a:r>
            <a:r>
              <a:rPr sz="1200" spc="-35" dirty="0">
                <a:latin typeface="Times New Roman"/>
                <a:cs typeface="Times New Roman"/>
              </a:rPr>
              <a:t>triples.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672" y="2274239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70595" y="2426067"/>
            <a:ext cx="1066800" cy="8492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Détection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correction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codes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détecteurs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</a:t>
            </a:r>
            <a:r>
              <a:rPr sz="550" spc="19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transmission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Solution </a:t>
            </a: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3:</a:t>
            </a:r>
            <a:r>
              <a:rPr sz="1200" spc="2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55" dirty="0">
                <a:solidFill>
                  <a:srgbClr val="04064C"/>
                </a:solidFill>
                <a:latin typeface="Times New Roman"/>
                <a:cs typeface="Times New Roman"/>
              </a:rPr>
              <a:t>CRC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83783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72" y="125082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672" y="166380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672" y="18844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89" y="207426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889" y="226404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889" y="2453830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8516" y="737489"/>
            <a:ext cx="4172585" cy="2286522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118745">
              <a:lnSpc>
                <a:spcPts val="1350"/>
              </a:lnSpc>
              <a:spcBef>
                <a:spcPts val="244"/>
              </a:spcBef>
            </a:pPr>
            <a:r>
              <a:rPr sz="1200" spc="-35" dirty="0">
                <a:latin typeface="Times New Roman"/>
                <a:cs typeface="Times New Roman"/>
              </a:rPr>
              <a:t>Détection </a:t>
            </a:r>
            <a:r>
              <a:rPr sz="1200" spc="-45" dirty="0">
                <a:latin typeface="Times New Roman"/>
                <a:cs typeface="Times New Roman"/>
              </a:rPr>
              <a:t>par code </a:t>
            </a:r>
            <a:r>
              <a:rPr sz="1200" spc="-65" dirty="0">
                <a:latin typeface="Times New Roman"/>
                <a:cs typeface="Times New Roman"/>
              </a:rPr>
              <a:t>cyclique </a:t>
            </a:r>
            <a:r>
              <a:rPr sz="1200" spc="-70" dirty="0">
                <a:latin typeface="Times New Roman"/>
                <a:cs typeface="Times New Roman"/>
              </a:rPr>
              <a:t>(CRC: </a:t>
            </a:r>
            <a:r>
              <a:rPr sz="1200" spc="-80" dirty="0">
                <a:latin typeface="Times New Roman"/>
                <a:cs typeface="Times New Roman"/>
              </a:rPr>
              <a:t>Cyclic </a:t>
            </a:r>
            <a:r>
              <a:rPr sz="1200" spc="-55" dirty="0">
                <a:latin typeface="Times New Roman"/>
                <a:cs typeface="Times New Roman"/>
              </a:rPr>
              <a:t>Redundancy </a:t>
            </a:r>
            <a:r>
              <a:rPr sz="1200" spc="-45" dirty="0">
                <a:latin typeface="Times New Roman"/>
                <a:cs typeface="Times New Roman"/>
              </a:rPr>
              <a:t>Check). </a:t>
            </a:r>
            <a:r>
              <a:rPr sz="1200" spc="-60" dirty="0">
                <a:latin typeface="Times New Roman"/>
                <a:cs typeface="Times New Roman"/>
              </a:rPr>
              <a:t>Connu  </a:t>
            </a:r>
            <a:r>
              <a:rPr sz="1200" spc="-50" dirty="0">
                <a:latin typeface="Times New Roman"/>
                <a:cs typeface="Times New Roman"/>
              </a:rPr>
              <a:t>aussi </a:t>
            </a:r>
            <a:r>
              <a:rPr sz="1200" spc="-55" dirty="0">
                <a:latin typeface="Times New Roman"/>
                <a:cs typeface="Times New Roman"/>
              </a:rPr>
              <a:t>sous </a:t>
            </a:r>
            <a:r>
              <a:rPr sz="1200" spc="-65" dirty="0">
                <a:latin typeface="Times New Roman"/>
                <a:cs typeface="Times New Roman"/>
              </a:rPr>
              <a:t>le </a:t>
            </a:r>
            <a:r>
              <a:rPr sz="1200" spc="-60" dirty="0">
                <a:latin typeface="Times New Roman"/>
                <a:cs typeface="Times New Roman"/>
              </a:rPr>
              <a:t>nom </a:t>
            </a:r>
            <a:r>
              <a:rPr sz="1200" spc="-50" dirty="0">
                <a:latin typeface="Times New Roman"/>
                <a:cs typeface="Times New Roman"/>
              </a:rPr>
              <a:t>de codes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polynomiaux.</a:t>
            </a:r>
            <a:endParaRPr sz="1200" dirty="0">
              <a:latin typeface="Times New Roman"/>
              <a:cs typeface="Times New Roman"/>
            </a:endParaRPr>
          </a:p>
          <a:p>
            <a:pPr marL="12700" marR="556260">
              <a:lnSpc>
                <a:spcPts val="1350"/>
              </a:lnSpc>
              <a:spcBef>
                <a:spcPts val="550"/>
              </a:spcBef>
            </a:pPr>
            <a:r>
              <a:rPr sz="1200" spc="-25" dirty="0">
                <a:latin typeface="Times New Roman"/>
                <a:cs typeface="Times New Roman"/>
              </a:rPr>
              <a:t>L'émetteur </a:t>
            </a:r>
            <a:r>
              <a:rPr sz="1200" dirty="0">
                <a:latin typeface="Times New Roman"/>
                <a:cs typeface="Times New Roman"/>
              </a:rPr>
              <a:t>et </a:t>
            </a:r>
            <a:r>
              <a:rPr sz="1200" spc="-65" dirty="0">
                <a:latin typeface="Times New Roman"/>
                <a:cs typeface="Times New Roman"/>
              </a:rPr>
              <a:t>le </a:t>
            </a:r>
            <a:r>
              <a:rPr sz="1200" spc="-35" dirty="0">
                <a:latin typeface="Times New Roman"/>
                <a:cs typeface="Times New Roman"/>
              </a:rPr>
              <a:t>récepteur </a:t>
            </a:r>
            <a:r>
              <a:rPr sz="1200" spc="-55" dirty="0">
                <a:latin typeface="Times New Roman"/>
                <a:cs typeface="Times New Roman"/>
              </a:rPr>
              <a:t>se </a:t>
            </a:r>
            <a:r>
              <a:rPr sz="1200" spc="-10" dirty="0">
                <a:latin typeface="Times New Roman"/>
                <a:cs typeface="Times New Roman"/>
              </a:rPr>
              <a:t>mettent </a:t>
            </a:r>
            <a:r>
              <a:rPr sz="1200" spc="-30" dirty="0">
                <a:latin typeface="Times New Roman"/>
                <a:cs typeface="Times New Roman"/>
              </a:rPr>
              <a:t>d'accord </a:t>
            </a:r>
            <a:r>
              <a:rPr sz="1200" spc="-45" dirty="0">
                <a:latin typeface="Times New Roman"/>
                <a:cs typeface="Times New Roman"/>
              </a:rPr>
              <a:t>sur un </a:t>
            </a:r>
            <a:r>
              <a:rPr sz="1200" spc="-55" dirty="0">
                <a:latin typeface="Times New Roman"/>
                <a:cs typeface="Times New Roman"/>
              </a:rPr>
              <a:t>diviseur.  </a:t>
            </a:r>
            <a:r>
              <a:rPr sz="1200" spc="-65" dirty="0">
                <a:latin typeface="Times New Roman"/>
                <a:cs typeface="Times New Roman"/>
              </a:rPr>
              <a:t>Exemple:</a:t>
            </a:r>
            <a:r>
              <a:rPr sz="1200" spc="-60" dirty="0">
                <a:latin typeface="Times New Roman"/>
                <a:cs typeface="Times New Roman"/>
              </a:rPr>
              <a:t> 84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20700"/>
              </a:lnSpc>
              <a:spcBef>
                <a:spcPts val="135"/>
              </a:spcBef>
            </a:pPr>
            <a:r>
              <a:rPr sz="1200" spc="-50" dirty="0">
                <a:latin typeface="Times New Roman"/>
                <a:cs typeface="Times New Roman"/>
              </a:rPr>
              <a:t>Information de </a:t>
            </a:r>
            <a:r>
              <a:rPr sz="1200" spc="-40" dirty="0">
                <a:latin typeface="Times New Roman"/>
                <a:cs typeface="Times New Roman"/>
              </a:rPr>
              <a:t>contrôle </a:t>
            </a:r>
            <a:r>
              <a:rPr sz="1200" spc="165" dirty="0">
                <a:latin typeface="Times New Roman"/>
                <a:cs typeface="Times New Roman"/>
              </a:rPr>
              <a:t>= </a:t>
            </a:r>
            <a:r>
              <a:rPr sz="1200" spc="-65" dirty="0">
                <a:latin typeface="Times New Roman"/>
                <a:cs typeface="Times New Roman"/>
              </a:rPr>
              <a:t>le </a:t>
            </a:r>
            <a:r>
              <a:rPr sz="1200" spc="-30" dirty="0">
                <a:latin typeface="Times New Roman"/>
                <a:cs typeface="Times New Roman"/>
              </a:rPr>
              <a:t>reste </a:t>
            </a:r>
            <a:r>
              <a:rPr sz="1200" spc="-50" dirty="0">
                <a:latin typeface="Times New Roman"/>
                <a:cs typeface="Times New Roman"/>
              </a:rPr>
              <a:t>de la </a:t>
            </a:r>
            <a:r>
              <a:rPr sz="1200" spc="-70" dirty="0">
                <a:latin typeface="Times New Roman"/>
                <a:cs typeface="Times New Roman"/>
              </a:rPr>
              <a:t>division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55" dirty="0">
                <a:latin typeface="Times New Roman"/>
                <a:cs typeface="Times New Roman"/>
              </a:rPr>
              <a:t>message </a:t>
            </a:r>
            <a:r>
              <a:rPr sz="1200" spc="-45" dirty="0">
                <a:latin typeface="Times New Roman"/>
                <a:cs typeface="Times New Roman"/>
              </a:rPr>
              <a:t>sur </a:t>
            </a:r>
            <a:r>
              <a:rPr sz="1200" spc="-55" dirty="0">
                <a:latin typeface="Times New Roman"/>
                <a:cs typeface="Times New Roman"/>
              </a:rPr>
              <a:t>diviseur.  </a:t>
            </a:r>
            <a:r>
              <a:rPr sz="1200" spc="-65" dirty="0">
                <a:latin typeface="Times New Roman"/>
                <a:cs typeface="Times New Roman"/>
              </a:rPr>
              <a:t>Exemple:</a:t>
            </a:r>
            <a:endParaRPr sz="12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Times New Roman"/>
                <a:cs typeface="Times New Roman"/>
              </a:rPr>
              <a:t>Message: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57268</a:t>
            </a:r>
            <a:endParaRPr sz="10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290"/>
              </a:spcBef>
            </a:pPr>
            <a:r>
              <a:rPr sz="1000" dirty="0">
                <a:latin typeface="Times New Roman"/>
                <a:cs typeface="Times New Roman"/>
              </a:rPr>
              <a:t>Contrôle </a:t>
            </a:r>
            <a:r>
              <a:rPr sz="1000" spc="20" dirty="0">
                <a:latin typeface="Times New Roman"/>
                <a:cs typeface="Times New Roman"/>
              </a:rPr>
              <a:t>:</a:t>
            </a:r>
            <a:r>
              <a:rPr sz="1000" spc="20" dirty="0" smtClean="0">
                <a:latin typeface="Times New Roman"/>
                <a:cs typeface="Times New Roman"/>
              </a:rPr>
              <a:t>57268</a:t>
            </a:r>
            <a:r>
              <a:rPr lang="fr-FR" sz="1000" spc="20" dirty="0" smtClean="0">
                <a:latin typeface="Times New Roman"/>
                <a:cs typeface="Times New Roman"/>
              </a:rPr>
              <a:t>%</a:t>
            </a:r>
            <a:r>
              <a:rPr sz="1000" spc="20" dirty="0" smtClean="0">
                <a:latin typeface="Times New Roman"/>
                <a:cs typeface="Times New Roman"/>
              </a:rPr>
              <a:t>84 </a:t>
            </a:r>
            <a:r>
              <a:rPr sz="1000" spc="210" dirty="0">
                <a:latin typeface="Times New Roman"/>
                <a:cs typeface="Times New Roman"/>
              </a:rPr>
              <a:t>=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64</a:t>
            </a:r>
            <a:endParaRPr sz="10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295"/>
              </a:spcBef>
            </a:pPr>
            <a:r>
              <a:rPr sz="1000" spc="-5" dirty="0">
                <a:latin typeface="Times New Roman"/>
                <a:cs typeface="Times New Roman"/>
              </a:rPr>
              <a:t>Message </a:t>
            </a:r>
            <a:r>
              <a:rPr sz="1000" spc="10" dirty="0">
                <a:latin typeface="Times New Roman"/>
                <a:cs typeface="Times New Roman"/>
              </a:rPr>
              <a:t>transmis </a:t>
            </a:r>
            <a:r>
              <a:rPr sz="1000" spc="210" dirty="0">
                <a:latin typeface="Times New Roman"/>
                <a:cs typeface="Times New Roman"/>
              </a:rPr>
              <a:t>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57268</a:t>
            </a:r>
            <a:r>
              <a:rPr sz="950" spc="15" dirty="0">
                <a:solidFill>
                  <a:srgbClr val="3333A3"/>
                </a:solidFill>
                <a:latin typeface="Times New Roman"/>
                <a:cs typeface="Times New Roman"/>
              </a:rPr>
              <a:t>64</a:t>
            </a:r>
            <a:endParaRPr sz="950" dirty="0">
              <a:latin typeface="Times New Roman"/>
              <a:cs typeface="Times New Roman"/>
            </a:endParaRPr>
          </a:p>
          <a:p>
            <a:pPr marL="12700" marR="394970">
              <a:lnSpc>
                <a:spcPts val="1350"/>
              </a:lnSpc>
              <a:spcBef>
                <a:spcPts val="620"/>
              </a:spcBef>
            </a:pPr>
            <a:r>
              <a:rPr sz="1200" spc="-100" dirty="0">
                <a:latin typeface="Times New Roman"/>
                <a:cs typeface="Times New Roman"/>
              </a:rPr>
              <a:t>Le </a:t>
            </a:r>
            <a:r>
              <a:rPr sz="1200" spc="-70" dirty="0">
                <a:latin typeface="Times New Roman"/>
                <a:cs typeface="Times New Roman"/>
              </a:rPr>
              <a:t>choix </a:t>
            </a:r>
            <a:r>
              <a:rPr sz="1200" spc="-45" dirty="0">
                <a:latin typeface="Times New Roman"/>
                <a:cs typeface="Times New Roman"/>
              </a:rPr>
              <a:t>du </a:t>
            </a:r>
            <a:r>
              <a:rPr sz="1200" spc="-60" dirty="0">
                <a:latin typeface="Times New Roman"/>
                <a:cs typeface="Times New Roman"/>
              </a:rPr>
              <a:t>diviseur </a:t>
            </a:r>
            <a:r>
              <a:rPr sz="1200" spc="-35" dirty="0">
                <a:latin typeface="Times New Roman"/>
                <a:cs typeface="Times New Roman"/>
              </a:rPr>
              <a:t>doit </a:t>
            </a:r>
            <a:r>
              <a:rPr sz="1200" spc="-65" dirty="0">
                <a:latin typeface="Times New Roman"/>
                <a:cs typeface="Times New Roman"/>
              </a:rPr>
              <a:t>suivre </a:t>
            </a:r>
            <a:r>
              <a:rPr sz="1200" spc="-35" dirty="0">
                <a:latin typeface="Times New Roman"/>
                <a:cs typeface="Times New Roman"/>
              </a:rPr>
              <a:t>certaines </a:t>
            </a:r>
            <a:r>
              <a:rPr sz="1200" spc="-55" dirty="0">
                <a:latin typeface="Times New Roman"/>
                <a:cs typeface="Times New Roman"/>
              </a:rPr>
              <a:t>règles </a:t>
            </a:r>
            <a:r>
              <a:rPr sz="1200" spc="-40" dirty="0">
                <a:latin typeface="Times New Roman"/>
                <a:cs typeface="Times New Roman"/>
              </a:rPr>
              <a:t>pour </a:t>
            </a:r>
            <a:r>
              <a:rPr sz="1200" spc="-25" dirty="0">
                <a:latin typeface="Times New Roman"/>
                <a:cs typeface="Times New Roman"/>
              </a:rPr>
              <a:t>permettre </a:t>
            </a:r>
            <a:r>
              <a:rPr sz="1200" spc="-50" dirty="0">
                <a:latin typeface="Times New Roman"/>
                <a:cs typeface="Times New Roman"/>
              </a:rPr>
              <a:t>la  </a:t>
            </a:r>
            <a:r>
              <a:rPr sz="1200" spc="-30" dirty="0">
                <a:latin typeface="Times New Roman"/>
                <a:cs typeface="Times New Roman"/>
              </a:rPr>
              <a:t>détection </a:t>
            </a:r>
            <a:r>
              <a:rPr sz="1200" spc="-50" dirty="0">
                <a:latin typeface="Times New Roman"/>
                <a:cs typeface="Times New Roman"/>
              </a:rPr>
              <a:t>des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erreurs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672" y="268206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62349" y="587375"/>
            <a:ext cx="4483292" cy="2674932"/>
            <a:chOff x="126808" y="1076902"/>
            <a:chExt cx="4483292" cy="2674932"/>
          </a:xfrm>
        </p:grpSpPr>
        <p:sp>
          <p:nvSpPr>
            <p:cNvPr id="7" name="Rectangle 6"/>
            <p:cNvSpPr/>
            <p:nvPr/>
          </p:nvSpPr>
          <p:spPr>
            <a:xfrm>
              <a:off x="126808" y="1076902"/>
              <a:ext cx="4320180" cy="247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8" b="1" dirty="0" smtClean="0"/>
                <a:t>Détection </a:t>
              </a:r>
              <a:r>
                <a:rPr lang="fr-FR" sz="1008" b="1" dirty="0"/>
                <a:t>d’erreur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6808" y="1367335"/>
              <a:ext cx="4483292" cy="23844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908" b="1" dirty="0"/>
                <a:t>Code CRC (</a:t>
              </a:r>
              <a:r>
                <a:rPr lang="fr-FR" sz="908" dirty="0" err="1"/>
                <a:t>Cyclic</a:t>
              </a:r>
              <a:r>
                <a:rPr lang="fr-FR" sz="908" dirty="0"/>
                <a:t> </a:t>
              </a:r>
              <a:r>
                <a:rPr lang="fr-FR" sz="908" dirty="0" err="1"/>
                <a:t>Redundancy</a:t>
              </a:r>
              <a:r>
                <a:rPr lang="fr-FR" sz="908" dirty="0"/>
                <a:t> Check – Contrôle de Redondance Cyclique)</a:t>
              </a:r>
              <a:endParaRPr lang="fr-FR" sz="908" b="1" dirty="0"/>
            </a:p>
            <a:p>
              <a:endParaRPr lang="fr-FR" sz="908" b="1" dirty="0"/>
            </a:p>
            <a:p>
              <a:pPr marL="133670" indent="-133670">
                <a:buFont typeface="Arial" pitchFamily="34" charset="0"/>
                <a:buChar char="•"/>
              </a:pPr>
              <a:r>
                <a:rPr lang="fr-FR" sz="908" dirty="0"/>
                <a:t>Calcul d’un code de contrôle ajouté à la fin des données à transmettre</a:t>
              </a:r>
            </a:p>
            <a:p>
              <a:pPr marL="133670" indent="-133670">
                <a:spcBef>
                  <a:spcPts val="605"/>
                </a:spcBef>
                <a:buFont typeface="Arial" pitchFamily="34" charset="0"/>
                <a:buChar char="•"/>
              </a:pPr>
              <a:r>
                <a:rPr lang="fr-FR" sz="908" dirty="0"/>
                <a:t>Basé sur le principe de la </a:t>
              </a:r>
              <a:r>
                <a:rPr lang="fr-FR" sz="908" b="1" dirty="0"/>
                <a:t>division polynomiale</a:t>
              </a:r>
            </a:p>
            <a:p>
              <a:pPr marL="133670" indent="-133670">
                <a:spcBef>
                  <a:spcPts val="605"/>
                </a:spcBef>
                <a:buFont typeface="Arial" pitchFamily="34" charset="0"/>
                <a:buChar char="•"/>
              </a:pPr>
              <a:r>
                <a:rPr lang="fr-FR" sz="908" b="1" dirty="0"/>
                <a:t>Une séquence  de bits constitue un polynôme P(X) tel que :</a:t>
              </a:r>
            </a:p>
            <a:p>
              <a:pPr marL="497860" indent="-178493">
                <a:spcBef>
                  <a:spcPts val="605"/>
                </a:spcBef>
                <a:buFont typeface="Symbol"/>
                <a:buChar char="Þ"/>
              </a:pPr>
              <a:r>
                <a:rPr lang="fr-FR" sz="908" b="1" dirty="0"/>
                <a:t>a</a:t>
              </a:r>
              <a:r>
                <a:rPr lang="fr-FR" sz="908" b="1" baseline="-25000" dirty="0"/>
                <a:t>n-1</a:t>
              </a:r>
              <a:r>
                <a:rPr lang="fr-FR" sz="908" b="1" dirty="0"/>
                <a:t> a</a:t>
              </a:r>
              <a:r>
                <a:rPr lang="fr-FR" sz="908" b="1" baseline="-25000" dirty="0"/>
                <a:t>n-2</a:t>
              </a:r>
              <a:r>
                <a:rPr lang="fr-FR" sz="908" b="1" dirty="0"/>
                <a:t> …… a</a:t>
              </a:r>
              <a:r>
                <a:rPr lang="fr-FR" sz="908" b="1" baseline="-25000" dirty="0"/>
                <a:t>2</a:t>
              </a:r>
              <a:r>
                <a:rPr lang="fr-FR" sz="908" b="1" dirty="0"/>
                <a:t> a</a:t>
              </a:r>
              <a:r>
                <a:rPr lang="fr-FR" sz="908" b="1" baseline="-25000" dirty="0"/>
                <a:t>1</a:t>
              </a:r>
              <a:r>
                <a:rPr lang="fr-FR" sz="908" b="1" dirty="0"/>
                <a:t> a</a:t>
              </a:r>
              <a:r>
                <a:rPr lang="fr-FR" sz="908" b="1" baseline="-25000" dirty="0"/>
                <a:t>0</a:t>
              </a:r>
              <a:r>
                <a:rPr lang="fr-FR" sz="908" b="1" dirty="0"/>
                <a:t> </a:t>
              </a:r>
              <a:r>
                <a:rPr lang="fr-FR" sz="908" b="1" dirty="0">
                  <a:sym typeface="Wingdings" pitchFamily="2" charset="2"/>
                </a:rPr>
                <a:t> P(X) = </a:t>
              </a:r>
              <a:r>
                <a:rPr lang="fr-FR" sz="908" b="1" dirty="0"/>
                <a:t>a</a:t>
              </a:r>
              <a:r>
                <a:rPr lang="fr-FR" sz="908" b="1" baseline="-25000" dirty="0"/>
                <a:t>n-1</a:t>
              </a:r>
              <a:r>
                <a:rPr lang="fr-FR" sz="908" b="1" dirty="0"/>
                <a:t> </a:t>
              </a:r>
              <a:r>
                <a:rPr lang="fr-FR" sz="908" b="1" dirty="0" err="1"/>
                <a:t>X</a:t>
              </a:r>
              <a:r>
                <a:rPr lang="fr-FR" sz="908" b="1" baseline="30000" dirty="0" err="1"/>
                <a:t>n</a:t>
              </a:r>
              <a:r>
                <a:rPr lang="fr-FR" sz="908" b="1" baseline="30000" dirty="0"/>
                <a:t>-1</a:t>
              </a:r>
              <a:r>
                <a:rPr lang="fr-FR" sz="908" b="1" dirty="0"/>
                <a:t> + a</a:t>
              </a:r>
              <a:r>
                <a:rPr lang="fr-FR" sz="908" b="1" baseline="-25000" dirty="0"/>
                <a:t>n-2</a:t>
              </a:r>
              <a:r>
                <a:rPr lang="fr-FR" sz="908" b="1" dirty="0"/>
                <a:t> </a:t>
              </a:r>
              <a:r>
                <a:rPr lang="fr-FR" sz="908" b="1" dirty="0" err="1"/>
                <a:t>X</a:t>
              </a:r>
              <a:r>
                <a:rPr lang="fr-FR" sz="908" b="1" baseline="30000" dirty="0" err="1"/>
                <a:t>n</a:t>
              </a:r>
              <a:r>
                <a:rPr lang="fr-FR" sz="908" b="1" baseline="30000" dirty="0"/>
                <a:t>-2</a:t>
              </a:r>
              <a:r>
                <a:rPr lang="fr-FR" sz="908" b="1" dirty="0"/>
                <a:t> + …… + a</a:t>
              </a:r>
              <a:r>
                <a:rPr lang="fr-FR" sz="908" b="1" baseline="-25000" dirty="0"/>
                <a:t>2</a:t>
              </a:r>
              <a:r>
                <a:rPr lang="fr-FR" sz="908" b="1" dirty="0"/>
                <a:t> X</a:t>
              </a:r>
              <a:r>
                <a:rPr lang="fr-FR" sz="908" b="1" baseline="30000" dirty="0"/>
                <a:t>2</a:t>
              </a:r>
              <a:r>
                <a:rPr lang="fr-FR" sz="908" b="1" dirty="0"/>
                <a:t> + a</a:t>
              </a:r>
              <a:r>
                <a:rPr lang="fr-FR" sz="908" b="1" baseline="-25000" dirty="0"/>
                <a:t>1</a:t>
              </a:r>
              <a:r>
                <a:rPr lang="fr-FR" sz="908" b="1" dirty="0"/>
                <a:t> X</a:t>
              </a:r>
              <a:r>
                <a:rPr lang="fr-FR" sz="908" b="1" baseline="30000" dirty="0"/>
                <a:t>1</a:t>
              </a:r>
              <a:r>
                <a:rPr lang="fr-FR" sz="908" b="1" dirty="0"/>
                <a:t> + a</a:t>
              </a:r>
              <a:r>
                <a:rPr lang="fr-FR" sz="908" b="1" baseline="-25000" dirty="0"/>
                <a:t>0</a:t>
              </a:r>
              <a:r>
                <a:rPr lang="fr-FR" sz="908" b="1" dirty="0"/>
                <a:t> X</a:t>
              </a:r>
              <a:r>
                <a:rPr lang="fr-FR" sz="908" b="1" baseline="30000" dirty="0"/>
                <a:t>0 </a:t>
              </a:r>
            </a:p>
            <a:p>
              <a:pPr marL="319367">
                <a:spcBef>
                  <a:spcPts val="605"/>
                </a:spcBef>
              </a:pPr>
              <a:r>
                <a:rPr lang="fr-FR" sz="908" dirty="0"/>
                <a:t>Exemple :  1110 0111 </a:t>
              </a:r>
              <a:r>
                <a:rPr lang="fr-FR" sz="908" dirty="0">
                  <a:sym typeface="Wingdings" pitchFamily="2" charset="2"/>
                </a:rPr>
                <a:t> P(X) = X</a:t>
              </a:r>
              <a:r>
                <a:rPr lang="fr-FR" sz="908" baseline="30000" dirty="0">
                  <a:sym typeface="Wingdings" pitchFamily="2" charset="2"/>
                </a:rPr>
                <a:t>7</a:t>
              </a:r>
              <a:r>
                <a:rPr lang="fr-FR" sz="908" dirty="0">
                  <a:sym typeface="Wingdings" pitchFamily="2" charset="2"/>
                </a:rPr>
                <a:t> + X</a:t>
              </a:r>
              <a:r>
                <a:rPr lang="fr-FR" sz="908" baseline="30000" dirty="0">
                  <a:sym typeface="Wingdings" pitchFamily="2" charset="2"/>
                </a:rPr>
                <a:t>6</a:t>
              </a:r>
              <a:r>
                <a:rPr lang="fr-FR" sz="908" dirty="0">
                  <a:sym typeface="Wingdings" pitchFamily="2" charset="2"/>
                </a:rPr>
                <a:t> + X</a:t>
              </a:r>
              <a:r>
                <a:rPr lang="fr-FR" sz="908" baseline="30000" dirty="0">
                  <a:sym typeface="Wingdings" pitchFamily="2" charset="2"/>
                </a:rPr>
                <a:t>5</a:t>
              </a:r>
              <a:r>
                <a:rPr lang="fr-FR" sz="908" dirty="0">
                  <a:sym typeface="Wingdings" pitchFamily="2" charset="2"/>
                </a:rPr>
                <a:t> +X</a:t>
              </a:r>
              <a:r>
                <a:rPr lang="fr-FR" sz="908" baseline="30000" dirty="0">
                  <a:sym typeface="Wingdings" pitchFamily="2" charset="2"/>
                </a:rPr>
                <a:t>2</a:t>
              </a:r>
              <a:r>
                <a:rPr lang="fr-FR" sz="908" dirty="0">
                  <a:sym typeface="Wingdings" pitchFamily="2" charset="2"/>
                </a:rPr>
                <a:t> + X + 1</a:t>
              </a:r>
              <a:endParaRPr lang="fr-FR" sz="908" dirty="0"/>
            </a:p>
            <a:p>
              <a:pPr marL="133670" indent="-133670">
                <a:spcBef>
                  <a:spcPts val="605"/>
                </a:spcBef>
                <a:buFont typeface="Arial" pitchFamily="34" charset="0"/>
                <a:buChar char="•"/>
              </a:pPr>
              <a:r>
                <a:rPr lang="fr-FR" sz="908" dirty="0"/>
                <a:t>Utilisation d’un </a:t>
              </a:r>
              <a:r>
                <a:rPr lang="fr-FR" sz="908" b="1" dirty="0"/>
                <a:t>polynôme de générateur g(X) </a:t>
              </a:r>
              <a:r>
                <a:rPr lang="fr-FR" sz="908" dirty="0"/>
                <a:t>connu de l’émetteur et du récepteur</a:t>
              </a:r>
            </a:p>
            <a:p>
              <a:pPr marL="319367">
                <a:spcBef>
                  <a:spcPts val="605"/>
                </a:spcBef>
              </a:pPr>
              <a:r>
                <a:rPr lang="fr-FR" sz="908" dirty="0"/>
                <a:t>Exemple : g(X) = X</a:t>
              </a:r>
              <a:r>
                <a:rPr lang="fr-FR" sz="908" baseline="30000" dirty="0">
                  <a:sym typeface="Wingdings" pitchFamily="2" charset="2"/>
                </a:rPr>
                <a:t>4</a:t>
              </a:r>
              <a:r>
                <a:rPr lang="fr-FR" sz="908" dirty="0"/>
                <a:t> +X</a:t>
              </a:r>
              <a:r>
                <a:rPr lang="fr-FR" sz="908" baseline="30000" dirty="0">
                  <a:sym typeface="Wingdings" pitchFamily="2" charset="2"/>
                </a:rPr>
                <a:t>2</a:t>
              </a:r>
              <a:r>
                <a:rPr lang="fr-FR" sz="908" dirty="0"/>
                <a:t> + X  </a:t>
              </a:r>
              <a:r>
                <a:rPr lang="fr-FR" sz="908" dirty="0">
                  <a:sym typeface="Wingdings" pitchFamily="2" charset="2"/>
                </a:rPr>
                <a:t> 10110</a:t>
              </a:r>
              <a:r>
                <a:rPr lang="fr-FR" sz="908" dirty="0"/>
                <a:t> </a:t>
              </a:r>
            </a:p>
            <a:p>
              <a:pPr marL="133670" indent="-133670">
                <a:spcBef>
                  <a:spcPts val="605"/>
                </a:spcBef>
              </a:pPr>
              <a:endParaRPr lang="fr-FR" sz="908" b="1" dirty="0"/>
            </a:p>
            <a:p>
              <a:pPr marL="133670" indent="-133670">
                <a:spcBef>
                  <a:spcPts val="605"/>
                </a:spcBef>
                <a:buFont typeface="Arial" pitchFamily="34" charset="0"/>
                <a:buChar char="•"/>
              </a:pPr>
              <a:endParaRPr lang="fr-FR" sz="908" dirty="0"/>
            </a:p>
            <a:p>
              <a:pPr marL="133670" indent="-133670">
                <a:buFont typeface="Arial" pitchFamily="34" charset="0"/>
                <a:buChar char="•"/>
              </a:pPr>
              <a:endParaRPr lang="fr-FR" sz="908" dirty="0"/>
            </a:p>
          </p:txBody>
        </p:sp>
      </p:grpSp>
      <p:sp>
        <p:nvSpPr>
          <p:cNvPr id="8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Détection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correction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codes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détecteurs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</a:t>
            </a:r>
            <a:r>
              <a:rPr sz="550" spc="19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transmission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Solution </a:t>
            </a: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3:</a:t>
            </a:r>
            <a:r>
              <a:rPr sz="1200" spc="2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55" dirty="0">
                <a:solidFill>
                  <a:srgbClr val="04064C"/>
                </a:solidFill>
                <a:latin typeface="Times New Roman"/>
                <a:cs typeface="Times New Roman"/>
              </a:rPr>
              <a:t>CRC</a:t>
            </a:r>
            <a:endParaRPr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7841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composants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connexion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dans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un</a:t>
            </a:r>
            <a:r>
              <a:rPr sz="550" spc="204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5">
                <a:moveTo>
                  <a:pt x="2303995" y="0"/>
                </a:moveTo>
                <a:lnTo>
                  <a:pt x="0" y="0"/>
                </a:lnTo>
                <a:lnTo>
                  <a:pt x="0" y="122389"/>
                </a:lnTo>
                <a:lnTo>
                  <a:pt x="2303995" y="122389"/>
                </a:lnTo>
                <a:lnTo>
                  <a:pt x="2303995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04064C"/>
                </a:solidFill>
                <a:latin typeface="Times New Roman"/>
                <a:cs typeface="Times New Roman"/>
              </a:rPr>
              <a:t>Répéteur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75256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8516" y="652208"/>
            <a:ext cx="4172585" cy="241490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183515">
              <a:lnSpc>
                <a:spcPts val="1350"/>
              </a:lnSpc>
              <a:spcBef>
                <a:spcPts val="244"/>
              </a:spcBef>
            </a:pPr>
            <a:r>
              <a:rPr sz="1200" spc="-60" dirty="0">
                <a:latin typeface="Times New Roman"/>
                <a:cs typeface="Times New Roman"/>
              </a:rPr>
              <a:t>Combinaison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40" dirty="0">
                <a:latin typeface="Times New Roman"/>
                <a:cs typeface="Times New Roman"/>
              </a:rPr>
              <a:t>composants </a:t>
            </a:r>
            <a:r>
              <a:rPr sz="1200" spc="-45" dirty="0">
                <a:latin typeface="Times New Roman"/>
                <a:cs typeface="Times New Roman"/>
              </a:rPr>
              <a:t>électroniques </a:t>
            </a:r>
            <a:r>
              <a:rPr sz="1200" spc="-15" dirty="0">
                <a:latin typeface="Times New Roman"/>
                <a:cs typeface="Times New Roman"/>
              </a:rPr>
              <a:t>permettant </a:t>
            </a:r>
            <a:r>
              <a:rPr sz="1200" spc="-50" dirty="0">
                <a:latin typeface="Times New Roman"/>
                <a:cs typeface="Times New Roman"/>
              </a:rPr>
              <a:t>la </a:t>
            </a:r>
            <a:r>
              <a:rPr sz="1200" spc="-40" dirty="0">
                <a:latin typeface="Times New Roman"/>
                <a:cs typeface="Times New Roman"/>
              </a:rPr>
              <a:t>réception </a:t>
            </a:r>
            <a:r>
              <a:rPr sz="1200" dirty="0">
                <a:latin typeface="Times New Roman"/>
                <a:cs typeface="Times New Roman"/>
              </a:rPr>
              <a:t>et  </a:t>
            </a:r>
            <a:r>
              <a:rPr sz="1200" spc="-50" dirty="0">
                <a:latin typeface="Times New Roman"/>
                <a:cs typeface="Times New Roman"/>
              </a:rPr>
              <a:t>l'émission de </a:t>
            </a:r>
            <a:r>
              <a:rPr sz="1200" spc="-60" dirty="0">
                <a:latin typeface="Times New Roman"/>
                <a:cs typeface="Times New Roman"/>
              </a:rPr>
              <a:t>signaux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reçus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200" spc="-60" dirty="0">
                <a:latin typeface="Times New Roman"/>
                <a:cs typeface="Times New Roman"/>
              </a:rPr>
              <a:t>Son </a:t>
            </a:r>
            <a:r>
              <a:rPr sz="1200" spc="-55" dirty="0">
                <a:latin typeface="Times New Roman"/>
                <a:cs typeface="Times New Roman"/>
              </a:rPr>
              <a:t>rôle </a:t>
            </a:r>
            <a:r>
              <a:rPr sz="1200" spc="-15" dirty="0">
                <a:latin typeface="Times New Roman"/>
                <a:cs typeface="Times New Roman"/>
              </a:rPr>
              <a:t>est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25" dirty="0">
                <a:latin typeface="Times New Roman"/>
                <a:cs typeface="Times New Roman"/>
              </a:rPr>
              <a:t>retransmettre </a:t>
            </a:r>
            <a:r>
              <a:rPr sz="1200" spc="-60" dirty="0">
                <a:latin typeface="Times New Roman"/>
                <a:cs typeface="Times New Roman"/>
              </a:rPr>
              <a:t>les signaux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reçus</a:t>
            </a:r>
            <a:endParaRPr sz="1200" dirty="0">
              <a:latin typeface="Times New Roman"/>
              <a:cs typeface="Times New Roman"/>
            </a:endParaRPr>
          </a:p>
          <a:p>
            <a:pPr marL="12700" marR="116205">
              <a:lnSpc>
                <a:spcPts val="1350"/>
              </a:lnSpc>
              <a:spcBef>
                <a:spcPts val="575"/>
              </a:spcBef>
            </a:pPr>
            <a:r>
              <a:rPr sz="1200" spc="-60" dirty="0">
                <a:latin typeface="Times New Roman"/>
                <a:cs typeface="Times New Roman"/>
              </a:rPr>
              <a:t>Utilisé </a:t>
            </a:r>
            <a:r>
              <a:rPr sz="1200" spc="-40" dirty="0">
                <a:latin typeface="Times New Roman"/>
                <a:cs typeface="Times New Roman"/>
              </a:rPr>
              <a:t>pour </a:t>
            </a:r>
            <a:r>
              <a:rPr sz="1200" spc="-35" dirty="0">
                <a:latin typeface="Times New Roman"/>
                <a:cs typeface="Times New Roman"/>
              </a:rPr>
              <a:t>augmenter </a:t>
            </a:r>
            <a:r>
              <a:rPr sz="1200" spc="-50" dirty="0">
                <a:latin typeface="Times New Roman"/>
                <a:cs typeface="Times New Roman"/>
              </a:rPr>
              <a:t>la </a:t>
            </a:r>
            <a:r>
              <a:rPr sz="1200" spc="-35" dirty="0">
                <a:latin typeface="Times New Roman"/>
                <a:cs typeface="Times New Roman"/>
              </a:rPr>
              <a:t>distance </a:t>
            </a:r>
            <a:r>
              <a:rPr sz="1200" spc="-25" dirty="0">
                <a:latin typeface="Times New Roman"/>
                <a:cs typeface="Times New Roman"/>
              </a:rPr>
              <a:t>entre </a:t>
            </a:r>
            <a:r>
              <a:rPr sz="1200" spc="-60" dirty="0">
                <a:latin typeface="Times New Roman"/>
                <a:cs typeface="Times New Roman"/>
              </a:rPr>
              <a:t>les </a:t>
            </a:r>
            <a:r>
              <a:rPr sz="1200" spc="-55" dirty="0">
                <a:latin typeface="Times New Roman"/>
                <a:cs typeface="Times New Roman"/>
              </a:rPr>
              <a:t>machines </a:t>
            </a:r>
            <a:r>
              <a:rPr sz="1200" spc="-40" dirty="0">
                <a:latin typeface="Times New Roman"/>
                <a:cs typeface="Times New Roman"/>
              </a:rPr>
              <a:t>connectées dans  </a:t>
            </a:r>
            <a:r>
              <a:rPr sz="1200" spc="-45" dirty="0">
                <a:latin typeface="Times New Roman"/>
                <a:cs typeface="Times New Roman"/>
              </a:rPr>
              <a:t>un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réseau.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1350"/>
              </a:lnSpc>
              <a:spcBef>
                <a:spcPts val="555"/>
              </a:spcBef>
            </a:pPr>
            <a:r>
              <a:rPr sz="1200" spc="-30" dirty="0">
                <a:latin typeface="Times New Roman"/>
                <a:cs typeface="Times New Roman"/>
              </a:rPr>
              <a:t>Permet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35" dirty="0">
                <a:latin typeface="Times New Roman"/>
                <a:cs typeface="Times New Roman"/>
              </a:rPr>
              <a:t>contourner </a:t>
            </a:r>
            <a:r>
              <a:rPr sz="1200" spc="-60" dirty="0">
                <a:latin typeface="Times New Roman"/>
                <a:cs typeface="Times New Roman"/>
              </a:rPr>
              <a:t>les </a:t>
            </a:r>
            <a:r>
              <a:rPr sz="1200" spc="-55" dirty="0">
                <a:latin typeface="Times New Roman"/>
                <a:cs typeface="Times New Roman"/>
              </a:rPr>
              <a:t>limites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40" dirty="0">
                <a:latin typeface="Times New Roman"/>
                <a:cs typeface="Times New Roman"/>
              </a:rPr>
              <a:t>distances </a:t>
            </a:r>
            <a:r>
              <a:rPr sz="1200" spc="-45" dirty="0">
                <a:latin typeface="Times New Roman"/>
                <a:cs typeface="Times New Roman"/>
              </a:rPr>
              <a:t>relatives </a:t>
            </a:r>
            <a:r>
              <a:rPr sz="1200" spc="-30" dirty="0">
                <a:latin typeface="Times New Roman"/>
                <a:cs typeface="Times New Roman"/>
              </a:rPr>
              <a:t>au </a:t>
            </a:r>
            <a:r>
              <a:rPr sz="1200" spc="-35" dirty="0">
                <a:latin typeface="Times New Roman"/>
                <a:cs typeface="Times New Roman"/>
              </a:rPr>
              <a:t>support </a:t>
            </a:r>
            <a:r>
              <a:rPr sz="1200" spc="-50" dirty="0">
                <a:latin typeface="Times New Roman"/>
                <a:cs typeface="Times New Roman"/>
              </a:rPr>
              <a:t>utilisé  </a:t>
            </a:r>
            <a:r>
              <a:rPr sz="1200" spc="-40" dirty="0">
                <a:latin typeface="Times New Roman"/>
                <a:cs typeface="Times New Roman"/>
              </a:rPr>
              <a:t>pour </a:t>
            </a:r>
            <a:r>
              <a:rPr sz="1200" spc="-60" dirty="0">
                <a:latin typeface="Times New Roman"/>
                <a:cs typeface="Times New Roman"/>
              </a:rPr>
              <a:t>lier les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machines</a:t>
            </a:r>
            <a:endParaRPr sz="1200" dirty="0">
              <a:latin typeface="Times New Roman"/>
              <a:cs typeface="Times New Roman"/>
            </a:endParaRPr>
          </a:p>
          <a:p>
            <a:pPr marL="12700" marR="2054860">
              <a:lnSpc>
                <a:spcPts val="1900"/>
              </a:lnSpc>
              <a:spcBef>
                <a:spcPts val="110"/>
              </a:spcBef>
            </a:pPr>
            <a:r>
              <a:rPr sz="1200" spc="-70" dirty="0">
                <a:latin typeface="Times New Roman"/>
                <a:cs typeface="Times New Roman"/>
              </a:rPr>
              <a:t>Exemple </a:t>
            </a:r>
            <a:r>
              <a:rPr sz="1200" spc="-35" dirty="0">
                <a:latin typeface="Times New Roman"/>
                <a:cs typeface="Times New Roman"/>
              </a:rPr>
              <a:t>: augmenter </a:t>
            </a:r>
            <a:r>
              <a:rPr sz="1200" spc="-50" dirty="0">
                <a:latin typeface="Times New Roman"/>
                <a:cs typeface="Times New Roman"/>
              </a:rPr>
              <a:t>la </a:t>
            </a:r>
            <a:r>
              <a:rPr sz="1200" spc="-35" dirty="0">
                <a:latin typeface="Times New Roman"/>
                <a:cs typeface="Times New Roman"/>
              </a:rPr>
              <a:t>portée </a:t>
            </a:r>
            <a:r>
              <a:rPr sz="1200" spc="-80" dirty="0">
                <a:latin typeface="Times New Roman"/>
                <a:cs typeface="Times New Roman"/>
              </a:rPr>
              <a:t>WiFi  </a:t>
            </a:r>
            <a:r>
              <a:rPr sz="1200" spc="-45" dirty="0">
                <a:latin typeface="Times New Roman"/>
                <a:cs typeface="Times New Roman"/>
              </a:rPr>
              <a:t>Fonctionnement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binaire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spc="-45" dirty="0">
                <a:latin typeface="Times New Roman"/>
                <a:cs typeface="Times New Roman"/>
              </a:rPr>
              <a:t>aucune </a:t>
            </a:r>
            <a:r>
              <a:rPr sz="1200" spc="-30" dirty="0">
                <a:latin typeface="Times New Roman"/>
                <a:cs typeface="Times New Roman"/>
              </a:rPr>
              <a:t>interprétation </a:t>
            </a:r>
            <a:r>
              <a:rPr sz="1200" spc="-45" dirty="0">
                <a:latin typeface="Times New Roman"/>
                <a:cs typeface="Times New Roman"/>
              </a:rPr>
              <a:t>du </a:t>
            </a:r>
            <a:r>
              <a:rPr sz="1200" spc="-60" dirty="0">
                <a:latin typeface="Times New Roman"/>
                <a:cs typeface="Times New Roman"/>
              </a:rPr>
              <a:t>signal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reçu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spc="-45" dirty="0">
                <a:latin typeface="Times New Roman"/>
                <a:cs typeface="Times New Roman"/>
              </a:rPr>
              <a:t>Équipement </a:t>
            </a:r>
            <a:r>
              <a:rPr sz="1200" spc="-20" dirty="0">
                <a:latin typeface="Times New Roman"/>
                <a:cs typeface="Times New Roman"/>
              </a:rPr>
              <a:t>appartenant </a:t>
            </a:r>
            <a:r>
              <a:rPr sz="1200" spc="-15" dirty="0">
                <a:latin typeface="Times New Roman"/>
                <a:cs typeface="Times New Roman"/>
              </a:rPr>
              <a:t>à </a:t>
            </a:r>
            <a:r>
              <a:rPr sz="1200" spc="-50" dirty="0">
                <a:latin typeface="Times New Roman"/>
                <a:cs typeface="Times New Roman"/>
              </a:rPr>
              <a:t>la couche </a:t>
            </a:r>
            <a:r>
              <a:rPr sz="1200" spc="-60" dirty="0">
                <a:latin typeface="Times New Roman"/>
                <a:cs typeface="Times New Roman"/>
              </a:rPr>
              <a:t>physique </a:t>
            </a:r>
            <a:r>
              <a:rPr sz="1200" spc="-45" dirty="0">
                <a:latin typeface="Times New Roman"/>
                <a:cs typeface="Times New Roman"/>
              </a:rPr>
              <a:t>du </a:t>
            </a:r>
            <a:r>
              <a:rPr sz="1200" spc="-60" dirty="0">
                <a:latin typeface="Times New Roman"/>
                <a:cs typeface="Times New Roman"/>
              </a:rPr>
              <a:t>modèle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80" dirty="0">
                <a:latin typeface="Times New Roman"/>
                <a:cs typeface="Times New Roman"/>
              </a:rPr>
              <a:t>OSI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672" y="116554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672" y="140644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672" y="181942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672" y="223240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672" y="247331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672" y="271420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672" y="295511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8588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8895" y="511175"/>
            <a:ext cx="4483292" cy="237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8" b="1" dirty="0"/>
              <a:t>Code CRC (</a:t>
            </a:r>
            <a:r>
              <a:rPr lang="fr-FR" sz="908" dirty="0" err="1"/>
              <a:t>Cyclic</a:t>
            </a:r>
            <a:r>
              <a:rPr lang="fr-FR" sz="908" dirty="0"/>
              <a:t> </a:t>
            </a:r>
            <a:r>
              <a:rPr lang="fr-FR" sz="908" dirty="0" err="1"/>
              <a:t>Redundancy</a:t>
            </a:r>
            <a:r>
              <a:rPr lang="fr-FR" sz="908" dirty="0"/>
              <a:t> Check – Contrôle de Redondance Cyclique)</a:t>
            </a:r>
            <a:endParaRPr lang="fr-FR" sz="908" b="1" dirty="0"/>
          </a:p>
          <a:p>
            <a:endParaRPr lang="fr-FR" sz="908" b="1" dirty="0"/>
          </a:p>
          <a:p>
            <a:pPr marL="133670" indent="-133670">
              <a:spcBef>
                <a:spcPts val="605"/>
              </a:spcBef>
              <a:buFont typeface="Arial" pitchFamily="34" charset="0"/>
              <a:buChar char="•"/>
            </a:pPr>
            <a:r>
              <a:rPr lang="fr-FR" sz="908" b="1" dirty="0"/>
              <a:t>En émission :</a:t>
            </a:r>
          </a:p>
          <a:p>
            <a:pPr marL="364190" indent="-133670">
              <a:spcBef>
                <a:spcPts val="605"/>
              </a:spcBef>
              <a:buFont typeface="Symbol"/>
              <a:buChar char="Þ"/>
            </a:pPr>
            <a:r>
              <a:rPr lang="fr-FR" sz="908" dirty="0"/>
              <a:t>0n ajoute au message à émettre un code de contrôle tel que le polynôme correspondant au message plus le code de contrôle soit divisible par le polynôme générateur choisi.</a:t>
            </a:r>
          </a:p>
          <a:p>
            <a:pPr marL="133670" indent="-133670">
              <a:spcBef>
                <a:spcPts val="605"/>
              </a:spcBef>
              <a:buFont typeface="Arial" pitchFamily="34" charset="0"/>
              <a:buChar char="•"/>
            </a:pPr>
            <a:r>
              <a:rPr lang="fr-FR" sz="908" b="1" dirty="0"/>
              <a:t>En réception :</a:t>
            </a:r>
          </a:p>
          <a:p>
            <a:pPr marL="364190" indent="-133670">
              <a:spcBef>
                <a:spcPts val="605"/>
              </a:spcBef>
              <a:buFont typeface="Symbol"/>
              <a:buChar char="Þ"/>
            </a:pPr>
            <a:r>
              <a:rPr lang="fr-FR" sz="908" dirty="0"/>
              <a:t>Le message reçu qui contient les données et le CRC doit être divisible par le polynôme générateur.</a:t>
            </a:r>
          </a:p>
          <a:p>
            <a:pPr marL="364190" indent="-133670">
              <a:spcBef>
                <a:spcPts val="605"/>
              </a:spcBef>
              <a:buFont typeface="Symbol"/>
              <a:buChar char="Þ"/>
            </a:pPr>
            <a:r>
              <a:rPr lang="fr-FR" sz="908" dirty="0"/>
              <a:t>On vérifie donc par une division euclidienne en base 2 que le reste de la division est nul.</a:t>
            </a:r>
          </a:p>
          <a:p>
            <a:pPr marL="133670" indent="-133670">
              <a:spcBef>
                <a:spcPts val="605"/>
              </a:spcBef>
              <a:buFont typeface="Arial" pitchFamily="34" charset="0"/>
              <a:buChar char="•"/>
            </a:pPr>
            <a:endParaRPr lang="fr-FR" sz="908" dirty="0"/>
          </a:p>
          <a:p>
            <a:pPr marL="133670" indent="-133670">
              <a:buFont typeface="Arial" pitchFamily="34" charset="0"/>
              <a:buChar char="•"/>
            </a:pPr>
            <a:endParaRPr lang="fr-FR" sz="908" dirty="0"/>
          </a:p>
        </p:txBody>
      </p:sp>
      <p:sp>
        <p:nvSpPr>
          <p:cNvPr id="8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Détection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correction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codes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détecteurs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</a:t>
            </a:r>
            <a:r>
              <a:rPr sz="550" spc="19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transmission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Solution </a:t>
            </a: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3:</a:t>
            </a:r>
            <a:r>
              <a:rPr sz="1200" spc="2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55" dirty="0">
                <a:solidFill>
                  <a:srgbClr val="04064C"/>
                </a:solidFill>
                <a:latin typeface="Times New Roman"/>
                <a:cs typeface="Times New Roman"/>
              </a:rPr>
              <a:t>CRC</a:t>
            </a:r>
            <a:endParaRPr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3701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3575"/>
            <a:ext cx="4483292" cy="1888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8" b="1" dirty="0"/>
              <a:t>Code CRC (</a:t>
            </a:r>
            <a:r>
              <a:rPr lang="fr-FR" sz="908" dirty="0" err="1"/>
              <a:t>Cyclic</a:t>
            </a:r>
            <a:r>
              <a:rPr lang="fr-FR" sz="908" dirty="0"/>
              <a:t> </a:t>
            </a:r>
            <a:r>
              <a:rPr lang="fr-FR" sz="908" dirty="0" err="1"/>
              <a:t>Redundancy</a:t>
            </a:r>
            <a:r>
              <a:rPr lang="fr-FR" sz="908" dirty="0"/>
              <a:t> Check – Contrôle de Redondance Cyclique)</a:t>
            </a:r>
            <a:endParaRPr lang="fr-FR" sz="908" b="1" dirty="0"/>
          </a:p>
          <a:p>
            <a:endParaRPr lang="fr-FR" sz="908" b="1" dirty="0"/>
          </a:p>
          <a:p>
            <a:pPr marL="133670" indent="-133670">
              <a:spcBef>
                <a:spcPts val="605"/>
              </a:spcBef>
              <a:buFont typeface="Arial" pitchFamily="34" charset="0"/>
              <a:buChar char="•"/>
            </a:pPr>
            <a:r>
              <a:rPr lang="fr-FR" sz="908" b="1" dirty="0"/>
              <a:t>Procédure de codage :</a:t>
            </a:r>
          </a:p>
          <a:p>
            <a:pPr marL="364190" indent="-133670">
              <a:spcBef>
                <a:spcPts val="605"/>
              </a:spcBef>
              <a:buFont typeface="Symbol"/>
              <a:buChar char="Þ"/>
            </a:pPr>
            <a:r>
              <a:rPr lang="fr-FR" sz="908" dirty="0"/>
              <a:t>Séquence à transmettre : </a:t>
            </a:r>
            <a:r>
              <a:rPr lang="fr-FR" sz="908" b="1" dirty="0"/>
              <a:t>1110 0111 </a:t>
            </a:r>
            <a:r>
              <a:rPr lang="fr-FR" sz="908" b="1" dirty="0">
                <a:sym typeface="Wingdings" pitchFamily="2" charset="2"/>
              </a:rPr>
              <a:t> P(X) = X</a:t>
            </a:r>
            <a:r>
              <a:rPr lang="fr-FR" sz="908" b="1" baseline="30000" dirty="0">
                <a:sym typeface="Wingdings" pitchFamily="2" charset="2"/>
              </a:rPr>
              <a:t>7</a:t>
            </a:r>
            <a:r>
              <a:rPr lang="fr-FR" sz="908" b="1" dirty="0">
                <a:sym typeface="Wingdings" pitchFamily="2" charset="2"/>
              </a:rPr>
              <a:t> + X</a:t>
            </a:r>
            <a:r>
              <a:rPr lang="fr-FR" sz="908" b="1" baseline="30000" dirty="0">
                <a:sym typeface="Wingdings" pitchFamily="2" charset="2"/>
              </a:rPr>
              <a:t>6</a:t>
            </a:r>
            <a:r>
              <a:rPr lang="fr-FR" sz="908" b="1" dirty="0">
                <a:sym typeface="Wingdings" pitchFamily="2" charset="2"/>
              </a:rPr>
              <a:t> + X</a:t>
            </a:r>
            <a:r>
              <a:rPr lang="fr-FR" sz="908" b="1" baseline="30000" dirty="0">
                <a:sym typeface="Wingdings" pitchFamily="2" charset="2"/>
              </a:rPr>
              <a:t>5</a:t>
            </a:r>
            <a:r>
              <a:rPr lang="fr-FR" sz="908" b="1" dirty="0">
                <a:sym typeface="Wingdings" pitchFamily="2" charset="2"/>
              </a:rPr>
              <a:t> +X</a:t>
            </a:r>
            <a:r>
              <a:rPr lang="fr-FR" sz="908" b="1" baseline="30000" dirty="0">
                <a:sym typeface="Wingdings" pitchFamily="2" charset="2"/>
              </a:rPr>
              <a:t>2</a:t>
            </a:r>
            <a:r>
              <a:rPr lang="fr-FR" sz="908" b="1" dirty="0">
                <a:sym typeface="Wingdings" pitchFamily="2" charset="2"/>
              </a:rPr>
              <a:t> + X + 1</a:t>
            </a:r>
          </a:p>
          <a:p>
            <a:pPr marL="364190" indent="-133670">
              <a:spcBef>
                <a:spcPts val="605"/>
              </a:spcBef>
              <a:buFont typeface="Symbol"/>
              <a:buChar char="Þ"/>
            </a:pPr>
            <a:r>
              <a:rPr lang="fr-FR" sz="908" dirty="0">
                <a:sym typeface="Wingdings" pitchFamily="2" charset="2"/>
              </a:rPr>
              <a:t>Polynôme générateur : </a:t>
            </a:r>
            <a:r>
              <a:rPr lang="fr-FR" sz="908" b="1" dirty="0">
                <a:sym typeface="Wingdings" pitchFamily="2" charset="2"/>
              </a:rPr>
              <a:t>10110  </a:t>
            </a:r>
            <a:r>
              <a:rPr lang="fr-FR" sz="908" b="1" dirty="0"/>
              <a:t>g(X) = X</a:t>
            </a:r>
            <a:r>
              <a:rPr lang="fr-FR" sz="908" b="1" baseline="30000" dirty="0">
                <a:sym typeface="Wingdings" pitchFamily="2" charset="2"/>
              </a:rPr>
              <a:t>4</a:t>
            </a:r>
            <a:r>
              <a:rPr lang="fr-FR" sz="908" b="1" dirty="0"/>
              <a:t> +X</a:t>
            </a:r>
            <a:r>
              <a:rPr lang="fr-FR" sz="908" b="1" baseline="30000" dirty="0">
                <a:sym typeface="Wingdings" pitchFamily="2" charset="2"/>
              </a:rPr>
              <a:t>2</a:t>
            </a:r>
            <a:r>
              <a:rPr lang="fr-FR" sz="908" b="1" dirty="0"/>
              <a:t> + X </a:t>
            </a:r>
          </a:p>
          <a:p>
            <a:pPr marL="364190" indent="-133670">
              <a:spcBef>
                <a:spcPts val="605"/>
              </a:spcBef>
              <a:buFont typeface="Symbol"/>
              <a:buChar char="Þ"/>
            </a:pPr>
            <a:r>
              <a:rPr lang="fr-FR" sz="908" dirty="0"/>
              <a:t>On calcul M(X)=P(X).</a:t>
            </a:r>
            <a:r>
              <a:rPr lang="fr-FR" sz="908" dirty="0" err="1"/>
              <a:t>X</a:t>
            </a:r>
            <a:r>
              <a:rPr lang="fr-FR" sz="908" baseline="30000" dirty="0" err="1"/>
              <a:t>k</a:t>
            </a:r>
            <a:r>
              <a:rPr lang="fr-FR" sz="908" dirty="0"/>
              <a:t> où k est le degré de g(X) :  M(X) = </a:t>
            </a:r>
            <a:r>
              <a:rPr lang="fr-FR" sz="908" b="1" dirty="0">
                <a:sym typeface="Wingdings" pitchFamily="2" charset="2"/>
              </a:rPr>
              <a:t>X</a:t>
            </a:r>
            <a:r>
              <a:rPr lang="fr-FR" sz="908" b="1" baseline="30000" dirty="0">
                <a:sym typeface="Wingdings" pitchFamily="2" charset="2"/>
              </a:rPr>
              <a:t>11</a:t>
            </a:r>
            <a:r>
              <a:rPr lang="fr-FR" sz="908" b="1" dirty="0">
                <a:sym typeface="Wingdings" pitchFamily="2" charset="2"/>
              </a:rPr>
              <a:t> + X</a:t>
            </a:r>
            <a:r>
              <a:rPr lang="fr-FR" sz="908" b="1" baseline="30000" dirty="0">
                <a:sym typeface="Wingdings" pitchFamily="2" charset="2"/>
              </a:rPr>
              <a:t>10</a:t>
            </a:r>
            <a:r>
              <a:rPr lang="fr-FR" sz="908" b="1" dirty="0">
                <a:sym typeface="Wingdings" pitchFamily="2" charset="2"/>
              </a:rPr>
              <a:t> + X</a:t>
            </a:r>
            <a:r>
              <a:rPr lang="fr-FR" sz="908" b="1" baseline="30000" dirty="0">
                <a:sym typeface="Wingdings" pitchFamily="2" charset="2"/>
              </a:rPr>
              <a:t>9</a:t>
            </a:r>
            <a:r>
              <a:rPr lang="fr-FR" sz="908" b="1" dirty="0">
                <a:sym typeface="Wingdings" pitchFamily="2" charset="2"/>
              </a:rPr>
              <a:t> +X</a:t>
            </a:r>
            <a:r>
              <a:rPr lang="fr-FR" sz="908" b="1" baseline="30000" dirty="0">
                <a:sym typeface="Wingdings" pitchFamily="2" charset="2"/>
              </a:rPr>
              <a:t>6</a:t>
            </a:r>
            <a:r>
              <a:rPr lang="fr-FR" sz="908" b="1" dirty="0">
                <a:sym typeface="Wingdings" pitchFamily="2" charset="2"/>
              </a:rPr>
              <a:t> + X</a:t>
            </a:r>
            <a:r>
              <a:rPr lang="fr-FR" sz="908" b="1" baseline="30000" dirty="0">
                <a:sym typeface="Wingdings" pitchFamily="2" charset="2"/>
              </a:rPr>
              <a:t>5 </a:t>
            </a:r>
            <a:r>
              <a:rPr lang="fr-FR" sz="908" b="1" dirty="0">
                <a:sym typeface="Wingdings" pitchFamily="2" charset="2"/>
              </a:rPr>
              <a:t> + X</a:t>
            </a:r>
            <a:r>
              <a:rPr lang="fr-FR" sz="908" b="1" baseline="30000" dirty="0">
                <a:sym typeface="Wingdings" pitchFamily="2" charset="2"/>
              </a:rPr>
              <a:t>4</a:t>
            </a:r>
          </a:p>
          <a:p>
            <a:pPr marL="364190" indent="-133670">
              <a:spcBef>
                <a:spcPts val="605"/>
              </a:spcBef>
              <a:buFont typeface="Symbol"/>
              <a:buChar char="Þ"/>
            </a:pPr>
            <a:r>
              <a:rPr lang="fr-FR" sz="908" dirty="0">
                <a:sym typeface="Wingdings" pitchFamily="2" charset="2"/>
              </a:rPr>
              <a:t>On calcul le reste de la division de M(X) / g(X) </a:t>
            </a:r>
            <a:r>
              <a:rPr lang="fr-FR" sz="908" b="1" dirty="0">
                <a:sym typeface="Wingdings" pitchFamily="2" charset="2"/>
              </a:rPr>
              <a:t>:  M(X) = Q(X).g(X) + R(X)</a:t>
            </a:r>
          </a:p>
          <a:p>
            <a:pPr marL="364190" indent="-133670">
              <a:spcBef>
                <a:spcPts val="605"/>
              </a:spcBef>
              <a:buFont typeface="Symbol"/>
              <a:buChar char="Þ"/>
            </a:pPr>
            <a:r>
              <a:rPr lang="fr-FR" sz="908" b="1" dirty="0">
                <a:solidFill>
                  <a:srgbClr val="FF0000"/>
                </a:solidFill>
                <a:sym typeface="Wingdings" pitchFamily="2" charset="2"/>
              </a:rPr>
              <a:t>Le CRC est la séquence binaire correspondant à R(X)</a:t>
            </a:r>
          </a:p>
          <a:p>
            <a:pPr marL="364190" indent="-133670">
              <a:spcBef>
                <a:spcPts val="605"/>
              </a:spcBef>
              <a:buFont typeface="Symbol"/>
              <a:buChar char="Þ"/>
            </a:pPr>
            <a:r>
              <a:rPr lang="fr-FR" sz="908" b="1" dirty="0">
                <a:solidFill>
                  <a:srgbClr val="FF0000"/>
                </a:solidFill>
                <a:sym typeface="Wingdings" pitchFamily="2" charset="2"/>
              </a:rPr>
              <a:t>On transmet la séquence binaire correspondant à la concaténation de P(X) et R(X)</a:t>
            </a:r>
            <a:endParaRPr lang="fr-FR" sz="908" dirty="0">
              <a:solidFill>
                <a:srgbClr val="FF0000"/>
              </a:solidFill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Détection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correction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codes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détecteurs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</a:t>
            </a:r>
            <a:r>
              <a:rPr sz="550" spc="19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transmission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Solution </a:t>
            </a: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3:</a:t>
            </a:r>
            <a:r>
              <a:rPr sz="1200" spc="2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55" dirty="0">
                <a:solidFill>
                  <a:srgbClr val="04064C"/>
                </a:solidFill>
                <a:latin typeface="Times New Roman"/>
                <a:cs typeface="Times New Roman"/>
              </a:rPr>
              <a:t>CRC</a:t>
            </a:r>
            <a:endParaRPr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60975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Détection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correction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stratégies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</a:t>
            </a:r>
            <a:r>
              <a:rPr sz="550" spc="1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retransmission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40" dirty="0">
                <a:solidFill>
                  <a:srgbClr val="04064C"/>
                </a:solidFill>
                <a:latin typeface="Times New Roman"/>
                <a:cs typeface="Times New Roman"/>
              </a:rPr>
              <a:t>Envoyer </a:t>
            </a:r>
            <a:r>
              <a:rPr sz="1200" spc="35" dirty="0">
                <a:solidFill>
                  <a:srgbClr val="04064C"/>
                </a:solidFill>
                <a:latin typeface="Times New Roman"/>
                <a:cs typeface="Times New Roman"/>
              </a:rPr>
              <a:t>et </a:t>
            </a:r>
            <a:r>
              <a:rPr sz="1200" spc="20" dirty="0">
                <a:solidFill>
                  <a:srgbClr val="04064C"/>
                </a:solidFill>
                <a:latin typeface="Times New Roman"/>
                <a:cs typeface="Times New Roman"/>
              </a:rPr>
              <a:t>attendre (</a:t>
            </a:r>
            <a:r>
              <a:rPr sz="1200" spc="20" dirty="0" smtClean="0">
                <a:solidFill>
                  <a:srgbClr val="04064C"/>
                </a:solidFill>
                <a:latin typeface="Times New Roman"/>
                <a:cs typeface="Times New Roman"/>
              </a:rPr>
              <a:t>S</a:t>
            </a:r>
            <a:r>
              <a:rPr lang="fr-FR" sz="1200" spc="20" dirty="0" smtClean="0">
                <a:solidFill>
                  <a:srgbClr val="04064C"/>
                </a:solidFill>
                <a:latin typeface="Times New Roman"/>
                <a:cs typeface="Times New Roman"/>
              </a:rPr>
              <a:t>end</a:t>
            </a:r>
            <a:r>
              <a:rPr sz="1200" spc="20" dirty="0" smtClean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04064C"/>
                </a:solidFill>
                <a:latin typeface="Times New Roman"/>
                <a:cs typeface="Times New Roman"/>
              </a:rPr>
              <a:t>and</a:t>
            </a:r>
            <a:r>
              <a:rPr sz="1200" spc="13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04064C"/>
                </a:solidFill>
                <a:latin typeface="Times New Roman"/>
                <a:cs typeface="Times New Roman"/>
              </a:rPr>
              <a:t>Wait)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77245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9" y="962266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1152042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672" y="1511858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89" y="170167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889" y="204327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672" y="2251265"/>
            <a:ext cx="65265" cy="652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889" y="244107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889" y="278268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516" y="663673"/>
            <a:ext cx="4001770" cy="236410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100" spc="55" dirty="0">
                <a:solidFill>
                  <a:srgbClr val="3333A3"/>
                </a:solidFill>
                <a:latin typeface="Times New Roman"/>
                <a:cs typeface="Times New Roman"/>
              </a:rPr>
              <a:t>Hypothèses:</a:t>
            </a:r>
            <a:endParaRPr sz="11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75"/>
              </a:spcBef>
            </a:pPr>
            <a:r>
              <a:rPr sz="950" spc="45" dirty="0">
                <a:solidFill>
                  <a:srgbClr val="0000FF"/>
                </a:solidFill>
                <a:latin typeface="Times New Roman"/>
                <a:cs typeface="Times New Roman"/>
              </a:rPr>
              <a:t>Les </a:t>
            </a:r>
            <a:r>
              <a:rPr sz="950" spc="75" dirty="0">
                <a:solidFill>
                  <a:srgbClr val="0000FF"/>
                </a:solidFill>
                <a:latin typeface="Times New Roman"/>
                <a:cs typeface="Times New Roman"/>
              </a:rPr>
              <a:t>données </a:t>
            </a:r>
            <a:r>
              <a:rPr sz="950" spc="55" dirty="0">
                <a:solidFill>
                  <a:srgbClr val="0000FF"/>
                </a:solidFill>
                <a:latin typeface="Times New Roman"/>
                <a:cs typeface="Times New Roman"/>
              </a:rPr>
              <a:t>utiles </a:t>
            </a:r>
            <a:r>
              <a:rPr sz="1000" dirty="0">
                <a:latin typeface="Times New Roman"/>
                <a:cs typeface="Times New Roman"/>
              </a:rPr>
              <a:t>circulent </a:t>
            </a:r>
            <a:r>
              <a:rPr sz="1000" spc="10" dirty="0">
                <a:latin typeface="Times New Roman"/>
                <a:cs typeface="Times New Roman"/>
              </a:rPr>
              <a:t>dans un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seul </a:t>
            </a:r>
            <a:r>
              <a:rPr sz="1000" spc="5" dirty="0">
                <a:latin typeface="Times New Roman"/>
                <a:cs typeface="Times New Roman"/>
              </a:rPr>
              <a:t>sens.</a:t>
            </a:r>
            <a:endParaRPr sz="1000">
              <a:latin typeface="Times New Roman"/>
              <a:cs typeface="Times New Roman"/>
            </a:endParaRPr>
          </a:p>
          <a:p>
            <a:pPr marL="139065" marR="167640">
              <a:lnSpc>
                <a:spcPct val="100000"/>
              </a:lnSpc>
              <a:spcBef>
                <a:spcPts val="295"/>
              </a:spcBef>
            </a:pPr>
            <a:r>
              <a:rPr sz="1000" spc="-30" dirty="0">
                <a:latin typeface="Times New Roman"/>
                <a:cs typeface="Times New Roman"/>
              </a:rPr>
              <a:t>Les </a:t>
            </a:r>
            <a:r>
              <a:rPr sz="1000" spc="20" dirty="0">
                <a:latin typeface="Times New Roman"/>
                <a:cs typeface="Times New Roman"/>
              </a:rPr>
              <a:t>trames </a:t>
            </a:r>
            <a:r>
              <a:rPr sz="1000" spc="-20" dirty="0">
                <a:latin typeface="Times New Roman"/>
                <a:cs typeface="Times New Roman"/>
              </a:rPr>
              <a:t>envoyées </a:t>
            </a:r>
            <a:r>
              <a:rPr sz="1000" spc="15" dirty="0">
                <a:latin typeface="Times New Roman"/>
                <a:cs typeface="Times New Roman"/>
              </a:rPr>
              <a:t>contiennent </a:t>
            </a:r>
            <a:r>
              <a:rPr sz="1000" spc="5" dirty="0">
                <a:latin typeface="Times New Roman"/>
                <a:cs typeface="Times New Roman"/>
              </a:rPr>
              <a:t>l'information </a:t>
            </a:r>
            <a:r>
              <a:rPr sz="1000" spc="-5" dirty="0">
                <a:latin typeface="Times New Roman"/>
                <a:cs typeface="Times New Roman"/>
              </a:rPr>
              <a:t>nécessaire </a:t>
            </a:r>
            <a:r>
              <a:rPr sz="1000" spc="-15" dirty="0">
                <a:latin typeface="Times New Roman"/>
                <a:cs typeface="Times New Roman"/>
              </a:rPr>
              <a:t>(VRC </a:t>
            </a:r>
            <a:r>
              <a:rPr sz="1000" spc="5" dirty="0">
                <a:latin typeface="Times New Roman"/>
                <a:cs typeface="Times New Roman"/>
              </a:rPr>
              <a:t>par  </a:t>
            </a:r>
            <a:r>
              <a:rPr sz="1000" spc="-5" dirty="0">
                <a:latin typeface="Times New Roman"/>
                <a:cs typeface="Times New Roman"/>
              </a:rPr>
              <a:t>exemple) </a:t>
            </a:r>
            <a:r>
              <a:rPr sz="1000" spc="10" dirty="0">
                <a:latin typeface="Times New Roman"/>
                <a:cs typeface="Times New Roman"/>
              </a:rPr>
              <a:t>pour </a:t>
            </a:r>
            <a:r>
              <a:rPr sz="1000" spc="5" dirty="0">
                <a:latin typeface="Times New Roman"/>
                <a:cs typeface="Times New Roman"/>
              </a:rPr>
              <a:t>que </a:t>
            </a: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spc="10" dirty="0">
                <a:latin typeface="Times New Roman"/>
                <a:cs typeface="Times New Roman"/>
              </a:rPr>
              <a:t>récepteur </a:t>
            </a:r>
            <a:r>
              <a:rPr sz="1000" spc="-5" dirty="0">
                <a:latin typeface="Times New Roman"/>
                <a:cs typeface="Times New Roman"/>
              </a:rPr>
              <a:t>puisse </a:t>
            </a:r>
            <a:r>
              <a:rPr sz="1000" spc="20" dirty="0">
                <a:latin typeface="Times New Roman"/>
                <a:cs typeface="Times New Roman"/>
              </a:rPr>
              <a:t>détecter </a:t>
            </a:r>
            <a:r>
              <a:rPr sz="1000" spc="-20" dirty="0">
                <a:latin typeface="Times New Roman"/>
                <a:cs typeface="Times New Roman"/>
              </a:rPr>
              <a:t>les </a:t>
            </a:r>
            <a:r>
              <a:rPr sz="1000" dirty="0">
                <a:latin typeface="Times New Roman"/>
                <a:cs typeface="Times New Roman"/>
              </a:rPr>
              <a:t>erreurs</a:t>
            </a:r>
            <a:r>
              <a:rPr sz="1000" spc="-1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éventuelles.</a:t>
            </a:r>
            <a:endParaRPr sz="10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430"/>
              </a:spcBef>
            </a:pPr>
            <a:r>
              <a:rPr sz="1100" spc="65" dirty="0">
                <a:solidFill>
                  <a:srgbClr val="3333A3"/>
                </a:solidFill>
                <a:latin typeface="Times New Roman"/>
                <a:cs typeface="Times New Roman"/>
              </a:rPr>
              <a:t>Côté </a:t>
            </a:r>
            <a:r>
              <a:rPr sz="1100" spc="60" dirty="0">
                <a:solidFill>
                  <a:srgbClr val="3333A3"/>
                </a:solidFill>
                <a:latin typeface="Times New Roman"/>
                <a:cs typeface="Times New Roman"/>
              </a:rPr>
              <a:t>récepteur</a:t>
            </a:r>
            <a:r>
              <a:rPr sz="1100" spc="18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100" spc="25" dirty="0">
                <a:solidFill>
                  <a:srgbClr val="3333A3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39065" marR="493395">
              <a:lnSpc>
                <a:spcPct val="100000"/>
              </a:lnSpc>
              <a:spcBef>
                <a:spcPts val="175"/>
              </a:spcBef>
            </a:pPr>
            <a:r>
              <a:rPr sz="1000" spc="-25" dirty="0">
                <a:latin typeface="Times New Roman"/>
                <a:cs typeface="Times New Roman"/>
              </a:rPr>
              <a:t>Si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spc="25" dirty="0">
                <a:latin typeface="Times New Roman"/>
                <a:cs typeface="Times New Roman"/>
              </a:rPr>
              <a:t>trame </a:t>
            </a:r>
            <a:r>
              <a:rPr sz="1000" dirty="0">
                <a:latin typeface="Times New Roman"/>
                <a:cs typeface="Times New Roman"/>
              </a:rPr>
              <a:t>reçue </a:t>
            </a:r>
            <a:r>
              <a:rPr sz="1000" spc="5" dirty="0">
                <a:latin typeface="Times New Roman"/>
                <a:cs typeface="Times New Roman"/>
              </a:rPr>
              <a:t>ne </a:t>
            </a:r>
            <a:r>
              <a:rPr sz="1000" spc="15" dirty="0">
                <a:latin typeface="Times New Roman"/>
                <a:cs typeface="Times New Roman"/>
              </a:rPr>
              <a:t>contient </a:t>
            </a:r>
            <a:r>
              <a:rPr sz="1000" spc="10" dirty="0">
                <a:latin typeface="Times New Roman"/>
                <a:cs typeface="Times New Roman"/>
              </a:rPr>
              <a:t>pas </a:t>
            </a:r>
            <a:r>
              <a:rPr sz="1000" spc="15" dirty="0">
                <a:latin typeface="Times New Roman"/>
                <a:cs typeface="Times New Roman"/>
              </a:rPr>
              <a:t>d'erreur, </a:t>
            </a:r>
            <a:r>
              <a:rPr sz="1000" spc="-40" dirty="0">
                <a:latin typeface="Times New Roman"/>
                <a:cs typeface="Times New Roman"/>
              </a:rPr>
              <a:t>il </a:t>
            </a:r>
            <a:r>
              <a:rPr sz="1000" spc="-15" dirty="0">
                <a:latin typeface="Times New Roman"/>
                <a:cs typeface="Times New Roman"/>
              </a:rPr>
              <a:t>envoie </a:t>
            </a:r>
            <a:r>
              <a:rPr sz="1000" spc="10" dirty="0">
                <a:latin typeface="Times New Roman"/>
                <a:cs typeface="Times New Roman"/>
              </a:rPr>
              <a:t>un </a:t>
            </a:r>
            <a:r>
              <a:rPr sz="1000" dirty="0">
                <a:latin typeface="Times New Roman"/>
                <a:cs typeface="Times New Roman"/>
              </a:rPr>
              <a:t>message  </a:t>
            </a:r>
            <a:r>
              <a:rPr sz="1000" spc="25" dirty="0">
                <a:latin typeface="Times New Roman"/>
                <a:cs typeface="Times New Roman"/>
              </a:rPr>
              <a:t>d'acquittement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ACK.</a:t>
            </a:r>
            <a:endParaRPr sz="1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290"/>
              </a:spcBef>
            </a:pPr>
            <a:r>
              <a:rPr sz="1000" spc="-25" dirty="0">
                <a:latin typeface="Times New Roman"/>
                <a:cs typeface="Times New Roman"/>
              </a:rPr>
              <a:t>Si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spc="25" dirty="0">
                <a:latin typeface="Times New Roman"/>
                <a:cs typeface="Times New Roman"/>
              </a:rPr>
              <a:t>trame </a:t>
            </a:r>
            <a:r>
              <a:rPr sz="1000" dirty="0">
                <a:latin typeface="Times New Roman"/>
                <a:cs typeface="Times New Roman"/>
              </a:rPr>
              <a:t>reçue </a:t>
            </a:r>
            <a:r>
              <a:rPr sz="1000" spc="15" dirty="0">
                <a:latin typeface="Times New Roman"/>
                <a:cs typeface="Times New Roman"/>
              </a:rPr>
              <a:t>contient </a:t>
            </a:r>
            <a:r>
              <a:rPr sz="1000" dirty="0">
                <a:latin typeface="Times New Roman"/>
                <a:cs typeface="Times New Roman"/>
              </a:rPr>
              <a:t>des </a:t>
            </a:r>
            <a:r>
              <a:rPr sz="1000" spc="5" dirty="0">
                <a:latin typeface="Times New Roman"/>
                <a:cs typeface="Times New Roman"/>
              </a:rPr>
              <a:t>erreurs, </a:t>
            </a:r>
            <a:r>
              <a:rPr sz="1000" spc="-40" dirty="0">
                <a:latin typeface="Times New Roman"/>
                <a:cs typeface="Times New Roman"/>
              </a:rPr>
              <a:t>il </a:t>
            </a:r>
            <a:r>
              <a:rPr sz="1000" spc="5" dirty="0">
                <a:latin typeface="Times New Roman"/>
                <a:cs typeface="Times New Roman"/>
              </a:rPr>
              <a:t>n'envoie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rien.</a:t>
            </a:r>
            <a:endParaRPr sz="10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439"/>
              </a:spcBef>
            </a:pPr>
            <a:r>
              <a:rPr sz="1100" spc="65" dirty="0">
                <a:solidFill>
                  <a:srgbClr val="3333A3"/>
                </a:solidFill>
                <a:latin typeface="Times New Roman"/>
                <a:cs typeface="Times New Roman"/>
              </a:rPr>
              <a:t>Côté </a:t>
            </a:r>
            <a:r>
              <a:rPr sz="1100" spc="75" dirty="0">
                <a:solidFill>
                  <a:srgbClr val="3333A3"/>
                </a:solidFill>
                <a:latin typeface="Times New Roman"/>
                <a:cs typeface="Times New Roman"/>
              </a:rPr>
              <a:t>émetteur</a:t>
            </a:r>
            <a:r>
              <a:rPr sz="1100" spc="18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100" spc="25" dirty="0">
                <a:solidFill>
                  <a:srgbClr val="3333A3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139065" marR="87630">
              <a:lnSpc>
                <a:spcPct val="100000"/>
              </a:lnSpc>
              <a:spcBef>
                <a:spcPts val="175"/>
              </a:spcBef>
            </a:pPr>
            <a:r>
              <a:rPr sz="1000" spc="-50" dirty="0">
                <a:latin typeface="Times New Roman"/>
                <a:cs typeface="Times New Roman"/>
              </a:rPr>
              <a:t>Il </a:t>
            </a:r>
            <a:r>
              <a:rPr sz="1000" spc="-15" dirty="0">
                <a:latin typeface="Times New Roman"/>
                <a:cs typeface="Times New Roman"/>
              </a:rPr>
              <a:t>envoie </a:t>
            </a:r>
            <a:r>
              <a:rPr sz="1000" spc="5" dirty="0">
                <a:latin typeface="Times New Roman"/>
                <a:cs typeface="Times New Roman"/>
              </a:rPr>
              <a:t>une </a:t>
            </a:r>
            <a:r>
              <a:rPr sz="1000" spc="25" dirty="0">
                <a:latin typeface="Times New Roman"/>
                <a:cs typeface="Times New Roman"/>
              </a:rPr>
              <a:t>trame </a:t>
            </a:r>
            <a:r>
              <a:rPr sz="1000" spc="40" dirty="0">
                <a:latin typeface="Times New Roman"/>
                <a:cs typeface="Times New Roman"/>
              </a:rPr>
              <a:t>et </a:t>
            </a:r>
            <a:r>
              <a:rPr sz="1000" spc="-40" dirty="0">
                <a:latin typeface="Times New Roman"/>
                <a:cs typeface="Times New Roman"/>
              </a:rPr>
              <a:t>il </a:t>
            </a:r>
            <a:r>
              <a:rPr sz="1000" spc="35" dirty="0">
                <a:latin typeface="Times New Roman"/>
                <a:cs typeface="Times New Roman"/>
              </a:rPr>
              <a:t>attend </a:t>
            </a:r>
            <a:r>
              <a:rPr sz="1000" spc="5" dirty="0">
                <a:latin typeface="Times New Roman"/>
                <a:cs typeface="Times New Roman"/>
              </a:rPr>
              <a:t>une durée </a:t>
            </a:r>
            <a:r>
              <a:rPr sz="1000" i="1" spc="60" dirty="0">
                <a:latin typeface="Arial"/>
                <a:cs typeface="Arial"/>
              </a:rPr>
              <a:t>τ </a:t>
            </a:r>
            <a:r>
              <a:rPr sz="1000" spc="55" dirty="0">
                <a:latin typeface="Times New Roman"/>
                <a:cs typeface="Times New Roman"/>
              </a:rPr>
              <a:t>(</a:t>
            </a:r>
            <a:r>
              <a:rPr sz="1000" i="1" spc="55" dirty="0">
                <a:latin typeface="Arial"/>
                <a:cs typeface="Arial"/>
              </a:rPr>
              <a:t>τ </a:t>
            </a:r>
            <a:r>
              <a:rPr sz="1000" i="1" spc="-65" dirty="0">
                <a:latin typeface="DejaVu Sans"/>
                <a:cs typeface="DejaVu Sans"/>
              </a:rPr>
              <a:t>≥ </a:t>
            </a:r>
            <a:r>
              <a:rPr sz="1000" spc="20" dirty="0">
                <a:latin typeface="Times New Roman"/>
                <a:cs typeface="Times New Roman"/>
              </a:rPr>
              <a:t>au temps </a:t>
            </a:r>
            <a:r>
              <a:rPr sz="1000" spc="-5" dirty="0">
                <a:latin typeface="Times New Roman"/>
                <a:cs typeface="Times New Roman"/>
              </a:rPr>
              <a:t>requis </a:t>
            </a:r>
            <a:r>
              <a:rPr sz="1000" spc="10" dirty="0">
                <a:latin typeface="Times New Roman"/>
                <a:cs typeface="Times New Roman"/>
              </a:rPr>
              <a:t>pour  </a:t>
            </a:r>
            <a:r>
              <a:rPr sz="1000" spc="25" dirty="0">
                <a:latin typeface="Times New Roman"/>
                <a:cs typeface="Times New Roman"/>
              </a:rPr>
              <a:t>qu'une trame </a:t>
            </a:r>
            <a:r>
              <a:rPr sz="1000" spc="-5" dirty="0">
                <a:latin typeface="Times New Roman"/>
                <a:cs typeface="Times New Roman"/>
              </a:rPr>
              <a:t>fasse </a:t>
            </a:r>
            <a:r>
              <a:rPr sz="1000" spc="10" dirty="0">
                <a:latin typeface="Times New Roman"/>
                <a:cs typeface="Times New Roman"/>
              </a:rPr>
              <a:t>un </a:t>
            </a:r>
            <a:r>
              <a:rPr sz="1000" spc="-10" dirty="0">
                <a:latin typeface="Times New Roman"/>
                <a:cs typeface="Times New Roman"/>
              </a:rPr>
              <a:t>aller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retour).</a:t>
            </a:r>
            <a:endParaRPr sz="1000">
              <a:latin typeface="Times New Roman"/>
              <a:cs typeface="Times New Roman"/>
            </a:endParaRPr>
          </a:p>
          <a:p>
            <a:pPr marL="139065" marR="5080">
              <a:lnSpc>
                <a:spcPct val="100000"/>
              </a:lnSpc>
              <a:spcBef>
                <a:spcPts val="290"/>
              </a:spcBef>
            </a:pPr>
            <a:r>
              <a:rPr sz="1000" spc="-25" dirty="0">
                <a:latin typeface="Times New Roman"/>
                <a:cs typeface="Times New Roman"/>
              </a:rPr>
              <a:t>Si </a:t>
            </a:r>
            <a:r>
              <a:rPr sz="1000" spc="20" dirty="0">
                <a:latin typeface="Times New Roman"/>
                <a:cs typeface="Times New Roman"/>
              </a:rPr>
              <a:t>au </a:t>
            </a:r>
            <a:r>
              <a:rPr sz="1000" spc="30" dirty="0">
                <a:latin typeface="Times New Roman"/>
                <a:cs typeface="Times New Roman"/>
              </a:rPr>
              <a:t>bout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i="1" spc="60" dirty="0">
                <a:latin typeface="Arial"/>
                <a:cs typeface="Arial"/>
              </a:rPr>
              <a:t>τ </a:t>
            </a:r>
            <a:r>
              <a:rPr sz="1000" spc="10" dirty="0">
                <a:latin typeface="Times New Roman"/>
                <a:cs typeface="Times New Roman"/>
              </a:rPr>
              <a:t>unité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20" dirty="0">
                <a:latin typeface="Times New Roman"/>
                <a:cs typeface="Times New Roman"/>
              </a:rPr>
              <a:t>temps, </a:t>
            </a:r>
            <a:r>
              <a:rPr sz="1000" spc="-40" dirty="0">
                <a:latin typeface="Times New Roman"/>
                <a:cs typeface="Times New Roman"/>
              </a:rPr>
              <a:t>il </a:t>
            </a:r>
            <a:r>
              <a:rPr sz="1000" spc="5" dirty="0">
                <a:latin typeface="Times New Roman"/>
                <a:cs typeface="Times New Roman"/>
              </a:rPr>
              <a:t>ne reçoit </a:t>
            </a:r>
            <a:r>
              <a:rPr sz="1000" spc="10" dirty="0">
                <a:latin typeface="Times New Roman"/>
                <a:cs typeface="Times New Roman"/>
              </a:rPr>
              <a:t>pas un </a:t>
            </a:r>
            <a:r>
              <a:rPr sz="1000" spc="20" dirty="0">
                <a:latin typeface="Times New Roman"/>
                <a:cs typeface="Times New Roman"/>
              </a:rPr>
              <a:t>acquittement </a:t>
            </a:r>
            <a:r>
              <a:rPr sz="1000" spc="-35" dirty="0">
                <a:latin typeface="Times New Roman"/>
                <a:cs typeface="Times New Roman"/>
              </a:rPr>
              <a:t>ACK, </a:t>
            </a:r>
            <a:r>
              <a:rPr sz="1000" spc="-40" dirty="0">
                <a:latin typeface="Times New Roman"/>
                <a:cs typeface="Times New Roman"/>
              </a:rPr>
              <a:t>il  </a:t>
            </a:r>
            <a:r>
              <a:rPr sz="1000" spc="20" dirty="0">
                <a:latin typeface="Times New Roman"/>
                <a:cs typeface="Times New Roman"/>
              </a:rPr>
              <a:t>retransmet </a:t>
            </a:r>
            <a:r>
              <a:rPr sz="1000" spc="-5" dirty="0">
                <a:latin typeface="Times New Roman"/>
                <a:cs typeface="Times New Roman"/>
              </a:rPr>
              <a:t>la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trame.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Détection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correction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stratégies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</a:t>
            </a:r>
            <a:r>
              <a:rPr sz="550" spc="1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retransmission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40" dirty="0">
                <a:solidFill>
                  <a:srgbClr val="04064C"/>
                </a:solidFill>
                <a:latin typeface="Times New Roman"/>
                <a:cs typeface="Times New Roman"/>
              </a:rPr>
              <a:t>Envoyer </a:t>
            </a:r>
            <a:r>
              <a:rPr sz="1200" spc="35" dirty="0">
                <a:solidFill>
                  <a:srgbClr val="04064C"/>
                </a:solidFill>
                <a:latin typeface="Times New Roman"/>
                <a:cs typeface="Times New Roman"/>
              </a:rPr>
              <a:t>et </a:t>
            </a:r>
            <a:r>
              <a:rPr sz="1200" spc="20" dirty="0" err="1">
                <a:solidFill>
                  <a:srgbClr val="04064C"/>
                </a:solidFill>
                <a:latin typeface="Times New Roman"/>
                <a:cs typeface="Times New Roman"/>
              </a:rPr>
              <a:t>attendre</a:t>
            </a:r>
            <a:r>
              <a:rPr sz="1200" spc="2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20" dirty="0" smtClean="0">
                <a:solidFill>
                  <a:srgbClr val="04064C"/>
                </a:solidFill>
                <a:latin typeface="Times New Roman"/>
                <a:cs typeface="Times New Roman"/>
              </a:rPr>
              <a:t>(</a:t>
            </a:r>
            <a:r>
              <a:rPr lang="fr-FR" sz="1200" spc="20" dirty="0" err="1" smtClean="0">
                <a:solidFill>
                  <a:srgbClr val="04064C"/>
                </a:solidFill>
                <a:latin typeface="Times New Roman"/>
                <a:cs typeface="Times New Roman"/>
              </a:rPr>
              <a:t>send</a:t>
            </a:r>
            <a:r>
              <a:rPr lang="fr-FR" sz="1200" spc="20" dirty="0" smtClean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5" dirty="0" smtClean="0">
                <a:solidFill>
                  <a:srgbClr val="04064C"/>
                </a:solidFill>
                <a:latin typeface="Times New Roman"/>
                <a:cs typeface="Times New Roman"/>
              </a:rPr>
              <a:t>and</a:t>
            </a:r>
            <a:r>
              <a:rPr sz="1200" spc="130" dirty="0" smtClean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04064C"/>
                </a:solidFill>
                <a:latin typeface="Times New Roman"/>
                <a:cs typeface="Times New Roman"/>
              </a:rPr>
              <a:t>Wait)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57186" y="679551"/>
            <a:ext cx="2460307" cy="2380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Détection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correction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stratégies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</a:t>
            </a:r>
            <a:r>
              <a:rPr sz="550" spc="1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retransmission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40" dirty="0">
                <a:solidFill>
                  <a:srgbClr val="04064C"/>
                </a:solidFill>
                <a:latin typeface="Times New Roman"/>
                <a:cs typeface="Times New Roman"/>
              </a:rPr>
              <a:t>Envoyer </a:t>
            </a:r>
            <a:r>
              <a:rPr sz="1200" spc="35" dirty="0">
                <a:solidFill>
                  <a:srgbClr val="04064C"/>
                </a:solidFill>
                <a:latin typeface="Times New Roman"/>
                <a:cs typeface="Times New Roman"/>
              </a:rPr>
              <a:t>et </a:t>
            </a:r>
            <a:r>
              <a:rPr sz="1200" spc="20" dirty="0" err="1">
                <a:solidFill>
                  <a:srgbClr val="04064C"/>
                </a:solidFill>
                <a:latin typeface="Times New Roman"/>
                <a:cs typeface="Times New Roman"/>
              </a:rPr>
              <a:t>attendre</a:t>
            </a:r>
            <a:r>
              <a:rPr sz="1200" spc="2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20" dirty="0" smtClean="0">
                <a:solidFill>
                  <a:srgbClr val="04064C"/>
                </a:solidFill>
                <a:latin typeface="Times New Roman"/>
                <a:cs typeface="Times New Roman"/>
              </a:rPr>
              <a:t>(</a:t>
            </a:r>
            <a:r>
              <a:rPr lang="fr-FR" sz="1200" spc="20" dirty="0" err="1">
                <a:solidFill>
                  <a:srgbClr val="04064C"/>
                </a:solidFill>
                <a:latin typeface="Times New Roman"/>
                <a:cs typeface="Times New Roman"/>
              </a:rPr>
              <a:t>send</a:t>
            </a:r>
            <a:r>
              <a:rPr sz="1200" spc="20" dirty="0" smtClean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5" dirty="0" smtClean="0">
                <a:solidFill>
                  <a:srgbClr val="04064C"/>
                </a:solidFill>
                <a:latin typeface="Times New Roman"/>
                <a:cs typeface="Times New Roman"/>
              </a:rPr>
              <a:t>and Wait)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-</a:t>
            </a:r>
            <a:r>
              <a:rPr sz="1200" spc="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4064C"/>
                </a:solidFill>
                <a:latin typeface="Times New Roman"/>
                <a:cs typeface="Times New Roman"/>
              </a:rPr>
              <a:t>Problème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58983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8516" y="489483"/>
            <a:ext cx="3966845" cy="55626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44"/>
              </a:spcBef>
            </a:pPr>
            <a:r>
              <a:rPr sz="1200" spc="-75" dirty="0">
                <a:latin typeface="Times New Roman"/>
                <a:cs typeface="Times New Roman"/>
              </a:rPr>
              <a:t>Si </a:t>
            </a:r>
            <a:r>
              <a:rPr sz="1200" spc="-20" dirty="0">
                <a:latin typeface="Times New Roman"/>
                <a:cs typeface="Times New Roman"/>
              </a:rPr>
              <a:t>l'acquittement d'une </a:t>
            </a:r>
            <a:r>
              <a:rPr sz="1200" spc="-15" dirty="0">
                <a:latin typeface="Times New Roman"/>
                <a:cs typeface="Times New Roman"/>
              </a:rPr>
              <a:t>trame(n) est </a:t>
            </a:r>
            <a:r>
              <a:rPr sz="1200" spc="-30" dirty="0">
                <a:latin typeface="Times New Roman"/>
                <a:cs typeface="Times New Roman"/>
              </a:rPr>
              <a:t>perdu, </a:t>
            </a:r>
            <a:r>
              <a:rPr sz="1200" spc="-20" dirty="0">
                <a:latin typeface="Times New Roman"/>
                <a:cs typeface="Times New Roman"/>
              </a:rPr>
              <a:t>l'émetteur </a:t>
            </a:r>
            <a:r>
              <a:rPr sz="1200" spc="-60" dirty="0">
                <a:latin typeface="Times New Roman"/>
                <a:cs typeface="Times New Roman"/>
              </a:rPr>
              <a:t>va </a:t>
            </a:r>
            <a:r>
              <a:rPr sz="1200" spc="-50" dirty="0">
                <a:latin typeface="Times New Roman"/>
                <a:cs typeface="Times New Roman"/>
              </a:rPr>
              <a:t>la  </a:t>
            </a:r>
            <a:r>
              <a:rPr sz="1200" spc="-20" dirty="0">
                <a:latin typeface="Times New Roman"/>
                <a:cs typeface="Times New Roman"/>
              </a:rPr>
              <a:t>retransmettre </a:t>
            </a:r>
            <a:r>
              <a:rPr sz="1200" spc="-55" dirty="0">
                <a:latin typeface="Times New Roman"/>
                <a:cs typeface="Times New Roman"/>
              </a:rPr>
              <a:t>mais </a:t>
            </a:r>
            <a:r>
              <a:rPr sz="1200" spc="-65" dirty="0">
                <a:latin typeface="Times New Roman"/>
                <a:cs typeface="Times New Roman"/>
              </a:rPr>
              <a:t>le </a:t>
            </a:r>
            <a:r>
              <a:rPr sz="1200" spc="-35" dirty="0">
                <a:latin typeface="Times New Roman"/>
                <a:cs typeface="Times New Roman"/>
              </a:rPr>
              <a:t>récepteur </a:t>
            </a:r>
            <a:r>
              <a:rPr sz="1200" spc="-60" dirty="0">
                <a:latin typeface="Times New Roman"/>
                <a:cs typeface="Times New Roman"/>
              </a:rPr>
              <a:t>va </a:t>
            </a:r>
            <a:r>
              <a:rPr sz="1200" spc="-50" dirty="0">
                <a:latin typeface="Times New Roman"/>
                <a:cs typeface="Times New Roman"/>
              </a:rPr>
              <a:t>la considérer </a:t>
            </a:r>
            <a:r>
              <a:rPr sz="1200" spc="-65" dirty="0">
                <a:latin typeface="Times New Roman"/>
                <a:cs typeface="Times New Roman"/>
              </a:rPr>
              <a:t>comme </a:t>
            </a:r>
            <a:r>
              <a:rPr sz="1200" spc="-50" dirty="0">
                <a:latin typeface="Times New Roman"/>
                <a:cs typeface="Times New Roman"/>
              </a:rPr>
              <a:t>une </a:t>
            </a:r>
            <a:r>
              <a:rPr sz="1200" spc="-65" dirty="0">
                <a:latin typeface="Times New Roman"/>
                <a:cs typeface="Times New Roman"/>
              </a:rPr>
              <a:t>nouvelle  </a:t>
            </a:r>
            <a:r>
              <a:rPr sz="1200" spc="-25" dirty="0">
                <a:latin typeface="Times New Roman"/>
                <a:cs typeface="Times New Roman"/>
              </a:rPr>
              <a:t>trame!.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07808" y="1028242"/>
            <a:ext cx="2246947" cy="2246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Détection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correction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stratégies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</a:t>
            </a:r>
            <a:r>
              <a:rPr sz="550" spc="1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retransmission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40" dirty="0">
                <a:solidFill>
                  <a:srgbClr val="04064C"/>
                </a:solidFill>
                <a:latin typeface="Times New Roman"/>
                <a:cs typeface="Times New Roman"/>
              </a:rPr>
              <a:t>Envoyer </a:t>
            </a:r>
            <a:r>
              <a:rPr sz="1200" spc="35" dirty="0">
                <a:solidFill>
                  <a:srgbClr val="04064C"/>
                </a:solidFill>
                <a:latin typeface="Times New Roman"/>
                <a:cs typeface="Times New Roman"/>
              </a:rPr>
              <a:t>et </a:t>
            </a:r>
            <a:r>
              <a:rPr sz="1200" spc="20" dirty="0" err="1">
                <a:solidFill>
                  <a:srgbClr val="04064C"/>
                </a:solidFill>
                <a:latin typeface="Times New Roman"/>
                <a:cs typeface="Times New Roman"/>
              </a:rPr>
              <a:t>attendre</a:t>
            </a:r>
            <a:r>
              <a:rPr sz="1200" spc="2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20" dirty="0" smtClean="0">
                <a:solidFill>
                  <a:srgbClr val="04064C"/>
                </a:solidFill>
                <a:latin typeface="Times New Roman"/>
                <a:cs typeface="Times New Roman"/>
              </a:rPr>
              <a:t>(</a:t>
            </a:r>
            <a:r>
              <a:rPr lang="fr-FR" sz="1200" spc="20" dirty="0" err="1">
                <a:solidFill>
                  <a:srgbClr val="04064C"/>
                </a:solidFill>
                <a:latin typeface="Times New Roman"/>
                <a:cs typeface="Times New Roman"/>
              </a:rPr>
              <a:t>send</a:t>
            </a:r>
            <a:r>
              <a:rPr lang="fr-FR" sz="1200" spc="2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5" dirty="0" smtClean="0">
                <a:solidFill>
                  <a:srgbClr val="04064C"/>
                </a:solidFill>
                <a:latin typeface="Times New Roman"/>
                <a:cs typeface="Times New Roman"/>
              </a:rPr>
              <a:t>and </a:t>
            </a:r>
            <a:r>
              <a:rPr sz="1200" spc="5" dirty="0">
                <a:solidFill>
                  <a:srgbClr val="04064C"/>
                </a:solidFill>
                <a:latin typeface="Times New Roman"/>
                <a:cs typeface="Times New Roman"/>
              </a:rPr>
              <a:t>Wait)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-</a:t>
            </a:r>
            <a:r>
              <a:rPr sz="1200" spc="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Solution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60638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72" y="96066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115046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45413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89" y="160596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8516" y="535053"/>
            <a:ext cx="4172585" cy="116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4310">
              <a:lnSpc>
                <a:spcPct val="100000"/>
              </a:lnSpc>
              <a:spcBef>
                <a:spcPts val="95"/>
              </a:spcBef>
            </a:pPr>
            <a:r>
              <a:rPr sz="1000" spc="-50" dirty="0" smtClean="0">
                <a:latin typeface="Times New Roman"/>
                <a:cs typeface="Times New Roman"/>
              </a:rPr>
              <a:t>Il</a:t>
            </a:r>
            <a:r>
              <a:rPr lang="fr-FR" sz="1000" spc="-50" dirty="0" smtClean="0">
                <a:latin typeface="Times New Roman"/>
                <a:cs typeface="Times New Roman"/>
              </a:rPr>
              <a:t> suffit </a:t>
            </a:r>
            <a:r>
              <a:rPr sz="1000" spc="5" dirty="0" smtClean="0">
                <a:latin typeface="Times New Roman"/>
                <a:cs typeface="Times New Roman"/>
              </a:rPr>
              <a:t>de </a:t>
            </a:r>
            <a:r>
              <a:rPr sz="1000" spc="15" dirty="0">
                <a:latin typeface="Times New Roman"/>
                <a:cs typeface="Times New Roman"/>
              </a:rPr>
              <a:t>numéroter </a:t>
            </a:r>
            <a:r>
              <a:rPr sz="1000" spc="-20" dirty="0">
                <a:latin typeface="Times New Roman"/>
                <a:cs typeface="Times New Roman"/>
              </a:rPr>
              <a:t>les </a:t>
            </a:r>
            <a:r>
              <a:rPr sz="1000" spc="20" dirty="0">
                <a:latin typeface="Times New Roman"/>
                <a:cs typeface="Times New Roman"/>
              </a:rPr>
              <a:t>trames </a:t>
            </a:r>
            <a:r>
              <a:rPr sz="1000" spc="10" dirty="0">
                <a:latin typeface="Times New Roman"/>
                <a:cs typeface="Times New Roman"/>
              </a:rPr>
              <a:t>pour </a:t>
            </a:r>
            <a:r>
              <a:rPr sz="1000" dirty="0">
                <a:latin typeface="Times New Roman"/>
                <a:cs typeface="Times New Roman"/>
              </a:rPr>
              <a:t>résoudre </a:t>
            </a: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dirty="0">
                <a:latin typeface="Times New Roman"/>
                <a:cs typeface="Times New Roman"/>
              </a:rPr>
              <a:t>problème, </a:t>
            </a:r>
            <a:r>
              <a:rPr sz="1000" spc="5" dirty="0">
                <a:latin typeface="Times New Roman"/>
                <a:cs typeface="Times New Roman"/>
              </a:rPr>
              <a:t>en </a:t>
            </a:r>
            <a:r>
              <a:rPr sz="1000" spc="30" dirty="0">
                <a:latin typeface="Times New Roman"/>
                <a:cs typeface="Times New Roman"/>
              </a:rPr>
              <a:t>ajoutant </a:t>
            </a:r>
            <a:r>
              <a:rPr sz="1000" spc="10" dirty="0">
                <a:latin typeface="Times New Roman"/>
                <a:cs typeface="Times New Roman"/>
              </a:rPr>
              <a:t>un  </a:t>
            </a:r>
            <a:r>
              <a:rPr sz="950" spc="90" dirty="0">
                <a:solidFill>
                  <a:srgbClr val="3333A3"/>
                </a:solidFill>
                <a:latin typeface="Times New Roman"/>
                <a:cs typeface="Times New Roman"/>
              </a:rPr>
              <a:t>champ </a:t>
            </a:r>
            <a:r>
              <a:rPr sz="950" spc="75" dirty="0">
                <a:solidFill>
                  <a:srgbClr val="3333A3"/>
                </a:solidFill>
                <a:latin typeface="Times New Roman"/>
                <a:cs typeface="Times New Roman"/>
              </a:rPr>
              <a:t>dans </a:t>
            </a:r>
            <a:r>
              <a:rPr sz="950" spc="85" dirty="0">
                <a:solidFill>
                  <a:srgbClr val="3333A3"/>
                </a:solidFill>
                <a:latin typeface="Times New Roman"/>
                <a:cs typeface="Times New Roman"/>
              </a:rPr>
              <a:t>l'en-tête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10" dirty="0">
                <a:latin typeface="Times New Roman"/>
                <a:cs typeface="Times New Roman"/>
              </a:rPr>
              <a:t>chaque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trame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00" spc="-10" dirty="0">
                <a:latin typeface="Times New Roman"/>
                <a:cs typeface="Times New Roman"/>
              </a:rPr>
              <a:t>Quelle </a:t>
            </a:r>
            <a:r>
              <a:rPr sz="1000" spc="20" dirty="0">
                <a:latin typeface="Times New Roman"/>
                <a:cs typeface="Times New Roman"/>
              </a:rPr>
              <a:t>est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dirty="0">
                <a:latin typeface="Times New Roman"/>
                <a:cs typeface="Times New Roman"/>
              </a:rPr>
              <a:t>longueur </a:t>
            </a:r>
            <a:r>
              <a:rPr sz="1000" spc="10" dirty="0">
                <a:latin typeface="Times New Roman"/>
                <a:cs typeface="Times New Roman"/>
              </a:rPr>
              <a:t>du </a:t>
            </a:r>
            <a:r>
              <a:rPr sz="1000" spc="15" dirty="0">
                <a:latin typeface="Times New Roman"/>
                <a:cs typeface="Times New Roman"/>
              </a:rPr>
              <a:t>champ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numéro?</a:t>
            </a:r>
            <a:endParaRPr sz="1000" dirty="0">
              <a:latin typeface="Times New Roman"/>
              <a:cs typeface="Times New Roman"/>
            </a:endParaRPr>
          </a:p>
          <a:p>
            <a:pPr marL="139065">
              <a:lnSpc>
                <a:spcPts val="1200"/>
              </a:lnSpc>
              <a:spcBef>
                <a:spcPts val="195"/>
              </a:spcBef>
            </a:pPr>
            <a:r>
              <a:rPr sz="1000" spc="10" dirty="0">
                <a:latin typeface="Times New Roman"/>
                <a:cs typeface="Times New Roman"/>
              </a:rPr>
              <a:t>On </a:t>
            </a:r>
            <a:r>
              <a:rPr sz="1000" spc="30" dirty="0">
                <a:latin typeface="Times New Roman"/>
                <a:cs typeface="Times New Roman"/>
              </a:rPr>
              <a:t>n'aura </a:t>
            </a:r>
            <a:r>
              <a:rPr sz="1000" spc="10" dirty="0">
                <a:latin typeface="Times New Roman"/>
                <a:cs typeface="Times New Roman"/>
              </a:rPr>
              <a:t>pas </a:t>
            </a:r>
            <a:r>
              <a:rPr sz="1000" dirty="0">
                <a:latin typeface="Times New Roman"/>
                <a:cs typeface="Times New Roman"/>
              </a:rPr>
              <a:t>besoin </a:t>
            </a:r>
            <a:r>
              <a:rPr sz="1000" spc="25" dirty="0">
                <a:latin typeface="Times New Roman"/>
                <a:cs typeface="Times New Roman"/>
              </a:rPr>
              <a:t>d'une </a:t>
            </a:r>
            <a:r>
              <a:rPr sz="1000" spc="15" dirty="0">
                <a:latin typeface="Times New Roman"/>
                <a:cs typeface="Times New Roman"/>
              </a:rPr>
              <a:t>numérotation </a:t>
            </a:r>
            <a:r>
              <a:rPr sz="1000" spc="-5" dirty="0">
                <a:latin typeface="Times New Roman"/>
                <a:cs typeface="Times New Roman"/>
              </a:rPr>
              <a:t>précise, </a:t>
            </a: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spc="10" dirty="0">
                <a:latin typeface="Times New Roman"/>
                <a:cs typeface="Times New Roman"/>
              </a:rPr>
              <a:t>récepteur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devra</a:t>
            </a:r>
          </a:p>
          <a:p>
            <a:pPr marL="139065" marR="5080">
              <a:lnSpc>
                <a:spcPts val="1200"/>
              </a:lnSpc>
              <a:spcBef>
                <a:spcPts val="35"/>
              </a:spcBef>
            </a:pPr>
            <a:r>
              <a:rPr sz="1000" spc="10" dirty="0">
                <a:latin typeface="Times New Roman"/>
                <a:cs typeface="Times New Roman"/>
              </a:rPr>
              <a:t>uniquement </a:t>
            </a:r>
            <a:r>
              <a:rPr sz="1000" spc="-10" dirty="0">
                <a:latin typeface="Times New Roman"/>
                <a:cs typeface="Times New Roman"/>
              </a:rPr>
              <a:t>savoir </a:t>
            </a:r>
            <a:r>
              <a:rPr sz="1000" dirty="0">
                <a:latin typeface="Times New Roman"/>
                <a:cs typeface="Times New Roman"/>
              </a:rPr>
              <a:t>s'il </a:t>
            </a:r>
            <a:r>
              <a:rPr sz="1000" spc="25" dirty="0">
                <a:latin typeface="Times New Roman"/>
                <a:cs typeface="Times New Roman"/>
              </a:rPr>
              <a:t>s'agit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spc="25" dirty="0">
                <a:latin typeface="Times New Roman"/>
                <a:cs typeface="Times New Roman"/>
              </a:rPr>
              <a:t>trame </a:t>
            </a:r>
            <a:r>
              <a:rPr sz="1000" spc="5" dirty="0">
                <a:latin typeface="Times New Roman"/>
                <a:cs typeface="Times New Roman"/>
              </a:rPr>
              <a:t>précédente ou </a:t>
            </a:r>
            <a:r>
              <a:rPr sz="1000" spc="25" dirty="0">
                <a:latin typeface="Times New Roman"/>
                <a:cs typeface="Times New Roman"/>
              </a:rPr>
              <a:t>d'une </a:t>
            </a:r>
            <a:r>
              <a:rPr sz="1000" spc="-15" dirty="0">
                <a:latin typeface="Times New Roman"/>
                <a:cs typeface="Times New Roman"/>
              </a:rPr>
              <a:t>nouvelle </a:t>
            </a:r>
            <a:r>
              <a:rPr sz="1000" spc="25" dirty="0">
                <a:latin typeface="Times New Roman"/>
                <a:cs typeface="Times New Roman"/>
              </a:rPr>
              <a:t>trame  </a:t>
            </a:r>
            <a:r>
              <a:rPr sz="1000" spc="5" dirty="0">
                <a:latin typeface="Times New Roman"/>
                <a:cs typeface="Times New Roman"/>
              </a:rPr>
              <a:t>Donc, </a:t>
            </a:r>
            <a:r>
              <a:rPr sz="1000" spc="10" dirty="0">
                <a:latin typeface="Times New Roman"/>
                <a:cs typeface="Times New Roman"/>
              </a:rPr>
              <a:t>un </a:t>
            </a:r>
            <a:r>
              <a:rPr sz="1000" spc="-10" dirty="0" err="1">
                <a:latin typeface="Times New Roman"/>
                <a:cs typeface="Times New Roman"/>
              </a:rPr>
              <a:t>seul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5" dirty="0" smtClean="0">
                <a:latin typeface="Times New Roman"/>
                <a:cs typeface="Times New Roman"/>
              </a:rPr>
              <a:t>bit</a:t>
            </a:r>
            <a:r>
              <a:rPr lang="fr-FR" sz="1000" spc="15" dirty="0" smtClean="0">
                <a:latin typeface="Times New Roman"/>
                <a:cs typeface="Times New Roman"/>
              </a:rPr>
              <a:t> suffira </a:t>
            </a:r>
            <a:r>
              <a:rPr sz="1000" spc="10" dirty="0" smtClean="0">
                <a:latin typeface="Times New Roman"/>
                <a:cs typeface="Times New Roman"/>
              </a:rPr>
              <a:t>pour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spc="15" dirty="0">
                <a:latin typeface="Times New Roman"/>
                <a:cs typeface="Times New Roman"/>
              </a:rPr>
              <a:t>numérotation </a:t>
            </a:r>
            <a:r>
              <a:rPr sz="1000" dirty="0">
                <a:latin typeface="Times New Roman"/>
                <a:cs typeface="Times New Roman"/>
              </a:rPr>
              <a:t>des</a:t>
            </a:r>
            <a:r>
              <a:rPr sz="1000" spc="20" dirty="0">
                <a:latin typeface="Times New Roman"/>
                <a:cs typeface="Times New Roman"/>
              </a:rPr>
              <a:t> trames.</a:t>
            </a:r>
            <a:endParaRPr sz="1000" dirty="0">
              <a:latin typeface="Times New Roman"/>
              <a:cs typeface="Times New Roman"/>
            </a:endParaRPr>
          </a:p>
          <a:p>
            <a:pPr marL="139065">
              <a:lnSpc>
                <a:spcPts val="1150"/>
              </a:lnSpc>
            </a:pPr>
            <a:r>
              <a:rPr sz="1000" spc="-20" dirty="0">
                <a:latin typeface="Times New Roman"/>
                <a:cs typeface="Times New Roman"/>
              </a:rPr>
              <a:t>La </a:t>
            </a:r>
            <a:r>
              <a:rPr sz="1000" dirty="0">
                <a:latin typeface="Times New Roman"/>
                <a:cs typeface="Times New Roman"/>
              </a:rPr>
              <a:t>1er </a:t>
            </a:r>
            <a:r>
              <a:rPr sz="1000" spc="25" dirty="0">
                <a:latin typeface="Times New Roman"/>
                <a:cs typeface="Times New Roman"/>
              </a:rPr>
              <a:t>trame </a:t>
            </a:r>
            <a:r>
              <a:rPr sz="1000" spc="15" dirty="0">
                <a:latin typeface="Times New Roman"/>
                <a:cs typeface="Times New Roman"/>
              </a:rPr>
              <a:t>porte </a:t>
            </a: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spc="10" dirty="0">
                <a:latin typeface="Times New Roman"/>
                <a:cs typeface="Times New Roman"/>
              </a:rPr>
              <a:t>num 0,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dirty="0">
                <a:latin typeface="Times New Roman"/>
                <a:cs typeface="Times New Roman"/>
              </a:rPr>
              <a:t>2eme </a:t>
            </a:r>
            <a:r>
              <a:rPr sz="1000" spc="10" dirty="0">
                <a:latin typeface="Times New Roman"/>
                <a:cs typeface="Times New Roman"/>
              </a:rPr>
              <a:t>1,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dirty="0">
                <a:latin typeface="Times New Roman"/>
                <a:cs typeface="Times New Roman"/>
              </a:rPr>
              <a:t>3eme </a:t>
            </a:r>
            <a:r>
              <a:rPr sz="1000" spc="10" dirty="0">
                <a:latin typeface="Times New Roman"/>
                <a:cs typeface="Times New Roman"/>
              </a:rPr>
              <a:t>0,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dirty="0">
                <a:latin typeface="Times New Roman"/>
                <a:cs typeface="Times New Roman"/>
              </a:rPr>
              <a:t>4eme </a:t>
            </a:r>
            <a:r>
              <a:rPr sz="1000" spc="10" dirty="0">
                <a:latin typeface="Times New Roman"/>
                <a:cs typeface="Times New Roman"/>
              </a:rPr>
              <a:t>1, </a:t>
            </a:r>
            <a:r>
              <a:rPr sz="1000" i="1" spc="-5" dirty="0">
                <a:latin typeface="Arial"/>
                <a:cs typeface="Arial"/>
              </a:rPr>
              <a:t>. .</a:t>
            </a:r>
            <a:r>
              <a:rPr sz="1000" i="1" spc="-15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81150" y="1774240"/>
            <a:ext cx="2146935" cy="16817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Détection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correction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stratégies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</a:t>
            </a:r>
            <a:r>
              <a:rPr sz="550" spc="1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retransmission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40" dirty="0">
                <a:solidFill>
                  <a:srgbClr val="04064C"/>
                </a:solidFill>
                <a:latin typeface="Times New Roman"/>
                <a:cs typeface="Times New Roman"/>
              </a:rPr>
              <a:t>Envoyer </a:t>
            </a:r>
            <a:r>
              <a:rPr sz="1200" spc="35" dirty="0">
                <a:solidFill>
                  <a:srgbClr val="04064C"/>
                </a:solidFill>
                <a:latin typeface="Times New Roman"/>
                <a:cs typeface="Times New Roman"/>
              </a:rPr>
              <a:t>et </a:t>
            </a:r>
            <a:r>
              <a:rPr sz="1200" spc="20" dirty="0" err="1">
                <a:solidFill>
                  <a:srgbClr val="04064C"/>
                </a:solidFill>
                <a:latin typeface="Times New Roman"/>
                <a:cs typeface="Times New Roman"/>
              </a:rPr>
              <a:t>attendre</a:t>
            </a:r>
            <a:r>
              <a:rPr sz="1200" spc="2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20" dirty="0" smtClean="0">
                <a:solidFill>
                  <a:srgbClr val="04064C"/>
                </a:solidFill>
                <a:latin typeface="Times New Roman"/>
                <a:cs typeface="Times New Roman"/>
              </a:rPr>
              <a:t>(</a:t>
            </a:r>
            <a:r>
              <a:rPr lang="fr-FR" sz="1200" spc="20" dirty="0" err="1">
                <a:solidFill>
                  <a:srgbClr val="04064C"/>
                </a:solidFill>
                <a:latin typeface="Times New Roman"/>
                <a:cs typeface="Times New Roman"/>
              </a:rPr>
              <a:t>send</a:t>
            </a:r>
            <a:r>
              <a:rPr lang="fr-FR" sz="1200" spc="2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5" dirty="0" smtClean="0">
                <a:solidFill>
                  <a:srgbClr val="04064C"/>
                </a:solidFill>
                <a:latin typeface="Times New Roman"/>
                <a:cs typeface="Times New Roman"/>
              </a:rPr>
              <a:t>and </a:t>
            </a:r>
            <a:r>
              <a:rPr sz="1200" spc="5" dirty="0">
                <a:solidFill>
                  <a:srgbClr val="04064C"/>
                </a:solidFill>
                <a:latin typeface="Times New Roman"/>
                <a:cs typeface="Times New Roman"/>
              </a:rPr>
              <a:t>Wait)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- </a:t>
            </a:r>
            <a:r>
              <a:rPr sz="1200" spc="5" dirty="0">
                <a:solidFill>
                  <a:srgbClr val="04064C"/>
                </a:solidFill>
                <a:latin typeface="Times New Roman"/>
                <a:cs typeface="Times New Roman"/>
              </a:rPr>
              <a:t>avantages </a:t>
            </a:r>
            <a:r>
              <a:rPr sz="1200" spc="35" dirty="0">
                <a:solidFill>
                  <a:srgbClr val="04064C"/>
                </a:solidFill>
                <a:latin typeface="Times New Roman"/>
                <a:cs typeface="Times New Roman"/>
              </a:rPr>
              <a:t>et</a:t>
            </a:r>
            <a:r>
              <a:rPr sz="1200" spc="204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inconvénients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91130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9" y="1139075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1632508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672" y="215124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89" y="2379014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889" y="2568791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8516" y="784569"/>
            <a:ext cx="4172585" cy="207236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950" spc="70" dirty="0">
                <a:solidFill>
                  <a:srgbClr val="3333A3"/>
                </a:solidFill>
                <a:latin typeface="Times New Roman"/>
                <a:cs typeface="Times New Roman"/>
              </a:rPr>
              <a:t>Avantages:</a:t>
            </a:r>
            <a:endParaRPr sz="950" dirty="0">
              <a:latin typeface="Times New Roman"/>
              <a:cs typeface="Times New Roman"/>
            </a:endParaRPr>
          </a:p>
          <a:p>
            <a:pPr marL="139065" marR="204470">
              <a:lnSpc>
                <a:spcPct val="100000"/>
              </a:lnSpc>
              <a:spcBef>
                <a:spcPts val="505"/>
              </a:spcBef>
            </a:pPr>
            <a:r>
              <a:rPr sz="1000" spc="-10" dirty="0">
                <a:latin typeface="Times New Roman"/>
                <a:cs typeface="Times New Roman"/>
              </a:rPr>
              <a:t>Simplicité 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spc="-15" dirty="0">
                <a:latin typeface="Times New Roman"/>
                <a:cs typeface="Times New Roman"/>
              </a:rPr>
              <a:t>Facile </a:t>
            </a:r>
            <a:r>
              <a:rPr sz="1000" spc="30" dirty="0">
                <a:latin typeface="Times New Roman"/>
                <a:cs typeface="Times New Roman"/>
              </a:rPr>
              <a:t>à </a:t>
            </a:r>
            <a:r>
              <a:rPr sz="1000" dirty="0">
                <a:latin typeface="Times New Roman"/>
                <a:cs typeface="Times New Roman"/>
              </a:rPr>
              <a:t>comprendre </a:t>
            </a:r>
            <a:r>
              <a:rPr sz="1000" spc="40" dirty="0">
                <a:latin typeface="Times New Roman"/>
                <a:cs typeface="Times New Roman"/>
              </a:rPr>
              <a:t>et </a:t>
            </a:r>
            <a:r>
              <a:rPr sz="1000" spc="30" dirty="0">
                <a:latin typeface="Times New Roman"/>
                <a:cs typeface="Times New Roman"/>
              </a:rPr>
              <a:t>à </a:t>
            </a:r>
            <a:r>
              <a:rPr sz="1000" spc="10" dirty="0">
                <a:latin typeface="Times New Roman"/>
                <a:cs typeface="Times New Roman"/>
              </a:rPr>
              <a:t>implanter. </a:t>
            </a:r>
            <a:r>
              <a:rPr sz="1000" spc="-10" dirty="0" smtClean="0">
                <a:latin typeface="Times New Roman"/>
                <a:cs typeface="Times New Roman"/>
              </a:rPr>
              <a:t>Ne </a:t>
            </a:r>
            <a:r>
              <a:rPr sz="1000" spc="10" dirty="0">
                <a:latin typeface="Times New Roman"/>
                <a:cs typeface="Times New Roman"/>
              </a:rPr>
              <a:t>demande pas  beaucoup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5" dirty="0">
                <a:latin typeface="Times New Roman"/>
                <a:cs typeface="Times New Roman"/>
              </a:rPr>
              <a:t>mémoire: </a:t>
            </a:r>
            <a:r>
              <a:rPr sz="1000" spc="-40" dirty="0">
                <a:latin typeface="Times New Roman"/>
                <a:cs typeface="Times New Roman"/>
              </a:rPr>
              <a:t>Le </a:t>
            </a:r>
            <a:r>
              <a:rPr sz="1000" spc="10" dirty="0">
                <a:latin typeface="Times New Roman"/>
                <a:cs typeface="Times New Roman"/>
              </a:rPr>
              <a:t>récepteur </a:t>
            </a:r>
            <a:r>
              <a:rPr sz="1000" spc="-10" dirty="0">
                <a:latin typeface="Times New Roman"/>
                <a:cs typeface="Times New Roman"/>
              </a:rPr>
              <a:t>utilise </a:t>
            </a:r>
            <a:r>
              <a:rPr sz="1000" spc="10" dirty="0">
                <a:latin typeface="Times New Roman"/>
                <a:cs typeface="Times New Roman"/>
              </a:rPr>
              <a:t>un </a:t>
            </a:r>
            <a:r>
              <a:rPr sz="1000" spc="30" dirty="0">
                <a:latin typeface="Times New Roman"/>
                <a:cs typeface="Times New Roman"/>
              </a:rPr>
              <a:t>tampon </a:t>
            </a:r>
            <a:r>
              <a:rPr sz="1000" spc="-5" dirty="0">
                <a:latin typeface="Times New Roman"/>
                <a:cs typeface="Times New Roman"/>
              </a:rPr>
              <a:t>qui </a:t>
            </a:r>
            <a:r>
              <a:rPr sz="1000" spc="30" dirty="0">
                <a:latin typeface="Times New Roman"/>
                <a:cs typeface="Times New Roman"/>
              </a:rPr>
              <a:t>peut </a:t>
            </a:r>
            <a:r>
              <a:rPr sz="1000" spc="5" dirty="0">
                <a:latin typeface="Times New Roman"/>
                <a:cs typeface="Times New Roman"/>
              </a:rPr>
              <a:t>contenir  une </a:t>
            </a:r>
            <a:r>
              <a:rPr sz="1000" spc="-10" dirty="0">
                <a:latin typeface="Times New Roman"/>
                <a:cs typeface="Times New Roman"/>
              </a:rPr>
              <a:t>seule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trame.</a:t>
            </a:r>
            <a:endParaRPr sz="1000" dirty="0">
              <a:latin typeface="Times New Roman"/>
              <a:cs typeface="Times New Roman"/>
            </a:endParaRPr>
          </a:p>
          <a:p>
            <a:pPr marL="139065" marR="5080">
              <a:lnSpc>
                <a:spcPct val="100000"/>
              </a:lnSpc>
              <a:spcBef>
                <a:spcPts val="285"/>
              </a:spcBef>
            </a:pPr>
            <a:r>
              <a:rPr sz="1000" dirty="0">
                <a:latin typeface="Times New Roman"/>
                <a:cs typeface="Times New Roman"/>
              </a:rPr>
              <a:t>Contrôle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lang="fr-FR" sz="1000" spc="5" dirty="0" err="1" smtClean="0">
                <a:latin typeface="Times New Roman"/>
                <a:cs typeface="Times New Roman"/>
              </a:rPr>
              <a:t>fl</a:t>
            </a:r>
            <a:r>
              <a:rPr sz="1000" spc="100" dirty="0" err="1" smtClean="0">
                <a:latin typeface="Times New Roman"/>
                <a:cs typeface="Times New Roman"/>
              </a:rPr>
              <a:t>ux</a:t>
            </a:r>
            <a:r>
              <a:rPr sz="1000" spc="100" dirty="0" smtClean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: </a:t>
            </a:r>
            <a:r>
              <a:rPr sz="1000" spc="20" dirty="0">
                <a:latin typeface="Times New Roman"/>
                <a:cs typeface="Times New Roman"/>
              </a:rPr>
              <a:t>L'émetteur </a:t>
            </a:r>
            <a:r>
              <a:rPr sz="1000" spc="5" dirty="0">
                <a:latin typeface="Times New Roman"/>
                <a:cs typeface="Times New Roman"/>
              </a:rPr>
              <a:t>n'envoie </a:t>
            </a:r>
            <a:r>
              <a:rPr sz="1000" spc="10" dirty="0">
                <a:latin typeface="Times New Roman"/>
                <a:cs typeface="Times New Roman"/>
              </a:rPr>
              <a:t>pas </a:t>
            </a:r>
            <a:r>
              <a:rPr sz="1000" spc="-5" dirty="0">
                <a:latin typeface="Times New Roman"/>
                <a:cs typeface="Times New Roman"/>
              </a:rPr>
              <a:t>plus </a:t>
            </a:r>
            <a:r>
              <a:rPr sz="1000" spc="5" dirty="0">
                <a:latin typeface="Times New Roman"/>
                <a:cs typeface="Times New Roman"/>
              </a:rPr>
              <a:t>que </a:t>
            </a:r>
            <a:r>
              <a:rPr sz="1000" spc="-5" dirty="0">
                <a:latin typeface="Times New Roman"/>
                <a:cs typeface="Times New Roman"/>
              </a:rPr>
              <a:t>ce </a:t>
            </a:r>
            <a:r>
              <a:rPr sz="1000" spc="5" dirty="0">
                <a:latin typeface="Times New Roman"/>
                <a:cs typeface="Times New Roman"/>
              </a:rPr>
              <a:t>que </a:t>
            </a: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spc="10" dirty="0">
                <a:latin typeface="Times New Roman"/>
                <a:cs typeface="Times New Roman"/>
              </a:rPr>
              <a:t>récepteur </a:t>
            </a:r>
            <a:r>
              <a:rPr sz="1000" spc="30" dirty="0">
                <a:latin typeface="Times New Roman"/>
                <a:cs typeface="Times New Roman"/>
              </a:rPr>
              <a:t>peut  </a:t>
            </a:r>
            <a:r>
              <a:rPr sz="1000" spc="20" dirty="0">
                <a:latin typeface="Times New Roman"/>
                <a:cs typeface="Times New Roman"/>
              </a:rPr>
              <a:t>traiter. </a:t>
            </a:r>
            <a:r>
              <a:rPr sz="1000" spc="-50" dirty="0">
                <a:latin typeface="Times New Roman"/>
                <a:cs typeface="Times New Roman"/>
              </a:rPr>
              <a:t>Il </a:t>
            </a:r>
            <a:r>
              <a:rPr sz="1000" spc="-15" dirty="0">
                <a:latin typeface="Times New Roman"/>
                <a:cs typeface="Times New Roman"/>
              </a:rPr>
              <a:t>envoie </a:t>
            </a:r>
            <a:r>
              <a:rPr sz="1000" spc="5" dirty="0">
                <a:latin typeface="Times New Roman"/>
                <a:cs typeface="Times New Roman"/>
              </a:rPr>
              <a:t>une </a:t>
            </a:r>
            <a:r>
              <a:rPr sz="1000" spc="25" dirty="0">
                <a:latin typeface="Times New Roman"/>
                <a:cs typeface="Times New Roman"/>
              </a:rPr>
              <a:t>trame </a:t>
            </a:r>
            <a:r>
              <a:rPr sz="1000" spc="40" dirty="0">
                <a:latin typeface="Times New Roman"/>
                <a:cs typeface="Times New Roman"/>
              </a:rPr>
              <a:t>et </a:t>
            </a:r>
            <a:r>
              <a:rPr sz="1000" spc="-40" dirty="0">
                <a:latin typeface="Times New Roman"/>
                <a:cs typeface="Times New Roman"/>
              </a:rPr>
              <a:t>il </a:t>
            </a:r>
            <a:r>
              <a:rPr sz="1000" spc="15" dirty="0">
                <a:latin typeface="Times New Roman"/>
                <a:cs typeface="Times New Roman"/>
              </a:rPr>
              <a:t>s'assure </a:t>
            </a:r>
            <a:r>
              <a:rPr sz="1000" spc="5" dirty="0">
                <a:latin typeface="Times New Roman"/>
                <a:cs typeface="Times New Roman"/>
              </a:rPr>
              <a:t>qu'elle </a:t>
            </a:r>
            <a:r>
              <a:rPr sz="1000" spc="30" dirty="0">
                <a:latin typeface="Times New Roman"/>
                <a:cs typeface="Times New Roman"/>
              </a:rPr>
              <a:t>a </a:t>
            </a:r>
            <a:r>
              <a:rPr sz="1000" spc="25" dirty="0">
                <a:latin typeface="Times New Roman"/>
                <a:cs typeface="Times New Roman"/>
              </a:rPr>
              <a:t>été </a:t>
            </a:r>
            <a:r>
              <a:rPr sz="1000" spc="20" dirty="0">
                <a:latin typeface="Times New Roman"/>
                <a:cs typeface="Times New Roman"/>
              </a:rPr>
              <a:t>traitée </a:t>
            </a:r>
            <a:r>
              <a:rPr sz="1000" spc="5" dirty="0">
                <a:latin typeface="Times New Roman"/>
                <a:cs typeface="Times New Roman"/>
              </a:rPr>
              <a:t>par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le</a:t>
            </a:r>
            <a:r>
              <a:rPr lang="fr-FR" sz="1000" dirty="0">
                <a:latin typeface="Times New Roman"/>
                <a:cs typeface="Times New Roman"/>
              </a:rPr>
              <a:t> </a:t>
            </a:r>
            <a:r>
              <a:rPr sz="1000" spc="10" dirty="0" err="1" smtClean="0">
                <a:latin typeface="Times New Roman"/>
                <a:cs typeface="Times New Roman"/>
              </a:rPr>
              <a:t>récepteur</a:t>
            </a:r>
            <a:r>
              <a:rPr sz="1000" spc="10" dirty="0" smtClean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avant </a:t>
            </a:r>
            <a:r>
              <a:rPr sz="1000" spc="-5" dirty="0">
                <a:latin typeface="Times New Roman"/>
                <a:cs typeface="Times New Roman"/>
              </a:rPr>
              <a:t>d'envoyer la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suivante.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950" spc="65" dirty="0">
                <a:solidFill>
                  <a:srgbClr val="3333A3"/>
                </a:solidFill>
                <a:latin typeface="Times New Roman"/>
                <a:cs typeface="Times New Roman"/>
              </a:rPr>
              <a:t>Inconvénients</a:t>
            </a:r>
            <a:r>
              <a:rPr sz="950" spc="125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950" spc="40" dirty="0">
                <a:solidFill>
                  <a:srgbClr val="3333A3"/>
                </a:solidFill>
                <a:latin typeface="Times New Roman"/>
                <a:cs typeface="Times New Roman"/>
              </a:rPr>
              <a:t>:</a:t>
            </a:r>
            <a:endParaRPr sz="95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500"/>
              </a:spcBef>
            </a:pPr>
            <a:r>
              <a:rPr sz="1000" spc="-30" dirty="0">
                <a:latin typeface="Times New Roman"/>
                <a:cs typeface="Times New Roman"/>
              </a:rPr>
              <a:t>Les  </a:t>
            </a:r>
            <a:r>
              <a:rPr sz="1000" dirty="0">
                <a:latin typeface="Times New Roman"/>
                <a:cs typeface="Times New Roman"/>
              </a:rPr>
              <a:t>données utiles circulent </a:t>
            </a:r>
            <a:r>
              <a:rPr sz="1000" spc="10" dirty="0">
                <a:latin typeface="Times New Roman"/>
                <a:cs typeface="Times New Roman"/>
              </a:rPr>
              <a:t>dans un </a:t>
            </a:r>
            <a:r>
              <a:rPr sz="1000" spc="-10" dirty="0" err="1">
                <a:latin typeface="Times New Roman"/>
                <a:cs typeface="Times New Roman"/>
              </a:rPr>
              <a:t>seul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 err="1" smtClean="0">
                <a:latin typeface="Times New Roman"/>
                <a:cs typeface="Times New Roman"/>
              </a:rPr>
              <a:t>sens</a:t>
            </a:r>
            <a:r>
              <a:rPr sz="1000" spc="5" dirty="0" err="1">
                <a:latin typeface="Times New Roman"/>
                <a:cs typeface="Times New Roman"/>
              </a:rPr>
              <a:t>.</a:t>
            </a:r>
            <a:endParaRPr sz="1000" dirty="0">
              <a:latin typeface="Times New Roman"/>
              <a:cs typeface="Times New Roman"/>
            </a:endParaRPr>
          </a:p>
          <a:p>
            <a:pPr marL="139065" marR="198755">
              <a:lnSpc>
                <a:spcPct val="100000"/>
              </a:lnSpc>
              <a:spcBef>
                <a:spcPts val="295"/>
              </a:spcBef>
            </a:pPr>
            <a:r>
              <a:rPr sz="1000" spc="-40" dirty="0">
                <a:latin typeface="Times New Roman"/>
                <a:cs typeface="Times New Roman"/>
              </a:rPr>
              <a:t>Le </a:t>
            </a:r>
            <a:r>
              <a:rPr sz="1000" spc="5" dirty="0">
                <a:latin typeface="Times New Roman"/>
                <a:cs typeface="Times New Roman"/>
              </a:rPr>
              <a:t>canal de transmission </a:t>
            </a:r>
            <a:r>
              <a:rPr sz="1000" spc="35" dirty="0">
                <a:latin typeface="Times New Roman"/>
                <a:cs typeface="Times New Roman"/>
              </a:rPr>
              <a:t>n'est </a:t>
            </a:r>
            <a:r>
              <a:rPr sz="1000" spc="10" dirty="0">
                <a:latin typeface="Times New Roman"/>
                <a:cs typeface="Times New Roman"/>
              </a:rPr>
              <a:t>pas </a:t>
            </a:r>
            <a:r>
              <a:rPr sz="1000" spc="-5" dirty="0">
                <a:latin typeface="Times New Roman"/>
                <a:cs typeface="Times New Roman"/>
              </a:rPr>
              <a:t>exploité </a:t>
            </a:r>
            <a:r>
              <a:rPr sz="1000" dirty="0">
                <a:latin typeface="Times New Roman"/>
                <a:cs typeface="Times New Roman"/>
              </a:rPr>
              <a:t>comme </a:t>
            </a:r>
            <a:r>
              <a:rPr sz="1000" spc="-40" dirty="0">
                <a:latin typeface="Times New Roman"/>
                <a:cs typeface="Times New Roman"/>
              </a:rPr>
              <a:t>il </a:t>
            </a:r>
            <a:r>
              <a:rPr sz="1000" spc="25" dirty="0">
                <a:latin typeface="Times New Roman"/>
                <a:cs typeface="Times New Roman"/>
              </a:rPr>
              <a:t>faut. </a:t>
            </a:r>
            <a:r>
              <a:rPr sz="1000" spc="25" dirty="0" smtClean="0">
                <a:latin typeface="Times New Roman"/>
                <a:cs typeface="Times New Roman"/>
              </a:rPr>
              <a:t>Durant </a:t>
            </a:r>
            <a:r>
              <a:rPr sz="1000" spc="30" dirty="0" smtClean="0">
                <a:latin typeface="Times New Roman"/>
                <a:cs typeface="Times New Roman"/>
              </a:rPr>
              <a:t>à </a:t>
            </a:r>
            <a:r>
              <a:rPr sz="1000" spc="15" dirty="0" err="1" smtClean="0">
                <a:latin typeface="Times New Roman"/>
                <a:cs typeface="Times New Roman"/>
              </a:rPr>
              <a:t>peu</a:t>
            </a:r>
            <a:r>
              <a:rPr sz="1000" spc="15" dirty="0" smtClean="0">
                <a:latin typeface="Times New Roman"/>
                <a:cs typeface="Times New Roman"/>
              </a:rPr>
              <a:t>  </a:t>
            </a:r>
            <a:r>
              <a:rPr sz="1000" spc="-5" dirty="0" err="1" smtClean="0">
                <a:latin typeface="Times New Roman"/>
                <a:cs typeface="Times New Roman"/>
              </a:rPr>
              <a:t>près</a:t>
            </a:r>
            <a:r>
              <a:rPr sz="1000" spc="75" dirty="0" smtClean="0">
                <a:latin typeface="Times New Roman"/>
                <a:cs typeface="Times New Roman"/>
              </a:rPr>
              <a:t> </a:t>
            </a:r>
            <a:r>
              <a:rPr sz="1000" spc="-5" dirty="0" smtClean="0">
                <a:latin typeface="Times New Roman"/>
                <a:cs typeface="Times New Roman"/>
              </a:rPr>
              <a:t>la</a:t>
            </a:r>
            <a:r>
              <a:rPr sz="1000" spc="80" dirty="0" smtClean="0">
                <a:latin typeface="Times New Roman"/>
                <a:cs typeface="Times New Roman"/>
              </a:rPr>
              <a:t> </a:t>
            </a:r>
            <a:r>
              <a:rPr sz="1000" dirty="0" err="1" smtClean="0">
                <a:latin typeface="Times New Roman"/>
                <a:cs typeface="Times New Roman"/>
              </a:rPr>
              <a:t>moitié</a:t>
            </a:r>
            <a:r>
              <a:rPr sz="1000" spc="80" dirty="0" smtClean="0">
                <a:latin typeface="Times New Roman"/>
                <a:cs typeface="Times New Roman"/>
              </a:rPr>
              <a:t> </a:t>
            </a:r>
            <a:r>
              <a:rPr sz="1000" spc="10" dirty="0" smtClean="0">
                <a:latin typeface="Times New Roman"/>
                <a:cs typeface="Times New Roman"/>
              </a:rPr>
              <a:t>du</a:t>
            </a:r>
            <a:r>
              <a:rPr sz="1000" spc="80" dirty="0" smtClean="0">
                <a:latin typeface="Times New Roman"/>
                <a:cs typeface="Times New Roman"/>
              </a:rPr>
              <a:t> </a:t>
            </a:r>
            <a:r>
              <a:rPr sz="1000" spc="20" dirty="0" smtClean="0">
                <a:latin typeface="Times New Roman"/>
                <a:cs typeface="Times New Roman"/>
              </a:rPr>
              <a:t>temps,</a:t>
            </a:r>
            <a:r>
              <a:rPr sz="1000" spc="80" dirty="0" smtClean="0">
                <a:latin typeface="Times New Roman"/>
                <a:cs typeface="Times New Roman"/>
              </a:rPr>
              <a:t> </a:t>
            </a:r>
            <a:r>
              <a:rPr sz="1000" spc="25" dirty="0" err="1" smtClean="0">
                <a:latin typeface="Times New Roman"/>
                <a:cs typeface="Times New Roman"/>
              </a:rPr>
              <a:t>l'émetteur</a:t>
            </a:r>
            <a:r>
              <a:rPr sz="1000" spc="75" dirty="0" smtClean="0">
                <a:latin typeface="Times New Roman"/>
                <a:cs typeface="Times New Roman"/>
              </a:rPr>
              <a:t> </a:t>
            </a:r>
            <a:r>
              <a:rPr sz="1000" spc="20" dirty="0" err="1" smtClean="0">
                <a:latin typeface="Times New Roman"/>
                <a:cs typeface="Times New Roman"/>
              </a:rPr>
              <a:t>est</a:t>
            </a:r>
            <a:r>
              <a:rPr sz="1000" spc="80" dirty="0" smtClean="0">
                <a:latin typeface="Times New Roman"/>
                <a:cs typeface="Times New Roman"/>
              </a:rPr>
              <a:t> </a:t>
            </a:r>
            <a:r>
              <a:rPr sz="1000" spc="5" dirty="0" err="1" smtClean="0">
                <a:latin typeface="Times New Roman"/>
                <a:cs typeface="Times New Roman"/>
              </a:rPr>
              <a:t>inactif</a:t>
            </a:r>
            <a:r>
              <a:rPr sz="1000" spc="5" dirty="0" smtClean="0">
                <a:latin typeface="Times New Roman"/>
                <a:cs typeface="Times New Roman"/>
              </a:rPr>
              <a:t>.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547370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Détection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correction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d'erreurs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stratégies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</a:t>
            </a:r>
            <a:r>
              <a:rPr sz="550" spc="1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retransmission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5" dirty="0">
                <a:solidFill>
                  <a:srgbClr val="04064C"/>
                </a:solidFill>
                <a:latin typeface="Times New Roman"/>
                <a:cs typeface="Times New Roman"/>
              </a:rPr>
              <a:t>Protocole </a:t>
            </a:r>
            <a:r>
              <a:rPr sz="1200" spc="-20" dirty="0">
                <a:solidFill>
                  <a:srgbClr val="04064C"/>
                </a:solidFill>
                <a:latin typeface="Times New Roman"/>
                <a:cs typeface="Times New Roman"/>
              </a:rPr>
              <a:t>avec </a:t>
            </a:r>
            <a:r>
              <a:rPr sz="1200" dirty="0">
                <a:solidFill>
                  <a:srgbClr val="04064C"/>
                </a:solidFill>
                <a:latin typeface="Times New Roman"/>
                <a:cs typeface="Times New Roman"/>
              </a:rPr>
              <a:t>fenêtre </a:t>
            </a:r>
            <a:r>
              <a:rPr sz="1200" spc="10" dirty="0">
                <a:solidFill>
                  <a:srgbClr val="04064C"/>
                </a:solidFill>
                <a:latin typeface="Times New Roman"/>
                <a:cs typeface="Times New Roman"/>
              </a:rPr>
              <a:t>d'anticipation </a:t>
            </a:r>
            <a:r>
              <a:rPr sz="1200" spc="-20" dirty="0">
                <a:solidFill>
                  <a:srgbClr val="04064C"/>
                </a:solidFill>
                <a:latin typeface="Times New Roman"/>
                <a:cs typeface="Times New Roman"/>
              </a:rPr>
              <a:t>(sliding</a:t>
            </a:r>
            <a:r>
              <a:rPr sz="1200" spc="15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04064C"/>
                </a:solidFill>
                <a:latin typeface="Times New Roman"/>
                <a:cs typeface="Times New Roman"/>
              </a:rPr>
              <a:t>window)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86079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72" y="108145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127126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61287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89" y="195447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672" y="231429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889" y="250410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8516" y="703397"/>
            <a:ext cx="4149090" cy="219773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996950">
              <a:lnSpc>
                <a:spcPct val="127600"/>
              </a:lnSpc>
              <a:spcBef>
                <a:spcPts val="175"/>
              </a:spcBef>
            </a:pPr>
            <a:r>
              <a:rPr sz="1100" spc="45" dirty="0">
                <a:solidFill>
                  <a:srgbClr val="3333A3"/>
                </a:solidFill>
                <a:latin typeface="Times New Roman"/>
                <a:cs typeface="Times New Roman"/>
              </a:rPr>
              <a:t>Objectif: </a:t>
            </a:r>
            <a:r>
              <a:rPr sz="1200" spc="-30" dirty="0">
                <a:latin typeface="Times New Roman"/>
                <a:cs typeface="Times New Roman"/>
              </a:rPr>
              <a:t>Transmettre </a:t>
            </a:r>
            <a:r>
              <a:rPr sz="1200" spc="-60" dirty="0">
                <a:latin typeface="Times New Roman"/>
                <a:cs typeface="Times New Roman"/>
              </a:rPr>
              <a:t>les </a:t>
            </a:r>
            <a:r>
              <a:rPr sz="1200" spc="-50" dirty="0">
                <a:latin typeface="Times New Roman"/>
                <a:cs typeface="Times New Roman"/>
              </a:rPr>
              <a:t>données </a:t>
            </a:r>
            <a:r>
              <a:rPr sz="1200" spc="-40" dirty="0">
                <a:latin typeface="Times New Roman"/>
                <a:cs typeface="Times New Roman"/>
              </a:rPr>
              <a:t>dans </a:t>
            </a:r>
            <a:r>
              <a:rPr sz="1200" spc="-60" dirty="0">
                <a:latin typeface="Times New Roman"/>
                <a:cs typeface="Times New Roman"/>
              </a:rPr>
              <a:t>les deux </a:t>
            </a:r>
            <a:r>
              <a:rPr sz="1200" spc="-45" dirty="0">
                <a:latin typeface="Times New Roman"/>
                <a:cs typeface="Times New Roman"/>
              </a:rPr>
              <a:t>sens.  </a:t>
            </a:r>
            <a:r>
              <a:rPr sz="1100" spc="55" dirty="0">
                <a:solidFill>
                  <a:srgbClr val="3333A3"/>
                </a:solidFill>
                <a:latin typeface="Times New Roman"/>
                <a:cs typeface="Times New Roman"/>
              </a:rPr>
              <a:t>Canaux </a:t>
            </a:r>
            <a:r>
              <a:rPr sz="1100" spc="60" dirty="0">
                <a:solidFill>
                  <a:srgbClr val="3333A3"/>
                </a:solidFill>
                <a:latin typeface="Times New Roman"/>
                <a:cs typeface="Times New Roman"/>
              </a:rPr>
              <a:t>de </a:t>
            </a:r>
            <a:r>
              <a:rPr sz="1100" spc="45" dirty="0">
                <a:solidFill>
                  <a:srgbClr val="3333A3"/>
                </a:solidFill>
                <a:latin typeface="Times New Roman"/>
                <a:cs typeface="Times New Roman"/>
              </a:rPr>
              <a:t>transmission </a:t>
            </a:r>
            <a:r>
              <a:rPr sz="1100" spc="90" dirty="0">
                <a:solidFill>
                  <a:srgbClr val="3333A3"/>
                </a:solidFill>
                <a:latin typeface="Times New Roman"/>
                <a:cs typeface="Times New Roman"/>
              </a:rPr>
              <a:t>et </a:t>
            </a:r>
            <a:r>
              <a:rPr sz="1100" spc="35" dirty="0">
                <a:solidFill>
                  <a:srgbClr val="3333A3"/>
                </a:solidFill>
                <a:latin typeface="Times New Roman"/>
                <a:cs typeface="Times New Roman"/>
              </a:rPr>
              <a:t>leur</a:t>
            </a:r>
            <a:r>
              <a:rPr sz="1100" spc="6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100" spc="40" dirty="0">
                <a:solidFill>
                  <a:srgbClr val="3333A3"/>
                </a:solidFill>
                <a:latin typeface="Times New Roman"/>
                <a:cs typeface="Times New Roman"/>
              </a:rPr>
              <a:t>utilisation:</a:t>
            </a:r>
            <a:endParaRPr sz="1100">
              <a:latin typeface="Times New Roman"/>
              <a:cs typeface="Times New Roman"/>
            </a:endParaRPr>
          </a:p>
          <a:p>
            <a:pPr marL="139065" marR="99695">
              <a:lnSpc>
                <a:spcPct val="100000"/>
              </a:lnSpc>
              <a:spcBef>
                <a:spcPts val="175"/>
              </a:spcBef>
            </a:pPr>
            <a:r>
              <a:rPr sz="1000" spc="10" dirty="0">
                <a:latin typeface="Times New Roman"/>
                <a:cs typeface="Times New Roman"/>
              </a:rPr>
              <a:t>On </a:t>
            </a:r>
            <a:r>
              <a:rPr sz="1000" spc="-5" dirty="0">
                <a:latin typeface="Times New Roman"/>
                <a:cs typeface="Times New Roman"/>
              </a:rPr>
              <a:t>dispose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5" dirty="0">
                <a:latin typeface="Times New Roman"/>
                <a:cs typeface="Times New Roman"/>
              </a:rPr>
              <a:t>deux </a:t>
            </a:r>
            <a:r>
              <a:rPr sz="1000" spc="5" dirty="0">
                <a:latin typeface="Times New Roman"/>
                <a:cs typeface="Times New Roman"/>
              </a:rPr>
              <a:t>canaux de </a:t>
            </a:r>
            <a:r>
              <a:rPr sz="1000" dirty="0">
                <a:latin typeface="Times New Roman"/>
                <a:cs typeface="Times New Roman"/>
              </a:rPr>
              <a:t>transmission: </a:t>
            </a:r>
            <a:r>
              <a:rPr sz="1000" spc="10" dirty="0">
                <a:latin typeface="Times New Roman"/>
                <a:cs typeface="Times New Roman"/>
              </a:rPr>
              <a:t>un pour </a:t>
            </a:r>
            <a:r>
              <a:rPr sz="1000" spc="25" dirty="0">
                <a:latin typeface="Times New Roman"/>
                <a:cs typeface="Times New Roman"/>
              </a:rPr>
              <a:t>l'émetteur </a:t>
            </a:r>
            <a:r>
              <a:rPr sz="1000" spc="40" dirty="0">
                <a:latin typeface="Times New Roman"/>
                <a:cs typeface="Times New Roman"/>
              </a:rPr>
              <a:t>et </a:t>
            </a:r>
            <a:r>
              <a:rPr sz="1000" spc="25" dirty="0">
                <a:latin typeface="Times New Roman"/>
                <a:cs typeface="Times New Roman"/>
              </a:rPr>
              <a:t>l'autre  </a:t>
            </a:r>
            <a:r>
              <a:rPr sz="1000" spc="10" dirty="0">
                <a:latin typeface="Times New Roman"/>
                <a:cs typeface="Times New Roman"/>
              </a:rPr>
              <a:t>pour </a:t>
            </a:r>
            <a:r>
              <a:rPr sz="1000" spc="-25" dirty="0">
                <a:latin typeface="Times New Roman"/>
                <a:cs typeface="Times New Roman"/>
              </a:rPr>
              <a:t>le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récepteur.</a:t>
            </a:r>
            <a:endParaRPr sz="1000">
              <a:latin typeface="Times New Roman"/>
              <a:cs typeface="Times New Roman"/>
            </a:endParaRPr>
          </a:p>
          <a:p>
            <a:pPr marL="139065" marR="5080">
              <a:lnSpc>
                <a:spcPct val="100000"/>
              </a:lnSpc>
              <a:spcBef>
                <a:spcPts val="290"/>
              </a:spcBef>
            </a:pPr>
            <a:r>
              <a:rPr sz="1000" spc="5" dirty="0">
                <a:latin typeface="Times New Roman"/>
                <a:cs typeface="Times New Roman"/>
              </a:rPr>
              <a:t>Chacune </a:t>
            </a:r>
            <a:r>
              <a:rPr sz="1000" dirty="0">
                <a:latin typeface="Times New Roman"/>
                <a:cs typeface="Times New Roman"/>
              </a:rPr>
              <a:t>des </a:t>
            </a:r>
            <a:r>
              <a:rPr sz="1000" spc="-5" dirty="0">
                <a:latin typeface="Times New Roman"/>
                <a:cs typeface="Times New Roman"/>
              </a:rPr>
              <a:t>deux </a:t>
            </a:r>
            <a:r>
              <a:rPr sz="1000" spc="15" dirty="0">
                <a:latin typeface="Times New Roman"/>
                <a:cs typeface="Times New Roman"/>
              </a:rPr>
              <a:t>entités </a:t>
            </a:r>
            <a:r>
              <a:rPr sz="1000" spc="-5" dirty="0">
                <a:latin typeface="Times New Roman"/>
                <a:cs typeface="Times New Roman"/>
              </a:rPr>
              <a:t>utilise </a:t>
            </a:r>
            <a:r>
              <a:rPr sz="1000" dirty="0">
                <a:latin typeface="Times New Roman"/>
                <a:cs typeface="Times New Roman"/>
              </a:rPr>
              <a:t>son </a:t>
            </a:r>
            <a:r>
              <a:rPr sz="1000" spc="5" dirty="0">
                <a:latin typeface="Times New Roman"/>
                <a:cs typeface="Times New Roman"/>
              </a:rPr>
              <a:t>canal </a:t>
            </a:r>
            <a:r>
              <a:rPr sz="1000" spc="10" dirty="0">
                <a:latin typeface="Times New Roman"/>
                <a:cs typeface="Times New Roman"/>
              </a:rPr>
              <a:t>pour </a:t>
            </a:r>
            <a:r>
              <a:rPr sz="1000" spc="-20" dirty="0">
                <a:latin typeface="Times New Roman"/>
                <a:cs typeface="Times New Roman"/>
              </a:rPr>
              <a:t>envoyer </a:t>
            </a:r>
            <a:r>
              <a:rPr sz="950" spc="40" dirty="0">
                <a:solidFill>
                  <a:srgbClr val="0000FF"/>
                </a:solidFill>
                <a:latin typeface="Times New Roman"/>
                <a:cs typeface="Times New Roman"/>
              </a:rPr>
              <a:t>les </a:t>
            </a:r>
            <a:r>
              <a:rPr sz="950" spc="75" dirty="0">
                <a:solidFill>
                  <a:srgbClr val="0000FF"/>
                </a:solidFill>
                <a:latin typeface="Times New Roman"/>
                <a:cs typeface="Times New Roman"/>
              </a:rPr>
              <a:t>données </a:t>
            </a:r>
            <a:r>
              <a:rPr sz="950" spc="55" dirty="0">
                <a:solidFill>
                  <a:srgbClr val="0000FF"/>
                </a:solidFill>
                <a:latin typeface="Times New Roman"/>
                <a:cs typeface="Times New Roman"/>
              </a:rPr>
              <a:t>utiles  </a:t>
            </a:r>
            <a:r>
              <a:rPr sz="950" spc="40" dirty="0">
                <a:solidFill>
                  <a:srgbClr val="0000FF"/>
                </a:solidFill>
                <a:latin typeface="Times New Roman"/>
                <a:cs typeface="Times New Roman"/>
              </a:rPr>
              <a:t>ainsi </a:t>
            </a:r>
            <a:r>
              <a:rPr sz="950" spc="85" dirty="0">
                <a:solidFill>
                  <a:srgbClr val="0000FF"/>
                </a:solidFill>
                <a:latin typeface="Times New Roman"/>
                <a:cs typeface="Times New Roman"/>
              </a:rPr>
              <a:t>que </a:t>
            </a:r>
            <a:r>
              <a:rPr sz="950" spc="40" dirty="0">
                <a:solidFill>
                  <a:srgbClr val="0000FF"/>
                </a:solidFill>
                <a:latin typeface="Times New Roman"/>
                <a:cs typeface="Times New Roman"/>
              </a:rPr>
              <a:t>les</a:t>
            </a:r>
            <a:r>
              <a:rPr sz="950" spc="2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50" spc="85" dirty="0">
                <a:solidFill>
                  <a:srgbClr val="0000FF"/>
                </a:solidFill>
                <a:latin typeface="Times New Roman"/>
                <a:cs typeface="Times New Roman"/>
              </a:rPr>
              <a:t>acquittements</a:t>
            </a:r>
            <a:r>
              <a:rPr sz="1000" spc="8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39065" marR="210820">
              <a:lnSpc>
                <a:spcPct val="100000"/>
              </a:lnSpc>
              <a:spcBef>
                <a:spcPts val="290"/>
              </a:spcBef>
            </a:pPr>
            <a:r>
              <a:rPr sz="1000" spc="15" dirty="0">
                <a:latin typeface="Times New Roman"/>
                <a:cs typeface="Times New Roman"/>
              </a:rPr>
              <a:t>Pour </a:t>
            </a:r>
            <a:r>
              <a:rPr sz="1000" spc="-15" dirty="0">
                <a:latin typeface="Times New Roman"/>
                <a:cs typeface="Times New Roman"/>
              </a:rPr>
              <a:t>mieux </a:t>
            </a:r>
            <a:r>
              <a:rPr sz="1000" spc="-5" dirty="0">
                <a:latin typeface="Times New Roman"/>
                <a:cs typeface="Times New Roman"/>
              </a:rPr>
              <a:t>exploiter </a:t>
            </a: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spc="10" dirty="0">
                <a:latin typeface="Times New Roman"/>
                <a:cs typeface="Times New Roman"/>
              </a:rPr>
              <a:t>canal, </a:t>
            </a:r>
            <a:r>
              <a:rPr sz="1000" spc="5" dirty="0">
                <a:latin typeface="Times New Roman"/>
                <a:cs typeface="Times New Roman"/>
              </a:rPr>
              <a:t>une </a:t>
            </a:r>
            <a:r>
              <a:rPr sz="1000" spc="25" dirty="0">
                <a:latin typeface="Times New Roman"/>
                <a:cs typeface="Times New Roman"/>
              </a:rPr>
              <a:t>trame </a:t>
            </a:r>
            <a:r>
              <a:rPr sz="1000" spc="30" dirty="0">
                <a:latin typeface="Times New Roman"/>
                <a:cs typeface="Times New Roman"/>
              </a:rPr>
              <a:t>peut </a:t>
            </a:r>
            <a:r>
              <a:rPr sz="1000" spc="25" dirty="0">
                <a:latin typeface="Times New Roman"/>
                <a:cs typeface="Times New Roman"/>
              </a:rPr>
              <a:t>transmettre </a:t>
            </a:r>
            <a:r>
              <a:rPr sz="950" spc="100" dirty="0">
                <a:solidFill>
                  <a:srgbClr val="3333A3"/>
                </a:solidFill>
                <a:latin typeface="Times New Roman"/>
                <a:cs typeface="Times New Roman"/>
              </a:rPr>
              <a:t>à </a:t>
            </a:r>
            <a:r>
              <a:rPr sz="950" spc="45" dirty="0">
                <a:solidFill>
                  <a:srgbClr val="3333A3"/>
                </a:solidFill>
                <a:latin typeface="Times New Roman"/>
                <a:cs typeface="Times New Roman"/>
              </a:rPr>
              <a:t>la </a:t>
            </a:r>
            <a:r>
              <a:rPr sz="950" spc="30" dirty="0">
                <a:solidFill>
                  <a:srgbClr val="3333A3"/>
                </a:solidFill>
                <a:latin typeface="Times New Roman"/>
                <a:cs typeface="Times New Roman"/>
              </a:rPr>
              <a:t>fois </a:t>
            </a:r>
            <a:r>
              <a:rPr sz="1000" dirty="0">
                <a:latin typeface="Times New Roman"/>
                <a:cs typeface="Times New Roman"/>
              </a:rPr>
              <a:t>des  données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utiles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et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des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acquittements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des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trames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déjà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reçues.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100" spc="35" dirty="0">
                <a:solidFill>
                  <a:srgbClr val="3333A3"/>
                </a:solidFill>
                <a:latin typeface="Times New Roman"/>
                <a:cs typeface="Times New Roman"/>
              </a:rPr>
              <a:t>Amélioration:</a:t>
            </a:r>
            <a:endParaRPr sz="1100">
              <a:latin typeface="Times New Roman"/>
              <a:cs typeface="Times New Roman"/>
            </a:endParaRPr>
          </a:p>
          <a:p>
            <a:pPr marL="139065" marR="99695">
              <a:lnSpc>
                <a:spcPct val="100000"/>
              </a:lnSpc>
              <a:spcBef>
                <a:spcPts val="175"/>
              </a:spcBef>
            </a:pPr>
            <a:r>
              <a:rPr sz="1000" spc="15" dirty="0">
                <a:latin typeface="Times New Roman"/>
                <a:cs typeface="Times New Roman"/>
              </a:rPr>
              <a:t>Pour </a:t>
            </a:r>
            <a:r>
              <a:rPr sz="1000" spc="25" dirty="0">
                <a:latin typeface="Times New Roman"/>
                <a:cs typeface="Times New Roman"/>
              </a:rPr>
              <a:t>permettre </a:t>
            </a:r>
            <a:r>
              <a:rPr sz="1000" spc="5" dirty="0">
                <a:latin typeface="Times New Roman"/>
                <a:cs typeface="Times New Roman"/>
              </a:rPr>
              <a:t>une </a:t>
            </a:r>
            <a:r>
              <a:rPr sz="1000" spc="-15" dirty="0">
                <a:latin typeface="Times New Roman"/>
                <a:cs typeface="Times New Roman"/>
              </a:rPr>
              <a:t>meilleure </a:t>
            </a:r>
            <a:r>
              <a:rPr sz="1000" dirty="0">
                <a:latin typeface="Times New Roman"/>
                <a:cs typeface="Times New Roman"/>
              </a:rPr>
              <a:t>utilisation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spc="15" dirty="0">
                <a:latin typeface="Times New Roman"/>
                <a:cs typeface="Times New Roman"/>
              </a:rPr>
              <a:t>bande </a:t>
            </a:r>
            <a:r>
              <a:rPr sz="1000" spc="20" dirty="0">
                <a:latin typeface="Times New Roman"/>
                <a:cs typeface="Times New Roman"/>
              </a:rPr>
              <a:t>passante </a:t>
            </a:r>
            <a:r>
              <a:rPr sz="1000" spc="10" dirty="0">
                <a:latin typeface="Times New Roman"/>
                <a:cs typeface="Times New Roman"/>
              </a:rPr>
              <a:t>du </a:t>
            </a:r>
            <a:r>
              <a:rPr sz="1000" spc="5" dirty="0">
                <a:latin typeface="Times New Roman"/>
                <a:cs typeface="Times New Roman"/>
              </a:rPr>
              <a:t>canal de  transmission, on </a:t>
            </a:r>
            <a:r>
              <a:rPr sz="1000" spc="-5" dirty="0">
                <a:latin typeface="Times New Roman"/>
                <a:cs typeface="Times New Roman"/>
              </a:rPr>
              <a:t>va </a:t>
            </a:r>
            <a:r>
              <a:rPr sz="1000" spc="25" dirty="0">
                <a:latin typeface="Times New Roman"/>
                <a:cs typeface="Times New Roman"/>
              </a:rPr>
              <a:t>permettre </a:t>
            </a:r>
            <a:r>
              <a:rPr sz="1000" spc="30" dirty="0">
                <a:latin typeface="Times New Roman"/>
                <a:cs typeface="Times New Roman"/>
              </a:rPr>
              <a:t>à </a:t>
            </a:r>
            <a:r>
              <a:rPr sz="1000" spc="10" dirty="0">
                <a:latin typeface="Times New Roman"/>
                <a:cs typeface="Times New Roman"/>
              </a:rPr>
              <a:t>un </a:t>
            </a:r>
            <a:r>
              <a:rPr sz="1000" spc="20" dirty="0">
                <a:latin typeface="Times New Roman"/>
                <a:cs typeface="Times New Roman"/>
              </a:rPr>
              <a:t>émetteur </a:t>
            </a:r>
            <a:r>
              <a:rPr sz="1000" spc="-5" dirty="0">
                <a:latin typeface="Times New Roman"/>
                <a:cs typeface="Times New Roman"/>
              </a:rPr>
              <a:t>d'envoyer plusieurs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trames</a:t>
            </a:r>
            <a:endParaRPr sz="1000">
              <a:latin typeface="Times New Roman"/>
              <a:cs typeface="Times New Roman"/>
            </a:endParaRPr>
          </a:p>
          <a:p>
            <a:pPr marL="139065">
              <a:lnSpc>
                <a:spcPts val="1190"/>
              </a:lnSpc>
            </a:pPr>
            <a:r>
              <a:rPr sz="1000" spc="25" dirty="0">
                <a:latin typeface="Times New Roman"/>
                <a:cs typeface="Times New Roman"/>
              </a:rPr>
              <a:t>avant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10" dirty="0">
                <a:latin typeface="Times New Roman"/>
                <a:cs typeface="Times New Roman"/>
              </a:rPr>
              <a:t>recevoir </a:t>
            </a:r>
            <a:r>
              <a:rPr sz="1000" spc="10" dirty="0">
                <a:latin typeface="Times New Roman"/>
                <a:cs typeface="Times New Roman"/>
              </a:rPr>
              <a:t>un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acquittement.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</a:t>
            </a:r>
            <a:r>
              <a:rPr sz="550" spc="12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locaux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15"/>
              </a:spcBef>
            </a:pP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Caractéristiques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normes</a:t>
            </a:r>
            <a:r>
              <a:rPr sz="550" spc="114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courantes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5" dirty="0">
                <a:solidFill>
                  <a:srgbClr val="04064C"/>
                </a:solidFill>
                <a:latin typeface="Times New Roman"/>
                <a:cs typeface="Times New Roman"/>
              </a:rPr>
              <a:t>Caractéristiques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85515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72" y="141997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1609775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79956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89" y="198934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889" y="216646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718" y="233094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7718" y="264440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7718" y="2818688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516" y="754811"/>
            <a:ext cx="4001770" cy="21917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95"/>
              </a:lnSpc>
              <a:spcBef>
                <a:spcPts val="125"/>
              </a:spcBef>
            </a:pPr>
            <a:r>
              <a:rPr sz="1200" spc="-85" dirty="0">
                <a:latin typeface="Times New Roman"/>
                <a:cs typeface="Times New Roman"/>
              </a:rPr>
              <a:t>Un </a:t>
            </a:r>
            <a:r>
              <a:rPr sz="1200" spc="-40" dirty="0">
                <a:latin typeface="Times New Roman"/>
                <a:cs typeface="Times New Roman"/>
              </a:rPr>
              <a:t>réseau </a:t>
            </a:r>
            <a:r>
              <a:rPr sz="1200" spc="-50" dirty="0">
                <a:latin typeface="Times New Roman"/>
                <a:cs typeface="Times New Roman"/>
              </a:rPr>
              <a:t>local </a:t>
            </a:r>
            <a:r>
              <a:rPr sz="1200" spc="-55" dirty="0">
                <a:latin typeface="Times New Roman"/>
                <a:cs typeface="Times New Roman"/>
              </a:rPr>
              <a:t>ou </a:t>
            </a:r>
            <a:r>
              <a:rPr sz="1200" spc="-135" dirty="0">
                <a:latin typeface="Times New Roman"/>
                <a:cs typeface="Times New Roman"/>
              </a:rPr>
              <a:t>LAN </a:t>
            </a:r>
            <a:r>
              <a:rPr sz="1200" spc="-50" dirty="0">
                <a:latin typeface="Times New Roman"/>
                <a:cs typeface="Times New Roman"/>
              </a:rPr>
              <a:t>en anglais (Local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Times New Roman"/>
                <a:cs typeface="Times New Roman"/>
              </a:rPr>
              <a:t>Area </a:t>
            </a:r>
            <a:r>
              <a:rPr sz="1200" spc="-60" dirty="0">
                <a:latin typeface="Times New Roman"/>
                <a:cs typeface="Times New Roman"/>
              </a:rPr>
              <a:t>Network) </a:t>
            </a:r>
            <a:r>
              <a:rPr sz="1200" spc="-30" dirty="0">
                <a:latin typeface="Times New Roman"/>
                <a:cs typeface="Times New Roman"/>
              </a:rPr>
              <a:t>permet </a:t>
            </a:r>
            <a:r>
              <a:rPr sz="1200" spc="-50" dirty="0">
                <a:latin typeface="Times New Roman"/>
                <a:cs typeface="Times New Roman"/>
              </a:rPr>
              <a:t>la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1350"/>
              </a:lnSpc>
              <a:spcBef>
                <a:spcPts val="75"/>
              </a:spcBef>
            </a:pPr>
            <a:r>
              <a:rPr sz="1200" spc="-60" dirty="0">
                <a:latin typeface="Times New Roman"/>
                <a:cs typeface="Times New Roman"/>
              </a:rPr>
              <a:t>connexion </a:t>
            </a:r>
            <a:r>
              <a:rPr sz="1200" spc="-15" dirty="0">
                <a:latin typeface="Times New Roman"/>
                <a:cs typeface="Times New Roman"/>
              </a:rPr>
              <a:t>d'un </a:t>
            </a:r>
            <a:r>
              <a:rPr sz="1200" spc="-60" dirty="0">
                <a:latin typeface="Times New Roman"/>
                <a:cs typeface="Times New Roman"/>
              </a:rPr>
              <a:t>ensemble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55" dirty="0">
                <a:latin typeface="Times New Roman"/>
                <a:cs typeface="Times New Roman"/>
              </a:rPr>
              <a:t>machines </a:t>
            </a:r>
            <a:r>
              <a:rPr sz="1200" spc="80" dirty="0" smtClean="0">
                <a:latin typeface="Times New Roman"/>
                <a:cs typeface="Times New Roman"/>
              </a:rPr>
              <a:t>a</a:t>
            </a:r>
            <a:r>
              <a:rPr lang="fr-FR" sz="1200" spc="80" dirty="0" smtClean="0">
                <a:latin typeface="Times New Roman"/>
                <a:cs typeface="Times New Roman"/>
              </a:rPr>
              <a:t>fi</a:t>
            </a:r>
            <a:r>
              <a:rPr sz="1200" spc="90" dirty="0" smtClean="0">
                <a:latin typeface="Times New Roman"/>
                <a:cs typeface="Times New Roman"/>
              </a:rPr>
              <a:t>n </a:t>
            </a:r>
            <a:r>
              <a:rPr sz="1200" spc="-35" dirty="0">
                <a:latin typeface="Times New Roman"/>
                <a:cs typeface="Times New Roman"/>
              </a:rPr>
              <a:t>d'échanger </a:t>
            </a:r>
            <a:r>
              <a:rPr sz="1200" spc="-55" dirty="0">
                <a:latin typeface="Times New Roman"/>
                <a:cs typeface="Times New Roman"/>
              </a:rPr>
              <a:t>ou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30" dirty="0">
                <a:latin typeface="Times New Roman"/>
                <a:cs typeface="Times New Roman"/>
              </a:rPr>
              <a:t>partager  </a:t>
            </a:r>
            <a:r>
              <a:rPr sz="1200" spc="-50" dirty="0">
                <a:latin typeface="Times New Roman"/>
                <a:cs typeface="Times New Roman"/>
              </a:rPr>
              <a:t>des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informations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ou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des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ressources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(disque,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imprimante,</a:t>
            </a:r>
            <a:r>
              <a:rPr sz="1100" i="1" spc="-40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)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40" dirty="0">
                <a:latin typeface="Times New Roman"/>
                <a:cs typeface="Times New Roman"/>
              </a:rPr>
              <a:t>Caractéristiques:</a:t>
            </a:r>
            <a:endParaRPr sz="12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55"/>
              </a:spcBef>
            </a:pPr>
            <a:r>
              <a:rPr sz="1000" spc="5" dirty="0">
                <a:latin typeface="Times New Roman"/>
                <a:cs typeface="Times New Roman"/>
              </a:rPr>
              <a:t>Distance </a:t>
            </a:r>
            <a:r>
              <a:rPr sz="1000" spc="20" dirty="0">
                <a:latin typeface="Times New Roman"/>
                <a:cs typeface="Times New Roman"/>
              </a:rPr>
              <a:t>entre </a:t>
            </a:r>
            <a:r>
              <a:rPr sz="1000" spc="-20" dirty="0">
                <a:latin typeface="Times New Roman"/>
                <a:cs typeface="Times New Roman"/>
              </a:rPr>
              <a:t>les </a:t>
            </a:r>
            <a:r>
              <a:rPr sz="1000" dirty="0">
                <a:latin typeface="Times New Roman"/>
                <a:cs typeface="Times New Roman"/>
              </a:rPr>
              <a:t>machines: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dirty="0">
                <a:latin typeface="Times New Roman"/>
                <a:cs typeface="Times New Roman"/>
              </a:rPr>
              <a:t>100m </a:t>
            </a:r>
            <a:r>
              <a:rPr sz="1000" spc="30" dirty="0">
                <a:latin typeface="Times New Roman"/>
                <a:cs typeface="Times New Roman"/>
              </a:rPr>
              <a:t>à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1km</a:t>
            </a:r>
            <a:endParaRPr sz="10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295"/>
              </a:spcBef>
            </a:pPr>
            <a:r>
              <a:rPr sz="1000" spc="10" dirty="0">
                <a:latin typeface="Times New Roman"/>
                <a:cs typeface="Times New Roman"/>
              </a:rPr>
              <a:t>Bande </a:t>
            </a:r>
            <a:r>
              <a:rPr sz="1000" spc="20" dirty="0">
                <a:latin typeface="Times New Roman"/>
                <a:cs typeface="Times New Roman"/>
              </a:rPr>
              <a:t>passante </a:t>
            </a:r>
            <a:r>
              <a:rPr sz="1000" spc="-15" dirty="0">
                <a:latin typeface="Times New Roman"/>
                <a:cs typeface="Times New Roman"/>
              </a:rPr>
              <a:t>élevée: </a:t>
            </a:r>
            <a:r>
              <a:rPr sz="1000" spc="-5" dirty="0">
                <a:latin typeface="Times New Roman"/>
                <a:cs typeface="Times New Roman"/>
              </a:rPr>
              <a:t>10 </a:t>
            </a:r>
            <a:r>
              <a:rPr sz="1000" spc="45" dirty="0">
                <a:latin typeface="Times New Roman"/>
                <a:cs typeface="Times New Roman"/>
              </a:rPr>
              <a:t>Mb/s, </a:t>
            </a:r>
            <a:r>
              <a:rPr sz="1000" spc="-5" dirty="0">
                <a:latin typeface="Times New Roman"/>
                <a:cs typeface="Times New Roman"/>
              </a:rPr>
              <a:t>100 </a:t>
            </a:r>
            <a:r>
              <a:rPr sz="1000" spc="45" dirty="0">
                <a:latin typeface="Times New Roman"/>
                <a:cs typeface="Times New Roman"/>
              </a:rPr>
              <a:t>Mb/s, </a:t>
            </a:r>
            <a:r>
              <a:rPr sz="1000" spc="-5" dirty="0">
                <a:latin typeface="Times New Roman"/>
                <a:cs typeface="Times New Roman"/>
              </a:rPr>
              <a:t>1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Gb/s</a:t>
            </a:r>
            <a:endParaRPr sz="1000" dirty="0">
              <a:latin typeface="Times New Roman"/>
              <a:cs typeface="Times New Roman"/>
            </a:endParaRPr>
          </a:p>
          <a:p>
            <a:pPr marL="139065" marR="137160">
              <a:lnSpc>
                <a:spcPct val="116199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Médium </a:t>
            </a:r>
            <a:r>
              <a:rPr sz="1000" spc="5" dirty="0">
                <a:latin typeface="Times New Roman"/>
                <a:cs typeface="Times New Roman"/>
              </a:rPr>
              <a:t>de communication </a:t>
            </a:r>
            <a:r>
              <a:rPr sz="1000" spc="15" dirty="0">
                <a:latin typeface="Times New Roman"/>
                <a:cs typeface="Times New Roman"/>
              </a:rPr>
              <a:t>partagé: </a:t>
            </a:r>
            <a:r>
              <a:rPr sz="1000" spc="-40" dirty="0">
                <a:latin typeface="Times New Roman"/>
                <a:cs typeface="Times New Roman"/>
              </a:rPr>
              <a:t>il </a:t>
            </a:r>
            <a:r>
              <a:rPr sz="1000" spc="10" dirty="0">
                <a:latin typeface="Times New Roman"/>
                <a:cs typeface="Times New Roman"/>
              </a:rPr>
              <a:t>faudra </a:t>
            </a:r>
            <a:r>
              <a:rPr sz="1000" dirty="0">
                <a:latin typeface="Times New Roman"/>
                <a:cs typeface="Times New Roman"/>
              </a:rPr>
              <a:t>gérer </a:t>
            </a:r>
            <a:r>
              <a:rPr sz="1000" spc="10" dirty="0">
                <a:latin typeface="Times New Roman"/>
                <a:cs typeface="Times New Roman"/>
              </a:rPr>
              <a:t>l'accès </a:t>
            </a:r>
            <a:r>
              <a:rPr sz="1000" spc="20" dirty="0">
                <a:latin typeface="Times New Roman"/>
                <a:cs typeface="Times New Roman"/>
              </a:rPr>
              <a:t>au </a:t>
            </a:r>
            <a:r>
              <a:rPr sz="1000" dirty="0">
                <a:latin typeface="Times New Roman"/>
                <a:cs typeface="Times New Roman"/>
              </a:rPr>
              <a:t>médium  Environnement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distribué:</a:t>
            </a:r>
          </a:p>
          <a:p>
            <a:pPr marL="290830" marR="106680">
              <a:lnSpc>
                <a:spcPct val="101499"/>
              </a:lnSpc>
              <a:spcBef>
                <a:spcPts val="180"/>
              </a:spcBef>
            </a:pPr>
            <a:r>
              <a:rPr sz="900" spc="20" dirty="0">
                <a:latin typeface="Times New Roman"/>
                <a:cs typeface="Times New Roman"/>
              </a:rPr>
              <a:t>chaque élément </a:t>
            </a:r>
            <a:r>
              <a:rPr sz="900" spc="40" dirty="0">
                <a:latin typeface="Times New Roman"/>
                <a:cs typeface="Times New Roman"/>
              </a:rPr>
              <a:t>peut </a:t>
            </a:r>
            <a:r>
              <a:rPr sz="900" spc="35" dirty="0">
                <a:latin typeface="Times New Roman"/>
                <a:cs typeface="Times New Roman"/>
              </a:rPr>
              <a:t>mettre </a:t>
            </a:r>
            <a:r>
              <a:rPr sz="900" spc="10" dirty="0">
                <a:latin typeface="Times New Roman"/>
                <a:cs typeface="Times New Roman"/>
              </a:rPr>
              <a:t>des ressources </a:t>
            </a:r>
            <a:r>
              <a:rPr sz="900" spc="40" dirty="0">
                <a:latin typeface="Times New Roman"/>
                <a:cs typeface="Times New Roman"/>
              </a:rPr>
              <a:t>à </a:t>
            </a:r>
            <a:r>
              <a:rPr sz="900" spc="10" dirty="0">
                <a:latin typeface="Times New Roman"/>
                <a:cs typeface="Times New Roman"/>
              </a:rPr>
              <a:t>disposition des </a:t>
            </a:r>
            <a:r>
              <a:rPr sz="900" spc="30" dirty="0">
                <a:latin typeface="Times New Roman"/>
                <a:cs typeface="Times New Roman"/>
              </a:rPr>
              <a:t>autres </a:t>
            </a:r>
            <a:r>
              <a:rPr sz="900" spc="65" dirty="0">
                <a:latin typeface="Times New Roman"/>
                <a:cs typeface="Times New Roman"/>
              </a:rPr>
              <a:t>et/ou  </a:t>
            </a:r>
            <a:r>
              <a:rPr sz="900" spc="15" dirty="0">
                <a:latin typeface="Times New Roman"/>
                <a:cs typeface="Times New Roman"/>
              </a:rPr>
              <a:t>accéder </a:t>
            </a:r>
            <a:r>
              <a:rPr sz="900" spc="40" dirty="0">
                <a:latin typeface="Times New Roman"/>
                <a:cs typeface="Times New Roman"/>
              </a:rPr>
              <a:t>à </a:t>
            </a:r>
            <a:r>
              <a:rPr sz="900" spc="10" dirty="0">
                <a:latin typeface="Times New Roman"/>
                <a:cs typeface="Times New Roman"/>
              </a:rPr>
              <a:t>des ressources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distantes</a:t>
            </a:r>
            <a:endParaRPr sz="900" dirty="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  <a:spcBef>
                <a:spcPts val="295"/>
              </a:spcBef>
            </a:pPr>
            <a:r>
              <a:rPr sz="900" spc="-10" dirty="0">
                <a:latin typeface="Times New Roman"/>
                <a:cs typeface="Times New Roman"/>
              </a:rPr>
              <a:t>les </a:t>
            </a:r>
            <a:r>
              <a:rPr sz="900" spc="20" dirty="0">
                <a:latin typeface="Times New Roman"/>
                <a:cs typeface="Times New Roman"/>
              </a:rPr>
              <a:t>équipements </a:t>
            </a:r>
            <a:r>
              <a:rPr sz="900" spc="45" dirty="0">
                <a:latin typeface="Times New Roman"/>
                <a:cs typeface="Times New Roman"/>
              </a:rPr>
              <a:t>et </a:t>
            </a:r>
            <a:r>
              <a:rPr sz="900" spc="-10" dirty="0">
                <a:latin typeface="Times New Roman"/>
                <a:cs typeface="Times New Roman"/>
              </a:rPr>
              <a:t>les </a:t>
            </a:r>
            <a:r>
              <a:rPr sz="900" spc="15" dirty="0">
                <a:latin typeface="Times New Roman"/>
                <a:cs typeface="Times New Roman"/>
              </a:rPr>
              <a:t>données </a:t>
            </a:r>
            <a:r>
              <a:rPr sz="900" spc="30" dirty="0">
                <a:latin typeface="Times New Roman"/>
                <a:cs typeface="Times New Roman"/>
              </a:rPr>
              <a:t>sont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partagées</a:t>
            </a:r>
            <a:endParaRPr sz="900" dirty="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  <a:spcBef>
                <a:spcPts val="290"/>
              </a:spcBef>
            </a:pPr>
            <a:r>
              <a:rPr sz="900" spc="-40" dirty="0">
                <a:latin typeface="Times New Roman"/>
                <a:cs typeface="Times New Roman"/>
              </a:rPr>
              <a:t>Il </a:t>
            </a:r>
            <a:r>
              <a:rPr sz="900" spc="20" dirty="0">
                <a:latin typeface="Times New Roman"/>
                <a:cs typeface="Times New Roman"/>
              </a:rPr>
              <a:t>faudra garantir </a:t>
            </a:r>
            <a:r>
              <a:rPr sz="900" spc="25" dirty="0">
                <a:latin typeface="Times New Roman"/>
                <a:cs typeface="Times New Roman"/>
              </a:rPr>
              <a:t>un </a:t>
            </a:r>
            <a:r>
              <a:rPr sz="900" spc="15" dirty="0">
                <a:latin typeface="Times New Roman"/>
                <a:cs typeface="Times New Roman"/>
              </a:rPr>
              <a:t>accès équitable </a:t>
            </a:r>
            <a:r>
              <a:rPr sz="900" spc="10" dirty="0">
                <a:latin typeface="Times New Roman"/>
                <a:cs typeface="Times New Roman"/>
              </a:rPr>
              <a:t>aux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ressources</a:t>
            </a:r>
            <a:endParaRPr sz="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</a:t>
            </a:r>
            <a:r>
              <a:rPr sz="550" spc="12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locaux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15"/>
              </a:spcBef>
            </a:pP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Caractéristiques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normes</a:t>
            </a:r>
            <a:r>
              <a:rPr sz="550" spc="114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courantes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Objectifs </a:t>
            </a:r>
            <a:r>
              <a:rPr sz="1200" spc="35" dirty="0">
                <a:solidFill>
                  <a:srgbClr val="04064C"/>
                </a:solidFill>
                <a:latin typeface="Times New Roman"/>
                <a:cs typeface="Times New Roman"/>
              </a:rPr>
              <a:t>et</a:t>
            </a:r>
            <a:r>
              <a:rPr sz="1200" spc="18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4064C"/>
                </a:solidFill>
                <a:latin typeface="Times New Roman"/>
                <a:cs typeface="Times New Roman"/>
              </a:rPr>
              <a:t>supports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67570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9" y="865505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1055294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396898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89" y="1586674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672" y="1763788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889" y="1953603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889" y="2143379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672" y="2320493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889" y="2510307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889" y="2700083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889" y="2889859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889" y="3079648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8516" y="566924"/>
            <a:ext cx="3935729" cy="260604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100" spc="45" dirty="0">
                <a:solidFill>
                  <a:srgbClr val="3333A3"/>
                </a:solidFill>
                <a:latin typeface="Times New Roman"/>
                <a:cs typeface="Times New Roman"/>
              </a:rPr>
              <a:t>Objectifs </a:t>
            </a:r>
            <a:r>
              <a:rPr sz="1100" spc="50" dirty="0">
                <a:solidFill>
                  <a:srgbClr val="3333A3"/>
                </a:solidFill>
                <a:latin typeface="Times New Roman"/>
                <a:cs typeface="Times New Roman"/>
              </a:rPr>
              <a:t>des</a:t>
            </a:r>
            <a:r>
              <a:rPr sz="1100" spc="20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3333A3"/>
                </a:solidFill>
                <a:latin typeface="Times New Roman"/>
                <a:cs typeface="Times New Roman"/>
              </a:rPr>
              <a:t>LAN</a:t>
            </a:r>
            <a:endParaRPr sz="11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75"/>
              </a:spcBef>
            </a:pPr>
            <a:r>
              <a:rPr sz="1000" spc="-40" dirty="0">
                <a:latin typeface="Times New Roman"/>
                <a:cs typeface="Times New Roman"/>
              </a:rPr>
              <a:t>Le </a:t>
            </a:r>
            <a:r>
              <a:rPr sz="1000" spc="20" dirty="0">
                <a:latin typeface="Times New Roman"/>
                <a:cs typeface="Times New Roman"/>
              </a:rPr>
              <a:t>transfert </a:t>
            </a:r>
            <a:r>
              <a:rPr sz="1000" spc="5" dirty="0">
                <a:latin typeface="Times New Roman"/>
                <a:cs typeface="Times New Roman"/>
              </a:rPr>
              <a:t>rapide </a:t>
            </a:r>
            <a:r>
              <a:rPr sz="1000" dirty="0">
                <a:latin typeface="Times New Roman"/>
                <a:cs typeface="Times New Roman"/>
              </a:rPr>
              <a:t>des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données</a:t>
            </a:r>
          </a:p>
          <a:p>
            <a:pPr marL="139065" marR="5080">
              <a:lnSpc>
                <a:spcPct val="100000"/>
              </a:lnSpc>
              <a:spcBef>
                <a:spcPts val="295"/>
              </a:spcBef>
            </a:pPr>
            <a:r>
              <a:rPr sz="1000" spc="5" dirty="0">
                <a:latin typeface="Times New Roman"/>
                <a:cs typeface="Times New Roman"/>
              </a:rPr>
              <a:t>Personne ne </a:t>
            </a:r>
            <a:r>
              <a:rPr sz="1000" spc="10" dirty="0">
                <a:latin typeface="Times New Roman"/>
                <a:cs typeface="Times New Roman"/>
              </a:rPr>
              <a:t>doit </a:t>
            </a:r>
            <a:r>
              <a:rPr sz="1000" spc="20" dirty="0">
                <a:latin typeface="Times New Roman"/>
                <a:cs typeface="Times New Roman"/>
              </a:rPr>
              <a:t>être </a:t>
            </a:r>
            <a:r>
              <a:rPr sz="1000" spc="-25" dirty="0">
                <a:latin typeface="Times New Roman"/>
                <a:cs typeface="Times New Roman"/>
              </a:rPr>
              <a:t>privilégié </a:t>
            </a:r>
            <a:r>
              <a:rPr sz="1000" dirty="0">
                <a:latin typeface="Times New Roman"/>
                <a:cs typeface="Times New Roman"/>
              </a:rPr>
              <a:t>sur </a:t>
            </a: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spc="5" dirty="0">
                <a:latin typeface="Times New Roman"/>
                <a:cs typeface="Times New Roman"/>
              </a:rPr>
              <a:t>réseau, </a:t>
            </a:r>
            <a:r>
              <a:rPr sz="1000" spc="10" dirty="0">
                <a:latin typeface="Times New Roman"/>
                <a:cs typeface="Times New Roman"/>
              </a:rPr>
              <a:t>l'accès </a:t>
            </a:r>
            <a:r>
              <a:rPr sz="1000" spc="20" dirty="0">
                <a:latin typeface="Times New Roman"/>
                <a:cs typeface="Times New Roman"/>
              </a:rPr>
              <a:t>au </a:t>
            </a:r>
            <a:r>
              <a:rPr sz="1000" spc="5" dirty="0">
                <a:latin typeface="Times New Roman"/>
                <a:cs typeface="Times New Roman"/>
              </a:rPr>
              <a:t>réseau </a:t>
            </a:r>
            <a:r>
              <a:rPr sz="1000" spc="10" dirty="0">
                <a:latin typeface="Times New Roman"/>
                <a:cs typeface="Times New Roman"/>
              </a:rPr>
              <a:t>doit </a:t>
            </a:r>
            <a:r>
              <a:rPr sz="1000" spc="20" dirty="0">
                <a:latin typeface="Times New Roman"/>
                <a:cs typeface="Times New Roman"/>
              </a:rPr>
              <a:t>être  </a:t>
            </a:r>
            <a:r>
              <a:rPr sz="1000" spc="5" dirty="0">
                <a:latin typeface="Times New Roman"/>
                <a:cs typeface="Times New Roman"/>
              </a:rPr>
              <a:t>équitable</a:t>
            </a:r>
            <a:endParaRPr sz="1000" dirty="0">
              <a:latin typeface="Times New Roman"/>
              <a:cs typeface="Times New Roman"/>
            </a:endParaRPr>
          </a:p>
          <a:p>
            <a:pPr marL="139065" marR="717550">
              <a:lnSpc>
                <a:spcPts val="1490"/>
              </a:lnSpc>
              <a:spcBef>
                <a:spcPts val="95"/>
              </a:spcBef>
            </a:pPr>
            <a:r>
              <a:rPr sz="1000" spc="-40" dirty="0">
                <a:latin typeface="Times New Roman"/>
                <a:cs typeface="Times New Roman"/>
              </a:rPr>
              <a:t>Le </a:t>
            </a:r>
            <a:r>
              <a:rPr sz="1000" spc="5" dirty="0">
                <a:latin typeface="Times New Roman"/>
                <a:cs typeface="Times New Roman"/>
              </a:rPr>
              <a:t>réseau </a:t>
            </a:r>
            <a:r>
              <a:rPr sz="1000" spc="10" dirty="0">
                <a:latin typeface="Times New Roman"/>
                <a:cs typeface="Times New Roman"/>
              </a:rPr>
              <a:t>doit </a:t>
            </a:r>
            <a:r>
              <a:rPr sz="1000" spc="20" dirty="0">
                <a:latin typeface="Times New Roman"/>
                <a:cs typeface="Times New Roman"/>
              </a:rPr>
              <a:t>être </a:t>
            </a:r>
            <a:r>
              <a:rPr sz="1000" spc="10" dirty="0">
                <a:latin typeface="Times New Roman"/>
                <a:cs typeface="Times New Roman"/>
              </a:rPr>
              <a:t>ouvert </a:t>
            </a:r>
            <a:r>
              <a:rPr sz="1000" dirty="0">
                <a:latin typeface="Times New Roman"/>
                <a:cs typeface="Times New Roman"/>
              </a:rPr>
              <a:t>sur </a:t>
            </a:r>
            <a:r>
              <a:rPr sz="1000" spc="5" dirty="0">
                <a:latin typeface="Times New Roman"/>
                <a:cs typeface="Times New Roman"/>
              </a:rPr>
              <a:t>l'extérieur </a:t>
            </a:r>
            <a:r>
              <a:rPr sz="1000" spc="30" dirty="0">
                <a:latin typeface="Times New Roman"/>
                <a:cs typeface="Times New Roman"/>
              </a:rPr>
              <a:t>à </a:t>
            </a:r>
            <a:r>
              <a:rPr sz="1000" spc="35" dirty="0">
                <a:latin typeface="Times New Roman"/>
                <a:cs typeface="Times New Roman"/>
              </a:rPr>
              <a:t>d'autre </a:t>
            </a:r>
            <a:r>
              <a:rPr sz="1000" dirty="0">
                <a:latin typeface="Times New Roman"/>
                <a:cs typeface="Times New Roman"/>
              </a:rPr>
              <a:t>réseaux  </a:t>
            </a:r>
            <a:r>
              <a:rPr sz="1000" spc="-40" dirty="0">
                <a:latin typeface="Times New Roman"/>
                <a:cs typeface="Times New Roman"/>
              </a:rPr>
              <a:t>Le </a:t>
            </a:r>
            <a:r>
              <a:rPr sz="1000" spc="5" dirty="0">
                <a:latin typeface="Times New Roman"/>
                <a:cs typeface="Times New Roman"/>
              </a:rPr>
              <a:t>réseau </a:t>
            </a:r>
            <a:r>
              <a:rPr sz="1000" spc="10" dirty="0">
                <a:latin typeface="Times New Roman"/>
                <a:cs typeface="Times New Roman"/>
              </a:rPr>
              <a:t>doit </a:t>
            </a:r>
            <a:r>
              <a:rPr sz="1000" spc="-5" dirty="0">
                <a:latin typeface="Times New Roman"/>
                <a:cs typeface="Times New Roman"/>
              </a:rPr>
              <a:t>pouvoir </a:t>
            </a:r>
            <a:r>
              <a:rPr sz="1000" spc="-10" dirty="0">
                <a:latin typeface="Times New Roman"/>
                <a:cs typeface="Times New Roman"/>
              </a:rPr>
              <a:t>évoluer </a:t>
            </a:r>
            <a:r>
              <a:rPr sz="1000" spc="40" dirty="0">
                <a:latin typeface="Times New Roman"/>
                <a:cs typeface="Times New Roman"/>
              </a:rPr>
              <a:t>et </a:t>
            </a:r>
            <a:r>
              <a:rPr sz="1000" spc="20" dirty="0">
                <a:latin typeface="Times New Roman"/>
                <a:cs typeface="Times New Roman"/>
              </a:rPr>
              <a:t>être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étendu</a:t>
            </a:r>
            <a:endParaRPr sz="1000" dirty="0">
              <a:latin typeface="Times New Roman"/>
              <a:cs typeface="Times New Roman"/>
            </a:endParaRPr>
          </a:p>
          <a:p>
            <a:pPr marR="1923414" algn="ctr">
              <a:lnSpc>
                <a:spcPct val="100000"/>
              </a:lnSpc>
              <a:spcBef>
                <a:spcPts val="100"/>
              </a:spcBef>
            </a:pPr>
            <a:r>
              <a:rPr sz="1100" spc="60" dirty="0">
                <a:solidFill>
                  <a:srgbClr val="3333A3"/>
                </a:solidFill>
                <a:latin typeface="Times New Roman"/>
                <a:cs typeface="Times New Roman"/>
              </a:rPr>
              <a:t>Supports </a:t>
            </a:r>
            <a:r>
              <a:rPr sz="1100" spc="30" dirty="0">
                <a:solidFill>
                  <a:srgbClr val="3333A3"/>
                </a:solidFill>
                <a:latin typeface="Times New Roman"/>
                <a:cs typeface="Times New Roman"/>
              </a:rPr>
              <a:t>utilisés </a:t>
            </a:r>
            <a:r>
              <a:rPr sz="1100" spc="60" dirty="0">
                <a:solidFill>
                  <a:srgbClr val="3333A3"/>
                </a:solidFill>
                <a:latin typeface="Times New Roman"/>
                <a:cs typeface="Times New Roman"/>
              </a:rPr>
              <a:t>dans </a:t>
            </a:r>
            <a:r>
              <a:rPr sz="1100" spc="20" dirty="0">
                <a:solidFill>
                  <a:srgbClr val="3333A3"/>
                </a:solidFill>
                <a:latin typeface="Times New Roman"/>
                <a:cs typeface="Times New Roman"/>
              </a:rPr>
              <a:t>les</a:t>
            </a:r>
            <a:r>
              <a:rPr sz="1100" spc="3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3333A3"/>
                </a:solidFill>
                <a:latin typeface="Times New Roman"/>
                <a:cs typeface="Times New Roman"/>
              </a:rPr>
              <a:t>LAN:</a:t>
            </a:r>
            <a:endParaRPr sz="1100" dirty="0">
              <a:latin typeface="Times New Roman"/>
              <a:cs typeface="Times New Roman"/>
            </a:endParaRPr>
          </a:p>
          <a:p>
            <a:pPr marR="1957705" algn="ctr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Times New Roman"/>
                <a:cs typeface="Times New Roman"/>
              </a:rPr>
              <a:t>Câble: </a:t>
            </a:r>
            <a:r>
              <a:rPr sz="1000" dirty="0">
                <a:latin typeface="Times New Roman"/>
                <a:cs typeface="Times New Roman"/>
              </a:rPr>
              <a:t>paire </a:t>
            </a:r>
            <a:r>
              <a:rPr sz="1000" spc="10" dirty="0">
                <a:latin typeface="Times New Roman"/>
                <a:cs typeface="Times New Roman"/>
              </a:rPr>
              <a:t>torsadée </a:t>
            </a:r>
            <a:r>
              <a:rPr sz="1000" spc="5" dirty="0" err="1">
                <a:latin typeface="Times New Roman"/>
                <a:cs typeface="Times New Roman"/>
              </a:rPr>
              <a:t>ou</a:t>
            </a:r>
            <a:r>
              <a:rPr sz="1000" spc="150" dirty="0">
                <a:latin typeface="Times New Roman"/>
                <a:cs typeface="Times New Roman"/>
              </a:rPr>
              <a:t> </a:t>
            </a:r>
            <a:r>
              <a:rPr sz="1000" spc="-10" dirty="0" smtClean="0">
                <a:latin typeface="Times New Roman"/>
                <a:cs typeface="Times New Roman"/>
              </a:rPr>
              <a:t>coaxial</a:t>
            </a:r>
            <a:endParaRPr sz="1000" dirty="0" smtClean="0">
              <a:latin typeface="Times New Roman"/>
              <a:cs typeface="Times New Roman"/>
            </a:endParaRPr>
          </a:p>
          <a:p>
            <a:pPr marR="2987040" algn="ctr">
              <a:lnSpc>
                <a:spcPct val="100000"/>
              </a:lnSpc>
              <a:spcBef>
                <a:spcPts val="295"/>
              </a:spcBef>
            </a:pPr>
            <a:r>
              <a:rPr sz="1000" spc="95" dirty="0" smtClean="0">
                <a:latin typeface="Times New Roman"/>
                <a:cs typeface="Times New Roman"/>
              </a:rPr>
              <a:t> </a:t>
            </a:r>
            <a:r>
              <a:rPr lang="fr-FR" sz="1000" spc="95" dirty="0">
                <a:latin typeface="Times New Roman"/>
                <a:cs typeface="Times New Roman"/>
              </a:rPr>
              <a:t>F</a:t>
            </a:r>
            <a:r>
              <a:rPr lang="fr-FR" sz="1000" spc="95" dirty="0" smtClean="0">
                <a:latin typeface="Times New Roman"/>
                <a:cs typeface="Times New Roman"/>
              </a:rPr>
              <a:t>i</a:t>
            </a:r>
            <a:r>
              <a:rPr sz="1000" spc="55" dirty="0" err="1" smtClean="0">
                <a:latin typeface="Times New Roman"/>
                <a:cs typeface="Times New Roman"/>
              </a:rPr>
              <a:t>bre</a:t>
            </a:r>
            <a:r>
              <a:rPr sz="1000" spc="60" dirty="0" smtClean="0">
                <a:latin typeface="Times New Roman"/>
                <a:cs typeface="Times New Roman"/>
              </a:rPr>
              <a:t> </a:t>
            </a:r>
            <a:r>
              <a:rPr sz="1000" spc="10" dirty="0" err="1" smtClean="0">
                <a:latin typeface="Times New Roman"/>
                <a:cs typeface="Times New Roman"/>
              </a:rPr>
              <a:t>optique</a:t>
            </a:r>
            <a:endParaRPr sz="1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15" dirty="0" smtClean="0">
                <a:solidFill>
                  <a:srgbClr val="3333A3"/>
                </a:solidFill>
                <a:latin typeface="Times New Roman"/>
                <a:cs typeface="Times New Roman"/>
              </a:rPr>
              <a:t>Le </a:t>
            </a:r>
            <a:r>
              <a:rPr sz="1100" spc="25" dirty="0">
                <a:solidFill>
                  <a:srgbClr val="3333A3"/>
                </a:solidFill>
                <a:latin typeface="Times New Roman"/>
                <a:cs typeface="Times New Roman"/>
              </a:rPr>
              <a:t>choix </a:t>
            </a:r>
            <a:r>
              <a:rPr sz="1100" spc="65" dirty="0">
                <a:solidFill>
                  <a:srgbClr val="3333A3"/>
                </a:solidFill>
                <a:latin typeface="Times New Roman"/>
                <a:cs typeface="Times New Roman"/>
              </a:rPr>
              <a:t>du </a:t>
            </a:r>
            <a:r>
              <a:rPr sz="1100" spc="60" dirty="0">
                <a:solidFill>
                  <a:srgbClr val="3333A3"/>
                </a:solidFill>
                <a:latin typeface="Times New Roman"/>
                <a:cs typeface="Times New Roman"/>
              </a:rPr>
              <a:t>support </a:t>
            </a:r>
            <a:r>
              <a:rPr sz="1200" spc="-55" dirty="0">
                <a:latin typeface="Times New Roman"/>
                <a:cs typeface="Times New Roman"/>
              </a:rPr>
              <a:t>se </a:t>
            </a:r>
            <a:r>
              <a:rPr sz="1200" spc="-30" dirty="0">
                <a:latin typeface="Times New Roman"/>
                <a:cs typeface="Times New Roman"/>
              </a:rPr>
              <a:t>fait </a:t>
            </a:r>
            <a:r>
              <a:rPr sz="1200" spc="-60" dirty="0">
                <a:latin typeface="Times New Roman"/>
                <a:cs typeface="Times New Roman"/>
              </a:rPr>
              <a:t>selon les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critères:</a:t>
            </a:r>
            <a:endParaRPr sz="12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55"/>
              </a:spcBef>
            </a:pPr>
            <a:r>
              <a:rPr sz="1000" spc="-40" dirty="0">
                <a:latin typeface="Times New Roman"/>
                <a:cs typeface="Times New Roman"/>
              </a:rPr>
              <a:t>Le </a:t>
            </a:r>
            <a:r>
              <a:rPr sz="1000" spc="10" dirty="0">
                <a:latin typeface="Times New Roman"/>
                <a:cs typeface="Times New Roman"/>
              </a:rPr>
              <a:t>débit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dirty="0">
                <a:latin typeface="Times New Roman"/>
                <a:cs typeface="Times New Roman"/>
              </a:rPr>
              <a:t>données </a:t>
            </a:r>
            <a:r>
              <a:rPr sz="1000" spc="5" dirty="0">
                <a:latin typeface="Times New Roman"/>
                <a:cs typeface="Times New Roman"/>
              </a:rPr>
              <a:t>ou </a:t>
            </a:r>
            <a:r>
              <a:rPr sz="1000" spc="15" dirty="0">
                <a:latin typeface="Times New Roman"/>
                <a:cs typeface="Times New Roman"/>
              </a:rPr>
              <a:t>bande</a:t>
            </a:r>
            <a:r>
              <a:rPr sz="1000" spc="20" dirty="0">
                <a:latin typeface="Times New Roman"/>
                <a:cs typeface="Times New Roman"/>
              </a:rPr>
              <a:t> passante</a:t>
            </a:r>
            <a:endParaRPr sz="1000" dirty="0">
              <a:latin typeface="Times New Roman"/>
              <a:cs typeface="Times New Roman"/>
            </a:endParaRPr>
          </a:p>
          <a:p>
            <a:pPr marL="139065" marR="2549525">
              <a:lnSpc>
                <a:spcPct val="124500"/>
              </a:lnSpc>
            </a:pPr>
            <a:r>
              <a:rPr sz="1000" spc="-20" dirty="0">
                <a:latin typeface="Times New Roman"/>
                <a:cs typeface="Times New Roman"/>
              </a:rPr>
              <a:t>La </a:t>
            </a:r>
            <a:r>
              <a:rPr sz="1000" spc="-10" dirty="0">
                <a:latin typeface="Times New Roman"/>
                <a:cs typeface="Times New Roman"/>
              </a:rPr>
              <a:t>sensibilité </a:t>
            </a:r>
            <a:r>
              <a:rPr sz="1000" spc="20" dirty="0">
                <a:latin typeface="Times New Roman"/>
                <a:cs typeface="Times New Roman"/>
              </a:rPr>
              <a:t>au </a:t>
            </a:r>
            <a:r>
              <a:rPr sz="1000" spc="5" dirty="0">
                <a:latin typeface="Times New Roman"/>
                <a:cs typeface="Times New Roman"/>
              </a:rPr>
              <a:t>bruit  </a:t>
            </a:r>
            <a:r>
              <a:rPr sz="1000" spc="-20" dirty="0">
                <a:latin typeface="Times New Roman"/>
                <a:cs typeface="Times New Roman"/>
              </a:rPr>
              <a:t>La </a:t>
            </a:r>
            <a:r>
              <a:rPr sz="1000" spc="-5" dirty="0">
                <a:latin typeface="Times New Roman"/>
                <a:cs typeface="Times New Roman"/>
              </a:rPr>
              <a:t>facilité </a:t>
            </a:r>
            <a:r>
              <a:rPr sz="1000" spc="10" dirty="0">
                <a:latin typeface="Times New Roman"/>
                <a:cs typeface="Times New Roman"/>
              </a:rPr>
              <a:t>d'installation  </a:t>
            </a:r>
            <a:r>
              <a:rPr sz="1000" spc="-40" dirty="0">
                <a:latin typeface="Times New Roman"/>
                <a:cs typeface="Times New Roman"/>
              </a:rPr>
              <a:t>Le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coût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composants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connexion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dans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un</a:t>
            </a:r>
            <a:r>
              <a:rPr sz="550" spc="204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5">
                <a:moveTo>
                  <a:pt x="2303995" y="0"/>
                </a:moveTo>
                <a:lnTo>
                  <a:pt x="0" y="0"/>
                </a:lnTo>
                <a:lnTo>
                  <a:pt x="0" y="122389"/>
                </a:lnTo>
                <a:lnTo>
                  <a:pt x="2303995" y="122389"/>
                </a:lnTo>
                <a:lnTo>
                  <a:pt x="2303995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pc="5" dirty="0"/>
              <a:t>Concentrateur</a:t>
            </a:r>
            <a:r>
              <a:rPr spc="85" dirty="0"/>
              <a:t> </a:t>
            </a:r>
            <a:r>
              <a:rPr spc="10" dirty="0"/>
              <a:t>(Hub)</a:t>
            </a:r>
          </a:p>
        </p:txBody>
      </p:sp>
      <p:sp>
        <p:nvSpPr>
          <p:cNvPr id="5" name="object 5"/>
          <p:cNvSpPr/>
          <p:nvPr/>
        </p:nvSpPr>
        <p:spPr>
          <a:xfrm>
            <a:off x="146672" y="111168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8516" y="956983"/>
            <a:ext cx="3575050" cy="1229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45134">
              <a:lnSpc>
                <a:spcPct val="131700"/>
              </a:lnSpc>
              <a:spcBef>
                <a:spcPts val="95"/>
              </a:spcBef>
            </a:pPr>
            <a:r>
              <a:rPr lang="fr-FR" sz="1200" spc="-10" dirty="0" err="1" smtClean="0">
                <a:latin typeface="Times New Roman"/>
                <a:cs typeface="Times New Roman"/>
              </a:rPr>
              <a:t>A</a:t>
            </a:r>
            <a:r>
              <a:rPr sz="1200" spc="-10" dirty="0" err="1" smtClean="0">
                <a:latin typeface="Times New Roman"/>
                <a:cs typeface="Times New Roman"/>
              </a:rPr>
              <a:t>mpli</a:t>
            </a:r>
            <a:r>
              <a:rPr lang="fr-FR" sz="1200" spc="-10" dirty="0" smtClean="0">
                <a:latin typeface="Times New Roman"/>
                <a:cs typeface="Times New Roman"/>
              </a:rPr>
              <a:t>fi</a:t>
            </a:r>
            <a:r>
              <a:rPr sz="1200" spc="-10" dirty="0" smtClean="0">
                <a:latin typeface="Times New Roman"/>
                <a:cs typeface="Times New Roman"/>
              </a:rPr>
              <a:t>e </a:t>
            </a:r>
            <a:r>
              <a:rPr sz="1200" dirty="0">
                <a:latin typeface="Times New Roman"/>
                <a:cs typeface="Times New Roman"/>
              </a:rPr>
              <a:t>et </a:t>
            </a:r>
            <a:r>
              <a:rPr sz="1200" spc="-55" dirty="0">
                <a:latin typeface="Times New Roman"/>
                <a:cs typeface="Times New Roman"/>
              </a:rPr>
              <a:t>multiplie </a:t>
            </a:r>
            <a:r>
              <a:rPr sz="1200" spc="-65" dirty="0">
                <a:latin typeface="Times New Roman"/>
                <a:cs typeface="Times New Roman"/>
              </a:rPr>
              <a:t>le </a:t>
            </a:r>
            <a:r>
              <a:rPr sz="1200" spc="-55" dirty="0">
                <a:latin typeface="Times New Roman"/>
                <a:cs typeface="Times New Roman"/>
              </a:rPr>
              <a:t>signal </a:t>
            </a:r>
            <a:r>
              <a:rPr sz="1200" spc="-60" dirty="0">
                <a:latin typeface="Times New Roman"/>
                <a:cs typeface="Times New Roman"/>
              </a:rPr>
              <a:t>vers </a:t>
            </a:r>
            <a:r>
              <a:rPr sz="1200" spc="-55" dirty="0">
                <a:latin typeface="Times New Roman"/>
                <a:cs typeface="Times New Roman"/>
              </a:rPr>
              <a:t>plusieurs machines  </a:t>
            </a:r>
            <a:r>
              <a:rPr sz="1200" spc="-15" dirty="0">
                <a:latin typeface="Times New Roman"/>
                <a:cs typeface="Times New Roman"/>
              </a:rPr>
              <a:t>C'est </a:t>
            </a:r>
            <a:r>
              <a:rPr sz="1200" spc="-50" dirty="0">
                <a:latin typeface="Times New Roman"/>
                <a:cs typeface="Times New Roman"/>
              </a:rPr>
              <a:t>une </a:t>
            </a:r>
            <a:r>
              <a:rPr sz="1200" spc="-65" dirty="0">
                <a:latin typeface="Times New Roman"/>
                <a:cs typeface="Times New Roman"/>
              </a:rPr>
              <a:t>forme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30" dirty="0">
                <a:latin typeface="Times New Roman"/>
                <a:cs typeface="Times New Roman"/>
              </a:rPr>
              <a:t>répéteur </a:t>
            </a:r>
            <a:r>
              <a:rPr sz="1200" dirty="0">
                <a:latin typeface="Times New Roman"/>
                <a:cs typeface="Times New Roman"/>
              </a:rPr>
              <a:t>et </a:t>
            </a:r>
            <a:r>
              <a:rPr sz="1200" spc="-50" dirty="0">
                <a:latin typeface="Times New Roman"/>
                <a:cs typeface="Times New Roman"/>
              </a:rPr>
              <a:t>une </a:t>
            </a:r>
            <a:r>
              <a:rPr sz="1200" spc="-35" dirty="0">
                <a:latin typeface="Times New Roman"/>
                <a:cs typeface="Times New Roman"/>
              </a:rPr>
              <a:t>sorte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55" dirty="0">
                <a:latin typeface="Times New Roman"/>
                <a:cs typeface="Times New Roman"/>
              </a:rPr>
              <a:t>multiprise  </a:t>
            </a:r>
            <a:r>
              <a:rPr sz="1200" spc="-35" dirty="0">
                <a:latin typeface="Times New Roman"/>
                <a:cs typeface="Times New Roman"/>
              </a:rPr>
              <a:t>Traitement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binaire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fr-FR" sz="1200" spc="-40" dirty="0">
                <a:latin typeface="Times New Roman"/>
                <a:cs typeface="Times New Roman"/>
              </a:rPr>
              <a:t>R</a:t>
            </a:r>
            <a:r>
              <a:rPr sz="1200" spc="-40" dirty="0" err="1" smtClean="0">
                <a:latin typeface="Times New Roman"/>
                <a:cs typeface="Times New Roman"/>
              </a:rPr>
              <a:t>edistribution</a:t>
            </a:r>
            <a:r>
              <a:rPr sz="1200" spc="-40" dirty="0" smtClean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du </a:t>
            </a:r>
            <a:r>
              <a:rPr sz="1200" spc="-55" dirty="0">
                <a:latin typeface="Times New Roman"/>
                <a:cs typeface="Times New Roman"/>
              </a:rPr>
              <a:t>signal </a:t>
            </a:r>
            <a:r>
              <a:rPr sz="1200" spc="-45" dirty="0">
                <a:latin typeface="Times New Roman"/>
                <a:cs typeface="Times New Roman"/>
              </a:rPr>
              <a:t>sur </a:t>
            </a:r>
            <a:r>
              <a:rPr sz="1200" spc="-25" dirty="0">
                <a:latin typeface="Times New Roman"/>
                <a:cs typeface="Times New Roman"/>
              </a:rPr>
              <a:t>tous </a:t>
            </a:r>
            <a:r>
              <a:rPr sz="1200" spc="-60" dirty="0">
                <a:latin typeface="Times New Roman"/>
                <a:cs typeface="Times New Roman"/>
              </a:rPr>
              <a:t>les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ports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-45" dirty="0">
                <a:latin typeface="Times New Roman"/>
                <a:cs typeface="Times New Roman"/>
              </a:rPr>
              <a:t>Équipement </a:t>
            </a:r>
            <a:r>
              <a:rPr sz="1200" spc="-20" dirty="0">
                <a:latin typeface="Times New Roman"/>
                <a:cs typeface="Times New Roman"/>
              </a:rPr>
              <a:t>appartenant </a:t>
            </a:r>
            <a:r>
              <a:rPr sz="1200" spc="-15" dirty="0">
                <a:latin typeface="Times New Roman"/>
                <a:cs typeface="Times New Roman"/>
              </a:rPr>
              <a:t>à </a:t>
            </a:r>
            <a:r>
              <a:rPr sz="1200" spc="-50" dirty="0">
                <a:latin typeface="Times New Roman"/>
                <a:cs typeface="Times New Roman"/>
              </a:rPr>
              <a:t>la couche </a:t>
            </a:r>
            <a:r>
              <a:rPr sz="1200" spc="-60" dirty="0">
                <a:latin typeface="Times New Roman"/>
                <a:cs typeface="Times New Roman"/>
              </a:rPr>
              <a:t>physique </a:t>
            </a:r>
            <a:r>
              <a:rPr sz="1200" spc="-45" dirty="0">
                <a:latin typeface="Times New Roman"/>
                <a:cs typeface="Times New Roman"/>
              </a:rPr>
              <a:t>du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modèle </a:t>
            </a:r>
            <a:r>
              <a:rPr sz="1200" spc="-80" dirty="0">
                <a:latin typeface="Times New Roman"/>
                <a:cs typeface="Times New Roman"/>
              </a:rPr>
              <a:t>OSI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672" y="135258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672" y="159349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672" y="183440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672" y="207530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99817" y="2220645"/>
            <a:ext cx="509587" cy="290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980265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</a:t>
            </a:r>
            <a:r>
              <a:rPr sz="550" spc="12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locaux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15"/>
              </a:spcBef>
            </a:pP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Caractéristiques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normes</a:t>
            </a:r>
            <a:r>
              <a:rPr sz="550" spc="114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courantes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25" dirty="0">
                <a:solidFill>
                  <a:srgbClr val="04064C"/>
                </a:solidFill>
                <a:latin typeface="Times New Roman"/>
                <a:cs typeface="Times New Roman"/>
              </a:rPr>
              <a:t>Topologie </a:t>
            </a:r>
            <a:r>
              <a:rPr sz="1200" spc="-20" dirty="0">
                <a:solidFill>
                  <a:srgbClr val="04064C"/>
                </a:solidFill>
                <a:latin typeface="Times New Roman"/>
                <a:cs typeface="Times New Roman"/>
              </a:rPr>
              <a:t>physique </a:t>
            </a: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des</a:t>
            </a:r>
            <a:r>
              <a:rPr sz="1200" spc="1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85" dirty="0">
                <a:solidFill>
                  <a:srgbClr val="04064C"/>
                </a:solidFill>
                <a:latin typeface="Times New Roman"/>
                <a:cs typeface="Times New Roman"/>
              </a:rPr>
              <a:t>LAN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70567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9" y="1230922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8516" y="605319"/>
            <a:ext cx="3575050" cy="718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-60" dirty="0">
                <a:latin typeface="Times New Roman"/>
                <a:cs typeface="Times New Roman"/>
              </a:rPr>
              <a:t>Topologie physique </a:t>
            </a:r>
            <a:r>
              <a:rPr sz="1200" spc="-50" dirty="0">
                <a:latin typeface="Times New Roman"/>
                <a:cs typeface="Times New Roman"/>
              </a:rPr>
              <a:t>des </a:t>
            </a:r>
            <a:r>
              <a:rPr sz="1200" spc="-135" dirty="0">
                <a:latin typeface="Times New Roman"/>
                <a:cs typeface="Times New Roman"/>
              </a:rPr>
              <a:t>LAN </a:t>
            </a:r>
            <a:r>
              <a:rPr sz="1200" spc="-50" dirty="0">
                <a:latin typeface="Times New Roman"/>
                <a:cs typeface="Times New Roman"/>
              </a:rPr>
              <a:t>des câbles </a:t>
            </a:r>
            <a:r>
              <a:rPr sz="1200" spc="-55" dirty="0">
                <a:latin typeface="Times New Roman"/>
                <a:cs typeface="Times New Roman"/>
              </a:rPr>
              <a:t>qui </a:t>
            </a:r>
            <a:r>
              <a:rPr sz="1200" spc="-45" dirty="0">
                <a:latin typeface="Times New Roman"/>
                <a:cs typeface="Times New Roman"/>
              </a:rPr>
              <a:t>forment </a:t>
            </a:r>
            <a:r>
              <a:rPr sz="1200" spc="-65" dirty="0">
                <a:latin typeface="Times New Roman"/>
                <a:cs typeface="Times New Roman"/>
              </a:rPr>
              <a:t>le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réseau.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sz="1000" spc="-20" dirty="0">
                <a:latin typeface="Times New Roman"/>
                <a:cs typeface="Times New Roman"/>
              </a:rPr>
              <a:t>La </a:t>
            </a:r>
            <a:r>
              <a:rPr sz="1000" dirty="0">
                <a:latin typeface="Times New Roman"/>
                <a:cs typeface="Times New Roman"/>
              </a:rPr>
              <a:t>topologie </a:t>
            </a:r>
            <a:r>
              <a:rPr sz="1000" spc="5" dirty="0">
                <a:latin typeface="Times New Roman"/>
                <a:cs typeface="Times New Roman"/>
              </a:rPr>
              <a:t>en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bus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8775" y="876465"/>
            <a:ext cx="12192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89" y="1991906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5046" y="1907897"/>
            <a:ext cx="126111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La </a:t>
            </a:r>
            <a:r>
              <a:rPr sz="1000" dirty="0">
                <a:latin typeface="Times New Roman"/>
                <a:cs typeface="Times New Roman"/>
              </a:rPr>
              <a:t>topologie </a:t>
            </a:r>
            <a:r>
              <a:rPr sz="1000" spc="5" dirty="0">
                <a:latin typeface="Times New Roman"/>
                <a:cs typeface="Times New Roman"/>
              </a:rPr>
              <a:t>en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anneau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85340" y="1399336"/>
            <a:ext cx="681037" cy="647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889" y="3010077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5046" y="2926069"/>
            <a:ext cx="116903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imes New Roman"/>
                <a:cs typeface="Times New Roman"/>
              </a:rPr>
              <a:t>La </a:t>
            </a:r>
            <a:r>
              <a:rPr sz="1000" dirty="0">
                <a:latin typeface="Times New Roman"/>
                <a:cs typeface="Times New Roman"/>
              </a:rPr>
              <a:t>topologie </a:t>
            </a:r>
            <a:r>
              <a:rPr sz="1000" spc="5" dirty="0">
                <a:latin typeface="Times New Roman"/>
                <a:cs typeface="Times New Roman"/>
              </a:rPr>
              <a:t>en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étoile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31378" y="2160333"/>
            <a:ext cx="838200" cy="876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</a:t>
            </a:r>
            <a:r>
              <a:rPr sz="550" spc="12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locaux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15"/>
              </a:spcBef>
            </a:pP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Caractéristiques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normes</a:t>
            </a:r>
            <a:r>
              <a:rPr sz="550" spc="114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courantes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45" dirty="0">
                <a:solidFill>
                  <a:srgbClr val="04064C"/>
                </a:solidFill>
                <a:latin typeface="Times New Roman"/>
                <a:cs typeface="Times New Roman"/>
              </a:rPr>
              <a:t>Les </a:t>
            </a:r>
            <a:r>
              <a:rPr sz="1200" spc="-20" dirty="0">
                <a:solidFill>
                  <a:srgbClr val="04064C"/>
                </a:solidFill>
                <a:latin typeface="Times New Roman"/>
                <a:cs typeface="Times New Roman"/>
              </a:rPr>
              <a:t>normes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de </a:t>
            </a:r>
            <a:r>
              <a:rPr sz="1200" spc="-20" dirty="0">
                <a:solidFill>
                  <a:srgbClr val="04064C"/>
                </a:solidFill>
                <a:latin typeface="Times New Roman"/>
                <a:cs typeface="Times New Roman"/>
              </a:rPr>
              <a:t>la </a:t>
            </a:r>
            <a:r>
              <a:rPr sz="1200" spc="-60" dirty="0">
                <a:solidFill>
                  <a:srgbClr val="04064C"/>
                </a:solidFill>
                <a:latin typeface="Times New Roman"/>
                <a:cs typeface="Times New Roman"/>
              </a:rPr>
              <a:t>CLD </a:t>
            </a:r>
            <a:r>
              <a:rPr sz="1200" dirty="0">
                <a:solidFill>
                  <a:srgbClr val="04064C"/>
                </a:solidFill>
                <a:latin typeface="Times New Roman"/>
                <a:cs typeface="Times New Roman"/>
              </a:rPr>
              <a:t>pour </a:t>
            </a:r>
            <a:r>
              <a:rPr sz="1200" spc="-30" dirty="0">
                <a:solidFill>
                  <a:srgbClr val="04064C"/>
                </a:solidFill>
                <a:latin typeface="Times New Roman"/>
                <a:cs typeface="Times New Roman"/>
              </a:rPr>
              <a:t>les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85" dirty="0">
                <a:solidFill>
                  <a:srgbClr val="04064C"/>
                </a:solidFill>
                <a:latin typeface="Times New Roman"/>
                <a:cs typeface="Times New Roman"/>
              </a:rPr>
              <a:t>LAN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10510" y="437769"/>
            <a:ext cx="2552318" cy="2989642"/>
            <a:chOff x="1110510" y="535012"/>
            <a:chExt cx="2552318" cy="2797807"/>
          </a:xfrm>
        </p:grpSpPr>
        <p:sp>
          <p:nvSpPr>
            <p:cNvPr id="6" name="object 6"/>
            <p:cNvSpPr/>
            <p:nvPr/>
          </p:nvSpPr>
          <p:spPr>
            <a:xfrm>
              <a:off x="1114805" y="535012"/>
              <a:ext cx="2378392" cy="14144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0510" y="1981436"/>
              <a:ext cx="2552318" cy="13513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</a:t>
            </a:r>
            <a:r>
              <a:rPr sz="550" spc="12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locaux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15"/>
              </a:spcBef>
            </a:pP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Caractéristiques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normes</a:t>
            </a:r>
            <a:r>
              <a:rPr sz="550" spc="114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courantes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45" dirty="0">
                <a:solidFill>
                  <a:srgbClr val="04064C"/>
                </a:solidFill>
                <a:latin typeface="Times New Roman"/>
                <a:cs typeface="Times New Roman"/>
              </a:rPr>
              <a:t>Les </a:t>
            </a:r>
            <a:r>
              <a:rPr sz="1200" spc="-20" dirty="0">
                <a:solidFill>
                  <a:srgbClr val="04064C"/>
                </a:solidFill>
                <a:latin typeface="Times New Roman"/>
                <a:cs typeface="Times New Roman"/>
              </a:rPr>
              <a:t>normes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de </a:t>
            </a:r>
            <a:r>
              <a:rPr sz="1200" spc="-20" dirty="0">
                <a:solidFill>
                  <a:srgbClr val="04064C"/>
                </a:solidFill>
                <a:latin typeface="Times New Roman"/>
                <a:cs typeface="Times New Roman"/>
              </a:rPr>
              <a:t>la </a:t>
            </a:r>
            <a:r>
              <a:rPr sz="1200" spc="-60" dirty="0">
                <a:solidFill>
                  <a:srgbClr val="04064C"/>
                </a:solidFill>
                <a:latin typeface="Times New Roman"/>
                <a:cs typeface="Times New Roman"/>
              </a:rPr>
              <a:t>CLD </a:t>
            </a:r>
            <a:r>
              <a:rPr sz="1200" dirty="0">
                <a:solidFill>
                  <a:srgbClr val="04064C"/>
                </a:solidFill>
                <a:latin typeface="Times New Roman"/>
                <a:cs typeface="Times New Roman"/>
              </a:rPr>
              <a:t>pour </a:t>
            </a:r>
            <a:r>
              <a:rPr sz="1200" spc="-30" dirty="0">
                <a:solidFill>
                  <a:srgbClr val="04064C"/>
                </a:solidFill>
                <a:latin typeface="Times New Roman"/>
                <a:cs typeface="Times New Roman"/>
              </a:rPr>
              <a:t>les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85" dirty="0">
                <a:solidFill>
                  <a:srgbClr val="04064C"/>
                </a:solidFill>
                <a:latin typeface="Times New Roman"/>
                <a:cs typeface="Times New Roman"/>
              </a:rPr>
              <a:t>LAN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9488" y="769874"/>
            <a:ext cx="3348989" cy="2154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</a:t>
            </a:r>
            <a:r>
              <a:rPr sz="550" spc="12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locaux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15"/>
              </a:spcBef>
            </a:pP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Caractéristiques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normes</a:t>
            </a:r>
            <a:r>
              <a:rPr sz="550" spc="114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courantes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802.3</a:t>
            </a:r>
            <a:r>
              <a:rPr sz="1200" spc="8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ou</a:t>
            </a:r>
            <a:r>
              <a:rPr sz="1200" spc="9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CSMA/CD:</a:t>
            </a:r>
            <a:r>
              <a:rPr sz="1200" spc="8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04064C"/>
                </a:solidFill>
                <a:latin typeface="Times New Roman"/>
                <a:cs typeface="Times New Roman"/>
              </a:rPr>
              <a:t>Carrier</a:t>
            </a:r>
            <a:r>
              <a:rPr sz="1200" spc="9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Sense</a:t>
            </a:r>
            <a:r>
              <a:rPr sz="1200" spc="9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04064C"/>
                </a:solidFill>
                <a:latin typeface="Times New Roman"/>
                <a:cs typeface="Times New Roman"/>
              </a:rPr>
              <a:t>Multiple</a:t>
            </a:r>
            <a:r>
              <a:rPr sz="1200" spc="8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04064C"/>
                </a:solidFill>
                <a:latin typeface="Times New Roman"/>
                <a:cs typeface="Times New Roman"/>
              </a:rPr>
              <a:t>Access/Collision</a:t>
            </a:r>
            <a:r>
              <a:rPr sz="1200" spc="9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4064C"/>
                </a:solidFill>
                <a:latin typeface="Times New Roman"/>
                <a:cs typeface="Times New Roman"/>
              </a:rPr>
              <a:t>Detected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107994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72" y="149292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672" y="214680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706" y="979601"/>
            <a:ext cx="4374515" cy="162306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20345" marR="393700">
              <a:lnSpc>
                <a:spcPts val="1350"/>
              </a:lnSpc>
              <a:spcBef>
                <a:spcPts val="244"/>
              </a:spcBef>
            </a:pPr>
            <a:r>
              <a:rPr sz="1200" spc="-65" dirty="0">
                <a:latin typeface="Times New Roman"/>
                <a:cs typeface="Times New Roman"/>
              </a:rPr>
              <a:t>CSMA/CD </a:t>
            </a:r>
            <a:r>
              <a:rPr sz="1200" spc="-15" dirty="0">
                <a:latin typeface="Times New Roman"/>
                <a:cs typeface="Times New Roman"/>
              </a:rPr>
              <a:t>est </a:t>
            </a:r>
            <a:r>
              <a:rPr sz="1200" spc="-50" dirty="0">
                <a:latin typeface="Times New Roman"/>
                <a:cs typeface="Times New Roman"/>
              </a:rPr>
              <a:t>une </a:t>
            </a:r>
            <a:r>
              <a:rPr sz="1200" spc="-40" dirty="0">
                <a:latin typeface="Times New Roman"/>
                <a:cs typeface="Times New Roman"/>
              </a:rPr>
              <a:t>technique </a:t>
            </a:r>
            <a:r>
              <a:rPr sz="1200" spc="-45" dirty="0">
                <a:latin typeface="Times New Roman"/>
                <a:cs typeface="Times New Roman"/>
              </a:rPr>
              <a:t>basée sur </a:t>
            </a:r>
            <a:r>
              <a:rPr sz="1200" spc="-65" dirty="0">
                <a:latin typeface="Times New Roman"/>
                <a:cs typeface="Times New Roman"/>
              </a:rPr>
              <a:t>le </a:t>
            </a:r>
            <a:r>
              <a:rPr sz="1200" spc="-55" dirty="0">
                <a:latin typeface="Times New Roman"/>
                <a:cs typeface="Times New Roman"/>
              </a:rPr>
              <a:t>principe </a:t>
            </a:r>
            <a:r>
              <a:rPr sz="1200" spc="-20" dirty="0">
                <a:latin typeface="Times New Roman"/>
                <a:cs typeface="Times New Roman"/>
              </a:rPr>
              <a:t>d'écoute </a:t>
            </a:r>
            <a:r>
              <a:rPr sz="1200" dirty="0">
                <a:latin typeface="Times New Roman"/>
                <a:cs typeface="Times New Roman"/>
              </a:rPr>
              <a:t>et </a:t>
            </a:r>
            <a:r>
              <a:rPr sz="1200" spc="-50" dirty="0">
                <a:latin typeface="Times New Roman"/>
                <a:cs typeface="Times New Roman"/>
              </a:rPr>
              <a:t>de  </a:t>
            </a:r>
            <a:r>
              <a:rPr sz="1200" spc="-30" dirty="0">
                <a:latin typeface="Times New Roman"/>
                <a:cs typeface="Times New Roman"/>
              </a:rPr>
              <a:t>détection </a:t>
            </a:r>
            <a:r>
              <a:rPr sz="1200" spc="-50" dirty="0">
                <a:latin typeface="Times New Roman"/>
                <a:cs typeface="Times New Roman"/>
              </a:rPr>
              <a:t>de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Times New Roman"/>
                <a:cs typeface="Times New Roman"/>
              </a:rPr>
              <a:t>collision</a:t>
            </a:r>
            <a:endParaRPr sz="1200" dirty="0">
              <a:latin typeface="Times New Roman"/>
              <a:cs typeface="Times New Roman"/>
            </a:endParaRPr>
          </a:p>
          <a:p>
            <a:pPr marL="220345" marR="5080">
              <a:lnSpc>
                <a:spcPts val="1350"/>
              </a:lnSpc>
              <a:spcBef>
                <a:spcPts val="550"/>
              </a:spcBef>
            </a:pPr>
            <a:r>
              <a:rPr sz="1200" spc="-100" dirty="0">
                <a:latin typeface="Times New Roman"/>
                <a:cs typeface="Times New Roman"/>
              </a:rPr>
              <a:t>Le </a:t>
            </a:r>
            <a:r>
              <a:rPr sz="1200" spc="-55" dirty="0">
                <a:latin typeface="Times New Roman"/>
                <a:cs typeface="Times New Roman"/>
              </a:rPr>
              <a:t>principe </a:t>
            </a:r>
            <a:r>
              <a:rPr sz="1200" spc="-25" dirty="0">
                <a:latin typeface="Times New Roman"/>
                <a:cs typeface="Times New Roman"/>
              </a:rPr>
              <a:t>d'accès </a:t>
            </a:r>
            <a:r>
              <a:rPr sz="1200" spc="-30" dirty="0">
                <a:latin typeface="Times New Roman"/>
                <a:cs typeface="Times New Roman"/>
              </a:rPr>
              <a:t>au </a:t>
            </a:r>
            <a:r>
              <a:rPr sz="1200" spc="-35" dirty="0">
                <a:latin typeface="Times New Roman"/>
                <a:cs typeface="Times New Roman"/>
              </a:rPr>
              <a:t>support </a:t>
            </a:r>
            <a:r>
              <a:rPr sz="1200" spc="-15" dirty="0">
                <a:latin typeface="Times New Roman"/>
                <a:cs typeface="Times New Roman"/>
              </a:rPr>
              <a:t>est </a:t>
            </a:r>
            <a:r>
              <a:rPr sz="1200" spc="-50" dirty="0">
                <a:latin typeface="Times New Roman"/>
                <a:cs typeface="Times New Roman"/>
              </a:rPr>
              <a:t>la </a:t>
            </a:r>
            <a:r>
              <a:rPr sz="1200" spc="-40" dirty="0">
                <a:latin typeface="Times New Roman"/>
                <a:cs typeface="Times New Roman"/>
              </a:rPr>
              <a:t>compétition: </a:t>
            </a:r>
            <a:r>
              <a:rPr sz="1200" spc="-45" dirty="0">
                <a:latin typeface="Times New Roman"/>
                <a:cs typeface="Times New Roman"/>
              </a:rPr>
              <a:t>un </a:t>
            </a:r>
            <a:r>
              <a:rPr sz="1200" spc="-25" dirty="0">
                <a:latin typeface="Times New Roman"/>
                <a:cs typeface="Times New Roman"/>
              </a:rPr>
              <a:t>émetteur </a:t>
            </a:r>
            <a:r>
              <a:rPr sz="1200" spc="-50" dirty="0">
                <a:latin typeface="Times New Roman"/>
                <a:cs typeface="Times New Roman"/>
              </a:rPr>
              <a:t>utilise la  </a:t>
            </a:r>
            <a:r>
              <a:rPr sz="1200" spc="-75" dirty="0">
                <a:latin typeface="Times New Roman"/>
                <a:cs typeface="Times New Roman"/>
              </a:rPr>
              <a:t>voie </a:t>
            </a:r>
            <a:r>
              <a:rPr sz="1200" spc="-50" dirty="0">
                <a:latin typeface="Times New Roman"/>
                <a:cs typeface="Times New Roman"/>
              </a:rPr>
              <a:t>dès </a:t>
            </a:r>
            <a:r>
              <a:rPr sz="1200" spc="-35" dirty="0">
                <a:latin typeface="Times New Roman"/>
                <a:cs typeface="Times New Roman"/>
              </a:rPr>
              <a:t>qu'il </a:t>
            </a:r>
            <a:r>
              <a:rPr sz="1200" spc="-15" dirty="0">
                <a:latin typeface="Times New Roman"/>
                <a:cs typeface="Times New Roman"/>
              </a:rPr>
              <a:t>est </a:t>
            </a:r>
            <a:r>
              <a:rPr sz="1200" spc="-25" dirty="0">
                <a:latin typeface="Times New Roman"/>
                <a:cs typeface="Times New Roman"/>
              </a:rPr>
              <a:t>prêt </a:t>
            </a:r>
            <a:r>
              <a:rPr sz="1200" spc="-15" dirty="0">
                <a:latin typeface="Times New Roman"/>
                <a:cs typeface="Times New Roman"/>
              </a:rPr>
              <a:t>à </a:t>
            </a:r>
            <a:r>
              <a:rPr sz="1200" spc="-20" dirty="0">
                <a:latin typeface="Times New Roman"/>
                <a:cs typeface="Times New Roman"/>
              </a:rPr>
              <a:t>émettre, </a:t>
            </a:r>
            <a:r>
              <a:rPr sz="1200" spc="-90" dirty="0">
                <a:latin typeface="Times New Roman"/>
                <a:cs typeface="Times New Roman"/>
              </a:rPr>
              <a:t>Il </a:t>
            </a:r>
            <a:r>
              <a:rPr sz="1200" spc="-60" dirty="0">
                <a:latin typeface="Times New Roman"/>
                <a:cs typeface="Times New Roman"/>
              </a:rPr>
              <a:t>ignore </a:t>
            </a:r>
            <a:r>
              <a:rPr sz="1200" spc="-50" dirty="0">
                <a:latin typeface="Times New Roman"/>
                <a:cs typeface="Times New Roman"/>
              </a:rPr>
              <a:t>donc </a:t>
            </a:r>
            <a:r>
              <a:rPr sz="1200" spc="-60" dirty="0">
                <a:latin typeface="Times New Roman"/>
                <a:cs typeface="Times New Roman"/>
              </a:rPr>
              <a:t>les </a:t>
            </a:r>
            <a:r>
              <a:rPr sz="1200" spc="-25" dirty="0">
                <a:latin typeface="Times New Roman"/>
                <a:cs typeface="Times New Roman"/>
              </a:rPr>
              <a:t>autres</a:t>
            </a:r>
            <a:r>
              <a:rPr sz="1200" spc="-18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émetteurs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100" i="1" spc="165" dirty="0">
                <a:solidFill>
                  <a:srgbClr val="04064C"/>
                </a:solidFill>
                <a:latin typeface="DejaVu Sans"/>
                <a:cs typeface="DejaVu Sans"/>
              </a:rPr>
              <a:t>⇒ </a:t>
            </a:r>
            <a:r>
              <a:rPr sz="1200" spc="-65" dirty="0">
                <a:latin typeface="Times New Roman"/>
                <a:cs typeface="Times New Roman"/>
              </a:rPr>
              <a:t>Risque </a:t>
            </a:r>
            <a:r>
              <a:rPr sz="1200" spc="-50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Times New Roman"/>
                <a:cs typeface="Times New Roman"/>
              </a:rPr>
              <a:t>collision</a:t>
            </a:r>
            <a:endParaRPr sz="1200" dirty="0">
              <a:latin typeface="Times New Roman"/>
              <a:cs typeface="Times New Roman"/>
            </a:endParaRPr>
          </a:p>
          <a:p>
            <a:pPr marL="220345" marR="208915">
              <a:lnSpc>
                <a:spcPts val="1350"/>
              </a:lnSpc>
              <a:spcBef>
                <a:spcPts val="580"/>
              </a:spcBef>
            </a:pPr>
            <a:r>
              <a:rPr sz="1200" spc="-40" dirty="0">
                <a:latin typeface="Times New Roman"/>
                <a:cs typeface="Times New Roman"/>
              </a:rPr>
              <a:t>Pour </a:t>
            </a:r>
            <a:r>
              <a:rPr sz="1200" spc="-50" dirty="0">
                <a:latin typeface="Times New Roman"/>
                <a:cs typeface="Times New Roman"/>
              </a:rPr>
              <a:t>limiter </a:t>
            </a:r>
            <a:r>
              <a:rPr sz="1200" spc="-65" dirty="0">
                <a:latin typeface="Times New Roman"/>
                <a:cs typeface="Times New Roman"/>
              </a:rPr>
              <a:t>le </a:t>
            </a:r>
            <a:r>
              <a:rPr sz="1200" spc="-60" dirty="0">
                <a:latin typeface="Times New Roman"/>
                <a:cs typeface="Times New Roman"/>
              </a:rPr>
              <a:t>nombre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60" dirty="0">
                <a:latin typeface="Times New Roman"/>
                <a:cs typeface="Times New Roman"/>
              </a:rPr>
              <a:t>collision, </a:t>
            </a:r>
            <a:r>
              <a:rPr sz="1200" spc="-10" dirty="0">
                <a:latin typeface="Times New Roman"/>
                <a:cs typeface="Times New Roman"/>
              </a:rPr>
              <a:t>cette </a:t>
            </a:r>
            <a:r>
              <a:rPr sz="1200" spc="-40" dirty="0">
                <a:latin typeface="Times New Roman"/>
                <a:cs typeface="Times New Roman"/>
              </a:rPr>
              <a:t>technique </a:t>
            </a:r>
            <a:r>
              <a:rPr sz="1200" spc="-50" dirty="0">
                <a:latin typeface="Times New Roman"/>
                <a:cs typeface="Times New Roman"/>
              </a:rPr>
              <a:t>utilise </a:t>
            </a:r>
            <a:r>
              <a:rPr sz="1200" spc="-65" dirty="0">
                <a:latin typeface="Times New Roman"/>
                <a:cs typeface="Times New Roman"/>
              </a:rPr>
              <a:t>le </a:t>
            </a:r>
            <a:r>
              <a:rPr sz="1200" spc="-55" dirty="0">
                <a:latin typeface="Times New Roman"/>
                <a:cs typeface="Times New Roman"/>
              </a:rPr>
              <a:t>principe  </a:t>
            </a:r>
            <a:r>
              <a:rPr sz="1200" spc="-20" dirty="0">
                <a:latin typeface="Times New Roman"/>
                <a:cs typeface="Times New Roman"/>
              </a:rPr>
              <a:t>d'écoute, </a:t>
            </a:r>
            <a:r>
              <a:rPr sz="1200" spc="-5" dirty="0">
                <a:latin typeface="Times New Roman"/>
                <a:cs typeface="Times New Roman"/>
              </a:rPr>
              <a:t>c'est </a:t>
            </a:r>
            <a:r>
              <a:rPr sz="1200" spc="-15" dirty="0">
                <a:latin typeface="Times New Roman"/>
                <a:cs typeface="Times New Roman"/>
              </a:rPr>
              <a:t>à </a:t>
            </a:r>
            <a:r>
              <a:rPr sz="1200" spc="-55" dirty="0">
                <a:latin typeface="Times New Roman"/>
                <a:cs typeface="Times New Roman"/>
              </a:rPr>
              <a:t>dire </a:t>
            </a:r>
            <a:r>
              <a:rPr sz="1200" spc="-45" dirty="0">
                <a:latin typeface="Times New Roman"/>
                <a:cs typeface="Times New Roman"/>
              </a:rPr>
              <a:t>un </a:t>
            </a:r>
            <a:r>
              <a:rPr sz="1200" spc="-25" dirty="0">
                <a:latin typeface="Times New Roman"/>
                <a:cs typeface="Times New Roman"/>
              </a:rPr>
              <a:t>émetteur </a:t>
            </a:r>
            <a:r>
              <a:rPr sz="1200" spc="-15" dirty="0">
                <a:latin typeface="Times New Roman"/>
                <a:cs typeface="Times New Roman"/>
              </a:rPr>
              <a:t>n'émet </a:t>
            </a:r>
            <a:r>
              <a:rPr sz="1200" spc="-50" dirty="0">
                <a:latin typeface="Times New Roman"/>
                <a:cs typeface="Times New Roman"/>
              </a:rPr>
              <a:t>que </a:t>
            </a:r>
            <a:r>
              <a:rPr sz="1200" spc="-35" dirty="0">
                <a:latin typeface="Times New Roman"/>
                <a:cs typeface="Times New Roman"/>
              </a:rPr>
              <a:t>s'il </a:t>
            </a:r>
            <a:r>
              <a:rPr sz="1200" spc="-45" dirty="0">
                <a:latin typeface="Times New Roman"/>
                <a:cs typeface="Times New Roman"/>
              </a:rPr>
              <a:t>n </a:t>
            </a:r>
            <a:r>
              <a:rPr sz="1200" spc="-10" dirty="0">
                <a:latin typeface="Times New Roman"/>
                <a:cs typeface="Times New Roman"/>
              </a:rPr>
              <a:t>'y </a:t>
            </a:r>
            <a:r>
              <a:rPr sz="1200" spc="-15" dirty="0">
                <a:latin typeface="Times New Roman"/>
                <a:cs typeface="Times New Roman"/>
              </a:rPr>
              <a:t>a </a:t>
            </a:r>
            <a:r>
              <a:rPr sz="1200" spc="-40" dirty="0">
                <a:latin typeface="Times New Roman"/>
                <a:cs typeface="Times New Roman"/>
              </a:rPr>
              <a:t>pas </a:t>
            </a:r>
            <a:r>
              <a:rPr sz="1200" spc="-50" dirty="0">
                <a:latin typeface="Times New Roman"/>
                <a:cs typeface="Times New Roman"/>
              </a:rPr>
              <a:t>de  </a:t>
            </a:r>
            <a:r>
              <a:rPr sz="1200" spc="-45" dirty="0">
                <a:latin typeface="Times New Roman"/>
                <a:cs typeface="Times New Roman"/>
              </a:rPr>
              <a:t>transmission </a:t>
            </a:r>
            <a:r>
              <a:rPr sz="1200" spc="-50" dirty="0">
                <a:latin typeface="Times New Roman"/>
                <a:cs typeface="Times New Roman"/>
              </a:rPr>
              <a:t>en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court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</a:t>
            </a:r>
            <a:r>
              <a:rPr sz="550" spc="12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locaux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15"/>
              </a:spcBef>
            </a:pP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Caractéristiques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normes</a:t>
            </a:r>
            <a:r>
              <a:rPr sz="550" spc="114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courantes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40" dirty="0">
                <a:solidFill>
                  <a:srgbClr val="04064C"/>
                </a:solidFill>
                <a:latin typeface="Times New Roman"/>
                <a:cs typeface="Times New Roman"/>
              </a:rPr>
              <a:t>La </a:t>
            </a: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norme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802.4 ou </a:t>
            </a:r>
            <a:r>
              <a:rPr sz="1200" spc="-5" dirty="0">
                <a:solidFill>
                  <a:srgbClr val="04064C"/>
                </a:solidFill>
                <a:latin typeface="Times New Roman"/>
                <a:cs typeface="Times New Roman"/>
              </a:rPr>
              <a:t>token </a:t>
            </a: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Bus </a:t>
            </a:r>
            <a:r>
              <a:rPr sz="1200" spc="35" dirty="0">
                <a:solidFill>
                  <a:srgbClr val="04064C"/>
                </a:solidFill>
                <a:latin typeface="Times New Roman"/>
                <a:cs typeface="Times New Roman"/>
              </a:rPr>
              <a:t>et </a:t>
            </a:r>
            <a:r>
              <a:rPr sz="1200" spc="-40" dirty="0">
                <a:solidFill>
                  <a:srgbClr val="04064C"/>
                </a:solidFill>
                <a:latin typeface="Times New Roman"/>
                <a:cs typeface="Times New Roman"/>
              </a:rPr>
              <a:t>La </a:t>
            </a: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norme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802.5 ou</a:t>
            </a:r>
            <a:r>
              <a:rPr sz="1200" spc="12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04064C"/>
                </a:solidFill>
                <a:latin typeface="Times New Roman"/>
                <a:cs typeface="Times New Roman"/>
              </a:rPr>
              <a:t>Token </a:t>
            </a:r>
            <a:r>
              <a:rPr sz="1200" spc="-35" dirty="0">
                <a:solidFill>
                  <a:srgbClr val="04064C"/>
                </a:solidFill>
                <a:latin typeface="Times New Roman"/>
                <a:cs typeface="Times New Roman"/>
              </a:rPr>
              <a:t>Ring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73676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9" y="926566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1116342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29346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718" y="1457960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7718" y="1771421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718" y="2084870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672" y="243203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889" y="2621851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889" y="2811627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8516" y="612315"/>
            <a:ext cx="4131310" cy="2477601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spc="-80" dirty="0">
                <a:latin typeface="Times New Roman"/>
                <a:cs typeface="Times New Roman"/>
              </a:rPr>
              <a:t>La </a:t>
            </a:r>
            <a:r>
              <a:rPr sz="1200" spc="-60" dirty="0">
                <a:latin typeface="Times New Roman"/>
                <a:cs typeface="Times New Roman"/>
              </a:rPr>
              <a:t>norme </a:t>
            </a:r>
            <a:r>
              <a:rPr sz="1200" spc="-50" dirty="0">
                <a:latin typeface="Times New Roman"/>
                <a:cs typeface="Times New Roman"/>
              </a:rPr>
              <a:t>802.4 </a:t>
            </a:r>
            <a:r>
              <a:rPr sz="1200" spc="-55" dirty="0">
                <a:latin typeface="Times New Roman"/>
                <a:cs typeface="Times New Roman"/>
              </a:rPr>
              <a:t>ou </a:t>
            </a:r>
            <a:r>
              <a:rPr sz="1200" spc="-40" dirty="0">
                <a:latin typeface="Times New Roman"/>
                <a:cs typeface="Times New Roman"/>
              </a:rPr>
              <a:t>token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Bus</a:t>
            </a:r>
            <a:endParaRPr sz="12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55"/>
              </a:spcBef>
            </a:pPr>
            <a:r>
              <a:rPr sz="1000" spc="-10" dirty="0">
                <a:latin typeface="Times New Roman"/>
                <a:cs typeface="Times New Roman"/>
              </a:rPr>
              <a:t>Topologie </a:t>
            </a:r>
            <a:r>
              <a:rPr sz="1000" spc="-5" dirty="0">
                <a:latin typeface="Times New Roman"/>
                <a:cs typeface="Times New Roman"/>
              </a:rPr>
              <a:t>physique </a:t>
            </a:r>
            <a:r>
              <a:rPr sz="1000" spc="10" dirty="0">
                <a:latin typeface="Times New Roman"/>
                <a:cs typeface="Times New Roman"/>
              </a:rPr>
              <a:t>du </a:t>
            </a:r>
            <a:r>
              <a:rPr sz="1000" spc="5" dirty="0">
                <a:latin typeface="Times New Roman"/>
                <a:cs typeface="Times New Roman"/>
              </a:rPr>
              <a:t>réseau: </a:t>
            </a:r>
            <a:r>
              <a:rPr sz="1000" spc="10" dirty="0">
                <a:latin typeface="Times New Roman"/>
                <a:cs typeface="Times New Roman"/>
              </a:rPr>
              <a:t>bus. </a:t>
            </a:r>
            <a:r>
              <a:rPr sz="1000" spc="-10" dirty="0">
                <a:latin typeface="Times New Roman"/>
                <a:cs typeface="Times New Roman"/>
              </a:rPr>
              <a:t>Topologie logique: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anneau</a:t>
            </a:r>
            <a:endParaRPr sz="1000" dirty="0">
              <a:latin typeface="Times New Roman"/>
              <a:cs typeface="Times New Roman"/>
            </a:endParaRPr>
          </a:p>
          <a:p>
            <a:pPr marL="139065" marR="634365">
              <a:lnSpc>
                <a:spcPct val="116199"/>
              </a:lnSpc>
              <a:spcBef>
                <a:spcPts val="100"/>
              </a:spcBef>
            </a:pPr>
            <a:r>
              <a:rPr sz="1000" spc="5" dirty="0">
                <a:latin typeface="Times New Roman"/>
                <a:cs typeface="Times New Roman"/>
              </a:rPr>
              <a:t>L'allocation </a:t>
            </a:r>
            <a:r>
              <a:rPr sz="1000" spc="10" dirty="0">
                <a:latin typeface="Times New Roman"/>
                <a:cs typeface="Times New Roman"/>
              </a:rPr>
              <a:t>du </a:t>
            </a:r>
            <a:r>
              <a:rPr sz="1000" spc="5" dirty="0">
                <a:latin typeface="Times New Roman"/>
                <a:cs typeface="Times New Roman"/>
              </a:rPr>
              <a:t>bus </a:t>
            </a:r>
            <a:r>
              <a:rPr sz="1000" spc="20" dirty="0">
                <a:latin typeface="Times New Roman"/>
                <a:cs typeface="Times New Roman"/>
              </a:rPr>
              <a:t>est </a:t>
            </a:r>
            <a:r>
              <a:rPr sz="1000" spc="5" dirty="0">
                <a:latin typeface="Times New Roman"/>
                <a:cs typeface="Times New Roman"/>
              </a:rPr>
              <a:t>déterminer par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dirty="0">
                <a:latin typeface="Times New Roman"/>
                <a:cs typeface="Times New Roman"/>
              </a:rPr>
              <a:t>circulation </a:t>
            </a:r>
            <a:r>
              <a:rPr sz="1000" spc="35" dirty="0">
                <a:latin typeface="Times New Roman"/>
                <a:cs typeface="Times New Roman"/>
              </a:rPr>
              <a:t>d'un </a:t>
            </a:r>
            <a:r>
              <a:rPr sz="1000" spc="15" dirty="0">
                <a:latin typeface="Times New Roman"/>
                <a:cs typeface="Times New Roman"/>
              </a:rPr>
              <a:t>jeton.  </a:t>
            </a:r>
            <a:r>
              <a:rPr sz="950" spc="45" dirty="0">
                <a:latin typeface="Times New Roman"/>
                <a:cs typeface="Times New Roman"/>
              </a:rPr>
              <a:t>Emission</a:t>
            </a:r>
            <a:r>
              <a:rPr sz="1000" spc="45" dirty="0">
                <a:latin typeface="Times New Roman"/>
                <a:cs typeface="Times New Roman"/>
              </a:rPr>
              <a:t>:</a:t>
            </a:r>
            <a:endParaRPr sz="1000" dirty="0">
              <a:latin typeface="Times New Roman"/>
              <a:cs typeface="Times New Roman"/>
            </a:endParaRPr>
          </a:p>
          <a:p>
            <a:pPr marL="290830" marR="55244">
              <a:lnSpc>
                <a:spcPct val="101499"/>
              </a:lnSpc>
              <a:spcBef>
                <a:spcPts val="180"/>
              </a:spcBef>
            </a:pPr>
            <a:r>
              <a:rPr sz="900" spc="20" dirty="0">
                <a:latin typeface="Times New Roman"/>
                <a:cs typeface="Times New Roman"/>
              </a:rPr>
              <a:t>chaque </a:t>
            </a:r>
            <a:r>
              <a:rPr sz="900" spc="30" dirty="0">
                <a:latin typeface="Times New Roman"/>
                <a:cs typeface="Times New Roman"/>
              </a:rPr>
              <a:t>station </a:t>
            </a:r>
            <a:r>
              <a:rPr sz="900" spc="20" dirty="0">
                <a:latin typeface="Times New Roman"/>
                <a:cs typeface="Times New Roman"/>
              </a:rPr>
              <a:t>connaît </a:t>
            </a:r>
            <a:r>
              <a:rPr sz="900" spc="15" dirty="0">
                <a:latin typeface="Times New Roman"/>
                <a:cs typeface="Times New Roman"/>
              </a:rPr>
              <a:t>l'adresse </a:t>
            </a:r>
            <a:r>
              <a:rPr sz="900" spc="35" dirty="0">
                <a:latin typeface="Times New Roman"/>
                <a:cs typeface="Times New Roman"/>
              </a:rPr>
              <a:t>d'une </a:t>
            </a:r>
            <a:r>
              <a:rPr sz="900" spc="30" dirty="0">
                <a:latin typeface="Times New Roman"/>
                <a:cs typeface="Times New Roman"/>
              </a:rPr>
              <a:t>station </a:t>
            </a:r>
            <a:r>
              <a:rPr sz="900" spc="20" dirty="0">
                <a:latin typeface="Times New Roman"/>
                <a:cs typeface="Times New Roman"/>
              </a:rPr>
              <a:t>gauche </a:t>
            </a:r>
            <a:r>
              <a:rPr sz="900" spc="45" dirty="0">
                <a:latin typeface="Times New Roman"/>
                <a:cs typeface="Times New Roman"/>
              </a:rPr>
              <a:t>et </a:t>
            </a:r>
            <a:r>
              <a:rPr sz="900" spc="35" dirty="0">
                <a:latin typeface="Times New Roman"/>
                <a:cs typeface="Times New Roman"/>
              </a:rPr>
              <a:t>d'une </a:t>
            </a:r>
            <a:r>
              <a:rPr sz="900" spc="30" dirty="0">
                <a:latin typeface="Times New Roman"/>
                <a:cs typeface="Times New Roman"/>
              </a:rPr>
              <a:t>station </a:t>
            </a:r>
            <a:r>
              <a:rPr sz="900" spc="20" dirty="0">
                <a:latin typeface="Times New Roman"/>
                <a:cs typeface="Times New Roman"/>
              </a:rPr>
              <a:t>droite.  </a:t>
            </a:r>
            <a:r>
              <a:rPr sz="900" spc="-15" dirty="0">
                <a:latin typeface="Times New Roman"/>
                <a:cs typeface="Times New Roman"/>
              </a:rPr>
              <a:t>Elle </a:t>
            </a:r>
            <a:r>
              <a:rPr sz="900" spc="15" dirty="0">
                <a:latin typeface="Times New Roman"/>
                <a:cs typeface="Times New Roman"/>
              </a:rPr>
              <a:t>reçoit de </a:t>
            </a:r>
            <a:r>
              <a:rPr sz="900" spc="5" dirty="0">
                <a:latin typeface="Times New Roman"/>
                <a:cs typeface="Times New Roman"/>
              </a:rPr>
              <a:t>la </a:t>
            </a:r>
            <a:r>
              <a:rPr sz="900" spc="30" dirty="0">
                <a:latin typeface="Times New Roman"/>
                <a:cs typeface="Times New Roman"/>
              </a:rPr>
              <a:t>station </a:t>
            </a:r>
            <a:r>
              <a:rPr sz="900" spc="20" dirty="0">
                <a:latin typeface="Times New Roman"/>
                <a:cs typeface="Times New Roman"/>
              </a:rPr>
              <a:t>gauche </a:t>
            </a:r>
            <a:r>
              <a:rPr sz="900" spc="25" dirty="0">
                <a:latin typeface="Times New Roman"/>
                <a:cs typeface="Times New Roman"/>
              </a:rPr>
              <a:t>un</a:t>
            </a:r>
            <a:r>
              <a:rPr sz="900" spc="270" dirty="0">
                <a:latin typeface="Times New Roman"/>
                <a:cs typeface="Times New Roman"/>
              </a:rPr>
              <a:t> </a:t>
            </a:r>
            <a:r>
              <a:rPr sz="900" spc="25" dirty="0">
                <a:latin typeface="Times New Roman"/>
                <a:cs typeface="Times New Roman"/>
              </a:rPr>
              <a:t>jeton.</a:t>
            </a:r>
            <a:endParaRPr sz="900" dirty="0">
              <a:latin typeface="Times New Roman"/>
              <a:cs typeface="Times New Roman"/>
            </a:endParaRPr>
          </a:p>
          <a:p>
            <a:pPr marL="290830" marR="5080">
              <a:lnSpc>
                <a:spcPct val="101499"/>
              </a:lnSpc>
              <a:spcBef>
                <a:spcPts val="275"/>
              </a:spcBef>
            </a:pPr>
            <a:r>
              <a:rPr sz="900" spc="30" dirty="0">
                <a:latin typeface="Times New Roman"/>
                <a:cs typeface="Times New Roman"/>
              </a:rPr>
              <a:t>Quand </a:t>
            </a:r>
            <a:r>
              <a:rPr sz="900" spc="-10" dirty="0" err="1">
                <a:latin typeface="Times New Roman"/>
                <a:cs typeface="Times New Roman"/>
              </a:rPr>
              <a:t>elle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40" dirty="0" smtClean="0">
                <a:latin typeface="Times New Roman"/>
                <a:cs typeface="Times New Roman"/>
              </a:rPr>
              <a:t>a</a:t>
            </a:r>
            <a:r>
              <a:rPr lang="fr-FR" sz="900" spc="40" dirty="0" smtClean="0">
                <a:latin typeface="Times New Roman"/>
                <a:cs typeface="Times New Roman"/>
              </a:rPr>
              <a:t> fi</a:t>
            </a:r>
            <a:r>
              <a:rPr sz="900" spc="-5" dirty="0" err="1" smtClean="0">
                <a:latin typeface="Times New Roman"/>
                <a:cs typeface="Times New Roman"/>
              </a:rPr>
              <a:t>ni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15" dirty="0">
                <a:latin typeface="Times New Roman"/>
                <a:cs typeface="Times New Roman"/>
              </a:rPr>
              <a:t>d'utiliser </a:t>
            </a:r>
            <a:r>
              <a:rPr sz="900" spc="10" dirty="0">
                <a:latin typeface="Times New Roman"/>
                <a:cs typeface="Times New Roman"/>
              </a:rPr>
              <a:t>ce </a:t>
            </a:r>
            <a:r>
              <a:rPr sz="900" spc="25" dirty="0" err="1">
                <a:latin typeface="Times New Roman"/>
                <a:cs typeface="Times New Roman"/>
              </a:rPr>
              <a:t>jeton</a:t>
            </a:r>
            <a:r>
              <a:rPr sz="900" spc="25" dirty="0">
                <a:latin typeface="Times New Roman"/>
                <a:cs typeface="Times New Roman"/>
              </a:rPr>
              <a:t> </a:t>
            </a:r>
            <a:r>
              <a:rPr lang="fr-FR" sz="900" spc="105" dirty="0" smtClean="0">
                <a:latin typeface="Times New Roman"/>
                <a:cs typeface="Times New Roman"/>
              </a:rPr>
              <a:t>(fi</a:t>
            </a:r>
            <a:r>
              <a:rPr sz="900" spc="160" dirty="0" smtClean="0">
                <a:latin typeface="Times New Roman"/>
                <a:cs typeface="Times New Roman"/>
              </a:rPr>
              <a:t>n </a:t>
            </a:r>
            <a:r>
              <a:rPr sz="900" spc="15" dirty="0">
                <a:latin typeface="Times New Roman"/>
                <a:cs typeface="Times New Roman"/>
              </a:rPr>
              <a:t>de transmission </a:t>
            </a:r>
            <a:r>
              <a:rPr sz="900" spc="10" dirty="0">
                <a:latin typeface="Times New Roman"/>
                <a:cs typeface="Times New Roman"/>
              </a:rPr>
              <a:t>des </a:t>
            </a:r>
            <a:r>
              <a:rPr sz="900" spc="30" dirty="0">
                <a:latin typeface="Times New Roman"/>
                <a:cs typeface="Times New Roman"/>
              </a:rPr>
              <a:t>trames), </a:t>
            </a:r>
            <a:r>
              <a:rPr sz="900" spc="-10" dirty="0">
                <a:latin typeface="Times New Roman"/>
                <a:cs typeface="Times New Roman"/>
              </a:rPr>
              <a:t>elle </a:t>
            </a:r>
            <a:r>
              <a:rPr sz="900" spc="15" dirty="0">
                <a:latin typeface="Times New Roman"/>
                <a:cs typeface="Times New Roman"/>
              </a:rPr>
              <a:t>passe  </a:t>
            </a:r>
            <a:r>
              <a:rPr sz="900" spc="-10" dirty="0">
                <a:latin typeface="Times New Roman"/>
                <a:cs typeface="Times New Roman"/>
              </a:rPr>
              <a:t>le </a:t>
            </a:r>
            <a:r>
              <a:rPr sz="900" spc="25" dirty="0">
                <a:latin typeface="Times New Roman"/>
                <a:cs typeface="Times New Roman"/>
              </a:rPr>
              <a:t>jeton </a:t>
            </a:r>
            <a:r>
              <a:rPr sz="900" spc="40" dirty="0">
                <a:latin typeface="Times New Roman"/>
                <a:cs typeface="Times New Roman"/>
              </a:rPr>
              <a:t>à </a:t>
            </a:r>
            <a:r>
              <a:rPr sz="900" spc="5" dirty="0">
                <a:latin typeface="Times New Roman"/>
                <a:cs typeface="Times New Roman"/>
              </a:rPr>
              <a:t>la </a:t>
            </a:r>
            <a:r>
              <a:rPr sz="900" spc="30" dirty="0">
                <a:latin typeface="Times New Roman"/>
                <a:cs typeface="Times New Roman"/>
              </a:rPr>
              <a:t>station </a:t>
            </a:r>
            <a:r>
              <a:rPr sz="900" spc="15" dirty="0">
                <a:latin typeface="Times New Roman"/>
                <a:cs typeface="Times New Roman"/>
              </a:rPr>
              <a:t>de</a:t>
            </a:r>
            <a:r>
              <a:rPr sz="900" spc="16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droite.</a:t>
            </a:r>
            <a:endParaRPr sz="900" dirty="0">
              <a:latin typeface="Times New Roman"/>
              <a:cs typeface="Times New Roman"/>
            </a:endParaRPr>
          </a:p>
          <a:p>
            <a:pPr marL="290830" marR="131445">
              <a:lnSpc>
                <a:spcPct val="101499"/>
              </a:lnSpc>
              <a:spcBef>
                <a:spcPts val="280"/>
              </a:spcBef>
            </a:pPr>
            <a:r>
              <a:rPr sz="900" spc="25" dirty="0">
                <a:latin typeface="Times New Roman"/>
                <a:cs typeface="Times New Roman"/>
              </a:rPr>
              <a:t>Pour </a:t>
            </a:r>
            <a:r>
              <a:rPr sz="900" spc="10" dirty="0">
                <a:latin typeface="Times New Roman"/>
                <a:cs typeface="Times New Roman"/>
              </a:rPr>
              <a:t>éviter </a:t>
            </a:r>
            <a:r>
              <a:rPr sz="900" spc="30" dirty="0">
                <a:latin typeface="Times New Roman"/>
                <a:cs typeface="Times New Roman"/>
              </a:rPr>
              <a:t>qu'une station </a:t>
            </a:r>
            <a:r>
              <a:rPr sz="900" spc="15" dirty="0">
                <a:latin typeface="Times New Roman"/>
                <a:cs typeface="Times New Roman"/>
              </a:rPr>
              <a:t>ne </a:t>
            </a:r>
            <a:r>
              <a:rPr sz="900" spc="5" dirty="0">
                <a:latin typeface="Times New Roman"/>
                <a:cs typeface="Times New Roman"/>
              </a:rPr>
              <a:t>monopolise </a:t>
            </a:r>
            <a:r>
              <a:rPr sz="900" spc="20" dirty="0">
                <a:latin typeface="Times New Roman"/>
                <a:cs typeface="Times New Roman"/>
              </a:rPr>
              <a:t>pas </a:t>
            </a:r>
            <a:r>
              <a:rPr sz="900" spc="-10" dirty="0">
                <a:latin typeface="Times New Roman"/>
                <a:cs typeface="Times New Roman"/>
              </a:rPr>
              <a:t>le </a:t>
            </a:r>
            <a:r>
              <a:rPr sz="900" spc="25" dirty="0">
                <a:latin typeface="Times New Roman"/>
                <a:cs typeface="Times New Roman"/>
              </a:rPr>
              <a:t>jeton, </a:t>
            </a:r>
            <a:r>
              <a:rPr sz="900" spc="15" dirty="0">
                <a:latin typeface="Times New Roman"/>
                <a:cs typeface="Times New Roman"/>
              </a:rPr>
              <a:t>on </a:t>
            </a:r>
            <a:r>
              <a:rPr sz="900" dirty="0">
                <a:latin typeface="Times New Roman"/>
                <a:cs typeface="Times New Roman"/>
              </a:rPr>
              <a:t>utilise </a:t>
            </a:r>
            <a:r>
              <a:rPr sz="900" spc="25" dirty="0">
                <a:latin typeface="Times New Roman"/>
                <a:cs typeface="Times New Roman"/>
              </a:rPr>
              <a:t>un </a:t>
            </a:r>
            <a:r>
              <a:rPr sz="900" dirty="0">
                <a:latin typeface="Times New Roman"/>
                <a:cs typeface="Times New Roman"/>
              </a:rPr>
              <a:t>délai </a:t>
            </a:r>
            <a:r>
              <a:rPr sz="900" spc="15" dirty="0">
                <a:latin typeface="Times New Roman"/>
                <a:cs typeface="Times New Roman"/>
              </a:rPr>
              <a:t>de  garde.</a:t>
            </a: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200" spc="-80" dirty="0">
                <a:latin typeface="Times New Roman"/>
                <a:cs typeface="Times New Roman"/>
              </a:rPr>
              <a:t>La </a:t>
            </a:r>
            <a:r>
              <a:rPr sz="1200" spc="-60" dirty="0">
                <a:latin typeface="Times New Roman"/>
                <a:cs typeface="Times New Roman"/>
              </a:rPr>
              <a:t>norme </a:t>
            </a:r>
            <a:r>
              <a:rPr sz="1200" spc="-50" dirty="0">
                <a:latin typeface="Times New Roman"/>
                <a:cs typeface="Times New Roman"/>
              </a:rPr>
              <a:t>802.5 </a:t>
            </a:r>
            <a:r>
              <a:rPr sz="1200" spc="-55" dirty="0">
                <a:latin typeface="Times New Roman"/>
                <a:cs typeface="Times New Roman"/>
              </a:rPr>
              <a:t>ou </a:t>
            </a:r>
            <a:r>
              <a:rPr sz="1200" spc="-70" dirty="0">
                <a:latin typeface="Times New Roman"/>
                <a:cs typeface="Times New Roman"/>
              </a:rPr>
              <a:t>Token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70" dirty="0">
                <a:latin typeface="Times New Roman"/>
                <a:cs typeface="Times New Roman"/>
              </a:rPr>
              <a:t>Ring</a:t>
            </a:r>
            <a:endParaRPr sz="12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55"/>
              </a:spcBef>
            </a:pPr>
            <a:r>
              <a:rPr sz="1000" spc="-10" dirty="0">
                <a:latin typeface="Times New Roman"/>
                <a:cs typeface="Times New Roman"/>
              </a:rPr>
              <a:t>Topologie </a:t>
            </a:r>
            <a:r>
              <a:rPr sz="1000" spc="-5" dirty="0">
                <a:latin typeface="Times New Roman"/>
                <a:cs typeface="Times New Roman"/>
              </a:rPr>
              <a:t>physique </a:t>
            </a:r>
            <a:r>
              <a:rPr sz="1000" spc="10" dirty="0">
                <a:latin typeface="Times New Roman"/>
                <a:cs typeface="Times New Roman"/>
              </a:rPr>
              <a:t>du </a:t>
            </a:r>
            <a:r>
              <a:rPr sz="1000" spc="5" dirty="0">
                <a:latin typeface="Times New Roman"/>
                <a:cs typeface="Times New Roman"/>
              </a:rPr>
              <a:t>réseau: </a:t>
            </a:r>
            <a:r>
              <a:rPr sz="1000" spc="15" dirty="0">
                <a:latin typeface="Times New Roman"/>
                <a:cs typeface="Times New Roman"/>
              </a:rPr>
              <a:t>anneau. </a:t>
            </a:r>
            <a:r>
              <a:rPr sz="1000" spc="-10" dirty="0">
                <a:latin typeface="Times New Roman"/>
                <a:cs typeface="Times New Roman"/>
              </a:rPr>
              <a:t>Topologie logique </a:t>
            </a:r>
            <a:r>
              <a:rPr sz="1000" spc="-5" dirty="0">
                <a:latin typeface="Times New Roman"/>
                <a:cs typeface="Times New Roman"/>
              </a:rPr>
              <a:t>: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anneau</a:t>
            </a:r>
            <a:endParaRPr sz="1000" dirty="0">
              <a:latin typeface="Times New Roman"/>
              <a:cs typeface="Times New Roman"/>
            </a:endParaRPr>
          </a:p>
          <a:p>
            <a:pPr marL="139065" marR="86360">
              <a:lnSpc>
                <a:spcPct val="100000"/>
              </a:lnSpc>
              <a:spcBef>
                <a:spcPts val="295"/>
              </a:spcBef>
            </a:pPr>
            <a:r>
              <a:rPr sz="1000" spc="-10" dirty="0">
                <a:latin typeface="Times New Roman"/>
                <a:cs typeface="Times New Roman"/>
              </a:rPr>
              <a:t>Topologie </a:t>
            </a:r>
            <a:r>
              <a:rPr sz="1000" spc="-15" dirty="0">
                <a:latin typeface="Times New Roman"/>
                <a:cs typeface="Times New Roman"/>
              </a:rPr>
              <a:t>facile </a:t>
            </a:r>
            <a:r>
              <a:rPr sz="1000" spc="30" dirty="0">
                <a:latin typeface="Times New Roman"/>
                <a:cs typeface="Times New Roman"/>
              </a:rPr>
              <a:t>à mettre </a:t>
            </a:r>
            <a:r>
              <a:rPr sz="1000" spc="5" dirty="0">
                <a:latin typeface="Times New Roman"/>
                <a:cs typeface="Times New Roman"/>
              </a:rPr>
              <a:t>en </a:t>
            </a:r>
            <a:r>
              <a:rPr lang="fr-FR" sz="1000" spc="30" dirty="0" err="1" smtClean="0">
                <a:latin typeface="Times New Roman"/>
                <a:cs typeface="Times New Roman"/>
              </a:rPr>
              <a:t>oe</a:t>
            </a:r>
            <a:r>
              <a:rPr sz="1000" spc="30" dirty="0" err="1" smtClean="0">
                <a:latin typeface="Times New Roman"/>
                <a:cs typeface="Times New Roman"/>
              </a:rPr>
              <a:t>uvre</a:t>
            </a:r>
            <a:r>
              <a:rPr sz="1000" spc="30" dirty="0">
                <a:latin typeface="Times New Roman"/>
                <a:cs typeface="Times New Roman"/>
              </a:rPr>
              <a:t>; </a:t>
            </a:r>
            <a:r>
              <a:rPr sz="1000" spc="5" dirty="0">
                <a:latin typeface="Times New Roman"/>
                <a:cs typeface="Times New Roman"/>
              </a:rPr>
              <a:t>L'accès </a:t>
            </a:r>
            <a:r>
              <a:rPr sz="1000" spc="20" dirty="0">
                <a:latin typeface="Times New Roman"/>
                <a:cs typeface="Times New Roman"/>
              </a:rPr>
              <a:t>au </a:t>
            </a:r>
            <a:r>
              <a:rPr sz="1000" spc="15" dirty="0">
                <a:latin typeface="Times New Roman"/>
                <a:cs typeface="Times New Roman"/>
              </a:rPr>
              <a:t>support </a:t>
            </a:r>
            <a:r>
              <a:rPr sz="1000" spc="20" dirty="0">
                <a:latin typeface="Times New Roman"/>
                <a:cs typeface="Times New Roman"/>
              </a:rPr>
              <a:t>est garantit </a:t>
            </a:r>
            <a:r>
              <a:rPr sz="1000" spc="5" dirty="0">
                <a:latin typeface="Times New Roman"/>
                <a:cs typeface="Times New Roman"/>
              </a:rPr>
              <a:t>par </a:t>
            </a:r>
            <a:r>
              <a:rPr sz="1000" spc="-25" dirty="0">
                <a:latin typeface="Times New Roman"/>
                <a:cs typeface="Times New Roman"/>
              </a:rPr>
              <a:t>le  </a:t>
            </a:r>
            <a:r>
              <a:rPr sz="1000" spc="15" dirty="0">
                <a:latin typeface="Times New Roman"/>
                <a:cs typeface="Times New Roman"/>
              </a:rPr>
              <a:t>jeton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</a:t>
            </a:r>
            <a:r>
              <a:rPr sz="550" spc="12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locaux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676910">
              <a:lnSpc>
                <a:spcPct val="100000"/>
              </a:lnSpc>
              <a:spcBef>
                <a:spcPts val="115"/>
              </a:spcBef>
            </a:pP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locaux</a:t>
            </a:r>
            <a:r>
              <a:rPr sz="550" spc="11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standards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40" dirty="0">
                <a:solidFill>
                  <a:srgbClr val="04064C"/>
                </a:solidFill>
                <a:latin typeface="Times New Roman"/>
                <a:cs typeface="Times New Roman"/>
              </a:rPr>
              <a:t>La </a:t>
            </a:r>
            <a:r>
              <a:rPr sz="1200" spc="-30" dirty="0">
                <a:solidFill>
                  <a:srgbClr val="04064C"/>
                </a:solidFill>
                <a:latin typeface="Times New Roman"/>
                <a:cs typeface="Times New Roman"/>
              </a:rPr>
              <a:t>famille </a:t>
            </a: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des réseaux </a:t>
            </a:r>
            <a:r>
              <a:rPr sz="1200" spc="25" dirty="0">
                <a:solidFill>
                  <a:srgbClr val="04064C"/>
                </a:solidFill>
                <a:latin typeface="Times New Roman"/>
                <a:cs typeface="Times New Roman"/>
              </a:rPr>
              <a:t>haut</a:t>
            </a:r>
            <a:r>
              <a:rPr sz="1200" spc="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4064C"/>
                </a:solidFill>
                <a:latin typeface="Times New Roman"/>
                <a:cs typeface="Times New Roman"/>
              </a:rPr>
              <a:t>débit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75293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9" y="942746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1284351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474127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89" y="1663916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672" y="187190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889" y="2061705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889" y="2251494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889" y="2428608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7718" y="2593098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7718" y="2767380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718" y="2941663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8516" y="628466"/>
            <a:ext cx="4159885" cy="24041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100" spc="15" dirty="0">
                <a:solidFill>
                  <a:srgbClr val="3333A3"/>
                </a:solidFill>
                <a:latin typeface="Times New Roman"/>
                <a:cs typeface="Times New Roman"/>
              </a:rPr>
              <a:t>Le </a:t>
            </a:r>
            <a:r>
              <a:rPr sz="1100" spc="55" dirty="0">
                <a:solidFill>
                  <a:srgbClr val="3333A3"/>
                </a:solidFill>
                <a:latin typeface="Times New Roman"/>
                <a:cs typeface="Times New Roman"/>
              </a:rPr>
              <a:t>réseau </a:t>
            </a:r>
            <a:r>
              <a:rPr sz="1100" spc="-5" dirty="0">
                <a:solidFill>
                  <a:srgbClr val="3333A3"/>
                </a:solidFill>
                <a:latin typeface="Times New Roman"/>
                <a:cs typeface="Times New Roman"/>
              </a:rPr>
              <a:t>FDDI</a:t>
            </a:r>
            <a:r>
              <a:rPr sz="1200" spc="-5" dirty="0">
                <a:latin typeface="Times New Roman"/>
                <a:cs typeface="Times New Roman"/>
              </a:rPr>
              <a:t>(Fiber </a:t>
            </a:r>
            <a:r>
              <a:rPr sz="1200" spc="-40" dirty="0">
                <a:latin typeface="Times New Roman"/>
                <a:cs typeface="Times New Roman"/>
              </a:rPr>
              <a:t>Distributed </a:t>
            </a:r>
            <a:r>
              <a:rPr sz="1200" spc="-15" dirty="0">
                <a:latin typeface="Times New Roman"/>
                <a:cs typeface="Times New Roman"/>
              </a:rPr>
              <a:t>Data </a:t>
            </a:r>
            <a:r>
              <a:rPr sz="1200" spc="-40" dirty="0">
                <a:latin typeface="Times New Roman"/>
                <a:cs typeface="Times New Roman"/>
              </a:rPr>
              <a:t>Interface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)</a:t>
            </a:r>
            <a:endParaRPr sz="1200" dirty="0">
              <a:latin typeface="Times New Roman"/>
              <a:cs typeface="Times New Roman"/>
            </a:endParaRPr>
          </a:p>
          <a:p>
            <a:pPr marL="139065">
              <a:lnSpc>
                <a:spcPts val="1200"/>
              </a:lnSpc>
              <a:spcBef>
                <a:spcPts val="155"/>
              </a:spcBef>
            </a:pPr>
            <a:r>
              <a:rPr sz="1000" dirty="0">
                <a:latin typeface="Times New Roman"/>
                <a:cs typeface="Times New Roman"/>
              </a:rPr>
              <a:t>Réseau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à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structure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en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anneau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avec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un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contrôle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d'accès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par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jeton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10" dirty="0" err="1">
                <a:latin typeface="Times New Roman"/>
                <a:cs typeface="Times New Roman"/>
              </a:rPr>
              <a:t>utilisant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 smtClean="0">
                <a:latin typeface="Times New Roman"/>
                <a:cs typeface="Times New Roman"/>
              </a:rPr>
              <a:t>la</a:t>
            </a:r>
            <a:r>
              <a:rPr lang="fr-FR" sz="1000" dirty="0">
                <a:latin typeface="Times New Roman"/>
                <a:cs typeface="Times New Roman"/>
              </a:rPr>
              <a:t> </a:t>
            </a:r>
            <a:r>
              <a:rPr lang="fr-FR" sz="1000" dirty="0" smtClean="0">
                <a:latin typeface="Times New Roman"/>
                <a:cs typeface="Times New Roman"/>
              </a:rPr>
              <a:t>fi</a:t>
            </a:r>
            <a:r>
              <a:rPr sz="1000" spc="55" dirty="0" err="1" smtClean="0">
                <a:latin typeface="Times New Roman"/>
                <a:cs typeface="Times New Roman"/>
              </a:rPr>
              <a:t>bre</a:t>
            </a:r>
            <a:r>
              <a:rPr sz="1000" spc="55" dirty="0" smtClean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optique </a:t>
            </a:r>
            <a:r>
              <a:rPr sz="1000" dirty="0">
                <a:latin typeface="Times New Roman"/>
                <a:cs typeface="Times New Roman"/>
              </a:rPr>
              <a:t>comme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support;</a:t>
            </a:r>
            <a:endParaRPr sz="10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295"/>
              </a:spcBef>
            </a:pPr>
            <a:r>
              <a:rPr sz="1000" spc="20" dirty="0">
                <a:latin typeface="Times New Roman"/>
                <a:cs typeface="Times New Roman"/>
              </a:rPr>
              <a:t>Haute </a:t>
            </a:r>
            <a:r>
              <a:rPr sz="1000" dirty="0">
                <a:latin typeface="Times New Roman"/>
                <a:cs typeface="Times New Roman"/>
              </a:rPr>
              <a:t>performance: </a:t>
            </a:r>
            <a:r>
              <a:rPr sz="1000" spc="-5" dirty="0">
                <a:latin typeface="Times New Roman"/>
                <a:cs typeface="Times New Roman"/>
              </a:rPr>
              <a:t>100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Mbit/s</a:t>
            </a:r>
            <a:endParaRPr sz="1000" dirty="0">
              <a:latin typeface="Times New Roman"/>
              <a:cs typeface="Times New Roman"/>
            </a:endParaRPr>
          </a:p>
          <a:p>
            <a:pPr marL="139065" marR="2131695">
              <a:lnSpc>
                <a:spcPct val="124500"/>
              </a:lnSpc>
            </a:pPr>
            <a:r>
              <a:rPr sz="1000" spc="5" dirty="0">
                <a:latin typeface="Times New Roman"/>
                <a:cs typeface="Times New Roman"/>
              </a:rPr>
              <a:t>Distance de </a:t>
            </a:r>
            <a:r>
              <a:rPr sz="1000" spc="10" dirty="0">
                <a:latin typeface="Times New Roman"/>
                <a:cs typeface="Times New Roman"/>
              </a:rPr>
              <a:t>raccordement: </a:t>
            </a:r>
            <a:r>
              <a:rPr sz="1000" spc="-5" dirty="0">
                <a:latin typeface="Times New Roman"/>
                <a:cs typeface="Times New Roman"/>
              </a:rPr>
              <a:t>200 </a:t>
            </a:r>
            <a:r>
              <a:rPr sz="1000" spc="-10" dirty="0">
                <a:latin typeface="Times New Roman"/>
                <a:cs typeface="Times New Roman"/>
              </a:rPr>
              <a:t>Km  </a:t>
            </a:r>
            <a:r>
              <a:rPr sz="1000" spc="10" dirty="0">
                <a:latin typeface="Times New Roman"/>
                <a:cs typeface="Times New Roman"/>
              </a:rPr>
              <a:t>Interconnecte </a:t>
            </a:r>
            <a:r>
              <a:rPr sz="1000" spc="20" dirty="0">
                <a:latin typeface="Times New Roman"/>
                <a:cs typeface="Times New Roman"/>
              </a:rPr>
              <a:t>jusqu'à </a:t>
            </a:r>
            <a:r>
              <a:rPr sz="1000" spc="-5" dirty="0">
                <a:latin typeface="Times New Roman"/>
                <a:cs typeface="Times New Roman"/>
              </a:rPr>
              <a:t>1000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stations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100" spc="70" dirty="0">
                <a:solidFill>
                  <a:srgbClr val="3333A3"/>
                </a:solidFill>
                <a:latin typeface="Times New Roman"/>
                <a:cs typeface="Times New Roman"/>
              </a:rPr>
              <a:t>Fast</a:t>
            </a:r>
            <a:r>
              <a:rPr sz="1100" spc="12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100" spc="70" dirty="0">
                <a:solidFill>
                  <a:srgbClr val="3333A3"/>
                </a:solidFill>
                <a:latin typeface="Times New Roman"/>
                <a:cs typeface="Times New Roman"/>
              </a:rPr>
              <a:t>Ethernet</a:t>
            </a:r>
            <a:endParaRPr sz="11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75"/>
              </a:spcBef>
            </a:pPr>
            <a:r>
              <a:rPr sz="1000" spc="5" dirty="0">
                <a:latin typeface="Times New Roman"/>
                <a:cs typeface="Times New Roman"/>
              </a:rPr>
              <a:t>réseau </a:t>
            </a:r>
            <a:r>
              <a:rPr sz="1000" spc="20" dirty="0">
                <a:latin typeface="Times New Roman"/>
                <a:cs typeface="Times New Roman"/>
              </a:rPr>
              <a:t>Ethernet </a:t>
            </a:r>
            <a:r>
              <a:rPr sz="1000" spc="30" dirty="0">
                <a:latin typeface="Times New Roman"/>
                <a:cs typeface="Times New Roman"/>
              </a:rPr>
              <a:t>à </a:t>
            </a:r>
            <a:r>
              <a:rPr sz="1000" spc="-5" dirty="0">
                <a:latin typeface="Times New Roman"/>
                <a:cs typeface="Times New Roman"/>
              </a:rPr>
              <a:t>100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40" dirty="0">
                <a:latin typeface="Times New Roman"/>
                <a:cs typeface="Times New Roman"/>
              </a:rPr>
              <a:t>Mbit/s</a:t>
            </a:r>
            <a:endParaRPr sz="10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295"/>
              </a:spcBef>
            </a:pPr>
            <a:r>
              <a:rPr sz="1000" spc="-20" dirty="0">
                <a:latin typeface="Times New Roman"/>
                <a:cs typeface="Times New Roman"/>
              </a:rPr>
              <a:t>La </a:t>
            </a:r>
            <a:r>
              <a:rPr sz="1000" spc="10" dirty="0">
                <a:latin typeface="Times New Roman"/>
                <a:cs typeface="Times New Roman"/>
              </a:rPr>
              <a:t>technique </a:t>
            </a:r>
            <a:r>
              <a:rPr sz="1000" spc="15" dirty="0">
                <a:latin typeface="Times New Roman"/>
                <a:cs typeface="Times New Roman"/>
              </a:rPr>
              <a:t>d'accès </a:t>
            </a:r>
            <a:r>
              <a:rPr sz="1000" spc="20" dirty="0">
                <a:latin typeface="Times New Roman"/>
                <a:cs typeface="Times New Roman"/>
              </a:rPr>
              <a:t>au </a:t>
            </a:r>
            <a:r>
              <a:rPr sz="1000" spc="15" dirty="0">
                <a:latin typeface="Times New Roman"/>
                <a:cs typeface="Times New Roman"/>
              </a:rPr>
              <a:t>support </a:t>
            </a:r>
            <a:r>
              <a:rPr sz="1000" spc="20" dirty="0">
                <a:latin typeface="Times New Roman"/>
                <a:cs typeface="Times New Roman"/>
              </a:rPr>
              <a:t>est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CSMA/CD.</a:t>
            </a:r>
            <a:endParaRPr sz="10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95"/>
              </a:spcBef>
            </a:pPr>
            <a:r>
              <a:rPr sz="1000" spc="-20" dirty="0">
                <a:latin typeface="Times New Roman"/>
                <a:cs typeface="Times New Roman"/>
              </a:rPr>
              <a:t>La </a:t>
            </a:r>
            <a:r>
              <a:rPr sz="1000" spc="30" dirty="0" smtClean="0">
                <a:latin typeface="Times New Roman"/>
                <a:cs typeface="Times New Roman"/>
              </a:rPr>
              <a:t>di</a:t>
            </a:r>
            <a:r>
              <a:rPr lang="fr-FR" sz="1000" spc="30" dirty="0" smtClean="0">
                <a:latin typeface="Times New Roman"/>
                <a:cs typeface="Times New Roman"/>
              </a:rPr>
              <a:t>f</a:t>
            </a:r>
            <a:r>
              <a:rPr sz="1000" spc="35" dirty="0" err="1" smtClean="0">
                <a:latin typeface="Times New Roman"/>
                <a:cs typeface="Times New Roman"/>
              </a:rPr>
              <a:t>érence</a:t>
            </a:r>
            <a:r>
              <a:rPr sz="1000" spc="35" dirty="0" smtClean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réside </a:t>
            </a:r>
            <a:r>
              <a:rPr sz="1000" spc="10" dirty="0">
                <a:latin typeface="Times New Roman"/>
                <a:cs typeface="Times New Roman"/>
              </a:rPr>
              <a:t>dans </a:t>
            </a: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spc="5" dirty="0">
                <a:latin typeface="Times New Roman"/>
                <a:cs typeface="Times New Roman"/>
              </a:rPr>
              <a:t>câble. </a:t>
            </a:r>
            <a:r>
              <a:rPr sz="1000" spc="10" dirty="0">
                <a:latin typeface="Times New Roman"/>
                <a:cs typeface="Times New Roman"/>
              </a:rPr>
              <a:t>On </a:t>
            </a:r>
            <a:r>
              <a:rPr sz="1000" dirty="0">
                <a:latin typeface="Times New Roman"/>
                <a:cs typeface="Times New Roman"/>
              </a:rPr>
              <a:t>distingue </a:t>
            </a:r>
            <a:r>
              <a:rPr sz="1000" spc="-5" dirty="0">
                <a:latin typeface="Times New Roman"/>
                <a:cs typeface="Times New Roman"/>
              </a:rPr>
              <a:t>3 sous</a:t>
            </a:r>
            <a:r>
              <a:rPr sz="1000" spc="2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normes::</a:t>
            </a:r>
            <a:endParaRPr sz="1000" dirty="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  <a:spcBef>
                <a:spcPts val="195"/>
              </a:spcBef>
            </a:pPr>
            <a:r>
              <a:rPr sz="900" spc="10" dirty="0">
                <a:latin typeface="Times New Roman"/>
                <a:cs typeface="Times New Roman"/>
              </a:rPr>
              <a:t>100</a:t>
            </a:r>
            <a:r>
              <a:rPr sz="900" spc="7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base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TX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: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paire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torsadé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catégorie</a:t>
            </a:r>
            <a:r>
              <a:rPr sz="900" spc="8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5</a:t>
            </a:r>
            <a:endParaRPr sz="900" dirty="0">
              <a:latin typeface="Times New Roman"/>
              <a:cs typeface="Times New Roman"/>
            </a:endParaRPr>
          </a:p>
          <a:p>
            <a:pPr marL="290830" marR="1672589">
              <a:lnSpc>
                <a:spcPct val="127099"/>
              </a:lnSpc>
            </a:pPr>
            <a:r>
              <a:rPr sz="900" spc="10" dirty="0">
                <a:latin typeface="Times New Roman"/>
                <a:cs typeface="Times New Roman"/>
              </a:rPr>
              <a:t>100 </a:t>
            </a:r>
            <a:r>
              <a:rPr sz="900" spc="20" dirty="0">
                <a:latin typeface="Times New Roman"/>
                <a:cs typeface="Times New Roman"/>
              </a:rPr>
              <a:t>base </a:t>
            </a:r>
            <a:r>
              <a:rPr sz="900" spc="45" dirty="0">
                <a:latin typeface="Times New Roman"/>
                <a:cs typeface="Times New Roman"/>
              </a:rPr>
              <a:t>T4 </a:t>
            </a:r>
            <a:r>
              <a:rPr sz="900" spc="5" dirty="0">
                <a:latin typeface="Times New Roman"/>
                <a:cs typeface="Times New Roman"/>
              </a:rPr>
              <a:t>: </a:t>
            </a:r>
            <a:r>
              <a:rPr sz="900" spc="10" dirty="0">
                <a:latin typeface="Times New Roman"/>
                <a:cs typeface="Times New Roman"/>
              </a:rPr>
              <a:t>paire </a:t>
            </a:r>
            <a:r>
              <a:rPr sz="900" spc="20" dirty="0">
                <a:latin typeface="Times New Roman"/>
                <a:cs typeface="Times New Roman"/>
              </a:rPr>
              <a:t>torsadé </a:t>
            </a:r>
            <a:r>
              <a:rPr sz="900" spc="10" dirty="0">
                <a:latin typeface="Times New Roman"/>
                <a:cs typeface="Times New Roman"/>
              </a:rPr>
              <a:t>catégorie </a:t>
            </a:r>
            <a:r>
              <a:rPr sz="900" spc="20" dirty="0">
                <a:latin typeface="Times New Roman"/>
                <a:cs typeface="Times New Roman"/>
              </a:rPr>
              <a:t>3, 4, </a:t>
            </a:r>
            <a:r>
              <a:rPr sz="900" spc="10" dirty="0">
                <a:latin typeface="Times New Roman"/>
                <a:cs typeface="Times New Roman"/>
              </a:rPr>
              <a:t>5  100 </a:t>
            </a:r>
            <a:r>
              <a:rPr sz="900" spc="20" dirty="0">
                <a:latin typeface="Times New Roman"/>
                <a:cs typeface="Times New Roman"/>
              </a:rPr>
              <a:t>base </a:t>
            </a:r>
            <a:r>
              <a:rPr sz="900" spc="-5" dirty="0">
                <a:latin typeface="Times New Roman"/>
                <a:cs typeface="Times New Roman"/>
              </a:rPr>
              <a:t>FX </a:t>
            </a:r>
            <a:r>
              <a:rPr sz="900" spc="5" dirty="0">
                <a:latin typeface="Times New Roman"/>
                <a:cs typeface="Times New Roman"/>
              </a:rPr>
              <a:t>: </a:t>
            </a:r>
            <a:r>
              <a:rPr sz="900" dirty="0">
                <a:latin typeface="Times New Roman"/>
                <a:cs typeface="Times New Roman"/>
              </a:rPr>
              <a:t>Fibre</a:t>
            </a:r>
            <a:r>
              <a:rPr sz="900" spc="135" dirty="0">
                <a:latin typeface="Times New Roman"/>
                <a:cs typeface="Times New Roman"/>
              </a:rPr>
              <a:t> </a:t>
            </a:r>
            <a:r>
              <a:rPr sz="900" spc="20" dirty="0">
                <a:latin typeface="Times New Roman"/>
                <a:cs typeface="Times New Roman"/>
              </a:rPr>
              <a:t>optique</a:t>
            </a:r>
            <a:endParaRPr sz="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 locaux</a:t>
            </a:r>
            <a:r>
              <a:rPr sz="550" spc="1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15"/>
              </a:spcBef>
            </a:pP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Principes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</a:t>
            </a:r>
            <a:r>
              <a:rPr sz="550" spc="114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fonctionnement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5" dirty="0">
                <a:solidFill>
                  <a:srgbClr val="04064C"/>
                </a:solidFill>
                <a:latin typeface="Times New Roman"/>
                <a:cs typeface="Times New Roman"/>
              </a:rPr>
              <a:t>Protocole</a:t>
            </a:r>
            <a:r>
              <a:rPr sz="1200" spc="8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04064C"/>
                </a:solidFill>
                <a:latin typeface="Times New Roman"/>
                <a:cs typeface="Times New Roman"/>
              </a:rPr>
              <a:t>Ethernet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124766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72" y="146832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1658137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847913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89" y="2037689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3116" y="1113180"/>
            <a:ext cx="4175760" cy="103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20700"/>
              </a:lnSpc>
              <a:spcBef>
                <a:spcPts val="95"/>
              </a:spcBef>
            </a:pPr>
            <a:r>
              <a:rPr sz="1200" spc="-40" dirty="0">
                <a:latin typeface="Times New Roman"/>
                <a:cs typeface="Times New Roman"/>
              </a:rPr>
              <a:t>L'un </a:t>
            </a:r>
            <a:r>
              <a:rPr sz="1200" spc="-50" dirty="0">
                <a:latin typeface="Times New Roman"/>
                <a:cs typeface="Times New Roman"/>
              </a:rPr>
              <a:t>des </a:t>
            </a:r>
            <a:r>
              <a:rPr sz="1200" spc="-45" dirty="0">
                <a:latin typeface="Times New Roman"/>
                <a:cs typeface="Times New Roman"/>
              </a:rPr>
              <a:t>protocoles </a:t>
            </a:r>
            <a:r>
              <a:rPr sz="1200" spc="-60" dirty="0">
                <a:latin typeface="Times New Roman"/>
                <a:cs typeface="Times New Roman"/>
              </a:rPr>
              <a:t>les </a:t>
            </a:r>
            <a:r>
              <a:rPr sz="1200" spc="-55" dirty="0">
                <a:latin typeface="Times New Roman"/>
                <a:cs typeface="Times New Roman"/>
              </a:rPr>
              <a:t>plus </a:t>
            </a:r>
            <a:r>
              <a:rPr sz="1200" spc="-50" dirty="0">
                <a:latin typeface="Times New Roman"/>
                <a:cs typeface="Times New Roman"/>
              </a:rPr>
              <a:t>utilisés de la </a:t>
            </a:r>
            <a:r>
              <a:rPr sz="1200" spc="-114" dirty="0">
                <a:latin typeface="Times New Roman"/>
                <a:cs typeface="Times New Roman"/>
              </a:rPr>
              <a:t>CLD </a:t>
            </a:r>
            <a:r>
              <a:rPr sz="1200" spc="-15" dirty="0">
                <a:latin typeface="Times New Roman"/>
                <a:cs typeface="Times New Roman"/>
              </a:rPr>
              <a:t>est </a:t>
            </a:r>
            <a:r>
              <a:rPr sz="1200" spc="-65" dirty="0">
                <a:latin typeface="Times New Roman"/>
                <a:cs typeface="Times New Roman"/>
              </a:rPr>
              <a:t>le </a:t>
            </a:r>
            <a:r>
              <a:rPr sz="1200" spc="-45" dirty="0">
                <a:latin typeface="Times New Roman"/>
                <a:cs typeface="Times New Roman"/>
              </a:rPr>
              <a:t>protocole </a:t>
            </a:r>
            <a:r>
              <a:rPr sz="1200" spc="-25" dirty="0">
                <a:latin typeface="Times New Roman"/>
                <a:cs typeface="Times New Roman"/>
              </a:rPr>
              <a:t>Ethernet  </a:t>
            </a:r>
            <a:r>
              <a:rPr sz="1200" spc="-45" dirty="0">
                <a:latin typeface="Times New Roman"/>
                <a:cs typeface="Times New Roman"/>
              </a:rPr>
              <a:t>Objectifs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initiaux:</a:t>
            </a:r>
            <a:endParaRPr sz="1200" dirty="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290"/>
              </a:spcBef>
            </a:pPr>
            <a:r>
              <a:rPr sz="1000" spc="-10" dirty="0" err="1" smtClean="0">
                <a:latin typeface="Times New Roman"/>
                <a:cs typeface="Times New Roman"/>
              </a:rPr>
              <a:t>Faible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coût </a:t>
            </a:r>
            <a:r>
              <a:rPr sz="1000" spc="10" dirty="0">
                <a:latin typeface="Times New Roman"/>
                <a:cs typeface="Times New Roman"/>
              </a:rPr>
              <a:t>d'installation </a:t>
            </a:r>
            <a:r>
              <a:rPr sz="1000" spc="40" dirty="0">
                <a:latin typeface="Times New Roman"/>
                <a:cs typeface="Times New Roman"/>
              </a:rPr>
              <a:t>et </a:t>
            </a:r>
            <a:r>
              <a:rPr sz="1000" spc="5" dirty="0">
                <a:latin typeface="Times New Roman"/>
                <a:cs typeface="Times New Roman"/>
              </a:rPr>
              <a:t>de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maintenance</a:t>
            </a:r>
            <a:endParaRPr sz="1000" dirty="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295"/>
              </a:spcBef>
            </a:pPr>
            <a:r>
              <a:rPr sz="1000" dirty="0">
                <a:latin typeface="Times New Roman"/>
                <a:cs typeface="Times New Roman"/>
              </a:rPr>
              <a:t>Réseau égalitaire: </a:t>
            </a:r>
            <a:r>
              <a:rPr sz="1000" spc="25" dirty="0">
                <a:latin typeface="Times New Roman"/>
                <a:cs typeface="Times New Roman"/>
              </a:rPr>
              <a:t>Pas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5" dirty="0" err="1" smtClean="0">
                <a:latin typeface="Times New Roman"/>
                <a:cs typeface="Times New Roman"/>
              </a:rPr>
              <a:t>priorité</a:t>
            </a:r>
            <a:endParaRPr sz="1000" dirty="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295"/>
              </a:spcBef>
            </a:pPr>
            <a:r>
              <a:rPr sz="1000" dirty="0">
                <a:latin typeface="Times New Roman"/>
                <a:cs typeface="Times New Roman"/>
              </a:rPr>
              <a:t>Erreur </a:t>
            </a:r>
            <a:r>
              <a:rPr sz="1000" spc="10" dirty="0">
                <a:latin typeface="Times New Roman"/>
                <a:cs typeface="Times New Roman"/>
              </a:rPr>
              <a:t>souhaitée </a:t>
            </a:r>
            <a:r>
              <a:rPr sz="1000" spc="210" dirty="0">
                <a:latin typeface="Times New Roman"/>
                <a:cs typeface="Times New Roman"/>
              </a:rPr>
              <a:t>&lt; </a:t>
            </a:r>
            <a:r>
              <a:rPr sz="1000" spc="35" dirty="0">
                <a:latin typeface="Times New Roman"/>
                <a:cs typeface="Times New Roman"/>
              </a:rPr>
              <a:t>1.</a:t>
            </a:r>
            <a:r>
              <a:rPr sz="1000" spc="35" dirty="0">
                <a:latin typeface="Latin Modern Math"/>
                <a:cs typeface="Latin Modern Math"/>
              </a:rPr>
              <a:t>10</a:t>
            </a:r>
            <a:r>
              <a:rPr sz="1050" i="1" spc="52" baseline="27777" dirty="0">
                <a:latin typeface="Arial"/>
                <a:cs typeface="Arial"/>
              </a:rPr>
              <a:t>−</a:t>
            </a:r>
            <a:r>
              <a:rPr sz="1050" spc="52" baseline="27777" dirty="0">
                <a:latin typeface="LM Roman 7"/>
                <a:cs typeface="LM Roman 7"/>
              </a:rPr>
              <a:t>8</a:t>
            </a:r>
            <a:r>
              <a:rPr sz="1000" spc="35" dirty="0">
                <a:latin typeface="Times New Roman"/>
                <a:cs typeface="Times New Roman"/>
              </a:rPr>
              <a:t>: </a:t>
            </a:r>
            <a:r>
              <a:rPr sz="1000" spc="210" dirty="0">
                <a:latin typeface="Times New Roman"/>
                <a:cs typeface="Times New Roman"/>
              </a:rPr>
              <a:t>&lt;</a:t>
            </a:r>
            <a:r>
              <a:rPr sz="1000" spc="6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 </a:t>
            </a:r>
            <a:r>
              <a:rPr sz="1000" spc="15" dirty="0">
                <a:latin typeface="Times New Roman"/>
                <a:cs typeface="Times New Roman"/>
              </a:rPr>
              <a:t>bit </a:t>
            </a:r>
            <a:r>
              <a:rPr sz="1000" spc="-5" dirty="0">
                <a:latin typeface="Times New Roman"/>
                <a:cs typeface="Times New Roman"/>
              </a:rPr>
              <a:t>faux </a:t>
            </a:r>
            <a:r>
              <a:rPr sz="1000" spc="10" dirty="0">
                <a:latin typeface="Times New Roman"/>
                <a:cs typeface="Times New Roman"/>
              </a:rPr>
              <a:t>pour </a:t>
            </a:r>
            <a:r>
              <a:rPr sz="1000" spc="-5" dirty="0">
                <a:latin typeface="Times New Roman"/>
                <a:cs typeface="Times New Roman"/>
              </a:rPr>
              <a:t>100 000 000 </a:t>
            </a:r>
            <a:r>
              <a:rPr sz="1000" spc="10" dirty="0">
                <a:latin typeface="Times New Roman"/>
                <a:cs typeface="Times New Roman"/>
              </a:rPr>
              <a:t>bits </a:t>
            </a:r>
            <a:r>
              <a:rPr sz="1000" spc="-25" dirty="0">
                <a:latin typeface="Times New Roman"/>
                <a:cs typeface="Times New Roman"/>
              </a:rPr>
              <a:t>envoyé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 locaux</a:t>
            </a:r>
            <a:r>
              <a:rPr sz="550" spc="1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Structure de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la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trame</a:t>
            </a:r>
            <a:r>
              <a:rPr sz="550" spc="1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30" dirty="0">
                <a:solidFill>
                  <a:srgbClr val="04064C"/>
                </a:solidFill>
                <a:latin typeface="Times New Roman"/>
                <a:cs typeface="Times New Roman"/>
              </a:rPr>
              <a:t>Adresse </a:t>
            </a: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source </a:t>
            </a:r>
            <a:r>
              <a:rPr sz="1200" spc="35" dirty="0">
                <a:solidFill>
                  <a:srgbClr val="04064C"/>
                </a:solidFill>
                <a:latin typeface="Times New Roman"/>
                <a:cs typeface="Times New Roman"/>
              </a:rPr>
              <a:t>et</a:t>
            </a:r>
            <a:r>
              <a:rPr sz="1200" spc="3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4064C"/>
                </a:solidFill>
                <a:latin typeface="Times New Roman"/>
                <a:cs typeface="Times New Roman"/>
              </a:rPr>
              <a:t>destination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56210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9" y="726617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916394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736280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89" y="2077885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889" y="2419502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706" y="461759"/>
            <a:ext cx="4350385" cy="2051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20345">
              <a:lnSpc>
                <a:spcPts val="1420"/>
              </a:lnSpc>
              <a:spcBef>
                <a:spcPts val="125"/>
              </a:spcBef>
            </a:pPr>
            <a:r>
              <a:rPr sz="1200" spc="-55" dirty="0">
                <a:latin typeface="Times New Roman"/>
                <a:cs typeface="Times New Roman"/>
              </a:rPr>
              <a:t>Chaque </a:t>
            </a:r>
            <a:r>
              <a:rPr sz="1200" spc="-20" dirty="0">
                <a:latin typeface="Times New Roman"/>
                <a:cs typeface="Times New Roman"/>
              </a:rPr>
              <a:t>station </a:t>
            </a:r>
            <a:r>
              <a:rPr sz="1200" spc="-35" dirty="0">
                <a:latin typeface="Times New Roman"/>
                <a:cs typeface="Times New Roman"/>
              </a:rPr>
              <a:t>reçoit </a:t>
            </a:r>
            <a:r>
              <a:rPr sz="1200" spc="-15" dirty="0">
                <a:latin typeface="Times New Roman"/>
                <a:cs typeface="Times New Roman"/>
              </a:rPr>
              <a:t>toutes </a:t>
            </a:r>
            <a:r>
              <a:rPr sz="1200" spc="-60" dirty="0">
                <a:latin typeface="Times New Roman"/>
                <a:cs typeface="Times New Roman"/>
              </a:rPr>
              <a:t>les </a:t>
            </a:r>
            <a:r>
              <a:rPr sz="1200" spc="-45" dirty="0">
                <a:latin typeface="Times New Roman"/>
                <a:cs typeface="Times New Roman"/>
              </a:rPr>
              <a:t>données. </a:t>
            </a:r>
            <a:r>
              <a:rPr sz="1200" spc="-90" dirty="0">
                <a:latin typeface="Times New Roman"/>
                <a:cs typeface="Times New Roman"/>
              </a:rPr>
              <a:t>Il </a:t>
            </a:r>
            <a:r>
              <a:rPr sz="1200" spc="-40" dirty="0">
                <a:latin typeface="Times New Roman"/>
                <a:cs typeface="Times New Roman"/>
              </a:rPr>
              <a:t>faudra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déterminer:</a:t>
            </a:r>
            <a:endParaRPr sz="1200">
              <a:latin typeface="Times New Roman"/>
              <a:cs typeface="Times New Roman"/>
            </a:endParaRPr>
          </a:p>
          <a:p>
            <a:pPr marL="346710">
              <a:lnSpc>
                <a:spcPts val="1180"/>
              </a:lnSpc>
            </a:pPr>
            <a:r>
              <a:rPr sz="1000" spc="-5" dirty="0">
                <a:latin typeface="Times New Roman"/>
                <a:cs typeface="Times New Roman"/>
              </a:rPr>
              <a:t>Qui </a:t>
            </a:r>
            <a:r>
              <a:rPr sz="1000" spc="20" dirty="0">
                <a:latin typeface="Times New Roman"/>
                <a:cs typeface="Times New Roman"/>
              </a:rPr>
              <a:t>est </a:t>
            </a:r>
            <a:r>
              <a:rPr sz="1000" spc="25" dirty="0">
                <a:latin typeface="Times New Roman"/>
                <a:cs typeface="Times New Roman"/>
              </a:rPr>
              <a:t>l'émetteur d'une</a:t>
            </a:r>
            <a:r>
              <a:rPr sz="1000" spc="27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trame</a:t>
            </a:r>
            <a:endParaRPr sz="1000">
              <a:latin typeface="Times New Roman"/>
              <a:cs typeface="Times New Roman"/>
            </a:endParaRPr>
          </a:p>
          <a:p>
            <a:pPr marL="346710">
              <a:lnSpc>
                <a:spcPts val="1175"/>
              </a:lnSpc>
              <a:spcBef>
                <a:spcPts val="290"/>
              </a:spcBef>
            </a:pPr>
            <a:r>
              <a:rPr sz="1000" spc="-5" dirty="0">
                <a:latin typeface="Times New Roman"/>
                <a:cs typeface="Times New Roman"/>
              </a:rPr>
              <a:t>Qui </a:t>
            </a:r>
            <a:r>
              <a:rPr sz="1000" spc="20" dirty="0">
                <a:latin typeface="Times New Roman"/>
                <a:cs typeface="Times New Roman"/>
              </a:rPr>
              <a:t>est </a:t>
            </a: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spc="10" dirty="0">
                <a:latin typeface="Times New Roman"/>
                <a:cs typeface="Times New Roman"/>
              </a:rPr>
              <a:t>destinataire </a:t>
            </a:r>
            <a:r>
              <a:rPr sz="1000" spc="25" dirty="0">
                <a:latin typeface="Times New Roman"/>
                <a:cs typeface="Times New Roman"/>
              </a:rPr>
              <a:t>d'une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trame</a:t>
            </a:r>
            <a:endParaRPr sz="1000">
              <a:latin typeface="Times New Roman"/>
              <a:cs typeface="Times New Roman"/>
            </a:endParaRPr>
          </a:p>
          <a:p>
            <a:pPr marL="220345" marR="5080" indent="-208279">
              <a:lnSpc>
                <a:spcPts val="1350"/>
              </a:lnSpc>
              <a:spcBef>
                <a:spcPts val="100"/>
              </a:spcBef>
            </a:pPr>
            <a:r>
              <a:rPr sz="1100" i="1" spc="165" dirty="0">
                <a:solidFill>
                  <a:srgbClr val="04064C"/>
                </a:solidFill>
                <a:latin typeface="DejaVu Sans"/>
                <a:cs typeface="DejaVu Sans"/>
              </a:rPr>
              <a:t>⇒ </a:t>
            </a:r>
            <a:r>
              <a:rPr sz="1200" spc="-55" dirty="0">
                <a:latin typeface="Times New Roman"/>
                <a:cs typeface="Times New Roman"/>
              </a:rPr>
              <a:t>Chaque </a:t>
            </a:r>
            <a:r>
              <a:rPr sz="1200" spc="-20" dirty="0">
                <a:latin typeface="Times New Roman"/>
                <a:cs typeface="Times New Roman"/>
              </a:rPr>
              <a:t>station </a:t>
            </a:r>
            <a:r>
              <a:rPr sz="1200" spc="-30" dirty="0">
                <a:latin typeface="Times New Roman"/>
                <a:cs typeface="Times New Roman"/>
              </a:rPr>
              <a:t>aura </a:t>
            </a:r>
            <a:r>
              <a:rPr sz="1200" spc="-50" dirty="0">
                <a:latin typeface="Times New Roman"/>
                <a:cs typeface="Times New Roman"/>
              </a:rPr>
              <a:t>donc une </a:t>
            </a:r>
            <a:r>
              <a:rPr sz="1100" spc="50" dirty="0">
                <a:solidFill>
                  <a:srgbClr val="3333A3"/>
                </a:solidFill>
                <a:latin typeface="Times New Roman"/>
                <a:cs typeface="Times New Roman"/>
              </a:rPr>
              <a:t>adresse </a:t>
            </a:r>
            <a:r>
              <a:rPr sz="1100" spc="55" dirty="0">
                <a:solidFill>
                  <a:srgbClr val="3333A3"/>
                </a:solidFill>
                <a:latin typeface="Times New Roman"/>
                <a:cs typeface="Times New Roman"/>
              </a:rPr>
              <a:t>dite </a:t>
            </a:r>
            <a:r>
              <a:rPr sz="1100" spc="20" dirty="0">
                <a:solidFill>
                  <a:srgbClr val="3333A3"/>
                </a:solidFill>
                <a:latin typeface="Times New Roman"/>
                <a:cs typeface="Times New Roman"/>
              </a:rPr>
              <a:t>MAC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45" dirty="0">
                <a:latin typeface="Times New Roman"/>
                <a:cs typeface="Times New Roman"/>
              </a:rPr>
              <a:t>car </a:t>
            </a:r>
            <a:r>
              <a:rPr sz="1200" dirty="0">
                <a:latin typeface="Times New Roman"/>
                <a:cs typeface="Times New Roman"/>
              </a:rPr>
              <a:t>tout </a:t>
            </a:r>
            <a:r>
              <a:rPr sz="1200" spc="-15" dirty="0">
                <a:latin typeface="Times New Roman"/>
                <a:cs typeface="Times New Roman"/>
              </a:rPr>
              <a:t>est  </a:t>
            </a:r>
            <a:r>
              <a:rPr sz="1200" spc="-50" dirty="0">
                <a:latin typeface="Times New Roman"/>
                <a:cs typeface="Times New Roman"/>
              </a:rPr>
              <a:t>géré </a:t>
            </a:r>
            <a:r>
              <a:rPr sz="1200" spc="-40" dirty="0">
                <a:latin typeface="Times New Roman"/>
                <a:cs typeface="Times New Roman"/>
              </a:rPr>
              <a:t>par </a:t>
            </a:r>
            <a:r>
              <a:rPr sz="1200" spc="-10" dirty="0">
                <a:latin typeface="Times New Roman"/>
                <a:cs typeface="Times New Roman"/>
              </a:rPr>
              <a:t>cette </a:t>
            </a:r>
            <a:r>
              <a:rPr sz="1200" spc="-45" dirty="0">
                <a:latin typeface="Times New Roman"/>
                <a:cs typeface="Times New Roman"/>
              </a:rPr>
              <a:t>couche. </a:t>
            </a:r>
            <a:r>
              <a:rPr sz="1200" spc="-70" dirty="0">
                <a:latin typeface="Times New Roman"/>
                <a:cs typeface="Times New Roman"/>
              </a:rPr>
              <a:t>Ces </a:t>
            </a:r>
            <a:r>
              <a:rPr sz="1200" spc="-45" dirty="0">
                <a:latin typeface="Times New Roman"/>
                <a:cs typeface="Times New Roman"/>
              </a:rPr>
              <a:t>adresses </a:t>
            </a:r>
            <a:r>
              <a:rPr sz="1200" spc="-25" dirty="0">
                <a:latin typeface="Times New Roman"/>
                <a:cs typeface="Times New Roman"/>
              </a:rPr>
              <a:t>sont </a:t>
            </a:r>
            <a:r>
              <a:rPr sz="1100" spc="55" dirty="0">
                <a:solidFill>
                  <a:srgbClr val="3333A3"/>
                </a:solidFill>
                <a:latin typeface="Times New Roman"/>
                <a:cs typeface="Times New Roman"/>
              </a:rPr>
              <a:t>physiquement </a:t>
            </a:r>
            <a:r>
              <a:rPr sz="1100" spc="40" dirty="0">
                <a:solidFill>
                  <a:srgbClr val="3333A3"/>
                </a:solidFill>
                <a:latin typeface="Times New Roman"/>
                <a:cs typeface="Times New Roman"/>
              </a:rPr>
              <a:t>inscrites </a:t>
            </a:r>
            <a:r>
              <a:rPr sz="1200" spc="-40" dirty="0">
                <a:latin typeface="Times New Roman"/>
                <a:cs typeface="Times New Roman"/>
              </a:rPr>
              <a:t>dans  </a:t>
            </a:r>
            <a:r>
              <a:rPr sz="1200" spc="-60" dirty="0">
                <a:latin typeface="Times New Roman"/>
                <a:cs typeface="Times New Roman"/>
              </a:rPr>
              <a:t>les </a:t>
            </a:r>
            <a:r>
              <a:rPr sz="1200" spc="-30" dirty="0">
                <a:latin typeface="Times New Roman"/>
                <a:cs typeface="Times New Roman"/>
              </a:rPr>
              <a:t>cartes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réseaux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155"/>
              </a:lnSpc>
            </a:pPr>
            <a:r>
              <a:rPr sz="1100" i="1" spc="165" dirty="0">
                <a:solidFill>
                  <a:srgbClr val="04064C"/>
                </a:solidFill>
                <a:latin typeface="DejaVu Sans"/>
                <a:cs typeface="DejaVu Sans"/>
              </a:rPr>
              <a:t>⇒ </a:t>
            </a:r>
            <a:r>
              <a:rPr sz="1200" spc="-40" dirty="0">
                <a:latin typeface="Times New Roman"/>
                <a:cs typeface="Times New Roman"/>
              </a:rPr>
              <a:t>Pour </a:t>
            </a:r>
            <a:r>
              <a:rPr sz="1200" spc="-25" dirty="0">
                <a:latin typeface="Times New Roman"/>
                <a:cs typeface="Times New Roman"/>
              </a:rPr>
              <a:t>transporter </a:t>
            </a:r>
            <a:r>
              <a:rPr sz="1200" spc="-55" dirty="0">
                <a:latin typeface="Times New Roman"/>
                <a:cs typeface="Times New Roman"/>
              </a:rPr>
              <a:t>ces </a:t>
            </a:r>
            <a:r>
              <a:rPr sz="1200" spc="-45" dirty="0">
                <a:latin typeface="Times New Roman"/>
                <a:cs typeface="Times New Roman"/>
              </a:rPr>
              <a:t>informations, </a:t>
            </a:r>
            <a:r>
              <a:rPr sz="1200" spc="-55" dirty="0">
                <a:latin typeface="Times New Roman"/>
                <a:cs typeface="Times New Roman"/>
              </a:rPr>
              <a:t>on </a:t>
            </a:r>
            <a:r>
              <a:rPr sz="1200" spc="-30" dirty="0">
                <a:latin typeface="Times New Roman"/>
                <a:cs typeface="Times New Roman"/>
              </a:rPr>
              <a:t>ajoute </a:t>
            </a:r>
            <a:r>
              <a:rPr sz="1200" spc="-45" dirty="0">
                <a:latin typeface="Times New Roman"/>
                <a:cs typeface="Times New Roman"/>
              </a:rPr>
              <a:t>un </a:t>
            </a:r>
            <a:r>
              <a:rPr sz="1100" spc="55" dirty="0">
                <a:solidFill>
                  <a:srgbClr val="3333A3"/>
                </a:solidFill>
                <a:latin typeface="Times New Roman"/>
                <a:cs typeface="Times New Roman"/>
              </a:rPr>
              <a:t>bordereau</a:t>
            </a:r>
            <a:r>
              <a:rPr sz="1100" spc="-95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100" spc="50" dirty="0">
                <a:solidFill>
                  <a:srgbClr val="3333A3"/>
                </a:solidFill>
                <a:latin typeface="Times New Roman"/>
                <a:cs typeface="Times New Roman"/>
              </a:rPr>
              <a:t>d'envoi</a:t>
            </a:r>
            <a:endParaRPr sz="1100">
              <a:latin typeface="Times New Roman"/>
              <a:cs typeface="Times New Roman"/>
            </a:endParaRPr>
          </a:p>
          <a:p>
            <a:pPr marL="346710" marR="64769">
              <a:lnSpc>
                <a:spcPts val="1200"/>
              </a:lnSpc>
              <a:spcBef>
                <a:spcPts val="15"/>
              </a:spcBef>
            </a:pPr>
            <a:r>
              <a:rPr sz="1000" spc="-40" dirty="0">
                <a:latin typeface="Times New Roman"/>
                <a:cs typeface="Times New Roman"/>
              </a:rPr>
              <a:t>Le </a:t>
            </a:r>
            <a:r>
              <a:rPr sz="1000" spc="5" dirty="0">
                <a:latin typeface="Times New Roman"/>
                <a:cs typeface="Times New Roman"/>
              </a:rPr>
              <a:t>bordereau </a:t>
            </a:r>
            <a:r>
              <a:rPr sz="1000" spc="20" dirty="0">
                <a:latin typeface="Times New Roman"/>
                <a:cs typeface="Times New Roman"/>
              </a:rPr>
              <a:t>est </a:t>
            </a:r>
            <a:r>
              <a:rPr sz="1000" spc="5" dirty="0">
                <a:latin typeface="Times New Roman"/>
                <a:cs typeface="Times New Roman"/>
              </a:rPr>
              <a:t>stocké </a:t>
            </a:r>
            <a:r>
              <a:rPr sz="1000" spc="10" dirty="0">
                <a:latin typeface="Times New Roman"/>
                <a:cs typeface="Times New Roman"/>
              </a:rPr>
              <a:t>dans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spc="25" dirty="0">
                <a:latin typeface="Times New Roman"/>
                <a:cs typeface="Times New Roman"/>
              </a:rPr>
              <a:t>trame </a:t>
            </a:r>
            <a:r>
              <a:rPr sz="1000" spc="15" dirty="0">
                <a:latin typeface="Times New Roman"/>
                <a:cs typeface="Times New Roman"/>
              </a:rPr>
              <a:t>devant </a:t>
            </a:r>
            <a:r>
              <a:rPr sz="1000" spc="-20" dirty="0">
                <a:latin typeface="Times New Roman"/>
                <a:cs typeface="Times New Roman"/>
              </a:rPr>
              <a:t>les </a:t>
            </a:r>
            <a:r>
              <a:rPr sz="1000" spc="5" dirty="0">
                <a:latin typeface="Times New Roman"/>
                <a:cs typeface="Times New Roman"/>
              </a:rPr>
              <a:t>données, </a:t>
            </a:r>
            <a:r>
              <a:rPr sz="1000" spc="10" dirty="0">
                <a:latin typeface="Times New Roman"/>
                <a:cs typeface="Times New Roman"/>
              </a:rPr>
              <a:t>pour </a:t>
            </a:r>
            <a:r>
              <a:rPr sz="1000" spc="-5" dirty="0">
                <a:latin typeface="Times New Roman"/>
                <a:cs typeface="Times New Roman"/>
              </a:rPr>
              <a:t>faciliter </a:t>
            </a:r>
            <a:r>
              <a:rPr sz="1000" spc="-25" dirty="0">
                <a:latin typeface="Times New Roman"/>
                <a:cs typeface="Times New Roman"/>
              </a:rPr>
              <a:t>le  </a:t>
            </a:r>
            <a:r>
              <a:rPr sz="1000" spc="25" dirty="0">
                <a:latin typeface="Times New Roman"/>
                <a:cs typeface="Times New Roman"/>
              </a:rPr>
              <a:t>traitement</a:t>
            </a:r>
            <a:endParaRPr sz="1000">
              <a:latin typeface="Times New Roman"/>
              <a:cs typeface="Times New Roman"/>
            </a:endParaRPr>
          </a:p>
          <a:p>
            <a:pPr marL="346710" marR="340360">
              <a:lnSpc>
                <a:spcPct val="100000"/>
              </a:lnSpc>
              <a:spcBef>
                <a:spcPts val="250"/>
              </a:spcBef>
            </a:pPr>
            <a:r>
              <a:rPr sz="1000" spc="5" dirty="0">
                <a:latin typeface="Times New Roman"/>
                <a:cs typeface="Times New Roman"/>
              </a:rPr>
              <a:t>L'adresse </a:t>
            </a:r>
            <a:r>
              <a:rPr sz="1000" spc="10" dirty="0">
                <a:latin typeface="Times New Roman"/>
                <a:cs typeface="Times New Roman"/>
              </a:rPr>
              <a:t>destination </a:t>
            </a:r>
            <a:r>
              <a:rPr sz="1000" spc="20" dirty="0">
                <a:latin typeface="Times New Roman"/>
                <a:cs typeface="Times New Roman"/>
              </a:rPr>
              <a:t>est </a:t>
            </a:r>
            <a:r>
              <a:rPr sz="1000" spc="5" dirty="0">
                <a:latin typeface="Times New Roman"/>
                <a:cs typeface="Times New Roman"/>
              </a:rPr>
              <a:t>stockée en </a:t>
            </a:r>
            <a:r>
              <a:rPr sz="1000" spc="-5" dirty="0">
                <a:latin typeface="Times New Roman"/>
                <a:cs typeface="Times New Roman"/>
              </a:rPr>
              <a:t>premier, </a:t>
            </a:r>
            <a:r>
              <a:rPr sz="1000" spc="10" dirty="0">
                <a:latin typeface="Times New Roman"/>
                <a:cs typeface="Times New Roman"/>
              </a:rPr>
              <a:t>pour </a:t>
            </a:r>
            <a:r>
              <a:rPr sz="1000" spc="5" dirty="0">
                <a:latin typeface="Times New Roman"/>
                <a:cs typeface="Times New Roman"/>
              </a:rPr>
              <a:t>que </a:t>
            </a:r>
            <a:r>
              <a:rPr sz="1000" spc="10" dirty="0">
                <a:latin typeface="Times New Roman"/>
                <a:cs typeface="Times New Roman"/>
              </a:rPr>
              <a:t>uniquement </a:t>
            </a:r>
            <a:r>
              <a:rPr sz="1000" spc="-25" dirty="0">
                <a:latin typeface="Times New Roman"/>
                <a:cs typeface="Times New Roman"/>
              </a:rPr>
              <a:t>le  </a:t>
            </a:r>
            <a:r>
              <a:rPr sz="1000" spc="15" dirty="0">
                <a:latin typeface="Times New Roman"/>
                <a:cs typeface="Times New Roman"/>
              </a:rPr>
              <a:t>destinataire </a:t>
            </a:r>
            <a:r>
              <a:rPr sz="1000" spc="-25" dirty="0">
                <a:latin typeface="Times New Roman"/>
                <a:cs typeface="Times New Roman"/>
              </a:rPr>
              <a:t>visé </a:t>
            </a:r>
            <a:r>
              <a:rPr sz="1000" spc="-5" dirty="0">
                <a:latin typeface="Times New Roman"/>
                <a:cs typeface="Times New Roman"/>
              </a:rPr>
              <a:t>puisse </a:t>
            </a:r>
            <a:r>
              <a:rPr sz="1000" spc="20" dirty="0">
                <a:latin typeface="Times New Roman"/>
                <a:cs typeface="Times New Roman"/>
              </a:rPr>
              <a:t>traiter </a:t>
            </a:r>
            <a:r>
              <a:rPr sz="1000" spc="-5" dirty="0">
                <a:latin typeface="Times New Roman"/>
                <a:cs typeface="Times New Roman"/>
              </a:rPr>
              <a:t>la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trame</a:t>
            </a:r>
            <a:endParaRPr sz="1000">
              <a:latin typeface="Times New Roman"/>
              <a:cs typeface="Times New Roman"/>
            </a:endParaRPr>
          </a:p>
          <a:p>
            <a:pPr marL="346710">
              <a:lnSpc>
                <a:spcPct val="100000"/>
              </a:lnSpc>
              <a:spcBef>
                <a:spcPts val="290"/>
              </a:spcBef>
            </a:pPr>
            <a:r>
              <a:rPr sz="1000" spc="5" dirty="0">
                <a:latin typeface="Times New Roman"/>
                <a:cs typeface="Times New Roman"/>
              </a:rPr>
              <a:t>L'adresse </a:t>
            </a:r>
            <a:r>
              <a:rPr sz="1000" dirty="0">
                <a:latin typeface="Times New Roman"/>
                <a:cs typeface="Times New Roman"/>
              </a:rPr>
              <a:t>source </a:t>
            </a:r>
            <a:r>
              <a:rPr sz="1000" spc="20" dirty="0">
                <a:latin typeface="Times New Roman"/>
                <a:cs typeface="Times New Roman"/>
              </a:rPr>
              <a:t>est </a:t>
            </a:r>
            <a:r>
              <a:rPr sz="1000" spc="5" dirty="0">
                <a:latin typeface="Times New Roman"/>
                <a:cs typeface="Times New Roman"/>
              </a:rPr>
              <a:t>stocké </a:t>
            </a:r>
            <a:r>
              <a:rPr sz="1000" spc="15" dirty="0">
                <a:latin typeface="Times New Roman"/>
                <a:cs typeface="Times New Roman"/>
              </a:rPr>
              <a:t>juste 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après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3072" y="2518194"/>
            <a:ext cx="1651634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 locaux</a:t>
            </a:r>
            <a:r>
              <a:rPr sz="550" spc="1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Structure de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la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trame</a:t>
            </a:r>
            <a:r>
              <a:rPr sz="550" spc="1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60" dirty="0">
                <a:solidFill>
                  <a:srgbClr val="04064C"/>
                </a:solidFill>
                <a:latin typeface="Times New Roman"/>
                <a:cs typeface="Times New Roman"/>
              </a:rPr>
              <a:t>Le</a:t>
            </a:r>
            <a:r>
              <a:rPr sz="1200" spc="8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préambule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68798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9" y="1029614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672" y="138943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579244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672" y="193906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889" y="2128875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889" y="2318651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889" y="2508427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8516" y="587629"/>
            <a:ext cx="4172585" cy="21659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algn="just">
              <a:lnSpc>
                <a:spcPts val="1200"/>
              </a:lnSpc>
              <a:spcBef>
                <a:spcPts val="365"/>
              </a:spcBef>
            </a:pPr>
            <a:r>
              <a:rPr sz="1200" spc="-100" dirty="0">
                <a:latin typeface="Times New Roman"/>
                <a:cs typeface="Times New Roman"/>
              </a:rPr>
              <a:t>Le </a:t>
            </a:r>
            <a:r>
              <a:rPr sz="1200" spc="-60" dirty="0">
                <a:latin typeface="Times New Roman"/>
                <a:cs typeface="Times New Roman"/>
              </a:rPr>
              <a:t>premier problèmes </a:t>
            </a:r>
            <a:r>
              <a:rPr sz="1200" spc="-15" dirty="0">
                <a:latin typeface="Times New Roman"/>
                <a:cs typeface="Times New Roman"/>
              </a:rPr>
              <a:t>est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60" dirty="0">
                <a:latin typeface="Times New Roman"/>
                <a:cs typeface="Times New Roman"/>
              </a:rPr>
              <a:t>savoir </a:t>
            </a:r>
            <a:r>
              <a:rPr sz="1200" spc="-110" dirty="0">
                <a:latin typeface="Times New Roman"/>
                <a:cs typeface="Times New Roman"/>
              </a:rPr>
              <a:t>QUAND </a:t>
            </a:r>
            <a:r>
              <a:rPr sz="1200" spc="-35" dirty="0">
                <a:latin typeface="Times New Roman"/>
                <a:cs typeface="Times New Roman"/>
              </a:rPr>
              <a:t>est-ce </a:t>
            </a:r>
            <a:r>
              <a:rPr sz="1200" spc="-50" dirty="0">
                <a:latin typeface="Times New Roman"/>
                <a:cs typeface="Times New Roman"/>
              </a:rPr>
              <a:t>que des données </a:t>
            </a:r>
            <a:r>
              <a:rPr sz="1200" spc="-25" dirty="0">
                <a:latin typeface="Times New Roman"/>
                <a:cs typeface="Times New Roman"/>
              </a:rPr>
              <a:t>sont  </a:t>
            </a:r>
            <a:r>
              <a:rPr sz="1200" spc="-50" dirty="0">
                <a:latin typeface="Times New Roman"/>
                <a:cs typeface="Times New Roman"/>
              </a:rPr>
              <a:t>en cours de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transfert.</a:t>
            </a:r>
            <a:endParaRPr sz="1200">
              <a:latin typeface="Times New Roman"/>
              <a:cs typeface="Times New Roman"/>
            </a:endParaRPr>
          </a:p>
          <a:p>
            <a:pPr marL="139065" marR="113030" algn="just">
              <a:lnSpc>
                <a:spcPct val="100000"/>
              </a:lnSpc>
              <a:spcBef>
                <a:spcPts val="150"/>
              </a:spcBef>
            </a:pPr>
            <a:r>
              <a:rPr sz="1000" spc="10" dirty="0">
                <a:latin typeface="Times New Roman"/>
                <a:cs typeface="Times New Roman"/>
              </a:rPr>
              <a:t>On </a:t>
            </a:r>
            <a:r>
              <a:rPr sz="1000" spc="30" dirty="0">
                <a:latin typeface="Times New Roman"/>
                <a:cs typeface="Times New Roman"/>
              </a:rPr>
              <a:t>peut </a:t>
            </a:r>
            <a:r>
              <a:rPr sz="1000" spc="10" dirty="0">
                <a:latin typeface="Times New Roman"/>
                <a:cs typeface="Times New Roman"/>
              </a:rPr>
              <a:t>écouter </a:t>
            </a:r>
            <a:r>
              <a:rPr sz="1000" spc="-5" dirty="0">
                <a:latin typeface="Times New Roman"/>
                <a:cs typeface="Times New Roman"/>
              </a:rPr>
              <a:t>ce qui </a:t>
            </a:r>
            <a:r>
              <a:rPr sz="1000" spc="5" dirty="0">
                <a:latin typeface="Times New Roman"/>
                <a:cs typeface="Times New Roman"/>
              </a:rPr>
              <a:t>passe </a:t>
            </a:r>
            <a:r>
              <a:rPr sz="1000" dirty="0">
                <a:latin typeface="Times New Roman"/>
                <a:cs typeface="Times New Roman"/>
              </a:rPr>
              <a:t>sur </a:t>
            </a: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spc="5" dirty="0">
                <a:latin typeface="Times New Roman"/>
                <a:cs typeface="Times New Roman"/>
              </a:rPr>
              <a:t>câble, </a:t>
            </a:r>
            <a:r>
              <a:rPr sz="1000" dirty="0">
                <a:latin typeface="Times New Roman"/>
                <a:cs typeface="Times New Roman"/>
              </a:rPr>
              <a:t>mais des </a:t>
            </a:r>
            <a:r>
              <a:rPr sz="1000" spc="5" dirty="0">
                <a:latin typeface="Times New Roman"/>
                <a:cs typeface="Times New Roman"/>
              </a:rPr>
              <a:t>parasites </a:t>
            </a:r>
            <a:r>
              <a:rPr sz="1000" spc="15" dirty="0">
                <a:latin typeface="Times New Roman"/>
                <a:cs typeface="Times New Roman"/>
              </a:rPr>
              <a:t>peuvent </a:t>
            </a:r>
            <a:r>
              <a:rPr sz="1000" spc="20" dirty="0">
                <a:latin typeface="Times New Roman"/>
                <a:cs typeface="Times New Roman"/>
              </a:rPr>
              <a:t>être  </a:t>
            </a:r>
            <a:r>
              <a:rPr sz="1000" dirty="0">
                <a:latin typeface="Times New Roman"/>
                <a:cs typeface="Times New Roman"/>
              </a:rPr>
              <a:t>confondus </a:t>
            </a:r>
            <a:r>
              <a:rPr sz="1000" spc="-5" dirty="0">
                <a:latin typeface="Times New Roman"/>
                <a:cs typeface="Times New Roman"/>
              </a:rPr>
              <a:t>avec </a:t>
            </a:r>
            <a:r>
              <a:rPr sz="1000" dirty="0">
                <a:latin typeface="Times New Roman"/>
                <a:cs typeface="Times New Roman"/>
              </a:rPr>
              <a:t>des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données.</a:t>
            </a:r>
            <a:endParaRPr sz="1000">
              <a:latin typeface="Times New Roman"/>
              <a:cs typeface="Times New Roman"/>
            </a:endParaRPr>
          </a:p>
          <a:p>
            <a:pPr marL="139065" marR="70485" indent="-127000" algn="just">
              <a:lnSpc>
                <a:spcPct val="105200"/>
              </a:lnSpc>
              <a:spcBef>
                <a:spcPts val="254"/>
              </a:spcBef>
            </a:pPr>
            <a:r>
              <a:rPr sz="1200" spc="-85" dirty="0">
                <a:latin typeface="Times New Roman"/>
                <a:cs typeface="Times New Roman"/>
              </a:rPr>
              <a:t>Un </a:t>
            </a:r>
            <a:r>
              <a:rPr sz="1200" spc="-20" dirty="0">
                <a:latin typeface="Times New Roman"/>
                <a:cs typeface="Times New Roman"/>
              </a:rPr>
              <a:t>autre </a:t>
            </a:r>
            <a:r>
              <a:rPr sz="1200" spc="-60" dirty="0">
                <a:latin typeface="Times New Roman"/>
                <a:cs typeface="Times New Roman"/>
              </a:rPr>
              <a:t>problème </a:t>
            </a:r>
            <a:r>
              <a:rPr sz="1200" spc="-15" dirty="0">
                <a:latin typeface="Times New Roman"/>
                <a:cs typeface="Times New Roman"/>
              </a:rPr>
              <a:t>est </a:t>
            </a:r>
            <a:r>
              <a:rPr sz="1200" spc="-50" dirty="0">
                <a:latin typeface="Times New Roman"/>
                <a:cs typeface="Times New Roman"/>
              </a:rPr>
              <a:t>que </a:t>
            </a:r>
            <a:r>
              <a:rPr sz="1200" spc="-20" dirty="0">
                <a:latin typeface="Times New Roman"/>
                <a:cs typeface="Times New Roman"/>
              </a:rPr>
              <a:t>l'émetteur </a:t>
            </a:r>
            <a:r>
              <a:rPr sz="1200" dirty="0">
                <a:latin typeface="Times New Roman"/>
                <a:cs typeface="Times New Roman"/>
              </a:rPr>
              <a:t>et </a:t>
            </a:r>
            <a:r>
              <a:rPr sz="1200" spc="-65" dirty="0">
                <a:latin typeface="Times New Roman"/>
                <a:cs typeface="Times New Roman"/>
              </a:rPr>
              <a:t>le </a:t>
            </a:r>
            <a:r>
              <a:rPr sz="1200" spc="-35" dirty="0">
                <a:latin typeface="Times New Roman"/>
                <a:cs typeface="Times New Roman"/>
              </a:rPr>
              <a:t>récepteur </a:t>
            </a:r>
            <a:r>
              <a:rPr sz="1200" spc="-25" dirty="0">
                <a:latin typeface="Times New Roman"/>
                <a:cs typeface="Times New Roman"/>
              </a:rPr>
              <a:t>sont </a:t>
            </a:r>
            <a:r>
              <a:rPr sz="1200" spc="-50" dirty="0">
                <a:latin typeface="Times New Roman"/>
                <a:cs typeface="Times New Roman"/>
              </a:rPr>
              <a:t>asynchrones:  </a:t>
            </a:r>
            <a:r>
              <a:rPr sz="1000" spc="-5" dirty="0">
                <a:latin typeface="Times New Roman"/>
                <a:cs typeface="Times New Roman"/>
              </a:rPr>
              <a:t>Aucune </a:t>
            </a:r>
            <a:r>
              <a:rPr sz="1000" spc="-10" dirty="0">
                <a:latin typeface="Times New Roman"/>
                <a:cs typeface="Times New Roman"/>
              </a:rPr>
              <a:t>horloge </a:t>
            </a:r>
            <a:r>
              <a:rPr sz="1000" spc="35" dirty="0">
                <a:latin typeface="Times New Roman"/>
                <a:cs typeface="Times New Roman"/>
              </a:rPr>
              <a:t>n'est </a:t>
            </a:r>
            <a:r>
              <a:rPr sz="1000" spc="5" dirty="0">
                <a:latin typeface="Times New Roman"/>
                <a:cs typeface="Times New Roman"/>
              </a:rPr>
              <a:t>transmise: </a:t>
            </a:r>
            <a:r>
              <a:rPr sz="1000" spc="-20" dirty="0">
                <a:latin typeface="Times New Roman"/>
                <a:cs typeface="Times New Roman"/>
              </a:rPr>
              <a:t>les </a:t>
            </a:r>
            <a:r>
              <a:rPr sz="1000" dirty="0">
                <a:latin typeface="Times New Roman"/>
                <a:cs typeface="Times New Roman"/>
              </a:rPr>
              <a:t>données </a:t>
            </a:r>
            <a:r>
              <a:rPr sz="1000" spc="20" dirty="0">
                <a:latin typeface="Times New Roman"/>
                <a:cs typeface="Times New Roman"/>
              </a:rPr>
              <a:t>sont </a:t>
            </a:r>
            <a:r>
              <a:rPr sz="1000" spc="-10" dirty="0">
                <a:latin typeface="Times New Roman"/>
                <a:cs typeface="Times New Roman"/>
              </a:rPr>
              <a:t>émises selon </a:t>
            </a:r>
            <a:r>
              <a:rPr sz="1000" dirty="0">
                <a:latin typeface="Times New Roman"/>
                <a:cs typeface="Times New Roman"/>
              </a:rPr>
              <a:t>l'horloge </a:t>
            </a:r>
            <a:r>
              <a:rPr sz="1000" spc="5" dirty="0">
                <a:latin typeface="Times New Roman"/>
                <a:cs typeface="Times New Roman"/>
              </a:rPr>
              <a:t>de  </a:t>
            </a:r>
            <a:r>
              <a:rPr sz="1000" spc="25" dirty="0">
                <a:latin typeface="Times New Roman"/>
                <a:cs typeface="Times New Roman"/>
              </a:rPr>
              <a:t>l'émetteur</a:t>
            </a:r>
            <a:endParaRPr sz="1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40"/>
              </a:spcBef>
            </a:pPr>
            <a:r>
              <a:rPr sz="1200" spc="-85" dirty="0">
                <a:latin typeface="Times New Roman"/>
                <a:cs typeface="Times New Roman"/>
              </a:rPr>
              <a:t>Un </a:t>
            </a:r>
            <a:r>
              <a:rPr sz="1200" spc="-55" dirty="0">
                <a:latin typeface="Times New Roman"/>
                <a:cs typeface="Times New Roman"/>
              </a:rPr>
              <a:t>préambule </a:t>
            </a:r>
            <a:r>
              <a:rPr sz="1200" spc="-20" dirty="0">
                <a:latin typeface="Times New Roman"/>
                <a:cs typeface="Times New Roman"/>
              </a:rPr>
              <a:t>est </a:t>
            </a:r>
            <a:r>
              <a:rPr sz="1200" spc="-30" dirty="0">
                <a:latin typeface="Times New Roman"/>
                <a:cs typeface="Times New Roman"/>
              </a:rPr>
              <a:t>introduit </a:t>
            </a:r>
            <a:r>
              <a:rPr sz="1200" spc="-40" dirty="0">
                <a:latin typeface="Times New Roman"/>
                <a:cs typeface="Times New Roman"/>
              </a:rPr>
              <a:t>pour </a:t>
            </a:r>
            <a:r>
              <a:rPr sz="1200" spc="-45" dirty="0">
                <a:latin typeface="Times New Roman"/>
                <a:cs typeface="Times New Roman"/>
              </a:rPr>
              <a:t>résoudre </a:t>
            </a:r>
            <a:r>
              <a:rPr sz="1200" spc="-55" dirty="0">
                <a:latin typeface="Times New Roman"/>
                <a:cs typeface="Times New Roman"/>
              </a:rPr>
              <a:t>ces </a:t>
            </a:r>
            <a:r>
              <a:rPr sz="1200" spc="-60" dirty="0">
                <a:latin typeface="Times New Roman"/>
                <a:cs typeface="Times New Roman"/>
              </a:rPr>
              <a:t>deux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problèmes:</a:t>
            </a:r>
            <a:endParaRPr sz="12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55"/>
              </a:spcBef>
            </a:pPr>
            <a:r>
              <a:rPr sz="1000" dirty="0">
                <a:latin typeface="Times New Roman"/>
                <a:cs typeface="Times New Roman"/>
              </a:rPr>
              <a:t>Avant </a:t>
            </a: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spc="-5" dirty="0">
                <a:latin typeface="Times New Roman"/>
                <a:cs typeface="Times New Roman"/>
              </a:rPr>
              <a:t>premier </a:t>
            </a:r>
            <a:r>
              <a:rPr sz="1000" spc="35" dirty="0">
                <a:latin typeface="Times New Roman"/>
                <a:cs typeface="Times New Roman"/>
              </a:rPr>
              <a:t>octet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spc="25" dirty="0">
                <a:latin typeface="Times New Roman"/>
                <a:cs typeface="Times New Roman"/>
              </a:rPr>
              <a:t>trame, </a:t>
            </a:r>
            <a:r>
              <a:rPr sz="1000" spc="10" dirty="0">
                <a:latin typeface="Times New Roman"/>
                <a:cs typeface="Times New Roman"/>
              </a:rPr>
              <a:t>un </a:t>
            </a:r>
            <a:r>
              <a:rPr sz="1000" spc="-5" dirty="0">
                <a:latin typeface="Times New Roman"/>
                <a:cs typeface="Times New Roman"/>
              </a:rPr>
              <a:t>ensemble </a:t>
            </a:r>
            <a:r>
              <a:rPr sz="1000" spc="35" dirty="0">
                <a:latin typeface="Times New Roman"/>
                <a:cs typeface="Times New Roman"/>
              </a:rPr>
              <a:t>d'octets </a:t>
            </a:r>
            <a:r>
              <a:rPr sz="1000" spc="5" dirty="0">
                <a:latin typeface="Times New Roman"/>
                <a:cs typeface="Times New Roman"/>
              </a:rPr>
              <a:t>connus </a:t>
            </a:r>
            <a:r>
              <a:rPr sz="1000" spc="20" dirty="0">
                <a:latin typeface="Times New Roman"/>
                <a:cs typeface="Times New Roman"/>
              </a:rPr>
              <a:t>est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envoyé</a:t>
            </a:r>
            <a:endParaRPr sz="1000">
              <a:latin typeface="Times New Roman"/>
              <a:cs typeface="Times New Roman"/>
            </a:endParaRPr>
          </a:p>
          <a:p>
            <a:pPr marL="139065" marR="116839">
              <a:lnSpc>
                <a:spcPct val="124500"/>
              </a:lnSpc>
            </a:pPr>
            <a:r>
              <a:rPr sz="1000" spc="-50" dirty="0">
                <a:latin typeface="Times New Roman"/>
                <a:cs typeface="Times New Roman"/>
              </a:rPr>
              <a:t>Il </a:t>
            </a:r>
            <a:r>
              <a:rPr sz="1000" spc="25" dirty="0">
                <a:latin typeface="Times New Roman"/>
                <a:cs typeface="Times New Roman"/>
              </a:rPr>
              <a:t>permettra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5" dirty="0">
                <a:latin typeface="Times New Roman"/>
                <a:cs typeface="Times New Roman"/>
              </a:rPr>
              <a:t>synchroniser </a:t>
            </a:r>
            <a:r>
              <a:rPr sz="1000" spc="-20" dirty="0">
                <a:latin typeface="Times New Roman"/>
                <a:cs typeface="Times New Roman"/>
              </a:rPr>
              <a:t>les </a:t>
            </a:r>
            <a:r>
              <a:rPr sz="1000" spc="-10" dirty="0">
                <a:latin typeface="Times New Roman"/>
                <a:cs typeface="Times New Roman"/>
              </a:rPr>
              <a:t>horloges </a:t>
            </a:r>
            <a:r>
              <a:rPr sz="1000" spc="40" dirty="0">
                <a:latin typeface="Times New Roman"/>
                <a:cs typeface="Times New Roman"/>
              </a:rPr>
              <a:t>et </a:t>
            </a:r>
            <a:r>
              <a:rPr sz="1000" spc="-10" dirty="0">
                <a:latin typeface="Times New Roman"/>
                <a:cs typeface="Times New Roman"/>
              </a:rPr>
              <a:t>informer </a:t>
            </a:r>
            <a:r>
              <a:rPr sz="1000" spc="10" dirty="0">
                <a:latin typeface="Times New Roman"/>
                <a:cs typeface="Times New Roman"/>
              </a:rPr>
              <a:t>du </a:t>
            </a:r>
            <a:r>
              <a:rPr sz="1000" spc="20" dirty="0">
                <a:latin typeface="Times New Roman"/>
                <a:cs typeface="Times New Roman"/>
              </a:rPr>
              <a:t>début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spc="25" dirty="0">
                <a:latin typeface="Times New Roman"/>
                <a:cs typeface="Times New Roman"/>
              </a:rPr>
              <a:t>trame  </a:t>
            </a:r>
            <a:r>
              <a:rPr sz="1000" spc="-40" dirty="0">
                <a:latin typeface="Times New Roman"/>
                <a:cs typeface="Times New Roman"/>
              </a:rPr>
              <a:t>Le </a:t>
            </a:r>
            <a:r>
              <a:rPr sz="1000" dirty="0">
                <a:latin typeface="Times New Roman"/>
                <a:cs typeface="Times New Roman"/>
              </a:rPr>
              <a:t>préambule </a:t>
            </a:r>
            <a:r>
              <a:rPr sz="1000" spc="5" dirty="0">
                <a:latin typeface="Times New Roman"/>
                <a:cs typeface="Times New Roman"/>
              </a:rPr>
              <a:t>ne </a:t>
            </a:r>
            <a:r>
              <a:rPr sz="1000" spc="25" dirty="0">
                <a:latin typeface="Times New Roman"/>
                <a:cs typeface="Times New Roman"/>
              </a:rPr>
              <a:t>transmet </a:t>
            </a:r>
            <a:r>
              <a:rPr sz="1000" spc="10" dirty="0">
                <a:latin typeface="Times New Roman"/>
                <a:cs typeface="Times New Roman"/>
              </a:rPr>
              <a:t>pas </a:t>
            </a:r>
            <a:r>
              <a:rPr sz="1000" spc="5" dirty="0">
                <a:latin typeface="Times New Roman"/>
                <a:cs typeface="Times New Roman"/>
              </a:rPr>
              <a:t>d'information utile, </a:t>
            </a:r>
            <a:r>
              <a:rPr sz="1000" dirty="0">
                <a:latin typeface="Times New Roman"/>
                <a:cs typeface="Times New Roman"/>
              </a:rPr>
              <a:t>car </a:t>
            </a:r>
            <a:r>
              <a:rPr sz="1000" spc="10" dirty="0">
                <a:latin typeface="Times New Roman"/>
                <a:cs typeface="Times New Roman"/>
              </a:rPr>
              <a:t>sa </a:t>
            </a:r>
            <a:r>
              <a:rPr sz="1000" spc="25" dirty="0">
                <a:latin typeface="Times New Roman"/>
                <a:cs typeface="Times New Roman"/>
              </a:rPr>
              <a:t>perte </a:t>
            </a:r>
            <a:r>
              <a:rPr sz="1000" spc="20" dirty="0">
                <a:latin typeface="Times New Roman"/>
                <a:cs typeface="Times New Roman"/>
              </a:rPr>
              <a:t>est</a:t>
            </a:r>
            <a:r>
              <a:rPr sz="1000" spc="19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très</a:t>
            </a:r>
            <a:endParaRPr sz="1000">
              <a:latin typeface="Times New Roman"/>
              <a:cs typeface="Times New Roman"/>
            </a:endParaRPr>
          </a:p>
          <a:p>
            <a:pPr marL="139065">
              <a:lnSpc>
                <a:spcPts val="1195"/>
              </a:lnSpc>
            </a:pPr>
            <a:r>
              <a:rPr sz="1000" spc="5" dirty="0">
                <a:latin typeface="Times New Roman"/>
                <a:cs typeface="Times New Roman"/>
              </a:rPr>
              <a:t>fréquente!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85900" y="2790596"/>
            <a:ext cx="2137410" cy="325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 locaux</a:t>
            </a:r>
            <a:r>
              <a:rPr sz="550" spc="1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Structure de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la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trame</a:t>
            </a:r>
            <a:r>
              <a:rPr sz="550" spc="1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60" dirty="0">
                <a:solidFill>
                  <a:srgbClr val="04064C"/>
                </a:solidFill>
                <a:latin typeface="Times New Roman"/>
                <a:cs typeface="Times New Roman"/>
              </a:rPr>
              <a:t>Le</a:t>
            </a:r>
            <a:r>
              <a:rPr sz="1200" spc="8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04064C"/>
                </a:solidFill>
                <a:latin typeface="Times New Roman"/>
                <a:cs typeface="Times New Roman"/>
              </a:rPr>
              <a:t>SFD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09650" y="2187575"/>
            <a:ext cx="2331720" cy="308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ZoneTexte 22"/>
          <p:cNvSpPr txBox="1"/>
          <p:nvPr/>
        </p:nvSpPr>
        <p:spPr>
          <a:xfrm>
            <a:off x="171450" y="610111"/>
            <a:ext cx="3789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fr-FR" sz="1200" spc="-50" dirty="0" smtClean="0">
                <a:latin typeface="Times New Roman"/>
                <a:cs typeface="Times New Roman"/>
              </a:rPr>
              <a:t>Nécessité de marquer la fi</a:t>
            </a:r>
            <a:r>
              <a:rPr lang="fr-FR" sz="1200" spc="155" dirty="0" smtClean="0">
                <a:latin typeface="Times New Roman"/>
                <a:cs typeface="Times New Roman"/>
              </a:rPr>
              <a:t>n </a:t>
            </a:r>
            <a:r>
              <a:rPr lang="fr-FR" sz="1200" spc="-45" dirty="0" smtClean="0">
                <a:latin typeface="Times New Roman"/>
                <a:cs typeface="Times New Roman"/>
              </a:rPr>
              <a:t>du</a:t>
            </a:r>
            <a:r>
              <a:rPr lang="fr-FR" sz="1200" spc="25" dirty="0" smtClean="0">
                <a:latin typeface="Times New Roman"/>
                <a:cs typeface="Times New Roman"/>
              </a:rPr>
              <a:t> </a:t>
            </a:r>
            <a:r>
              <a:rPr lang="fr-FR" sz="1200" spc="-55" dirty="0" smtClean="0">
                <a:latin typeface="Times New Roman"/>
                <a:cs typeface="Times New Roman"/>
              </a:rPr>
              <a:t>préambule</a:t>
            </a:r>
            <a:endParaRPr lang="fr-FR" sz="1200" dirty="0" smtClean="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lang="fr-FR" sz="1200" spc="-45" dirty="0" smtClean="0">
                <a:latin typeface="Times New Roman"/>
                <a:cs typeface="Times New Roman"/>
              </a:rPr>
              <a:t>Insertion </a:t>
            </a:r>
            <a:r>
              <a:rPr lang="fr-FR" sz="1200" spc="-15" dirty="0" smtClean="0">
                <a:latin typeface="Times New Roman"/>
                <a:cs typeface="Times New Roman"/>
              </a:rPr>
              <a:t>d'un </a:t>
            </a:r>
            <a:r>
              <a:rPr lang="fr-FR" sz="1200" spc="-5" dirty="0" smtClean="0">
                <a:latin typeface="Times New Roman"/>
                <a:cs typeface="Times New Roman"/>
              </a:rPr>
              <a:t>Start </a:t>
            </a:r>
            <a:r>
              <a:rPr lang="fr-FR" sz="1200" spc="-50" dirty="0" smtClean="0">
                <a:latin typeface="Times New Roman"/>
                <a:cs typeface="Times New Roman"/>
              </a:rPr>
              <a:t>Frame </a:t>
            </a:r>
            <a:r>
              <a:rPr lang="fr-FR" sz="1200" spc="-60" dirty="0" err="1" smtClean="0">
                <a:latin typeface="Times New Roman"/>
                <a:cs typeface="Times New Roman"/>
              </a:rPr>
              <a:t>Delimitor</a:t>
            </a:r>
            <a:r>
              <a:rPr lang="fr-FR" sz="1200" spc="-60" dirty="0" smtClean="0">
                <a:latin typeface="Times New Roman"/>
                <a:cs typeface="Times New Roman"/>
              </a:rPr>
              <a:t> </a:t>
            </a:r>
            <a:r>
              <a:rPr lang="fr-FR" sz="1200" spc="204" dirty="0" smtClean="0">
                <a:latin typeface="Times New Roman"/>
                <a:cs typeface="Times New Roman"/>
              </a:rPr>
              <a:t>: </a:t>
            </a:r>
            <a:r>
              <a:rPr lang="fr-FR" sz="1200" spc="-55" dirty="0" smtClean="0">
                <a:latin typeface="Times New Roman"/>
                <a:cs typeface="Times New Roman"/>
              </a:rPr>
              <a:t>Délimiteur </a:t>
            </a:r>
            <a:r>
              <a:rPr lang="fr-FR" sz="1200" spc="-50" dirty="0" smtClean="0">
                <a:latin typeface="Times New Roman"/>
                <a:cs typeface="Times New Roman"/>
              </a:rPr>
              <a:t>de </a:t>
            </a:r>
            <a:r>
              <a:rPr lang="fr-FR" sz="1200" spc="-25" dirty="0" smtClean="0">
                <a:latin typeface="Times New Roman"/>
                <a:cs typeface="Times New Roman"/>
              </a:rPr>
              <a:t>début </a:t>
            </a:r>
            <a:r>
              <a:rPr lang="fr-FR" sz="1200" spc="-50" dirty="0" smtClean="0">
                <a:latin typeface="Times New Roman"/>
                <a:cs typeface="Times New Roman"/>
              </a:rPr>
              <a:t>de</a:t>
            </a:r>
            <a:r>
              <a:rPr lang="fr-FR" sz="1200" spc="80" dirty="0" smtClean="0">
                <a:latin typeface="Times New Roman"/>
                <a:cs typeface="Times New Roman"/>
              </a:rPr>
              <a:t> </a:t>
            </a:r>
            <a:r>
              <a:rPr lang="fr-FR" sz="1200" spc="-25" dirty="0" smtClean="0">
                <a:latin typeface="Times New Roman"/>
                <a:cs typeface="Times New Roman"/>
              </a:rPr>
              <a:t>trame</a:t>
            </a:r>
            <a:endParaRPr lang="fr-FR" sz="1200" dirty="0" smtClean="0">
              <a:latin typeface="Times New Roman"/>
              <a:cs typeface="Times New Roman"/>
            </a:endParaRPr>
          </a:p>
          <a:p>
            <a:pPr marL="1224915" lvl="2" indent="-171450">
              <a:spcBef>
                <a:spcPts val="295"/>
              </a:spcBef>
              <a:buFont typeface="Wingdings" panose="05000000000000000000" pitchFamily="2" charset="2"/>
              <a:buChar char="ü"/>
            </a:pPr>
            <a:r>
              <a:rPr lang="fr-FR" sz="1200" spc="10" dirty="0" smtClean="0">
                <a:latin typeface="Times New Roman"/>
                <a:cs typeface="Times New Roman"/>
              </a:rPr>
              <a:t>Caractère </a:t>
            </a:r>
            <a:r>
              <a:rPr lang="fr-FR" sz="1200" spc="-5" dirty="0" smtClean="0">
                <a:latin typeface="Times New Roman"/>
                <a:cs typeface="Times New Roman"/>
              </a:rPr>
              <a:t>spécial  </a:t>
            </a:r>
          </a:p>
          <a:p>
            <a:pPr marL="1224915" lvl="2" indent="-171450">
              <a:spcBef>
                <a:spcPts val="295"/>
              </a:spcBef>
              <a:buFont typeface="Wingdings" panose="05000000000000000000" pitchFamily="2" charset="2"/>
              <a:buChar char="ü"/>
            </a:pPr>
            <a:r>
              <a:rPr lang="fr-FR" sz="1200" spc="10" dirty="0" smtClean="0">
                <a:latin typeface="Times New Roman"/>
                <a:cs typeface="Times New Roman"/>
              </a:rPr>
              <a:t>Suit </a:t>
            </a:r>
            <a:r>
              <a:rPr lang="fr-FR" sz="1200" spc="-25" dirty="0" smtClean="0">
                <a:latin typeface="Times New Roman"/>
                <a:cs typeface="Times New Roman"/>
              </a:rPr>
              <a:t>le</a:t>
            </a:r>
            <a:r>
              <a:rPr lang="fr-FR" sz="1200" spc="100" dirty="0" smtClean="0">
                <a:latin typeface="Times New Roman"/>
                <a:cs typeface="Times New Roman"/>
              </a:rPr>
              <a:t> </a:t>
            </a:r>
            <a:r>
              <a:rPr lang="fr-FR" sz="1200" dirty="0" smtClean="0">
                <a:latin typeface="Times New Roman"/>
                <a:cs typeface="Times New Roman"/>
              </a:rPr>
              <a:t>préambule</a:t>
            </a:r>
            <a:endParaRPr lang="fr-FR" sz="1200" spc="-50" dirty="0">
              <a:latin typeface="Times New Roman"/>
              <a:cs typeface="Times New Roman"/>
            </a:endParaRPr>
          </a:p>
          <a:p>
            <a:pPr marL="1224915" lvl="2" indent="-171450">
              <a:spcBef>
                <a:spcPts val="295"/>
              </a:spcBef>
              <a:buFont typeface="Wingdings" panose="05000000000000000000" pitchFamily="2" charset="2"/>
              <a:buChar char="ü"/>
            </a:pPr>
            <a:r>
              <a:rPr lang="fr-FR" sz="1200" spc="10" dirty="0" smtClean="0">
                <a:latin typeface="Times New Roman"/>
                <a:cs typeface="Times New Roman"/>
              </a:rPr>
              <a:t>Précède </a:t>
            </a:r>
            <a:r>
              <a:rPr lang="fr-FR" sz="1200" spc="-20" dirty="0" smtClean="0">
                <a:latin typeface="Times New Roman"/>
                <a:cs typeface="Times New Roman"/>
              </a:rPr>
              <a:t>les</a:t>
            </a:r>
            <a:r>
              <a:rPr lang="fr-FR" sz="1200" spc="145" dirty="0" smtClean="0">
                <a:latin typeface="Times New Roman"/>
                <a:cs typeface="Times New Roman"/>
              </a:rPr>
              <a:t> </a:t>
            </a:r>
            <a:r>
              <a:rPr lang="fr-FR" sz="1200" dirty="0" smtClean="0">
                <a:latin typeface="Times New Roman"/>
                <a:cs typeface="Times New Roman"/>
              </a:rPr>
              <a:t>données</a:t>
            </a:r>
          </a:p>
          <a:p>
            <a:endParaRPr lang="fr-FR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composants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connexion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dans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un</a:t>
            </a:r>
            <a:r>
              <a:rPr sz="550" spc="204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5">
                <a:moveTo>
                  <a:pt x="2303995" y="0"/>
                </a:moveTo>
                <a:lnTo>
                  <a:pt x="0" y="0"/>
                </a:lnTo>
                <a:lnTo>
                  <a:pt x="0" y="122389"/>
                </a:lnTo>
                <a:lnTo>
                  <a:pt x="2303995" y="122389"/>
                </a:lnTo>
                <a:lnTo>
                  <a:pt x="2303995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pc="25" dirty="0"/>
              <a:t>Pont</a:t>
            </a:r>
            <a:r>
              <a:rPr spc="80" dirty="0"/>
              <a:t> </a:t>
            </a:r>
            <a:r>
              <a:rPr spc="-5" dirty="0"/>
              <a:t>(Bridge)</a:t>
            </a:r>
          </a:p>
        </p:txBody>
      </p:sp>
      <p:sp>
        <p:nvSpPr>
          <p:cNvPr id="5" name="object 5"/>
          <p:cNvSpPr/>
          <p:nvPr/>
        </p:nvSpPr>
        <p:spPr>
          <a:xfrm>
            <a:off x="146672" y="69780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8516" y="597446"/>
            <a:ext cx="4166235" cy="153721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44"/>
              </a:spcBef>
            </a:pPr>
            <a:r>
              <a:rPr lang="fr-FR" sz="1200" spc="-45" dirty="0">
                <a:latin typeface="Times New Roman"/>
                <a:cs typeface="Times New Roman"/>
              </a:rPr>
              <a:t>A</a:t>
            </a:r>
            <a:r>
              <a:rPr sz="1200" spc="-45" dirty="0" err="1" smtClean="0">
                <a:latin typeface="Times New Roman"/>
                <a:cs typeface="Times New Roman"/>
              </a:rPr>
              <a:t>ssure</a:t>
            </a:r>
            <a:r>
              <a:rPr sz="1200" spc="-45" dirty="0" smtClean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la </a:t>
            </a:r>
            <a:r>
              <a:rPr sz="1200" spc="-60" dirty="0">
                <a:latin typeface="Times New Roman"/>
                <a:cs typeface="Times New Roman"/>
              </a:rPr>
              <a:t>connexion </a:t>
            </a:r>
            <a:r>
              <a:rPr sz="1200" spc="-25" dirty="0">
                <a:latin typeface="Times New Roman"/>
                <a:cs typeface="Times New Roman"/>
              </a:rPr>
              <a:t>entre </a:t>
            </a:r>
            <a:r>
              <a:rPr sz="1200" spc="-50" dirty="0">
                <a:latin typeface="Times New Roman"/>
                <a:cs typeface="Times New Roman"/>
              </a:rPr>
              <a:t>réseaux </a:t>
            </a:r>
            <a:r>
              <a:rPr sz="1200" spc="-35" dirty="0">
                <a:latin typeface="Times New Roman"/>
                <a:cs typeface="Times New Roman"/>
              </a:rPr>
              <a:t>distincts </a:t>
            </a:r>
            <a:r>
              <a:rPr sz="1200" spc="-50" dirty="0">
                <a:latin typeface="Times New Roman"/>
                <a:cs typeface="Times New Roman"/>
              </a:rPr>
              <a:t>de technologie </a:t>
            </a:r>
            <a:r>
              <a:rPr sz="1200" spc="-55" dirty="0">
                <a:latin typeface="Times New Roman"/>
                <a:cs typeface="Times New Roman"/>
              </a:rPr>
              <a:t>semblables </a:t>
            </a:r>
            <a:r>
              <a:rPr sz="1200" spc="-55" dirty="0" err="1">
                <a:latin typeface="Times New Roman"/>
                <a:cs typeface="Times New Roman"/>
              </a:rPr>
              <a:t>ou</a:t>
            </a:r>
            <a:r>
              <a:rPr sz="1200" spc="-55" dirty="0">
                <a:latin typeface="Times New Roman"/>
                <a:cs typeface="Times New Roman"/>
              </a:rPr>
              <a:t>  </a:t>
            </a:r>
            <a:r>
              <a:rPr sz="1200" spc="-5" dirty="0" smtClean="0">
                <a:latin typeface="Times New Roman"/>
                <a:cs typeface="Times New Roman"/>
              </a:rPr>
              <a:t>di</a:t>
            </a:r>
            <a:r>
              <a:rPr lang="fr-FR" sz="1200" spc="-5" dirty="0" smtClean="0">
                <a:latin typeface="Times New Roman"/>
                <a:cs typeface="Times New Roman"/>
              </a:rPr>
              <a:t>f</a:t>
            </a:r>
            <a:r>
              <a:rPr sz="1200" spc="-5" dirty="0" err="1" smtClean="0">
                <a:latin typeface="Times New Roman"/>
                <a:cs typeface="Times New Roman"/>
              </a:rPr>
              <a:t>érentes</a:t>
            </a:r>
            <a:r>
              <a:rPr lang="fr-FR" sz="1200" spc="-5" dirty="0" smtClean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2700" marR="201930">
              <a:lnSpc>
                <a:spcPts val="1360"/>
              </a:lnSpc>
              <a:spcBef>
                <a:spcPts val="540"/>
              </a:spcBef>
            </a:pPr>
            <a:r>
              <a:rPr sz="1200" spc="-80" dirty="0">
                <a:latin typeface="Times New Roman"/>
                <a:cs typeface="Times New Roman"/>
              </a:rPr>
              <a:t>La </a:t>
            </a:r>
            <a:r>
              <a:rPr sz="1200" spc="-40" dirty="0">
                <a:latin typeface="Times New Roman"/>
                <a:cs typeface="Times New Roman"/>
              </a:rPr>
              <a:t>particularité </a:t>
            </a:r>
            <a:r>
              <a:rPr sz="1200" spc="-15" dirty="0">
                <a:latin typeface="Times New Roman"/>
                <a:cs typeface="Times New Roman"/>
              </a:rPr>
              <a:t>est </a:t>
            </a:r>
            <a:r>
              <a:rPr sz="1200" spc="-50" dirty="0">
                <a:latin typeface="Times New Roman"/>
                <a:cs typeface="Times New Roman"/>
              </a:rPr>
              <a:t>que </a:t>
            </a:r>
            <a:r>
              <a:rPr sz="1200" spc="-60" dirty="0">
                <a:latin typeface="Times New Roman"/>
                <a:cs typeface="Times New Roman"/>
              </a:rPr>
              <a:t>les </a:t>
            </a:r>
            <a:r>
              <a:rPr sz="1200" spc="-50" dirty="0">
                <a:latin typeface="Times New Roman"/>
                <a:cs typeface="Times New Roman"/>
              </a:rPr>
              <a:t>réseaux doivent </a:t>
            </a:r>
            <a:r>
              <a:rPr sz="1200" spc="-60" dirty="0">
                <a:latin typeface="Times New Roman"/>
                <a:cs typeface="Times New Roman"/>
              </a:rPr>
              <a:t>avoir </a:t>
            </a:r>
            <a:r>
              <a:rPr sz="1200" spc="-50" dirty="0">
                <a:latin typeface="Times New Roman"/>
                <a:cs typeface="Times New Roman"/>
              </a:rPr>
              <a:t>un </a:t>
            </a:r>
            <a:r>
              <a:rPr sz="1200" spc="-45" dirty="0">
                <a:latin typeface="Times New Roman"/>
                <a:cs typeface="Times New Roman"/>
              </a:rPr>
              <a:t>plan </a:t>
            </a:r>
            <a:r>
              <a:rPr sz="1200" spc="-30" dirty="0">
                <a:latin typeface="Times New Roman"/>
                <a:cs typeface="Times New Roman"/>
              </a:rPr>
              <a:t>d'adressage  </a:t>
            </a:r>
            <a:r>
              <a:rPr sz="1200" spc="-45" dirty="0">
                <a:latin typeface="Times New Roman"/>
                <a:cs typeface="Times New Roman"/>
              </a:rPr>
              <a:t>identique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200" spc="-40" dirty="0">
                <a:latin typeface="Times New Roman"/>
                <a:cs typeface="Times New Roman"/>
              </a:rPr>
              <a:t>Filtre </a:t>
            </a:r>
            <a:r>
              <a:rPr sz="1200" spc="-60" dirty="0">
                <a:latin typeface="Times New Roman"/>
                <a:cs typeface="Times New Roman"/>
              </a:rPr>
              <a:t>les </a:t>
            </a:r>
            <a:r>
              <a:rPr sz="1200" spc="-65" dirty="0">
                <a:latin typeface="Times New Roman"/>
                <a:cs typeface="Times New Roman"/>
              </a:rPr>
              <a:t>collisions </a:t>
            </a:r>
            <a:r>
              <a:rPr sz="1200" dirty="0">
                <a:latin typeface="Times New Roman"/>
                <a:cs typeface="Times New Roman"/>
              </a:rPr>
              <a:t>et </a:t>
            </a:r>
            <a:r>
              <a:rPr sz="1200" spc="-45" dirty="0">
                <a:latin typeface="Times New Roman"/>
                <a:cs typeface="Times New Roman"/>
              </a:rPr>
              <a:t>évite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60" dirty="0">
                <a:latin typeface="Times New Roman"/>
                <a:cs typeface="Times New Roman"/>
              </a:rPr>
              <a:t>les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retransmettre</a:t>
            </a:r>
            <a:endParaRPr sz="1200" dirty="0">
              <a:latin typeface="Times New Roman"/>
              <a:cs typeface="Times New Roman"/>
            </a:endParaRPr>
          </a:p>
          <a:p>
            <a:pPr marL="12700" marR="989330">
              <a:lnSpc>
                <a:spcPct val="131700"/>
              </a:lnSpc>
            </a:pPr>
            <a:r>
              <a:rPr sz="1200" spc="-45" dirty="0">
                <a:latin typeface="Times New Roman"/>
                <a:cs typeface="Times New Roman"/>
              </a:rPr>
              <a:t>Opère sur </a:t>
            </a:r>
            <a:r>
              <a:rPr sz="1200" spc="-50" dirty="0">
                <a:latin typeface="Times New Roman"/>
                <a:cs typeface="Times New Roman"/>
              </a:rPr>
              <a:t>la </a:t>
            </a:r>
            <a:r>
              <a:rPr sz="1200" spc="-60" dirty="0">
                <a:latin typeface="Times New Roman"/>
                <a:cs typeface="Times New Roman"/>
              </a:rPr>
              <a:t>Couche liaison </a:t>
            </a:r>
            <a:r>
              <a:rPr sz="1200" spc="-50" dirty="0">
                <a:latin typeface="Times New Roman"/>
                <a:cs typeface="Times New Roman"/>
              </a:rPr>
              <a:t>de données </a:t>
            </a:r>
            <a:r>
              <a:rPr sz="1200" spc="-45" dirty="0">
                <a:latin typeface="Times New Roman"/>
                <a:cs typeface="Times New Roman"/>
              </a:rPr>
              <a:t>du </a:t>
            </a:r>
            <a:r>
              <a:rPr sz="1200" spc="-55" dirty="0">
                <a:latin typeface="Times New Roman"/>
                <a:cs typeface="Times New Roman"/>
              </a:rPr>
              <a:t>modèle </a:t>
            </a:r>
            <a:r>
              <a:rPr sz="1200" spc="-80" dirty="0">
                <a:latin typeface="Times New Roman"/>
                <a:cs typeface="Times New Roman"/>
              </a:rPr>
              <a:t>OSI  </a:t>
            </a:r>
            <a:r>
              <a:rPr sz="1200" spc="-60" dirty="0">
                <a:latin typeface="Times New Roman"/>
                <a:cs typeface="Times New Roman"/>
              </a:rPr>
              <a:t>Manipule </a:t>
            </a:r>
            <a:r>
              <a:rPr sz="1200" spc="-50" dirty="0">
                <a:latin typeface="Times New Roman"/>
                <a:cs typeface="Times New Roman"/>
              </a:rPr>
              <a:t>des </a:t>
            </a:r>
            <a:r>
              <a:rPr sz="1200" spc="-30" dirty="0">
                <a:latin typeface="Times New Roman"/>
                <a:cs typeface="Times New Roman"/>
              </a:rPr>
              <a:t>trames </a:t>
            </a:r>
            <a:r>
              <a:rPr sz="1200" dirty="0">
                <a:latin typeface="Times New Roman"/>
                <a:cs typeface="Times New Roman"/>
              </a:rPr>
              <a:t>et </a:t>
            </a:r>
            <a:r>
              <a:rPr sz="1200" spc="-50" dirty="0">
                <a:latin typeface="Times New Roman"/>
                <a:cs typeface="Times New Roman"/>
              </a:rPr>
              <a:t>non </a:t>
            </a:r>
            <a:r>
              <a:rPr sz="1200" spc="-40" dirty="0">
                <a:latin typeface="Times New Roman"/>
                <a:cs typeface="Times New Roman"/>
              </a:rPr>
              <a:t>pas </a:t>
            </a:r>
            <a:r>
              <a:rPr sz="1200" spc="-50" dirty="0">
                <a:latin typeface="Times New Roman"/>
                <a:cs typeface="Times New Roman"/>
              </a:rPr>
              <a:t>des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paquets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672" y="111078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672" y="152375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672" y="176466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672" y="200557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4068" y="2150910"/>
            <a:ext cx="1181100" cy="981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675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 locaux</a:t>
            </a:r>
            <a:r>
              <a:rPr sz="550" spc="1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Structure de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la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trame</a:t>
            </a:r>
            <a:r>
              <a:rPr sz="550" spc="1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25" dirty="0">
                <a:solidFill>
                  <a:srgbClr val="04064C"/>
                </a:solidFill>
                <a:latin typeface="Times New Roman"/>
                <a:cs typeface="Times New Roman"/>
              </a:rPr>
              <a:t>Fin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de</a:t>
            </a:r>
            <a:r>
              <a:rPr sz="1200" spc="-8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04064C"/>
                </a:solidFill>
                <a:latin typeface="Times New Roman"/>
                <a:cs typeface="Times New Roman"/>
              </a:rPr>
              <a:t>trame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109288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72" y="133379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Groupe 18"/>
          <p:cNvGrpSpPr/>
          <p:nvPr/>
        </p:nvGrpSpPr>
        <p:grpSpPr>
          <a:xfrm>
            <a:off x="323850" y="1504606"/>
            <a:ext cx="52590" cy="242366"/>
            <a:chOff x="285889" y="1916341"/>
            <a:chExt cx="52590" cy="242366"/>
          </a:xfrm>
        </p:grpSpPr>
        <p:sp>
          <p:nvSpPr>
            <p:cNvPr id="8" name="object 8"/>
            <p:cNvSpPr/>
            <p:nvPr/>
          </p:nvSpPr>
          <p:spPr>
            <a:xfrm>
              <a:off x="285889" y="1916341"/>
              <a:ext cx="52590" cy="525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889" y="2106117"/>
              <a:ext cx="52590" cy="525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8516" y="938174"/>
            <a:ext cx="3916045" cy="850233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55" dirty="0">
                <a:latin typeface="Times New Roman"/>
                <a:cs typeface="Times New Roman"/>
              </a:rPr>
              <a:t>Comment </a:t>
            </a:r>
            <a:r>
              <a:rPr sz="1200" spc="-40" dirty="0">
                <a:latin typeface="Times New Roman"/>
                <a:cs typeface="Times New Roman"/>
              </a:rPr>
              <a:t>reconnaître </a:t>
            </a:r>
            <a:r>
              <a:rPr sz="1200" spc="-50" dirty="0">
                <a:latin typeface="Times New Roman"/>
                <a:cs typeface="Times New Roman"/>
              </a:rPr>
              <a:t>la </a:t>
            </a:r>
            <a:r>
              <a:rPr lang="fr-FR" sz="1200" spc="-50" dirty="0" smtClean="0">
                <a:latin typeface="Times New Roman"/>
                <a:cs typeface="Times New Roman"/>
              </a:rPr>
              <a:t>fi</a:t>
            </a:r>
            <a:r>
              <a:rPr sz="1200" spc="155" dirty="0" smtClean="0">
                <a:latin typeface="Times New Roman"/>
                <a:cs typeface="Times New Roman"/>
              </a:rPr>
              <a:t>n</a:t>
            </a:r>
            <a:r>
              <a:rPr lang="fr-FR" sz="1200" spc="155" dirty="0" smtClean="0">
                <a:latin typeface="Times New Roman"/>
                <a:cs typeface="Times New Roman"/>
              </a:rPr>
              <a:t> </a:t>
            </a:r>
            <a:r>
              <a:rPr sz="1200" spc="-50" dirty="0" smtClean="0">
                <a:latin typeface="Times New Roman"/>
                <a:cs typeface="Times New Roman"/>
              </a:rPr>
              <a:t>de </a:t>
            </a:r>
            <a:r>
              <a:rPr sz="1200" spc="-25" dirty="0">
                <a:latin typeface="Times New Roman"/>
                <a:cs typeface="Times New Roman"/>
              </a:rPr>
              <a:t>trame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?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200" spc="-45" dirty="0" smtClean="0">
                <a:latin typeface="Times New Roman"/>
                <a:cs typeface="Times New Roman"/>
              </a:rPr>
              <a:t>Solutions</a:t>
            </a:r>
            <a:r>
              <a:rPr sz="1200" spc="-45" dirty="0"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55"/>
              </a:spcBef>
            </a:pPr>
            <a:r>
              <a:rPr sz="1000" spc="5" dirty="0">
                <a:latin typeface="Times New Roman"/>
                <a:cs typeface="Times New Roman"/>
              </a:rPr>
              <a:t>Marqueur de </a:t>
            </a:r>
            <a:r>
              <a:rPr lang="fr-FR" sz="1000" spc="5" dirty="0" smtClean="0">
                <a:latin typeface="Times New Roman"/>
                <a:cs typeface="Times New Roman"/>
              </a:rPr>
              <a:t>fi</a:t>
            </a:r>
            <a:r>
              <a:rPr sz="1000" spc="195" dirty="0" err="1" smtClean="0">
                <a:latin typeface="Times New Roman"/>
                <a:cs typeface="Times New Roman"/>
              </a:rPr>
              <a:t>n</a:t>
            </a:r>
            <a:r>
              <a:rPr sz="1000" spc="5" dirty="0" err="1" smtClean="0">
                <a:latin typeface="Times New Roman"/>
                <a:cs typeface="Times New Roman"/>
              </a:rPr>
              <a:t>de</a:t>
            </a:r>
            <a:r>
              <a:rPr sz="1000" spc="-55" dirty="0" smtClean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trame</a:t>
            </a:r>
            <a:endParaRPr sz="10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295"/>
              </a:spcBef>
            </a:pPr>
            <a:r>
              <a:rPr sz="1000" spc="5" dirty="0">
                <a:latin typeface="Times New Roman"/>
                <a:cs typeface="Times New Roman"/>
              </a:rPr>
              <a:t>ou </a:t>
            </a:r>
            <a:r>
              <a:rPr sz="1000" spc="-5" dirty="0">
                <a:latin typeface="Times New Roman"/>
                <a:cs typeface="Times New Roman"/>
              </a:rPr>
              <a:t>Longueur </a:t>
            </a:r>
            <a:r>
              <a:rPr sz="1000" spc="5" dirty="0">
                <a:latin typeface="Times New Roman"/>
                <a:cs typeface="Times New Roman"/>
              </a:rPr>
              <a:t>de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trame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05890" y="2236444"/>
            <a:ext cx="2286000" cy="280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 locaux</a:t>
            </a:r>
            <a:r>
              <a:rPr sz="550" spc="1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Structure de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la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trame</a:t>
            </a:r>
            <a:r>
              <a:rPr sz="550" spc="1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Gestion des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erreurs de</a:t>
            </a:r>
            <a:r>
              <a:rPr sz="1200" spc="-18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transmission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75355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72" y="99446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672" y="138719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564347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718" y="1728838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7718" y="1903107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889" y="2080234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7718" y="2244725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7718" y="2419007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672" y="262699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889" y="2968625"/>
            <a:ext cx="52590" cy="525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8516" y="598830"/>
            <a:ext cx="4172585" cy="251735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90" dirty="0">
                <a:latin typeface="Times New Roman"/>
                <a:cs typeface="Times New Roman"/>
              </a:rPr>
              <a:t>Il </a:t>
            </a:r>
            <a:r>
              <a:rPr sz="1200" spc="-50" dirty="0">
                <a:latin typeface="Times New Roman"/>
                <a:cs typeface="Times New Roman"/>
              </a:rPr>
              <a:t>existe </a:t>
            </a:r>
            <a:r>
              <a:rPr sz="1200" spc="-35" dirty="0">
                <a:latin typeface="Times New Roman"/>
                <a:cs typeface="Times New Roman"/>
              </a:rPr>
              <a:t>(presque) </a:t>
            </a:r>
            <a:r>
              <a:rPr sz="1200" spc="-40" dirty="0">
                <a:latin typeface="Times New Roman"/>
                <a:cs typeface="Times New Roman"/>
              </a:rPr>
              <a:t>toujours </a:t>
            </a:r>
            <a:r>
              <a:rPr sz="1200" spc="-50" dirty="0">
                <a:latin typeface="Times New Roman"/>
                <a:cs typeface="Times New Roman"/>
              </a:rPr>
              <a:t>une </a:t>
            </a:r>
            <a:r>
              <a:rPr sz="1200" spc="-55" dirty="0">
                <a:latin typeface="Times New Roman"/>
                <a:cs typeface="Times New Roman"/>
              </a:rPr>
              <a:t>présence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35" dirty="0">
                <a:latin typeface="Times New Roman"/>
                <a:cs typeface="Times New Roman"/>
              </a:rPr>
              <a:t>bruit </a:t>
            </a:r>
            <a:r>
              <a:rPr sz="1200" spc="-55" dirty="0">
                <a:latin typeface="Times New Roman"/>
                <a:cs typeface="Times New Roman"/>
              </a:rPr>
              <a:t>résiduel </a:t>
            </a:r>
            <a:r>
              <a:rPr sz="1200" spc="-45" dirty="0">
                <a:latin typeface="Times New Roman"/>
                <a:cs typeface="Times New Roman"/>
              </a:rPr>
              <a:t>sur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Times New Roman"/>
                <a:cs typeface="Times New Roman"/>
              </a:rPr>
              <a:t>le </a:t>
            </a:r>
            <a:r>
              <a:rPr sz="1200" spc="-35" dirty="0">
                <a:latin typeface="Times New Roman"/>
                <a:cs typeface="Times New Roman"/>
              </a:rPr>
              <a:t>canal.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1350"/>
              </a:lnSpc>
              <a:spcBef>
                <a:spcPts val="580"/>
              </a:spcBef>
            </a:pPr>
            <a:r>
              <a:rPr sz="1200" spc="-90" dirty="0">
                <a:latin typeface="Times New Roman"/>
                <a:cs typeface="Times New Roman"/>
              </a:rPr>
              <a:t>Il </a:t>
            </a:r>
            <a:r>
              <a:rPr sz="1200" spc="-50" dirty="0">
                <a:latin typeface="Times New Roman"/>
                <a:cs typeface="Times New Roman"/>
              </a:rPr>
              <a:t>existe donc une </a:t>
            </a:r>
            <a:r>
              <a:rPr sz="1200" spc="-45" dirty="0">
                <a:latin typeface="Times New Roman"/>
                <a:cs typeface="Times New Roman"/>
              </a:rPr>
              <a:t>probabilité </a:t>
            </a:r>
            <a:r>
              <a:rPr sz="1200" spc="-50" dirty="0">
                <a:latin typeface="Times New Roman"/>
                <a:cs typeface="Times New Roman"/>
              </a:rPr>
              <a:t>non </a:t>
            </a:r>
            <a:r>
              <a:rPr sz="1200" spc="-60" dirty="0">
                <a:latin typeface="Times New Roman"/>
                <a:cs typeface="Times New Roman"/>
              </a:rPr>
              <a:t>nulle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55" dirty="0">
                <a:latin typeface="Times New Roman"/>
                <a:cs typeface="Times New Roman"/>
              </a:rPr>
              <a:t>présence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30" dirty="0">
                <a:latin typeface="Times New Roman"/>
                <a:cs typeface="Times New Roman"/>
              </a:rPr>
              <a:t>bits </a:t>
            </a:r>
            <a:r>
              <a:rPr sz="1200" spc="-25" dirty="0" err="1" smtClean="0">
                <a:latin typeface="Times New Roman"/>
                <a:cs typeface="Times New Roman"/>
              </a:rPr>
              <a:t>modi</a:t>
            </a:r>
            <a:r>
              <a:rPr lang="fr-FR" sz="1200" spc="-25" dirty="0" smtClean="0">
                <a:latin typeface="Times New Roman"/>
                <a:cs typeface="Times New Roman"/>
              </a:rPr>
              <a:t>fi</a:t>
            </a:r>
            <a:r>
              <a:rPr sz="1200" spc="10" dirty="0" err="1" smtClean="0">
                <a:latin typeface="Times New Roman"/>
                <a:cs typeface="Times New Roman"/>
              </a:rPr>
              <a:t>és</a:t>
            </a:r>
            <a:r>
              <a:rPr sz="1200" spc="10" dirty="0" smtClean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dans  </a:t>
            </a:r>
            <a:r>
              <a:rPr sz="1200" spc="-50" dirty="0">
                <a:latin typeface="Times New Roman"/>
                <a:cs typeface="Times New Roman"/>
              </a:rPr>
              <a:t>la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trame.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90" dirty="0">
                <a:latin typeface="Times New Roman"/>
                <a:cs typeface="Times New Roman"/>
              </a:rPr>
              <a:t>Il </a:t>
            </a:r>
            <a:r>
              <a:rPr sz="1200" spc="-20" dirty="0">
                <a:latin typeface="Times New Roman"/>
                <a:cs typeface="Times New Roman"/>
              </a:rPr>
              <a:t>faut </a:t>
            </a:r>
            <a:r>
              <a:rPr sz="1200" spc="-50" dirty="0">
                <a:latin typeface="Times New Roman"/>
                <a:cs typeface="Times New Roman"/>
              </a:rPr>
              <a:t>donc </a:t>
            </a:r>
            <a:r>
              <a:rPr sz="1200" spc="-25" dirty="0">
                <a:latin typeface="Times New Roman"/>
                <a:cs typeface="Times New Roman"/>
              </a:rPr>
              <a:t>détecter </a:t>
            </a:r>
            <a:r>
              <a:rPr sz="1200" spc="-30" dirty="0">
                <a:latin typeface="Times New Roman"/>
                <a:cs typeface="Times New Roman"/>
              </a:rPr>
              <a:t>au </a:t>
            </a:r>
            <a:r>
              <a:rPr sz="1200" spc="-70" dirty="0">
                <a:latin typeface="Times New Roman"/>
                <a:cs typeface="Times New Roman"/>
              </a:rPr>
              <a:t>maximum </a:t>
            </a:r>
            <a:r>
              <a:rPr sz="1200" spc="-55" dirty="0">
                <a:latin typeface="Times New Roman"/>
                <a:cs typeface="Times New Roman"/>
              </a:rPr>
              <a:t>ces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situations:</a:t>
            </a:r>
            <a:endParaRPr sz="12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Ajouter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5" dirty="0">
                <a:latin typeface="Times New Roman"/>
                <a:cs typeface="Times New Roman"/>
              </a:rPr>
              <a:t>la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redondance:</a:t>
            </a:r>
            <a:endParaRPr sz="1000" dirty="0">
              <a:latin typeface="Times New Roman"/>
              <a:cs typeface="Times New Roman"/>
            </a:endParaRPr>
          </a:p>
          <a:p>
            <a:pPr marL="290830" marR="1812289">
              <a:lnSpc>
                <a:spcPts val="1370"/>
              </a:lnSpc>
            </a:pPr>
            <a:r>
              <a:rPr sz="900" spc="25" dirty="0">
                <a:latin typeface="Times New Roman"/>
                <a:cs typeface="Times New Roman"/>
              </a:rPr>
              <a:t>Transmettre </a:t>
            </a:r>
            <a:r>
              <a:rPr sz="900" spc="-10" dirty="0">
                <a:latin typeface="Times New Roman"/>
                <a:cs typeface="Times New Roman"/>
              </a:rPr>
              <a:t>les </a:t>
            </a:r>
            <a:r>
              <a:rPr sz="900" spc="15" dirty="0">
                <a:latin typeface="Times New Roman"/>
                <a:cs typeface="Times New Roman"/>
              </a:rPr>
              <a:t>mêmes </a:t>
            </a:r>
            <a:r>
              <a:rPr sz="900" spc="-5" dirty="0">
                <a:latin typeface="Times New Roman"/>
                <a:cs typeface="Times New Roman"/>
              </a:rPr>
              <a:t>infos </a:t>
            </a:r>
            <a:r>
              <a:rPr sz="900" spc="5" dirty="0">
                <a:latin typeface="Times New Roman"/>
                <a:cs typeface="Times New Roman"/>
              </a:rPr>
              <a:t>plusieurs </a:t>
            </a:r>
            <a:r>
              <a:rPr sz="900" spc="-10" dirty="0">
                <a:latin typeface="Times New Roman"/>
                <a:cs typeface="Times New Roman"/>
              </a:rPr>
              <a:t>fois  </a:t>
            </a:r>
            <a:r>
              <a:rPr sz="900" spc="5" dirty="0">
                <a:latin typeface="Times New Roman"/>
                <a:cs typeface="Times New Roman"/>
              </a:rPr>
              <a:t>Très</a:t>
            </a:r>
            <a:r>
              <a:rPr sz="900" spc="7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volumineux</a:t>
            </a:r>
          </a:p>
          <a:p>
            <a:pPr marL="139065">
              <a:lnSpc>
                <a:spcPct val="100000"/>
              </a:lnSpc>
              <a:spcBef>
                <a:spcPts val="120"/>
              </a:spcBef>
            </a:pPr>
            <a:r>
              <a:rPr sz="1000" spc="5" dirty="0">
                <a:latin typeface="Times New Roman"/>
                <a:cs typeface="Times New Roman"/>
              </a:rPr>
              <a:t>Introduire </a:t>
            </a:r>
            <a:r>
              <a:rPr sz="1000" dirty="0">
                <a:latin typeface="Times New Roman"/>
                <a:cs typeface="Times New Roman"/>
              </a:rPr>
              <a:t>des </a:t>
            </a:r>
            <a:r>
              <a:rPr sz="1000" spc="5" dirty="0">
                <a:latin typeface="Times New Roman"/>
                <a:cs typeface="Times New Roman"/>
              </a:rPr>
              <a:t>codes </a:t>
            </a:r>
            <a:r>
              <a:rPr sz="1000" spc="15" dirty="0">
                <a:latin typeface="Times New Roman"/>
                <a:cs typeface="Times New Roman"/>
              </a:rPr>
              <a:t>détecteurs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d'erreurs</a:t>
            </a:r>
            <a:endParaRPr sz="1000" dirty="0">
              <a:latin typeface="Times New Roman"/>
              <a:cs typeface="Times New Roman"/>
            </a:endParaRPr>
          </a:p>
          <a:p>
            <a:pPr marL="290830" marR="1195070">
              <a:lnSpc>
                <a:spcPts val="1370"/>
              </a:lnSpc>
            </a:pPr>
            <a:r>
              <a:rPr sz="900" spc="-10" dirty="0">
                <a:latin typeface="Times New Roman"/>
                <a:cs typeface="Times New Roman"/>
              </a:rPr>
              <a:t>Si </a:t>
            </a:r>
            <a:r>
              <a:rPr sz="900" spc="40" dirty="0" smtClean="0">
                <a:latin typeface="Times New Roman"/>
                <a:cs typeface="Times New Roman"/>
              </a:rPr>
              <a:t>di</a:t>
            </a:r>
            <a:r>
              <a:rPr lang="fr-FR" sz="900" spc="40" dirty="0" err="1" smtClean="0">
                <a:latin typeface="Times New Roman"/>
                <a:cs typeface="Times New Roman"/>
              </a:rPr>
              <a:t>ff</a:t>
            </a:r>
            <a:r>
              <a:rPr sz="900" spc="45" dirty="0" err="1" smtClean="0">
                <a:latin typeface="Times New Roman"/>
                <a:cs typeface="Times New Roman"/>
              </a:rPr>
              <a:t>érence</a:t>
            </a:r>
            <a:r>
              <a:rPr sz="900" spc="45" dirty="0" smtClean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après </a:t>
            </a:r>
            <a:r>
              <a:rPr sz="900" spc="5" dirty="0">
                <a:latin typeface="Times New Roman"/>
                <a:cs typeface="Times New Roman"/>
              </a:rPr>
              <a:t>recalcul </a:t>
            </a:r>
            <a:r>
              <a:rPr sz="900" spc="10" dirty="0">
                <a:latin typeface="Times New Roman"/>
                <a:cs typeface="Times New Roman"/>
              </a:rPr>
              <a:t>sur </a:t>
            </a:r>
            <a:r>
              <a:rPr sz="900" spc="15" dirty="0">
                <a:latin typeface="Times New Roman"/>
                <a:cs typeface="Times New Roman"/>
              </a:rPr>
              <a:t>données reçues, erreur </a:t>
            </a:r>
            <a:r>
              <a:rPr sz="900" spc="-10" dirty="0">
                <a:latin typeface="Times New Roman"/>
                <a:cs typeface="Times New Roman"/>
              </a:rPr>
              <a:t>!  </a:t>
            </a:r>
            <a:r>
              <a:rPr sz="900" spc="20" dirty="0">
                <a:latin typeface="Times New Roman"/>
                <a:cs typeface="Times New Roman"/>
              </a:rPr>
              <a:t>Destruction </a:t>
            </a:r>
            <a:r>
              <a:rPr sz="900" spc="15" dirty="0">
                <a:latin typeface="Times New Roman"/>
                <a:cs typeface="Times New Roman"/>
              </a:rPr>
              <a:t>de </a:t>
            </a:r>
            <a:r>
              <a:rPr sz="900" spc="5" dirty="0">
                <a:latin typeface="Times New Roman"/>
                <a:cs typeface="Times New Roman"/>
              </a:rPr>
              <a:t>la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spc="35" dirty="0">
                <a:latin typeface="Times New Roman"/>
                <a:cs typeface="Times New Roman"/>
              </a:rPr>
              <a:t>trame</a:t>
            </a:r>
            <a:endParaRPr sz="900" dirty="0">
              <a:latin typeface="Times New Roman"/>
              <a:cs typeface="Times New Roman"/>
            </a:endParaRPr>
          </a:p>
          <a:p>
            <a:pPr marL="12700" marR="94615">
              <a:lnSpc>
                <a:spcPts val="1200"/>
              </a:lnSpc>
              <a:spcBef>
                <a:spcPts val="505"/>
              </a:spcBef>
            </a:pPr>
            <a:r>
              <a:rPr sz="1200" spc="-90" dirty="0">
                <a:latin typeface="Times New Roman"/>
                <a:cs typeface="Times New Roman"/>
              </a:rPr>
              <a:t>Il </a:t>
            </a:r>
            <a:r>
              <a:rPr sz="1200" spc="-30" dirty="0">
                <a:latin typeface="Times New Roman"/>
                <a:cs typeface="Times New Roman"/>
              </a:rPr>
              <a:t>reste </a:t>
            </a:r>
            <a:r>
              <a:rPr sz="1200" spc="-65" dirty="0">
                <a:latin typeface="Times New Roman"/>
                <a:cs typeface="Times New Roman"/>
              </a:rPr>
              <a:t>le </a:t>
            </a:r>
            <a:r>
              <a:rPr sz="1200" spc="-60" dirty="0">
                <a:latin typeface="Times New Roman"/>
                <a:cs typeface="Times New Roman"/>
              </a:rPr>
              <a:t>problème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60" dirty="0">
                <a:latin typeface="Times New Roman"/>
                <a:cs typeface="Times New Roman"/>
              </a:rPr>
              <a:t>deux </a:t>
            </a:r>
            <a:r>
              <a:rPr sz="1200" spc="-30" dirty="0">
                <a:latin typeface="Times New Roman"/>
                <a:cs typeface="Times New Roman"/>
              </a:rPr>
              <a:t>trames </a:t>
            </a:r>
            <a:r>
              <a:rPr sz="1200" spc="-55" dirty="0">
                <a:latin typeface="Times New Roman"/>
                <a:cs typeface="Times New Roman"/>
              </a:rPr>
              <a:t>qui se </a:t>
            </a:r>
            <a:r>
              <a:rPr sz="1200" spc="-40" dirty="0">
                <a:latin typeface="Times New Roman"/>
                <a:cs typeface="Times New Roman"/>
              </a:rPr>
              <a:t>suivent, </a:t>
            </a:r>
            <a:r>
              <a:rPr sz="1200" spc="-45" dirty="0">
                <a:latin typeface="Times New Roman"/>
                <a:cs typeface="Times New Roman"/>
              </a:rPr>
              <a:t>comment </a:t>
            </a:r>
            <a:r>
              <a:rPr sz="1200" spc="-50" dirty="0">
                <a:latin typeface="Times New Roman"/>
                <a:cs typeface="Times New Roman"/>
              </a:rPr>
              <a:t>ne </a:t>
            </a:r>
            <a:r>
              <a:rPr sz="1200" spc="-40" dirty="0">
                <a:latin typeface="Times New Roman"/>
                <a:cs typeface="Times New Roman"/>
              </a:rPr>
              <a:t>pas </a:t>
            </a:r>
            <a:r>
              <a:rPr sz="1200" spc="-60" dirty="0">
                <a:latin typeface="Times New Roman"/>
                <a:cs typeface="Times New Roman"/>
              </a:rPr>
              <a:t>les  </a:t>
            </a:r>
            <a:r>
              <a:rPr sz="1200" spc="-50" dirty="0">
                <a:latin typeface="Times New Roman"/>
                <a:cs typeface="Times New Roman"/>
              </a:rPr>
              <a:t>confondre:</a:t>
            </a:r>
            <a:endParaRPr sz="12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50"/>
              </a:spcBef>
            </a:pPr>
            <a:r>
              <a:rPr sz="1000" spc="15" dirty="0">
                <a:latin typeface="Times New Roman"/>
                <a:cs typeface="Times New Roman"/>
              </a:rPr>
              <a:t>ajouter </a:t>
            </a:r>
            <a:r>
              <a:rPr sz="1000" dirty="0">
                <a:latin typeface="Times New Roman"/>
                <a:cs typeface="Times New Roman"/>
              </a:rPr>
              <a:t>des </a:t>
            </a:r>
            <a:r>
              <a:rPr sz="1000" spc="-15" dirty="0">
                <a:latin typeface="Times New Roman"/>
                <a:cs typeface="Times New Roman"/>
              </a:rPr>
              <a:t>Silence </a:t>
            </a:r>
            <a:r>
              <a:rPr sz="1000" spc="10" dirty="0">
                <a:latin typeface="Times New Roman"/>
                <a:cs typeface="Times New Roman"/>
              </a:rPr>
              <a:t>inter </a:t>
            </a:r>
            <a:r>
              <a:rPr sz="1000" spc="20" dirty="0">
                <a:latin typeface="Times New Roman"/>
                <a:cs typeface="Times New Roman"/>
              </a:rPr>
              <a:t>trames </a:t>
            </a:r>
            <a:r>
              <a:rPr sz="1000" spc="5" dirty="0">
                <a:latin typeface="Times New Roman"/>
                <a:cs typeface="Times New Roman"/>
              </a:rPr>
              <a:t>de 9.6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Arial"/>
                <a:cs typeface="Arial"/>
              </a:rPr>
              <a:t>µ</a:t>
            </a:r>
            <a:r>
              <a:rPr sz="1000" spc="5" dirty="0">
                <a:latin typeface="Times New Roman"/>
                <a:cs typeface="Times New Roman"/>
              </a:rPr>
              <a:t>s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 locaux</a:t>
            </a:r>
            <a:r>
              <a:rPr sz="550" spc="1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Structure de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la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trame</a:t>
            </a:r>
            <a:r>
              <a:rPr sz="550" spc="1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10" dirty="0">
                <a:solidFill>
                  <a:srgbClr val="04064C"/>
                </a:solidFill>
                <a:latin typeface="Times New Roman"/>
                <a:cs typeface="Times New Roman"/>
              </a:rPr>
              <a:t>Structure </a:t>
            </a:r>
            <a:r>
              <a:rPr sz="1200" spc="-15" dirty="0">
                <a:solidFill>
                  <a:srgbClr val="04064C"/>
                </a:solidFill>
                <a:latin typeface="Times New Roman"/>
                <a:cs typeface="Times New Roman"/>
              </a:rPr>
              <a:t>des </a:t>
            </a:r>
            <a:r>
              <a:rPr sz="1200" spc="10" dirty="0">
                <a:solidFill>
                  <a:srgbClr val="04064C"/>
                </a:solidFill>
                <a:latin typeface="Times New Roman"/>
                <a:cs typeface="Times New Roman"/>
              </a:rPr>
              <a:t>trames Ethernet </a:t>
            </a:r>
            <a:r>
              <a:rPr sz="1200" spc="35" dirty="0">
                <a:solidFill>
                  <a:srgbClr val="04064C"/>
                </a:solidFill>
                <a:latin typeface="Times New Roman"/>
                <a:cs typeface="Times New Roman"/>
              </a:rPr>
              <a:t>et</a:t>
            </a:r>
            <a:r>
              <a:rPr sz="1200" spc="13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802.3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70886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72" y="108844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672" y="146801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672" y="169575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672" y="192350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8516" y="637516"/>
            <a:ext cx="4172585" cy="224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550">
              <a:lnSpc>
                <a:spcPct val="100000"/>
              </a:lnSpc>
              <a:spcBef>
                <a:spcPts val="95"/>
              </a:spcBef>
            </a:pPr>
            <a:r>
              <a:rPr sz="950" spc="40" dirty="0">
                <a:solidFill>
                  <a:srgbClr val="3333A3"/>
                </a:solidFill>
                <a:latin typeface="Times New Roman"/>
                <a:cs typeface="Times New Roman"/>
              </a:rPr>
              <a:t>Le </a:t>
            </a:r>
            <a:r>
              <a:rPr sz="950" spc="70" dirty="0">
                <a:solidFill>
                  <a:srgbClr val="3333A3"/>
                </a:solidFill>
                <a:latin typeface="Times New Roman"/>
                <a:cs typeface="Times New Roman"/>
              </a:rPr>
              <a:t>préambule </a:t>
            </a:r>
            <a:r>
              <a:rPr sz="1000" spc="20" dirty="0">
                <a:latin typeface="Times New Roman"/>
                <a:cs typeface="Times New Roman"/>
              </a:rPr>
              <a:t>permet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5" dirty="0">
                <a:latin typeface="Times New Roman"/>
                <a:cs typeface="Times New Roman"/>
              </a:rPr>
              <a:t>synchroniser la </a:t>
            </a:r>
            <a:r>
              <a:rPr sz="1000" spc="5" dirty="0">
                <a:latin typeface="Times New Roman"/>
                <a:cs typeface="Times New Roman"/>
              </a:rPr>
              <a:t>machine </a:t>
            </a:r>
            <a:r>
              <a:rPr sz="1000" spc="-5" dirty="0">
                <a:latin typeface="Times New Roman"/>
                <a:cs typeface="Times New Roman"/>
              </a:rPr>
              <a:t>qui </a:t>
            </a:r>
            <a:r>
              <a:rPr sz="1000" spc="5" dirty="0">
                <a:latin typeface="Times New Roman"/>
                <a:cs typeface="Times New Roman"/>
              </a:rPr>
              <a:t>reçoit </a:t>
            </a: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dirty="0">
                <a:latin typeface="Times New Roman"/>
                <a:cs typeface="Times New Roman"/>
              </a:rPr>
              <a:t>message </a:t>
            </a:r>
            <a:r>
              <a:rPr sz="1000" spc="-5" dirty="0">
                <a:latin typeface="Times New Roman"/>
                <a:cs typeface="Times New Roman"/>
              </a:rPr>
              <a:t>avec  la </a:t>
            </a:r>
            <a:r>
              <a:rPr sz="1000" spc="5" dirty="0">
                <a:latin typeface="Times New Roman"/>
                <a:cs typeface="Times New Roman"/>
              </a:rPr>
              <a:t>machine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émettrice.</a:t>
            </a:r>
            <a:endParaRPr sz="1000" dirty="0">
              <a:latin typeface="Times New Roman"/>
              <a:cs typeface="Times New Roman"/>
            </a:endParaRPr>
          </a:p>
          <a:p>
            <a:pPr marL="12700" marR="292100">
              <a:lnSpc>
                <a:spcPct val="100000"/>
              </a:lnSpc>
              <a:spcBef>
                <a:spcPts val="590"/>
              </a:spcBef>
            </a:pPr>
            <a:r>
              <a:rPr sz="950" spc="40" dirty="0">
                <a:solidFill>
                  <a:srgbClr val="3333A3"/>
                </a:solidFill>
                <a:latin typeface="Times New Roman"/>
                <a:cs typeface="Times New Roman"/>
              </a:rPr>
              <a:t>Le </a:t>
            </a:r>
            <a:r>
              <a:rPr sz="950" spc="85" dirty="0">
                <a:solidFill>
                  <a:srgbClr val="3333A3"/>
                </a:solidFill>
                <a:latin typeface="Times New Roman"/>
                <a:cs typeface="Times New Roman"/>
              </a:rPr>
              <a:t>SFD </a:t>
            </a:r>
            <a:r>
              <a:rPr sz="1000" spc="5" dirty="0">
                <a:latin typeface="Times New Roman"/>
                <a:cs typeface="Times New Roman"/>
              </a:rPr>
              <a:t>marque </a:t>
            </a:r>
            <a:r>
              <a:rPr sz="1000" spc="-5" dirty="0" smtClean="0">
                <a:latin typeface="Times New Roman"/>
                <a:cs typeface="Times New Roman"/>
              </a:rPr>
              <a:t>la</a:t>
            </a:r>
            <a:r>
              <a:rPr lang="fr-FR" sz="1000" spc="-5" dirty="0" smtClean="0">
                <a:latin typeface="Times New Roman"/>
                <a:cs typeface="Times New Roman"/>
              </a:rPr>
              <a:t> fi</a:t>
            </a:r>
            <a:r>
              <a:rPr sz="1000" spc="195" dirty="0" err="1" smtClean="0">
                <a:latin typeface="Times New Roman"/>
                <a:cs typeface="Times New Roman"/>
              </a:rPr>
              <a:t>n</a:t>
            </a:r>
            <a:r>
              <a:rPr sz="1000" spc="10" dirty="0" err="1" smtClean="0">
                <a:latin typeface="Times New Roman"/>
                <a:cs typeface="Times New Roman"/>
              </a:rPr>
              <a:t>du</a:t>
            </a:r>
            <a:r>
              <a:rPr sz="1000" spc="10" dirty="0" smtClean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préambule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dirty="0">
                <a:latin typeface="Times New Roman"/>
                <a:cs typeface="Times New Roman"/>
              </a:rPr>
              <a:t>façon </a:t>
            </a:r>
            <a:r>
              <a:rPr sz="1000" spc="30" dirty="0">
                <a:latin typeface="Times New Roman"/>
                <a:cs typeface="Times New Roman"/>
              </a:rPr>
              <a:t>à </a:t>
            </a:r>
            <a:r>
              <a:rPr sz="1000" dirty="0">
                <a:latin typeface="Times New Roman"/>
                <a:cs typeface="Times New Roman"/>
              </a:rPr>
              <a:t>déclencher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spc="5" dirty="0">
                <a:latin typeface="Times New Roman"/>
                <a:cs typeface="Times New Roman"/>
              </a:rPr>
              <a:t>lecture </a:t>
            </a:r>
            <a:r>
              <a:rPr sz="1000" dirty="0">
                <a:latin typeface="Times New Roman"/>
                <a:cs typeface="Times New Roman"/>
              </a:rPr>
              <a:t>des  données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5" dirty="0">
                <a:latin typeface="Times New Roman"/>
                <a:cs typeface="Times New Roman"/>
              </a:rPr>
              <a:t>la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trame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950" spc="70" dirty="0">
                <a:solidFill>
                  <a:srgbClr val="3333A3"/>
                </a:solidFill>
                <a:latin typeface="Times New Roman"/>
                <a:cs typeface="Times New Roman"/>
              </a:rPr>
              <a:t>L'adresse </a:t>
            </a:r>
            <a:r>
              <a:rPr sz="950" spc="85" dirty="0">
                <a:solidFill>
                  <a:srgbClr val="3333A3"/>
                </a:solidFill>
                <a:latin typeface="Times New Roman"/>
                <a:cs typeface="Times New Roman"/>
              </a:rPr>
              <a:t>de </a:t>
            </a:r>
            <a:r>
              <a:rPr sz="950" spc="70" dirty="0">
                <a:solidFill>
                  <a:srgbClr val="3333A3"/>
                </a:solidFill>
                <a:latin typeface="Times New Roman"/>
                <a:cs typeface="Times New Roman"/>
              </a:rPr>
              <a:t>destination </a:t>
            </a:r>
            <a:r>
              <a:rPr sz="1000" spc="-5" dirty="0">
                <a:latin typeface="Times New Roman"/>
                <a:cs typeface="Times New Roman"/>
              </a:rPr>
              <a:t>indique </a:t>
            </a:r>
            <a:r>
              <a:rPr sz="1000" spc="-10" dirty="0">
                <a:latin typeface="Times New Roman"/>
                <a:cs typeface="Times New Roman"/>
              </a:rPr>
              <a:t>quelle </a:t>
            </a:r>
            <a:r>
              <a:rPr sz="1000" spc="5" dirty="0">
                <a:latin typeface="Times New Roman"/>
                <a:cs typeface="Times New Roman"/>
              </a:rPr>
              <a:t>machine </a:t>
            </a:r>
            <a:r>
              <a:rPr sz="1000" spc="20" dirty="0">
                <a:latin typeface="Times New Roman"/>
                <a:cs typeface="Times New Roman"/>
              </a:rPr>
              <a:t>est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ciblée</a:t>
            </a:r>
            <a:endParaRPr sz="1000" dirty="0">
              <a:latin typeface="Times New Roman"/>
              <a:cs typeface="Times New Roman"/>
            </a:endParaRPr>
          </a:p>
          <a:p>
            <a:pPr marL="12700" marR="5080">
              <a:lnSpc>
                <a:spcPct val="149400"/>
              </a:lnSpc>
            </a:pPr>
            <a:r>
              <a:rPr sz="950" spc="70" dirty="0">
                <a:solidFill>
                  <a:srgbClr val="3333A3"/>
                </a:solidFill>
                <a:latin typeface="Times New Roman"/>
                <a:cs typeface="Times New Roman"/>
              </a:rPr>
              <a:t>L'adresse </a:t>
            </a:r>
            <a:r>
              <a:rPr sz="950" spc="85" dirty="0">
                <a:solidFill>
                  <a:srgbClr val="3333A3"/>
                </a:solidFill>
                <a:latin typeface="Times New Roman"/>
                <a:cs typeface="Times New Roman"/>
              </a:rPr>
              <a:t>de </a:t>
            </a:r>
            <a:r>
              <a:rPr sz="950" spc="45" dirty="0">
                <a:solidFill>
                  <a:srgbClr val="3333A3"/>
                </a:solidFill>
                <a:latin typeface="Times New Roman"/>
                <a:cs typeface="Times New Roman"/>
              </a:rPr>
              <a:t>la </a:t>
            </a:r>
            <a:r>
              <a:rPr sz="950" spc="65" dirty="0">
                <a:solidFill>
                  <a:srgbClr val="3333A3"/>
                </a:solidFill>
                <a:latin typeface="Times New Roman"/>
                <a:cs typeface="Times New Roman"/>
              </a:rPr>
              <a:t>source </a:t>
            </a:r>
            <a:r>
              <a:rPr sz="1000" spc="-5" dirty="0">
                <a:latin typeface="Times New Roman"/>
                <a:cs typeface="Times New Roman"/>
              </a:rPr>
              <a:t>indique </a:t>
            </a:r>
            <a:r>
              <a:rPr sz="1000" spc="30" dirty="0">
                <a:latin typeface="Times New Roman"/>
                <a:cs typeface="Times New Roman"/>
              </a:rPr>
              <a:t>à </a:t>
            </a:r>
            <a:r>
              <a:rPr sz="1000" spc="-5" dirty="0">
                <a:latin typeface="Times New Roman"/>
                <a:cs typeface="Times New Roman"/>
              </a:rPr>
              <a:t>qui </a:t>
            </a:r>
            <a:r>
              <a:rPr sz="1000" spc="10" dirty="0">
                <a:latin typeface="Times New Roman"/>
                <a:cs typeface="Times New Roman"/>
              </a:rPr>
              <a:t>doit </a:t>
            </a:r>
            <a:r>
              <a:rPr sz="1000" spc="20" dirty="0">
                <a:latin typeface="Times New Roman"/>
                <a:cs typeface="Times New Roman"/>
              </a:rPr>
              <a:t>être </a:t>
            </a:r>
            <a:r>
              <a:rPr sz="1000" spc="-20" dirty="0">
                <a:latin typeface="Times New Roman"/>
                <a:cs typeface="Times New Roman"/>
              </a:rPr>
              <a:t>envoyée </a:t>
            </a:r>
            <a:r>
              <a:rPr sz="1000" spc="5" dirty="0">
                <a:latin typeface="Times New Roman"/>
                <a:cs typeface="Times New Roman"/>
              </a:rPr>
              <a:t>une </a:t>
            </a:r>
            <a:r>
              <a:rPr sz="1000" spc="-5" dirty="0">
                <a:latin typeface="Times New Roman"/>
                <a:cs typeface="Times New Roman"/>
              </a:rPr>
              <a:t>éventuelle </a:t>
            </a:r>
            <a:r>
              <a:rPr sz="1000" spc="5" dirty="0">
                <a:latin typeface="Times New Roman"/>
                <a:cs typeface="Times New Roman"/>
              </a:rPr>
              <a:t>réponse  </a:t>
            </a:r>
            <a:r>
              <a:rPr sz="1000" spc="-15" dirty="0">
                <a:latin typeface="Times New Roman"/>
                <a:cs typeface="Times New Roman"/>
              </a:rPr>
              <a:t>Après </a:t>
            </a:r>
            <a:r>
              <a:rPr sz="1000" spc="-20" dirty="0">
                <a:latin typeface="Times New Roman"/>
                <a:cs typeface="Times New Roman"/>
              </a:rPr>
              <a:t>les </a:t>
            </a:r>
            <a:r>
              <a:rPr sz="1000" dirty="0">
                <a:latin typeface="Times New Roman"/>
                <a:cs typeface="Times New Roman"/>
              </a:rPr>
              <a:t>adresses </a:t>
            </a:r>
            <a:r>
              <a:rPr sz="1000" spc="-30" dirty="0">
                <a:latin typeface="Times New Roman"/>
                <a:cs typeface="Times New Roman"/>
              </a:rPr>
              <a:t>MAC, </a:t>
            </a:r>
            <a:r>
              <a:rPr sz="1000" spc="5" dirty="0">
                <a:latin typeface="Times New Roman"/>
                <a:cs typeface="Times New Roman"/>
              </a:rPr>
              <a:t>on </a:t>
            </a:r>
            <a:r>
              <a:rPr sz="1000" spc="30" dirty="0">
                <a:latin typeface="Times New Roman"/>
                <a:cs typeface="Times New Roman"/>
              </a:rPr>
              <a:t>a </a:t>
            </a:r>
            <a:r>
              <a:rPr sz="1000" spc="10" dirty="0">
                <a:latin typeface="Times New Roman"/>
                <a:cs typeface="Times New Roman"/>
              </a:rPr>
              <a:t>un </a:t>
            </a:r>
            <a:r>
              <a:rPr sz="1000" spc="15" dirty="0">
                <a:latin typeface="Times New Roman"/>
                <a:cs typeface="Times New Roman"/>
              </a:rPr>
              <a:t>champ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5" dirty="0">
                <a:latin typeface="Times New Roman"/>
                <a:cs typeface="Times New Roman"/>
              </a:rPr>
              <a:t>2 </a:t>
            </a:r>
            <a:r>
              <a:rPr sz="1000" spc="25" dirty="0">
                <a:latin typeface="Times New Roman"/>
                <a:cs typeface="Times New Roman"/>
              </a:rPr>
              <a:t>octets.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C'est </a:t>
            </a:r>
            <a:r>
              <a:rPr sz="1000" spc="-5" dirty="0">
                <a:latin typeface="Times New Roman"/>
                <a:cs typeface="Times New Roman"/>
              </a:rPr>
              <a:t>là </a:t>
            </a:r>
            <a:r>
              <a:rPr sz="1000" spc="5" dirty="0">
                <a:latin typeface="Times New Roman"/>
                <a:cs typeface="Times New Roman"/>
              </a:rPr>
              <a:t>où </a:t>
            </a:r>
            <a:r>
              <a:rPr sz="1000" spc="-5" dirty="0">
                <a:latin typeface="Times New Roman"/>
                <a:cs typeface="Times New Roman"/>
              </a:rPr>
              <a:t>réside la</a:t>
            </a:r>
            <a:endParaRPr sz="1000" dirty="0">
              <a:latin typeface="Times New Roman"/>
              <a:cs typeface="Times New Roman"/>
            </a:endParaRPr>
          </a:p>
          <a:p>
            <a:pPr marL="12700" marR="221615">
              <a:lnSpc>
                <a:spcPts val="1200"/>
              </a:lnSpc>
              <a:spcBef>
                <a:spcPts val="40"/>
              </a:spcBef>
            </a:pPr>
            <a:r>
              <a:rPr sz="1000" spc="30" dirty="0" smtClean="0">
                <a:latin typeface="Times New Roman"/>
                <a:cs typeface="Times New Roman"/>
              </a:rPr>
              <a:t>di</a:t>
            </a:r>
            <a:r>
              <a:rPr lang="fr-FR" sz="1000" spc="30" dirty="0" err="1" smtClean="0">
                <a:latin typeface="Times New Roman"/>
                <a:cs typeface="Times New Roman"/>
              </a:rPr>
              <a:t>ff</a:t>
            </a:r>
            <a:r>
              <a:rPr sz="1000" spc="35" dirty="0" err="1" smtClean="0">
                <a:latin typeface="Times New Roman"/>
                <a:cs typeface="Times New Roman"/>
              </a:rPr>
              <a:t>érence</a:t>
            </a:r>
            <a:r>
              <a:rPr sz="1000" spc="35" dirty="0" smtClean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entre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dirty="0">
                <a:latin typeface="Times New Roman"/>
                <a:cs typeface="Times New Roman"/>
              </a:rPr>
              <a:t>norme </a:t>
            </a:r>
            <a:r>
              <a:rPr sz="1000" spc="-30" dirty="0">
                <a:latin typeface="Times New Roman"/>
                <a:cs typeface="Times New Roman"/>
              </a:rPr>
              <a:t>IEEE </a:t>
            </a:r>
            <a:r>
              <a:rPr sz="1000" dirty="0">
                <a:latin typeface="Times New Roman"/>
                <a:cs typeface="Times New Roman"/>
              </a:rPr>
              <a:t>802.3 </a:t>
            </a:r>
            <a:r>
              <a:rPr sz="1000" spc="40" dirty="0">
                <a:latin typeface="Times New Roman"/>
                <a:cs typeface="Times New Roman"/>
              </a:rPr>
              <a:t>et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dirty="0">
                <a:latin typeface="Times New Roman"/>
                <a:cs typeface="Times New Roman"/>
              </a:rPr>
              <a:t>norme </a:t>
            </a:r>
            <a:r>
              <a:rPr sz="1000" spc="20" dirty="0">
                <a:latin typeface="Times New Roman"/>
                <a:cs typeface="Times New Roman"/>
              </a:rPr>
              <a:t>Ethernet </a:t>
            </a:r>
            <a:r>
              <a:rPr sz="1000" spc="-10" dirty="0">
                <a:latin typeface="Times New Roman"/>
                <a:cs typeface="Times New Roman"/>
              </a:rPr>
              <a:t>v2, </a:t>
            </a:r>
            <a:r>
              <a:rPr sz="1000" spc="-5" dirty="0">
                <a:latin typeface="Times New Roman"/>
                <a:cs typeface="Times New Roman"/>
              </a:rPr>
              <a:t>qui </a:t>
            </a:r>
            <a:r>
              <a:rPr sz="1000" spc="20" dirty="0">
                <a:latin typeface="Times New Roman"/>
                <a:cs typeface="Times New Roman"/>
              </a:rPr>
              <a:t>sont </a:t>
            </a:r>
            <a:r>
              <a:rPr sz="1000" spc="-20" dirty="0">
                <a:latin typeface="Times New Roman"/>
                <a:cs typeface="Times New Roman"/>
              </a:rPr>
              <a:t>les  </a:t>
            </a:r>
            <a:r>
              <a:rPr sz="1000" dirty="0">
                <a:latin typeface="Times New Roman"/>
                <a:cs typeface="Times New Roman"/>
              </a:rPr>
              <a:t>protocoles </a:t>
            </a:r>
            <a:r>
              <a:rPr sz="1000" spc="-20" dirty="0">
                <a:latin typeface="Times New Roman"/>
                <a:cs typeface="Times New Roman"/>
              </a:rPr>
              <a:t>les </a:t>
            </a:r>
            <a:r>
              <a:rPr sz="1000" spc="-5" dirty="0">
                <a:latin typeface="Times New Roman"/>
                <a:cs typeface="Times New Roman"/>
              </a:rPr>
              <a:t>plus </a:t>
            </a:r>
            <a:r>
              <a:rPr sz="1000" spc="-10" dirty="0">
                <a:latin typeface="Times New Roman"/>
                <a:cs typeface="Times New Roman"/>
              </a:rPr>
              <a:t>utilisés </a:t>
            </a:r>
            <a:r>
              <a:rPr sz="1000" spc="10" dirty="0">
                <a:latin typeface="Times New Roman"/>
                <a:cs typeface="Times New Roman"/>
              </a:rPr>
              <a:t>dans </a:t>
            </a:r>
            <a:r>
              <a:rPr sz="1000" spc="-20" dirty="0">
                <a:latin typeface="Times New Roman"/>
                <a:cs typeface="Times New Roman"/>
              </a:rPr>
              <a:t>les </a:t>
            </a:r>
            <a:r>
              <a:rPr sz="1000" dirty="0">
                <a:latin typeface="Times New Roman"/>
                <a:cs typeface="Times New Roman"/>
              </a:rPr>
              <a:t>réseaux </a:t>
            </a:r>
            <a:r>
              <a:rPr sz="1000" spc="-5" dirty="0" err="1">
                <a:latin typeface="Times New Roman"/>
                <a:cs typeface="Times New Roman"/>
              </a:rPr>
              <a:t>locaux</a:t>
            </a:r>
            <a:r>
              <a:rPr sz="1000" spc="235" dirty="0">
                <a:latin typeface="Times New Roman"/>
                <a:cs typeface="Times New Roman"/>
              </a:rPr>
              <a:t> </a:t>
            </a:r>
            <a:r>
              <a:rPr sz="1000" spc="10" dirty="0" err="1" smtClean="0">
                <a:latin typeface="Times New Roman"/>
                <a:cs typeface="Times New Roman"/>
              </a:rPr>
              <a:t>actuels</a:t>
            </a:r>
            <a:r>
              <a:rPr lang="fr-FR" sz="1000" spc="10" dirty="0" smtClean="0">
                <a:latin typeface="Times New Roman"/>
                <a:cs typeface="Times New Roman"/>
              </a:rPr>
              <a:t>.</a:t>
            </a:r>
          </a:p>
          <a:p>
            <a:pPr marL="12700" marR="221615">
              <a:lnSpc>
                <a:spcPts val="1200"/>
              </a:lnSpc>
              <a:spcBef>
                <a:spcPts val="40"/>
              </a:spcBef>
            </a:pPr>
            <a:endParaRPr lang="fr-FR" sz="1000" spc="10" dirty="0">
              <a:latin typeface="Times New Roman"/>
              <a:cs typeface="Times New Roman"/>
            </a:endParaRPr>
          </a:p>
          <a:p>
            <a:pPr marL="12700" marR="221615">
              <a:lnSpc>
                <a:spcPts val="1200"/>
              </a:lnSpc>
              <a:spcBef>
                <a:spcPts val="40"/>
              </a:spcBef>
            </a:pPr>
            <a:r>
              <a:rPr lang="fr-FR" sz="1000" spc="-40" dirty="0" smtClean="0">
                <a:latin typeface="Times New Roman"/>
                <a:cs typeface="Times New Roman"/>
              </a:rPr>
              <a:t>Le </a:t>
            </a:r>
            <a:r>
              <a:rPr lang="fr-FR" sz="1000" dirty="0" smtClean="0">
                <a:latin typeface="Times New Roman"/>
                <a:cs typeface="Times New Roman"/>
              </a:rPr>
              <a:t>dernier </a:t>
            </a:r>
            <a:r>
              <a:rPr lang="fr-FR" sz="1000" spc="15" dirty="0" smtClean="0">
                <a:latin typeface="Times New Roman"/>
                <a:cs typeface="Times New Roman"/>
              </a:rPr>
              <a:t>champ contient </a:t>
            </a:r>
            <a:r>
              <a:rPr lang="fr-FR" sz="1000" spc="-25" dirty="0" smtClean="0">
                <a:latin typeface="Times New Roman"/>
                <a:cs typeface="Times New Roman"/>
              </a:rPr>
              <a:t>le </a:t>
            </a:r>
            <a:r>
              <a:rPr lang="fr-FR" sz="1000" spc="-15" dirty="0" smtClean="0">
                <a:latin typeface="Times New Roman"/>
                <a:cs typeface="Times New Roman"/>
              </a:rPr>
              <a:t>CRC, </a:t>
            </a:r>
            <a:r>
              <a:rPr lang="fr-FR" sz="1000" spc="10" dirty="0" smtClean="0">
                <a:latin typeface="Times New Roman"/>
                <a:cs typeface="Times New Roman"/>
              </a:rPr>
              <a:t>pour </a:t>
            </a:r>
            <a:r>
              <a:rPr lang="fr-FR" sz="1000" spc="20" dirty="0" smtClean="0">
                <a:latin typeface="Times New Roman"/>
                <a:cs typeface="Times New Roman"/>
              </a:rPr>
              <a:t>détecter </a:t>
            </a:r>
            <a:r>
              <a:rPr lang="fr-FR" sz="1000" spc="-20" dirty="0" smtClean="0">
                <a:latin typeface="Times New Roman"/>
                <a:cs typeface="Times New Roman"/>
              </a:rPr>
              <a:t>les</a:t>
            </a:r>
            <a:r>
              <a:rPr lang="fr-FR" sz="1000" spc="70" dirty="0" smtClean="0">
                <a:latin typeface="Times New Roman"/>
                <a:cs typeface="Times New Roman"/>
              </a:rPr>
              <a:t> </a:t>
            </a:r>
            <a:r>
              <a:rPr lang="fr-FR" sz="1000" spc="5" dirty="0" smtClean="0">
                <a:latin typeface="Times New Roman"/>
                <a:cs typeface="Times New Roman"/>
              </a:rPr>
              <a:t>erreurs.</a:t>
            </a:r>
            <a:endParaRPr lang="fr-FR" sz="1000" dirty="0" smtClean="0">
              <a:latin typeface="Times New Roman"/>
              <a:cs typeface="Times New Roman"/>
            </a:endParaRPr>
          </a:p>
          <a:p>
            <a:pPr marL="12700" marR="221615">
              <a:lnSpc>
                <a:spcPts val="1200"/>
              </a:lnSpc>
              <a:spcBef>
                <a:spcPts val="40"/>
              </a:spcBef>
            </a:pP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671" y="255448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 locaux</a:t>
            </a:r>
            <a:r>
              <a:rPr sz="550" spc="1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Structure de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la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trame</a:t>
            </a:r>
            <a:r>
              <a:rPr sz="550" spc="1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45" dirty="0">
                <a:solidFill>
                  <a:srgbClr val="04064C"/>
                </a:solidFill>
                <a:latin typeface="Times New Roman"/>
                <a:cs typeface="Times New Roman"/>
              </a:rPr>
              <a:t>Les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adresses</a:t>
            </a:r>
            <a:r>
              <a:rPr sz="1200" spc="-4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80" dirty="0">
                <a:solidFill>
                  <a:srgbClr val="04064C"/>
                </a:solidFill>
                <a:latin typeface="Times New Roman"/>
                <a:cs typeface="Times New Roman"/>
              </a:rPr>
              <a:t>MAC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64786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72" y="86852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105832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551775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672" y="193183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672" y="215249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4774" y="520711"/>
            <a:ext cx="4138295" cy="19777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45490">
              <a:lnSpc>
                <a:spcPct val="120700"/>
              </a:lnSpc>
              <a:spcBef>
                <a:spcPts val="95"/>
              </a:spcBef>
            </a:pPr>
            <a:r>
              <a:rPr sz="1200" spc="-80" dirty="0" smtClean="0">
                <a:latin typeface="Times New Roman"/>
                <a:cs typeface="Times New Roman"/>
              </a:rPr>
              <a:t>La </a:t>
            </a:r>
            <a:r>
              <a:rPr sz="1200" spc="-70" dirty="0" err="1" smtClean="0">
                <a:latin typeface="Times New Roman"/>
                <a:cs typeface="Times New Roman"/>
              </a:rPr>
              <a:t>Norme</a:t>
            </a:r>
            <a:r>
              <a:rPr sz="1200" spc="-70" dirty="0" smtClean="0">
                <a:latin typeface="Times New Roman"/>
                <a:cs typeface="Times New Roman"/>
              </a:rPr>
              <a:t> </a:t>
            </a:r>
            <a:r>
              <a:rPr sz="1200" spc="-50" dirty="0" smtClean="0">
                <a:latin typeface="Times New Roman"/>
                <a:cs typeface="Times New Roman"/>
              </a:rPr>
              <a:t>802.3 </a:t>
            </a:r>
            <a:r>
              <a:rPr sz="1200" spc="45" dirty="0" err="1" smtClean="0">
                <a:latin typeface="Times New Roman"/>
                <a:cs typeface="Times New Roman"/>
              </a:rPr>
              <a:t>xe</a:t>
            </a:r>
            <a:r>
              <a:rPr sz="1200" spc="45" dirty="0" smtClean="0">
                <a:latin typeface="Times New Roman"/>
                <a:cs typeface="Times New Roman"/>
              </a:rPr>
              <a:t> </a:t>
            </a:r>
            <a:r>
              <a:rPr sz="1200" spc="-55" dirty="0" err="1" smtClean="0">
                <a:latin typeface="Times New Roman"/>
                <a:cs typeface="Times New Roman"/>
              </a:rPr>
              <a:t>ce</a:t>
            </a:r>
            <a:r>
              <a:rPr sz="1200" spc="-55" dirty="0" smtClean="0">
                <a:latin typeface="Times New Roman"/>
                <a:cs typeface="Times New Roman"/>
              </a:rPr>
              <a:t> </a:t>
            </a:r>
            <a:r>
              <a:rPr sz="1200" spc="-50" dirty="0" err="1" smtClean="0">
                <a:latin typeface="Times New Roman"/>
                <a:cs typeface="Times New Roman"/>
              </a:rPr>
              <a:t>que</a:t>
            </a:r>
            <a:r>
              <a:rPr sz="1200" spc="-50" dirty="0" smtClean="0">
                <a:latin typeface="Times New Roman"/>
                <a:cs typeface="Times New Roman"/>
              </a:rPr>
              <a:t> nous </a:t>
            </a:r>
            <a:r>
              <a:rPr sz="1200" spc="-45" dirty="0" err="1" smtClean="0">
                <a:latin typeface="Times New Roman"/>
                <a:cs typeface="Times New Roman"/>
              </a:rPr>
              <a:t>appelons</a:t>
            </a:r>
            <a:r>
              <a:rPr sz="1200" spc="-45" dirty="0" smtClean="0">
                <a:latin typeface="Times New Roman"/>
                <a:cs typeface="Times New Roman"/>
              </a:rPr>
              <a:t> </a:t>
            </a:r>
            <a:r>
              <a:rPr sz="1100" spc="50" dirty="0" err="1" smtClean="0">
                <a:solidFill>
                  <a:srgbClr val="3333A3"/>
                </a:solidFill>
                <a:latin typeface="Times New Roman"/>
                <a:cs typeface="Times New Roman"/>
              </a:rPr>
              <a:t>adresse</a:t>
            </a:r>
            <a:r>
              <a:rPr sz="1100" spc="50" dirty="0" smtClean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100" spc="20" dirty="0" smtClean="0">
                <a:solidFill>
                  <a:srgbClr val="3333A3"/>
                </a:solidFill>
                <a:latin typeface="Times New Roman"/>
                <a:cs typeface="Times New Roman"/>
              </a:rPr>
              <a:t>MAC  </a:t>
            </a:r>
            <a:r>
              <a:rPr sz="1200" spc="-90" dirty="0" smtClean="0">
                <a:latin typeface="Times New Roman"/>
                <a:cs typeface="Times New Roman"/>
              </a:rPr>
              <a:t>Il </a:t>
            </a:r>
            <a:r>
              <a:rPr sz="1200" spc="-10" dirty="0" err="1" smtClean="0">
                <a:latin typeface="Times New Roman"/>
                <a:cs typeface="Times New Roman"/>
              </a:rPr>
              <a:t>s'agit</a:t>
            </a:r>
            <a:r>
              <a:rPr sz="1200" spc="-10" dirty="0" smtClean="0">
                <a:latin typeface="Times New Roman"/>
                <a:cs typeface="Times New Roman"/>
              </a:rPr>
              <a:t> </a:t>
            </a:r>
            <a:r>
              <a:rPr sz="1200" spc="-50" dirty="0" smtClean="0">
                <a:latin typeface="Times New Roman"/>
                <a:cs typeface="Times New Roman"/>
              </a:rPr>
              <a:t>de </a:t>
            </a:r>
            <a:r>
              <a:rPr sz="1200" spc="-55" dirty="0" err="1" smtClean="0">
                <a:latin typeface="Times New Roman"/>
                <a:cs typeface="Times New Roman"/>
              </a:rPr>
              <a:t>valeurs</a:t>
            </a:r>
            <a:r>
              <a:rPr sz="1200" spc="-55" dirty="0" smtClean="0">
                <a:latin typeface="Times New Roman"/>
                <a:cs typeface="Times New Roman"/>
              </a:rPr>
              <a:t> </a:t>
            </a:r>
            <a:r>
              <a:rPr sz="1200" spc="-45" dirty="0" err="1" smtClean="0">
                <a:latin typeface="Times New Roman"/>
                <a:cs typeface="Times New Roman"/>
              </a:rPr>
              <a:t>sur</a:t>
            </a:r>
            <a:r>
              <a:rPr sz="1200" spc="-45" dirty="0" smtClean="0">
                <a:latin typeface="Times New Roman"/>
                <a:cs typeface="Times New Roman"/>
              </a:rPr>
              <a:t> </a:t>
            </a:r>
            <a:r>
              <a:rPr sz="1200" spc="-60" dirty="0" smtClean="0">
                <a:latin typeface="Times New Roman"/>
                <a:cs typeface="Times New Roman"/>
              </a:rPr>
              <a:t>6 </a:t>
            </a:r>
            <a:r>
              <a:rPr sz="1200" spc="-15" dirty="0" smtClean="0">
                <a:latin typeface="Times New Roman"/>
                <a:cs typeface="Times New Roman"/>
              </a:rPr>
              <a:t>octets </a:t>
            </a:r>
            <a:r>
              <a:rPr sz="1200" spc="-35" dirty="0" smtClean="0">
                <a:latin typeface="Times New Roman"/>
                <a:cs typeface="Times New Roman"/>
              </a:rPr>
              <a:t>(48</a:t>
            </a:r>
            <a:r>
              <a:rPr sz="1200" spc="-150" dirty="0" smtClean="0">
                <a:latin typeface="Times New Roman"/>
                <a:cs typeface="Times New Roman"/>
              </a:rPr>
              <a:t> </a:t>
            </a:r>
            <a:r>
              <a:rPr sz="1200" spc="-20" dirty="0" smtClean="0">
                <a:latin typeface="Times New Roman"/>
                <a:cs typeface="Times New Roman"/>
              </a:rPr>
              <a:t>bits)</a:t>
            </a:r>
            <a:endParaRPr sz="1200" dirty="0" smtClean="0">
              <a:latin typeface="Times New Roman"/>
              <a:cs typeface="Times New Roman"/>
            </a:endParaRPr>
          </a:p>
          <a:p>
            <a:pPr marL="139065" marR="72390">
              <a:lnSpc>
                <a:spcPct val="100000"/>
              </a:lnSpc>
              <a:spcBef>
                <a:spcPts val="155"/>
              </a:spcBef>
            </a:pPr>
            <a:r>
              <a:rPr sz="1000" spc="-30" dirty="0" smtClean="0">
                <a:latin typeface="Times New Roman"/>
                <a:cs typeface="Times New Roman"/>
              </a:rPr>
              <a:t>Les </a:t>
            </a:r>
            <a:r>
              <a:rPr sz="1000" spc="5" dirty="0" err="1" smtClean="0">
                <a:latin typeface="Times New Roman"/>
                <a:cs typeface="Times New Roman"/>
              </a:rPr>
              <a:t>trois</a:t>
            </a:r>
            <a:r>
              <a:rPr sz="1000" spc="5" dirty="0" smtClean="0">
                <a:latin typeface="Times New Roman"/>
                <a:cs typeface="Times New Roman"/>
              </a:rPr>
              <a:t> </a:t>
            </a:r>
            <a:r>
              <a:rPr sz="1000" spc="-10" dirty="0" smtClean="0">
                <a:latin typeface="Times New Roman"/>
                <a:cs typeface="Times New Roman"/>
              </a:rPr>
              <a:t>premiers </a:t>
            </a:r>
            <a:r>
              <a:rPr sz="1000" spc="20" dirty="0" err="1" smtClean="0">
                <a:latin typeface="Times New Roman"/>
                <a:cs typeface="Times New Roman"/>
              </a:rPr>
              <a:t>sont</a:t>
            </a:r>
            <a:r>
              <a:rPr sz="1000" spc="20" dirty="0" smtClean="0">
                <a:latin typeface="Times New Roman"/>
                <a:cs typeface="Times New Roman"/>
              </a:rPr>
              <a:t> </a:t>
            </a:r>
            <a:r>
              <a:rPr sz="1000" spc="5" dirty="0" err="1" smtClean="0">
                <a:latin typeface="Times New Roman"/>
                <a:cs typeface="Times New Roman"/>
              </a:rPr>
              <a:t>caractéristiques</a:t>
            </a:r>
            <a:r>
              <a:rPr sz="1000" spc="5" dirty="0" smtClean="0">
                <a:latin typeface="Times New Roman"/>
                <a:cs typeface="Times New Roman"/>
              </a:rPr>
              <a:t> </a:t>
            </a:r>
            <a:r>
              <a:rPr sz="1000" spc="10" dirty="0" smtClean="0">
                <a:latin typeface="Times New Roman"/>
                <a:cs typeface="Times New Roman"/>
              </a:rPr>
              <a:t>du </a:t>
            </a:r>
            <a:r>
              <a:rPr sz="1000" spc="15" dirty="0" err="1" smtClean="0">
                <a:latin typeface="Times New Roman"/>
                <a:cs typeface="Times New Roman"/>
              </a:rPr>
              <a:t>constructeur</a:t>
            </a:r>
            <a:r>
              <a:rPr sz="1000" spc="15" dirty="0" smtClean="0">
                <a:latin typeface="Times New Roman"/>
                <a:cs typeface="Times New Roman"/>
              </a:rPr>
              <a:t> </a:t>
            </a:r>
            <a:r>
              <a:rPr sz="1000" spc="5" dirty="0" smtClean="0">
                <a:latin typeface="Times New Roman"/>
                <a:cs typeface="Times New Roman"/>
              </a:rPr>
              <a:t>de </a:t>
            </a:r>
            <a:r>
              <a:rPr sz="1000" spc="-5" dirty="0" smtClean="0">
                <a:latin typeface="Times New Roman"/>
                <a:cs typeface="Times New Roman"/>
              </a:rPr>
              <a:t>la </a:t>
            </a:r>
            <a:r>
              <a:rPr sz="1000" spc="15" dirty="0" smtClean="0">
                <a:latin typeface="Times New Roman"/>
                <a:cs typeface="Times New Roman"/>
              </a:rPr>
              <a:t>carte </a:t>
            </a:r>
            <a:r>
              <a:rPr sz="1000" spc="5" dirty="0" err="1" smtClean="0">
                <a:latin typeface="Times New Roman"/>
                <a:cs typeface="Times New Roman"/>
              </a:rPr>
              <a:t>réseau</a:t>
            </a:r>
            <a:r>
              <a:rPr sz="1000" spc="5" dirty="0" smtClean="0">
                <a:latin typeface="Times New Roman"/>
                <a:cs typeface="Times New Roman"/>
              </a:rPr>
              <a:t>:  </a:t>
            </a:r>
            <a:r>
              <a:rPr sz="1000" spc="-15" dirty="0" err="1" smtClean="0">
                <a:latin typeface="Times New Roman"/>
                <a:cs typeface="Times New Roman"/>
              </a:rPr>
              <a:t>Ces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-5" dirty="0" err="1" smtClean="0">
                <a:latin typeface="Times New Roman"/>
                <a:cs typeface="Times New Roman"/>
              </a:rPr>
              <a:t>valeurs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20" dirty="0" err="1" smtClean="0">
                <a:latin typeface="Times New Roman"/>
                <a:cs typeface="Times New Roman"/>
              </a:rPr>
              <a:t>sont</a:t>
            </a:r>
            <a:r>
              <a:rPr sz="1000" spc="20" dirty="0" smtClean="0">
                <a:latin typeface="Times New Roman"/>
                <a:cs typeface="Times New Roman"/>
              </a:rPr>
              <a:t> </a:t>
            </a:r>
            <a:r>
              <a:rPr sz="1000" spc="15" dirty="0" err="1" smtClean="0">
                <a:latin typeface="Times New Roman"/>
                <a:cs typeface="Times New Roman"/>
              </a:rPr>
              <a:t>attribuées</a:t>
            </a:r>
            <a:r>
              <a:rPr sz="1000" spc="15" dirty="0" smtClean="0">
                <a:latin typeface="Times New Roman"/>
                <a:cs typeface="Times New Roman"/>
              </a:rPr>
              <a:t> </a:t>
            </a:r>
            <a:r>
              <a:rPr sz="1000" spc="10" dirty="0" err="1" smtClean="0">
                <a:latin typeface="Times New Roman"/>
                <a:cs typeface="Times New Roman"/>
              </a:rPr>
              <a:t>directement</a:t>
            </a:r>
            <a:r>
              <a:rPr sz="1000" spc="10" dirty="0" smtClean="0">
                <a:latin typeface="Times New Roman"/>
                <a:cs typeface="Times New Roman"/>
              </a:rPr>
              <a:t> </a:t>
            </a:r>
            <a:r>
              <a:rPr sz="1000" spc="5" dirty="0" smtClean="0">
                <a:latin typeface="Times New Roman"/>
                <a:cs typeface="Times New Roman"/>
              </a:rPr>
              <a:t>par </a:t>
            </a:r>
            <a:r>
              <a:rPr sz="1000" spc="-10" dirty="0" err="1" smtClean="0">
                <a:latin typeface="Times New Roman"/>
                <a:cs typeface="Times New Roman"/>
              </a:rPr>
              <a:t>l'IEEE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5" dirty="0" err="1" smtClean="0">
                <a:latin typeface="Times New Roman"/>
                <a:cs typeface="Times New Roman"/>
              </a:rPr>
              <a:t>Certains</a:t>
            </a:r>
            <a:r>
              <a:rPr sz="1000" spc="5" dirty="0" smtClean="0">
                <a:latin typeface="Times New Roman"/>
                <a:cs typeface="Times New Roman"/>
              </a:rPr>
              <a:t> </a:t>
            </a:r>
            <a:r>
              <a:rPr sz="1000" spc="15" dirty="0" err="1" smtClean="0">
                <a:latin typeface="Times New Roman"/>
                <a:cs typeface="Times New Roman"/>
              </a:rPr>
              <a:t>constructeurs</a:t>
            </a:r>
            <a:r>
              <a:rPr sz="1000" spc="15" dirty="0" smtClean="0">
                <a:latin typeface="Times New Roman"/>
                <a:cs typeface="Times New Roman"/>
              </a:rPr>
              <a:t>  </a:t>
            </a:r>
            <a:r>
              <a:rPr sz="1000" spc="30" dirty="0" err="1" smtClean="0">
                <a:latin typeface="Times New Roman"/>
                <a:cs typeface="Times New Roman"/>
              </a:rPr>
              <a:t>ont</a:t>
            </a:r>
            <a:r>
              <a:rPr sz="1000" spc="30" dirty="0" smtClean="0">
                <a:latin typeface="Times New Roman"/>
                <a:cs typeface="Times New Roman"/>
              </a:rPr>
              <a:t> </a:t>
            </a:r>
            <a:r>
              <a:rPr sz="1000" spc="-5" dirty="0" err="1" smtClean="0">
                <a:latin typeface="Times New Roman"/>
                <a:cs typeface="Times New Roman"/>
              </a:rPr>
              <a:t>plusieurs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40" dirty="0" err="1" smtClean="0">
                <a:latin typeface="Times New Roman"/>
                <a:cs typeface="Times New Roman"/>
              </a:rPr>
              <a:t>identi</a:t>
            </a:r>
            <a:r>
              <a:rPr lang="fr-FR" sz="1000" spc="155" dirty="0" smtClean="0">
                <a:latin typeface="Times New Roman"/>
                <a:cs typeface="Times New Roman"/>
              </a:rPr>
              <a:t>fi</a:t>
            </a:r>
            <a:r>
              <a:rPr sz="1000" spc="40" dirty="0" smtClean="0">
                <a:latin typeface="Times New Roman"/>
                <a:cs typeface="Times New Roman"/>
              </a:rPr>
              <a:t>ants</a:t>
            </a:r>
            <a:endParaRPr sz="1000" dirty="0" smtClean="0">
              <a:latin typeface="Times New Roman"/>
              <a:cs typeface="Times New Roman"/>
            </a:endParaRPr>
          </a:p>
          <a:p>
            <a:pPr marL="139065" marR="5080">
              <a:lnSpc>
                <a:spcPct val="100000"/>
              </a:lnSpc>
              <a:spcBef>
                <a:spcPts val="284"/>
              </a:spcBef>
            </a:pPr>
            <a:r>
              <a:rPr sz="1000" spc="-30" dirty="0" smtClean="0">
                <a:latin typeface="Times New Roman"/>
                <a:cs typeface="Times New Roman"/>
              </a:rPr>
              <a:t>Les </a:t>
            </a:r>
            <a:r>
              <a:rPr sz="1000" spc="5" dirty="0" err="1" smtClean="0">
                <a:latin typeface="Times New Roman"/>
                <a:cs typeface="Times New Roman"/>
              </a:rPr>
              <a:t>trois</a:t>
            </a:r>
            <a:r>
              <a:rPr sz="1000" spc="5" dirty="0" smtClean="0">
                <a:latin typeface="Times New Roman"/>
                <a:cs typeface="Times New Roman"/>
              </a:rPr>
              <a:t> </a:t>
            </a:r>
            <a:r>
              <a:rPr sz="1000" spc="25" dirty="0" smtClean="0">
                <a:latin typeface="Times New Roman"/>
                <a:cs typeface="Times New Roman"/>
              </a:rPr>
              <a:t>octets </a:t>
            </a:r>
            <a:r>
              <a:rPr sz="1000" spc="5" dirty="0" err="1" smtClean="0">
                <a:latin typeface="Times New Roman"/>
                <a:cs typeface="Times New Roman"/>
              </a:rPr>
              <a:t>suivants</a:t>
            </a:r>
            <a:r>
              <a:rPr sz="1000" spc="5" dirty="0" smtClean="0">
                <a:latin typeface="Times New Roman"/>
                <a:cs typeface="Times New Roman"/>
              </a:rPr>
              <a:t> </a:t>
            </a:r>
            <a:r>
              <a:rPr sz="1000" spc="20" dirty="0" err="1" smtClean="0">
                <a:latin typeface="Times New Roman"/>
                <a:cs typeface="Times New Roman"/>
              </a:rPr>
              <a:t>sont</a:t>
            </a:r>
            <a:r>
              <a:rPr sz="1000" spc="20" dirty="0" smtClean="0">
                <a:latin typeface="Times New Roman"/>
                <a:cs typeface="Times New Roman"/>
              </a:rPr>
              <a:t> </a:t>
            </a:r>
            <a:r>
              <a:rPr sz="1000" spc="10" dirty="0" smtClean="0">
                <a:latin typeface="Times New Roman"/>
                <a:cs typeface="Times New Roman"/>
              </a:rPr>
              <a:t>un </a:t>
            </a:r>
            <a:r>
              <a:rPr sz="1000" spc="5" dirty="0" err="1" smtClean="0">
                <a:latin typeface="Times New Roman"/>
                <a:cs typeface="Times New Roman"/>
              </a:rPr>
              <a:t>numéro</a:t>
            </a:r>
            <a:r>
              <a:rPr sz="1000" spc="5" dirty="0" smtClean="0">
                <a:latin typeface="Times New Roman"/>
                <a:cs typeface="Times New Roman"/>
              </a:rPr>
              <a:t> de </a:t>
            </a:r>
            <a:r>
              <a:rPr sz="1000" spc="-10" dirty="0" err="1" smtClean="0">
                <a:latin typeface="Times New Roman"/>
                <a:cs typeface="Times New Roman"/>
              </a:rPr>
              <a:t>série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10" dirty="0" smtClean="0">
                <a:latin typeface="Times New Roman"/>
                <a:cs typeface="Times New Roman"/>
              </a:rPr>
              <a:t>du </a:t>
            </a:r>
            <a:r>
              <a:rPr sz="1000" spc="5" dirty="0" err="1" smtClean="0">
                <a:latin typeface="Times New Roman"/>
                <a:cs typeface="Times New Roman"/>
              </a:rPr>
              <a:t>matériel</a:t>
            </a:r>
            <a:r>
              <a:rPr sz="1000" spc="5" dirty="0" smtClean="0">
                <a:latin typeface="Times New Roman"/>
                <a:cs typeface="Times New Roman"/>
              </a:rPr>
              <a:t>. </a:t>
            </a:r>
            <a:r>
              <a:rPr sz="1000" spc="5" dirty="0" err="1" smtClean="0">
                <a:latin typeface="Times New Roman"/>
                <a:cs typeface="Times New Roman"/>
              </a:rPr>
              <a:t>Chaque</a:t>
            </a:r>
            <a:r>
              <a:rPr sz="1000" spc="5" dirty="0" smtClean="0">
                <a:latin typeface="Times New Roman"/>
                <a:cs typeface="Times New Roman"/>
              </a:rPr>
              <a:t> </a:t>
            </a:r>
            <a:r>
              <a:rPr sz="1000" spc="-10" dirty="0" err="1" smtClean="0">
                <a:latin typeface="Times New Roman"/>
                <a:cs typeface="Times New Roman"/>
              </a:rPr>
              <a:t>série</a:t>
            </a:r>
            <a:r>
              <a:rPr sz="1000" spc="-10" dirty="0" smtClean="0">
                <a:latin typeface="Times New Roman"/>
                <a:cs typeface="Times New Roman"/>
              </a:rPr>
              <a:t>  </a:t>
            </a:r>
            <a:r>
              <a:rPr sz="1000" spc="30" dirty="0" err="1" smtClean="0">
                <a:latin typeface="Times New Roman"/>
                <a:cs typeface="Times New Roman"/>
              </a:rPr>
              <a:t>peut</a:t>
            </a:r>
            <a:r>
              <a:rPr sz="1000" spc="30" dirty="0" smtClean="0">
                <a:latin typeface="Times New Roman"/>
                <a:cs typeface="Times New Roman"/>
              </a:rPr>
              <a:t> </a:t>
            </a:r>
            <a:r>
              <a:rPr sz="1000" spc="5" dirty="0" err="1" smtClean="0">
                <a:latin typeface="Times New Roman"/>
                <a:cs typeface="Times New Roman"/>
              </a:rPr>
              <a:t>donc</a:t>
            </a:r>
            <a:r>
              <a:rPr sz="1000" spc="5" dirty="0" smtClean="0">
                <a:latin typeface="Times New Roman"/>
                <a:cs typeface="Times New Roman"/>
              </a:rPr>
              <a:t> </a:t>
            </a:r>
            <a:r>
              <a:rPr sz="1000" spc="5" dirty="0" err="1" smtClean="0">
                <a:latin typeface="Times New Roman"/>
                <a:cs typeface="Times New Roman"/>
              </a:rPr>
              <a:t>répertorier</a:t>
            </a:r>
            <a:r>
              <a:rPr sz="1000" spc="5" dirty="0" smtClean="0">
                <a:latin typeface="Times New Roman"/>
                <a:cs typeface="Times New Roman"/>
              </a:rPr>
              <a:t> </a:t>
            </a:r>
            <a:r>
              <a:rPr sz="1000" spc="-5" dirty="0" smtClean="0">
                <a:latin typeface="Times New Roman"/>
                <a:cs typeface="Times New Roman"/>
              </a:rPr>
              <a:t>16 777 216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5" dirty="0" err="1" smtClean="0">
                <a:latin typeface="Times New Roman"/>
                <a:cs typeface="Times New Roman"/>
              </a:rPr>
              <a:t>éléments</a:t>
            </a:r>
            <a:r>
              <a:rPr sz="1000" spc="5" dirty="0" smtClean="0">
                <a:latin typeface="Times New Roman"/>
                <a:cs typeface="Times New Roman"/>
              </a:rPr>
              <a:t>.</a:t>
            </a:r>
            <a:endParaRPr sz="1000" dirty="0" smtClean="0">
              <a:latin typeface="Times New Roman"/>
              <a:cs typeface="Times New Roman"/>
            </a:endParaRPr>
          </a:p>
          <a:p>
            <a:pPr marL="12700" marR="268605">
              <a:lnSpc>
                <a:spcPct val="120700"/>
              </a:lnSpc>
              <a:spcBef>
                <a:spcPts val="195"/>
              </a:spcBef>
            </a:pPr>
            <a:r>
              <a:rPr sz="1200" spc="-20" dirty="0" err="1" smtClean="0">
                <a:latin typeface="Times New Roman"/>
                <a:cs typeface="Times New Roman"/>
              </a:rPr>
              <a:t>Cette</a:t>
            </a:r>
            <a:r>
              <a:rPr sz="1200" spc="-20" dirty="0" smtClean="0">
                <a:latin typeface="Times New Roman"/>
                <a:cs typeface="Times New Roman"/>
              </a:rPr>
              <a:t> </a:t>
            </a:r>
            <a:r>
              <a:rPr sz="1200" spc="-45" dirty="0" err="1" smtClean="0">
                <a:latin typeface="Times New Roman"/>
                <a:cs typeface="Times New Roman"/>
              </a:rPr>
              <a:t>adresse</a:t>
            </a:r>
            <a:r>
              <a:rPr sz="1200" spc="-45" dirty="0" smtClean="0">
                <a:latin typeface="Times New Roman"/>
                <a:cs typeface="Times New Roman"/>
              </a:rPr>
              <a:t> </a:t>
            </a:r>
            <a:r>
              <a:rPr sz="1200" spc="-15" dirty="0" err="1" smtClean="0">
                <a:latin typeface="Times New Roman"/>
                <a:cs typeface="Times New Roman"/>
              </a:rPr>
              <a:t>est</a:t>
            </a:r>
            <a:r>
              <a:rPr sz="1200" spc="-15" dirty="0" smtClean="0">
                <a:latin typeface="Times New Roman"/>
                <a:cs typeface="Times New Roman"/>
              </a:rPr>
              <a:t> </a:t>
            </a:r>
            <a:r>
              <a:rPr sz="1200" spc="-105" dirty="0" smtClean="0">
                <a:latin typeface="Times New Roman"/>
                <a:cs typeface="Times New Roman"/>
              </a:rPr>
              <a:t>UNIQUE </a:t>
            </a:r>
            <a:r>
              <a:rPr sz="1200" spc="-40" dirty="0" err="1" smtClean="0">
                <a:latin typeface="Times New Roman"/>
                <a:cs typeface="Times New Roman"/>
              </a:rPr>
              <a:t>dans</a:t>
            </a:r>
            <a:r>
              <a:rPr sz="1200" spc="-40" dirty="0" smtClean="0">
                <a:latin typeface="Times New Roman"/>
                <a:cs typeface="Times New Roman"/>
              </a:rPr>
              <a:t> </a:t>
            </a:r>
            <a:r>
              <a:rPr sz="1200" spc="-65" dirty="0" smtClean="0">
                <a:latin typeface="Times New Roman"/>
                <a:cs typeface="Times New Roman"/>
              </a:rPr>
              <a:t>le </a:t>
            </a:r>
            <a:r>
              <a:rPr sz="1200" spc="-55" dirty="0" smtClean="0">
                <a:latin typeface="Times New Roman"/>
                <a:cs typeface="Times New Roman"/>
              </a:rPr>
              <a:t>monde </a:t>
            </a:r>
            <a:r>
              <a:rPr sz="1200" spc="-30" dirty="0" err="1" smtClean="0">
                <a:latin typeface="Times New Roman"/>
                <a:cs typeface="Times New Roman"/>
              </a:rPr>
              <a:t>entier</a:t>
            </a:r>
            <a:r>
              <a:rPr sz="1200" spc="-30" dirty="0" smtClean="0">
                <a:latin typeface="Times New Roman"/>
                <a:cs typeface="Times New Roman"/>
              </a:rPr>
              <a:t>. Par construction.  </a:t>
            </a:r>
            <a:endParaRPr lang="fr-FR" sz="1200" spc="-90" dirty="0">
              <a:latin typeface="Times New Roman"/>
              <a:cs typeface="Times New Roman"/>
            </a:endParaRPr>
          </a:p>
          <a:p>
            <a:pPr marL="12700" marR="46990">
              <a:lnSpc>
                <a:spcPts val="1350"/>
              </a:lnSpc>
              <a:spcBef>
                <a:spcPts val="620"/>
              </a:spcBef>
            </a:pPr>
            <a:r>
              <a:rPr lang="fr-FR" sz="1200" spc="-10" dirty="0" smtClean="0">
                <a:latin typeface="Times New Roman"/>
                <a:cs typeface="Times New Roman"/>
              </a:rPr>
              <a:t>D</a:t>
            </a:r>
            <a:r>
              <a:rPr sz="1200" spc="-10" dirty="0" err="1" smtClean="0">
                <a:latin typeface="Times New Roman"/>
                <a:cs typeface="Times New Roman"/>
              </a:rPr>
              <a:t>i</a:t>
            </a:r>
            <a:r>
              <a:rPr lang="fr-FR" sz="1200" spc="-10" dirty="0" smtClean="0">
                <a:latin typeface="Times New Roman"/>
                <a:cs typeface="Times New Roman"/>
              </a:rPr>
              <a:t>f</a:t>
            </a:r>
            <a:r>
              <a:rPr sz="1200" spc="-10" dirty="0" err="1" smtClean="0">
                <a:latin typeface="Times New Roman"/>
                <a:cs typeface="Times New Roman"/>
              </a:rPr>
              <a:t>usion</a:t>
            </a:r>
            <a:r>
              <a:rPr sz="1200" spc="-10" dirty="0" smtClean="0">
                <a:latin typeface="Times New Roman"/>
                <a:cs typeface="Times New Roman"/>
              </a:rPr>
              <a:t> </a:t>
            </a:r>
            <a:r>
              <a:rPr sz="1200" spc="-75" dirty="0" smtClean="0">
                <a:latin typeface="Times New Roman"/>
                <a:cs typeface="Times New Roman"/>
              </a:rPr>
              <a:t>(BROADCAST) </a:t>
            </a:r>
            <a:r>
              <a:rPr sz="1200" spc="-40" dirty="0" smtClean="0">
                <a:latin typeface="Times New Roman"/>
                <a:cs typeface="Times New Roman"/>
              </a:rPr>
              <a:t>pour </a:t>
            </a:r>
            <a:r>
              <a:rPr sz="1200" spc="-15" dirty="0" err="1" smtClean="0">
                <a:latin typeface="Times New Roman"/>
                <a:cs typeface="Times New Roman"/>
              </a:rPr>
              <a:t>signi</a:t>
            </a:r>
            <a:r>
              <a:rPr lang="fr-FR" sz="1200" spc="-15" dirty="0" smtClean="0">
                <a:latin typeface="Times New Roman"/>
                <a:cs typeface="Times New Roman"/>
              </a:rPr>
              <a:t>fi</a:t>
            </a:r>
            <a:r>
              <a:rPr sz="1200" spc="-15" dirty="0" err="1" smtClean="0">
                <a:latin typeface="Times New Roman"/>
                <a:cs typeface="Times New Roman"/>
              </a:rPr>
              <a:t>er</a:t>
            </a:r>
            <a:r>
              <a:rPr sz="1200" spc="-15" dirty="0" smtClean="0">
                <a:latin typeface="Times New Roman"/>
                <a:cs typeface="Times New Roman"/>
              </a:rPr>
              <a:t> </a:t>
            </a:r>
            <a:r>
              <a:rPr sz="1200" spc="-50" dirty="0" err="1" smtClean="0">
                <a:latin typeface="Times New Roman"/>
                <a:cs typeface="Times New Roman"/>
              </a:rPr>
              <a:t>que</a:t>
            </a:r>
            <a:r>
              <a:rPr sz="1200" spc="-50" dirty="0" smtClean="0">
                <a:latin typeface="Times New Roman"/>
                <a:cs typeface="Times New Roman"/>
              </a:rPr>
              <a:t>  </a:t>
            </a:r>
            <a:r>
              <a:rPr sz="1200" spc="-15" dirty="0" err="1" smtClean="0">
                <a:latin typeface="Times New Roman"/>
                <a:cs typeface="Times New Roman"/>
              </a:rPr>
              <a:t>toutes</a:t>
            </a:r>
            <a:r>
              <a:rPr sz="1200" spc="-15" dirty="0" smtClean="0">
                <a:latin typeface="Times New Roman"/>
                <a:cs typeface="Times New Roman"/>
              </a:rPr>
              <a:t> </a:t>
            </a:r>
            <a:r>
              <a:rPr sz="1200" spc="-60" dirty="0" smtClean="0">
                <a:latin typeface="Times New Roman"/>
                <a:cs typeface="Times New Roman"/>
              </a:rPr>
              <a:t>les </a:t>
            </a:r>
            <a:r>
              <a:rPr sz="1200" spc="-55" dirty="0" smtClean="0">
                <a:latin typeface="Times New Roman"/>
                <a:cs typeface="Times New Roman"/>
              </a:rPr>
              <a:t>machines </a:t>
            </a:r>
            <a:r>
              <a:rPr sz="1200" spc="-45" dirty="0" smtClean="0">
                <a:latin typeface="Times New Roman"/>
                <a:cs typeface="Times New Roman"/>
              </a:rPr>
              <a:t>du </a:t>
            </a:r>
            <a:r>
              <a:rPr sz="1200" spc="-40" dirty="0" err="1" smtClean="0">
                <a:latin typeface="Times New Roman"/>
                <a:cs typeface="Times New Roman"/>
              </a:rPr>
              <a:t>réseau</a:t>
            </a:r>
            <a:r>
              <a:rPr sz="1200" spc="-40" dirty="0" smtClean="0">
                <a:latin typeface="Times New Roman"/>
                <a:cs typeface="Times New Roman"/>
              </a:rPr>
              <a:t> </a:t>
            </a:r>
            <a:r>
              <a:rPr sz="1200" spc="-25" dirty="0" err="1" smtClean="0">
                <a:latin typeface="Times New Roman"/>
                <a:cs typeface="Times New Roman"/>
              </a:rPr>
              <a:t>sont</a:t>
            </a:r>
            <a:r>
              <a:rPr sz="1200" spc="-25" dirty="0" smtClean="0">
                <a:latin typeface="Times New Roman"/>
                <a:cs typeface="Times New Roman"/>
              </a:rPr>
              <a:t> </a:t>
            </a:r>
            <a:r>
              <a:rPr sz="1200" spc="-60" dirty="0" err="1" smtClean="0">
                <a:latin typeface="Times New Roman"/>
                <a:cs typeface="Times New Roman"/>
              </a:rPr>
              <a:t>ciblées</a:t>
            </a:r>
            <a:r>
              <a:rPr sz="1200" spc="-60" dirty="0" smtClean="0">
                <a:latin typeface="Times New Roman"/>
                <a:cs typeface="Times New Roman"/>
              </a:rPr>
              <a:t> </a:t>
            </a:r>
            <a:r>
              <a:rPr sz="1200" spc="-35" dirty="0" smtClean="0">
                <a:latin typeface="Times New Roman"/>
                <a:cs typeface="Times New Roman"/>
              </a:rPr>
              <a:t>: </a:t>
            </a:r>
            <a:r>
              <a:rPr sz="1200" spc="-50" dirty="0" smtClean="0">
                <a:latin typeface="Times New Roman"/>
                <a:cs typeface="Times New Roman"/>
              </a:rPr>
              <a:t>FF-FF-FF-FF-FF-FF </a:t>
            </a:r>
            <a:r>
              <a:rPr sz="1200" spc="-15" dirty="0" smtClean="0">
                <a:latin typeface="Times New Roman"/>
                <a:cs typeface="Times New Roman"/>
              </a:rPr>
              <a:t>(</a:t>
            </a:r>
            <a:r>
              <a:rPr sz="1200" spc="-15" dirty="0" err="1" smtClean="0">
                <a:latin typeface="Times New Roman"/>
                <a:cs typeface="Times New Roman"/>
              </a:rPr>
              <a:t>tous</a:t>
            </a:r>
            <a:r>
              <a:rPr sz="1200" spc="-15" dirty="0" smtClean="0">
                <a:latin typeface="Times New Roman"/>
                <a:cs typeface="Times New Roman"/>
              </a:rPr>
              <a:t>  </a:t>
            </a:r>
            <a:r>
              <a:rPr sz="1200" spc="-60" dirty="0" smtClean="0">
                <a:latin typeface="Times New Roman"/>
                <a:cs typeface="Times New Roman"/>
              </a:rPr>
              <a:t>les </a:t>
            </a:r>
            <a:r>
              <a:rPr sz="1200" spc="-30" dirty="0" smtClean="0">
                <a:latin typeface="Times New Roman"/>
                <a:cs typeface="Times New Roman"/>
              </a:rPr>
              <a:t>bits </a:t>
            </a:r>
            <a:r>
              <a:rPr sz="1200" spc="-15" dirty="0" smtClean="0">
                <a:latin typeface="Times New Roman"/>
                <a:cs typeface="Times New Roman"/>
              </a:rPr>
              <a:t>à</a:t>
            </a:r>
            <a:r>
              <a:rPr sz="1200" spc="25" dirty="0" smtClean="0">
                <a:latin typeface="Times New Roman"/>
                <a:cs typeface="Times New Roman"/>
              </a:rPr>
              <a:t> </a:t>
            </a:r>
            <a:r>
              <a:rPr sz="1200" spc="-20" dirty="0" smtClean="0">
                <a:latin typeface="Times New Roman"/>
                <a:cs typeface="Times New Roman"/>
              </a:rPr>
              <a:t>1)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 locaux</a:t>
            </a:r>
            <a:r>
              <a:rPr sz="550" spc="1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Structure de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la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trame</a:t>
            </a:r>
            <a:r>
              <a:rPr sz="550" spc="1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10" dirty="0">
                <a:solidFill>
                  <a:srgbClr val="04064C"/>
                </a:solidFill>
                <a:latin typeface="Times New Roman"/>
                <a:cs typeface="Times New Roman"/>
              </a:rPr>
              <a:t>Structure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de </a:t>
            </a:r>
            <a:r>
              <a:rPr sz="1200" spc="10" dirty="0">
                <a:solidFill>
                  <a:srgbClr val="04064C"/>
                </a:solidFill>
                <a:latin typeface="Times New Roman"/>
                <a:cs typeface="Times New Roman"/>
              </a:rPr>
              <a:t>Ethernet </a:t>
            </a:r>
            <a:r>
              <a:rPr sz="1200" spc="35" dirty="0">
                <a:solidFill>
                  <a:srgbClr val="04064C"/>
                </a:solidFill>
                <a:latin typeface="Times New Roman"/>
                <a:cs typeface="Times New Roman"/>
              </a:rPr>
              <a:t>et</a:t>
            </a:r>
            <a:r>
              <a:rPr sz="1200" spc="5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802.3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79375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8515" y="639026"/>
            <a:ext cx="4551135" cy="94769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55" dirty="0">
                <a:latin typeface="Times New Roman"/>
                <a:cs typeface="Times New Roman"/>
              </a:rPr>
              <a:t>Chaque </a:t>
            </a:r>
            <a:r>
              <a:rPr sz="1200" spc="-25" dirty="0">
                <a:latin typeface="Times New Roman"/>
                <a:cs typeface="Times New Roman"/>
              </a:rPr>
              <a:t>trame </a:t>
            </a:r>
            <a:r>
              <a:rPr sz="1200" spc="-30" dirty="0">
                <a:latin typeface="Times New Roman"/>
                <a:cs typeface="Times New Roman"/>
              </a:rPr>
              <a:t>contient </a:t>
            </a:r>
            <a:r>
              <a:rPr sz="1200" spc="-60" dirty="0">
                <a:latin typeface="Times New Roman"/>
                <a:cs typeface="Times New Roman"/>
              </a:rPr>
              <a:t>26 </a:t>
            </a:r>
            <a:r>
              <a:rPr sz="1200" spc="-15" dirty="0">
                <a:latin typeface="Times New Roman"/>
                <a:cs typeface="Times New Roman"/>
              </a:rPr>
              <a:t>octets </a:t>
            </a:r>
            <a:r>
              <a:rPr sz="1200" spc="-5" dirty="0" err="1" smtClean="0">
                <a:latin typeface="Times New Roman"/>
                <a:cs typeface="Times New Roman"/>
              </a:rPr>
              <a:t>d'entête</a:t>
            </a:r>
            <a:r>
              <a:rPr sz="1200" spc="30" dirty="0" smtClean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1350"/>
              </a:lnSpc>
              <a:spcBef>
                <a:spcPts val="575"/>
              </a:spcBef>
            </a:pPr>
            <a:r>
              <a:rPr sz="1200" spc="-150" dirty="0">
                <a:latin typeface="Times New Roman"/>
                <a:cs typeface="Times New Roman"/>
              </a:rPr>
              <a:t>A </a:t>
            </a:r>
            <a:r>
              <a:rPr sz="1200" spc="-45" dirty="0">
                <a:latin typeface="Times New Roman"/>
                <a:cs typeface="Times New Roman"/>
              </a:rPr>
              <a:t>chaque </a:t>
            </a:r>
            <a:r>
              <a:rPr sz="1200" spc="-70" dirty="0">
                <a:latin typeface="Times New Roman"/>
                <a:cs typeface="Times New Roman"/>
              </a:rPr>
              <a:t>envoi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45" dirty="0">
                <a:latin typeface="Times New Roman"/>
                <a:cs typeface="Times New Roman"/>
              </a:rPr>
              <a:t>données, </a:t>
            </a:r>
            <a:r>
              <a:rPr sz="1200" spc="-55" dirty="0">
                <a:latin typeface="Times New Roman"/>
                <a:cs typeface="Times New Roman"/>
              </a:rPr>
              <a:t>on </a:t>
            </a:r>
            <a:r>
              <a:rPr sz="1200" spc="-20" dirty="0">
                <a:latin typeface="Times New Roman"/>
                <a:cs typeface="Times New Roman"/>
              </a:rPr>
              <a:t>transmet </a:t>
            </a:r>
            <a:r>
              <a:rPr sz="1200" spc="-50" dirty="0">
                <a:latin typeface="Times New Roman"/>
                <a:cs typeface="Times New Roman"/>
              </a:rPr>
              <a:t>donc </a:t>
            </a:r>
            <a:r>
              <a:rPr sz="1200" spc="-60" dirty="0">
                <a:latin typeface="Times New Roman"/>
                <a:cs typeface="Times New Roman"/>
              </a:rPr>
              <a:t>26 </a:t>
            </a:r>
            <a:r>
              <a:rPr sz="1200" spc="-15" dirty="0">
                <a:latin typeface="Times New Roman"/>
                <a:cs typeface="Times New Roman"/>
              </a:rPr>
              <a:t>octets </a:t>
            </a:r>
            <a:r>
              <a:rPr sz="1200" spc="-40" dirty="0" err="1">
                <a:latin typeface="Times New Roman"/>
                <a:cs typeface="Times New Roman"/>
              </a:rPr>
              <a:t>d'informations</a:t>
            </a:r>
            <a:r>
              <a:rPr sz="1200" spc="-40" dirty="0">
                <a:latin typeface="Times New Roman"/>
                <a:cs typeface="Times New Roman"/>
              </a:rPr>
              <a:t>  </a:t>
            </a:r>
            <a:r>
              <a:rPr sz="1200" spc="-35" dirty="0" err="1" smtClean="0">
                <a:latin typeface="Times New Roman"/>
                <a:cs typeface="Times New Roman"/>
              </a:rPr>
              <a:t>spéci</a:t>
            </a:r>
            <a:r>
              <a:rPr lang="fr-FR" sz="1200" spc="-35" dirty="0" smtClean="0">
                <a:latin typeface="Times New Roman"/>
                <a:cs typeface="Times New Roman"/>
              </a:rPr>
              <a:t>fi</a:t>
            </a:r>
            <a:r>
              <a:rPr sz="1200" dirty="0" err="1" smtClean="0">
                <a:latin typeface="Times New Roman"/>
                <a:cs typeface="Times New Roman"/>
              </a:rPr>
              <a:t>ques</a:t>
            </a:r>
            <a:r>
              <a:rPr sz="1200" dirty="0" smtClean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à </a:t>
            </a:r>
            <a:r>
              <a:rPr sz="1200" spc="-50" dirty="0">
                <a:latin typeface="Times New Roman"/>
                <a:cs typeface="Times New Roman"/>
              </a:rPr>
              <a:t>la couche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2.</a:t>
            </a:r>
            <a:endParaRPr sz="1200" dirty="0">
              <a:latin typeface="Times New Roman"/>
              <a:cs typeface="Times New Roman"/>
            </a:endParaRPr>
          </a:p>
          <a:p>
            <a:pPr marL="12700" marR="328295">
              <a:lnSpc>
                <a:spcPts val="1350"/>
              </a:lnSpc>
              <a:spcBef>
                <a:spcPts val="555"/>
              </a:spcBef>
            </a:pPr>
            <a:r>
              <a:rPr lang="fr-FR" sz="1200" spc="-50" dirty="0">
                <a:latin typeface="Times New Roman"/>
                <a:cs typeface="Times New Roman"/>
              </a:rPr>
              <a:t>L</a:t>
            </a:r>
            <a:r>
              <a:rPr sz="1200" spc="-50" dirty="0" smtClean="0">
                <a:latin typeface="Times New Roman"/>
                <a:cs typeface="Times New Roman"/>
              </a:rPr>
              <a:t>a </a:t>
            </a:r>
            <a:r>
              <a:rPr sz="1200" spc="-40" dirty="0">
                <a:latin typeface="Times New Roman"/>
                <a:cs typeface="Times New Roman"/>
              </a:rPr>
              <a:t>taille </a:t>
            </a:r>
            <a:r>
              <a:rPr sz="1200" spc="-50" dirty="0">
                <a:latin typeface="Times New Roman"/>
                <a:cs typeface="Times New Roman"/>
              </a:rPr>
              <a:t>des données </a:t>
            </a:r>
            <a:r>
              <a:rPr sz="1200" spc="-15" dirty="0">
                <a:latin typeface="Times New Roman"/>
                <a:cs typeface="Times New Roman"/>
              </a:rPr>
              <a:t>est, </a:t>
            </a:r>
            <a:r>
              <a:rPr sz="1200" spc="-45" dirty="0">
                <a:latin typeface="Times New Roman"/>
                <a:cs typeface="Times New Roman"/>
              </a:rPr>
              <a:t>par </a:t>
            </a:r>
            <a:r>
              <a:rPr sz="1200" spc="-25" dirty="0">
                <a:latin typeface="Times New Roman"/>
                <a:cs typeface="Times New Roman"/>
              </a:rPr>
              <a:t>contre, </a:t>
            </a:r>
            <a:r>
              <a:rPr sz="1200" spc="-45" dirty="0">
                <a:latin typeface="Times New Roman"/>
                <a:cs typeface="Times New Roman"/>
              </a:rPr>
              <a:t>dépend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55" dirty="0">
                <a:latin typeface="Times New Roman"/>
                <a:cs typeface="Times New Roman"/>
              </a:rPr>
              <a:t>ce </a:t>
            </a:r>
            <a:r>
              <a:rPr sz="1200" spc="-50" dirty="0">
                <a:latin typeface="Times New Roman"/>
                <a:cs typeface="Times New Roman"/>
              </a:rPr>
              <a:t>que </a:t>
            </a:r>
            <a:r>
              <a:rPr sz="1200" spc="-30" dirty="0" err="1">
                <a:latin typeface="Times New Roman"/>
                <a:cs typeface="Times New Roman"/>
              </a:rPr>
              <a:t>contient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65" dirty="0" smtClean="0">
                <a:latin typeface="Times New Roman"/>
                <a:cs typeface="Times New Roman"/>
              </a:rPr>
              <a:t>le</a:t>
            </a:r>
            <a:r>
              <a:rPr lang="fr-FR" sz="1200" spc="-65" dirty="0" smtClean="0">
                <a:latin typeface="Times New Roman"/>
                <a:cs typeface="Times New Roman"/>
              </a:rPr>
              <a:t> </a:t>
            </a:r>
            <a:r>
              <a:rPr sz="1200" spc="-45" dirty="0" smtClean="0">
                <a:latin typeface="Times New Roman"/>
                <a:cs typeface="Times New Roman"/>
              </a:rPr>
              <a:t>message</a:t>
            </a:r>
            <a:r>
              <a:rPr sz="1200" spc="-45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672" y="103465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672" y="144763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7287" y="1765058"/>
            <a:ext cx="2788919" cy="1188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réseaux locaux</a:t>
            </a:r>
            <a:r>
              <a:rPr sz="550" spc="1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26364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Structure de </a:t>
            </a:r>
            <a:r>
              <a:rPr sz="550" spc="5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la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trame</a:t>
            </a:r>
            <a:r>
              <a:rPr sz="550" spc="1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Ethernet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Fonctions de </a:t>
            </a:r>
            <a:r>
              <a:rPr sz="1200" spc="-20" dirty="0">
                <a:solidFill>
                  <a:srgbClr val="04064C"/>
                </a:solidFill>
                <a:latin typeface="Times New Roman"/>
                <a:cs typeface="Times New Roman"/>
              </a:rPr>
              <a:t>la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04064C"/>
                </a:solidFill>
                <a:latin typeface="Times New Roman"/>
                <a:cs typeface="Times New Roman"/>
              </a:rPr>
              <a:t>CLD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93672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72" y="115737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1347190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889" y="1536966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89" y="172675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889" y="191653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672" y="212451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889" y="2314321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889" y="2504109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5889" y="2693885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8516" y="802246"/>
            <a:ext cx="2426970" cy="1985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5"/>
              </a:spcBef>
            </a:pPr>
            <a:r>
              <a:rPr sz="1200" spc="-80" dirty="0">
                <a:latin typeface="Times New Roman"/>
                <a:cs typeface="Times New Roman"/>
              </a:rPr>
              <a:t>La </a:t>
            </a:r>
            <a:r>
              <a:rPr sz="1200" spc="-50" dirty="0">
                <a:latin typeface="Times New Roman"/>
                <a:cs typeface="Times New Roman"/>
              </a:rPr>
              <a:t>couche </a:t>
            </a:r>
            <a:r>
              <a:rPr sz="1200" spc="-60" dirty="0">
                <a:latin typeface="Times New Roman"/>
                <a:cs typeface="Times New Roman"/>
              </a:rPr>
              <a:t>3 </a:t>
            </a:r>
            <a:r>
              <a:rPr sz="1200" spc="-70" dirty="0">
                <a:latin typeface="Times New Roman"/>
                <a:cs typeface="Times New Roman"/>
              </a:rPr>
              <a:t>envoie </a:t>
            </a:r>
            <a:r>
              <a:rPr sz="1200" spc="-45" dirty="0">
                <a:latin typeface="Times New Roman"/>
                <a:cs typeface="Times New Roman"/>
              </a:rPr>
              <a:t>un </a:t>
            </a:r>
            <a:r>
              <a:rPr sz="1200" spc="-25" dirty="0">
                <a:latin typeface="Times New Roman"/>
                <a:cs typeface="Times New Roman"/>
              </a:rPr>
              <a:t>paquet </a:t>
            </a:r>
            <a:r>
              <a:rPr sz="1200" spc="-50" dirty="0">
                <a:latin typeface="Times New Roman"/>
                <a:cs typeface="Times New Roman"/>
              </a:rPr>
              <a:t>de données  </a:t>
            </a:r>
            <a:r>
              <a:rPr sz="1200" spc="-80" dirty="0">
                <a:latin typeface="Times New Roman"/>
                <a:cs typeface="Times New Roman"/>
              </a:rPr>
              <a:t>La </a:t>
            </a:r>
            <a:r>
              <a:rPr sz="1200" spc="-50" dirty="0">
                <a:latin typeface="Times New Roman"/>
                <a:cs typeface="Times New Roman"/>
              </a:rPr>
              <a:t>couche </a:t>
            </a:r>
            <a:r>
              <a:rPr sz="1200" spc="-135" dirty="0">
                <a:latin typeface="Times New Roman"/>
                <a:cs typeface="Times New Roman"/>
              </a:rPr>
              <a:t>LLC </a:t>
            </a:r>
            <a:r>
              <a:rPr sz="1200" spc="-50" dirty="0">
                <a:latin typeface="Times New Roman"/>
                <a:cs typeface="Times New Roman"/>
              </a:rPr>
              <a:t>crée une </a:t>
            </a:r>
            <a:r>
              <a:rPr sz="1200" spc="-25" dirty="0">
                <a:latin typeface="Times New Roman"/>
                <a:cs typeface="Times New Roman"/>
              </a:rPr>
              <a:t>trame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avec</a:t>
            </a:r>
            <a:endParaRPr sz="12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55"/>
              </a:spcBef>
            </a:pPr>
            <a:r>
              <a:rPr sz="1000" spc="-15" dirty="0">
                <a:latin typeface="Times New Roman"/>
                <a:cs typeface="Times New Roman"/>
              </a:rPr>
              <a:t>Adresse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Destination</a:t>
            </a:r>
            <a:endParaRPr sz="10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290"/>
              </a:spcBef>
            </a:pPr>
            <a:r>
              <a:rPr sz="1000" spc="-15" dirty="0">
                <a:latin typeface="Times New Roman"/>
                <a:cs typeface="Times New Roman"/>
              </a:rPr>
              <a:t>Adresse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Source</a:t>
            </a:r>
          </a:p>
          <a:p>
            <a:pPr marL="139065" marR="791845">
              <a:lnSpc>
                <a:spcPct val="124500"/>
              </a:lnSpc>
              <a:spcBef>
                <a:spcPts val="5"/>
              </a:spcBef>
            </a:pPr>
            <a:r>
              <a:rPr sz="1000" spc="10" dirty="0">
                <a:latin typeface="Times New Roman"/>
                <a:cs typeface="Times New Roman"/>
              </a:rPr>
              <a:t>Type/Longueur </a:t>
            </a:r>
            <a:r>
              <a:rPr sz="1000" dirty="0">
                <a:latin typeface="Times New Roman"/>
                <a:cs typeface="Times New Roman"/>
              </a:rPr>
              <a:t>des données  </a:t>
            </a:r>
            <a:r>
              <a:rPr sz="1000" spc="-30" dirty="0">
                <a:latin typeface="Times New Roman"/>
                <a:cs typeface="Times New Roman"/>
              </a:rPr>
              <a:t>Les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données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200" spc="-80" dirty="0">
                <a:latin typeface="Times New Roman"/>
                <a:cs typeface="Times New Roman"/>
              </a:rPr>
              <a:t>La  </a:t>
            </a:r>
            <a:r>
              <a:rPr sz="1200" spc="-50" dirty="0">
                <a:latin typeface="Times New Roman"/>
                <a:cs typeface="Times New Roman"/>
              </a:rPr>
              <a:t>couche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140" dirty="0">
                <a:latin typeface="Times New Roman"/>
                <a:cs typeface="Times New Roman"/>
              </a:rPr>
              <a:t>MAC</a:t>
            </a:r>
            <a:endParaRPr sz="120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55"/>
              </a:spcBef>
            </a:pPr>
            <a:r>
              <a:rPr sz="1000" spc="-10" dirty="0">
                <a:latin typeface="Times New Roman"/>
                <a:cs typeface="Times New Roman"/>
              </a:rPr>
              <a:t>Calcule </a:t>
            </a:r>
            <a:r>
              <a:rPr sz="1000" spc="-25" dirty="0">
                <a:latin typeface="Times New Roman"/>
                <a:cs typeface="Times New Roman"/>
              </a:rPr>
              <a:t>le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CRC</a:t>
            </a:r>
            <a:endParaRPr sz="1000" dirty="0">
              <a:latin typeface="Times New Roman"/>
              <a:cs typeface="Times New Roman"/>
            </a:endParaRPr>
          </a:p>
          <a:p>
            <a:pPr marL="139065" marR="5080">
              <a:lnSpc>
                <a:spcPct val="124500"/>
              </a:lnSpc>
            </a:pPr>
            <a:r>
              <a:rPr sz="1000" dirty="0">
                <a:latin typeface="Times New Roman"/>
                <a:cs typeface="Times New Roman"/>
              </a:rPr>
              <a:t>Ajoute </a:t>
            </a:r>
            <a:r>
              <a:rPr sz="1000" spc="15" dirty="0">
                <a:latin typeface="Times New Roman"/>
                <a:cs typeface="Times New Roman"/>
              </a:rPr>
              <a:t>Préambule, </a:t>
            </a:r>
            <a:r>
              <a:rPr sz="1000" dirty="0">
                <a:latin typeface="Times New Roman"/>
                <a:cs typeface="Times New Roman"/>
              </a:rPr>
              <a:t>SFD </a:t>
            </a:r>
            <a:r>
              <a:rPr sz="1000" spc="40" dirty="0">
                <a:latin typeface="Times New Roman"/>
                <a:cs typeface="Times New Roman"/>
              </a:rPr>
              <a:t>et </a:t>
            </a:r>
            <a:r>
              <a:rPr sz="1000" spc="-30" dirty="0">
                <a:latin typeface="Times New Roman"/>
                <a:cs typeface="Times New Roman"/>
              </a:rPr>
              <a:t>CRC </a:t>
            </a:r>
            <a:r>
              <a:rPr sz="1000" spc="30" dirty="0">
                <a:latin typeface="Times New Roman"/>
                <a:cs typeface="Times New Roman"/>
              </a:rPr>
              <a:t>à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spc="25" dirty="0">
                <a:latin typeface="Times New Roman"/>
                <a:cs typeface="Times New Roman"/>
              </a:rPr>
              <a:t>trame  </a:t>
            </a:r>
            <a:r>
              <a:rPr sz="1000" spc="-15" dirty="0">
                <a:latin typeface="Times New Roman"/>
                <a:cs typeface="Times New Roman"/>
              </a:rPr>
              <a:t>Envoie </a:t>
            </a:r>
            <a:r>
              <a:rPr sz="1000" spc="30" dirty="0">
                <a:latin typeface="Times New Roman"/>
                <a:cs typeface="Times New Roman"/>
              </a:rPr>
              <a:t>à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dirty="0">
                <a:latin typeface="Times New Roman"/>
                <a:cs typeface="Times New Roman"/>
              </a:rPr>
              <a:t>couche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physique</a:t>
            </a:r>
            <a:endParaRPr sz="1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 txBox="1"/>
          <p:nvPr/>
        </p:nvSpPr>
        <p:spPr>
          <a:xfrm>
            <a:off x="247650" y="1273175"/>
            <a:ext cx="4248150" cy="227626"/>
          </a:xfrm>
          <a:prstGeom prst="rect">
            <a:avLst/>
          </a:prstGeom>
          <a:solidFill>
            <a:srgbClr val="FFE200"/>
          </a:solidFill>
        </p:spPr>
        <p:txBody>
          <a:bodyPr vert="horz" wrap="square" lIns="0" tIns="27305" rIns="0" bIns="0" rtlCol="0">
            <a:spAutoFit/>
          </a:bodyPr>
          <a:lstStyle/>
          <a:p>
            <a:pPr marL="149860" algn="ctr">
              <a:lnSpc>
                <a:spcPct val="100000"/>
              </a:lnSpc>
              <a:spcBef>
                <a:spcPts val="215"/>
              </a:spcBef>
            </a:pPr>
            <a:r>
              <a:rPr sz="1300" spc="130" dirty="0" smtClean="0">
                <a:solidFill>
                  <a:srgbClr val="04064C"/>
                </a:solidFill>
                <a:latin typeface="Lucida Sans Unicode"/>
                <a:cs typeface="Lucida Sans Unicode"/>
              </a:rPr>
              <a:t>La</a:t>
            </a:r>
            <a:r>
              <a:rPr sz="1300" spc="135" dirty="0" smtClean="0">
                <a:solidFill>
                  <a:srgbClr val="04064C"/>
                </a:solidFill>
                <a:latin typeface="Lucida Sans Unicode"/>
                <a:cs typeface="Lucida Sans Unicode"/>
              </a:rPr>
              <a:t> </a:t>
            </a:r>
            <a:r>
              <a:rPr sz="1300" spc="40" dirty="0" err="1">
                <a:solidFill>
                  <a:srgbClr val="04064C"/>
                </a:solidFill>
                <a:latin typeface="Lucida Sans Unicode"/>
                <a:cs typeface="Lucida Sans Unicode"/>
              </a:rPr>
              <a:t>couche</a:t>
            </a:r>
            <a:r>
              <a:rPr sz="1300" spc="135" dirty="0">
                <a:solidFill>
                  <a:srgbClr val="04064C"/>
                </a:solidFill>
                <a:latin typeface="Lucida Sans Unicode"/>
                <a:cs typeface="Lucida Sans Unicode"/>
              </a:rPr>
              <a:t> </a:t>
            </a:r>
            <a:r>
              <a:rPr sz="1300" spc="65" dirty="0" smtClean="0">
                <a:solidFill>
                  <a:srgbClr val="04064C"/>
                </a:solidFill>
                <a:latin typeface="Lucida Sans Unicode"/>
                <a:cs typeface="Lucida Sans Unicode"/>
              </a:rPr>
              <a:t>r</a:t>
            </a:r>
            <a:r>
              <a:rPr lang="fr-FR" sz="1300" spc="50" dirty="0">
                <a:solidFill>
                  <a:srgbClr val="04064C"/>
                </a:solidFill>
                <a:latin typeface="Lucida Sans Unicode"/>
                <a:cs typeface="Lucida Sans Unicode"/>
              </a:rPr>
              <a:t>é</a:t>
            </a:r>
            <a:r>
              <a:rPr sz="1300" spc="90" dirty="0" err="1" smtClean="0">
                <a:solidFill>
                  <a:srgbClr val="04064C"/>
                </a:solidFill>
                <a:latin typeface="Lucida Sans Unicode"/>
                <a:cs typeface="Lucida Sans Unicode"/>
              </a:rPr>
              <a:t>seau</a:t>
            </a:r>
            <a:r>
              <a:rPr sz="1300" spc="135" dirty="0" smtClean="0">
                <a:solidFill>
                  <a:srgbClr val="04064C"/>
                </a:solidFill>
                <a:latin typeface="Lucida Sans Unicode"/>
                <a:cs typeface="Lucida Sans Unicode"/>
              </a:rPr>
              <a:t> </a:t>
            </a:r>
            <a:r>
              <a:rPr sz="1300" spc="35" dirty="0">
                <a:solidFill>
                  <a:srgbClr val="04064C"/>
                </a:solidFill>
                <a:latin typeface="Lucida Sans Unicode"/>
                <a:cs typeface="Lucida Sans Unicode"/>
              </a:rPr>
              <a:t>du</a:t>
            </a:r>
            <a:r>
              <a:rPr sz="1300" spc="135" dirty="0">
                <a:solidFill>
                  <a:srgbClr val="04064C"/>
                </a:solidFill>
                <a:latin typeface="Lucida Sans Unicode"/>
                <a:cs typeface="Lucida Sans Unicode"/>
              </a:rPr>
              <a:t> </a:t>
            </a:r>
            <a:r>
              <a:rPr sz="1300" spc="100" dirty="0" smtClean="0">
                <a:solidFill>
                  <a:srgbClr val="04064C"/>
                </a:solidFill>
                <a:latin typeface="Lucida Sans Unicode"/>
                <a:cs typeface="Lucida Sans Unicode"/>
              </a:rPr>
              <a:t>mod</a:t>
            </a:r>
            <a:r>
              <a:rPr lang="fr-FR" sz="1300" spc="70" dirty="0">
                <a:latin typeface="Lucida Sans Unicode"/>
                <a:cs typeface="Lucida Sans Unicode"/>
              </a:rPr>
              <a:t>è</a:t>
            </a:r>
            <a:r>
              <a:rPr sz="1300" spc="95" dirty="0" smtClean="0">
                <a:solidFill>
                  <a:srgbClr val="04064C"/>
                </a:solidFill>
                <a:latin typeface="Lucida Sans Unicode"/>
                <a:cs typeface="Lucida Sans Unicode"/>
              </a:rPr>
              <a:t>le</a:t>
            </a:r>
            <a:r>
              <a:rPr sz="1300" spc="135" dirty="0" smtClean="0">
                <a:solidFill>
                  <a:srgbClr val="04064C"/>
                </a:solidFill>
                <a:latin typeface="Lucida Sans Unicode"/>
                <a:cs typeface="Lucida Sans Unicode"/>
              </a:rPr>
              <a:t> </a:t>
            </a:r>
            <a:r>
              <a:rPr sz="1300" spc="165" dirty="0">
                <a:solidFill>
                  <a:srgbClr val="04064C"/>
                </a:solidFill>
                <a:latin typeface="Lucida Sans Unicode"/>
                <a:cs typeface="Lucida Sans Unicode"/>
              </a:rPr>
              <a:t>OSI</a:t>
            </a:r>
            <a:endParaRPr sz="13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970699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96849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115"/>
              </a:spcBef>
            </a:pPr>
            <a:endParaRPr lang="fr-FR" sz="550" spc="55" dirty="0">
              <a:solidFill>
                <a:srgbClr val="04064C"/>
              </a:solidFill>
              <a:latin typeface="Times New Roman"/>
              <a:cs typeface="Times New Roman"/>
            </a:endParaRPr>
          </a:p>
          <a:p>
            <a:pPr marL="629285">
              <a:lnSpc>
                <a:spcPct val="100000"/>
              </a:lnSpc>
              <a:spcBef>
                <a:spcPts val="115"/>
              </a:spcBef>
            </a:pPr>
            <a:endParaRPr sz="5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96849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15"/>
              </a:spcBef>
            </a:pPr>
            <a:endParaRPr lang="fr-FR" sz="550" dirty="0" smtClean="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115"/>
              </a:spcBef>
            </a:pPr>
            <a:endParaRPr sz="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lang="fr-FR" sz="1200" dirty="0"/>
              <a:t>La couche réseau (CR) du modèle OSI et TCP/IP 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587375"/>
            <a:ext cx="4438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La </a:t>
            </a:r>
            <a:r>
              <a:rPr lang="fr-FR" sz="1200" dirty="0"/>
              <a:t>couche réseau du modèle OSI gère l'acheminement des paquets de données à travers le maillage du réseau. </a:t>
            </a:r>
            <a:endParaRPr lang="fr-FR" sz="1200" dirty="0" smtClean="0"/>
          </a:p>
          <a:p>
            <a:r>
              <a:rPr lang="fr-FR" sz="1200" dirty="0" smtClean="0"/>
              <a:t>Ses </a:t>
            </a:r>
            <a:r>
              <a:rPr lang="fr-FR" sz="1200" dirty="0"/>
              <a:t>fonctions principales sont: </a:t>
            </a:r>
            <a:endParaRPr lang="fr-FR" sz="1200" dirty="0" smtClean="0"/>
          </a:p>
          <a:p>
            <a:endParaRPr lang="fr-F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L'adressage </a:t>
            </a:r>
            <a:r>
              <a:rPr lang="fr-FR" sz="1200" dirty="0"/>
              <a:t>des éléments du réseau </a:t>
            </a:r>
            <a:endParaRPr lang="fr-F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le </a:t>
            </a:r>
            <a:r>
              <a:rPr lang="fr-FR" sz="1200" dirty="0"/>
              <a:t>routage de l'information </a:t>
            </a:r>
            <a:endParaRPr lang="fr-FR" sz="1200" dirty="0" smtClean="0"/>
          </a:p>
          <a:p>
            <a:endParaRPr lang="fr-FR" sz="1200" dirty="0"/>
          </a:p>
          <a:p>
            <a:r>
              <a:rPr lang="fr-FR" sz="1200" dirty="0" smtClean="0"/>
              <a:t>Dans </a:t>
            </a:r>
            <a:r>
              <a:rPr lang="fr-FR" sz="1200" dirty="0"/>
              <a:t>le modèle TCP/IP, la couche réseau porte le nom d'Internet, ses fonctions principales d'adressage et de routage sont regroupées au sein du protocole IP.</a:t>
            </a:r>
          </a:p>
        </p:txBody>
      </p:sp>
    </p:spTree>
    <p:extLst>
      <p:ext uri="{BB962C8B-B14F-4D97-AF65-F5344CB8AC3E}">
        <p14:creationId xmlns:p14="http://schemas.microsoft.com/office/powerpoint/2010/main" val="285214136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96849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115"/>
              </a:spcBef>
            </a:pPr>
            <a:endParaRPr lang="fr-FR" sz="550" spc="55" dirty="0">
              <a:solidFill>
                <a:srgbClr val="04064C"/>
              </a:solidFill>
              <a:latin typeface="Times New Roman"/>
              <a:cs typeface="Times New Roman"/>
            </a:endParaRPr>
          </a:p>
          <a:p>
            <a:pPr marL="629285">
              <a:lnSpc>
                <a:spcPct val="100000"/>
              </a:lnSpc>
              <a:spcBef>
                <a:spcPts val="115"/>
              </a:spcBef>
            </a:pPr>
            <a:endParaRPr sz="5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96849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15"/>
              </a:spcBef>
            </a:pPr>
            <a:endParaRPr lang="fr-FR" sz="550" dirty="0" smtClean="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115"/>
              </a:spcBef>
            </a:pPr>
            <a:endParaRPr sz="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lang="fr-FR" sz="1200" dirty="0"/>
              <a:t>La couche Internet du modèle TCP/IP 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1" y="528701"/>
            <a:ext cx="419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/>
              <a:t>Les données transitent depuis un réseau vers un autre réseau par des </a:t>
            </a:r>
            <a:r>
              <a:rPr lang="fr-FR" sz="1200" dirty="0" smtClean="0"/>
              <a:t>nœuds </a:t>
            </a:r>
            <a:r>
              <a:rPr lang="fr-FR" sz="1200" dirty="0"/>
              <a:t>spécialisés appelés passerelles (</a:t>
            </a:r>
            <a:r>
              <a:rPr lang="fr-FR" sz="1200" dirty="0" err="1"/>
              <a:t>gateway</a:t>
            </a:r>
            <a:r>
              <a:rPr lang="fr-FR" sz="1200" dirty="0"/>
              <a:t> en anglais) ou routeurs (router en anglais). </a:t>
            </a:r>
            <a:endParaRPr lang="fr-FR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 smtClean="0"/>
              <a:t>Chaque </a:t>
            </a:r>
            <a:r>
              <a:rPr lang="fr-FR" sz="1200" dirty="0"/>
              <a:t>routeur a une vue </a:t>
            </a:r>
            <a:r>
              <a:rPr lang="fr-FR" sz="1200" dirty="0" smtClean="0"/>
              <a:t>locale du </a:t>
            </a:r>
            <a:r>
              <a:rPr lang="fr-FR" sz="1200" dirty="0"/>
              <a:t>réseau global. </a:t>
            </a:r>
            <a:endParaRPr lang="fr-FR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 smtClean="0"/>
              <a:t>Le </a:t>
            </a:r>
            <a:r>
              <a:rPr lang="fr-FR" sz="1200" dirty="0"/>
              <a:t>rôle du routeur est de transférer sur le réseau B, les paquets circulant sur le réseau A et destines au réseau B, et inversement. </a:t>
            </a:r>
            <a:endParaRPr lang="fr-FR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fr-FR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fr-FR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fr-FR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fr-FR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fr-FR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fr-FR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200" dirty="0" smtClean="0"/>
              <a:t>Le </a:t>
            </a:r>
            <a:r>
              <a:rPr lang="fr-FR" sz="1200" dirty="0"/>
              <a:t>protocole IP est le protocole de la couche réseau qui permet de gérer la communication entre les réseaux.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959862"/>
            <a:ext cx="34861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221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-2547" y="0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dirty="0" err="1" smtClean="0">
                <a:solidFill>
                  <a:srgbClr val="04064C"/>
                </a:solidFill>
                <a:latin typeface="Times New Roman"/>
                <a:cs typeface="Times New Roman"/>
              </a:rPr>
              <a:t>Caract</a:t>
            </a:r>
            <a:r>
              <a:rPr lang="fr-FR" sz="1200" spc="5" dirty="0">
                <a:solidFill>
                  <a:srgbClr val="04064C"/>
                </a:solidFill>
                <a:latin typeface="Times New Roman"/>
                <a:cs typeface="Times New Roman"/>
              </a:rPr>
              <a:t>é</a:t>
            </a:r>
            <a:r>
              <a:rPr sz="1200" spc="15" dirty="0" err="1" smtClean="0">
                <a:solidFill>
                  <a:srgbClr val="04064C"/>
                </a:solidFill>
                <a:latin typeface="Times New Roman"/>
                <a:cs typeface="Times New Roman"/>
              </a:rPr>
              <a:t>ristiques</a:t>
            </a:r>
            <a:r>
              <a:rPr sz="1200" spc="85" dirty="0" smtClean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4064C"/>
                </a:solidFill>
                <a:latin typeface="Times New Roman"/>
                <a:cs typeface="Times New Roman"/>
              </a:rPr>
              <a:t>du</a:t>
            </a:r>
            <a:r>
              <a:rPr sz="1200" spc="8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4064C"/>
                </a:solidFill>
                <a:latin typeface="Times New Roman"/>
                <a:cs typeface="Times New Roman"/>
              </a:rPr>
              <a:t>protocole</a:t>
            </a:r>
            <a:r>
              <a:rPr sz="1200" spc="8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4064C"/>
                </a:solidFill>
                <a:latin typeface="Times New Roman"/>
                <a:cs typeface="Times New Roman"/>
              </a:rPr>
              <a:t>IP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72" y="1079944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8516" y="921880"/>
            <a:ext cx="4172585" cy="16776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100" spc="-40" dirty="0" err="1" smtClean="0">
                <a:latin typeface="Tahoma"/>
                <a:cs typeface="Tahoma"/>
              </a:rPr>
              <a:t>Impl</a:t>
            </a:r>
            <a:r>
              <a:rPr lang="fr-FR" sz="1100" spc="-25" dirty="0">
                <a:latin typeface="Tahoma"/>
                <a:cs typeface="Tahoma"/>
              </a:rPr>
              <a:t>é</a:t>
            </a:r>
            <a:r>
              <a:rPr sz="1100" spc="-45" dirty="0" err="1" smtClean="0">
                <a:latin typeface="Tahoma"/>
                <a:cs typeface="Tahoma"/>
              </a:rPr>
              <a:t>mente</a:t>
            </a:r>
            <a:r>
              <a:rPr sz="1100" spc="10" dirty="0" smtClean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 err="1">
                <a:latin typeface="Tahoma"/>
                <a:cs typeface="Tahoma"/>
              </a:rPr>
              <a:t>couche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 smtClean="0">
                <a:latin typeface="Tahoma"/>
                <a:cs typeface="Tahoma"/>
              </a:rPr>
              <a:t>r</a:t>
            </a:r>
            <a:r>
              <a:rPr lang="fr-FR" sz="1100" spc="-25" dirty="0" smtClean="0">
                <a:latin typeface="Tahoma"/>
                <a:cs typeface="Tahoma"/>
              </a:rPr>
              <a:t>é</a:t>
            </a:r>
            <a:r>
              <a:rPr sz="1100" spc="-35" dirty="0" err="1" smtClean="0">
                <a:latin typeface="Tahoma"/>
                <a:cs typeface="Tahoma"/>
              </a:rPr>
              <a:t>seau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du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 smtClean="0">
                <a:latin typeface="Tahoma"/>
                <a:cs typeface="Tahoma"/>
              </a:rPr>
              <a:t>mod</a:t>
            </a:r>
            <a:r>
              <a:rPr lang="fr-FR" sz="1100" spc="-5" dirty="0">
                <a:latin typeface="Tahoma"/>
                <a:cs typeface="Tahoma"/>
              </a:rPr>
              <a:t>è</a:t>
            </a:r>
            <a:r>
              <a:rPr sz="1100" spc="-5" dirty="0" smtClean="0">
                <a:latin typeface="Tahoma"/>
                <a:cs typeface="Tahoma"/>
              </a:rPr>
              <a:t>le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OSI.</a:t>
            </a:r>
            <a:endParaRPr sz="1100" dirty="0">
              <a:latin typeface="Tahoma"/>
              <a:cs typeface="Tahoma"/>
            </a:endParaRPr>
          </a:p>
          <a:p>
            <a:pPr marL="12700" marR="291465">
              <a:lnSpc>
                <a:spcPct val="102600"/>
              </a:lnSpc>
              <a:spcBef>
                <a:spcPts val="545"/>
              </a:spcBef>
            </a:pPr>
            <a:r>
              <a:rPr lang="fr-FR" sz="1100" spc="105" dirty="0" smtClean="0">
                <a:latin typeface="Tahoma"/>
                <a:cs typeface="Tahoma"/>
              </a:rPr>
              <a:t>Définit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l'adressage logique </a:t>
            </a:r>
            <a:r>
              <a:rPr sz="1100" spc="-75" dirty="0">
                <a:latin typeface="Tahoma"/>
                <a:cs typeface="Tahoma"/>
              </a:rPr>
              <a:t>des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machines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ainsi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que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routage </a:t>
            </a:r>
            <a:r>
              <a:rPr sz="1100" spc="-75" dirty="0">
                <a:latin typeface="Tahoma"/>
                <a:cs typeface="Tahoma"/>
              </a:rPr>
              <a:t>des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 err="1" smtClean="0">
                <a:latin typeface="Tahoma"/>
                <a:cs typeface="Tahoma"/>
              </a:rPr>
              <a:t>donn</a:t>
            </a:r>
            <a:r>
              <a:rPr lang="fr-FR" sz="1100" spc="-25" dirty="0">
                <a:latin typeface="Tahoma"/>
                <a:cs typeface="Tahoma"/>
              </a:rPr>
              <a:t>é</a:t>
            </a:r>
            <a:r>
              <a:rPr sz="1100" spc="-40" dirty="0" err="1" smtClean="0">
                <a:latin typeface="Tahoma"/>
                <a:cs typeface="Tahoma"/>
              </a:rPr>
              <a:t>es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entre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45" dirty="0" smtClean="0">
                <a:latin typeface="Tahoma"/>
                <a:cs typeface="Tahoma"/>
              </a:rPr>
              <a:t>n</a:t>
            </a:r>
            <a:r>
              <a:rPr lang="fr-FR" sz="1100" spc="25" dirty="0" err="1" smtClean="0">
                <a:latin typeface="Tahoma"/>
                <a:cs typeface="Tahoma"/>
              </a:rPr>
              <a:t>oe</a:t>
            </a:r>
            <a:r>
              <a:rPr sz="1100" spc="35" dirty="0" err="1" smtClean="0">
                <a:latin typeface="Tahoma"/>
                <a:cs typeface="Tahoma"/>
              </a:rPr>
              <a:t>uds</a:t>
            </a:r>
            <a:r>
              <a:rPr sz="1100" spc="3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 marR="112395">
              <a:lnSpc>
                <a:spcPct val="102600"/>
              </a:lnSpc>
              <a:spcBef>
                <a:spcPts val="540"/>
              </a:spcBef>
            </a:pPr>
            <a:r>
              <a:rPr sz="1100" spc="-20" dirty="0" err="1">
                <a:latin typeface="Tahoma"/>
                <a:cs typeface="Tahoma"/>
              </a:rPr>
              <a:t>Protocole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non</a:t>
            </a:r>
            <a:r>
              <a:rPr lang="fr-FR" sz="1100" spc="-20" dirty="0">
                <a:solidFill>
                  <a:srgbClr val="FF0000"/>
                </a:solidFill>
                <a:latin typeface="Tahoma"/>
                <a:cs typeface="Tahoma"/>
              </a:rPr>
              <a:t> fiable </a:t>
            </a:r>
            <a:r>
              <a:rPr sz="1100" spc="-50" dirty="0" smtClean="0">
                <a:latin typeface="Tahoma"/>
                <a:cs typeface="Tahoma"/>
              </a:rPr>
              <a:t>car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garantit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pas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remise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livraison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des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 err="1" smtClean="0">
                <a:latin typeface="Tahoma"/>
                <a:cs typeface="Tahoma"/>
              </a:rPr>
              <a:t>donn</a:t>
            </a:r>
            <a:r>
              <a:rPr lang="fr-FR" sz="1100" spc="-25" dirty="0">
                <a:latin typeface="Tahoma"/>
                <a:cs typeface="Tahoma"/>
              </a:rPr>
              <a:t>é</a:t>
            </a:r>
            <a:r>
              <a:rPr sz="1100" spc="-40" dirty="0" err="1" smtClean="0">
                <a:latin typeface="Tahoma"/>
                <a:cs typeface="Tahoma"/>
              </a:rPr>
              <a:t>es</a:t>
            </a:r>
            <a:r>
              <a:rPr lang="fr-FR" sz="1100" spc="-15" dirty="0">
                <a:latin typeface="Tahoma"/>
                <a:cs typeface="Tahoma"/>
              </a:rPr>
              <a:t> </a:t>
            </a:r>
            <a:r>
              <a:rPr lang="fr-FR" sz="1100" spc="-15" dirty="0" smtClean="0">
                <a:latin typeface="Tahoma"/>
                <a:cs typeface="Tahoma"/>
              </a:rPr>
              <a:t>à </a:t>
            </a:r>
            <a:r>
              <a:rPr sz="1100" spc="-30" dirty="0" smtClean="0">
                <a:latin typeface="Tahoma"/>
                <a:cs typeface="Tahoma"/>
              </a:rPr>
              <a:t>la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destination</a:t>
            </a:r>
            <a:r>
              <a:rPr lang="fr-FR" sz="1100" spc="55" dirty="0">
                <a:latin typeface="Tahoma"/>
                <a:cs typeface="Tahoma"/>
              </a:rPr>
              <a:t> </a:t>
            </a:r>
            <a:r>
              <a:rPr lang="fr-FR" sz="1100" spc="55" dirty="0" smtClean="0">
                <a:latin typeface="Tahoma"/>
                <a:cs typeface="Tahoma"/>
              </a:rPr>
              <a:t>fi</a:t>
            </a:r>
            <a:r>
              <a:rPr sz="1100" spc="-5" dirty="0" err="1" smtClean="0">
                <a:latin typeface="Tahoma"/>
                <a:cs typeface="Tahoma"/>
              </a:rPr>
              <a:t>nale</a:t>
            </a:r>
            <a:r>
              <a:rPr sz="1100" spc="-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545"/>
              </a:spcBef>
            </a:pPr>
            <a:r>
              <a:rPr sz="1100" spc="-20" dirty="0">
                <a:latin typeface="Tahoma"/>
                <a:cs typeface="Tahoma"/>
              </a:rPr>
              <a:t>Protocole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en mode sans connexion </a:t>
            </a:r>
            <a:r>
              <a:rPr sz="1100" spc="-50" dirty="0">
                <a:latin typeface="Tahoma"/>
                <a:cs typeface="Tahoma"/>
              </a:rPr>
              <a:t>car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n'y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pas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de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 smtClean="0">
                <a:latin typeface="Tahoma"/>
                <a:cs typeface="Tahoma"/>
              </a:rPr>
              <a:t>circuit</a:t>
            </a:r>
            <a:r>
              <a:rPr lang="fr-FR" sz="1100" spc="35" dirty="0">
                <a:latin typeface="Tahoma"/>
                <a:cs typeface="Tahoma"/>
              </a:rPr>
              <a:t> </a:t>
            </a:r>
            <a:r>
              <a:rPr lang="fr-FR" sz="1100" spc="35" dirty="0" smtClean="0">
                <a:latin typeface="Tahoma"/>
                <a:cs typeface="Tahoma"/>
              </a:rPr>
              <a:t>é</a:t>
            </a:r>
            <a:r>
              <a:rPr sz="1100" spc="10" dirty="0" err="1" smtClean="0">
                <a:latin typeface="Tahoma"/>
                <a:cs typeface="Tahoma"/>
              </a:rPr>
              <a:t>tabli</a:t>
            </a:r>
            <a:r>
              <a:rPr sz="1100" spc="10" dirty="0" smtClean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au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 err="1" smtClean="0">
                <a:latin typeface="Tahoma"/>
                <a:cs typeface="Tahoma"/>
              </a:rPr>
              <a:t>pr</a:t>
            </a:r>
            <a:r>
              <a:rPr lang="fr-FR" sz="1100" spc="-15" dirty="0">
                <a:latin typeface="Tahoma"/>
                <a:cs typeface="Tahoma"/>
              </a:rPr>
              <a:t>é</a:t>
            </a:r>
            <a:r>
              <a:rPr sz="1100" spc="-20" dirty="0" err="1" smtClean="0">
                <a:latin typeface="Tahoma"/>
                <a:cs typeface="Tahoma"/>
              </a:rPr>
              <a:t>alable</a:t>
            </a:r>
            <a:r>
              <a:rPr sz="1100" spc="20" dirty="0" smtClean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paquets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 err="1">
                <a:latin typeface="Tahoma"/>
                <a:cs typeface="Tahoma"/>
              </a:rPr>
              <a:t>sont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 err="1" smtClean="0">
                <a:latin typeface="Tahoma"/>
                <a:cs typeface="Tahoma"/>
              </a:rPr>
              <a:t>achemin</a:t>
            </a:r>
            <a:r>
              <a:rPr lang="fr-FR" sz="1100" spc="-20" dirty="0">
                <a:latin typeface="Tahoma"/>
                <a:cs typeface="Tahoma"/>
              </a:rPr>
              <a:t>é</a:t>
            </a:r>
            <a:r>
              <a:rPr sz="1100" spc="-30" dirty="0" smtClean="0">
                <a:latin typeface="Tahoma"/>
                <a:cs typeface="Tahoma"/>
              </a:rPr>
              <a:t>s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5" dirty="0" err="1" smtClean="0">
                <a:latin typeface="Tahoma"/>
                <a:cs typeface="Tahoma"/>
              </a:rPr>
              <a:t>ind</a:t>
            </a:r>
            <a:r>
              <a:rPr lang="fr-FR" sz="1100" dirty="0">
                <a:latin typeface="Tahoma"/>
                <a:cs typeface="Tahoma"/>
              </a:rPr>
              <a:t>é</a:t>
            </a:r>
            <a:r>
              <a:rPr sz="1100" spc="-55" dirty="0" err="1" smtClean="0">
                <a:latin typeface="Tahoma"/>
                <a:cs typeface="Tahoma"/>
              </a:rPr>
              <a:t>pendamment</a:t>
            </a:r>
            <a:r>
              <a:rPr sz="1100" spc="20" dirty="0" smtClean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des 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autres.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2" y="1320850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672" y="1733829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72" y="2146808"/>
            <a:ext cx="65265" cy="6526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303445" y="3353169"/>
            <a:ext cx="114935" cy="10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55"/>
              </a:lnSpc>
            </a:pPr>
            <a:r>
              <a:rPr sz="550" spc="90" dirty="0">
                <a:solidFill>
                  <a:srgbClr val="04064C"/>
                </a:solidFill>
                <a:latin typeface="Georgia"/>
                <a:cs typeface="Georgia"/>
              </a:rPr>
              <a:t>17</a:t>
            </a:r>
            <a:endParaRPr sz="55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6546251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composants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connexion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dans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un</a:t>
            </a:r>
            <a:r>
              <a:rPr sz="550" spc="204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5">
                <a:moveTo>
                  <a:pt x="2303995" y="0"/>
                </a:moveTo>
                <a:lnTo>
                  <a:pt x="0" y="0"/>
                </a:lnTo>
                <a:lnTo>
                  <a:pt x="0" y="122389"/>
                </a:lnTo>
                <a:lnTo>
                  <a:pt x="2303995" y="122389"/>
                </a:lnTo>
                <a:lnTo>
                  <a:pt x="2303995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pc="5" dirty="0"/>
              <a:t>Commutateur</a:t>
            </a:r>
            <a:r>
              <a:rPr spc="80" dirty="0"/>
              <a:t> </a:t>
            </a:r>
            <a:r>
              <a:rPr dirty="0"/>
              <a:t>(switch)</a:t>
            </a:r>
          </a:p>
        </p:txBody>
      </p:sp>
      <p:sp>
        <p:nvSpPr>
          <p:cNvPr id="5" name="object 5"/>
          <p:cNvSpPr/>
          <p:nvPr/>
        </p:nvSpPr>
        <p:spPr>
          <a:xfrm>
            <a:off x="146672" y="68980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8516" y="535076"/>
            <a:ext cx="4015104" cy="1850507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-65" dirty="0">
                <a:latin typeface="Times New Roman"/>
                <a:cs typeface="Times New Roman"/>
              </a:rPr>
              <a:t>Appelé </a:t>
            </a:r>
            <a:r>
              <a:rPr sz="1200" spc="-50" dirty="0">
                <a:latin typeface="Times New Roman"/>
                <a:cs typeface="Times New Roman"/>
              </a:rPr>
              <a:t>aussi </a:t>
            </a:r>
            <a:r>
              <a:rPr sz="1200" spc="-20" dirty="0">
                <a:latin typeface="Times New Roman"/>
                <a:cs typeface="Times New Roman"/>
              </a:rPr>
              <a:t>"hub </a:t>
            </a:r>
            <a:r>
              <a:rPr sz="1200" spc="-35" dirty="0">
                <a:latin typeface="Times New Roman"/>
                <a:cs typeface="Times New Roman"/>
              </a:rPr>
              <a:t>intelligent" </a:t>
            </a:r>
            <a:r>
              <a:rPr sz="1200" spc="-55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"pont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multi-port"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1350"/>
              </a:lnSpc>
              <a:spcBef>
                <a:spcPts val="580"/>
              </a:spcBef>
            </a:pPr>
            <a:r>
              <a:rPr lang="fr-FR" sz="1200" spc="-60" dirty="0">
                <a:latin typeface="Times New Roman"/>
                <a:cs typeface="Times New Roman"/>
              </a:rPr>
              <a:t>A</a:t>
            </a:r>
            <a:r>
              <a:rPr sz="1200" spc="-60" dirty="0" err="1" smtClean="0">
                <a:latin typeface="Times New Roman"/>
                <a:cs typeface="Times New Roman"/>
              </a:rPr>
              <a:t>iguille</a:t>
            </a:r>
            <a:r>
              <a:rPr sz="1200" spc="-60" dirty="0" smtClean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les </a:t>
            </a:r>
            <a:r>
              <a:rPr sz="1200" spc="-30" dirty="0">
                <a:latin typeface="Times New Roman"/>
                <a:cs typeface="Times New Roman"/>
              </a:rPr>
              <a:t>trames </a:t>
            </a:r>
            <a:r>
              <a:rPr sz="1200" spc="-50" dirty="0">
                <a:latin typeface="Times New Roman"/>
                <a:cs typeface="Times New Roman"/>
              </a:rPr>
              <a:t>reçus </a:t>
            </a:r>
            <a:r>
              <a:rPr sz="1200" spc="-45" dirty="0">
                <a:latin typeface="Times New Roman"/>
                <a:cs typeface="Times New Roman"/>
              </a:rPr>
              <a:t>sur un </a:t>
            </a:r>
            <a:r>
              <a:rPr sz="1200" spc="-20" dirty="0">
                <a:latin typeface="Times New Roman"/>
                <a:cs typeface="Times New Roman"/>
              </a:rPr>
              <a:t>port </a:t>
            </a:r>
            <a:r>
              <a:rPr sz="1200" spc="-50" dirty="0">
                <a:latin typeface="Times New Roman"/>
                <a:cs typeface="Times New Roman"/>
              </a:rPr>
              <a:t>en </a:t>
            </a:r>
            <a:r>
              <a:rPr sz="1200" spc="-30" dirty="0">
                <a:latin typeface="Times New Roman"/>
                <a:cs typeface="Times New Roman"/>
              </a:rPr>
              <a:t>entrée </a:t>
            </a:r>
            <a:r>
              <a:rPr sz="1200" spc="-60" dirty="0">
                <a:latin typeface="Times New Roman"/>
                <a:cs typeface="Times New Roman"/>
              </a:rPr>
              <a:t>vers </a:t>
            </a:r>
            <a:r>
              <a:rPr sz="1200" spc="-65" dirty="0">
                <a:latin typeface="Times New Roman"/>
                <a:cs typeface="Times New Roman"/>
              </a:rPr>
              <a:t>le </a:t>
            </a:r>
            <a:r>
              <a:rPr sz="1200" spc="-20" dirty="0">
                <a:latin typeface="Times New Roman"/>
                <a:cs typeface="Times New Roman"/>
              </a:rPr>
              <a:t>port </a:t>
            </a:r>
            <a:r>
              <a:rPr sz="1200" spc="-25" dirty="0">
                <a:latin typeface="Times New Roman"/>
                <a:cs typeface="Times New Roman"/>
              </a:rPr>
              <a:t>adéquat </a:t>
            </a:r>
            <a:r>
              <a:rPr sz="1200" spc="-50" dirty="0">
                <a:latin typeface="Times New Roman"/>
                <a:cs typeface="Times New Roman"/>
              </a:rPr>
              <a:t>en  </a:t>
            </a:r>
            <a:r>
              <a:rPr sz="1200" spc="-45" dirty="0">
                <a:latin typeface="Times New Roman"/>
                <a:cs typeface="Times New Roman"/>
              </a:rPr>
              <a:t>sortie</a:t>
            </a:r>
            <a:endParaRPr sz="1200" dirty="0">
              <a:latin typeface="Times New Roman"/>
              <a:cs typeface="Times New Roman"/>
            </a:endParaRPr>
          </a:p>
          <a:p>
            <a:pPr marL="12700" marR="330200">
              <a:lnSpc>
                <a:spcPts val="1900"/>
              </a:lnSpc>
              <a:spcBef>
                <a:spcPts val="110"/>
              </a:spcBef>
            </a:pPr>
            <a:r>
              <a:rPr sz="1200" spc="-55" dirty="0">
                <a:latin typeface="Times New Roman"/>
                <a:cs typeface="Times New Roman"/>
              </a:rPr>
              <a:t>L'aiguillage se </a:t>
            </a:r>
            <a:r>
              <a:rPr sz="1200" spc="-30" dirty="0">
                <a:latin typeface="Times New Roman"/>
                <a:cs typeface="Times New Roman"/>
              </a:rPr>
              <a:t>fait </a:t>
            </a:r>
            <a:r>
              <a:rPr sz="1200" spc="-40" dirty="0">
                <a:latin typeface="Times New Roman"/>
                <a:cs typeface="Times New Roman"/>
              </a:rPr>
              <a:t>relativement </a:t>
            </a:r>
            <a:r>
              <a:rPr sz="1200" spc="-15" dirty="0">
                <a:latin typeface="Times New Roman"/>
                <a:cs typeface="Times New Roman"/>
              </a:rPr>
              <a:t>à </a:t>
            </a:r>
            <a:r>
              <a:rPr sz="1200" spc="-35" dirty="0">
                <a:latin typeface="Times New Roman"/>
                <a:cs typeface="Times New Roman"/>
              </a:rPr>
              <a:t>l'adresse </a:t>
            </a:r>
            <a:r>
              <a:rPr sz="1200" spc="-140" dirty="0">
                <a:latin typeface="Times New Roman"/>
                <a:cs typeface="Times New Roman"/>
              </a:rPr>
              <a:t>MAC </a:t>
            </a:r>
            <a:r>
              <a:rPr sz="1200" spc="-45" dirty="0">
                <a:latin typeface="Times New Roman"/>
                <a:cs typeface="Times New Roman"/>
              </a:rPr>
              <a:t>du </a:t>
            </a:r>
            <a:r>
              <a:rPr sz="1200" spc="-30" dirty="0">
                <a:latin typeface="Times New Roman"/>
                <a:cs typeface="Times New Roman"/>
              </a:rPr>
              <a:t>destinataire  </a:t>
            </a:r>
            <a:r>
              <a:rPr sz="1200" spc="-55" dirty="0">
                <a:latin typeface="Times New Roman"/>
                <a:cs typeface="Times New Roman"/>
              </a:rPr>
              <a:t>manipule </a:t>
            </a:r>
            <a:r>
              <a:rPr sz="1200" spc="-50" dirty="0">
                <a:latin typeface="Times New Roman"/>
                <a:cs typeface="Times New Roman"/>
              </a:rPr>
              <a:t>des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trames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spc="-40" dirty="0">
                <a:latin typeface="Times New Roman"/>
                <a:cs typeface="Times New Roman"/>
              </a:rPr>
              <a:t>forte </a:t>
            </a:r>
            <a:r>
              <a:rPr sz="1200" spc="-50" dirty="0">
                <a:latin typeface="Times New Roman"/>
                <a:cs typeface="Times New Roman"/>
              </a:rPr>
              <a:t>diminution (voir </a:t>
            </a:r>
            <a:r>
              <a:rPr sz="1200" spc="-15" dirty="0">
                <a:latin typeface="Times New Roman"/>
                <a:cs typeface="Times New Roman"/>
              </a:rPr>
              <a:t>totale </a:t>
            </a:r>
            <a:r>
              <a:rPr sz="1200" spc="-50" dirty="0">
                <a:latin typeface="Times New Roman"/>
                <a:cs typeface="Times New Roman"/>
              </a:rPr>
              <a:t>suppression) des</a:t>
            </a:r>
            <a:r>
              <a:rPr sz="1200" spc="-185" dirty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Times New Roman"/>
                <a:cs typeface="Times New Roman"/>
              </a:rPr>
              <a:t>collisions</a:t>
            </a:r>
            <a:endParaRPr sz="1200" dirty="0">
              <a:latin typeface="Times New Roman"/>
              <a:cs typeface="Times New Roman"/>
            </a:endParaRPr>
          </a:p>
          <a:p>
            <a:pPr marL="12700" marR="90170">
              <a:lnSpc>
                <a:spcPts val="1350"/>
              </a:lnSpc>
              <a:spcBef>
                <a:spcPts val="575"/>
              </a:spcBef>
            </a:pPr>
            <a:r>
              <a:rPr sz="1200" spc="-45" dirty="0">
                <a:latin typeface="Times New Roman"/>
                <a:cs typeface="Times New Roman"/>
              </a:rPr>
              <a:t>Opère </a:t>
            </a:r>
            <a:r>
              <a:rPr sz="1200" spc="-30" dirty="0">
                <a:latin typeface="Times New Roman"/>
                <a:cs typeface="Times New Roman"/>
              </a:rPr>
              <a:t>au </a:t>
            </a:r>
            <a:r>
              <a:rPr sz="1200" spc="-60" dirty="0">
                <a:latin typeface="Times New Roman"/>
                <a:cs typeface="Times New Roman"/>
              </a:rPr>
              <a:t>niveau </a:t>
            </a:r>
            <a:r>
              <a:rPr sz="1200" spc="-50" dirty="0">
                <a:latin typeface="Times New Roman"/>
                <a:cs typeface="Times New Roman"/>
              </a:rPr>
              <a:t>de la couche </a:t>
            </a:r>
            <a:r>
              <a:rPr sz="1200" spc="-60" dirty="0">
                <a:latin typeface="Times New Roman"/>
                <a:cs typeface="Times New Roman"/>
              </a:rPr>
              <a:t>liaison </a:t>
            </a:r>
            <a:r>
              <a:rPr sz="1200" spc="-50" dirty="0">
                <a:latin typeface="Times New Roman"/>
                <a:cs typeface="Times New Roman"/>
              </a:rPr>
              <a:t>de données </a:t>
            </a:r>
            <a:r>
              <a:rPr sz="1200" spc="-45" dirty="0">
                <a:latin typeface="Times New Roman"/>
                <a:cs typeface="Times New Roman"/>
              </a:rPr>
              <a:t>du </a:t>
            </a:r>
            <a:r>
              <a:rPr sz="1200" spc="-60" dirty="0">
                <a:latin typeface="Times New Roman"/>
                <a:cs typeface="Times New Roman"/>
              </a:rPr>
              <a:t>modèle OSI, </a:t>
            </a:r>
            <a:r>
              <a:rPr sz="1200" spc="-70" dirty="0">
                <a:latin typeface="Times New Roman"/>
                <a:cs typeface="Times New Roman"/>
              </a:rPr>
              <a:t>lui  </a:t>
            </a:r>
            <a:r>
              <a:rPr sz="1200" spc="-15" dirty="0">
                <a:latin typeface="Times New Roman"/>
                <a:cs typeface="Times New Roman"/>
              </a:rPr>
              <a:t>permettant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45" dirty="0">
                <a:latin typeface="Times New Roman"/>
                <a:cs typeface="Times New Roman"/>
              </a:rPr>
              <a:t>gérer </a:t>
            </a:r>
            <a:r>
              <a:rPr sz="1200" spc="-60" dirty="0">
                <a:latin typeface="Times New Roman"/>
                <a:cs typeface="Times New Roman"/>
              </a:rPr>
              <a:t>les </a:t>
            </a:r>
            <a:r>
              <a:rPr sz="1200" spc="-45" dirty="0">
                <a:latin typeface="Times New Roman"/>
                <a:cs typeface="Times New Roman"/>
              </a:rPr>
              <a:t>adresses </a:t>
            </a:r>
            <a:r>
              <a:rPr sz="1200" spc="-140" dirty="0">
                <a:latin typeface="Times New Roman"/>
                <a:cs typeface="Times New Roman"/>
              </a:rPr>
              <a:t>MAC </a:t>
            </a:r>
            <a:r>
              <a:rPr sz="1200" spc="-40" dirty="0">
                <a:latin typeface="Times New Roman"/>
                <a:cs typeface="Times New Roman"/>
              </a:rPr>
              <a:t>(adresses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physiques)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672" y="93070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672" y="134368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672" y="158459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672" y="182549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672" y="206640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980" y="2391511"/>
            <a:ext cx="1719262" cy="752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09682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0" y="4374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60" dirty="0">
                <a:solidFill>
                  <a:srgbClr val="04064C"/>
                </a:solidFill>
                <a:latin typeface="Times New Roman"/>
                <a:cs typeface="Times New Roman"/>
              </a:rPr>
              <a:t>Le</a:t>
            </a:r>
            <a:r>
              <a:rPr sz="1200" spc="6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lang="fr-FR" sz="1200" spc="10" dirty="0" smtClean="0">
                <a:solidFill>
                  <a:srgbClr val="04064C"/>
                </a:solidFill>
                <a:latin typeface="Times New Roman"/>
                <a:cs typeface="Times New Roman"/>
              </a:rPr>
              <a:t>paquet </a:t>
            </a:r>
            <a:r>
              <a:rPr sz="1200" spc="-25" dirty="0" smtClean="0">
                <a:solidFill>
                  <a:srgbClr val="04064C"/>
                </a:solidFill>
                <a:latin typeface="Times New Roman"/>
                <a:cs typeface="Times New Roman"/>
              </a:rPr>
              <a:t>IPv4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72" y="855713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2" y="1268691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72" y="1661426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889" y="1851241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889" y="2066315"/>
            <a:ext cx="52590" cy="525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8516" y="772134"/>
            <a:ext cx="3877310" cy="13874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La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taille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maximale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d'une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trame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 err="1">
                <a:latin typeface="Tahoma"/>
                <a:cs typeface="Tahoma"/>
              </a:rPr>
              <a:t>est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 err="1" smtClean="0">
                <a:latin typeface="Tahoma"/>
                <a:cs typeface="Tahoma"/>
              </a:rPr>
              <a:t>ap</a:t>
            </a:r>
            <a:r>
              <a:rPr sz="1100" spc="-30" dirty="0" err="1" smtClean="0">
                <a:latin typeface="Tahoma"/>
                <a:cs typeface="Tahoma"/>
              </a:rPr>
              <a:t>p</a:t>
            </a:r>
            <a:r>
              <a:rPr sz="1100" spc="-15" dirty="0" err="1" smtClean="0">
                <a:latin typeface="Tahoma"/>
                <a:cs typeface="Tahoma"/>
              </a:rPr>
              <a:t>el</a:t>
            </a:r>
            <a:r>
              <a:rPr lang="fr-FR" sz="1100" spc="-15" dirty="0" smtClean="0">
                <a:latin typeface="Tahoma"/>
                <a:cs typeface="Tahoma"/>
              </a:rPr>
              <a:t>é</a:t>
            </a:r>
            <a:r>
              <a:rPr sz="1100" spc="-15" dirty="0" smtClean="0">
                <a:latin typeface="Tahoma"/>
                <a:cs typeface="Tahoma"/>
              </a:rPr>
              <a:t>e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40" dirty="0">
                <a:latin typeface="Tahoma"/>
                <a:cs typeface="Tahoma"/>
              </a:rPr>
              <a:t>MTU,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5" dirty="0" err="1">
                <a:latin typeface="Tahoma"/>
                <a:cs typeface="Tahoma"/>
              </a:rPr>
              <a:t>e</a:t>
            </a:r>
            <a:r>
              <a:rPr sz="1100" spc="-30" dirty="0" err="1">
                <a:latin typeface="Tahoma"/>
                <a:cs typeface="Tahoma"/>
              </a:rPr>
              <a:t>lle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 err="1" smtClean="0">
                <a:latin typeface="Tahoma"/>
                <a:cs typeface="Tahoma"/>
              </a:rPr>
              <a:t>e</a:t>
            </a:r>
            <a:r>
              <a:rPr sz="1100" spc="-85" dirty="0" err="1" smtClean="0">
                <a:latin typeface="Tahoma"/>
                <a:cs typeface="Tahoma"/>
              </a:rPr>
              <a:t>n</a:t>
            </a:r>
            <a:r>
              <a:rPr sz="1100" spc="-50" dirty="0" err="1" smtClean="0">
                <a:latin typeface="Tahoma"/>
                <a:cs typeface="Tahoma"/>
              </a:rPr>
              <a:t>tra</a:t>
            </a:r>
            <a:r>
              <a:rPr lang="fr-FR" sz="1100" spc="-50" dirty="0" smtClean="0">
                <a:latin typeface="Tahoma"/>
                <a:cs typeface="Tahoma"/>
              </a:rPr>
              <a:t>î</a:t>
            </a:r>
            <a:r>
              <a:rPr sz="1100" spc="-50" dirty="0" err="1" smtClean="0">
                <a:latin typeface="Tahoma"/>
                <a:cs typeface="Tahoma"/>
              </a:rPr>
              <a:t>nera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l</a:t>
            </a:r>
            <a:r>
              <a:rPr sz="1100" spc="-45" dirty="0">
                <a:latin typeface="Tahoma"/>
                <a:cs typeface="Tahoma"/>
              </a:rPr>
              <a:t>a  </a:t>
            </a:r>
            <a:r>
              <a:rPr sz="1100" dirty="0">
                <a:solidFill>
                  <a:srgbClr val="3333A3"/>
                </a:solidFill>
                <a:latin typeface="Georgia"/>
                <a:cs typeface="Georgia"/>
              </a:rPr>
              <a:t>fragmentation</a:t>
            </a:r>
            <a:r>
              <a:rPr sz="1100" spc="95" dirty="0">
                <a:solidFill>
                  <a:srgbClr val="3333A3"/>
                </a:solidFill>
                <a:latin typeface="Georgia"/>
                <a:cs typeface="Georgia"/>
              </a:rPr>
              <a:t> </a:t>
            </a:r>
            <a:r>
              <a:rPr sz="1100" spc="-30" dirty="0">
                <a:latin typeface="Tahoma"/>
                <a:cs typeface="Tahoma"/>
              </a:rPr>
              <a:t>(division)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du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lang="fr-FR" sz="1100" dirty="0" smtClean="0">
                <a:solidFill>
                  <a:srgbClr val="3333A3"/>
                </a:solidFill>
                <a:latin typeface="Georgia"/>
                <a:cs typeface="Tahoma"/>
              </a:rPr>
              <a:t>paquet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2700" marR="123189">
              <a:lnSpc>
                <a:spcPct val="102600"/>
              </a:lnSpc>
              <a:spcBef>
                <a:spcPts val="545"/>
              </a:spcBef>
            </a:pPr>
            <a:r>
              <a:rPr sz="1100" spc="-40" dirty="0">
                <a:latin typeface="Tahoma"/>
                <a:cs typeface="Tahoma"/>
              </a:rPr>
              <a:t>Lors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de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l'</a:t>
            </a:r>
            <a:r>
              <a:rPr lang="fr-FR" sz="1100" dirty="0" smtClean="0">
                <a:latin typeface="Tahoma"/>
                <a:cs typeface="Tahoma"/>
              </a:rPr>
              <a:t>é</a:t>
            </a:r>
            <a:r>
              <a:rPr sz="1100" spc="-20" dirty="0" smtClean="0">
                <a:latin typeface="Tahoma"/>
                <a:cs typeface="Tahoma"/>
              </a:rPr>
              <a:t>mission</a:t>
            </a:r>
            <a:r>
              <a:rPr sz="1100" spc="-20" dirty="0">
                <a:latin typeface="Tahoma"/>
                <a:cs typeface="Tahoma"/>
              </a:rPr>
              <a:t>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 err="1" smtClean="0">
                <a:latin typeface="Tahoma"/>
                <a:cs typeface="Tahoma"/>
              </a:rPr>
              <a:t>donn</a:t>
            </a:r>
            <a:r>
              <a:rPr lang="fr-FR" sz="1100" spc="-25" dirty="0">
                <a:latin typeface="Tahoma"/>
                <a:cs typeface="Tahoma"/>
              </a:rPr>
              <a:t>é</a:t>
            </a:r>
            <a:r>
              <a:rPr sz="1100" spc="-40" dirty="0" err="1" smtClean="0">
                <a:latin typeface="Tahoma"/>
                <a:cs typeface="Tahoma"/>
              </a:rPr>
              <a:t>es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45" dirty="0" err="1">
                <a:latin typeface="Tahoma"/>
                <a:cs typeface="Tahoma"/>
              </a:rPr>
              <a:t>sont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 smtClean="0">
                <a:latin typeface="Tahoma"/>
                <a:cs typeface="Tahoma"/>
              </a:rPr>
              <a:t>d</a:t>
            </a:r>
            <a:r>
              <a:rPr lang="fr-FR" sz="1100" spc="-10" dirty="0">
                <a:latin typeface="Tahoma"/>
                <a:cs typeface="Tahoma"/>
              </a:rPr>
              <a:t>é</a:t>
            </a:r>
            <a:r>
              <a:rPr sz="1100" spc="-15" dirty="0" smtClean="0">
                <a:latin typeface="Tahoma"/>
                <a:cs typeface="Tahoma"/>
              </a:rPr>
              <a:t>coup</a:t>
            </a:r>
            <a:r>
              <a:rPr lang="fr-FR" sz="1100" spc="-5" dirty="0">
                <a:latin typeface="Tahoma"/>
                <a:cs typeface="Tahoma"/>
              </a:rPr>
              <a:t>é</a:t>
            </a:r>
            <a:r>
              <a:rPr sz="1100" spc="-15" dirty="0" err="1" smtClean="0">
                <a:latin typeface="Tahoma"/>
                <a:cs typeface="Tahoma"/>
              </a:rPr>
              <a:t>es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petits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paquets,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 err="1" smtClean="0">
                <a:latin typeface="Tahoma"/>
                <a:cs typeface="Tahoma"/>
              </a:rPr>
              <a:t>appel</a:t>
            </a:r>
            <a:r>
              <a:rPr lang="fr-FR" sz="1100" spc="5" dirty="0">
                <a:latin typeface="Tahoma"/>
                <a:cs typeface="Tahoma"/>
              </a:rPr>
              <a:t>é</a:t>
            </a:r>
            <a:r>
              <a:rPr sz="1100" spc="-80" dirty="0" smtClean="0">
                <a:latin typeface="Tahoma"/>
                <a:cs typeface="Tahoma"/>
              </a:rPr>
              <a:t>s</a:t>
            </a:r>
            <a:r>
              <a:rPr sz="1100" spc="15" dirty="0" smtClean="0"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3333A3"/>
                </a:solidFill>
                <a:latin typeface="Georgia"/>
                <a:cs typeface="Georgia"/>
              </a:rPr>
              <a:t>datagrammes</a:t>
            </a:r>
            <a:r>
              <a:rPr sz="1100" spc="125" dirty="0">
                <a:solidFill>
                  <a:srgbClr val="3333A3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3333A3"/>
                </a:solidFill>
                <a:latin typeface="Georgia"/>
                <a:cs typeface="Georgia"/>
              </a:rPr>
              <a:t>IP</a:t>
            </a:r>
            <a:endParaRPr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100" spc="-45" dirty="0">
                <a:latin typeface="Tahoma"/>
                <a:cs typeface="Tahoma"/>
              </a:rPr>
              <a:t>Les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datagrammes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sont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 err="1">
                <a:latin typeface="Tahoma"/>
                <a:cs typeface="Tahoma"/>
              </a:rPr>
              <a:t>tous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 smtClean="0">
                <a:latin typeface="Tahoma"/>
                <a:cs typeface="Tahoma"/>
              </a:rPr>
              <a:t>compos</a:t>
            </a:r>
            <a:r>
              <a:rPr lang="fr-FR" sz="1100" spc="-15" dirty="0">
                <a:latin typeface="Tahoma"/>
                <a:cs typeface="Tahoma"/>
              </a:rPr>
              <a:t>é</a:t>
            </a:r>
            <a:r>
              <a:rPr sz="1100" spc="-20" dirty="0" smtClean="0">
                <a:latin typeface="Tahoma"/>
                <a:cs typeface="Tahoma"/>
              </a:rPr>
              <a:t>s</a:t>
            </a:r>
            <a:endParaRPr sz="1100" dirty="0">
              <a:latin typeface="Tahoma"/>
              <a:cs typeface="Tahoma"/>
            </a:endParaRPr>
          </a:p>
          <a:p>
            <a:pPr marL="139065">
              <a:lnSpc>
                <a:spcPct val="100000"/>
              </a:lnSpc>
              <a:spcBef>
                <a:spcPts val="175"/>
              </a:spcBef>
            </a:pPr>
            <a:r>
              <a:rPr sz="1000" spc="-15" dirty="0">
                <a:latin typeface="Tahoma"/>
                <a:cs typeface="Tahoma"/>
              </a:rPr>
              <a:t>d'un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 smtClean="0">
                <a:latin typeface="Tahoma"/>
                <a:cs typeface="Tahoma"/>
              </a:rPr>
              <a:t>en-t</a:t>
            </a:r>
            <a:r>
              <a:rPr lang="fr-FR" sz="1000" spc="-35" dirty="0">
                <a:latin typeface="Tahoma"/>
                <a:cs typeface="Tahoma"/>
              </a:rPr>
              <a:t>ê</a:t>
            </a:r>
            <a:r>
              <a:rPr sz="1000" spc="-10" dirty="0" err="1" smtClean="0">
                <a:latin typeface="Tahoma"/>
                <a:cs typeface="Tahoma"/>
              </a:rPr>
              <a:t>te</a:t>
            </a:r>
            <a:endParaRPr sz="1000" dirty="0">
              <a:latin typeface="Tahoma"/>
              <a:cs typeface="Tahoma"/>
            </a:endParaRPr>
          </a:p>
          <a:p>
            <a:pPr marL="139065">
              <a:lnSpc>
                <a:spcPct val="100000"/>
              </a:lnSpc>
              <a:spcBef>
                <a:spcPts val="495"/>
              </a:spcBef>
            </a:pPr>
            <a:r>
              <a:rPr sz="1000" spc="-30" dirty="0">
                <a:latin typeface="Tahoma"/>
                <a:cs typeface="Tahoma"/>
              </a:rPr>
              <a:t>suivi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d'une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zone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de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 err="1" smtClean="0">
                <a:latin typeface="Tahoma"/>
                <a:cs typeface="Tahoma"/>
              </a:rPr>
              <a:t>donn</a:t>
            </a:r>
            <a:r>
              <a:rPr lang="fr-FR" sz="1000" spc="-25" dirty="0">
                <a:latin typeface="Tahoma"/>
                <a:cs typeface="Tahoma"/>
              </a:rPr>
              <a:t>é</a:t>
            </a:r>
            <a:r>
              <a:rPr sz="1000" spc="-30" dirty="0" err="1" smtClean="0">
                <a:latin typeface="Tahoma"/>
                <a:cs typeface="Tahoma"/>
              </a:rPr>
              <a:t>es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5942" y="2172055"/>
            <a:ext cx="1557337" cy="2143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6672" y="2559469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329" y="2821420"/>
            <a:ext cx="65265" cy="6526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68516" y="2510942"/>
            <a:ext cx="4034929" cy="387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z="1100" spc="-20" dirty="0" err="1" smtClean="0">
                <a:latin typeface="Tahoma"/>
                <a:cs typeface="Tahoma"/>
              </a:rPr>
              <a:t>L'en</a:t>
            </a:r>
            <a:r>
              <a:rPr sz="1100" spc="-20" dirty="0" smtClean="0">
                <a:latin typeface="Tahoma"/>
                <a:cs typeface="Tahoma"/>
              </a:rPr>
              <a:t>-t</a:t>
            </a:r>
            <a:r>
              <a:rPr lang="fr-FR" sz="1100" spc="-20" dirty="0" smtClean="0">
                <a:latin typeface="Tahoma"/>
                <a:cs typeface="Tahoma"/>
              </a:rPr>
              <a:t>ê</a:t>
            </a:r>
            <a:r>
              <a:rPr sz="1100" spc="-20" dirty="0" err="1" smtClean="0">
                <a:latin typeface="Tahoma"/>
                <a:cs typeface="Tahoma"/>
              </a:rPr>
              <a:t>te</a:t>
            </a:r>
            <a:r>
              <a:rPr sz="1100" spc="-20" dirty="0" smtClean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contient les adresses de </a:t>
            </a:r>
            <a:r>
              <a:rPr sz="1100" spc="-20" dirty="0" smtClean="0">
                <a:latin typeface="Tahoma"/>
                <a:cs typeface="Tahoma"/>
              </a:rPr>
              <a:t>l'</a:t>
            </a:r>
            <a:r>
              <a:rPr lang="fr-FR" sz="1100" spc="-20" dirty="0" smtClean="0">
                <a:latin typeface="Tahoma"/>
                <a:cs typeface="Tahoma"/>
              </a:rPr>
              <a:t>é</a:t>
            </a:r>
            <a:r>
              <a:rPr sz="1100" spc="-20" dirty="0" err="1" smtClean="0">
                <a:latin typeface="Tahoma"/>
                <a:cs typeface="Tahoma"/>
              </a:rPr>
              <a:t>metteur</a:t>
            </a:r>
            <a:r>
              <a:rPr sz="1100" spc="-20" dirty="0" smtClean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et du destinataire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spc="-20" dirty="0">
                <a:latin typeface="Tahoma"/>
                <a:cs typeface="Tahoma"/>
              </a:rPr>
              <a:t>Le routage </a:t>
            </a:r>
            <a:r>
              <a:rPr sz="1100" spc="-20" dirty="0" err="1">
                <a:latin typeface="Tahoma"/>
                <a:cs typeface="Tahoma"/>
              </a:rPr>
              <a:t>est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0" dirty="0" smtClean="0">
                <a:latin typeface="Tahoma"/>
                <a:cs typeface="Tahoma"/>
              </a:rPr>
              <a:t>bas</a:t>
            </a:r>
            <a:r>
              <a:rPr lang="fr-FR" sz="1100" spc="-20" dirty="0" smtClean="0">
                <a:latin typeface="Tahoma"/>
                <a:cs typeface="Tahoma"/>
              </a:rPr>
              <a:t>é </a:t>
            </a:r>
            <a:r>
              <a:rPr sz="1100" spc="-20" dirty="0" err="1" smtClean="0">
                <a:latin typeface="Tahoma"/>
                <a:cs typeface="Tahoma"/>
              </a:rPr>
              <a:t>sur</a:t>
            </a:r>
            <a:r>
              <a:rPr sz="1100" spc="-20" dirty="0" smtClean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l'adresse du destinataire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03445" y="3353169"/>
            <a:ext cx="114935" cy="10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55"/>
              </a:lnSpc>
            </a:pPr>
            <a:r>
              <a:rPr sz="550" spc="75" dirty="0">
                <a:solidFill>
                  <a:srgbClr val="04064C"/>
                </a:solidFill>
                <a:latin typeface="Georgia"/>
                <a:cs typeface="Georgia"/>
              </a:rPr>
              <a:t>19</a:t>
            </a:r>
            <a:endParaRPr sz="55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364324399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-90" y="0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45" dirty="0">
                <a:solidFill>
                  <a:srgbClr val="04064C"/>
                </a:solidFill>
                <a:latin typeface="Times New Roman"/>
                <a:cs typeface="Times New Roman"/>
              </a:rPr>
              <a:t>Les</a:t>
            </a:r>
            <a:r>
              <a:rPr sz="1200" spc="7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4064C"/>
                </a:solidFill>
                <a:latin typeface="Times New Roman"/>
                <a:cs typeface="Times New Roman"/>
              </a:rPr>
              <a:t>champs</a:t>
            </a:r>
            <a:r>
              <a:rPr sz="1200" spc="8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4064C"/>
                </a:solidFill>
                <a:latin typeface="Times New Roman"/>
                <a:cs typeface="Times New Roman"/>
              </a:rPr>
              <a:t>du</a:t>
            </a:r>
            <a:r>
              <a:rPr sz="1200" spc="7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lang="fr-FR" sz="1200" spc="75" dirty="0" err="1" smtClean="0">
                <a:solidFill>
                  <a:srgbClr val="04064C"/>
                </a:solidFill>
                <a:latin typeface="Times New Roman"/>
                <a:cs typeface="Times New Roman"/>
              </a:rPr>
              <a:t>packet</a:t>
            </a:r>
            <a:r>
              <a:rPr lang="fr-FR" sz="1200" spc="75" dirty="0" smtClean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30" dirty="0" smtClean="0">
                <a:solidFill>
                  <a:srgbClr val="04064C"/>
                </a:solidFill>
                <a:latin typeface="Times New Roman"/>
                <a:cs typeface="Times New Roman"/>
              </a:rPr>
              <a:t>IPV4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571" y="769607"/>
            <a:ext cx="3190875" cy="16144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2" y="2619959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2" y="2809748"/>
            <a:ext cx="65265" cy="6526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68516" y="2576029"/>
            <a:ext cx="4130675" cy="47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80"/>
              </a:lnSpc>
            </a:pPr>
            <a:r>
              <a:rPr sz="900" spc="5" dirty="0">
                <a:solidFill>
                  <a:srgbClr val="3333A3"/>
                </a:solidFill>
                <a:latin typeface="Times New Roman"/>
                <a:cs typeface="Times New Roman"/>
              </a:rPr>
              <a:t>Version</a:t>
            </a:r>
            <a:r>
              <a:rPr sz="900" spc="85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(4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bits):</a:t>
            </a:r>
            <a:r>
              <a:rPr sz="1000" spc="15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la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version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30" dirty="0" err="1">
                <a:latin typeface="Microsoft Sans Serif"/>
                <a:cs typeface="Microsoft Sans Serif"/>
              </a:rPr>
              <a:t>d'IP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25" dirty="0" err="1" smtClean="0">
                <a:latin typeface="Microsoft Sans Serif"/>
                <a:cs typeface="Microsoft Sans Serif"/>
              </a:rPr>
              <a:t>utilis</a:t>
            </a:r>
            <a:r>
              <a:rPr lang="fr-FR" sz="1000" spc="-15" dirty="0">
                <a:latin typeface="Microsoft Sans Serif"/>
                <a:cs typeface="Microsoft Sans Serif"/>
              </a:rPr>
              <a:t>é</a:t>
            </a:r>
            <a:r>
              <a:rPr sz="1000" spc="-30" dirty="0" smtClean="0">
                <a:latin typeface="Microsoft Sans Serif"/>
                <a:cs typeface="Microsoft Sans Serif"/>
              </a:rPr>
              <a:t>e</a:t>
            </a:r>
            <a:r>
              <a:rPr sz="1000" spc="-30" dirty="0">
                <a:latin typeface="Microsoft Sans Serif"/>
                <a:cs typeface="Microsoft Sans Serif"/>
              </a:rPr>
              <a:t>,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c'est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4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actuellement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(soit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0100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en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binaire).</a:t>
            </a:r>
            <a:endParaRPr sz="1000" dirty="0">
              <a:latin typeface="Microsoft Sans Serif"/>
              <a:cs typeface="Microsoft Sans Serif"/>
            </a:endParaRPr>
          </a:p>
          <a:p>
            <a:pPr marL="12700" marR="397510">
              <a:lnSpc>
                <a:spcPts val="1100"/>
              </a:lnSpc>
              <a:spcBef>
                <a:spcPts val="414"/>
              </a:spcBef>
            </a:pPr>
            <a:r>
              <a:rPr sz="1000" spc="45" dirty="0">
                <a:latin typeface="Microsoft Sans Serif"/>
                <a:cs typeface="Microsoft Sans Serif"/>
              </a:rPr>
              <a:t>Longueur de </a:t>
            </a:r>
            <a:r>
              <a:rPr sz="1000" spc="45" dirty="0" err="1" smtClean="0">
                <a:latin typeface="Microsoft Sans Serif"/>
                <a:cs typeface="Microsoft Sans Serif"/>
              </a:rPr>
              <a:t>l'ent</a:t>
            </a:r>
            <a:r>
              <a:rPr lang="fr-FR" sz="1000" spc="45" dirty="0" smtClean="0">
                <a:latin typeface="Microsoft Sans Serif"/>
                <a:cs typeface="Microsoft Sans Serif"/>
              </a:rPr>
              <a:t>ê</a:t>
            </a:r>
            <a:r>
              <a:rPr sz="1000" spc="45" dirty="0" err="1" smtClean="0">
                <a:latin typeface="Microsoft Sans Serif"/>
                <a:cs typeface="Microsoft Sans Serif"/>
              </a:rPr>
              <a:t>te</a:t>
            </a:r>
            <a:r>
              <a:rPr sz="1000" spc="45" dirty="0" smtClean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(IHL) (4 bits): il s'agit du nombre de mots de 32 bits  </a:t>
            </a:r>
            <a:r>
              <a:rPr sz="1000" spc="45" dirty="0" err="1">
                <a:latin typeface="Microsoft Sans Serif"/>
                <a:cs typeface="Microsoft Sans Serif"/>
              </a:rPr>
              <a:t>constituant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45" dirty="0" err="1" smtClean="0">
                <a:latin typeface="Microsoft Sans Serif"/>
                <a:cs typeface="Microsoft Sans Serif"/>
              </a:rPr>
              <a:t>l'ent</a:t>
            </a:r>
            <a:r>
              <a:rPr lang="fr-FR" sz="1000" spc="45" dirty="0" smtClean="0">
                <a:latin typeface="Microsoft Sans Serif"/>
                <a:cs typeface="Microsoft Sans Serif"/>
              </a:rPr>
              <a:t>ê</a:t>
            </a:r>
            <a:r>
              <a:rPr sz="1000" spc="45" dirty="0" err="1" smtClean="0">
                <a:latin typeface="Microsoft Sans Serif"/>
                <a:cs typeface="Microsoft Sans Serif"/>
              </a:rPr>
              <a:t>te</a:t>
            </a:r>
            <a:r>
              <a:rPr lang="fr-FR" sz="1000" spc="45" dirty="0" smtClean="0">
                <a:latin typeface="Microsoft Sans Serif"/>
                <a:cs typeface="Microsoft Sans Serif"/>
              </a:rPr>
              <a:t>.</a:t>
            </a:r>
            <a:endParaRPr sz="1000" spc="45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83841937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050" y="20108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45" dirty="0">
                <a:solidFill>
                  <a:srgbClr val="04064C"/>
                </a:solidFill>
                <a:latin typeface="Times New Roman"/>
                <a:cs typeface="Times New Roman"/>
              </a:rPr>
              <a:t>Les</a:t>
            </a:r>
            <a:r>
              <a:rPr sz="1200" spc="7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4064C"/>
                </a:solidFill>
                <a:latin typeface="Times New Roman"/>
                <a:cs typeface="Times New Roman"/>
              </a:rPr>
              <a:t>champs</a:t>
            </a:r>
            <a:r>
              <a:rPr sz="1200" spc="8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4064C"/>
                </a:solidFill>
                <a:latin typeface="Times New Roman"/>
                <a:cs typeface="Times New Roman"/>
              </a:rPr>
              <a:t>du</a:t>
            </a:r>
            <a:r>
              <a:rPr sz="1200" spc="7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lang="fr-FR" sz="1200" spc="10" dirty="0" err="1" smtClean="0">
                <a:solidFill>
                  <a:srgbClr val="04064C"/>
                </a:solidFill>
                <a:latin typeface="Times New Roman"/>
                <a:cs typeface="Times New Roman"/>
              </a:rPr>
              <a:t>packet</a:t>
            </a:r>
            <a:r>
              <a:rPr sz="1200" spc="75" dirty="0" smtClean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04064C"/>
                </a:solidFill>
                <a:latin typeface="Times New Roman"/>
                <a:cs typeface="Times New Roman"/>
              </a:rPr>
              <a:t>IPV4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671" y="565467"/>
            <a:ext cx="2552700" cy="1291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2" y="2004352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8516" y="1931460"/>
            <a:ext cx="4172585" cy="452047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25"/>
              </a:spcBef>
            </a:pPr>
            <a:r>
              <a:rPr sz="900" spc="15" dirty="0">
                <a:solidFill>
                  <a:srgbClr val="3333A3"/>
                </a:solidFill>
                <a:latin typeface="Times New Roman"/>
                <a:cs typeface="Times New Roman"/>
              </a:rPr>
              <a:t>Type</a:t>
            </a:r>
            <a:r>
              <a:rPr sz="900" spc="55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900" spc="35" dirty="0">
                <a:solidFill>
                  <a:srgbClr val="3333A3"/>
                </a:solidFill>
                <a:latin typeface="Times New Roman"/>
                <a:cs typeface="Times New Roman"/>
              </a:rPr>
              <a:t>de</a:t>
            </a:r>
            <a:r>
              <a:rPr sz="900" spc="6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900" spc="10" dirty="0">
                <a:solidFill>
                  <a:srgbClr val="3333A3"/>
                </a:solidFill>
                <a:latin typeface="Times New Roman"/>
                <a:cs typeface="Times New Roman"/>
              </a:rPr>
              <a:t>service</a:t>
            </a:r>
            <a:r>
              <a:rPr sz="900" spc="5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(8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bits):</a:t>
            </a:r>
            <a:r>
              <a:rPr sz="1000" spc="130" dirty="0">
                <a:latin typeface="Microsoft Sans Serif"/>
                <a:cs typeface="Microsoft Sans Serif"/>
              </a:rPr>
              <a:t> </a:t>
            </a:r>
            <a:r>
              <a:rPr lang="fr-FR" sz="1000" spc="65" dirty="0">
                <a:latin typeface="Microsoft Sans Serif"/>
                <a:cs typeface="Microsoft Sans Serif"/>
              </a:rPr>
              <a:t>définit</a:t>
            </a:r>
            <a:r>
              <a:rPr sz="1000" spc="65" dirty="0">
                <a:latin typeface="Microsoft Sans Serif"/>
                <a:cs typeface="Microsoft Sans Serif"/>
              </a:rPr>
              <a:t> la </a:t>
            </a:r>
            <a:r>
              <a:rPr sz="1000" spc="65" dirty="0" err="1">
                <a:latin typeface="Microsoft Sans Serif"/>
                <a:cs typeface="Microsoft Sans Serif"/>
              </a:rPr>
              <a:t>qualit</a:t>
            </a:r>
            <a:r>
              <a:rPr lang="fr-FR" sz="1000" spc="65" dirty="0">
                <a:latin typeface="Microsoft Sans Serif"/>
                <a:cs typeface="Microsoft Sans Serif"/>
              </a:rPr>
              <a:t>é </a:t>
            </a:r>
            <a:r>
              <a:rPr sz="1000" spc="65" dirty="0">
                <a:latin typeface="Microsoft Sans Serif"/>
                <a:cs typeface="Microsoft Sans Serif"/>
              </a:rPr>
              <a:t>du service demand</a:t>
            </a:r>
            <a:r>
              <a:rPr lang="fr-FR" sz="1000" spc="65" dirty="0" err="1">
                <a:latin typeface="Microsoft Sans Serif"/>
                <a:cs typeface="Microsoft Sans Serif"/>
              </a:rPr>
              <a:t>ée</a:t>
            </a:r>
            <a:r>
              <a:rPr sz="1000" spc="65" dirty="0">
                <a:latin typeface="Microsoft Sans Serif"/>
                <a:cs typeface="Microsoft Sans Serif"/>
              </a:rPr>
              <a:t> pour le </a:t>
            </a:r>
            <a:r>
              <a:rPr lang="fr-FR" sz="1000" spc="65" dirty="0" err="1">
                <a:latin typeface="Microsoft Sans Serif"/>
                <a:cs typeface="Microsoft Sans Serif"/>
              </a:rPr>
              <a:t>packet</a:t>
            </a:r>
            <a:r>
              <a:rPr sz="1000" spc="65" dirty="0">
                <a:latin typeface="Microsoft Sans Serif"/>
                <a:cs typeface="Microsoft Sans Serif"/>
              </a:rPr>
              <a:t> :  </a:t>
            </a:r>
            <a:r>
              <a:rPr sz="1000" spc="65" dirty="0" err="1">
                <a:latin typeface="Microsoft Sans Serif"/>
                <a:cs typeface="Microsoft Sans Serif"/>
              </a:rPr>
              <a:t>priorit</a:t>
            </a:r>
            <a:r>
              <a:rPr lang="fr-FR" sz="1000" spc="65" dirty="0">
                <a:latin typeface="Microsoft Sans Serif"/>
                <a:cs typeface="Microsoft Sans Serif"/>
              </a:rPr>
              <a:t>é</a:t>
            </a:r>
            <a:r>
              <a:rPr sz="1000" spc="65" dirty="0">
                <a:latin typeface="Microsoft Sans Serif"/>
                <a:cs typeface="Microsoft Sans Serif"/>
              </a:rPr>
              <a:t> et trois indicateurs permettant de di</a:t>
            </a:r>
            <a:r>
              <a:rPr lang="fr-FR" sz="1000" spc="65" dirty="0" err="1">
                <a:latin typeface="Microsoft Sans Serif"/>
                <a:cs typeface="Microsoft Sans Serif"/>
              </a:rPr>
              <a:t>ffé</a:t>
            </a:r>
            <a:r>
              <a:rPr sz="1000" spc="65" dirty="0" err="1">
                <a:latin typeface="Microsoft Sans Serif"/>
                <a:cs typeface="Microsoft Sans Serif"/>
              </a:rPr>
              <a:t>rencier</a:t>
            </a:r>
            <a:r>
              <a:rPr sz="1000" spc="65" dirty="0">
                <a:latin typeface="Microsoft Sans Serif"/>
                <a:cs typeface="Microsoft Sans Serif"/>
              </a:rPr>
              <a:t> le d</a:t>
            </a:r>
            <a:r>
              <a:rPr lang="fr-FR" sz="1000" spc="65" dirty="0">
                <a:latin typeface="Microsoft Sans Serif"/>
                <a:cs typeface="Microsoft Sans Serif"/>
              </a:rPr>
              <a:t>é</a:t>
            </a:r>
            <a:r>
              <a:rPr sz="1000" spc="65" dirty="0">
                <a:latin typeface="Microsoft Sans Serif"/>
                <a:cs typeface="Microsoft Sans Serif"/>
              </a:rPr>
              <a:t>bit, le d</a:t>
            </a:r>
            <a:r>
              <a:rPr lang="fr-FR" sz="1000" spc="65" dirty="0">
                <a:latin typeface="Microsoft Sans Serif"/>
                <a:cs typeface="Microsoft Sans Serif"/>
              </a:rPr>
              <a:t>é</a:t>
            </a:r>
            <a:r>
              <a:rPr sz="1000" spc="65" dirty="0" err="1">
                <a:latin typeface="Microsoft Sans Serif"/>
                <a:cs typeface="Microsoft Sans Serif"/>
              </a:rPr>
              <a:t>lai</a:t>
            </a:r>
            <a:r>
              <a:rPr sz="1000" spc="65" dirty="0">
                <a:latin typeface="Microsoft Sans Serif"/>
                <a:cs typeface="Microsoft Sans Serif"/>
              </a:rPr>
              <a:t> ou la </a:t>
            </a:r>
            <a:r>
              <a:rPr lang="fr-FR" sz="1000" spc="65" dirty="0">
                <a:latin typeface="Microsoft Sans Serif"/>
                <a:cs typeface="Microsoft Sans Serif"/>
              </a:rPr>
              <a:t>fiabilité</a:t>
            </a:r>
            <a:r>
              <a:rPr sz="1000" spc="65" dirty="0">
                <a:latin typeface="Microsoft Sans Serif"/>
                <a:cs typeface="Microsoft Sans Serif"/>
              </a:rPr>
              <a:t> .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2650" y="2383507"/>
            <a:ext cx="1240155" cy="1714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889" y="2623261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889" y="2762440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2" y="3179953"/>
            <a:ext cx="65265" cy="6526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08533" y="2566643"/>
            <a:ext cx="4132579" cy="723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ts val="1030"/>
              </a:lnSpc>
            </a:pPr>
            <a:r>
              <a:rPr sz="900" spc="35" dirty="0">
                <a:solidFill>
                  <a:srgbClr val="3333A3"/>
                </a:solidFill>
                <a:latin typeface="Times New Roman"/>
                <a:cs typeface="Times New Roman"/>
              </a:rPr>
              <a:t>PRECEDENCE</a:t>
            </a:r>
            <a:r>
              <a:rPr sz="1000" spc="-45" dirty="0">
                <a:latin typeface="Microsoft Sans Serif"/>
                <a:cs typeface="Microsoft Sans Serif"/>
              </a:rPr>
              <a:t> (3 bits) : </a:t>
            </a:r>
            <a:r>
              <a:rPr sz="1000" spc="-45" dirty="0" smtClean="0">
                <a:latin typeface="Microsoft Sans Serif"/>
                <a:cs typeface="Microsoft Sans Serif"/>
              </a:rPr>
              <a:t>d</a:t>
            </a:r>
            <a:r>
              <a:rPr lang="fr-FR" sz="1000" spc="-45" dirty="0" err="1" smtClean="0">
                <a:latin typeface="Microsoft Sans Serif"/>
                <a:cs typeface="Microsoft Sans Serif"/>
              </a:rPr>
              <a:t>éfi</a:t>
            </a:r>
            <a:r>
              <a:rPr sz="1000" spc="-45" dirty="0" smtClean="0">
                <a:latin typeface="Microsoft Sans Serif"/>
                <a:cs typeface="Microsoft Sans Serif"/>
              </a:rPr>
              <a:t>nit </a:t>
            </a:r>
            <a:r>
              <a:rPr sz="1000" spc="-45" dirty="0">
                <a:latin typeface="Microsoft Sans Serif"/>
                <a:cs typeface="Microsoft Sans Serif"/>
              </a:rPr>
              <a:t>la </a:t>
            </a:r>
            <a:r>
              <a:rPr sz="1000" spc="-45" dirty="0" err="1" smtClean="0">
                <a:latin typeface="Microsoft Sans Serif"/>
                <a:cs typeface="Microsoft Sans Serif"/>
              </a:rPr>
              <a:t>priorit</a:t>
            </a:r>
            <a:r>
              <a:rPr lang="fr-FR" sz="1000" spc="-45" dirty="0" smtClean="0">
                <a:latin typeface="Microsoft Sans Serif"/>
                <a:cs typeface="Microsoft Sans Serif"/>
              </a:rPr>
              <a:t>é </a:t>
            </a:r>
            <a:r>
              <a:rPr sz="1000" spc="-45" dirty="0" smtClean="0">
                <a:latin typeface="Microsoft Sans Serif"/>
                <a:cs typeface="Microsoft Sans Serif"/>
              </a:rPr>
              <a:t>du </a:t>
            </a:r>
            <a:r>
              <a:rPr lang="fr-FR" sz="1000" spc="-45" dirty="0" err="1" smtClean="0">
                <a:latin typeface="Microsoft Sans Serif"/>
                <a:cs typeface="Microsoft Sans Serif"/>
              </a:rPr>
              <a:t>packet</a:t>
            </a:r>
            <a:r>
              <a:rPr sz="1000" spc="-45" dirty="0" smtClean="0">
                <a:latin typeface="Microsoft Sans Serif"/>
                <a:cs typeface="Microsoft Sans Serif"/>
              </a:rPr>
              <a:t>.</a:t>
            </a:r>
            <a:endParaRPr sz="1000" spc="-45" dirty="0">
              <a:latin typeface="Microsoft Sans Serif"/>
              <a:cs typeface="Microsoft Sans Serif"/>
            </a:endParaRPr>
          </a:p>
          <a:p>
            <a:pPr marL="99060" marR="62230">
              <a:lnSpc>
                <a:spcPts val="1100"/>
              </a:lnSpc>
              <a:spcBef>
                <a:spcPts val="65"/>
              </a:spcBef>
            </a:pPr>
            <a:r>
              <a:rPr sz="1000" spc="-45" dirty="0">
                <a:latin typeface="Microsoft Sans Serif"/>
                <a:cs typeface="Microsoft Sans Serif"/>
              </a:rPr>
              <a:t>Bits D, T, R : indiquent le type </a:t>
            </a:r>
            <a:r>
              <a:rPr sz="1000" spc="-45" dirty="0" err="1">
                <a:latin typeface="Microsoft Sans Serif"/>
                <a:cs typeface="Microsoft Sans Serif"/>
              </a:rPr>
              <a:t>d'acheminement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45" dirty="0" smtClean="0">
                <a:latin typeface="Microsoft Sans Serif"/>
                <a:cs typeface="Microsoft Sans Serif"/>
              </a:rPr>
              <a:t>d</a:t>
            </a:r>
            <a:r>
              <a:rPr lang="fr-FR" sz="1000" spc="-45" dirty="0" smtClean="0">
                <a:latin typeface="Microsoft Sans Serif"/>
                <a:cs typeface="Microsoft Sans Serif"/>
              </a:rPr>
              <a:t>é</a:t>
            </a:r>
            <a:r>
              <a:rPr sz="1000" spc="-45" dirty="0" smtClean="0">
                <a:latin typeface="Microsoft Sans Serif"/>
                <a:cs typeface="Microsoft Sans Serif"/>
              </a:rPr>
              <a:t>sir</a:t>
            </a:r>
            <a:r>
              <a:rPr lang="fr-FR" sz="1000" spc="-45" dirty="0" smtClean="0">
                <a:latin typeface="Microsoft Sans Serif"/>
                <a:cs typeface="Microsoft Sans Serif"/>
              </a:rPr>
              <a:t>é</a:t>
            </a:r>
            <a:r>
              <a:rPr sz="1000" spc="-45" dirty="0" smtClean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du </a:t>
            </a:r>
            <a:r>
              <a:rPr lang="fr-FR" sz="1000" spc="-45" dirty="0" err="1" smtClean="0">
                <a:latin typeface="Microsoft Sans Serif"/>
                <a:cs typeface="Microsoft Sans Serif"/>
              </a:rPr>
              <a:t>packet</a:t>
            </a:r>
            <a:r>
              <a:rPr sz="1000" spc="-45" dirty="0" smtClean="0">
                <a:latin typeface="Microsoft Sans Serif"/>
                <a:cs typeface="Microsoft Sans Serif"/>
              </a:rPr>
              <a:t>,  </a:t>
            </a:r>
            <a:r>
              <a:rPr sz="1000" spc="-45" dirty="0" err="1" smtClean="0">
                <a:latin typeface="Microsoft Sans Serif"/>
                <a:cs typeface="Microsoft Sans Serif"/>
              </a:rPr>
              <a:t>permettant</a:t>
            </a:r>
            <a:r>
              <a:rPr lang="fr-FR" sz="1000" spc="-45" dirty="0" smtClean="0">
                <a:latin typeface="Microsoft Sans Serif"/>
                <a:cs typeface="Microsoft Sans Serif"/>
              </a:rPr>
              <a:t> à </a:t>
            </a:r>
            <a:r>
              <a:rPr sz="1000" spc="-45" dirty="0" err="1" smtClean="0">
                <a:latin typeface="Microsoft Sans Serif"/>
                <a:cs typeface="Microsoft Sans Serif"/>
              </a:rPr>
              <a:t>une</a:t>
            </a:r>
            <a:r>
              <a:rPr sz="1000" spc="-45" dirty="0" smtClean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passerelle de choisir entre plusieurs routes (si elles existent) :  D=1 </a:t>
            </a:r>
            <a:r>
              <a:rPr sz="1000" spc="-45" dirty="0" err="1" smtClean="0">
                <a:latin typeface="Microsoft Sans Serif"/>
                <a:cs typeface="Microsoft Sans Serif"/>
              </a:rPr>
              <a:t>signi</a:t>
            </a:r>
            <a:r>
              <a:rPr lang="fr-FR" sz="1000" spc="-45" dirty="0" smtClean="0">
                <a:latin typeface="Microsoft Sans Serif"/>
                <a:cs typeface="Microsoft Sans Serif"/>
              </a:rPr>
              <a:t>fie</a:t>
            </a:r>
            <a:r>
              <a:rPr sz="1000" spc="-45" dirty="0" smtClean="0">
                <a:latin typeface="Microsoft Sans Serif"/>
                <a:cs typeface="Microsoft Sans Serif"/>
              </a:rPr>
              <a:t> d</a:t>
            </a:r>
            <a:r>
              <a:rPr lang="fr-FR" sz="1000" spc="-45" dirty="0" smtClean="0">
                <a:latin typeface="Microsoft Sans Serif"/>
                <a:cs typeface="Microsoft Sans Serif"/>
              </a:rPr>
              <a:t>é</a:t>
            </a:r>
            <a:r>
              <a:rPr sz="1000" spc="-45" dirty="0" err="1" smtClean="0">
                <a:latin typeface="Microsoft Sans Serif"/>
                <a:cs typeface="Microsoft Sans Serif"/>
              </a:rPr>
              <a:t>lai</a:t>
            </a:r>
            <a:r>
              <a:rPr sz="1000" spc="-45" dirty="0" smtClean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court, T=1 </a:t>
            </a:r>
            <a:r>
              <a:rPr sz="1000" spc="-45" dirty="0" err="1" smtClean="0">
                <a:latin typeface="Microsoft Sans Serif"/>
                <a:cs typeface="Microsoft Sans Serif"/>
              </a:rPr>
              <a:t>signi</a:t>
            </a:r>
            <a:r>
              <a:rPr lang="fr-FR" sz="1000" spc="-45" dirty="0" smtClean="0">
                <a:latin typeface="Microsoft Sans Serif"/>
                <a:cs typeface="Microsoft Sans Serif"/>
              </a:rPr>
              <a:t>fi</a:t>
            </a:r>
            <a:r>
              <a:rPr sz="1000" spc="-45" dirty="0" smtClean="0">
                <a:latin typeface="Microsoft Sans Serif"/>
                <a:cs typeface="Microsoft Sans Serif"/>
              </a:rPr>
              <a:t>e d</a:t>
            </a:r>
            <a:r>
              <a:rPr lang="fr-FR" sz="1000" spc="-45" dirty="0" smtClean="0">
                <a:latin typeface="Microsoft Sans Serif"/>
                <a:cs typeface="Microsoft Sans Serif"/>
              </a:rPr>
              <a:t>é</a:t>
            </a:r>
            <a:r>
              <a:rPr sz="1000" spc="-45" dirty="0" smtClean="0">
                <a:latin typeface="Microsoft Sans Serif"/>
                <a:cs typeface="Microsoft Sans Serif"/>
              </a:rPr>
              <a:t>bit</a:t>
            </a:r>
            <a:r>
              <a:rPr lang="fr-FR" sz="1000" spc="-45" dirty="0" smtClean="0">
                <a:latin typeface="Microsoft Sans Serif"/>
                <a:cs typeface="Microsoft Sans Serif"/>
              </a:rPr>
              <a:t> é</a:t>
            </a:r>
            <a:r>
              <a:rPr sz="1000" spc="-45" dirty="0" err="1" smtClean="0">
                <a:latin typeface="Microsoft Sans Serif"/>
                <a:cs typeface="Microsoft Sans Serif"/>
              </a:rPr>
              <a:t>lev</a:t>
            </a:r>
            <a:r>
              <a:rPr lang="fr-FR" sz="1000" spc="-45" dirty="0" smtClean="0">
                <a:latin typeface="Microsoft Sans Serif"/>
                <a:cs typeface="Microsoft Sans Serif"/>
              </a:rPr>
              <a:t>é </a:t>
            </a:r>
            <a:r>
              <a:rPr sz="1000" spc="-45" dirty="0" smtClean="0">
                <a:latin typeface="Microsoft Sans Serif"/>
                <a:cs typeface="Microsoft Sans Serif"/>
              </a:rPr>
              <a:t>et </a:t>
            </a:r>
            <a:r>
              <a:rPr sz="1000" spc="-45" dirty="0">
                <a:latin typeface="Microsoft Sans Serif"/>
                <a:cs typeface="Microsoft Sans Serif"/>
              </a:rPr>
              <a:t>R=1 </a:t>
            </a:r>
            <a:r>
              <a:rPr sz="1000" spc="-45" dirty="0" err="1" smtClean="0">
                <a:latin typeface="Microsoft Sans Serif"/>
                <a:cs typeface="Microsoft Sans Serif"/>
              </a:rPr>
              <a:t>signi</a:t>
            </a:r>
            <a:r>
              <a:rPr lang="fr-FR" sz="1000" spc="-45" dirty="0" smtClean="0">
                <a:latin typeface="Microsoft Sans Serif"/>
                <a:cs typeface="Microsoft Sans Serif"/>
              </a:rPr>
              <a:t>fi</a:t>
            </a:r>
            <a:r>
              <a:rPr sz="1000" spc="-45" dirty="0" smtClean="0">
                <a:latin typeface="Microsoft Sans Serif"/>
                <a:cs typeface="Microsoft Sans Serif"/>
              </a:rPr>
              <a:t>e </a:t>
            </a:r>
            <a:r>
              <a:rPr sz="1000" spc="-45" dirty="0" err="1" smtClean="0">
                <a:latin typeface="Microsoft Sans Serif"/>
                <a:cs typeface="Microsoft Sans Serif"/>
              </a:rPr>
              <a:t>grande</a:t>
            </a:r>
            <a:r>
              <a:rPr lang="fr-FR" sz="1000" spc="-45" dirty="0" smtClean="0">
                <a:latin typeface="Microsoft Sans Serif"/>
                <a:cs typeface="Microsoft Sans Serif"/>
              </a:rPr>
              <a:t> fi</a:t>
            </a:r>
            <a:r>
              <a:rPr sz="1000" spc="-45" dirty="0" err="1" smtClean="0">
                <a:latin typeface="Microsoft Sans Serif"/>
                <a:cs typeface="Microsoft Sans Serif"/>
              </a:rPr>
              <a:t>abilit</a:t>
            </a:r>
            <a:r>
              <a:rPr lang="fr-FR" sz="1000" spc="-45" dirty="0">
                <a:latin typeface="Microsoft Sans Serif"/>
                <a:cs typeface="Microsoft Sans Serif"/>
              </a:rPr>
              <a:t>é</a:t>
            </a:r>
            <a:r>
              <a:rPr sz="1000" spc="-45" dirty="0" smtClean="0">
                <a:latin typeface="Microsoft Sans Serif"/>
                <a:cs typeface="Microsoft Sans Serif"/>
              </a:rPr>
              <a:t>.</a:t>
            </a:r>
            <a:endParaRPr sz="1000" spc="-45" dirty="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spc="-45" dirty="0">
                <a:latin typeface="Microsoft Sans Serif"/>
                <a:cs typeface="Microsoft Sans Serif"/>
              </a:rPr>
              <a:t>Longueur totale (16 bits) : nombre total d'octets du </a:t>
            </a:r>
            <a:r>
              <a:rPr lang="fr-FR" sz="1000" spc="-45" dirty="0" err="1" smtClean="0">
                <a:latin typeface="Microsoft Sans Serif"/>
                <a:cs typeface="Microsoft Sans Serif"/>
              </a:rPr>
              <a:t>packet</a:t>
            </a:r>
            <a:r>
              <a:rPr sz="1000" spc="-45" dirty="0" smtClean="0">
                <a:latin typeface="Microsoft Sans Serif"/>
                <a:cs typeface="Microsoft Sans Serif"/>
              </a:rPr>
              <a:t>, </a:t>
            </a:r>
            <a:r>
              <a:rPr sz="1000" spc="-45" dirty="0" err="1" smtClean="0">
                <a:latin typeface="Microsoft Sans Serif"/>
                <a:cs typeface="Microsoft Sans Serif"/>
              </a:rPr>
              <a:t>ent</a:t>
            </a:r>
            <a:r>
              <a:rPr lang="fr-FR" sz="1000" spc="-45" dirty="0" smtClean="0">
                <a:latin typeface="Microsoft Sans Serif"/>
                <a:cs typeface="Microsoft Sans Serif"/>
              </a:rPr>
              <a:t>ê</a:t>
            </a:r>
            <a:r>
              <a:rPr sz="1000" spc="-45" dirty="0" err="1" smtClean="0">
                <a:latin typeface="Microsoft Sans Serif"/>
                <a:cs typeface="Microsoft Sans Serif"/>
              </a:rPr>
              <a:t>te</a:t>
            </a:r>
            <a:r>
              <a:rPr sz="1000" spc="-45" dirty="0" smtClean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comprise.</a:t>
            </a:r>
          </a:p>
        </p:txBody>
      </p:sp>
    </p:spTree>
    <p:extLst>
      <p:ext uri="{BB962C8B-B14F-4D97-AF65-F5344CB8AC3E}">
        <p14:creationId xmlns:p14="http://schemas.microsoft.com/office/powerpoint/2010/main" val="78857739"/>
      </p:ext>
    </p:extLst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0" y="0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45" dirty="0">
                <a:solidFill>
                  <a:srgbClr val="04064C"/>
                </a:solidFill>
                <a:latin typeface="Times New Roman"/>
                <a:cs typeface="Times New Roman"/>
              </a:rPr>
              <a:t>Les</a:t>
            </a:r>
            <a:r>
              <a:rPr sz="1200" spc="7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4064C"/>
                </a:solidFill>
                <a:latin typeface="Times New Roman"/>
                <a:cs typeface="Times New Roman"/>
              </a:rPr>
              <a:t>champs</a:t>
            </a:r>
            <a:r>
              <a:rPr sz="1200" spc="8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4064C"/>
                </a:solidFill>
                <a:latin typeface="Times New Roman"/>
                <a:cs typeface="Times New Roman"/>
              </a:rPr>
              <a:t>du</a:t>
            </a:r>
            <a:r>
              <a:rPr sz="1200" spc="7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lang="fr-FR" sz="1200" spc="10" dirty="0" err="1" smtClean="0">
                <a:solidFill>
                  <a:srgbClr val="04064C"/>
                </a:solidFill>
                <a:latin typeface="Times New Roman"/>
                <a:cs typeface="Times New Roman"/>
              </a:rPr>
              <a:t>packet</a:t>
            </a:r>
            <a:r>
              <a:rPr lang="fr-FR" sz="1200" spc="10" dirty="0" smtClean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30" dirty="0" smtClean="0">
                <a:solidFill>
                  <a:srgbClr val="04064C"/>
                </a:solidFill>
                <a:latin typeface="Times New Roman"/>
                <a:cs typeface="Times New Roman"/>
              </a:rPr>
              <a:t>IPV4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72" y="647839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889" y="850303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889" y="1267841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889" y="1824545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889" y="2102904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889" y="2520442"/>
            <a:ext cx="52590" cy="5259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68516" y="553883"/>
            <a:ext cx="4171315" cy="268663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70"/>
              </a:spcBef>
            </a:pPr>
            <a:r>
              <a:rPr sz="900" spc="25" dirty="0">
                <a:solidFill>
                  <a:srgbClr val="0000FF"/>
                </a:solidFill>
                <a:latin typeface="Times New Roman"/>
                <a:cs typeface="Times New Roman"/>
              </a:rPr>
              <a:t>Pourquoi</a:t>
            </a:r>
            <a:r>
              <a:rPr sz="9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imes New Roman"/>
                <a:cs typeface="Times New Roman"/>
              </a:rPr>
              <a:t>utiliser</a:t>
            </a:r>
            <a:r>
              <a:rPr sz="9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10" dirty="0">
                <a:solidFill>
                  <a:srgbClr val="0000FF"/>
                </a:solidFill>
                <a:latin typeface="Times New Roman"/>
                <a:cs typeface="Times New Roman"/>
              </a:rPr>
              <a:t>la</a:t>
            </a:r>
            <a:r>
              <a:rPr sz="900" spc="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35" dirty="0">
                <a:solidFill>
                  <a:srgbClr val="0000FF"/>
                </a:solidFill>
                <a:latin typeface="Times New Roman"/>
                <a:cs typeface="Times New Roman"/>
              </a:rPr>
              <a:t>fragmentation?</a:t>
            </a:r>
            <a:endParaRPr sz="900" dirty="0">
              <a:latin typeface="Times New Roman"/>
              <a:cs typeface="Times New Roman"/>
            </a:endParaRPr>
          </a:p>
          <a:p>
            <a:pPr marL="139065" marR="79375" algn="just">
              <a:lnSpc>
                <a:spcPts val="1100"/>
              </a:lnSpc>
              <a:spcBef>
                <a:spcPts val="434"/>
              </a:spcBef>
            </a:pPr>
            <a:r>
              <a:rPr sz="1000" spc="-85" dirty="0">
                <a:latin typeface="Microsoft Sans Serif"/>
                <a:cs typeface="Microsoft Sans Serif"/>
              </a:rPr>
              <a:t>Sur </a:t>
            </a:r>
            <a:r>
              <a:rPr sz="1000" spc="-45" dirty="0">
                <a:latin typeface="Microsoft Sans Serif"/>
                <a:cs typeface="Microsoft Sans Serif"/>
              </a:rPr>
              <a:t>toute </a:t>
            </a:r>
            <a:r>
              <a:rPr sz="1000" spc="-90" dirty="0">
                <a:latin typeface="Microsoft Sans Serif"/>
                <a:cs typeface="Microsoft Sans Serif"/>
              </a:rPr>
              <a:t>machine </a:t>
            </a:r>
            <a:r>
              <a:rPr sz="1000" spc="-95" dirty="0">
                <a:latin typeface="Microsoft Sans Serif"/>
                <a:cs typeface="Microsoft Sans Serif"/>
              </a:rPr>
              <a:t>ou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passerelle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mettant </a:t>
            </a:r>
            <a:r>
              <a:rPr sz="1000" spc="-114" dirty="0">
                <a:latin typeface="Microsoft Sans Serif"/>
                <a:cs typeface="Microsoft Sans Serif"/>
              </a:rPr>
              <a:t>en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oeuvre </a:t>
            </a:r>
            <a:r>
              <a:rPr sz="1000" spc="-30" dirty="0">
                <a:latin typeface="Microsoft Sans Serif"/>
                <a:cs typeface="Microsoft Sans Serif"/>
              </a:rPr>
              <a:t>TCP/IP, </a:t>
            </a:r>
            <a:r>
              <a:rPr sz="1000" spc="-105" dirty="0" err="1">
                <a:latin typeface="Microsoft Sans Serif"/>
                <a:cs typeface="Microsoft Sans Serif"/>
              </a:rPr>
              <a:t>une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5" dirty="0" smtClean="0">
                <a:latin typeface="Microsoft Sans Serif"/>
                <a:cs typeface="Microsoft Sans Serif"/>
              </a:rPr>
              <a:t>unit</a:t>
            </a:r>
            <a:r>
              <a:rPr lang="fr-FR" sz="1000" spc="5" dirty="0" smtClean="0">
                <a:latin typeface="Microsoft Sans Serif"/>
                <a:cs typeface="Microsoft Sans Serif"/>
              </a:rPr>
              <a:t>é </a:t>
            </a:r>
            <a:r>
              <a:rPr sz="1000" spc="-85" dirty="0" err="1" smtClean="0">
                <a:latin typeface="Microsoft Sans Serif"/>
                <a:cs typeface="Microsoft Sans Serif"/>
              </a:rPr>
              <a:t>maximale</a:t>
            </a:r>
            <a:r>
              <a:rPr sz="1000" spc="-85" dirty="0" smtClean="0">
                <a:latin typeface="Microsoft Sans Serif"/>
                <a:cs typeface="Microsoft Sans Serif"/>
              </a:rPr>
              <a:t> </a:t>
            </a:r>
            <a:r>
              <a:rPr sz="1000" spc="-80" dirty="0" smtClean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de</a:t>
            </a:r>
            <a:r>
              <a:rPr sz="1000" spc="-10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transfert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(MTU</a:t>
            </a:r>
            <a:r>
              <a:rPr sz="1000" spc="-10" dirty="0" smtClean="0">
                <a:latin typeface="Microsoft Sans Serif"/>
                <a:cs typeface="Microsoft Sans Serif"/>
              </a:rPr>
              <a:t>)</a:t>
            </a:r>
            <a:r>
              <a:rPr lang="fr-FR" sz="1000" spc="40" dirty="0">
                <a:latin typeface="Microsoft Sans Serif"/>
                <a:cs typeface="Microsoft Sans Serif"/>
              </a:rPr>
              <a:t> </a:t>
            </a:r>
            <a:r>
              <a:rPr lang="fr-FR" sz="1000" spc="40" dirty="0" smtClean="0">
                <a:latin typeface="Microsoft Sans Serif"/>
                <a:cs typeface="Microsoft Sans Serif"/>
              </a:rPr>
              <a:t>définit</a:t>
            </a:r>
            <a:r>
              <a:rPr sz="1000" spc="45" dirty="0" smtClean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la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taille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maximale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d'un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85" dirty="0" err="1">
                <a:latin typeface="Microsoft Sans Serif"/>
                <a:cs typeface="Microsoft Sans Serif"/>
              </a:rPr>
              <a:t>datagramme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10" dirty="0" smtClean="0">
                <a:latin typeface="Microsoft Sans Serif"/>
                <a:cs typeface="Microsoft Sans Serif"/>
              </a:rPr>
              <a:t>v</a:t>
            </a:r>
            <a:r>
              <a:rPr lang="fr-FR" sz="1000" spc="-5" dirty="0">
                <a:latin typeface="Microsoft Sans Serif"/>
                <a:cs typeface="Microsoft Sans Serif"/>
              </a:rPr>
              <a:t>é</a:t>
            </a:r>
            <a:r>
              <a:rPr sz="1000" spc="-10" dirty="0" err="1" smtClean="0">
                <a:latin typeface="Microsoft Sans Serif"/>
                <a:cs typeface="Microsoft Sans Serif"/>
              </a:rPr>
              <a:t>hicul</a:t>
            </a:r>
            <a:r>
              <a:rPr lang="fr-FR" sz="1000" spc="50" dirty="0" smtClean="0">
                <a:latin typeface="Microsoft Sans Serif"/>
                <a:cs typeface="Microsoft Sans Serif"/>
              </a:rPr>
              <a:t>é </a:t>
            </a:r>
            <a:r>
              <a:rPr sz="1000" spc="-85" dirty="0" err="1" smtClean="0">
                <a:latin typeface="Microsoft Sans Serif"/>
                <a:cs typeface="Microsoft Sans Serif"/>
              </a:rPr>
              <a:t>sur</a:t>
            </a:r>
            <a:r>
              <a:rPr sz="1000" spc="45" dirty="0" smtClean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le</a:t>
            </a:r>
            <a:endParaRPr sz="1000" dirty="0">
              <a:latin typeface="Microsoft Sans Serif"/>
              <a:cs typeface="Microsoft Sans Serif"/>
            </a:endParaRPr>
          </a:p>
          <a:p>
            <a:pPr marL="139065" algn="just">
              <a:lnSpc>
                <a:spcPts val="1019"/>
              </a:lnSpc>
            </a:pPr>
            <a:r>
              <a:rPr sz="1000" spc="-65" dirty="0" smtClean="0">
                <a:latin typeface="Microsoft Sans Serif"/>
                <a:cs typeface="Microsoft Sans Serif"/>
              </a:rPr>
              <a:t>r</a:t>
            </a:r>
            <a:r>
              <a:rPr lang="fr-FR" sz="1000" spc="-65" dirty="0" smtClean="0">
                <a:latin typeface="Microsoft Sans Serif"/>
                <a:cs typeface="Microsoft Sans Serif"/>
              </a:rPr>
              <a:t>é</a:t>
            </a:r>
            <a:r>
              <a:rPr sz="1000" spc="-65" dirty="0" err="1" smtClean="0">
                <a:latin typeface="Microsoft Sans Serif"/>
                <a:cs typeface="Microsoft Sans Serif"/>
              </a:rPr>
              <a:t>seau</a:t>
            </a:r>
            <a:r>
              <a:rPr sz="1000" spc="40" dirty="0" smtClean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physique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c</a:t>
            </a:r>
            <a:r>
              <a:rPr sz="1000" spc="-130" dirty="0">
                <a:latin typeface="Microsoft Sans Serif"/>
                <a:cs typeface="Microsoft Sans Serif"/>
              </a:rPr>
              <a:t>o</a:t>
            </a:r>
            <a:r>
              <a:rPr sz="1000" spc="-80" dirty="0">
                <a:latin typeface="Microsoft Sans Serif"/>
                <a:cs typeface="Microsoft Sans Serif"/>
              </a:rPr>
              <a:t>rresp</a:t>
            </a:r>
            <a:r>
              <a:rPr sz="1000" spc="-60" dirty="0">
                <a:latin typeface="Microsoft Sans Serif"/>
                <a:cs typeface="Microsoft Sans Serif"/>
              </a:rPr>
              <a:t>ondant.</a:t>
            </a:r>
            <a:endParaRPr sz="1000" dirty="0">
              <a:latin typeface="Microsoft Sans Serif"/>
              <a:cs typeface="Microsoft Sans Serif"/>
            </a:endParaRPr>
          </a:p>
          <a:p>
            <a:pPr marL="139065" marR="125095" algn="just">
              <a:lnSpc>
                <a:spcPts val="1100"/>
              </a:lnSpc>
              <a:spcBef>
                <a:spcPts val="70"/>
              </a:spcBef>
            </a:pPr>
            <a:r>
              <a:rPr sz="1000" spc="-95" dirty="0">
                <a:latin typeface="Microsoft Sans Serif"/>
                <a:cs typeface="Microsoft Sans Serif"/>
              </a:rPr>
              <a:t>Lorsque </a:t>
            </a:r>
            <a:r>
              <a:rPr sz="1000" spc="-80" dirty="0">
                <a:latin typeface="Microsoft Sans Serif"/>
                <a:cs typeface="Microsoft Sans Serif"/>
              </a:rPr>
              <a:t>le </a:t>
            </a:r>
            <a:r>
              <a:rPr sz="1000" spc="-85" dirty="0">
                <a:latin typeface="Microsoft Sans Serif"/>
                <a:cs typeface="Microsoft Sans Serif"/>
              </a:rPr>
              <a:t>datagramme </a:t>
            </a:r>
            <a:r>
              <a:rPr sz="1000" spc="-80" dirty="0" err="1">
                <a:latin typeface="Microsoft Sans Serif"/>
                <a:cs typeface="Microsoft Sans Serif"/>
              </a:rPr>
              <a:t>est</a:t>
            </a:r>
            <a:r>
              <a:rPr sz="1000" spc="-80" dirty="0">
                <a:latin typeface="Microsoft Sans Serif"/>
                <a:cs typeface="Microsoft Sans Serif"/>
              </a:rPr>
              <a:t> </a:t>
            </a:r>
            <a:r>
              <a:rPr sz="1000" dirty="0" smtClean="0">
                <a:latin typeface="Microsoft Sans Serif"/>
                <a:cs typeface="Microsoft Sans Serif"/>
              </a:rPr>
              <a:t>rout</a:t>
            </a:r>
            <a:r>
              <a:rPr lang="fr-FR" sz="1000" dirty="0" smtClean="0">
                <a:latin typeface="Microsoft Sans Serif"/>
                <a:cs typeface="Microsoft Sans Serif"/>
              </a:rPr>
              <a:t>é</a:t>
            </a:r>
            <a:r>
              <a:rPr sz="1000" spc="265" dirty="0" smtClean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vers </a:t>
            </a:r>
            <a:r>
              <a:rPr sz="1000" spc="-85" dirty="0">
                <a:latin typeface="Microsoft Sans Serif"/>
                <a:cs typeface="Microsoft Sans Serif"/>
              </a:rPr>
              <a:t>un </a:t>
            </a:r>
            <a:r>
              <a:rPr sz="1000" spc="-45" dirty="0" smtClean="0">
                <a:latin typeface="Microsoft Sans Serif"/>
                <a:cs typeface="Microsoft Sans Serif"/>
              </a:rPr>
              <a:t>r</a:t>
            </a:r>
            <a:r>
              <a:rPr lang="fr-FR" sz="1000" spc="-45" dirty="0" smtClean="0">
                <a:latin typeface="Microsoft Sans Serif"/>
                <a:cs typeface="Microsoft Sans Serif"/>
              </a:rPr>
              <a:t>é</a:t>
            </a:r>
            <a:r>
              <a:rPr sz="1000" spc="-75" dirty="0" err="1" smtClean="0">
                <a:latin typeface="Microsoft Sans Serif"/>
                <a:cs typeface="Microsoft Sans Serif"/>
              </a:rPr>
              <a:t>seau</a:t>
            </a:r>
            <a:r>
              <a:rPr sz="1000" spc="-75" dirty="0" smtClean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physique </a:t>
            </a:r>
            <a:r>
              <a:rPr sz="1000" spc="-55" dirty="0">
                <a:latin typeface="Microsoft Sans Serif"/>
                <a:cs typeface="Microsoft Sans Serif"/>
              </a:rPr>
              <a:t>dont </a:t>
            </a:r>
            <a:r>
              <a:rPr sz="1000" spc="-80" dirty="0">
                <a:latin typeface="Microsoft Sans Serif"/>
                <a:cs typeface="Microsoft Sans Serif"/>
              </a:rPr>
              <a:t>le </a:t>
            </a:r>
            <a:r>
              <a:rPr sz="1000" spc="-35" dirty="0">
                <a:latin typeface="Microsoft Sans Serif"/>
                <a:cs typeface="Microsoft Sans Serif"/>
              </a:rPr>
              <a:t>MTU </a:t>
            </a:r>
            <a:r>
              <a:rPr sz="1000" spc="-80" dirty="0">
                <a:latin typeface="Microsoft Sans Serif"/>
                <a:cs typeface="Microsoft Sans Serif"/>
              </a:rPr>
              <a:t>est plus </a:t>
            </a:r>
            <a:r>
              <a:rPr sz="1000" spc="-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petit </a:t>
            </a:r>
            <a:r>
              <a:rPr sz="1000" spc="-105" dirty="0">
                <a:latin typeface="Microsoft Sans Serif"/>
                <a:cs typeface="Microsoft Sans Serif"/>
              </a:rPr>
              <a:t>que</a:t>
            </a:r>
            <a:r>
              <a:rPr sz="1000" spc="-10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le </a:t>
            </a:r>
            <a:r>
              <a:rPr sz="1000" spc="-35" dirty="0">
                <a:latin typeface="Microsoft Sans Serif"/>
                <a:cs typeface="Microsoft Sans Serif"/>
              </a:rPr>
              <a:t>MTU </a:t>
            </a:r>
            <a:r>
              <a:rPr sz="1000" spc="-60" dirty="0">
                <a:latin typeface="Microsoft Sans Serif"/>
                <a:cs typeface="Microsoft Sans Serif"/>
              </a:rPr>
              <a:t>courant, </a:t>
            </a:r>
            <a:r>
              <a:rPr sz="1000" spc="-65" dirty="0">
                <a:latin typeface="Microsoft Sans Serif"/>
                <a:cs typeface="Microsoft Sans Serif"/>
              </a:rPr>
              <a:t>la </a:t>
            </a:r>
            <a:r>
              <a:rPr sz="1000" spc="-100" dirty="0">
                <a:latin typeface="Microsoft Sans Serif"/>
                <a:cs typeface="Microsoft Sans Serif"/>
              </a:rPr>
              <a:t>passerelle </a:t>
            </a:r>
            <a:r>
              <a:rPr sz="1000" spc="-75" dirty="0">
                <a:latin typeface="Microsoft Sans Serif"/>
                <a:cs typeface="Microsoft Sans Serif"/>
              </a:rPr>
              <a:t>fragmente </a:t>
            </a:r>
            <a:r>
              <a:rPr sz="1000" spc="-80" dirty="0">
                <a:latin typeface="Microsoft Sans Serif"/>
                <a:cs typeface="Microsoft Sans Serif"/>
              </a:rPr>
              <a:t>le </a:t>
            </a:r>
            <a:r>
              <a:rPr lang="fr-FR" sz="1000" spc="-85" dirty="0" err="1" smtClean="0">
                <a:latin typeface="Microsoft Sans Serif"/>
                <a:cs typeface="Microsoft Sans Serif"/>
              </a:rPr>
              <a:t>packet</a:t>
            </a:r>
            <a:r>
              <a:rPr lang="fr-FR" sz="1000" spc="-85" dirty="0" smtClean="0">
                <a:latin typeface="Microsoft Sans Serif"/>
                <a:cs typeface="Microsoft Sans Serif"/>
              </a:rPr>
              <a:t> </a:t>
            </a:r>
            <a:r>
              <a:rPr sz="1000" spc="-114" dirty="0" smtClean="0">
                <a:latin typeface="Microsoft Sans Serif"/>
                <a:cs typeface="Microsoft Sans Serif"/>
              </a:rPr>
              <a:t>en</a:t>
            </a:r>
            <a:r>
              <a:rPr sz="1000" spc="-110" dirty="0" smtClean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un </a:t>
            </a:r>
            <a:r>
              <a:rPr sz="1000" spc="-60" dirty="0">
                <a:latin typeface="Microsoft Sans Serif"/>
                <a:cs typeface="Microsoft Sans Serif"/>
              </a:rPr>
              <a:t>certain 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95" dirty="0">
                <a:latin typeface="Microsoft Sans Serif"/>
                <a:cs typeface="Microsoft Sans Serif"/>
              </a:rPr>
              <a:t>nombre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de</a:t>
            </a:r>
            <a:r>
              <a:rPr sz="1000" spc="-10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fragments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30" dirty="0" smtClean="0">
                <a:latin typeface="Microsoft Sans Serif"/>
                <a:cs typeface="Microsoft Sans Serif"/>
              </a:rPr>
              <a:t>v</a:t>
            </a:r>
            <a:r>
              <a:rPr lang="fr-FR" sz="1000" spc="-10" dirty="0">
                <a:latin typeface="Microsoft Sans Serif"/>
                <a:cs typeface="Microsoft Sans Serif"/>
              </a:rPr>
              <a:t>é</a:t>
            </a:r>
            <a:r>
              <a:rPr sz="1000" spc="-25" dirty="0" err="1" smtClean="0">
                <a:latin typeface="Microsoft Sans Serif"/>
                <a:cs typeface="Microsoft Sans Serif"/>
              </a:rPr>
              <a:t>hicul</a:t>
            </a:r>
            <a:r>
              <a:rPr lang="fr-FR" sz="1000" spc="-15" dirty="0">
                <a:latin typeface="Microsoft Sans Serif"/>
                <a:cs typeface="Microsoft Sans Serif"/>
              </a:rPr>
              <a:t>é</a:t>
            </a:r>
            <a:r>
              <a:rPr sz="1000" spc="-30" dirty="0" smtClean="0">
                <a:latin typeface="Microsoft Sans Serif"/>
                <a:cs typeface="Microsoft Sans Serif"/>
              </a:rPr>
              <a:t>s</a:t>
            </a:r>
            <a:r>
              <a:rPr sz="1000" spc="45" dirty="0" smtClean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par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autant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de</a:t>
            </a:r>
            <a:r>
              <a:rPr sz="1000" spc="-10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trames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sur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le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45" dirty="0" smtClean="0">
                <a:latin typeface="Microsoft Sans Serif"/>
                <a:cs typeface="Microsoft Sans Serif"/>
              </a:rPr>
              <a:t>r</a:t>
            </a:r>
            <a:r>
              <a:rPr lang="fr-FR" sz="1000" spc="-30" dirty="0">
                <a:latin typeface="Microsoft Sans Serif"/>
                <a:cs typeface="Microsoft Sans Serif"/>
              </a:rPr>
              <a:t>é</a:t>
            </a:r>
            <a:r>
              <a:rPr sz="1000" spc="-75" dirty="0" err="1" smtClean="0">
                <a:latin typeface="Microsoft Sans Serif"/>
                <a:cs typeface="Microsoft Sans Serif"/>
              </a:rPr>
              <a:t>seau</a:t>
            </a:r>
            <a:r>
              <a:rPr sz="1000" spc="45" dirty="0" smtClean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physique</a:t>
            </a:r>
            <a:endParaRPr sz="1000" dirty="0">
              <a:latin typeface="Microsoft Sans Serif"/>
              <a:cs typeface="Microsoft Sans Serif"/>
            </a:endParaRPr>
          </a:p>
          <a:p>
            <a:pPr marL="139065">
              <a:lnSpc>
                <a:spcPts val="1015"/>
              </a:lnSpc>
            </a:pPr>
            <a:r>
              <a:rPr sz="1000" spc="-75" dirty="0">
                <a:latin typeface="Microsoft Sans Serif"/>
                <a:cs typeface="Microsoft Sans Serif"/>
              </a:rPr>
              <a:t>correspondant.</a:t>
            </a:r>
            <a:endParaRPr sz="1000" dirty="0">
              <a:latin typeface="Microsoft Sans Serif"/>
              <a:cs typeface="Microsoft Sans Serif"/>
            </a:endParaRPr>
          </a:p>
          <a:p>
            <a:pPr marL="139065" marR="358140">
              <a:lnSpc>
                <a:spcPts val="1100"/>
              </a:lnSpc>
              <a:spcBef>
                <a:spcPts val="65"/>
              </a:spcBef>
            </a:pPr>
            <a:r>
              <a:rPr sz="1000" spc="-95" dirty="0">
                <a:latin typeface="Microsoft Sans Serif"/>
                <a:cs typeface="Microsoft Sans Serif"/>
              </a:rPr>
              <a:t>Lorsque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le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datagramme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80" dirty="0" err="1">
                <a:latin typeface="Microsoft Sans Serif"/>
                <a:cs typeface="Microsoft Sans Serif"/>
              </a:rPr>
              <a:t>est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dirty="0" smtClean="0">
                <a:latin typeface="Microsoft Sans Serif"/>
                <a:cs typeface="Microsoft Sans Serif"/>
              </a:rPr>
              <a:t>rout</a:t>
            </a:r>
            <a:r>
              <a:rPr lang="fr-FR" sz="1000" spc="55" dirty="0" smtClean="0">
                <a:latin typeface="Microsoft Sans Serif"/>
                <a:cs typeface="Microsoft Sans Serif"/>
              </a:rPr>
              <a:t>é </a:t>
            </a:r>
            <a:r>
              <a:rPr sz="1000" spc="-100" dirty="0" err="1" smtClean="0">
                <a:latin typeface="Microsoft Sans Serif"/>
                <a:cs typeface="Microsoft Sans Serif"/>
              </a:rPr>
              <a:t>vers</a:t>
            </a:r>
            <a:r>
              <a:rPr sz="1000" spc="40" dirty="0" smtClean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un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45" dirty="0" smtClean="0">
                <a:latin typeface="Microsoft Sans Serif"/>
                <a:cs typeface="Microsoft Sans Serif"/>
              </a:rPr>
              <a:t>r</a:t>
            </a:r>
            <a:r>
              <a:rPr lang="fr-FR" sz="1000" spc="-30" dirty="0">
                <a:latin typeface="Microsoft Sans Serif"/>
                <a:cs typeface="Microsoft Sans Serif"/>
              </a:rPr>
              <a:t>é</a:t>
            </a:r>
            <a:r>
              <a:rPr sz="1000" spc="-75" dirty="0" err="1" smtClean="0">
                <a:latin typeface="Microsoft Sans Serif"/>
                <a:cs typeface="Microsoft Sans Serif"/>
              </a:rPr>
              <a:t>seau</a:t>
            </a:r>
            <a:r>
              <a:rPr sz="1000" spc="40" dirty="0" smtClean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physique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dont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le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MTU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80" dirty="0" err="1">
                <a:latin typeface="Microsoft Sans Serif"/>
                <a:cs typeface="Microsoft Sans Serif"/>
              </a:rPr>
              <a:t>est</a:t>
            </a:r>
            <a:r>
              <a:rPr sz="1000" spc="-80" dirty="0">
                <a:latin typeface="Microsoft Sans Serif"/>
                <a:cs typeface="Microsoft Sans Serif"/>
              </a:rPr>
              <a:t>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95" dirty="0" smtClean="0">
                <a:latin typeface="Microsoft Sans Serif"/>
                <a:cs typeface="Microsoft Sans Serif"/>
              </a:rPr>
              <a:t>sup</a:t>
            </a:r>
            <a:r>
              <a:rPr lang="fr-FR" sz="1000" spc="40" dirty="0">
                <a:latin typeface="Microsoft Sans Serif"/>
                <a:cs typeface="Microsoft Sans Serif"/>
              </a:rPr>
              <a:t>é</a:t>
            </a:r>
            <a:r>
              <a:rPr sz="1000" spc="-35" dirty="0" err="1" smtClean="0">
                <a:latin typeface="Microsoft Sans Serif"/>
                <a:cs typeface="Microsoft Sans Serif"/>
              </a:rPr>
              <a:t>rieur</a:t>
            </a:r>
            <a:r>
              <a:rPr sz="1000" spc="45" dirty="0" smtClean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au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MTU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courant,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la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passerelle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route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105" dirty="0">
                <a:latin typeface="Microsoft Sans Serif"/>
                <a:cs typeface="Microsoft Sans Serif"/>
              </a:rPr>
              <a:t>les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fragments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tels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quels.</a:t>
            </a:r>
            <a:endParaRPr sz="1000" dirty="0">
              <a:latin typeface="Microsoft Sans Serif"/>
              <a:cs typeface="Microsoft Sans Serif"/>
            </a:endParaRPr>
          </a:p>
          <a:p>
            <a:pPr marL="139065">
              <a:lnSpc>
                <a:spcPts val="1019"/>
              </a:lnSpc>
            </a:pPr>
            <a:r>
              <a:rPr sz="1000" spc="-80" dirty="0">
                <a:latin typeface="Microsoft Sans Serif"/>
                <a:cs typeface="Microsoft Sans Serif"/>
              </a:rPr>
              <a:t>Le </a:t>
            </a:r>
            <a:r>
              <a:rPr sz="1000" spc="-80" dirty="0" err="1">
                <a:latin typeface="Microsoft Sans Serif"/>
                <a:cs typeface="Microsoft Sans Serif"/>
              </a:rPr>
              <a:t>destinataire</a:t>
            </a:r>
            <a:r>
              <a:rPr sz="1000" spc="-80" dirty="0">
                <a:latin typeface="Microsoft Sans Serif"/>
                <a:cs typeface="Microsoft Sans Serif"/>
              </a:rPr>
              <a:t> </a:t>
            </a:r>
            <a:r>
              <a:rPr lang="fr-FR" sz="1000" spc="-80" dirty="0">
                <a:latin typeface="Microsoft Sans Serif"/>
                <a:cs typeface="Microsoft Sans Serif"/>
              </a:rPr>
              <a:t>final </a:t>
            </a:r>
            <a:r>
              <a:rPr sz="1000" spc="-80" dirty="0" err="1">
                <a:latin typeface="Microsoft Sans Serif"/>
                <a:cs typeface="Microsoft Sans Serif"/>
              </a:rPr>
              <a:t>reconstitue</a:t>
            </a:r>
            <a:r>
              <a:rPr sz="1000" spc="-80" dirty="0">
                <a:latin typeface="Microsoft Sans Serif"/>
                <a:cs typeface="Microsoft Sans Serif"/>
              </a:rPr>
              <a:t> le </a:t>
            </a:r>
            <a:r>
              <a:rPr lang="fr-FR" sz="1000" spc="-80" dirty="0" err="1">
                <a:latin typeface="Microsoft Sans Serif"/>
                <a:cs typeface="Microsoft Sans Serif"/>
              </a:rPr>
              <a:t>packet</a:t>
            </a:r>
            <a:r>
              <a:rPr sz="1000" spc="-80" dirty="0">
                <a:latin typeface="Microsoft Sans Serif"/>
                <a:cs typeface="Microsoft Sans Serif"/>
              </a:rPr>
              <a:t> initial</a:t>
            </a:r>
            <a:r>
              <a:rPr lang="fr-FR" sz="1000" spc="-80" dirty="0">
                <a:latin typeface="Microsoft Sans Serif"/>
                <a:cs typeface="Microsoft Sans Serif"/>
              </a:rPr>
              <a:t> à</a:t>
            </a:r>
            <a:r>
              <a:rPr sz="1000" spc="-80" dirty="0" err="1">
                <a:latin typeface="Microsoft Sans Serif"/>
                <a:cs typeface="Microsoft Sans Serif"/>
              </a:rPr>
              <a:t>partir</a:t>
            </a:r>
            <a:r>
              <a:rPr sz="1000" spc="-80" dirty="0">
                <a:latin typeface="Microsoft Sans Serif"/>
                <a:cs typeface="Microsoft Sans Serif"/>
              </a:rPr>
              <a:t> de l'ensemble des</a:t>
            </a:r>
          </a:p>
          <a:p>
            <a:pPr marL="139065" marR="438784">
              <a:lnSpc>
                <a:spcPts val="1100"/>
              </a:lnSpc>
              <a:spcBef>
                <a:spcPts val="70"/>
              </a:spcBef>
            </a:pPr>
            <a:r>
              <a:rPr sz="1000" spc="-80" dirty="0">
                <a:latin typeface="Microsoft Sans Serif"/>
                <a:cs typeface="Microsoft Sans Serif"/>
              </a:rPr>
              <a:t>fragments re</a:t>
            </a:r>
            <a:r>
              <a:rPr lang="fr-FR" sz="1000" spc="-80" dirty="0">
                <a:latin typeface="Microsoft Sans Serif"/>
                <a:cs typeface="Microsoft Sans Serif"/>
              </a:rPr>
              <a:t>ç</a:t>
            </a:r>
            <a:r>
              <a:rPr sz="1000" spc="-80" dirty="0">
                <a:latin typeface="Microsoft Sans Serif"/>
                <a:cs typeface="Microsoft Sans Serif"/>
              </a:rPr>
              <a:t>us; la </a:t>
            </a:r>
            <a:r>
              <a:rPr sz="1000" spc="-80" dirty="0" err="1">
                <a:latin typeface="Microsoft Sans Serif"/>
                <a:cs typeface="Microsoft Sans Serif"/>
              </a:rPr>
              <a:t>taille</a:t>
            </a:r>
            <a:r>
              <a:rPr sz="1000" spc="-80" dirty="0">
                <a:latin typeface="Microsoft Sans Serif"/>
                <a:cs typeface="Microsoft Sans Serif"/>
              </a:rPr>
              <a:t> de</a:t>
            </a:r>
            <a:r>
              <a:rPr lang="fr-FR" sz="1000" spc="-80" dirty="0">
                <a:latin typeface="Microsoft Sans Serif"/>
                <a:cs typeface="Microsoft Sans Serif"/>
              </a:rPr>
              <a:t> </a:t>
            </a:r>
            <a:r>
              <a:rPr lang="fr-FR" sz="1000" spc="-80" dirty="0" smtClean="0">
                <a:latin typeface="Microsoft Sans Serif"/>
                <a:cs typeface="Microsoft Sans Serif"/>
              </a:rPr>
              <a:t>c</a:t>
            </a:r>
            <a:r>
              <a:rPr sz="1000" spc="-80" dirty="0" err="1" smtClean="0">
                <a:latin typeface="Microsoft Sans Serif"/>
                <a:cs typeface="Microsoft Sans Serif"/>
              </a:rPr>
              <a:t>es</a:t>
            </a:r>
            <a:r>
              <a:rPr sz="1000" spc="-80" dirty="0" smtClean="0">
                <a:latin typeface="Microsoft Sans Serif"/>
                <a:cs typeface="Microsoft Sans Serif"/>
              </a:rPr>
              <a:t> </a:t>
            </a:r>
            <a:r>
              <a:rPr lang="fr-FR" sz="1000" spc="-80" dirty="0" smtClean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fragments correspond au plus petit MTU  </a:t>
            </a:r>
            <a:r>
              <a:rPr sz="1000" spc="-80" dirty="0" err="1">
                <a:latin typeface="Microsoft Sans Serif"/>
                <a:cs typeface="Microsoft Sans Serif"/>
              </a:rPr>
              <a:t>emprunt</a:t>
            </a:r>
            <a:r>
              <a:rPr sz="1000" spc="-80" dirty="0">
                <a:latin typeface="Microsoft Sans Serif"/>
                <a:cs typeface="Microsoft Sans Serif"/>
              </a:rPr>
              <a:t> </a:t>
            </a:r>
            <a:r>
              <a:rPr lang="fr-FR" sz="1000" spc="-80" dirty="0" smtClean="0">
                <a:latin typeface="Microsoft Sans Serif"/>
                <a:cs typeface="Microsoft Sans Serif"/>
              </a:rPr>
              <a:t>é </a:t>
            </a:r>
            <a:r>
              <a:rPr sz="1000" spc="-80" dirty="0" err="1" smtClean="0">
                <a:latin typeface="Microsoft Sans Serif"/>
                <a:cs typeface="Microsoft Sans Serif"/>
              </a:rPr>
              <a:t>sur</a:t>
            </a:r>
            <a:r>
              <a:rPr sz="1000" spc="-80" dirty="0" smtClean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le r seau.</a:t>
            </a:r>
          </a:p>
          <a:p>
            <a:pPr marL="139065">
              <a:lnSpc>
                <a:spcPts val="1019"/>
              </a:lnSpc>
            </a:pPr>
            <a:r>
              <a:rPr sz="1000" spc="-85" dirty="0">
                <a:latin typeface="Microsoft Sans Serif"/>
                <a:cs typeface="Microsoft Sans Serif"/>
              </a:rPr>
              <a:t>Si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un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seul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30" dirty="0">
                <a:latin typeface="Microsoft Sans Serif"/>
                <a:cs typeface="Microsoft Sans Serif"/>
              </a:rPr>
              <a:t>des</a:t>
            </a:r>
            <a:r>
              <a:rPr sz="1000" spc="-8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fragments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est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perdu,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le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lang="fr-FR" sz="1000" spc="-85" dirty="0" err="1" smtClean="0">
                <a:latin typeface="Microsoft Sans Serif"/>
                <a:cs typeface="Microsoft Sans Serif"/>
              </a:rPr>
              <a:t>packet</a:t>
            </a:r>
            <a:r>
              <a:rPr lang="fr-FR" sz="1000" spc="-85" dirty="0" smtClean="0">
                <a:latin typeface="Microsoft Sans Serif"/>
                <a:cs typeface="Microsoft Sans Serif"/>
              </a:rPr>
              <a:t> </a:t>
            </a:r>
            <a:r>
              <a:rPr sz="1000" spc="-25" dirty="0" smtClean="0">
                <a:latin typeface="Microsoft Sans Serif"/>
                <a:cs typeface="Microsoft Sans Serif"/>
              </a:rPr>
              <a:t>initial</a:t>
            </a:r>
            <a:r>
              <a:rPr sz="1000" spc="40" dirty="0" smtClean="0">
                <a:latin typeface="Microsoft Sans Serif"/>
                <a:cs typeface="Microsoft Sans Serif"/>
              </a:rPr>
              <a:t> </a:t>
            </a:r>
            <a:r>
              <a:rPr sz="1000" spc="-80" dirty="0" err="1">
                <a:latin typeface="Microsoft Sans Serif"/>
                <a:cs typeface="Microsoft Sans Serif"/>
              </a:rPr>
              <a:t>est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30" dirty="0" err="1" smtClean="0">
                <a:latin typeface="Microsoft Sans Serif"/>
                <a:cs typeface="Microsoft Sans Serif"/>
              </a:rPr>
              <a:t>consid</a:t>
            </a:r>
            <a:r>
              <a:rPr lang="fr-FR" sz="1000" spc="-30" dirty="0" err="1" smtClean="0">
                <a:latin typeface="Microsoft Sans Serif"/>
                <a:cs typeface="Microsoft Sans Serif"/>
              </a:rPr>
              <a:t>é</a:t>
            </a:r>
            <a:r>
              <a:rPr lang="fr-FR" sz="1000" spc="-15" dirty="0" err="1" smtClean="0">
                <a:latin typeface="Microsoft Sans Serif"/>
                <a:cs typeface="Microsoft Sans Serif"/>
              </a:rPr>
              <a:t>ré</a:t>
            </a:r>
            <a:r>
              <a:rPr sz="1000" spc="295" dirty="0" smtClean="0">
                <a:latin typeface="Microsoft Sans Serif"/>
                <a:cs typeface="Microsoft Sans Serif"/>
              </a:rPr>
              <a:t> </a:t>
            </a:r>
            <a:r>
              <a:rPr sz="1000" spc="-110" dirty="0">
                <a:latin typeface="Microsoft Sans Serif"/>
                <a:cs typeface="Microsoft Sans Serif"/>
              </a:rPr>
              <a:t>comme</a:t>
            </a:r>
            <a:endParaRPr sz="1000" dirty="0">
              <a:latin typeface="Microsoft Sans Serif"/>
              <a:cs typeface="Microsoft Sans Serif"/>
            </a:endParaRPr>
          </a:p>
          <a:p>
            <a:pPr marL="139065">
              <a:lnSpc>
                <a:spcPts val="1150"/>
              </a:lnSpc>
            </a:pPr>
            <a:r>
              <a:rPr sz="1000" spc="-80" dirty="0">
                <a:latin typeface="Microsoft Sans Serif"/>
                <a:cs typeface="Microsoft Sans Serif"/>
              </a:rPr>
              <a:t>perdu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: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la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35" dirty="0" err="1" smtClean="0">
                <a:latin typeface="Microsoft Sans Serif"/>
                <a:cs typeface="Microsoft Sans Serif"/>
              </a:rPr>
              <a:t>probabilit</a:t>
            </a:r>
            <a:r>
              <a:rPr lang="fr-FR" sz="1000" spc="295" dirty="0" smtClean="0">
                <a:latin typeface="Microsoft Sans Serif"/>
                <a:cs typeface="Microsoft Sans Serif"/>
              </a:rPr>
              <a:t>é</a:t>
            </a:r>
            <a:r>
              <a:rPr sz="1000" spc="-114" dirty="0" smtClean="0">
                <a:latin typeface="Microsoft Sans Serif"/>
                <a:cs typeface="Microsoft Sans Serif"/>
              </a:rPr>
              <a:t>de</a:t>
            </a:r>
            <a:r>
              <a:rPr sz="1000" spc="45" dirty="0" smtClean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perte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d'un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lang="fr-FR" sz="1000" spc="-85" dirty="0" err="1" smtClean="0">
                <a:latin typeface="Microsoft Sans Serif"/>
                <a:cs typeface="Microsoft Sans Serif"/>
              </a:rPr>
              <a:t>packet</a:t>
            </a:r>
            <a:r>
              <a:rPr lang="fr-FR" sz="1000" spc="-85" dirty="0" smtClean="0">
                <a:latin typeface="Microsoft Sans Serif"/>
                <a:cs typeface="Microsoft Sans Serif"/>
              </a:rPr>
              <a:t> </a:t>
            </a:r>
            <a:r>
              <a:rPr sz="1000" spc="-90" dirty="0" err="1" smtClean="0">
                <a:latin typeface="Microsoft Sans Serif"/>
                <a:cs typeface="Microsoft Sans Serif"/>
              </a:rPr>
              <a:t>augmente</a:t>
            </a:r>
            <a:r>
              <a:rPr sz="1000" spc="40" dirty="0" smtClean="0">
                <a:latin typeface="Microsoft Sans Serif"/>
                <a:cs typeface="Microsoft Sans Serif"/>
              </a:rPr>
              <a:t> </a:t>
            </a:r>
            <a:r>
              <a:rPr sz="1000" spc="-110" dirty="0">
                <a:latin typeface="Microsoft Sans Serif"/>
                <a:cs typeface="Microsoft Sans Serif"/>
              </a:rPr>
              <a:t>avec  </a:t>
            </a:r>
            <a:r>
              <a:rPr sz="1000" spc="-65" dirty="0">
                <a:latin typeface="Microsoft Sans Serif"/>
                <a:cs typeface="Microsoft Sans Serif"/>
              </a:rPr>
              <a:t>la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fragmentation.</a:t>
            </a:r>
            <a:endParaRPr sz="1000" dirty="0">
              <a:latin typeface="Microsoft Sans Serif"/>
              <a:cs typeface="Microsoft Sans Serif"/>
            </a:endParaRPr>
          </a:p>
          <a:p>
            <a:pPr marL="12700" marR="30480" algn="just">
              <a:lnSpc>
                <a:spcPts val="1100"/>
              </a:lnSpc>
              <a:spcBef>
                <a:spcPts val="415"/>
              </a:spcBef>
            </a:pPr>
            <a:r>
              <a:rPr sz="900" spc="45" dirty="0" err="1" smtClean="0">
                <a:solidFill>
                  <a:srgbClr val="3333A3"/>
                </a:solidFill>
                <a:latin typeface="Times New Roman"/>
                <a:cs typeface="Times New Roman"/>
              </a:rPr>
              <a:t>Identi</a:t>
            </a:r>
            <a:r>
              <a:rPr lang="fr-FR" sz="900" spc="45" dirty="0" smtClean="0">
                <a:solidFill>
                  <a:srgbClr val="3333A3"/>
                </a:solidFill>
                <a:latin typeface="Times New Roman"/>
                <a:cs typeface="Times New Roman"/>
              </a:rPr>
              <a:t>fi</a:t>
            </a:r>
            <a:r>
              <a:rPr sz="900" spc="50" dirty="0" err="1" smtClean="0">
                <a:solidFill>
                  <a:srgbClr val="3333A3"/>
                </a:solidFill>
                <a:latin typeface="Times New Roman"/>
                <a:cs typeface="Times New Roman"/>
              </a:rPr>
              <a:t>cation</a:t>
            </a:r>
            <a:r>
              <a:rPr sz="900" spc="50" dirty="0" smtClean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(</a:t>
            </a:r>
            <a:r>
              <a:rPr sz="1000" spc="-35" dirty="0" err="1" smtClean="0">
                <a:latin typeface="Microsoft Sans Serif"/>
                <a:cs typeface="Microsoft Sans Serif"/>
              </a:rPr>
              <a:t>Num</a:t>
            </a:r>
            <a:r>
              <a:rPr lang="fr-FR" sz="1000" spc="-35" dirty="0" smtClean="0">
                <a:latin typeface="Microsoft Sans Serif"/>
                <a:cs typeface="Microsoft Sans Serif"/>
              </a:rPr>
              <a:t>é</a:t>
            </a:r>
            <a:r>
              <a:rPr sz="1000" spc="-25" dirty="0" err="1" smtClean="0">
                <a:latin typeface="Microsoft Sans Serif"/>
                <a:cs typeface="Microsoft Sans Serif"/>
              </a:rPr>
              <a:t>ro</a:t>
            </a:r>
            <a:r>
              <a:rPr sz="1000" spc="-25" dirty="0" smtClean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de</a:t>
            </a:r>
            <a:r>
              <a:rPr sz="1000" spc="-11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datagramme) </a:t>
            </a:r>
            <a:r>
              <a:rPr sz="1000" spc="-60" dirty="0">
                <a:latin typeface="Microsoft Sans Serif"/>
                <a:cs typeface="Microsoft Sans Serif"/>
              </a:rPr>
              <a:t>(16 </a:t>
            </a:r>
            <a:r>
              <a:rPr sz="1000" spc="-30" dirty="0">
                <a:latin typeface="Microsoft Sans Serif"/>
                <a:cs typeface="Microsoft Sans Serif"/>
              </a:rPr>
              <a:t>bits):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spc="-25" dirty="0" err="1" smtClean="0">
                <a:latin typeface="Microsoft Sans Serif"/>
                <a:cs typeface="Microsoft Sans Serif"/>
              </a:rPr>
              <a:t>identi</a:t>
            </a:r>
            <a:r>
              <a:rPr lang="fr-FR" sz="1000" spc="-25" dirty="0" smtClean="0">
                <a:latin typeface="Microsoft Sans Serif"/>
                <a:cs typeface="Microsoft Sans Serif"/>
              </a:rPr>
              <a:t>fi</a:t>
            </a:r>
            <a:r>
              <a:rPr sz="1000" spc="-35" dirty="0" smtClean="0">
                <a:latin typeface="Microsoft Sans Serif"/>
                <a:cs typeface="Microsoft Sans Serif"/>
              </a:rPr>
              <a:t>e </a:t>
            </a:r>
            <a:r>
              <a:rPr sz="1000" spc="-80" dirty="0">
                <a:latin typeface="Microsoft Sans Serif"/>
                <a:cs typeface="Microsoft Sans Serif"/>
              </a:rPr>
              <a:t>le </a:t>
            </a:r>
            <a:r>
              <a:rPr sz="1000" spc="-85" dirty="0">
                <a:latin typeface="Microsoft Sans Serif"/>
                <a:cs typeface="Microsoft Sans Serif"/>
              </a:rPr>
              <a:t>datagramme </a:t>
            </a:r>
            <a:r>
              <a:rPr sz="1000" spc="-25" dirty="0">
                <a:latin typeface="Microsoft Sans Serif"/>
                <a:cs typeface="Microsoft Sans Serif"/>
              </a:rPr>
              <a:t>initial. </a:t>
            </a:r>
            <a:r>
              <a:rPr sz="1000" spc="-15" dirty="0">
                <a:latin typeface="Microsoft Sans Serif"/>
                <a:cs typeface="Microsoft Sans Serif"/>
              </a:rPr>
              <a:t>Il 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80" dirty="0" err="1">
                <a:latin typeface="Microsoft Sans Serif"/>
                <a:cs typeface="Microsoft Sans Serif"/>
              </a:rPr>
              <a:t>est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spc="-10" dirty="0" err="1" smtClean="0">
                <a:latin typeface="Microsoft Sans Serif"/>
                <a:cs typeface="Microsoft Sans Serif"/>
              </a:rPr>
              <a:t>utilis</a:t>
            </a:r>
            <a:r>
              <a:rPr lang="fr-FR" sz="1000" spc="-10" dirty="0" smtClean="0">
                <a:latin typeface="Microsoft Sans Serif"/>
                <a:cs typeface="Microsoft Sans Serif"/>
              </a:rPr>
              <a:t>é</a:t>
            </a:r>
            <a:r>
              <a:rPr sz="1000" spc="245" dirty="0" smtClean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pour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la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reconstitution </a:t>
            </a:r>
            <a:r>
              <a:rPr sz="1000" spc="-114" dirty="0">
                <a:latin typeface="Microsoft Sans Serif"/>
                <a:cs typeface="Microsoft Sans Serif"/>
              </a:rPr>
              <a:t>de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lang="fr-FR" sz="1000" spc="-85" dirty="0" err="1" smtClean="0">
                <a:latin typeface="Microsoft Sans Serif"/>
                <a:cs typeface="Microsoft Sans Serif"/>
              </a:rPr>
              <a:t>packet</a:t>
            </a:r>
            <a:r>
              <a:rPr lang="fr-FR" sz="1000" spc="-85" dirty="0" smtClean="0">
                <a:latin typeface="Microsoft Sans Serif"/>
                <a:cs typeface="Microsoft Sans Serif"/>
              </a:rPr>
              <a:t> à </a:t>
            </a:r>
            <a:r>
              <a:rPr sz="1000" spc="-40" dirty="0" err="1" smtClean="0">
                <a:latin typeface="Microsoft Sans Serif"/>
                <a:cs typeface="Microsoft Sans Serif"/>
              </a:rPr>
              <a:t>partir</a:t>
            </a:r>
            <a:r>
              <a:rPr sz="1000" spc="-40" dirty="0" smtClean="0">
                <a:latin typeface="Microsoft Sans Serif"/>
                <a:cs typeface="Microsoft Sans Serif"/>
              </a:rPr>
              <a:t> </a:t>
            </a:r>
            <a:r>
              <a:rPr sz="1000" spc="-125" dirty="0">
                <a:latin typeface="Microsoft Sans Serif"/>
                <a:cs typeface="Microsoft Sans Serif"/>
              </a:rPr>
              <a:t>des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fragments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qui </a:t>
            </a:r>
            <a:r>
              <a:rPr sz="1000" spc="-45" dirty="0">
                <a:latin typeface="Microsoft Sans Serif"/>
                <a:cs typeface="Microsoft Sans Serif"/>
              </a:rPr>
              <a:t>ont </a:t>
            </a:r>
            <a:r>
              <a:rPr sz="1000" spc="-70" dirty="0">
                <a:latin typeface="Microsoft Sans Serif"/>
                <a:cs typeface="Microsoft Sans Serif"/>
              </a:rPr>
              <a:t>tous </a:t>
            </a:r>
            <a:r>
              <a:rPr sz="1000" spc="-65" dirty="0">
                <a:latin typeface="Microsoft Sans Serif"/>
                <a:cs typeface="Microsoft Sans Serif"/>
              </a:rPr>
              <a:t> la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55" dirty="0" smtClean="0">
                <a:latin typeface="Microsoft Sans Serif"/>
                <a:cs typeface="Microsoft Sans Serif"/>
              </a:rPr>
              <a:t>m</a:t>
            </a:r>
            <a:r>
              <a:rPr lang="fr-FR" sz="1000" spc="-55" dirty="0" smtClean="0">
                <a:latin typeface="Microsoft Sans Serif"/>
                <a:cs typeface="Microsoft Sans Serif"/>
              </a:rPr>
              <a:t>ê</a:t>
            </a:r>
            <a:r>
              <a:rPr sz="1000" spc="-55" dirty="0" smtClean="0">
                <a:latin typeface="Microsoft Sans Serif"/>
                <a:cs typeface="Microsoft Sans Serif"/>
              </a:rPr>
              <a:t>me</a:t>
            </a:r>
            <a:r>
              <a:rPr sz="1000" spc="40" dirty="0" smtClean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valeur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de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25" dirty="0" err="1" smtClean="0">
                <a:latin typeface="Microsoft Sans Serif"/>
                <a:cs typeface="Microsoft Sans Serif"/>
              </a:rPr>
              <a:t>l'identi</a:t>
            </a:r>
            <a:r>
              <a:rPr lang="fr-FR" sz="1000" spc="-25" dirty="0" smtClean="0">
                <a:latin typeface="Microsoft Sans Serif"/>
                <a:cs typeface="Microsoft Sans Serif"/>
              </a:rPr>
              <a:t>fi</a:t>
            </a:r>
            <a:r>
              <a:rPr sz="1000" spc="-25" dirty="0" err="1" smtClean="0">
                <a:latin typeface="Microsoft Sans Serif"/>
                <a:cs typeface="Microsoft Sans Serif"/>
              </a:rPr>
              <a:t>cation</a:t>
            </a:r>
            <a:r>
              <a:rPr sz="1000" spc="-25" dirty="0">
                <a:latin typeface="Microsoft Sans Serif"/>
                <a:cs typeface="Microsoft Sans Serif"/>
              </a:rPr>
              <a:t>.</a:t>
            </a:r>
            <a:endParaRPr sz="1000" dirty="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72" y="2836735"/>
            <a:ext cx="65265" cy="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19719"/>
      </p:ext>
    </p:extLst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0" y="-22225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45" dirty="0">
                <a:solidFill>
                  <a:srgbClr val="04064C"/>
                </a:solidFill>
                <a:latin typeface="Times New Roman"/>
                <a:cs typeface="Times New Roman"/>
              </a:rPr>
              <a:t>Les</a:t>
            </a:r>
            <a:r>
              <a:rPr sz="1200" spc="7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4064C"/>
                </a:solidFill>
                <a:latin typeface="Times New Roman"/>
                <a:cs typeface="Times New Roman"/>
              </a:rPr>
              <a:t>champs</a:t>
            </a:r>
            <a:r>
              <a:rPr sz="1200" spc="8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4064C"/>
                </a:solidFill>
                <a:latin typeface="Times New Roman"/>
                <a:cs typeface="Times New Roman"/>
              </a:rPr>
              <a:t>du</a:t>
            </a:r>
            <a:r>
              <a:rPr sz="1200" spc="7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lang="fr-FR" sz="1200" spc="10" dirty="0" err="1" smtClean="0">
                <a:solidFill>
                  <a:srgbClr val="04064C"/>
                </a:solidFill>
                <a:latin typeface="Times New Roman"/>
                <a:cs typeface="Times New Roman"/>
              </a:rPr>
              <a:t>packet</a:t>
            </a:r>
            <a:r>
              <a:rPr sz="1200" spc="75" dirty="0" smtClean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04064C"/>
                </a:solidFill>
                <a:latin typeface="Times New Roman"/>
                <a:cs typeface="Times New Roman"/>
              </a:rPr>
              <a:t>IPV4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733" y="570763"/>
            <a:ext cx="1914525" cy="9686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2" y="1717446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889" y="1902333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889" y="2092109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889" y="2585554"/>
            <a:ext cx="52590" cy="525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8516" y="1624131"/>
            <a:ext cx="4126865" cy="167545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900" spc="40" dirty="0">
                <a:solidFill>
                  <a:srgbClr val="3333A3"/>
                </a:solidFill>
                <a:latin typeface="Times New Roman"/>
                <a:cs typeface="Times New Roman"/>
              </a:rPr>
              <a:t>Drapeau</a:t>
            </a:r>
            <a:r>
              <a:rPr sz="900" spc="9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900" spc="40" dirty="0">
                <a:solidFill>
                  <a:srgbClr val="3333A3"/>
                </a:solidFill>
                <a:latin typeface="Times New Roman"/>
                <a:cs typeface="Times New Roman"/>
              </a:rPr>
              <a:t>(</a:t>
            </a:r>
            <a:r>
              <a:rPr sz="900" spc="40" dirty="0" err="1" smtClean="0">
                <a:solidFill>
                  <a:srgbClr val="3333A3"/>
                </a:solidFill>
                <a:latin typeface="Times New Roman"/>
                <a:cs typeface="Times New Roman"/>
              </a:rPr>
              <a:t>ou</a:t>
            </a:r>
            <a:r>
              <a:rPr lang="fr-FR" sz="900" spc="4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lang="fr-FR" sz="900" spc="40" dirty="0" err="1" smtClean="0">
                <a:solidFill>
                  <a:srgbClr val="3333A3"/>
                </a:solidFill>
                <a:latin typeface="Times New Roman"/>
                <a:cs typeface="Times New Roman"/>
              </a:rPr>
              <a:t>fl</a:t>
            </a:r>
            <a:r>
              <a:rPr sz="900" spc="114" dirty="0" err="1" smtClean="0">
                <a:solidFill>
                  <a:srgbClr val="3333A3"/>
                </a:solidFill>
                <a:latin typeface="Times New Roman"/>
                <a:cs typeface="Times New Roman"/>
              </a:rPr>
              <a:t>ag</a:t>
            </a:r>
            <a:r>
              <a:rPr sz="900" spc="114" dirty="0">
                <a:solidFill>
                  <a:srgbClr val="3333A3"/>
                </a:solidFill>
                <a:latin typeface="Times New Roman"/>
                <a:cs typeface="Times New Roman"/>
              </a:rPr>
              <a:t>)</a:t>
            </a:r>
            <a:r>
              <a:rPr sz="900" spc="8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(3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bits)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: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chaque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bit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a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05" dirty="0" err="1">
                <a:latin typeface="Microsoft Sans Serif"/>
                <a:cs typeface="Microsoft Sans Serif"/>
              </a:rPr>
              <a:t>une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40" dirty="0" err="1" smtClean="0">
                <a:latin typeface="Microsoft Sans Serif"/>
                <a:cs typeface="Microsoft Sans Serif"/>
              </a:rPr>
              <a:t>signi</a:t>
            </a:r>
            <a:r>
              <a:rPr lang="fr-FR" sz="1000" spc="-20" dirty="0" smtClean="0">
                <a:latin typeface="Microsoft Sans Serif"/>
                <a:cs typeface="Microsoft Sans Serif"/>
              </a:rPr>
              <a:t>fi</a:t>
            </a:r>
            <a:r>
              <a:rPr sz="1000" spc="-40" dirty="0" err="1" smtClean="0">
                <a:latin typeface="Microsoft Sans Serif"/>
                <a:cs typeface="Microsoft Sans Serif"/>
              </a:rPr>
              <a:t>cation</a:t>
            </a:r>
            <a:r>
              <a:rPr sz="1000" spc="-40" dirty="0">
                <a:latin typeface="Microsoft Sans Serif"/>
                <a:cs typeface="Microsoft Sans Serif"/>
              </a:rPr>
              <a:t>:</a:t>
            </a:r>
            <a:endParaRPr sz="1000" dirty="0">
              <a:latin typeface="Microsoft Sans Serif"/>
              <a:cs typeface="Microsoft Sans Serif"/>
            </a:endParaRPr>
          </a:p>
          <a:p>
            <a:pPr marL="139065">
              <a:lnSpc>
                <a:spcPct val="100000"/>
              </a:lnSpc>
              <a:spcBef>
                <a:spcPts val="160"/>
              </a:spcBef>
            </a:pPr>
            <a:r>
              <a:rPr sz="950" spc="25" dirty="0">
                <a:latin typeface="Georgia"/>
                <a:cs typeface="Georgia"/>
              </a:rPr>
              <a:t>Premier</a:t>
            </a:r>
            <a:r>
              <a:rPr sz="950" spc="130" dirty="0">
                <a:latin typeface="Georgia"/>
                <a:cs typeface="Georgia"/>
              </a:rPr>
              <a:t> </a:t>
            </a:r>
            <a:r>
              <a:rPr sz="950" spc="-5" dirty="0">
                <a:latin typeface="Georgia"/>
                <a:cs typeface="Georgia"/>
              </a:rPr>
              <a:t>bit</a:t>
            </a:r>
            <a:r>
              <a:rPr sz="1000" spc="-5" dirty="0">
                <a:latin typeface="Tahoma"/>
                <a:cs typeface="Tahoma"/>
              </a:rPr>
              <a:t>: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spc="-35" dirty="0" err="1">
                <a:latin typeface="Tahoma"/>
                <a:cs typeface="Tahoma"/>
              </a:rPr>
              <a:t>actuellement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dirty="0" err="1" smtClean="0">
                <a:latin typeface="Tahoma"/>
                <a:cs typeface="Tahoma"/>
              </a:rPr>
              <a:t>inutilis</a:t>
            </a:r>
            <a:r>
              <a:rPr lang="fr-FR" sz="1000" dirty="0" smtClean="0">
                <a:latin typeface="Tahoma"/>
                <a:cs typeface="Tahoma"/>
              </a:rPr>
              <a:t>é</a:t>
            </a:r>
            <a:r>
              <a:rPr sz="1000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139065" marR="85090">
              <a:lnSpc>
                <a:spcPct val="100000"/>
              </a:lnSpc>
              <a:spcBef>
                <a:spcPts val="290"/>
              </a:spcBef>
            </a:pPr>
            <a:r>
              <a:rPr sz="950" spc="60" dirty="0" err="1" smtClean="0">
                <a:latin typeface="Georgia"/>
                <a:cs typeface="Georgia"/>
              </a:rPr>
              <a:t>Deuxi</a:t>
            </a:r>
            <a:r>
              <a:rPr lang="fr-FR" sz="950" spc="60" dirty="0" smtClean="0">
                <a:latin typeface="Georgia"/>
                <a:cs typeface="Georgia"/>
              </a:rPr>
              <a:t>è</a:t>
            </a:r>
            <a:r>
              <a:rPr sz="950" spc="75" dirty="0" smtClean="0">
                <a:latin typeface="Georgia"/>
                <a:cs typeface="Georgia"/>
              </a:rPr>
              <a:t>me </a:t>
            </a:r>
            <a:r>
              <a:rPr sz="950" spc="-5" dirty="0">
                <a:latin typeface="Georgia"/>
                <a:cs typeface="Georgia"/>
              </a:rPr>
              <a:t>bit</a:t>
            </a:r>
            <a:r>
              <a:rPr sz="1000" spc="-5" dirty="0">
                <a:latin typeface="Tahoma"/>
                <a:cs typeface="Tahoma"/>
              </a:rPr>
              <a:t>: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DF </a:t>
            </a:r>
            <a:r>
              <a:rPr sz="1000" spc="5" dirty="0">
                <a:latin typeface="Tahoma"/>
                <a:cs typeface="Tahoma"/>
              </a:rPr>
              <a:t>(Don't </a:t>
            </a:r>
            <a:r>
              <a:rPr sz="1000" spc="-35" dirty="0">
                <a:latin typeface="Tahoma"/>
                <a:cs typeface="Tahoma"/>
              </a:rPr>
              <a:t>Fragment); </a:t>
            </a:r>
            <a:r>
              <a:rPr sz="1000" spc="-30" dirty="0">
                <a:latin typeface="Tahoma"/>
                <a:cs typeface="Tahoma"/>
              </a:rPr>
              <a:t>si </a:t>
            </a:r>
            <a:r>
              <a:rPr sz="1000" spc="45" dirty="0">
                <a:latin typeface="Tahoma"/>
                <a:cs typeface="Tahoma"/>
              </a:rPr>
              <a:t>= </a:t>
            </a:r>
            <a:r>
              <a:rPr sz="1000" spc="-40" dirty="0">
                <a:latin typeface="Tahoma"/>
                <a:cs typeface="Tahoma"/>
              </a:rPr>
              <a:t>1, </a:t>
            </a:r>
            <a:r>
              <a:rPr sz="1000" spc="5" dirty="0">
                <a:latin typeface="Tahoma"/>
                <a:cs typeface="Tahoma"/>
              </a:rPr>
              <a:t>il </a:t>
            </a:r>
            <a:r>
              <a:rPr sz="1000" spc="-35" dirty="0">
                <a:latin typeface="Tahoma"/>
                <a:cs typeface="Tahoma"/>
              </a:rPr>
              <a:t>indique </a:t>
            </a:r>
            <a:r>
              <a:rPr sz="1000" spc="-55" dirty="0">
                <a:latin typeface="Tahoma"/>
                <a:cs typeface="Tahoma"/>
              </a:rPr>
              <a:t>que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le paquet </a:t>
            </a:r>
            <a:r>
              <a:rPr sz="1000" spc="-65" dirty="0">
                <a:latin typeface="Tahoma"/>
                <a:cs typeface="Tahoma"/>
              </a:rPr>
              <a:t>ne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peut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pas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lang="fr-FR" sz="1000" spc="80" dirty="0" smtClean="0">
                <a:latin typeface="Tahoma"/>
                <a:cs typeface="Tahoma"/>
              </a:rPr>
              <a:t>ê</a:t>
            </a:r>
            <a:r>
              <a:rPr sz="1000" spc="10" dirty="0" err="1" smtClean="0">
                <a:latin typeface="Tahoma"/>
                <a:cs typeface="Tahoma"/>
              </a:rPr>
              <a:t>tre</a:t>
            </a:r>
            <a:r>
              <a:rPr sz="1000" spc="15" dirty="0" smtClean="0">
                <a:latin typeface="Tahoma"/>
                <a:cs typeface="Tahoma"/>
              </a:rPr>
              <a:t> </a:t>
            </a:r>
            <a:r>
              <a:rPr sz="1000" spc="-20" dirty="0" smtClean="0">
                <a:latin typeface="Tahoma"/>
                <a:cs typeface="Tahoma"/>
              </a:rPr>
              <a:t>fragment</a:t>
            </a:r>
            <a:r>
              <a:rPr lang="fr-FR" sz="1000" spc="-15" dirty="0">
                <a:latin typeface="Tahoma"/>
                <a:cs typeface="Tahoma"/>
              </a:rPr>
              <a:t>é</a:t>
            </a:r>
            <a:r>
              <a:rPr sz="1000" spc="-15" dirty="0" smtClean="0">
                <a:latin typeface="Tahoma"/>
                <a:cs typeface="Tahoma"/>
              </a:rPr>
              <a:t>.</a:t>
            </a:r>
            <a:r>
              <a:rPr sz="1000" spc="135" dirty="0" smtClean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Si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routeur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ne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peut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pas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acheminer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ce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paquet</a:t>
            </a:r>
            <a:endParaRPr sz="1000" dirty="0">
              <a:latin typeface="Tahoma"/>
              <a:cs typeface="Tahoma"/>
            </a:endParaRPr>
          </a:p>
          <a:p>
            <a:pPr marL="139065">
              <a:lnSpc>
                <a:spcPts val="1190"/>
              </a:lnSpc>
            </a:pPr>
            <a:r>
              <a:rPr sz="1000" spc="-15" dirty="0">
                <a:latin typeface="Tahoma"/>
                <a:cs typeface="Tahoma"/>
              </a:rPr>
              <a:t>(taille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&gt;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MTU),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est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 err="1">
                <a:latin typeface="Tahoma"/>
                <a:cs typeface="Tahoma"/>
              </a:rPr>
              <a:t>alors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5" dirty="0" err="1" smtClean="0">
                <a:latin typeface="Tahoma"/>
                <a:cs typeface="Tahoma"/>
              </a:rPr>
              <a:t>rejet</a:t>
            </a:r>
            <a:r>
              <a:rPr lang="fr-FR" sz="1000" spc="-10" dirty="0">
                <a:latin typeface="Tahoma"/>
                <a:cs typeface="Tahoma"/>
              </a:rPr>
              <a:t>é</a:t>
            </a:r>
            <a:r>
              <a:rPr sz="1000" spc="-10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139065" marR="5080">
              <a:lnSpc>
                <a:spcPct val="100000"/>
              </a:lnSpc>
              <a:spcBef>
                <a:spcPts val="295"/>
              </a:spcBef>
            </a:pPr>
            <a:r>
              <a:rPr sz="950" spc="35" dirty="0" err="1" smtClean="0">
                <a:latin typeface="Georgia"/>
                <a:cs typeface="Georgia"/>
              </a:rPr>
              <a:t>Troisi</a:t>
            </a:r>
            <a:r>
              <a:rPr lang="fr-FR" sz="950" spc="25" dirty="0">
                <a:latin typeface="Georgia"/>
                <a:cs typeface="Georgia"/>
              </a:rPr>
              <a:t>è</a:t>
            </a:r>
            <a:r>
              <a:rPr sz="950" spc="60" dirty="0" smtClean="0">
                <a:latin typeface="Georgia"/>
                <a:cs typeface="Georgia"/>
              </a:rPr>
              <a:t>me</a:t>
            </a:r>
            <a:r>
              <a:rPr sz="950" spc="140" dirty="0" smtClean="0">
                <a:latin typeface="Georgia"/>
                <a:cs typeface="Georgia"/>
              </a:rPr>
              <a:t> </a:t>
            </a:r>
            <a:r>
              <a:rPr sz="950" spc="20" dirty="0">
                <a:latin typeface="Georgia"/>
                <a:cs typeface="Georgia"/>
              </a:rPr>
              <a:t>bit:</a:t>
            </a:r>
            <a:r>
              <a:rPr sz="950" spc="215" dirty="0">
                <a:latin typeface="Georgia"/>
                <a:cs typeface="Georgia"/>
              </a:rPr>
              <a:t> </a:t>
            </a:r>
            <a:r>
              <a:rPr sz="1000" spc="70" dirty="0">
                <a:latin typeface="Tahoma"/>
                <a:cs typeface="Tahoma"/>
              </a:rPr>
              <a:t>MF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(More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Fragments);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si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1,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il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indique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que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ce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paquet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est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fragment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de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 err="1" smtClean="0">
                <a:latin typeface="Tahoma"/>
                <a:cs typeface="Tahoma"/>
              </a:rPr>
              <a:t>donn</a:t>
            </a:r>
            <a:r>
              <a:rPr lang="fr-FR" sz="1000" spc="-15" dirty="0">
                <a:latin typeface="Tahoma"/>
                <a:cs typeface="Tahoma"/>
              </a:rPr>
              <a:t>é</a:t>
            </a:r>
            <a:r>
              <a:rPr sz="1000" spc="-30" dirty="0" err="1" smtClean="0">
                <a:latin typeface="Tahoma"/>
                <a:cs typeface="Tahoma"/>
              </a:rPr>
              <a:t>es</a:t>
            </a:r>
            <a:r>
              <a:rPr sz="1000" spc="20" dirty="0" smtClean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que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d'autres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doivent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suivre.</a:t>
            </a:r>
            <a:r>
              <a:rPr sz="1000" spc="1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Si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0,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soit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le</a:t>
            </a:r>
            <a:endParaRPr sz="1000" dirty="0">
              <a:latin typeface="Tahoma"/>
              <a:cs typeface="Tahoma"/>
            </a:endParaRPr>
          </a:p>
          <a:p>
            <a:pPr marL="139065">
              <a:lnSpc>
                <a:spcPts val="1190"/>
              </a:lnSpc>
            </a:pPr>
            <a:r>
              <a:rPr sz="1000" spc="-40" dirty="0">
                <a:latin typeface="Tahoma"/>
                <a:cs typeface="Tahoma"/>
              </a:rPr>
              <a:t>fragment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est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dernier,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soit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paquet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 err="1">
                <a:latin typeface="Tahoma"/>
                <a:cs typeface="Tahoma"/>
              </a:rPr>
              <a:t>n'a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 smtClean="0">
                <a:latin typeface="Tahoma"/>
                <a:cs typeface="Tahoma"/>
              </a:rPr>
              <a:t>pa</a:t>
            </a:r>
            <a:r>
              <a:rPr lang="fr-FR" sz="1000" spc="-50" dirty="0" smtClean="0">
                <a:latin typeface="Tahoma"/>
                <a:cs typeface="Tahoma"/>
              </a:rPr>
              <a:t>s été </a:t>
            </a:r>
            <a:r>
              <a:rPr sz="1000" spc="-20" dirty="0" smtClean="0">
                <a:latin typeface="Tahoma"/>
                <a:cs typeface="Tahoma"/>
              </a:rPr>
              <a:t>fragment</a:t>
            </a:r>
            <a:r>
              <a:rPr lang="fr-FR" sz="1000" spc="-10" dirty="0">
                <a:latin typeface="Tahoma"/>
                <a:cs typeface="Tahoma"/>
              </a:rPr>
              <a:t>é</a:t>
            </a:r>
            <a:r>
              <a:rPr sz="1000" spc="-15" dirty="0" smtClean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12700" marR="334010">
              <a:lnSpc>
                <a:spcPts val="1100"/>
              </a:lnSpc>
              <a:spcBef>
                <a:spcPts val="180"/>
              </a:spcBef>
            </a:pPr>
            <a:r>
              <a:rPr sz="900" spc="80" dirty="0" smtClean="0">
                <a:solidFill>
                  <a:srgbClr val="3333A3"/>
                </a:solidFill>
                <a:latin typeface="Times New Roman"/>
                <a:cs typeface="Times New Roman"/>
              </a:rPr>
              <a:t>D</a:t>
            </a:r>
            <a:r>
              <a:rPr lang="fr-FR" sz="900" spc="80" dirty="0" smtClean="0">
                <a:solidFill>
                  <a:srgbClr val="3333A3"/>
                </a:solidFill>
                <a:latin typeface="Times New Roman"/>
                <a:cs typeface="Times New Roman"/>
              </a:rPr>
              <a:t>é</a:t>
            </a:r>
            <a:r>
              <a:rPr sz="900" spc="45" dirty="0" err="1" smtClean="0">
                <a:solidFill>
                  <a:srgbClr val="3333A3"/>
                </a:solidFill>
                <a:latin typeface="Times New Roman"/>
                <a:cs typeface="Times New Roman"/>
              </a:rPr>
              <a:t>calage</a:t>
            </a:r>
            <a:r>
              <a:rPr sz="900" spc="45" dirty="0" smtClean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900" spc="25" dirty="0" err="1">
                <a:solidFill>
                  <a:srgbClr val="3333A3"/>
                </a:solidFill>
                <a:latin typeface="Times New Roman"/>
                <a:cs typeface="Times New Roman"/>
              </a:rPr>
              <a:t>ou</a:t>
            </a:r>
            <a:r>
              <a:rPr sz="900" spc="25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900" spc="130" dirty="0" smtClean="0">
                <a:solidFill>
                  <a:srgbClr val="3333A3"/>
                </a:solidFill>
                <a:latin typeface="Times New Roman"/>
                <a:cs typeface="Times New Roman"/>
              </a:rPr>
              <a:t>o</a:t>
            </a:r>
            <a:r>
              <a:rPr lang="fr-FR" sz="900" spc="130" dirty="0" err="1" smtClean="0">
                <a:solidFill>
                  <a:srgbClr val="3333A3"/>
                </a:solidFill>
                <a:latin typeface="Times New Roman"/>
                <a:cs typeface="Times New Roman"/>
              </a:rPr>
              <a:t>ff</a:t>
            </a:r>
            <a:r>
              <a:rPr sz="900" spc="95" dirty="0" smtClean="0">
                <a:solidFill>
                  <a:srgbClr val="3333A3"/>
                </a:solidFill>
                <a:latin typeface="Times New Roman"/>
                <a:cs typeface="Times New Roman"/>
              </a:rPr>
              <a:t>set </a:t>
            </a:r>
            <a:r>
              <a:rPr sz="900" spc="35" dirty="0">
                <a:solidFill>
                  <a:srgbClr val="3333A3"/>
                </a:solidFill>
                <a:latin typeface="Times New Roman"/>
                <a:cs typeface="Times New Roman"/>
              </a:rPr>
              <a:t>fragment </a:t>
            </a:r>
            <a:r>
              <a:rPr sz="1000" spc="-60" dirty="0">
                <a:latin typeface="Microsoft Sans Serif"/>
                <a:cs typeface="Microsoft Sans Serif"/>
              </a:rPr>
              <a:t>(13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bits) </a:t>
            </a:r>
            <a:r>
              <a:rPr sz="1000" spc="-25" dirty="0">
                <a:latin typeface="Microsoft Sans Serif"/>
                <a:cs typeface="Microsoft Sans Serif"/>
              </a:rPr>
              <a:t>: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position </a:t>
            </a:r>
            <a:r>
              <a:rPr sz="1000" spc="-85" dirty="0">
                <a:latin typeface="Microsoft Sans Serif"/>
                <a:cs typeface="Microsoft Sans Serif"/>
              </a:rPr>
              <a:t>du</a:t>
            </a:r>
            <a:r>
              <a:rPr sz="1000" spc="-8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fragment</a:t>
            </a:r>
            <a:r>
              <a:rPr sz="1000" spc="-60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par</a:t>
            </a:r>
            <a:r>
              <a:rPr sz="1000" spc="-8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rapport </a:t>
            </a:r>
            <a:r>
              <a:rPr sz="1000" spc="-100" dirty="0">
                <a:latin typeface="Microsoft Sans Serif"/>
                <a:cs typeface="Microsoft Sans Serif"/>
              </a:rPr>
              <a:t>au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lang="fr-FR" sz="1000" spc="-85" dirty="0">
                <a:latin typeface="Microsoft Sans Serif"/>
                <a:cs typeface="Microsoft Sans Serif"/>
              </a:rPr>
              <a:t> </a:t>
            </a:r>
            <a:r>
              <a:rPr lang="fr-FR" sz="1000" spc="-85" dirty="0" err="1" smtClean="0">
                <a:latin typeface="Microsoft Sans Serif"/>
                <a:cs typeface="Microsoft Sans Serif"/>
              </a:rPr>
              <a:t>packet</a:t>
            </a:r>
            <a:r>
              <a:rPr sz="1000" spc="40" dirty="0" smtClean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de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35" dirty="0" smtClean="0">
                <a:latin typeface="Microsoft Sans Serif"/>
                <a:cs typeface="Microsoft Sans Serif"/>
              </a:rPr>
              <a:t>d</a:t>
            </a:r>
            <a:r>
              <a:rPr lang="fr-FR" sz="1000" spc="-35" dirty="0" smtClean="0">
                <a:latin typeface="Microsoft Sans Serif"/>
                <a:cs typeface="Microsoft Sans Serif"/>
              </a:rPr>
              <a:t>é</a:t>
            </a:r>
            <a:r>
              <a:rPr sz="1000" spc="-35" dirty="0" smtClean="0">
                <a:latin typeface="Microsoft Sans Serif"/>
                <a:cs typeface="Microsoft Sans Serif"/>
              </a:rPr>
              <a:t>p</a:t>
            </a:r>
            <a:r>
              <a:rPr sz="1000" spc="-70" dirty="0" smtClean="0">
                <a:latin typeface="Microsoft Sans Serif"/>
                <a:cs typeface="Microsoft Sans Serif"/>
              </a:rPr>
              <a:t>a</a:t>
            </a:r>
            <a:r>
              <a:rPr sz="1000" dirty="0" smtClean="0">
                <a:latin typeface="Microsoft Sans Serif"/>
                <a:cs typeface="Microsoft Sans Serif"/>
              </a:rPr>
              <a:t>rt</a:t>
            </a:r>
            <a:r>
              <a:rPr sz="1000" dirty="0">
                <a:latin typeface="Microsoft Sans Serif"/>
                <a:cs typeface="Microsoft Sans Serif"/>
              </a:rPr>
              <a:t>.</a:t>
            </a: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2" y="3036100"/>
            <a:ext cx="65265" cy="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63097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6283" y="282575"/>
            <a:ext cx="1595437" cy="807243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146672" y="1273175"/>
            <a:ext cx="191807" cy="533412"/>
            <a:chOff x="146672" y="1521244"/>
            <a:chExt cx="191807" cy="533412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72" y="1521244"/>
              <a:ext cx="65265" cy="652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889" y="1698409"/>
              <a:ext cx="52590" cy="525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889" y="2002066"/>
              <a:ext cx="52590" cy="5259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46494" y="1208911"/>
            <a:ext cx="4142740" cy="6597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00" spc="25" dirty="0">
                <a:solidFill>
                  <a:srgbClr val="3333A3"/>
                </a:solidFill>
                <a:latin typeface="Times New Roman"/>
                <a:cs typeface="Times New Roman"/>
              </a:rPr>
              <a:t>Options: </a:t>
            </a:r>
            <a:r>
              <a:rPr sz="900" spc="-45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000" spc="-95" dirty="0">
                <a:latin typeface="Microsoft Sans Serif"/>
                <a:cs typeface="Microsoft Sans Serif"/>
              </a:rPr>
              <a:t>champ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facultatif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et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de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longueur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v</a:t>
            </a:r>
            <a:r>
              <a:rPr sz="1000" spc="-130" dirty="0">
                <a:latin typeface="Microsoft Sans Serif"/>
                <a:cs typeface="Microsoft Sans Serif"/>
              </a:rPr>
              <a:t>a</a:t>
            </a:r>
            <a:r>
              <a:rPr sz="1000" spc="-60" dirty="0">
                <a:latin typeface="Microsoft Sans Serif"/>
                <a:cs typeface="Microsoft Sans Serif"/>
              </a:rPr>
              <a:t>riable.</a:t>
            </a:r>
            <a:endParaRPr sz="1000" dirty="0">
              <a:latin typeface="Microsoft Sans Serif"/>
              <a:cs typeface="Microsoft Sans Serif"/>
            </a:endParaRPr>
          </a:p>
          <a:p>
            <a:pPr marL="139065" marR="508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Tahoma"/>
                <a:cs typeface="Tahoma"/>
              </a:rPr>
              <a:t>Les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options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concernent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essentiellement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des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15" dirty="0" err="1" smtClean="0">
                <a:latin typeface="Tahoma"/>
                <a:cs typeface="Tahoma"/>
              </a:rPr>
              <a:t>fonctionnalit</a:t>
            </a:r>
            <a:r>
              <a:rPr lang="fr-FR" sz="1000" spc="5" dirty="0">
                <a:latin typeface="Tahoma"/>
                <a:cs typeface="Tahoma"/>
              </a:rPr>
              <a:t>é</a:t>
            </a:r>
            <a:r>
              <a:rPr sz="1000" spc="-15" dirty="0" smtClean="0">
                <a:latin typeface="Tahoma"/>
                <a:cs typeface="Tahoma"/>
              </a:rPr>
              <a:t>s</a:t>
            </a:r>
            <a:r>
              <a:rPr sz="1000" spc="25" dirty="0" smtClean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de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mise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au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point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(enregistrement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de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route,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 smtClean="0">
                <a:latin typeface="Tahoma"/>
                <a:cs typeface="Tahoma"/>
              </a:rPr>
              <a:t>route</a:t>
            </a:r>
            <a:r>
              <a:rPr sz="1000" spc="25" dirty="0" smtClean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obligatoire,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...).</a:t>
            </a:r>
            <a:endParaRPr sz="1000" dirty="0">
              <a:latin typeface="Tahoma"/>
              <a:cs typeface="Tahoma"/>
            </a:endParaRPr>
          </a:p>
          <a:p>
            <a:pPr marL="139065">
              <a:lnSpc>
                <a:spcPts val="1190"/>
              </a:lnSpc>
            </a:pPr>
            <a:r>
              <a:rPr sz="1000" spc="-35" dirty="0">
                <a:latin typeface="Tahoma"/>
                <a:cs typeface="Tahoma"/>
              </a:rPr>
              <a:t>Une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option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 err="1">
                <a:latin typeface="Tahoma"/>
                <a:cs typeface="Tahoma"/>
              </a:rPr>
              <a:t>est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lang="fr-FR" sz="1000" spc="55" dirty="0" smtClean="0">
                <a:latin typeface="Tahoma"/>
                <a:cs typeface="Tahoma"/>
              </a:rPr>
              <a:t>définit</a:t>
            </a:r>
            <a:r>
              <a:rPr sz="1000" spc="15" dirty="0" smtClean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par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champ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octet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7779" y="1882775"/>
            <a:ext cx="1360170" cy="3714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718" y="2339975"/>
            <a:ext cx="52590" cy="525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7718" y="2618334"/>
            <a:ext cx="52590" cy="5259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5889" y="2909342"/>
            <a:ext cx="52590" cy="5259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37718" y="2285488"/>
            <a:ext cx="4229532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 marR="59690">
              <a:lnSpc>
                <a:spcPts val="1100"/>
              </a:lnSpc>
            </a:pPr>
            <a:r>
              <a:rPr sz="1000" spc="20" dirty="0">
                <a:latin typeface="Tahoma"/>
                <a:cs typeface="Tahoma"/>
              </a:rPr>
              <a:t>copie (1 bit): indique que </a:t>
            </a:r>
            <a:r>
              <a:rPr sz="1000" spc="20" dirty="0" err="1">
                <a:latin typeface="Tahoma"/>
                <a:cs typeface="Tahoma"/>
              </a:rPr>
              <a:t>l'option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20" dirty="0" err="1" smtClean="0">
                <a:latin typeface="Tahoma"/>
                <a:cs typeface="Tahoma"/>
              </a:rPr>
              <a:t>doit</a:t>
            </a:r>
            <a:r>
              <a:rPr lang="fr-FR" sz="1000" spc="20" dirty="0" smtClean="0">
                <a:latin typeface="Tahoma"/>
                <a:cs typeface="Tahoma"/>
              </a:rPr>
              <a:t> ê</a:t>
            </a:r>
            <a:r>
              <a:rPr sz="1000" spc="20" dirty="0" err="1" smtClean="0">
                <a:latin typeface="Tahoma"/>
                <a:cs typeface="Tahoma"/>
              </a:rPr>
              <a:t>tre</a:t>
            </a:r>
            <a:r>
              <a:rPr sz="1000" spc="20" dirty="0" smtClean="0">
                <a:latin typeface="Tahoma"/>
                <a:cs typeface="Tahoma"/>
              </a:rPr>
              <a:t> </a:t>
            </a:r>
            <a:r>
              <a:rPr sz="1000" spc="20" dirty="0" err="1" smtClean="0">
                <a:latin typeface="Tahoma"/>
                <a:cs typeface="Tahoma"/>
              </a:rPr>
              <a:t>recopi</a:t>
            </a:r>
            <a:r>
              <a:rPr lang="fr-FR" sz="1000" spc="20" dirty="0" smtClean="0">
                <a:latin typeface="Tahoma"/>
                <a:cs typeface="Tahoma"/>
              </a:rPr>
              <a:t>é</a:t>
            </a:r>
            <a:r>
              <a:rPr sz="1000" spc="20" dirty="0" smtClean="0">
                <a:latin typeface="Tahoma"/>
                <a:cs typeface="Tahoma"/>
              </a:rPr>
              <a:t>e </a:t>
            </a:r>
            <a:r>
              <a:rPr sz="1000" spc="20" dirty="0">
                <a:latin typeface="Tahoma"/>
                <a:cs typeface="Tahoma"/>
              </a:rPr>
              <a:t>dans tous les fragments  (c=1) ou uniquement dans le premier fragment (c=0).</a:t>
            </a:r>
          </a:p>
          <a:p>
            <a:pPr marL="164465">
              <a:lnSpc>
                <a:spcPts val="1019"/>
              </a:lnSpc>
            </a:pPr>
            <a:r>
              <a:rPr sz="1000" spc="20" dirty="0">
                <a:latin typeface="Tahoma"/>
                <a:cs typeface="Tahoma"/>
              </a:rPr>
              <a:t>Classe d'option (3 bits) et </a:t>
            </a:r>
            <a:r>
              <a:rPr sz="1000" spc="20" dirty="0" err="1" smtClean="0">
                <a:latin typeface="Tahoma"/>
                <a:cs typeface="Tahoma"/>
              </a:rPr>
              <a:t>num</a:t>
            </a:r>
            <a:r>
              <a:rPr lang="fr-FR" sz="1000" spc="20" dirty="0" smtClean="0">
                <a:latin typeface="Tahoma"/>
                <a:cs typeface="Tahoma"/>
              </a:rPr>
              <a:t>é</a:t>
            </a:r>
            <a:r>
              <a:rPr sz="1000" spc="20" dirty="0" err="1" smtClean="0">
                <a:latin typeface="Tahoma"/>
                <a:cs typeface="Tahoma"/>
              </a:rPr>
              <a:t>ro</a:t>
            </a:r>
            <a:r>
              <a:rPr sz="1000" spc="20" dirty="0" smtClean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d'option (4 bits) indiquent le type </a:t>
            </a:r>
            <a:r>
              <a:rPr sz="1000" spc="20" dirty="0" smtClean="0">
                <a:latin typeface="Tahoma"/>
                <a:cs typeface="Tahoma"/>
              </a:rPr>
              <a:t>de</a:t>
            </a:r>
            <a:r>
              <a:rPr lang="fr-FR" sz="1000" spc="20" dirty="0" smtClean="0">
                <a:latin typeface="Tahoma"/>
                <a:cs typeface="Tahoma"/>
              </a:rPr>
              <a:t> </a:t>
            </a:r>
            <a:r>
              <a:rPr sz="1000" spc="20" dirty="0" err="1" smtClean="0">
                <a:latin typeface="Tahoma"/>
                <a:cs typeface="Tahoma"/>
              </a:rPr>
              <a:t>l'option</a:t>
            </a:r>
            <a:r>
              <a:rPr sz="1000" spc="2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200"/>
              </a:lnSpc>
              <a:spcBef>
                <a:spcPts val="35"/>
              </a:spcBef>
            </a:pPr>
            <a:r>
              <a:rPr sz="1000" spc="20" dirty="0">
                <a:latin typeface="Tahoma"/>
                <a:cs typeface="Tahoma"/>
              </a:rPr>
              <a:t>Bourrage ou remplissage: </a:t>
            </a:r>
            <a:r>
              <a:rPr sz="1000" spc="20" dirty="0" err="1" smtClean="0">
                <a:latin typeface="Tahoma"/>
                <a:cs typeface="Tahoma"/>
              </a:rPr>
              <a:t>compl</a:t>
            </a:r>
            <a:r>
              <a:rPr lang="fr-FR" sz="1000" spc="20" dirty="0" smtClean="0">
                <a:latin typeface="Tahoma"/>
                <a:cs typeface="Tahoma"/>
              </a:rPr>
              <a:t>é</a:t>
            </a:r>
            <a:r>
              <a:rPr sz="1000" spc="20" dirty="0" err="1" smtClean="0">
                <a:latin typeface="Tahoma"/>
                <a:cs typeface="Tahoma"/>
              </a:rPr>
              <a:t>ter</a:t>
            </a:r>
            <a:r>
              <a:rPr sz="1000" spc="20" dirty="0" smtClean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par des bits sans </a:t>
            </a:r>
            <a:r>
              <a:rPr sz="1000" spc="20" dirty="0" err="1" smtClean="0">
                <a:latin typeface="Tahoma"/>
                <a:cs typeface="Tahoma"/>
              </a:rPr>
              <a:t>signi</a:t>
            </a:r>
            <a:r>
              <a:rPr lang="fr-FR" sz="1000" spc="20" dirty="0" smtClean="0">
                <a:latin typeface="Tahoma"/>
                <a:cs typeface="Tahoma"/>
              </a:rPr>
              <a:t>fi</a:t>
            </a:r>
            <a:r>
              <a:rPr sz="1000" spc="20" dirty="0" err="1" smtClean="0">
                <a:latin typeface="Tahoma"/>
                <a:cs typeface="Tahoma"/>
              </a:rPr>
              <a:t>cations</a:t>
            </a:r>
            <a:r>
              <a:rPr sz="1000" spc="20" dirty="0" smtClean="0">
                <a:latin typeface="Tahoma"/>
                <a:cs typeface="Tahoma"/>
              </a:rPr>
              <a:t> pour</a:t>
            </a:r>
            <a:r>
              <a:rPr lang="fr-FR" sz="1000" spc="20" dirty="0" smtClean="0">
                <a:latin typeface="Tahoma"/>
                <a:cs typeface="Tahoma"/>
              </a:rPr>
              <a:t> </a:t>
            </a:r>
            <a:r>
              <a:rPr sz="1000" spc="20" dirty="0" err="1" smtClean="0">
                <a:latin typeface="Tahoma"/>
                <a:cs typeface="Tahoma"/>
              </a:rPr>
              <a:t>atteindre</a:t>
            </a:r>
            <a:r>
              <a:rPr sz="1000" spc="20" dirty="0" smtClean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un multiple de 32 bits pour ce dernier mot.</a:t>
            </a:r>
          </a:p>
        </p:txBody>
      </p:sp>
      <p:sp>
        <p:nvSpPr>
          <p:cNvPr id="15" name="object 4"/>
          <p:cNvSpPr txBox="1"/>
          <p:nvPr/>
        </p:nvSpPr>
        <p:spPr>
          <a:xfrm>
            <a:off x="0" y="-22225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45" dirty="0">
                <a:solidFill>
                  <a:srgbClr val="04064C"/>
                </a:solidFill>
                <a:latin typeface="Times New Roman"/>
                <a:cs typeface="Times New Roman"/>
              </a:rPr>
              <a:t>Les</a:t>
            </a:r>
            <a:r>
              <a:rPr sz="1200" spc="7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4064C"/>
                </a:solidFill>
                <a:latin typeface="Times New Roman"/>
                <a:cs typeface="Times New Roman"/>
              </a:rPr>
              <a:t>champs</a:t>
            </a:r>
            <a:r>
              <a:rPr sz="1200" spc="8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4064C"/>
                </a:solidFill>
                <a:latin typeface="Times New Roman"/>
                <a:cs typeface="Times New Roman"/>
              </a:rPr>
              <a:t>du</a:t>
            </a:r>
            <a:r>
              <a:rPr sz="1200" spc="7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lang="fr-FR" sz="1200" spc="10" dirty="0" err="1" smtClean="0">
                <a:solidFill>
                  <a:srgbClr val="04064C"/>
                </a:solidFill>
                <a:latin typeface="Times New Roman"/>
                <a:cs typeface="Times New Roman"/>
              </a:rPr>
              <a:t>packet</a:t>
            </a:r>
            <a:r>
              <a:rPr sz="1200" spc="75" dirty="0" smtClean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04064C"/>
                </a:solidFill>
                <a:latin typeface="Times New Roman"/>
                <a:cs typeface="Times New Roman"/>
              </a:rPr>
              <a:t>IPV4</a:t>
            </a:r>
            <a:endParaRPr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6833540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0" y="-22225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spc="-45" dirty="0">
                <a:solidFill>
                  <a:srgbClr val="04064C"/>
                </a:solidFill>
                <a:latin typeface="Times New Roman"/>
                <a:cs typeface="Times New Roman"/>
              </a:rPr>
              <a:t>Les</a:t>
            </a:r>
            <a:r>
              <a:rPr sz="1200" spc="7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4064C"/>
                </a:solidFill>
                <a:latin typeface="Times New Roman"/>
                <a:cs typeface="Times New Roman"/>
              </a:rPr>
              <a:t>champs</a:t>
            </a:r>
            <a:r>
              <a:rPr sz="1200" spc="80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4064C"/>
                </a:solidFill>
                <a:latin typeface="Times New Roman"/>
                <a:cs typeface="Times New Roman"/>
              </a:rPr>
              <a:t>du</a:t>
            </a:r>
            <a:r>
              <a:rPr sz="1200" spc="75" dirty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lang="fr-FR" sz="1200" spc="10" dirty="0" err="1" smtClean="0">
                <a:solidFill>
                  <a:srgbClr val="04064C"/>
                </a:solidFill>
                <a:latin typeface="Times New Roman"/>
                <a:cs typeface="Times New Roman"/>
              </a:rPr>
              <a:t>packet</a:t>
            </a:r>
            <a:r>
              <a:rPr lang="fr-FR" sz="1200" spc="10" dirty="0" smtClean="0">
                <a:solidFill>
                  <a:srgbClr val="04064C"/>
                </a:solidFill>
                <a:latin typeface="Times New Roman"/>
                <a:cs typeface="Times New Roman"/>
              </a:rPr>
              <a:t> </a:t>
            </a:r>
            <a:r>
              <a:rPr sz="1200" spc="-30" dirty="0" smtClean="0">
                <a:solidFill>
                  <a:srgbClr val="04064C"/>
                </a:solidFill>
                <a:latin typeface="Times New Roman"/>
                <a:cs typeface="Times New Roman"/>
              </a:rPr>
              <a:t>IPV4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6283" y="555733"/>
            <a:ext cx="1595437" cy="8072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2" y="1512608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8516" y="1439716"/>
            <a:ext cx="4163695" cy="186268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just">
              <a:lnSpc>
                <a:spcPts val="1100"/>
              </a:lnSpc>
              <a:spcBef>
                <a:spcPts val="225"/>
              </a:spcBef>
            </a:pPr>
            <a:r>
              <a:rPr sz="900" spc="75" dirty="0" err="1" smtClean="0">
                <a:solidFill>
                  <a:srgbClr val="3333A3"/>
                </a:solidFill>
                <a:latin typeface="Times New Roman"/>
                <a:cs typeface="Times New Roman"/>
              </a:rPr>
              <a:t>Dur</a:t>
            </a:r>
            <a:r>
              <a:rPr lang="fr-FR" sz="900" spc="75" dirty="0" smtClean="0">
                <a:solidFill>
                  <a:srgbClr val="3333A3"/>
                </a:solidFill>
                <a:latin typeface="Times New Roman"/>
                <a:cs typeface="Times New Roman"/>
              </a:rPr>
              <a:t>é</a:t>
            </a:r>
            <a:r>
              <a:rPr sz="900" spc="65" dirty="0" smtClean="0">
                <a:solidFill>
                  <a:srgbClr val="3333A3"/>
                </a:solidFill>
                <a:latin typeface="Times New Roman"/>
                <a:cs typeface="Times New Roman"/>
              </a:rPr>
              <a:t>e </a:t>
            </a:r>
            <a:r>
              <a:rPr sz="900" spc="35" dirty="0">
                <a:solidFill>
                  <a:srgbClr val="3333A3"/>
                </a:solidFill>
                <a:latin typeface="Times New Roman"/>
                <a:cs typeface="Times New Roman"/>
              </a:rPr>
              <a:t>de </a:t>
            </a:r>
            <a:r>
              <a:rPr sz="900" spc="-5" dirty="0">
                <a:solidFill>
                  <a:srgbClr val="3333A3"/>
                </a:solidFill>
                <a:latin typeface="Times New Roman"/>
                <a:cs typeface="Times New Roman"/>
              </a:rPr>
              <a:t>vie </a:t>
            </a:r>
            <a:r>
              <a:rPr sz="1000" spc="-40" dirty="0">
                <a:latin typeface="Microsoft Sans Serif"/>
                <a:cs typeface="Microsoft Sans Serif"/>
              </a:rPr>
              <a:t>(8 </a:t>
            </a:r>
            <a:r>
              <a:rPr sz="1000" spc="-30" dirty="0">
                <a:latin typeface="Microsoft Sans Serif"/>
                <a:cs typeface="Microsoft Sans Serif"/>
              </a:rPr>
              <a:t>bits): </a:t>
            </a:r>
            <a:r>
              <a:rPr sz="1000" spc="-95" dirty="0">
                <a:latin typeface="Microsoft Sans Serif"/>
                <a:cs typeface="Microsoft Sans Serif"/>
              </a:rPr>
              <a:t>nombre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de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sauts </a:t>
            </a:r>
            <a:r>
              <a:rPr sz="1000" spc="-70" dirty="0">
                <a:latin typeface="Microsoft Sans Serif"/>
                <a:cs typeface="Microsoft Sans Serif"/>
              </a:rPr>
              <a:t>avant </a:t>
            </a:r>
            <a:r>
              <a:rPr sz="1000" spc="-114" dirty="0">
                <a:latin typeface="Microsoft Sans Serif"/>
                <a:cs typeface="Microsoft Sans Serif"/>
              </a:rPr>
              <a:t>de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supprimer le datagramme, </a:t>
            </a:r>
            <a:r>
              <a:rPr sz="1000" spc="-25" dirty="0">
                <a:latin typeface="Microsoft Sans Serif"/>
                <a:cs typeface="Microsoft Sans Serif"/>
              </a:rPr>
              <a:t>s'il </a:t>
            </a:r>
            <a:r>
              <a:rPr sz="1000" spc="-55" dirty="0">
                <a:latin typeface="Microsoft Sans Serif"/>
                <a:cs typeface="Microsoft Sans Serif"/>
              </a:rPr>
              <a:t>n'est 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pas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105" dirty="0">
                <a:latin typeface="Microsoft Sans Serif"/>
                <a:cs typeface="Microsoft Sans Serif"/>
              </a:rPr>
              <a:t>encore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25" dirty="0" err="1" smtClean="0">
                <a:latin typeface="Microsoft Sans Serif"/>
                <a:cs typeface="Microsoft Sans Serif"/>
              </a:rPr>
              <a:t>arriv</a:t>
            </a:r>
            <a:r>
              <a:rPr lang="fr-FR" sz="1000" spc="-25" dirty="0" smtClean="0">
                <a:latin typeface="Microsoft Sans Serif"/>
                <a:cs typeface="Microsoft Sans Serif"/>
              </a:rPr>
              <a:t>é</a:t>
            </a:r>
            <a:r>
              <a:rPr sz="1000" spc="215" dirty="0" smtClean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au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 err="1" smtClean="0">
                <a:latin typeface="Microsoft Sans Serif"/>
                <a:cs typeface="Microsoft Sans Serif"/>
              </a:rPr>
              <a:t>destinataire</a:t>
            </a:r>
            <a:r>
              <a:rPr sz="1000" spc="-60" dirty="0" smtClean="0">
                <a:latin typeface="Microsoft Sans Serif"/>
                <a:cs typeface="Microsoft Sans Serif"/>
              </a:rPr>
              <a:t>.</a:t>
            </a:r>
            <a:r>
              <a:rPr lang="fr-FR" sz="1000" spc="150" dirty="0">
                <a:latin typeface="Microsoft Sans Serif"/>
                <a:cs typeface="Microsoft Sans Serif"/>
              </a:rPr>
              <a:t> é</a:t>
            </a:r>
            <a:r>
              <a:rPr sz="1000" spc="20" dirty="0" err="1" smtClean="0">
                <a:latin typeface="Microsoft Sans Serif"/>
                <a:cs typeface="Microsoft Sans Serif"/>
              </a:rPr>
              <a:t>vite</a:t>
            </a:r>
            <a:r>
              <a:rPr sz="1000" spc="20" dirty="0" smtClean="0">
                <a:latin typeface="Microsoft Sans Serif"/>
                <a:cs typeface="Microsoft Sans Serif"/>
              </a:rPr>
              <a:t> </a:t>
            </a:r>
            <a:r>
              <a:rPr sz="1000" spc="-105" dirty="0">
                <a:latin typeface="Microsoft Sans Serif"/>
                <a:cs typeface="Microsoft Sans Serif"/>
              </a:rPr>
              <a:t>que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le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datagramme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tourne </a:t>
            </a:r>
            <a:r>
              <a:rPr sz="1000" spc="-114" dirty="0">
                <a:latin typeface="Microsoft Sans Serif"/>
                <a:cs typeface="Microsoft Sans Serif"/>
              </a:rPr>
              <a:t>en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boucle, </a:t>
            </a:r>
            <a:r>
              <a:rPr sz="1000" spc="-114" dirty="0">
                <a:latin typeface="Microsoft Sans Serif"/>
                <a:cs typeface="Microsoft Sans Serif"/>
              </a:rPr>
              <a:t>en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120" dirty="0">
                <a:latin typeface="Microsoft Sans Serif"/>
                <a:cs typeface="Microsoft Sans Serif"/>
              </a:rPr>
              <a:t>cas </a:t>
            </a:r>
            <a:r>
              <a:rPr sz="1000" spc="-114" dirty="0">
                <a:latin typeface="Microsoft Sans Serif"/>
                <a:cs typeface="Microsoft Sans Serif"/>
              </a:rPr>
              <a:t> de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10" dirty="0" err="1">
                <a:latin typeface="Microsoft Sans Serif"/>
                <a:cs typeface="Microsoft Sans Serif"/>
              </a:rPr>
              <a:t>m</a:t>
            </a:r>
            <a:r>
              <a:rPr sz="1000" spc="-100" dirty="0" err="1">
                <a:latin typeface="Microsoft Sans Serif"/>
                <a:cs typeface="Microsoft Sans Serif"/>
              </a:rPr>
              <a:t>auvaise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40" dirty="0" smtClean="0">
                <a:latin typeface="Microsoft Sans Serif"/>
                <a:cs typeface="Microsoft Sans Serif"/>
              </a:rPr>
              <a:t>con</a:t>
            </a:r>
            <a:r>
              <a:rPr lang="fr-FR" sz="1000" spc="-40" dirty="0" smtClean="0">
                <a:latin typeface="Microsoft Sans Serif"/>
                <a:cs typeface="Microsoft Sans Serif"/>
              </a:rPr>
              <a:t>fi</a:t>
            </a:r>
            <a:r>
              <a:rPr sz="1000" spc="-40" dirty="0" err="1" smtClean="0">
                <a:latin typeface="Microsoft Sans Serif"/>
                <a:cs typeface="Microsoft Sans Serif"/>
              </a:rPr>
              <a:t>guration</a:t>
            </a:r>
            <a:r>
              <a:rPr sz="1000" spc="40" dirty="0" smtClean="0">
                <a:latin typeface="Microsoft Sans Serif"/>
                <a:cs typeface="Microsoft Sans Serif"/>
              </a:rPr>
              <a:t> </a:t>
            </a:r>
            <a:r>
              <a:rPr sz="1000" spc="-125" dirty="0" smtClean="0">
                <a:latin typeface="Microsoft Sans Serif"/>
                <a:cs typeface="Microsoft Sans Serif"/>
              </a:rPr>
              <a:t>des</a:t>
            </a:r>
            <a:r>
              <a:rPr sz="1000" spc="40" dirty="0" smtClean="0">
                <a:latin typeface="Microsoft Sans Serif"/>
                <a:cs typeface="Microsoft Sans Serif"/>
              </a:rPr>
              <a:t> </a:t>
            </a:r>
            <a:r>
              <a:rPr sz="1000" spc="-65" dirty="0" err="1" smtClean="0">
                <a:latin typeface="Microsoft Sans Serif"/>
                <a:cs typeface="Microsoft Sans Serif"/>
              </a:rPr>
              <a:t>routeurs</a:t>
            </a:r>
            <a:r>
              <a:rPr sz="1000" spc="-65" dirty="0" smtClean="0">
                <a:latin typeface="Microsoft Sans Serif"/>
                <a:cs typeface="Microsoft Sans Serif"/>
              </a:rPr>
              <a:t>.</a:t>
            </a:r>
            <a:endParaRPr sz="1000" dirty="0">
              <a:latin typeface="Microsoft Sans Serif"/>
              <a:cs typeface="Microsoft Sans Serif"/>
            </a:endParaRPr>
          </a:p>
          <a:p>
            <a:pPr marL="12700" algn="just">
              <a:lnSpc>
                <a:spcPts val="1150"/>
              </a:lnSpc>
              <a:spcBef>
                <a:spcPts val="75"/>
              </a:spcBef>
            </a:pPr>
            <a:r>
              <a:rPr sz="900" spc="35" dirty="0">
                <a:solidFill>
                  <a:srgbClr val="3333A3"/>
                </a:solidFill>
                <a:latin typeface="Times New Roman"/>
                <a:cs typeface="Times New Roman"/>
              </a:rPr>
              <a:t>Protocole</a:t>
            </a:r>
            <a:r>
              <a:rPr sz="900" spc="8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(8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bits):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num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ro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du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protocole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de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la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00" dirty="0" err="1">
                <a:latin typeface="Microsoft Sans Serif"/>
                <a:cs typeface="Microsoft Sans Serif"/>
              </a:rPr>
              <a:t>couche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50" dirty="0" smtClean="0">
                <a:latin typeface="Microsoft Sans Serif"/>
                <a:cs typeface="Microsoft Sans Serif"/>
              </a:rPr>
              <a:t>transport</a:t>
            </a:r>
            <a:r>
              <a:rPr lang="fr-FR" sz="1000" spc="790" dirty="0">
                <a:latin typeface="Microsoft Sans Serif"/>
                <a:cs typeface="Microsoft Sans Serif"/>
              </a:rPr>
              <a:t> </a:t>
            </a:r>
            <a:r>
              <a:rPr lang="fr-FR" sz="1000" spc="790" dirty="0" smtClean="0">
                <a:latin typeface="Microsoft Sans Serif"/>
                <a:cs typeface="Microsoft Sans Serif"/>
              </a:rPr>
              <a:t>à</a:t>
            </a:r>
            <a:r>
              <a:rPr sz="1000" spc="-50" dirty="0" err="1" smtClean="0">
                <a:latin typeface="Microsoft Sans Serif"/>
                <a:cs typeface="Microsoft Sans Serif"/>
              </a:rPr>
              <a:t>l'origine</a:t>
            </a:r>
            <a:r>
              <a:rPr sz="1000" spc="40" dirty="0" smtClean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de</a:t>
            </a:r>
            <a:endParaRPr sz="1000" dirty="0">
              <a:latin typeface="Microsoft Sans Serif"/>
              <a:cs typeface="Microsoft Sans Serif"/>
            </a:endParaRPr>
          </a:p>
          <a:p>
            <a:pPr marL="12700" marR="149860" algn="just">
              <a:lnSpc>
                <a:spcPts val="1100"/>
              </a:lnSpc>
              <a:spcBef>
                <a:spcPts val="65"/>
              </a:spcBef>
            </a:pPr>
            <a:r>
              <a:rPr sz="1000" spc="-20" dirty="0" smtClean="0">
                <a:latin typeface="Microsoft Sans Serif"/>
                <a:cs typeface="Microsoft Sans Serif"/>
              </a:rPr>
              <a:t>l'</a:t>
            </a:r>
            <a:r>
              <a:rPr lang="fr-FR" sz="1000" spc="-20" dirty="0" smtClean="0">
                <a:latin typeface="Microsoft Sans Serif"/>
                <a:cs typeface="Microsoft Sans Serif"/>
              </a:rPr>
              <a:t>é</a:t>
            </a:r>
            <a:r>
              <a:rPr sz="1000" spc="-50" dirty="0" smtClean="0">
                <a:latin typeface="Microsoft Sans Serif"/>
                <a:cs typeface="Microsoft Sans Serif"/>
              </a:rPr>
              <a:t>mission </a:t>
            </a:r>
            <a:r>
              <a:rPr sz="1000" spc="-114" dirty="0">
                <a:latin typeface="Microsoft Sans Serif"/>
                <a:cs typeface="Microsoft Sans Serif"/>
              </a:rPr>
              <a:t>de</a:t>
            </a:r>
            <a:r>
              <a:rPr sz="1000" spc="-11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l'information </a:t>
            </a:r>
            <a:r>
              <a:rPr sz="1000" spc="-85" dirty="0">
                <a:latin typeface="Microsoft Sans Serif"/>
                <a:cs typeface="Microsoft Sans Serif"/>
              </a:rPr>
              <a:t>contenue </a:t>
            </a:r>
            <a:r>
              <a:rPr sz="1000" spc="-110" dirty="0">
                <a:latin typeface="Microsoft Sans Serif"/>
                <a:cs typeface="Microsoft Sans Serif"/>
              </a:rPr>
              <a:t>dans</a:t>
            </a:r>
            <a:r>
              <a:rPr sz="1000" spc="-10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le </a:t>
            </a:r>
            <a:r>
              <a:rPr lang="fr-FR" sz="1000" spc="-85" dirty="0" err="1" smtClean="0">
                <a:latin typeface="Microsoft Sans Serif"/>
                <a:cs typeface="Microsoft Sans Serif"/>
              </a:rPr>
              <a:t>segement</a:t>
            </a:r>
            <a:r>
              <a:rPr sz="1000" spc="-25" dirty="0" smtClean="0">
                <a:latin typeface="Microsoft Sans Serif"/>
                <a:cs typeface="Microsoft Sans Serif"/>
              </a:rPr>
              <a:t>: </a:t>
            </a:r>
            <a:r>
              <a:rPr sz="1000" spc="-70" dirty="0">
                <a:latin typeface="Microsoft Sans Serif"/>
                <a:cs typeface="Microsoft Sans Serif"/>
              </a:rPr>
              <a:t>TCP </a:t>
            </a:r>
            <a:r>
              <a:rPr sz="1000" spc="130" dirty="0">
                <a:latin typeface="Microsoft Sans Serif"/>
                <a:cs typeface="Microsoft Sans Serif"/>
              </a:rPr>
              <a:t>= </a:t>
            </a:r>
            <a:r>
              <a:rPr sz="1000" spc="-60" dirty="0">
                <a:latin typeface="Microsoft Sans Serif"/>
                <a:cs typeface="Microsoft Sans Serif"/>
              </a:rPr>
              <a:t>6, </a:t>
            </a:r>
            <a:r>
              <a:rPr sz="1000" spc="-75" dirty="0">
                <a:latin typeface="Microsoft Sans Serif"/>
                <a:cs typeface="Microsoft Sans Serif"/>
              </a:rPr>
              <a:t>UDP </a:t>
            </a:r>
            <a:r>
              <a:rPr sz="1000" spc="130" dirty="0">
                <a:latin typeface="Microsoft Sans Serif"/>
                <a:cs typeface="Microsoft Sans Serif"/>
              </a:rPr>
              <a:t>= </a:t>
            </a:r>
            <a:r>
              <a:rPr sz="1000" spc="-75" dirty="0">
                <a:latin typeface="Microsoft Sans Serif"/>
                <a:cs typeface="Microsoft Sans Serif"/>
              </a:rPr>
              <a:t>17, 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ICMP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130" dirty="0">
                <a:latin typeface="Microsoft Sans Serif"/>
                <a:cs typeface="Microsoft Sans Serif"/>
              </a:rPr>
              <a:t>=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1.</a:t>
            </a:r>
            <a:endParaRPr sz="1000" dirty="0">
              <a:latin typeface="Microsoft Sans Serif"/>
              <a:cs typeface="Microsoft Sans Serif"/>
            </a:endParaRPr>
          </a:p>
          <a:p>
            <a:pPr marL="12700" marR="334645">
              <a:lnSpc>
                <a:spcPts val="1100"/>
              </a:lnSpc>
              <a:spcBef>
                <a:spcPts val="200"/>
              </a:spcBef>
            </a:pPr>
            <a:r>
              <a:rPr sz="900" spc="35" dirty="0">
                <a:solidFill>
                  <a:srgbClr val="3333A3"/>
                </a:solidFill>
                <a:latin typeface="Times New Roman"/>
                <a:cs typeface="Times New Roman"/>
              </a:rPr>
              <a:t>Somme</a:t>
            </a:r>
            <a:r>
              <a:rPr sz="900" spc="9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900" spc="35" dirty="0">
                <a:solidFill>
                  <a:srgbClr val="3333A3"/>
                </a:solidFill>
                <a:latin typeface="Times New Roman"/>
                <a:cs typeface="Times New Roman"/>
              </a:rPr>
              <a:t>de</a:t>
            </a:r>
            <a:r>
              <a:rPr sz="900" spc="9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900" spc="60" dirty="0" err="1" smtClean="0">
                <a:solidFill>
                  <a:srgbClr val="3333A3"/>
                </a:solidFill>
                <a:latin typeface="Times New Roman"/>
                <a:cs typeface="Times New Roman"/>
              </a:rPr>
              <a:t>contr</a:t>
            </a:r>
            <a:r>
              <a:rPr lang="fr-FR" sz="900" spc="40" dirty="0">
                <a:solidFill>
                  <a:srgbClr val="3333A3"/>
                </a:solidFill>
                <a:latin typeface="Times New Roman"/>
                <a:cs typeface="Times New Roman"/>
              </a:rPr>
              <a:t>ô</a:t>
            </a:r>
            <a:r>
              <a:rPr sz="900" spc="50" dirty="0" smtClean="0">
                <a:solidFill>
                  <a:srgbClr val="3333A3"/>
                </a:solidFill>
                <a:latin typeface="Times New Roman"/>
                <a:cs typeface="Times New Roman"/>
              </a:rPr>
              <a:t>le</a:t>
            </a:r>
            <a:r>
              <a:rPr sz="900" spc="95" dirty="0" smtClean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900" spc="110" dirty="0" err="1" smtClean="0">
                <a:solidFill>
                  <a:srgbClr val="3333A3"/>
                </a:solidFill>
                <a:latin typeface="Times New Roman"/>
                <a:cs typeface="Times New Roman"/>
              </a:rPr>
              <a:t>ent</a:t>
            </a:r>
            <a:r>
              <a:rPr lang="fr-FR" sz="900" spc="70" dirty="0">
                <a:solidFill>
                  <a:srgbClr val="3333A3"/>
                </a:solidFill>
                <a:latin typeface="Times New Roman"/>
                <a:cs typeface="Times New Roman"/>
              </a:rPr>
              <a:t>ê</a:t>
            </a:r>
            <a:r>
              <a:rPr sz="900" spc="50" dirty="0" err="1" smtClean="0">
                <a:solidFill>
                  <a:srgbClr val="3333A3"/>
                </a:solidFill>
                <a:latin typeface="Times New Roman"/>
                <a:cs typeface="Times New Roman"/>
              </a:rPr>
              <a:t>te</a:t>
            </a:r>
            <a:r>
              <a:rPr sz="900" spc="85" dirty="0" smtClean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(16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bits):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spc="-10" dirty="0" smtClean="0">
                <a:latin typeface="Microsoft Sans Serif"/>
                <a:cs typeface="Microsoft Sans Serif"/>
              </a:rPr>
              <a:t>v</a:t>
            </a:r>
            <a:r>
              <a:rPr lang="fr-FR" sz="1000" dirty="0">
                <a:latin typeface="Microsoft Sans Serif"/>
                <a:cs typeface="Microsoft Sans Serif"/>
              </a:rPr>
              <a:t>é</a:t>
            </a:r>
            <a:r>
              <a:rPr sz="1000" spc="-5" dirty="0" err="1" smtClean="0">
                <a:latin typeface="Microsoft Sans Serif"/>
                <a:cs typeface="Microsoft Sans Serif"/>
              </a:rPr>
              <a:t>ri</a:t>
            </a:r>
            <a:r>
              <a:rPr lang="fr-FR" sz="1000" dirty="0" smtClean="0">
                <a:latin typeface="Microsoft Sans Serif"/>
                <a:cs typeface="Microsoft Sans Serif"/>
              </a:rPr>
              <a:t>fi</a:t>
            </a:r>
            <a:r>
              <a:rPr sz="1000" spc="-10" dirty="0" err="1" smtClean="0">
                <a:latin typeface="Microsoft Sans Serif"/>
                <a:cs typeface="Microsoft Sans Serif"/>
              </a:rPr>
              <a:t>cation</a:t>
            </a:r>
            <a:r>
              <a:rPr sz="1000" spc="40" dirty="0" smtClean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de</a:t>
            </a:r>
            <a:r>
              <a:rPr sz="1000" spc="-10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la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80" dirty="0" err="1" smtClean="0">
                <a:latin typeface="Microsoft Sans Serif"/>
                <a:cs typeface="Microsoft Sans Serif"/>
              </a:rPr>
              <a:t>pr</a:t>
            </a:r>
            <a:r>
              <a:rPr lang="fr-FR" sz="1000" spc="-35" dirty="0">
                <a:latin typeface="Microsoft Sans Serif"/>
                <a:cs typeface="Microsoft Sans Serif"/>
              </a:rPr>
              <a:t>é</a:t>
            </a:r>
            <a:r>
              <a:rPr sz="1000" spc="-80" dirty="0" err="1" smtClean="0">
                <a:latin typeface="Microsoft Sans Serif"/>
                <a:cs typeface="Microsoft Sans Serif"/>
              </a:rPr>
              <a:t>sence</a:t>
            </a:r>
            <a:r>
              <a:rPr sz="1000" spc="45" dirty="0" smtClean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d'erreur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10" dirty="0" err="1">
                <a:latin typeface="Microsoft Sans Serif"/>
                <a:cs typeface="Microsoft Sans Serif"/>
              </a:rPr>
              <a:t>dans</a:t>
            </a:r>
            <a:r>
              <a:rPr sz="1000" spc="-110" dirty="0">
                <a:latin typeface="Microsoft Sans Serif"/>
                <a:cs typeface="Microsoft Sans Serif"/>
              </a:rPr>
              <a:t>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10" dirty="0" err="1" smtClean="0">
                <a:latin typeface="Microsoft Sans Serif"/>
                <a:cs typeface="Microsoft Sans Serif"/>
              </a:rPr>
              <a:t>l'ent</a:t>
            </a:r>
            <a:r>
              <a:rPr lang="fr-FR" sz="1000" spc="-10" dirty="0" smtClean="0">
                <a:latin typeface="Microsoft Sans Serif"/>
                <a:cs typeface="Microsoft Sans Serif"/>
              </a:rPr>
              <a:t>ê</a:t>
            </a:r>
            <a:r>
              <a:rPr sz="1000" spc="-10" dirty="0" err="1" smtClean="0">
                <a:latin typeface="Microsoft Sans Serif"/>
                <a:cs typeface="Microsoft Sans Serif"/>
              </a:rPr>
              <a:t>te</a:t>
            </a:r>
            <a:r>
              <a:rPr sz="1000" spc="-10" dirty="0">
                <a:latin typeface="Microsoft Sans Serif"/>
                <a:cs typeface="Microsoft Sans Serif"/>
              </a:rPr>
              <a:t>.</a:t>
            </a:r>
            <a:endParaRPr sz="1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00" spc="15" dirty="0">
                <a:solidFill>
                  <a:srgbClr val="3333A3"/>
                </a:solidFill>
                <a:latin typeface="Times New Roman"/>
                <a:cs typeface="Times New Roman"/>
              </a:rPr>
              <a:t>Adresse</a:t>
            </a:r>
            <a:r>
              <a:rPr sz="900" spc="85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900" spc="40" dirty="0">
                <a:solidFill>
                  <a:srgbClr val="3333A3"/>
                </a:solidFill>
                <a:latin typeface="Times New Roman"/>
                <a:cs typeface="Times New Roman"/>
              </a:rPr>
              <a:t>IP</a:t>
            </a:r>
            <a:r>
              <a:rPr sz="900" spc="9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900" spc="20" dirty="0">
                <a:solidFill>
                  <a:srgbClr val="3333A3"/>
                </a:solidFill>
                <a:latin typeface="Times New Roman"/>
                <a:cs typeface="Times New Roman"/>
              </a:rPr>
              <a:t>source</a:t>
            </a:r>
            <a:r>
              <a:rPr sz="900" spc="8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(32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bits):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adresse</a:t>
            </a:r>
            <a:r>
              <a:rPr sz="1000" spc="-10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IP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de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0" dirty="0" smtClean="0">
                <a:latin typeface="Microsoft Sans Serif"/>
                <a:cs typeface="Microsoft Sans Serif"/>
              </a:rPr>
              <a:t>l'</a:t>
            </a:r>
            <a:r>
              <a:rPr lang="fr-FR" sz="1000" spc="-10" dirty="0" smtClean="0">
                <a:latin typeface="Microsoft Sans Serif"/>
                <a:cs typeface="Microsoft Sans Serif"/>
              </a:rPr>
              <a:t>é</a:t>
            </a:r>
            <a:r>
              <a:rPr sz="1000" spc="-25" dirty="0" err="1" smtClean="0">
                <a:latin typeface="Microsoft Sans Serif"/>
                <a:cs typeface="Microsoft Sans Serif"/>
              </a:rPr>
              <a:t>metteur</a:t>
            </a:r>
            <a:r>
              <a:rPr sz="1000" spc="-25" dirty="0">
                <a:latin typeface="Microsoft Sans Serif"/>
                <a:cs typeface="Microsoft Sans Serif"/>
              </a:rPr>
              <a:t>.</a:t>
            </a:r>
            <a:endParaRPr sz="1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3333A3"/>
                </a:solidFill>
                <a:latin typeface="Times New Roman"/>
                <a:cs typeface="Times New Roman"/>
              </a:rPr>
              <a:t>A</a:t>
            </a:r>
            <a:r>
              <a:rPr sz="900" spc="25" dirty="0">
                <a:solidFill>
                  <a:srgbClr val="3333A3"/>
                </a:solidFill>
                <a:latin typeface="Times New Roman"/>
                <a:cs typeface="Times New Roman"/>
              </a:rPr>
              <a:t>dresse</a:t>
            </a:r>
            <a:r>
              <a:rPr sz="900" spc="85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900" spc="40" dirty="0">
                <a:solidFill>
                  <a:srgbClr val="3333A3"/>
                </a:solidFill>
                <a:latin typeface="Times New Roman"/>
                <a:cs typeface="Times New Roman"/>
              </a:rPr>
              <a:t>IP</a:t>
            </a:r>
            <a:r>
              <a:rPr sz="900" spc="9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900" spc="30" dirty="0">
                <a:solidFill>
                  <a:srgbClr val="3333A3"/>
                </a:solidFill>
                <a:latin typeface="Times New Roman"/>
                <a:cs typeface="Times New Roman"/>
              </a:rPr>
              <a:t>destination</a:t>
            </a:r>
            <a:r>
              <a:rPr sz="900" spc="8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(32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bits):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125" dirty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adresse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IP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du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destinataire.</a:t>
            </a:r>
            <a:endParaRPr sz="1000" dirty="0">
              <a:latin typeface="Microsoft Sans Serif"/>
              <a:cs typeface="Microsoft Sans Serif"/>
            </a:endParaRPr>
          </a:p>
          <a:p>
            <a:pPr marL="12700" marR="234950">
              <a:lnSpc>
                <a:spcPts val="1100"/>
              </a:lnSpc>
              <a:spcBef>
                <a:spcPts val="220"/>
              </a:spcBef>
            </a:pPr>
            <a:r>
              <a:rPr sz="900" spc="60" dirty="0" err="1" smtClean="0">
                <a:solidFill>
                  <a:srgbClr val="3333A3"/>
                </a:solidFill>
                <a:latin typeface="Times New Roman"/>
                <a:cs typeface="Times New Roman"/>
              </a:rPr>
              <a:t>Donn</a:t>
            </a:r>
            <a:r>
              <a:rPr lang="fr-FR" sz="900" spc="30" dirty="0">
                <a:solidFill>
                  <a:srgbClr val="3333A3"/>
                </a:solidFill>
                <a:latin typeface="Times New Roman"/>
                <a:cs typeface="Times New Roman"/>
              </a:rPr>
              <a:t>é</a:t>
            </a:r>
            <a:r>
              <a:rPr sz="900" spc="20" dirty="0" err="1" smtClean="0">
                <a:solidFill>
                  <a:srgbClr val="3333A3"/>
                </a:solidFill>
                <a:latin typeface="Times New Roman"/>
                <a:cs typeface="Times New Roman"/>
              </a:rPr>
              <a:t>es</a:t>
            </a:r>
            <a:r>
              <a:rPr sz="1000" spc="20" dirty="0">
                <a:latin typeface="Microsoft Sans Serif"/>
                <a:cs typeface="Microsoft Sans Serif"/>
              </a:rPr>
              <a:t>:</a:t>
            </a:r>
            <a:r>
              <a:rPr sz="1000" spc="150" dirty="0">
                <a:latin typeface="Microsoft Sans Serif"/>
                <a:cs typeface="Microsoft Sans Serif"/>
              </a:rPr>
              <a:t> </a:t>
            </a:r>
            <a:r>
              <a:rPr sz="1000" spc="-80" dirty="0" err="1" smtClean="0">
                <a:latin typeface="Microsoft Sans Serif"/>
                <a:cs typeface="Microsoft Sans Serif"/>
              </a:rPr>
              <a:t>donn</a:t>
            </a:r>
            <a:r>
              <a:rPr lang="fr-FR" sz="1000" spc="-30" dirty="0">
                <a:latin typeface="Microsoft Sans Serif"/>
                <a:cs typeface="Microsoft Sans Serif"/>
              </a:rPr>
              <a:t>é</a:t>
            </a:r>
            <a:r>
              <a:rPr sz="1000" spc="-75" dirty="0" err="1" smtClean="0">
                <a:latin typeface="Microsoft Sans Serif"/>
                <a:cs typeface="Microsoft Sans Serif"/>
              </a:rPr>
              <a:t>es</a:t>
            </a:r>
            <a:r>
              <a:rPr lang="fr-FR" sz="1000" spc="50" dirty="0">
                <a:latin typeface="Microsoft Sans Serif"/>
                <a:cs typeface="Microsoft Sans Serif"/>
              </a:rPr>
              <a:t> </a:t>
            </a:r>
            <a:r>
              <a:rPr lang="fr-FR" sz="1000" spc="50" dirty="0" smtClean="0">
                <a:latin typeface="Microsoft Sans Serif"/>
                <a:cs typeface="Microsoft Sans Serif"/>
              </a:rPr>
              <a:t>à </a:t>
            </a:r>
            <a:r>
              <a:rPr sz="1000" spc="-55" dirty="0" err="1" smtClean="0">
                <a:latin typeface="Microsoft Sans Serif"/>
                <a:cs typeface="Microsoft Sans Serif"/>
              </a:rPr>
              <a:t>transmettre</a:t>
            </a:r>
            <a:r>
              <a:rPr sz="1000" spc="-55" dirty="0">
                <a:latin typeface="Microsoft Sans Serif"/>
                <a:cs typeface="Microsoft Sans Serif"/>
              </a:rPr>
              <a:t>,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de</a:t>
            </a:r>
            <a:r>
              <a:rPr sz="1000" spc="-10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longueur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variable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(</a:t>
            </a:r>
            <a:r>
              <a:rPr sz="1000" spc="-70" dirty="0" err="1">
                <a:latin typeface="Microsoft Sans Serif"/>
                <a:cs typeface="Microsoft Sans Serif"/>
              </a:rPr>
              <a:t>mais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15" dirty="0" smtClean="0">
                <a:latin typeface="Microsoft Sans Serif"/>
                <a:cs typeface="Microsoft Sans Serif"/>
              </a:rPr>
              <a:t>limit</a:t>
            </a:r>
            <a:r>
              <a:rPr lang="fr-FR" sz="1000" dirty="0">
                <a:latin typeface="Microsoft Sans Serif"/>
                <a:cs typeface="Microsoft Sans Serif"/>
              </a:rPr>
              <a:t>é</a:t>
            </a:r>
            <a:r>
              <a:rPr sz="1000" spc="-20" dirty="0" smtClean="0">
                <a:latin typeface="Microsoft Sans Serif"/>
                <a:cs typeface="Microsoft Sans Serif"/>
              </a:rPr>
              <a:t>e</a:t>
            </a:r>
            <a:r>
              <a:rPr sz="1000" spc="45" dirty="0" smtClean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par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la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taille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maximale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114" dirty="0">
                <a:latin typeface="Microsoft Sans Serif"/>
                <a:cs typeface="Microsoft Sans Serif"/>
              </a:rPr>
              <a:t>de</a:t>
            </a:r>
            <a:r>
              <a:rPr sz="1000" spc="-105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65535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octets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pour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l'ensemble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125" dirty="0">
                <a:latin typeface="Microsoft Sans Serif"/>
                <a:cs typeface="Microsoft Sans Serif"/>
              </a:rPr>
              <a:t>des</a:t>
            </a:r>
            <a:r>
              <a:rPr sz="1000" spc="-9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champs).</a:t>
            </a:r>
            <a:endParaRPr sz="10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2" y="1956117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2" y="2399626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2" y="2703957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672" y="2869107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2" y="3034258"/>
            <a:ext cx="65265" cy="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65860"/>
      </p:ext>
    </p:extLst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96849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115"/>
              </a:spcBef>
            </a:pPr>
            <a:endParaRPr lang="fr-FR" sz="550" spc="55" dirty="0">
              <a:solidFill>
                <a:srgbClr val="04064C"/>
              </a:solidFill>
              <a:latin typeface="Times New Roman"/>
              <a:cs typeface="Times New Roman"/>
            </a:endParaRPr>
          </a:p>
          <a:p>
            <a:pPr marL="629285">
              <a:lnSpc>
                <a:spcPct val="100000"/>
              </a:lnSpc>
              <a:spcBef>
                <a:spcPts val="115"/>
              </a:spcBef>
            </a:pPr>
            <a:endParaRPr sz="5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96849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15"/>
              </a:spcBef>
            </a:pPr>
            <a:endParaRPr lang="fr-FR" sz="550" dirty="0" smtClean="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115"/>
              </a:spcBef>
            </a:pPr>
            <a:endParaRPr sz="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lang="fr-FR" sz="1200" dirty="0"/>
              <a:t>La couche </a:t>
            </a:r>
            <a:r>
              <a:rPr lang="fr-FR" sz="1200" dirty="0" smtClean="0"/>
              <a:t>réseau exercice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57150" y="376051"/>
            <a:ext cx="230505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Arial" panose="020B0604020202020204" pitchFamily="34" charset="0"/>
              </a:rPr>
              <a:t>Soit la trame ARP suivante:</a:t>
            </a:r>
            <a:endParaRPr lang="fr-FR" sz="1200" dirty="0"/>
          </a:p>
        </p:txBody>
      </p:sp>
      <p:pic>
        <p:nvPicPr>
          <p:cNvPr id="2052" name="Picture 4" descr="https://sti2d.ecolelamache.org/trame_ar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5" y="624595"/>
            <a:ext cx="4419600" cy="150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199" y="2187575"/>
            <a:ext cx="4438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En déduire:</a:t>
            </a:r>
            <a:endParaRPr lang="fr-F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-228600">
              <a:buFont typeface="+mj-lt"/>
              <a:buAutoNum type="arabicPeriod"/>
            </a:pPr>
            <a:r>
              <a:rPr lang="fr-FR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Adresse MAC de la source</a:t>
            </a:r>
          </a:p>
          <a:p>
            <a:pPr indent="-228600">
              <a:buFont typeface="+mj-lt"/>
              <a:buAutoNum type="arabicPeriod"/>
            </a:pPr>
            <a:r>
              <a:rPr lang="fr-FR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Adresse MAC du destinataire</a:t>
            </a:r>
          </a:p>
          <a:p>
            <a:pPr>
              <a:buFont typeface="+mj-lt"/>
              <a:buAutoNum type="arabicPeriod"/>
            </a:pPr>
            <a:r>
              <a:rPr lang="fr-FR" sz="12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Ecrire </a:t>
            </a:r>
            <a:r>
              <a:rPr lang="fr-FR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l'adresse IP de la machine posant la question en décimal.</a:t>
            </a:r>
            <a:endParaRPr lang="fr-F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fr-FR" sz="12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Ecrire </a:t>
            </a:r>
            <a:r>
              <a:rPr lang="fr-FR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l'adresse IP de la machine distante en décimal</a:t>
            </a:r>
            <a:r>
              <a:rPr lang="fr-FR" sz="12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fr-FR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002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96849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115"/>
              </a:spcBef>
            </a:pPr>
            <a:endParaRPr lang="fr-FR" sz="550" spc="55" dirty="0">
              <a:solidFill>
                <a:srgbClr val="04064C"/>
              </a:solidFill>
              <a:latin typeface="Times New Roman"/>
              <a:cs typeface="Times New Roman"/>
            </a:endParaRPr>
          </a:p>
          <a:p>
            <a:pPr marL="629285">
              <a:lnSpc>
                <a:spcPct val="100000"/>
              </a:lnSpc>
              <a:spcBef>
                <a:spcPts val="115"/>
              </a:spcBef>
            </a:pPr>
            <a:endParaRPr sz="5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3995" y="0"/>
            <a:ext cx="2304415" cy="196849"/>
          </a:xfrm>
          <a:prstGeom prst="rect">
            <a:avLst/>
          </a:prstGeom>
          <a:solidFill>
            <a:srgbClr val="FCCF50"/>
          </a:solidFill>
        </p:spPr>
        <p:txBody>
          <a:bodyPr vert="horz" wrap="square" lIns="0" tIns="1460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15"/>
              </a:spcBef>
            </a:pPr>
            <a:endParaRPr lang="fr-FR" sz="550" dirty="0" smtClean="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115"/>
              </a:spcBef>
            </a:pPr>
            <a:endParaRPr sz="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250067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lang="fr-FR" sz="1200" dirty="0"/>
              <a:t>La couche </a:t>
            </a:r>
            <a:r>
              <a:rPr lang="fr-FR" sz="1200" dirty="0" smtClean="0"/>
              <a:t>réseau exercice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250" y="391265"/>
            <a:ext cx="480059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000" b="1" i="1" dirty="0">
                <a:solidFill>
                  <a:srgbClr val="000000"/>
                </a:solidFill>
                <a:latin typeface="Arial" panose="020B0604020202020204" pitchFamily="34" charset="0"/>
              </a:rPr>
              <a:t>Soit la trame </a:t>
            </a:r>
            <a:r>
              <a:rPr lang="fr-FR" sz="1000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ethernet</a:t>
            </a:r>
            <a:r>
              <a:rPr lang="fr-FR" sz="1000" b="1" i="1" dirty="0">
                <a:solidFill>
                  <a:srgbClr val="000000"/>
                </a:solidFill>
                <a:latin typeface="Arial" panose="020B0604020202020204" pitchFamily="34" charset="0"/>
              </a:rPr>
              <a:t> suivante: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00 12 17 41 c2 c7 00 1a 73 24 44 89 08 00 45 00</a:t>
            </a:r>
            <a:endParaRPr lang="fr-F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00 3c 27 30 00 00 80 01 8f d6 c0 a8 0d 05 c0 a8</a:t>
            </a:r>
            <a:endParaRPr lang="fr-F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0d 87 08 00 4d 56 00 01 00 05 61 62 63 64 65 66</a:t>
            </a:r>
            <a:endParaRPr lang="fr-F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67 68 69 6a 6b 6c 6d 6e 6f 70 71 72 73 74 75 76</a:t>
            </a:r>
            <a:endParaRPr lang="fr-F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77 61 62 63 64 65 66 67 68 69 ........</a:t>
            </a:r>
            <a:endParaRPr lang="fr-F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000" b="1" i="1" dirty="0">
                <a:solidFill>
                  <a:srgbClr val="000000"/>
                </a:solidFill>
                <a:latin typeface="arial" panose="020B0604020202020204" pitchFamily="34" charset="0"/>
              </a:rPr>
              <a:t>En déduire: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1" i="1" dirty="0">
                <a:solidFill>
                  <a:srgbClr val="000000"/>
                </a:solidFill>
                <a:latin typeface="arial" panose="020B0604020202020204" pitchFamily="34" charset="0"/>
              </a:rPr>
              <a:t>Adresse MAC de la source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1" i="1" dirty="0">
                <a:solidFill>
                  <a:srgbClr val="000000"/>
                </a:solidFill>
                <a:latin typeface="arial" panose="020B0604020202020204" pitchFamily="34" charset="0"/>
              </a:rPr>
              <a:t>Adresse MAC du destinataire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1" i="1" dirty="0">
                <a:solidFill>
                  <a:srgbClr val="000000"/>
                </a:solidFill>
                <a:latin typeface="arial" panose="020B0604020202020204" pitchFamily="34" charset="0"/>
              </a:rPr>
              <a:t>Adresse IP de la source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1" i="1" dirty="0">
                <a:solidFill>
                  <a:srgbClr val="000000"/>
                </a:solidFill>
                <a:latin typeface="arial" panose="020B0604020202020204" pitchFamily="34" charset="0"/>
              </a:rPr>
              <a:t>Adresse IP du destinataire</a:t>
            </a:r>
            <a:endParaRPr lang="fr-F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916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15"/>
              </a:spcBef>
            </a:pPr>
            <a:r>
              <a:rPr sz="550" spc="5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Les </a:t>
            </a:r>
            <a:r>
              <a:rPr sz="550" spc="8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composants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de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connexion </a:t>
            </a: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dans </a:t>
            </a:r>
            <a:r>
              <a:rPr sz="550" spc="85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un</a:t>
            </a:r>
            <a:r>
              <a:rPr sz="550" spc="204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 </a:t>
            </a:r>
            <a:r>
              <a:rPr sz="550" spc="70" dirty="0">
                <a:solidFill>
                  <a:srgbClr val="04064C"/>
                </a:solidFill>
                <a:latin typeface="Times New Roman"/>
                <a:cs typeface="Times New Roman"/>
                <a:hlinkClick r:id="" action="ppaction://noaction"/>
              </a:rPr>
              <a:t>réseau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5">
                <a:moveTo>
                  <a:pt x="2303995" y="0"/>
                </a:moveTo>
                <a:lnTo>
                  <a:pt x="0" y="0"/>
                </a:lnTo>
                <a:lnTo>
                  <a:pt x="0" y="122389"/>
                </a:lnTo>
                <a:lnTo>
                  <a:pt x="2303995" y="122389"/>
                </a:lnTo>
                <a:lnTo>
                  <a:pt x="2303995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04064C"/>
                </a:solidFill>
                <a:latin typeface="Times New Roman"/>
                <a:cs typeface="Times New Roman"/>
              </a:rPr>
              <a:t>Routeur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672" y="73361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8516" y="578891"/>
            <a:ext cx="4168140" cy="18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95"/>
              </a:spcBef>
            </a:pPr>
            <a:r>
              <a:rPr lang="fr-FR" sz="1200" spc="20" dirty="0" err="1">
                <a:latin typeface="Times New Roman"/>
                <a:cs typeface="Times New Roman"/>
              </a:rPr>
              <a:t>E</a:t>
            </a:r>
            <a:r>
              <a:rPr lang="fr-FR" sz="1200" spc="20" dirty="0" err="1" smtClean="0">
                <a:latin typeface="Times New Roman"/>
                <a:cs typeface="Times New Roman"/>
              </a:rPr>
              <a:t>ff</a:t>
            </a:r>
            <a:r>
              <a:rPr sz="1200" spc="20" dirty="0" err="1" smtClean="0">
                <a:latin typeface="Times New Roman"/>
                <a:cs typeface="Times New Roman"/>
              </a:rPr>
              <a:t>ectue</a:t>
            </a:r>
            <a:r>
              <a:rPr sz="1200" spc="20" dirty="0" smtClean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l'acheminement </a:t>
            </a:r>
            <a:r>
              <a:rPr sz="1200" spc="-50" dirty="0">
                <a:latin typeface="Times New Roman"/>
                <a:cs typeface="Times New Roman"/>
              </a:rPr>
              <a:t>des </a:t>
            </a:r>
            <a:r>
              <a:rPr sz="1200" spc="-30" dirty="0">
                <a:latin typeface="Times New Roman"/>
                <a:cs typeface="Times New Roman"/>
              </a:rPr>
              <a:t>paquets </a:t>
            </a:r>
            <a:r>
              <a:rPr sz="1200" spc="-20" dirty="0">
                <a:latin typeface="Times New Roman"/>
                <a:cs typeface="Times New Roman"/>
              </a:rPr>
              <a:t>d'une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55" dirty="0">
                <a:latin typeface="Times New Roman"/>
                <a:cs typeface="Times New Roman"/>
              </a:rPr>
              <a:t>ses </a:t>
            </a:r>
            <a:r>
              <a:rPr sz="1200" spc="-40" dirty="0">
                <a:latin typeface="Times New Roman"/>
                <a:cs typeface="Times New Roman"/>
              </a:rPr>
              <a:t>interfaces </a:t>
            </a:r>
            <a:r>
              <a:rPr sz="1200" spc="-15" dirty="0">
                <a:latin typeface="Times New Roman"/>
                <a:cs typeface="Times New Roman"/>
              </a:rPr>
              <a:t>à </a:t>
            </a:r>
            <a:r>
              <a:rPr sz="1200" spc="-50" dirty="0">
                <a:latin typeface="Times New Roman"/>
                <a:cs typeface="Times New Roman"/>
              </a:rPr>
              <a:t>une </a:t>
            </a:r>
            <a:r>
              <a:rPr sz="1200" spc="-20" dirty="0" err="1">
                <a:latin typeface="Times New Roman"/>
                <a:cs typeface="Times New Roman"/>
              </a:rPr>
              <a:t>autre</a:t>
            </a:r>
            <a:r>
              <a:rPr sz="1200" spc="-20" dirty="0">
                <a:latin typeface="Times New Roman"/>
                <a:cs typeface="Times New Roman"/>
              </a:rPr>
              <a:t>  </a:t>
            </a:r>
            <a:r>
              <a:rPr lang="fr-FR" sz="1200" spc="-45" dirty="0">
                <a:latin typeface="Times New Roman"/>
                <a:cs typeface="Times New Roman"/>
              </a:rPr>
              <a:t>O</a:t>
            </a:r>
            <a:r>
              <a:rPr sz="1200" spc="-45" dirty="0" err="1" smtClean="0">
                <a:latin typeface="Times New Roman"/>
                <a:cs typeface="Times New Roman"/>
              </a:rPr>
              <a:t>père</a:t>
            </a:r>
            <a:r>
              <a:rPr sz="1200" spc="-45" dirty="0" smtClean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selon </a:t>
            </a:r>
            <a:r>
              <a:rPr sz="1200" spc="-45" dirty="0">
                <a:latin typeface="Times New Roman"/>
                <a:cs typeface="Times New Roman"/>
              </a:rPr>
              <a:t>un </a:t>
            </a:r>
            <a:r>
              <a:rPr sz="1200" spc="-60" dirty="0">
                <a:latin typeface="Times New Roman"/>
                <a:cs typeface="Times New Roman"/>
              </a:rPr>
              <a:t>ensemble </a:t>
            </a:r>
            <a:r>
              <a:rPr sz="1200" spc="-50" dirty="0">
                <a:latin typeface="Times New Roman"/>
                <a:cs typeface="Times New Roman"/>
              </a:rPr>
              <a:t>de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Times New Roman"/>
                <a:cs typeface="Times New Roman"/>
              </a:rPr>
              <a:t>règles</a:t>
            </a:r>
            <a:endParaRPr sz="1200" dirty="0">
              <a:latin typeface="Times New Roman"/>
              <a:cs typeface="Times New Roman"/>
            </a:endParaRPr>
          </a:p>
          <a:p>
            <a:pPr marL="12700" marR="21590">
              <a:lnSpc>
                <a:spcPts val="1350"/>
              </a:lnSpc>
              <a:spcBef>
                <a:spcPts val="575"/>
              </a:spcBef>
            </a:pPr>
            <a:r>
              <a:rPr lang="fr-FR" sz="1200" spc="-30" dirty="0">
                <a:latin typeface="Times New Roman"/>
                <a:cs typeface="Times New Roman"/>
              </a:rPr>
              <a:t>P</a:t>
            </a:r>
            <a:r>
              <a:rPr sz="1200" spc="-30" dirty="0" err="1" smtClean="0">
                <a:latin typeface="Times New Roman"/>
                <a:cs typeface="Times New Roman"/>
              </a:rPr>
              <a:t>ermet</a:t>
            </a:r>
            <a:r>
              <a:rPr sz="1200" spc="-30" dirty="0" smtClean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d'interconnecter </a:t>
            </a:r>
            <a:r>
              <a:rPr sz="1200" spc="-55" dirty="0">
                <a:latin typeface="Times New Roman"/>
                <a:cs typeface="Times New Roman"/>
              </a:rPr>
              <a:t>plusieurs </a:t>
            </a:r>
            <a:r>
              <a:rPr sz="1200" spc="-50" dirty="0">
                <a:latin typeface="Times New Roman"/>
                <a:cs typeface="Times New Roman"/>
              </a:rPr>
              <a:t>réseaux: </a:t>
            </a:r>
            <a:r>
              <a:rPr sz="1200" spc="-45" dirty="0">
                <a:latin typeface="Times New Roman"/>
                <a:cs typeface="Times New Roman"/>
              </a:rPr>
              <a:t>chacune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55" dirty="0">
                <a:latin typeface="Times New Roman"/>
                <a:cs typeface="Times New Roman"/>
              </a:rPr>
              <a:t>ses </a:t>
            </a:r>
            <a:r>
              <a:rPr sz="1200" spc="-40" dirty="0">
                <a:latin typeface="Times New Roman"/>
                <a:cs typeface="Times New Roman"/>
              </a:rPr>
              <a:t>interfaces </a:t>
            </a:r>
            <a:r>
              <a:rPr sz="1200" spc="-15" dirty="0">
                <a:latin typeface="Times New Roman"/>
                <a:cs typeface="Times New Roman"/>
              </a:rPr>
              <a:t>est  </a:t>
            </a:r>
            <a:r>
              <a:rPr sz="1200" spc="-50" dirty="0">
                <a:latin typeface="Times New Roman"/>
                <a:cs typeface="Times New Roman"/>
              </a:rPr>
              <a:t>en </a:t>
            </a:r>
            <a:r>
              <a:rPr sz="1200" spc="-30" dirty="0">
                <a:latin typeface="Times New Roman"/>
                <a:cs typeface="Times New Roman"/>
              </a:rPr>
              <a:t>fait </a:t>
            </a:r>
            <a:r>
              <a:rPr sz="1200" spc="-65" dirty="0">
                <a:latin typeface="Times New Roman"/>
                <a:cs typeface="Times New Roman"/>
              </a:rPr>
              <a:t>liée </a:t>
            </a:r>
            <a:r>
              <a:rPr sz="1200" spc="-15" dirty="0">
                <a:latin typeface="Times New Roman"/>
                <a:cs typeface="Times New Roman"/>
              </a:rPr>
              <a:t>à </a:t>
            </a:r>
            <a:r>
              <a:rPr sz="1200" spc="-45" dirty="0">
                <a:latin typeface="Times New Roman"/>
                <a:cs typeface="Times New Roman"/>
              </a:rPr>
              <a:t>un </a:t>
            </a:r>
            <a:r>
              <a:rPr sz="1200" spc="-40" dirty="0">
                <a:latin typeface="Times New Roman"/>
                <a:cs typeface="Times New Roman"/>
              </a:rPr>
              <a:t>réseau</a:t>
            </a:r>
            <a:r>
              <a:rPr sz="1200" spc="-18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distinct</a:t>
            </a:r>
            <a:endParaRPr sz="1200" dirty="0">
              <a:latin typeface="Times New Roman"/>
              <a:cs typeface="Times New Roman"/>
            </a:endParaRPr>
          </a:p>
          <a:p>
            <a:pPr marL="12700" marR="1404620">
              <a:lnSpc>
                <a:spcPts val="1900"/>
              </a:lnSpc>
              <a:spcBef>
                <a:spcPts val="115"/>
              </a:spcBef>
            </a:pPr>
            <a:r>
              <a:rPr lang="fr-FR" sz="1200" spc="-65" dirty="0">
                <a:latin typeface="Times New Roman"/>
                <a:cs typeface="Times New Roman"/>
              </a:rPr>
              <a:t>L</a:t>
            </a:r>
            <a:r>
              <a:rPr sz="1200" spc="-65" dirty="0" smtClean="0">
                <a:latin typeface="Times New Roman"/>
                <a:cs typeface="Times New Roman"/>
              </a:rPr>
              <a:t>e </a:t>
            </a:r>
            <a:r>
              <a:rPr sz="1200" spc="-55" dirty="0">
                <a:latin typeface="Times New Roman"/>
                <a:cs typeface="Times New Roman"/>
              </a:rPr>
              <a:t>plus </a:t>
            </a:r>
            <a:r>
              <a:rPr sz="1200" spc="-40" dirty="0">
                <a:latin typeface="Times New Roman"/>
                <a:cs typeface="Times New Roman"/>
              </a:rPr>
              <a:t>souvent, </a:t>
            </a:r>
            <a:r>
              <a:rPr sz="1200" spc="-80" dirty="0">
                <a:latin typeface="Times New Roman"/>
                <a:cs typeface="Times New Roman"/>
              </a:rPr>
              <a:t>il </a:t>
            </a:r>
            <a:r>
              <a:rPr sz="1200" spc="-50" dirty="0">
                <a:latin typeface="Times New Roman"/>
                <a:cs typeface="Times New Roman"/>
              </a:rPr>
              <a:t>utilise </a:t>
            </a:r>
            <a:r>
              <a:rPr sz="1200" spc="-65" dirty="0">
                <a:latin typeface="Times New Roman"/>
                <a:cs typeface="Times New Roman"/>
              </a:rPr>
              <a:t>le </a:t>
            </a:r>
            <a:r>
              <a:rPr sz="1200" spc="-45" dirty="0">
                <a:latin typeface="Times New Roman"/>
                <a:cs typeface="Times New Roman"/>
              </a:rPr>
              <a:t>protocole </a:t>
            </a:r>
            <a:r>
              <a:rPr sz="1200" spc="-40" dirty="0">
                <a:latin typeface="Times New Roman"/>
                <a:cs typeface="Times New Roman"/>
              </a:rPr>
              <a:t>IP  </a:t>
            </a:r>
            <a:r>
              <a:rPr lang="fr-FR" sz="1200" spc="-45" dirty="0">
                <a:latin typeface="Times New Roman"/>
                <a:cs typeface="Times New Roman"/>
              </a:rPr>
              <a:t>D</a:t>
            </a:r>
            <a:r>
              <a:rPr sz="1200" spc="-45" dirty="0" err="1" smtClean="0">
                <a:latin typeface="Times New Roman"/>
                <a:cs typeface="Times New Roman"/>
              </a:rPr>
              <a:t>étermine</a:t>
            </a:r>
            <a:r>
              <a:rPr sz="1200" spc="-45" dirty="0" smtClean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Times New Roman"/>
                <a:cs typeface="Times New Roman"/>
              </a:rPr>
              <a:t>le </a:t>
            </a:r>
            <a:r>
              <a:rPr sz="1200" spc="-60" dirty="0">
                <a:latin typeface="Times New Roman"/>
                <a:cs typeface="Times New Roman"/>
              </a:rPr>
              <a:t>chemin </a:t>
            </a:r>
            <a:r>
              <a:rPr sz="1200" spc="-15" dirty="0">
                <a:latin typeface="Times New Roman"/>
                <a:cs typeface="Times New Roman"/>
              </a:rPr>
              <a:t>à </a:t>
            </a:r>
            <a:r>
              <a:rPr sz="1200" spc="-40" dirty="0">
                <a:latin typeface="Times New Roman"/>
                <a:cs typeface="Times New Roman"/>
              </a:rPr>
              <a:t>emprunter </a:t>
            </a:r>
            <a:r>
              <a:rPr sz="1200" spc="-45" dirty="0">
                <a:latin typeface="Times New Roman"/>
                <a:cs typeface="Times New Roman"/>
              </a:rPr>
              <a:t>par un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paquet</a:t>
            </a:r>
            <a:endParaRPr sz="1200" dirty="0">
              <a:latin typeface="Times New Roman"/>
              <a:cs typeface="Times New Roman"/>
            </a:endParaRPr>
          </a:p>
          <a:p>
            <a:pPr marL="12700" marR="90805">
              <a:lnSpc>
                <a:spcPts val="1350"/>
              </a:lnSpc>
              <a:spcBef>
                <a:spcPts val="430"/>
              </a:spcBef>
            </a:pPr>
            <a:r>
              <a:rPr lang="fr-FR" sz="1200" spc="-45" dirty="0">
                <a:latin typeface="Times New Roman"/>
                <a:cs typeface="Times New Roman"/>
              </a:rPr>
              <a:t>O</a:t>
            </a:r>
            <a:r>
              <a:rPr sz="1200" spc="-45" dirty="0" err="1" smtClean="0">
                <a:latin typeface="Times New Roman"/>
                <a:cs typeface="Times New Roman"/>
              </a:rPr>
              <a:t>père</a:t>
            </a:r>
            <a:r>
              <a:rPr sz="1200" spc="-45" dirty="0" smtClean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au </a:t>
            </a:r>
            <a:r>
              <a:rPr sz="1200" spc="-60" dirty="0">
                <a:latin typeface="Times New Roman"/>
                <a:cs typeface="Times New Roman"/>
              </a:rPr>
              <a:t>niveau </a:t>
            </a:r>
            <a:r>
              <a:rPr sz="1200" spc="-50" dirty="0">
                <a:latin typeface="Times New Roman"/>
                <a:cs typeface="Times New Roman"/>
              </a:rPr>
              <a:t>de la couche </a:t>
            </a:r>
            <a:r>
              <a:rPr sz="1200" spc="-40" dirty="0">
                <a:latin typeface="Times New Roman"/>
                <a:cs typeface="Times New Roman"/>
              </a:rPr>
              <a:t>réseau </a:t>
            </a:r>
            <a:r>
              <a:rPr sz="1200" spc="-45" dirty="0">
                <a:latin typeface="Times New Roman"/>
                <a:cs typeface="Times New Roman"/>
              </a:rPr>
              <a:t>du </a:t>
            </a:r>
            <a:r>
              <a:rPr sz="1200" spc="-60" dirty="0">
                <a:latin typeface="Times New Roman"/>
                <a:cs typeface="Times New Roman"/>
              </a:rPr>
              <a:t>modèle OSI, </a:t>
            </a:r>
            <a:r>
              <a:rPr sz="1200" spc="-70" dirty="0">
                <a:latin typeface="Times New Roman"/>
                <a:cs typeface="Times New Roman"/>
              </a:rPr>
              <a:t>lui </a:t>
            </a:r>
            <a:r>
              <a:rPr sz="1200" spc="-15" dirty="0">
                <a:latin typeface="Times New Roman"/>
                <a:cs typeface="Times New Roman"/>
              </a:rPr>
              <a:t>permettant </a:t>
            </a:r>
            <a:r>
              <a:rPr sz="1200" spc="-50" dirty="0">
                <a:latin typeface="Times New Roman"/>
                <a:cs typeface="Times New Roman"/>
              </a:rPr>
              <a:t>de  </a:t>
            </a:r>
            <a:r>
              <a:rPr sz="1200" spc="-45" dirty="0">
                <a:latin typeface="Times New Roman"/>
                <a:cs typeface="Times New Roman"/>
              </a:rPr>
              <a:t>gérer </a:t>
            </a:r>
            <a:r>
              <a:rPr sz="1200" spc="-60" dirty="0">
                <a:latin typeface="Times New Roman"/>
                <a:cs typeface="Times New Roman"/>
              </a:rPr>
              <a:t>les </a:t>
            </a:r>
            <a:r>
              <a:rPr sz="1200" spc="-45" dirty="0">
                <a:latin typeface="Times New Roman"/>
                <a:cs typeface="Times New Roman"/>
              </a:rPr>
              <a:t>adresses </a:t>
            </a:r>
            <a:r>
              <a:rPr sz="1200" spc="-40" dirty="0">
                <a:latin typeface="Times New Roman"/>
                <a:cs typeface="Times New Roman"/>
              </a:rPr>
              <a:t>IP </a:t>
            </a:r>
            <a:r>
              <a:rPr sz="1200" spc="-35" dirty="0">
                <a:latin typeface="Times New Roman"/>
                <a:cs typeface="Times New Roman"/>
              </a:rPr>
              <a:t>(adresse </a:t>
            </a:r>
            <a:r>
              <a:rPr sz="1200" spc="-60" dirty="0">
                <a:latin typeface="Times New Roman"/>
                <a:cs typeface="Times New Roman"/>
              </a:rPr>
              <a:t>logique </a:t>
            </a:r>
            <a:r>
              <a:rPr sz="1200" spc="-50" dirty="0">
                <a:latin typeface="Times New Roman"/>
                <a:cs typeface="Times New Roman"/>
              </a:rPr>
              <a:t>de </a:t>
            </a:r>
            <a:r>
              <a:rPr sz="1200" spc="-55" dirty="0">
                <a:latin typeface="Times New Roman"/>
                <a:cs typeface="Times New Roman"/>
              </a:rPr>
              <a:t>couche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réseau)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672" y="97452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672" y="121542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672" y="162840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672" y="186931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672" y="211021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4555" y="2435326"/>
            <a:ext cx="800100" cy="642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7655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122555"/>
            <a:chOff x="0" y="0"/>
            <a:chExt cx="4608195" cy="1225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5">
                  <a:moveTo>
                    <a:pt x="2303995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2303995" y="12238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CC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3995" y="0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5">
                  <a:moveTo>
                    <a:pt x="2303995" y="0"/>
                  </a:moveTo>
                  <a:lnTo>
                    <a:pt x="0" y="0"/>
                  </a:lnTo>
                  <a:lnTo>
                    <a:pt x="0" y="122389"/>
                  </a:lnTo>
                  <a:lnTo>
                    <a:pt x="2303995" y="12238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FC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124" y="1730375"/>
            <a:ext cx="4248150" cy="241092"/>
          </a:xfrm>
          <a:prstGeom prst="rect">
            <a:avLst/>
          </a:prstGeom>
          <a:solidFill>
            <a:srgbClr val="FFE2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1612900" marR="140335" indent="-1464945">
              <a:lnSpc>
                <a:spcPts val="1789"/>
              </a:lnSpc>
              <a:spcBef>
                <a:spcPts val="80"/>
              </a:spcBef>
            </a:pPr>
            <a:r>
              <a:rPr sz="1300" spc="114" dirty="0" smtClean="0">
                <a:solidFill>
                  <a:srgbClr val="04064C"/>
                </a:solidFill>
                <a:latin typeface="Georgia"/>
                <a:cs typeface="Georgia"/>
              </a:rPr>
              <a:t>La </a:t>
            </a:r>
            <a:r>
              <a:rPr sz="1300" spc="120" dirty="0">
                <a:solidFill>
                  <a:srgbClr val="04064C"/>
                </a:solidFill>
                <a:latin typeface="Georgia"/>
                <a:cs typeface="Georgia"/>
              </a:rPr>
              <a:t>couche </a:t>
            </a:r>
            <a:r>
              <a:rPr sz="1300" spc="75" dirty="0">
                <a:solidFill>
                  <a:srgbClr val="04064C"/>
                </a:solidFill>
                <a:latin typeface="Georgia"/>
                <a:cs typeface="Georgia"/>
              </a:rPr>
              <a:t>Liaison </a:t>
            </a:r>
            <a:r>
              <a:rPr sz="1300" spc="110" dirty="0">
                <a:solidFill>
                  <a:srgbClr val="04064C"/>
                </a:solidFill>
                <a:latin typeface="Georgia"/>
                <a:cs typeface="Georgia"/>
              </a:rPr>
              <a:t>de </a:t>
            </a:r>
            <a:r>
              <a:rPr sz="1300" spc="100" dirty="0">
                <a:solidFill>
                  <a:srgbClr val="04064C"/>
                </a:solidFill>
                <a:latin typeface="Georgia"/>
                <a:cs typeface="Georgia"/>
              </a:rPr>
              <a:t>données du  </a:t>
            </a:r>
            <a:r>
              <a:rPr sz="1300" spc="114" dirty="0">
                <a:solidFill>
                  <a:srgbClr val="04064C"/>
                </a:solidFill>
                <a:latin typeface="Georgia"/>
                <a:cs typeface="Georgia"/>
              </a:rPr>
              <a:t>modèle</a:t>
            </a:r>
            <a:r>
              <a:rPr sz="1300" spc="225" dirty="0">
                <a:solidFill>
                  <a:srgbClr val="04064C"/>
                </a:solidFill>
                <a:latin typeface="Georgia"/>
                <a:cs typeface="Georgia"/>
              </a:rPr>
              <a:t> </a:t>
            </a:r>
            <a:r>
              <a:rPr sz="1300" spc="125" dirty="0">
                <a:solidFill>
                  <a:srgbClr val="04064C"/>
                </a:solidFill>
                <a:latin typeface="Georgia"/>
                <a:cs typeface="Georgia"/>
              </a:rPr>
              <a:t>OSI</a:t>
            </a:r>
            <a:endParaRPr sz="1300" dirty="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0321" y="3354693"/>
            <a:ext cx="121285" cy="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40"/>
              </a:lnSpc>
            </a:pPr>
            <a:fld id="{81D60167-4931-47E6-BA6A-407CBD079E47}" type="slidenum">
              <a:rPr sz="550" spc="75" dirty="0">
                <a:solidFill>
                  <a:srgbClr val="04064C"/>
                </a:solidFill>
                <a:latin typeface="Times New Roman"/>
                <a:cs typeface="Times New Roman"/>
              </a:rPr>
              <a:t>7</a:t>
            </a:fld>
            <a:endParaRPr sz="5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244107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99386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751840">
              <a:lnSpc>
                <a:spcPct val="100000"/>
              </a:lnSpc>
              <a:spcBef>
                <a:spcPts val="115"/>
              </a:spcBef>
            </a:pPr>
            <a:endParaRPr sz="5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5">
                <a:moveTo>
                  <a:pt x="2303995" y="0"/>
                </a:moveTo>
                <a:lnTo>
                  <a:pt x="0" y="0"/>
                </a:lnTo>
                <a:lnTo>
                  <a:pt x="0" y="122389"/>
                </a:lnTo>
                <a:lnTo>
                  <a:pt x="2303995" y="122389"/>
                </a:lnTo>
                <a:lnTo>
                  <a:pt x="2303995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pc="10" dirty="0"/>
              <a:t>Présentation </a:t>
            </a:r>
            <a:r>
              <a:rPr spc="-15" dirty="0"/>
              <a:t>générale </a:t>
            </a:r>
            <a:r>
              <a:rPr spc="-10" dirty="0"/>
              <a:t>de </a:t>
            </a:r>
            <a:r>
              <a:rPr spc="-20" dirty="0"/>
              <a:t>la</a:t>
            </a:r>
            <a:r>
              <a:rPr spc="70" dirty="0"/>
              <a:t> </a:t>
            </a:r>
            <a:r>
              <a:rPr spc="-60" dirty="0"/>
              <a:t>CLD</a:t>
            </a:r>
          </a:p>
        </p:txBody>
      </p:sp>
      <p:sp>
        <p:nvSpPr>
          <p:cNvPr id="5" name="object 5"/>
          <p:cNvSpPr/>
          <p:nvPr/>
        </p:nvSpPr>
        <p:spPr>
          <a:xfrm>
            <a:off x="146672" y="88412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72" y="110477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889" y="1433766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7718" y="1737423"/>
            <a:ext cx="52590" cy="525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889" y="2041093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7718" y="2205570"/>
            <a:ext cx="52590" cy="52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8516" y="749643"/>
            <a:ext cx="4131310" cy="202414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100" spc="50" dirty="0">
                <a:solidFill>
                  <a:srgbClr val="0000FF"/>
                </a:solidFill>
                <a:latin typeface="Times New Roman"/>
                <a:cs typeface="Times New Roman"/>
              </a:rPr>
              <a:t>Trames:</a:t>
            </a:r>
            <a:r>
              <a:rPr sz="1100" spc="20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unités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de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données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de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protocole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(PDU)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de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la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14" dirty="0">
                <a:latin typeface="Times New Roman"/>
                <a:cs typeface="Times New Roman"/>
              </a:rPr>
              <a:t>CLD</a:t>
            </a:r>
            <a:endParaRPr sz="1200" dirty="0">
              <a:latin typeface="Times New Roman"/>
              <a:cs typeface="Times New Roman"/>
            </a:endParaRPr>
          </a:p>
          <a:p>
            <a:pPr marL="12700" marR="19050">
              <a:lnSpc>
                <a:spcPts val="1200"/>
              </a:lnSpc>
              <a:spcBef>
                <a:spcPts val="540"/>
              </a:spcBef>
            </a:pPr>
            <a:r>
              <a:rPr sz="1200" spc="-50" dirty="0">
                <a:latin typeface="Times New Roman"/>
                <a:cs typeface="Times New Roman"/>
              </a:rPr>
              <a:t>Dans </a:t>
            </a:r>
            <a:r>
              <a:rPr sz="1200" spc="-35" dirty="0">
                <a:latin typeface="Times New Roman"/>
                <a:cs typeface="Times New Roman"/>
              </a:rPr>
              <a:t>certains </a:t>
            </a:r>
            <a:r>
              <a:rPr sz="1200" spc="-45" dirty="0">
                <a:latin typeface="Times New Roman"/>
                <a:cs typeface="Times New Roman"/>
              </a:rPr>
              <a:t>réseaux, </a:t>
            </a:r>
            <a:r>
              <a:rPr sz="1200" spc="-65" dirty="0">
                <a:latin typeface="Times New Roman"/>
                <a:cs typeface="Times New Roman"/>
              </a:rPr>
              <a:t>comme </a:t>
            </a:r>
            <a:r>
              <a:rPr sz="1200" spc="-60" dirty="0">
                <a:latin typeface="Times New Roman"/>
                <a:cs typeface="Times New Roman"/>
              </a:rPr>
              <a:t>les </a:t>
            </a:r>
            <a:r>
              <a:rPr sz="1200" spc="-50" dirty="0">
                <a:latin typeface="Times New Roman"/>
                <a:cs typeface="Times New Roman"/>
              </a:rPr>
              <a:t>réseaux </a:t>
            </a:r>
            <a:r>
              <a:rPr sz="1200" spc="-55" dirty="0">
                <a:latin typeface="Times New Roman"/>
                <a:cs typeface="Times New Roman"/>
              </a:rPr>
              <a:t>locaux </a:t>
            </a:r>
            <a:r>
              <a:rPr sz="1200" spc="-90" dirty="0">
                <a:latin typeface="Times New Roman"/>
                <a:cs typeface="Times New Roman"/>
              </a:rPr>
              <a:t>IEEE </a:t>
            </a:r>
            <a:r>
              <a:rPr sz="1200" spc="-45" dirty="0">
                <a:latin typeface="Times New Roman"/>
                <a:cs typeface="Times New Roman"/>
              </a:rPr>
              <a:t>802, </a:t>
            </a:r>
            <a:r>
              <a:rPr sz="1200" spc="-50" dirty="0">
                <a:latin typeface="Times New Roman"/>
                <a:cs typeface="Times New Roman"/>
              </a:rPr>
              <a:t>la </a:t>
            </a:r>
            <a:r>
              <a:rPr sz="1200" spc="-114" dirty="0">
                <a:latin typeface="Times New Roman"/>
                <a:cs typeface="Times New Roman"/>
              </a:rPr>
              <a:t>CLD </a:t>
            </a:r>
            <a:r>
              <a:rPr sz="1200" spc="-15" dirty="0">
                <a:latin typeface="Times New Roman"/>
                <a:cs typeface="Times New Roman"/>
              </a:rPr>
              <a:t>est  </a:t>
            </a:r>
            <a:r>
              <a:rPr sz="1200" spc="-40" dirty="0">
                <a:latin typeface="Times New Roman"/>
                <a:cs typeface="Times New Roman"/>
              </a:rPr>
              <a:t>décrite </a:t>
            </a:r>
            <a:r>
              <a:rPr sz="1200" spc="-55" dirty="0">
                <a:latin typeface="Times New Roman"/>
                <a:cs typeface="Times New Roman"/>
              </a:rPr>
              <a:t>plus </a:t>
            </a:r>
            <a:r>
              <a:rPr sz="1200" spc="-50" dirty="0">
                <a:latin typeface="Times New Roman"/>
                <a:cs typeface="Times New Roman"/>
              </a:rPr>
              <a:t>en </a:t>
            </a:r>
            <a:r>
              <a:rPr sz="1200" spc="-35" dirty="0">
                <a:latin typeface="Times New Roman"/>
                <a:cs typeface="Times New Roman"/>
              </a:rPr>
              <a:t>détail </a:t>
            </a:r>
            <a:r>
              <a:rPr sz="1200" spc="-55" dirty="0">
                <a:latin typeface="Times New Roman"/>
                <a:cs typeface="Times New Roman"/>
              </a:rPr>
              <a:t>avec </a:t>
            </a:r>
            <a:r>
              <a:rPr sz="1200" spc="-60" dirty="0">
                <a:latin typeface="Times New Roman"/>
                <a:cs typeface="Times New Roman"/>
              </a:rPr>
              <a:t>deux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sous-couches:</a:t>
            </a:r>
            <a:endParaRPr sz="1200" dirty="0">
              <a:latin typeface="Times New Roman"/>
              <a:cs typeface="Times New Roman"/>
            </a:endParaRPr>
          </a:p>
          <a:p>
            <a:pPr marL="139065" marR="76200">
              <a:lnSpc>
                <a:spcPts val="1100"/>
              </a:lnSpc>
              <a:spcBef>
                <a:spcPts val="170"/>
              </a:spcBef>
            </a:pPr>
            <a:r>
              <a:rPr sz="1000" spc="-20" dirty="0">
                <a:latin typeface="Times New Roman"/>
                <a:cs typeface="Times New Roman"/>
              </a:rPr>
              <a:t>La </a:t>
            </a:r>
            <a:r>
              <a:rPr sz="1000" dirty="0">
                <a:latin typeface="Times New Roman"/>
                <a:cs typeface="Times New Roman"/>
              </a:rPr>
              <a:t>sous-couche </a:t>
            </a:r>
            <a:r>
              <a:rPr sz="1000" spc="5" dirty="0">
                <a:latin typeface="Times New Roman"/>
                <a:cs typeface="Times New Roman"/>
              </a:rPr>
              <a:t>de contrôle </a:t>
            </a:r>
            <a:r>
              <a:rPr sz="1000" spc="15" dirty="0">
                <a:latin typeface="Times New Roman"/>
                <a:cs typeface="Times New Roman"/>
              </a:rPr>
              <a:t>d'accès </a:t>
            </a:r>
            <a:r>
              <a:rPr sz="1000" spc="20" dirty="0">
                <a:latin typeface="Times New Roman"/>
                <a:cs typeface="Times New Roman"/>
              </a:rPr>
              <a:t>au </a:t>
            </a:r>
            <a:r>
              <a:rPr sz="1000" spc="10" dirty="0">
                <a:latin typeface="Times New Roman"/>
                <a:cs typeface="Times New Roman"/>
              </a:rPr>
              <a:t>support: </a:t>
            </a:r>
            <a:r>
              <a:rPr sz="950" spc="75" dirty="0">
                <a:solidFill>
                  <a:srgbClr val="3333A3"/>
                </a:solidFill>
                <a:latin typeface="Times New Roman"/>
                <a:cs typeface="Times New Roman"/>
              </a:rPr>
              <a:t>Media </a:t>
            </a:r>
            <a:r>
              <a:rPr sz="950" spc="50" dirty="0">
                <a:solidFill>
                  <a:srgbClr val="3333A3"/>
                </a:solidFill>
                <a:latin typeface="Times New Roman"/>
                <a:cs typeface="Times New Roman"/>
              </a:rPr>
              <a:t>Access </a:t>
            </a:r>
            <a:r>
              <a:rPr sz="950" spc="65" dirty="0">
                <a:solidFill>
                  <a:srgbClr val="3333A3"/>
                </a:solidFill>
                <a:latin typeface="Times New Roman"/>
                <a:cs typeface="Times New Roman"/>
              </a:rPr>
              <a:t>Control </a:t>
            </a:r>
            <a:r>
              <a:rPr sz="950" spc="45" dirty="0">
                <a:solidFill>
                  <a:srgbClr val="3333A3"/>
                </a:solidFill>
                <a:latin typeface="Times New Roman"/>
                <a:cs typeface="Times New Roman"/>
              </a:rPr>
              <a:t>-  </a:t>
            </a:r>
            <a:r>
              <a:rPr sz="950" spc="70" dirty="0">
                <a:solidFill>
                  <a:srgbClr val="3333A3"/>
                </a:solidFill>
                <a:latin typeface="Times New Roman"/>
                <a:cs typeface="Times New Roman"/>
              </a:rPr>
              <a:t>MAC</a:t>
            </a:r>
            <a:endParaRPr sz="950" dirty="0">
              <a:latin typeface="Times New Roman"/>
              <a:cs typeface="Times New Roman"/>
            </a:endParaRPr>
          </a:p>
          <a:p>
            <a:pPr marL="290830" marR="123825">
              <a:lnSpc>
                <a:spcPct val="101499"/>
              </a:lnSpc>
              <a:spcBef>
                <a:spcPts val="155"/>
              </a:spcBef>
            </a:pPr>
            <a:r>
              <a:rPr sz="900" spc="10" dirty="0">
                <a:latin typeface="Times New Roman"/>
                <a:cs typeface="Times New Roman"/>
              </a:rPr>
              <a:t>Concerne </a:t>
            </a:r>
            <a:r>
              <a:rPr sz="900" spc="-10" dirty="0">
                <a:latin typeface="Times New Roman"/>
                <a:cs typeface="Times New Roman"/>
              </a:rPr>
              <a:t>les </a:t>
            </a:r>
            <a:r>
              <a:rPr sz="900" spc="10" dirty="0">
                <a:latin typeface="Times New Roman"/>
                <a:cs typeface="Times New Roman"/>
              </a:rPr>
              <a:t>protocoles </a:t>
            </a:r>
            <a:r>
              <a:rPr sz="900" spc="15" dirty="0">
                <a:latin typeface="Times New Roman"/>
                <a:cs typeface="Times New Roman"/>
              </a:rPr>
              <a:t>que </a:t>
            </a:r>
            <a:r>
              <a:rPr sz="900" spc="20" dirty="0">
                <a:latin typeface="Times New Roman"/>
                <a:cs typeface="Times New Roman"/>
              </a:rPr>
              <a:t>doit </a:t>
            </a:r>
            <a:r>
              <a:rPr sz="900" spc="-5" dirty="0">
                <a:latin typeface="Times New Roman"/>
                <a:cs typeface="Times New Roman"/>
              </a:rPr>
              <a:t>suivre </a:t>
            </a:r>
            <a:r>
              <a:rPr sz="900" spc="20" dirty="0">
                <a:latin typeface="Times New Roman"/>
                <a:cs typeface="Times New Roman"/>
              </a:rPr>
              <a:t>une </a:t>
            </a:r>
            <a:r>
              <a:rPr sz="900" spc="15" dirty="0">
                <a:latin typeface="Times New Roman"/>
                <a:cs typeface="Times New Roman"/>
              </a:rPr>
              <a:t>machine </a:t>
            </a:r>
            <a:r>
              <a:rPr sz="900" spc="25" dirty="0">
                <a:latin typeface="Times New Roman"/>
                <a:cs typeface="Times New Roman"/>
              </a:rPr>
              <a:t>pour </a:t>
            </a:r>
            <a:r>
              <a:rPr sz="900" spc="15" dirty="0">
                <a:latin typeface="Times New Roman"/>
                <a:cs typeface="Times New Roman"/>
              </a:rPr>
              <a:t>accéder </a:t>
            </a:r>
            <a:r>
              <a:rPr sz="900" spc="30" dirty="0">
                <a:latin typeface="Times New Roman"/>
                <a:cs typeface="Times New Roman"/>
              </a:rPr>
              <a:t>au </a:t>
            </a:r>
            <a:r>
              <a:rPr sz="900" spc="15" dirty="0">
                <a:latin typeface="Times New Roman"/>
                <a:cs typeface="Times New Roman"/>
              </a:rPr>
              <a:t>média  </a:t>
            </a:r>
            <a:r>
              <a:rPr sz="900" spc="10" dirty="0">
                <a:latin typeface="Times New Roman"/>
                <a:cs typeface="Times New Roman"/>
              </a:rPr>
              <a:t>physique.</a:t>
            </a:r>
            <a:endParaRPr sz="900" dirty="0">
              <a:latin typeface="Times New Roman"/>
              <a:cs typeface="Times New Roman"/>
            </a:endParaRPr>
          </a:p>
          <a:p>
            <a:pPr marL="290830" marR="5080" indent="-152400">
              <a:lnSpc>
                <a:spcPct val="108900"/>
              </a:lnSpc>
              <a:spcBef>
                <a:spcPts val="10"/>
              </a:spcBef>
            </a:pPr>
            <a:r>
              <a:rPr sz="1000" spc="-20" dirty="0">
                <a:latin typeface="Times New Roman"/>
                <a:cs typeface="Times New Roman"/>
              </a:rPr>
              <a:t>La </a:t>
            </a:r>
            <a:r>
              <a:rPr sz="1000" dirty="0">
                <a:latin typeface="Times New Roman"/>
                <a:cs typeface="Times New Roman"/>
              </a:rPr>
              <a:t>sous-couche </a:t>
            </a:r>
            <a:r>
              <a:rPr sz="1000" spc="5" dirty="0">
                <a:latin typeface="Times New Roman"/>
                <a:cs typeface="Times New Roman"/>
              </a:rPr>
              <a:t>contrôle de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spc="-15" dirty="0">
                <a:latin typeface="Times New Roman"/>
                <a:cs typeface="Times New Roman"/>
              </a:rPr>
              <a:t>liaison </a:t>
            </a:r>
            <a:r>
              <a:rPr sz="1000" spc="-10" dirty="0">
                <a:latin typeface="Times New Roman"/>
                <a:cs typeface="Times New Roman"/>
              </a:rPr>
              <a:t>logique: </a:t>
            </a:r>
            <a:r>
              <a:rPr sz="950" spc="40" dirty="0">
                <a:solidFill>
                  <a:srgbClr val="3333A3"/>
                </a:solidFill>
                <a:latin typeface="Times New Roman"/>
                <a:cs typeface="Times New Roman"/>
              </a:rPr>
              <a:t>Logical </a:t>
            </a:r>
            <a:r>
              <a:rPr sz="950" spc="30" dirty="0">
                <a:solidFill>
                  <a:srgbClr val="3333A3"/>
                </a:solidFill>
                <a:latin typeface="Times New Roman"/>
                <a:cs typeface="Times New Roman"/>
              </a:rPr>
              <a:t>Link </a:t>
            </a:r>
            <a:r>
              <a:rPr sz="950" spc="65" dirty="0">
                <a:solidFill>
                  <a:srgbClr val="3333A3"/>
                </a:solidFill>
                <a:latin typeface="Times New Roman"/>
                <a:cs typeface="Times New Roman"/>
              </a:rPr>
              <a:t>Control </a:t>
            </a:r>
            <a:r>
              <a:rPr sz="950" spc="45" dirty="0">
                <a:solidFill>
                  <a:srgbClr val="3333A3"/>
                </a:solidFill>
                <a:latin typeface="Times New Roman"/>
                <a:cs typeface="Times New Roman"/>
              </a:rPr>
              <a:t>- </a:t>
            </a:r>
            <a:r>
              <a:rPr sz="950" spc="20" dirty="0">
                <a:solidFill>
                  <a:srgbClr val="3333A3"/>
                </a:solidFill>
                <a:latin typeface="Times New Roman"/>
                <a:cs typeface="Times New Roman"/>
              </a:rPr>
              <a:t>LLC </a:t>
            </a:r>
            <a:endParaRPr sz="900" dirty="0">
              <a:latin typeface="Times New Roman"/>
              <a:cs typeface="Times New Roman"/>
            </a:endParaRPr>
          </a:p>
          <a:p>
            <a:pPr marL="290830" marR="262255" algn="just">
              <a:lnSpc>
                <a:spcPct val="101499"/>
              </a:lnSpc>
              <a:spcBef>
                <a:spcPts val="275"/>
              </a:spcBef>
            </a:pPr>
            <a:r>
              <a:rPr lang="fr-FR" sz="900" spc="30" dirty="0" smtClean="0">
                <a:latin typeface="Times New Roman"/>
                <a:cs typeface="Times New Roman"/>
              </a:rPr>
              <a:t>Quand </a:t>
            </a:r>
            <a:r>
              <a:rPr lang="fr-FR" sz="900" spc="20" dirty="0" smtClean="0">
                <a:latin typeface="Times New Roman"/>
                <a:cs typeface="Times New Roman"/>
              </a:rPr>
              <a:t>une </a:t>
            </a:r>
            <a:r>
              <a:rPr lang="fr-FR" sz="900" spc="15" dirty="0" smtClean="0">
                <a:latin typeface="Times New Roman"/>
                <a:cs typeface="Times New Roman"/>
              </a:rPr>
              <a:t>machine </a:t>
            </a:r>
            <a:r>
              <a:rPr lang="fr-FR" sz="900" spc="40" dirty="0" smtClean="0">
                <a:latin typeface="Times New Roman"/>
                <a:cs typeface="Times New Roman"/>
              </a:rPr>
              <a:t>a </a:t>
            </a:r>
            <a:r>
              <a:rPr lang="fr-FR" sz="900" spc="25" dirty="0" smtClean="0">
                <a:latin typeface="Times New Roman"/>
                <a:cs typeface="Times New Roman"/>
              </a:rPr>
              <a:t>obtenue </a:t>
            </a:r>
            <a:r>
              <a:rPr lang="fr-FR" sz="900" spc="-10" dirty="0" smtClean="0">
                <a:latin typeface="Times New Roman"/>
                <a:cs typeface="Times New Roman"/>
              </a:rPr>
              <a:t>le </a:t>
            </a:r>
            <a:r>
              <a:rPr lang="fr-FR" sz="900" spc="20" dirty="0" smtClean="0">
                <a:latin typeface="Times New Roman"/>
                <a:cs typeface="Times New Roman"/>
              </a:rPr>
              <a:t>droit </a:t>
            </a:r>
            <a:r>
              <a:rPr lang="fr-FR" sz="900" spc="15" dirty="0" smtClean="0">
                <a:latin typeface="Times New Roman"/>
                <a:cs typeface="Times New Roman"/>
              </a:rPr>
              <a:t>de communiquer </a:t>
            </a:r>
            <a:r>
              <a:rPr lang="fr-FR" sz="900" spc="10" dirty="0" smtClean="0">
                <a:latin typeface="Times New Roman"/>
                <a:cs typeface="Times New Roman"/>
              </a:rPr>
              <a:t>sur </a:t>
            </a:r>
            <a:r>
              <a:rPr lang="fr-FR" sz="900" spc="-10" dirty="0" smtClean="0">
                <a:latin typeface="Times New Roman"/>
                <a:cs typeface="Times New Roman"/>
              </a:rPr>
              <a:t>le </a:t>
            </a:r>
            <a:r>
              <a:rPr lang="fr-FR" sz="900" spc="25" dirty="0" smtClean="0">
                <a:latin typeface="Times New Roman"/>
                <a:cs typeface="Times New Roman"/>
              </a:rPr>
              <a:t>support, </a:t>
            </a:r>
            <a:r>
              <a:rPr lang="fr-FR" sz="900" spc="40" dirty="0" smtClean="0">
                <a:latin typeface="Times New Roman"/>
                <a:cs typeface="Times New Roman"/>
              </a:rPr>
              <a:t>à  </a:t>
            </a:r>
            <a:r>
              <a:rPr lang="fr-FR" sz="900" spc="20" dirty="0" smtClean="0">
                <a:latin typeface="Times New Roman"/>
                <a:cs typeface="Times New Roman"/>
              </a:rPr>
              <a:t>travers </a:t>
            </a:r>
            <a:r>
              <a:rPr lang="fr-FR" sz="900" spc="5" dirty="0" smtClean="0">
                <a:latin typeface="Times New Roman"/>
                <a:cs typeface="Times New Roman"/>
              </a:rPr>
              <a:t>la </a:t>
            </a:r>
            <a:r>
              <a:rPr lang="fr-FR" sz="900" spc="15" dirty="0" smtClean="0">
                <a:latin typeface="Times New Roman"/>
                <a:cs typeface="Times New Roman"/>
              </a:rPr>
              <a:t>couche </a:t>
            </a:r>
            <a:r>
              <a:rPr lang="fr-FR" sz="900" spc="-10" dirty="0" smtClean="0">
                <a:latin typeface="Times New Roman"/>
                <a:cs typeface="Times New Roman"/>
              </a:rPr>
              <a:t>MAC, </a:t>
            </a:r>
            <a:r>
              <a:rPr lang="fr-FR" sz="900" spc="5" dirty="0" smtClean="0">
                <a:latin typeface="Times New Roman"/>
                <a:cs typeface="Times New Roman"/>
              </a:rPr>
              <a:t>la </a:t>
            </a:r>
            <a:r>
              <a:rPr lang="fr-FR" sz="900" spc="15" dirty="0" smtClean="0">
                <a:latin typeface="Times New Roman"/>
                <a:cs typeface="Times New Roman"/>
              </a:rPr>
              <a:t>couche </a:t>
            </a:r>
            <a:r>
              <a:rPr lang="fr-FR" sz="900" spc="-40" dirty="0" smtClean="0">
                <a:latin typeface="Times New Roman"/>
                <a:cs typeface="Times New Roman"/>
              </a:rPr>
              <a:t>LLC </a:t>
            </a:r>
            <a:r>
              <a:rPr lang="fr-FR" sz="900" spc="15" dirty="0" smtClean="0">
                <a:latin typeface="Times New Roman"/>
                <a:cs typeface="Times New Roman"/>
              </a:rPr>
              <a:t>contrôle </a:t>
            </a:r>
            <a:r>
              <a:rPr lang="fr-FR" sz="900" dirty="0" smtClean="0">
                <a:latin typeface="Times New Roman"/>
                <a:cs typeface="Times New Roman"/>
              </a:rPr>
              <a:t>alors </a:t>
            </a:r>
            <a:r>
              <a:rPr lang="fr-FR" sz="900" spc="5" dirty="0" smtClean="0">
                <a:latin typeface="Times New Roman"/>
                <a:cs typeface="Times New Roman"/>
              </a:rPr>
              <a:t>la </a:t>
            </a:r>
            <a:r>
              <a:rPr lang="fr-FR" sz="900" spc="15" dirty="0" smtClean="0">
                <a:latin typeface="Times New Roman"/>
                <a:cs typeface="Times New Roman"/>
              </a:rPr>
              <a:t>transmission </a:t>
            </a:r>
            <a:r>
              <a:rPr lang="fr-FR" sz="900" spc="10" dirty="0" smtClean="0">
                <a:latin typeface="Times New Roman"/>
                <a:cs typeface="Times New Roman"/>
              </a:rPr>
              <a:t>des  </a:t>
            </a:r>
            <a:r>
              <a:rPr lang="fr-FR" sz="900" spc="15" dirty="0" smtClean="0">
                <a:latin typeface="Times New Roman"/>
                <a:cs typeface="Times New Roman"/>
              </a:rPr>
              <a:t>données.</a:t>
            </a:r>
          </a:p>
          <a:p>
            <a:pPr marL="290830" marR="262255" algn="just">
              <a:lnSpc>
                <a:spcPct val="101499"/>
              </a:lnSpc>
              <a:spcBef>
                <a:spcPts val="275"/>
              </a:spcBef>
            </a:pPr>
            <a:endParaRPr sz="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304415" cy="126364"/>
          </a:xfrm>
          <a:prstGeom prst="rect">
            <a:avLst/>
          </a:prstGeom>
          <a:solidFill>
            <a:srgbClr val="FCC11E"/>
          </a:solidFill>
        </p:spPr>
        <p:txBody>
          <a:bodyPr vert="horz" wrap="square" lIns="0" tIns="14605" rIns="0" bIns="0" rtlCol="0">
            <a:spAutoFit/>
          </a:bodyPr>
          <a:lstStyle/>
          <a:p>
            <a:pPr marL="751840">
              <a:lnSpc>
                <a:spcPct val="100000"/>
              </a:lnSpc>
              <a:spcBef>
                <a:spcPts val="115"/>
              </a:spcBef>
            </a:pPr>
            <a:r>
              <a:rPr sz="550" spc="75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Présentation</a:t>
            </a:r>
            <a:r>
              <a:rPr sz="550" spc="90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550" spc="65" dirty="0">
                <a:solidFill>
                  <a:srgbClr val="04064C"/>
                </a:solidFill>
                <a:latin typeface="Times New Roman"/>
                <a:cs typeface="Times New Roman"/>
                <a:hlinkClick r:id="rId2" action="ppaction://hlinksldjump"/>
              </a:rPr>
              <a:t>générale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5">
                <a:moveTo>
                  <a:pt x="2303995" y="0"/>
                </a:moveTo>
                <a:lnTo>
                  <a:pt x="0" y="0"/>
                </a:lnTo>
                <a:lnTo>
                  <a:pt x="0" y="122389"/>
                </a:lnTo>
                <a:lnTo>
                  <a:pt x="2303995" y="122389"/>
                </a:lnTo>
                <a:lnTo>
                  <a:pt x="2303995" y="0"/>
                </a:lnTo>
                <a:close/>
              </a:path>
            </a:pathLst>
          </a:custGeom>
          <a:solidFill>
            <a:srgbClr val="FCC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25984"/>
            <a:ext cx="4608195" cy="311785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64769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09"/>
              </a:spcBef>
            </a:pPr>
            <a:r>
              <a:rPr spc="-10" dirty="0"/>
              <a:t>Fonctionnalités de </a:t>
            </a:r>
            <a:r>
              <a:rPr spc="-20" dirty="0"/>
              <a:t>la</a:t>
            </a:r>
            <a:r>
              <a:rPr spc="-15" dirty="0"/>
              <a:t> </a:t>
            </a:r>
            <a:r>
              <a:rPr spc="-60" dirty="0"/>
              <a:t>CLD</a:t>
            </a:r>
          </a:p>
        </p:txBody>
      </p:sp>
      <p:sp>
        <p:nvSpPr>
          <p:cNvPr id="5" name="object 5"/>
          <p:cNvSpPr/>
          <p:nvPr/>
        </p:nvSpPr>
        <p:spPr>
          <a:xfrm>
            <a:off x="146672" y="60638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8516" y="535053"/>
            <a:ext cx="4172585" cy="28591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3985">
              <a:lnSpc>
                <a:spcPct val="100000"/>
              </a:lnSpc>
              <a:spcBef>
                <a:spcPts val="95"/>
              </a:spcBef>
            </a:pPr>
            <a:r>
              <a:rPr sz="950" spc="40" dirty="0">
                <a:solidFill>
                  <a:srgbClr val="3333A3"/>
                </a:solidFill>
                <a:latin typeface="Times New Roman"/>
                <a:cs typeface="Times New Roman"/>
              </a:rPr>
              <a:t>Livraison </a:t>
            </a:r>
            <a:r>
              <a:rPr sz="950" spc="55" dirty="0">
                <a:solidFill>
                  <a:srgbClr val="3333A3"/>
                </a:solidFill>
                <a:latin typeface="Times New Roman"/>
                <a:cs typeface="Times New Roman"/>
              </a:rPr>
              <a:t>locale </a:t>
            </a:r>
            <a:r>
              <a:rPr sz="950" spc="85" dirty="0">
                <a:solidFill>
                  <a:srgbClr val="3333A3"/>
                </a:solidFill>
                <a:latin typeface="Times New Roman"/>
                <a:cs typeface="Times New Roman"/>
              </a:rPr>
              <a:t>de trames: </a:t>
            </a:r>
            <a:r>
              <a:rPr sz="1000" spc="20" dirty="0">
                <a:latin typeface="Times New Roman"/>
                <a:cs typeface="Times New Roman"/>
              </a:rPr>
              <a:t>entre </a:t>
            </a:r>
            <a:r>
              <a:rPr sz="1000" dirty="0">
                <a:latin typeface="Times New Roman"/>
                <a:cs typeface="Times New Roman"/>
              </a:rPr>
              <a:t>machines </a:t>
            </a:r>
            <a:r>
              <a:rPr sz="1000" spc="5" dirty="0">
                <a:latin typeface="Times New Roman"/>
                <a:cs typeface="Times New Roman"/>
              </a:rPr>
              <a:t>présentes </a:t>
            </a:r>
            <a:r>
              <a:rPr sz="1000" dirty="0">
                <a:latin typeface="Times New Roman"/>
                <a:cs typeface="Times New Roman"/>
              </a:rPr>
              <a:t>sur </a:t>
            </a:r>
            <a:r>
              <a:rPr sz="1000" spc="10" dirty="0">
                <a:latin typeface="Times New Roman"/>
                <a:cs typeface="Times New Roman"/>
              </a:rPr>
              <a:t>un </a:t>
            </a:r>
            <a:r>
              <a:rPr sz="1000" spc="5" dirty="0">
                <a:latin typeface="Times New Roman"/>
                <a:cs typeface="Times New Roman"/>
              </a:rPr>
              <a:t>même réseau  </a:t>
            </a:r>
            <a:r>
              <a:rPr sz="1000" spc="-5" dirty="0">
                <a:latin typeface="Times New Roman"/>
                <a:cs typeface="Times New Roman"/>
              </a:rPr>
              <a:t>local</a:t>
            </a:r>
            <a:endParaRPr sz="1000" dirty="0">
              <a:latin typeface="Times New Roman"/>
              <a:cs typeface="Times New Roman"/>
            </a:endParaRPr>
          </a:p>
          <a:p>
            <a:pPr marL="12700" marR="64135">
              <a:lnSpc>
                <a:spcPct val="100000"/>
              </a:lnSpc>
              <a:spcBef>
                <a:spcPts val="489"/>
              </a:spcBef>
            </a:pPr>
            <a:r>
              <a:rPr sz="950" spc="85" dirty="0">
                <a:solidFill>
                  <a:srgbClr val="3333A3"/>
                </a:solidFill>
                <a:latin typeface="Times New Roman"/>
                <a:cs typeface="Times New Roman"/>
              </a:rPr>
              <a:t>Formatage </a:t>
            </a:r>
            <a:r>
              <a:rPr sz="950" spc="70" dirty="0">
                <a:solidFill>
                  <a:srgbClr val="3333A3"/>
                </a:solidFill>
                <a:latin typeface="Times New Roman"/>
                <a:cs typeface="Times New Roman"/>
              </a:rPr>
              <a:t>des données: </a:t>
            </a:r>
            <a:r>
              <a:rPr sz="1000" spc="-40" dirty="0" smtClean="0">
                <a:latin typeface="Times New Roman"/>
                <a:cs typeface="Times New Roman"/>
              </a:rPr>
              <a:t>L</a:t>
            </a:r>
            <a:r>
              <a:rPr lang="fr-FR" sz="1000" spc="-40" dirty="0" smtClean="0">
                <a:latin typeface="Times New Roman"/>
                <a:cs typeface="Times New Roman"/>
              </a:rPr>
              <a:t>e flot </a:t>
            </a:r>
            <a:r>
              <a:rPr sz="1000" spc="5" dirty="0" smtClean="0">
                <a:latin typeface="Times New Roman"/>
                <a:cs typeface="Times New Roman"/>
              </a:rPr>
              <a:t>de </a:t>
            </a:r>
            <a:r>
              <a:rPr sz="1000" spc="10" dirty="0">
                <a:latin typeface="Times New Roman"/>
                <a:cs typeface="Times New Roman"/>
              </a:rPr>
              <a:t>bits </a:t>
            </a:r>
            <a:r>
              <a:rPr sz="1000" spc="30" dirty="0">
                <a:latin typeface="Times New Roman"/>
                <a:cs typeface="Times New Roman"/>
              </a:rPr>
              <a:t>entrant </a:t>
            </a:r>
            <a:r>
              <a:rPr sz="1000" spc="10" dirty="0">
                <a:latin typeface="Times New Roman"/>
                <a:cs typeface="Times New Roman"/>
              </a:rPr>
              <a:t>doit </a:t>
            </a:r>
            <a:r>
              <a:rPr sz="1000" spc="20" dirty="0">
                <a:latin typeface="Times New Roman"/>
                <a:cs typeface="Times New Roman"/>
              </a:rPr>
              <a:t>être </a:t>
            </a:r>
            <a:r>
              <a:rPr sz="1000" spc="10" dirty="0">
                <a:latin typeface="Times New Roman"/>
                <a:cs typeface="Times New Roman"/>
              </a:rPr>
              <a:t>segmenté </a:t>
            </a:r>
            <a:r>
              <a:rPr sz="1000" spc="5" dirty="0">
                <a:latin typeface="Times New Roman"/>
                <a:cs typeface="Times New Roman"/>
              </a:rPr>
              <a:t>en  </a:t>
            </a:r>
            <a:r>
              <a:rPr sz="1000" spc="20" dirty="0">
                <a:latin typeface="Times New Roman"/>
                <a:cs typeface="Times New Roman"/>
              </a:rPr>
              <a:t>trames. </a:t>
            </a:r>
            <a:r>
              <a:rPr sz="1000" spc="-40" dirty="0">
                <a:latin typeface="Times New Roman"/>
                <a:cs typeface="Times New Roman"/>
              </a:rPr>
              <a:t>Le </a:t>
            </a:r>
            <a:r>
              <a:rPr sz="1000" spc="20" dirty="0">
                <a:latin typeface="Times New Roman"/>
                <a:cs typeface="Times New Roman"/>
              </a:rPr>
              <a:t>début </a:t>
            </a:r>
            <a:r>
              <a:rPr sz="1000" spc="40" dirty="0">
                <a:latin typeface="Times New Roman"/>
                <a:cs typeface="Times New Roman"/>
              </a:rPr>
              <a:t>et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lang="fr-FR" sz="1000" spc="-5" dirty="0" smtClean="0">
                <a:latin typeface="Times New Roman"/>
                <a:cs typeface="Times New Roman"/>
              </a:rPr>
              <a:t>fi</a:t>
            </a:r>
            <a:r>
              <a:rPr lang="fr-FR" sz="1000" spc="195" dirty="0" smtClean="0">
                <a:latin typeface="Times New Roman"/>
                <a:cs typeface="Times New Roman"/>
              </a:rPr>
              <a:t>n </a:t>
            </a:r>
            <a:r>
              <a:rPr sz="1000" spc="5" dirty="0" smtClean="0">
                <a:latin typeface="Times New Roman"/>
                <a:cs typeface="Times New Roman"/>
              </a:rPr>
              <a:t>de </a:t>
            </a:r>
            <a:r>
              <a:rPr sz="1000" spc="10" dirty="0">
                <a:latin typeface="Times New Roman"/>
                <a:cs typeface="Times New Roman"/>
              </a:rPr>
              <a:t>chaque </a:t>
            </a:r>
            <a:r>
              <a:rPr sz="1000" spc="25" dirty="0">
                <a:latin typeface="Times New Roman"/>
                <a:cs typeface="Times New Roman"/>
              </a:rPr>
              <a:t>trame </a:t>
            </a:r>
            <a:r>
              <a:rPr sz="1000" dirty="0">
                <a:latin typeface="Times New Roman"/>
                <a:cs typeface="Times New Roman"/>
              </a:rPr>
              <a:t>doivent </a:t>
            </a:r>
            <a:r>
              <a:rPr sz="1000" spc="20" dirty="0">
                <a:latin typeface="Times New Roman"/>
                <a:cs typeface="Times New Roman"/>
              </a:rPr>
              <a:t>être </a:t>
            </a:r>
            <a:r>
              <a:rPr sz="1000" spc="5" dirty="0" err="1">
                <a:latin typeface="Times New Roman"/>
                <a:cs typeface="Times New Roman"/>
              </a:rPr>
              <a:t>clairement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35" dirty="0" err="1" smtClean="0">
                <a:latin typeface="Times New Roman"/>
                <a:cs typeface="Times New Roman"/>
              </a:rPr>
              <a:t>ident</a:t>
            </a:r>
            <a:r>
              <a:rPr lang="fr-FR" sz="1000" spc="35" dirty="0" err="1" smtClean="0">
                <a:latin typeface="Times New Roman"/>
                <a:cs typeface="Times New Roman"/>
              </a:rPr>
              <a:t>ifiés</a:t>
            </a:r>
            <a:r>
              <a:rPr sz="1000" spc="30" dirty="0" smtClean="0">
                <a:latin typeface="Times New Roman"/>
                <a:cs typeface="Times New Roman"/>
              </a:rPr>
              <a:t>.</a:t>
            </a:r>
            <a:endParaRPr sz="1000" dirty="0">
              <a:latin typeface="Times New Roman"/>
              <a:cs typeface="Times New Roman"/>
            </a:endParaRPr>
          </a:p>
          <a:p>
            <a:pPr marL="12700" marR="267335">
              <a:lnSpc>
                <a:spcPct val="100000"/>
              </a:lnSpc>
              <a:spcBef>
                <a:spcPts val="484"/>
              </a:spcBef>
            </a:pPr>
            <a:r>
              <a:rPr sz="950" spc="65" dirty="0">
                <a:solidFill>
                  <a:srgbClr val="3333A3"/>
                </a:solidFill>
                <a:latin typeface="Times New Roman"/>
                <a:cs typeface="Times New Roman"/>
              </a:rPr>
              <a:t>Adressage </a:t>
            </a:r>
            <a:r>
              <a:rPr sz="950" spc="80" dirty="0">
                <a:solidFill>
                  <a:srgbClr val="3333A3"/>
                </a:solidFill>
                <a:latin typeface="Times New Roman"/>
                <a:cs typeface="Times New Roman"/>
              </a:rPr>
              <a:t>du </a:t>
            </a:r>
            <a:r>
              <a:rPr sz="950" spc="65" dirty="0">
                <a:solidFill>
                  <a:srgbClr val="3333A3"/>
                </a:solidFill>
                <a:latin typeface="Times New Roman"/>
                <a:cs typeface="Times New Roman"/>
              </a:rPr>
              <a:t>matériel: </a:t>
            </a:r>
            <a:r>
              <a:rPr sz="1000" spc="-15" dirty="0">
                <a:latin typeface="Times New Roman"/>
                <a:cs typeface="Times New Roman"/>
              </a:rPr>
              <a:t>Un </a:t>
            </a:r>
            <a:r>
              <a:rPr sz="1000" spc="25" dirty="0">
                <a:latin typeface="Times New Roman"/>
                <a:cs typeface="Times New Roman"/>
              </a:rPr>
              <a:t>entête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25" dirty="0">
                <a:latin typeface="Times New Roman"/>
                <a:cs typeface="Times New Roman"/>
              </a:rPr>
              <a:t>trame </a:t>
            </a:r>
            <a:r>
              <a:rPr sz="1000" spc="15" dirty="0">
                <a:latin typeface="Times New Roman"/>
                <a:cs typeface="Times New Roman"/>
              </a:rPr>
              <a:t>contient </a:t>
            </a:r>
            <a:r>
              <a:rPr sz="1000" spc="10" dirty="0">
                <a:latin typeface="Times New Roman"/>
                <a:cs typeface="Times New Roman"/>
              </a:rPr>
              <a:t>l'adresse </a:t>
            </a:r>
            <a:r>
              <a:rPr sz="1000" dirty="0">
                <a:latin typeface="Times New Roman"/>
                <a:cs typeface="Times New Roman"/>
              </a:rPr>
              <a:t>source </a:t>
            </a:r>
            <a:r>
              <a:rPr sz="1000" spc="40" dirty="0">
                <a:latin typeface="Times New Roman"/>
                <a:cs typeface="Times New Roman"/>
              </a:rPr>
              <a:t>et  </a:t>
            </a:r>
            <a:r>
              <a:rPr sz="1000" spc="10" dirty="0">
                <a:latin typeface="Times New Roman"/>
                <a:cs typeface="Times New Roman"/>
              </a:rPr>
              <a:t>destination </a:t>
            </a:r>
            <a:r>
              <a:rPr sz="1000" dirty="0">
                <a:latin typeface="Times New Roman"/>
                <a:cs typeface="Times New Roman"/>
              </a:rPr>
              <a:t>des machines</a:t>
            </a:r>
            <a:r>
              <a:rPr sz="1000" spc="225" dirty="0">
                <a:latin typeface="Times New Roman"/>
                <a:cs typeface="Times New Roman"/>
              </a:rPr>
              <a:t> </a:t>
            </a:r>
            <a:r>
              <a:rPr sz="1000" spc="10" dirty="0" err="1" smtClean="0">
                <a:latin typeface="Times New Roman"/>
                <a:cs typeface="Times New Roman"/>
              </a:rPr>
              <a:t>communicantes</a:t>
            </a:r>
            <a:r>
              <a:rPr lang="fr-FR" sz="1000" spc="10" dirty="0" smtClean="0">
                <a:latin typeface="Times New Roman"/>
                <a:cs typeface="Times New Roman"/>
              </a:rPr>
              <a:t>.</a:t>
            </a:r>
            <a:endParaRPr sz="10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90"/>
              </a:spcBef>
            </a:pPr>
            <a:r>
              <a:rPr sz="950" spc="65" dirty="0">
                <a:solidFill>
                  <a:srgbClr val="3333A3"/>
                </a:solidFill>
                <a:latin typeface="Times New Roman"/>
                <a:cs typeface="Times New Roman"/>
              </a:rPr>
              <a:t>Arbitrage </a:t>
            </a:r>
            <a:r>
              <a:rPr sz="950" spc="80" dirty="0">
                <a:solidFill>
                  <a:srgbClr val="3333A3"/>
                </a:solidFill>
                <a:latin typeface="Times New Roman"/>
                <a:cs typeface="Times New Roman"/>
              </a:rPr>
              <a:t>du </a:t>
            </a:r>
            <a:r>
              <a:rPr sz="950" spc="75" dirty="0">
                <a:solidFill>
                  <a:srgbClr val="3333A3"/>
                </a:solidFill>
                <a:latin typeface="Times New Roman"/>
                <a:cs typeface="Times New Roman"/>
              </a:rPr>
              <a:t>support: </a:t>
            </a:r>
            <a:r>
              <a:rPr sz="1000" spc="-15" dirty="0">
                <a:latin typeface="Times New Roman"/>
                <a:cs typeface="Times New Roman"/>
              </a:rPr>
              <a:t>Lorsque </a:t>
            </a:r>
            <a:r>
              <a:rPr sz="1000" dirty="0">
                <a:latin typeface="Times New Roman"/>
                <a:cs typeface="Times New Roman"/>
              </a:rPr>
              <a:t>des machines </a:t>
            </a:r>
            <a:r>
              <a:rPr sz="1000" spc="5" dirty="0">
                <a:latin typeface="Times New Roman"/>
                <a:cs typeface="Times New Roman"/>
              </a:rPr>
              <a:t>essaient d'utiliser  </a:t>
            </a:r>
            <a:r>
              <a:rPr sz="1000" spc="10" dirty="0">
                <a:latin typeface="Times New Roman"/>
                <a:cs typeface="Times New Roman"/>
              </a:rPr>
              <a:t>simultanément un </a:t>
            </a:r>
            <a:r>
              <a:rPr sz="1000" spc="15" dirty="0">
                <a:latin typeface="Times New Roman"/>
                <a:cs typeface="Times New Roman"/>
              </a:rPr>
              <a:t>support, </a:t>
            </a:r>
            <a:r>
              <a:rPr sz="1000" dirty="0">
                <a:latin typeface="Times New Roman"/>
                <a:cs typeface="Times New Roman"/>
              </a:rPr>
              <a:t>des </a:t>
            </a:r>
            <a:r>
              <a:rPr sz="1000" spc="-20" dirty="0">
                <a:latin typeface="Times New Roman"/>
                <a:cs typeface="Times New Roman"/>
              </a:rPr>
              <a:t>collisions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25" dirty="0">
                <a:latin typeface="Times New Roman"/>
                <a:cs typeface="Times New Roman"/>
              </a:rPr>
              <a:t>trame </a:t>
            </a:r>
            <a:r>
              <a:rPr sz="1000" spc="5" dirty="0">
                <a:latin typeface="Times New Roman"/>
                <a:cs typeface="Times New Roman"/>
              </a:rPr>
              <a:t>surviennent. </a:t>
            </a:r>
            <a:r>
              <a:rPr sz="1000" spc="-30" dirty="0">
                <a:latin typeface="Times New Roman"/>
                <a:cs typeface="Times New Roman"/>
              </a:rPr>
              <a:t>Les </a:t>
            </a:r>
            <a:r>
              <a:rPr sz="1000" dirty="0">
                <a:latin typeface="Times New Roman"/>
                <a:cs typeface="Times New Roman"/>
              </a:rPr>
              <a:t>protocoles  </a:t>
            </a:r>
            <a:r>
              <a:rPr sz="1000" spc="5" dirty="0">
                <a:latin typeface="Times New Roman"/>
                <a:cs typeface="Times New Roman"/>
              </a:rPr>
              <a:t>de </a:t>
            </a:r>
            <a:r>
              <a:rPr sz="1000" spc="-5" dirty="0">
                <a:latin typeface="Times New Roman"/>
                <a:cs typeface="Times New Roman"/>
              </a:rPr>
              <a:t>la </a:t>
            </a:r>
            <a:r>
              <a:rPr sz="1000" spc="-35" dirty="0" smtClean="0">
                <a:latin typeface="Times New Roman"/>
                <a:cs typeface="Times New Roman"/>
              </a:rPr>
              <a:t>CLD</a:t>
            </a:r>
            <a:r>
              <a:rPr lang="fr-FR" sz="1000" spc="-35" dirty="0" smtClean="0">
                <a:latin typeface="Times New Roman"/>
                <a:cs typeface="Times New Roman"/>
              </a:rPr>
              <a:t> </a:t>
            </a:r>
            <a:r>
              <a:rPr lang="fr-FR" sz="1000" spc="35" dirty="0" smtClean="0">
                <a:latin typeface="Times New Roman"/>
                <a:cs typeface="Times New Roman"/>
              </a:rPr>
              <a:t>s</a:t>
            </a:r>
            <a:r>
              <a:rPr sz="1000" spc="35" dirty="0" smtClean="0">
                <a:latin typeface="Times New Roman"/>
                <a:cs typeface="Times New Roman"/>
              </a:rPr>
              <a:t>p</a:t>
            </a:r>
            <a:r>
              <a:rPr lang="fr-FR" sz="1000" spc="35" dirty="0" err="1" smtClean="0">
                <a:latin typeface="Times New Roman"/>
                <a:cs typeface="Times New Roman"/>
              </a:rPr>
              <a:t>écifient</a:t>
            </a:r>
            <a:r>
              <a:rPr lang="fr-FR" sz="1000" spc="35" dirty="0" smtClean="0">
                <a:latin typeface="Times New Roman"/>
                <a:cs typeface="Times New Roman"/>
              </a:rPr>
              <a:t> </a:t>
            </a:r>
            <a:r>
              <a:rPr sz="1000" spc="15" dirty="0" smtClean="0">
                <a:latin typeface="Times New Roman"/>
                <a:cs typeface="Times New Roman"/>
              </a:rPr>
              <a:t>comment </a:t>
            </a:r>
            <a:r>
              <a:rPr sz="1000" spc="-20" dirty="0">
                <a:latin typeface="Times New Roman"/>
                <a:cs typeface="Times New Roman"/>
              </a:rPr>
              <a:t>les collisions </a:t>
            </a:r>
            <a:r>
              <a:rPr sz="1000" spc="20" dirty="0">
                <a:latin typeface="Times New Roman"/>
                <a:cs typeface="Times New Roman"/>
              </a:rPr>
              <a:t>sont </a:t>
            </a:r>
            <a:r>
              <a:rPr sz="1000" spc="15" dirty="0">
                <a:latin typeface="Times New Roman"/>
                <a:cs typeface="Times New Roman"/>
              </a:rPr>
              <a:t>détectées </a:t>
            </a:r>
            <a:r>
              <a:rPr sz="1000" spc="40" dirty="0">
                <a:latin typeface="Times New Roman"/>
                <a:cs typeface="Times New Roman"/>
              </a:rPr>
              <a:t>et </a:t>
            </a:r>
            <a:r>
              <a:rPr sz="1000" spc="5" dirty="0">
                <a:latin typeface="Times New Roman"/>
                <a:cs typeface="Times New Roman"/>
              </a:rPr>
              <a:t>réparées, </a:t>
            </a:r>
            <a:r>
              <a:rPr sz="1000" dirty="0">
                <a:latin typeface="Times New Roman"/>
                <a:cs typeface="Times New Roman"/>
              </a:rPr>
              <a:t>mais </a:t>
            </a:r>
            <a:r>
              <a:rPr sz="1000" spc="-30" dirty="0">
                <a:latin typeface="Times New Roman"/>
                <a:cs typeface="Times New Roman"/>
              </a:rPr>
              <a:t>ils  </a:t>
            </a:r>
            <a:r>
              <a:rPr sz="1000" spc="5" dirty="0">
                <a:latin typeface="Times New Roman"/>
                <a:cs typeface="Times New Roman"/>
              </a:rPr>
              <a:t>ne </a:t>
            </a:r>
            <a:r>
              <a:rPr sz="1000" spc="-20" dirty="0">
                <a:latin typeface="Times New Roman"/>
                <a:cs typeface="Times New Roman"/>
              </a:rPr>
              <a:t>les </a:t>
            </a:r>
            <a:r>
              <a:rPr sz="1000" spc="15" dirty="0">
                <a:latin typeface="Times New Roman"/>
                <a:cs typeface="Times New Roman"/>
              </a:rPr>
              <a:t>empêchent </a:t>
            </a:r>
            <a:r>
              <a:rPr sz="1000" spc="10" dirty="0">
                <a:latin typeface="Times New Roman"/>
                <a:cs typeface="Times New Roman"/>
              </a:rPr>
              <a:t>pas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d'arriver.</a:t>
            </a:r>
            <a:endParaRPr sz="1000" dirty="0">
              <a:latin typeface="Times New Roman"/>
              <a:cs typeface="Times New Roman"/>
            </a:endParaRPr>
          </a:p>
          <a:p>
            <a:pPr marL="12700" marR="251460">
              <a:lnSpc>
                <a:spcPct val="100000"/>
              </a:lnSpc>
              <a:spcBef>
                <a:spcPts val="480"/>
              </a:spcBef>
            </a:pPr>
            <a:r>
              <a:rPr sz="950" spc="85" dirty="0">
                <a:solidFill>
                  <a:srgbClr val="3333A3"/>
                </a:solidFill>
                <a:latin typeface="Times New Roman"/>
                <a:cs typeface="Times New Roman"/>
              </a:rPr>
              <a:t>Détection </a:t>
            </a:r>
            <a:r>
              <a:rPr sz="950" spc="70" dirty="0">
                <a:solidFill>
                  <a:srgbClr val="3333A3"/>
                </a:solidFill>
                <a:latin typeface="Times New Roman"/>
                <a:cs typeface="Times New Roman"/>
              </a:rPr>
              <a:t>des </a:t>
            </a:r>
            <a:r>
              <a:rPr sz="950" spc="65" dirty="0">
                <a:solidFill>
                  <a:srgbClr val="3333A3"/>
                </a:solidFill>
                <a:latin typeface="Times New Roman"/>
                <a:cs typeface="Times New Roman"/>
              </a:rPr>
              <a:t>erreurs </a:t>
            </a:r>
            <a:r>
              <a:rPr sz="950" spc="85" dirty="0">
                <a:solidFill>
                  <a:srgbClr val="3333A3"/>
                </a:solidFill>
                <a:latin typeface="Times New Roman"/>
                <a:cs typeface="Times New Roman"/>
              </a:rPr>
              <a:t>de </a:t>
            </a:r>
            <a:r>
              <a:rPr sz="950" spc="60" dirty="0">
                <a:solidFill>
                  <a:srgbClr val="3333A3"/>
                </a:solidFill>
                <a:latin typeface="Times New Roman"/>
                <a:cs typeface="Times New Roman"/>
              </a:rPr>
              <a:t>transmission: </a:t>
            </a:r>
            <a:r>
              <a:rPr sz="1000" spc="25" dirty="0">
                <a:latin typeface="Times New Roman"/>
                <a:cs typeface="Times New Roman"/>
              </a:rPr>
              <a:t>tester </a:t>
            </a:r>
            <a:r>
              <a:rPr sz="1000" dirty="0">
                <a:latin typeface="Times New Roman"/>
                <a:cs typeface="Times New Roman"/>
              </a:rPr>
              <a:t>s'il </a:t>
            </a:r>
            <a:r>
              <a:rPr sz="1000" spc="-45" dirty="0">
                <a:latin typeface="Times New Roman"/>
                <a:cs typeface="Times New Roman"/>
              </a:rPr>
              <a:t>y </a:t>
            </a:r>
            <a:r>
              <a:rPr sz="1000" spc="30" dirty="0">
                <a:latin typeface="Times New Roman"/>
                <a:cs typeface="Times New Roman"/>
              </a:rPr>
              <a:t>a </a:t>
            </a:r>
            <a:r>
              <a:rPr sz="1000" spc="5" dirty="0">
                <a:latin typeface="Times New Roman"/>
                <a:cs typeface="Times New Roman"/>
              </a:rPr>
              <a:t>eu </a:t>
            </a:r>
            <a:r>
              <a:rPr sz="1000" dirty="0">
                <a:latin typeface="Times New Roman"/>
                <a:cs typeface="Times New Roman"/>
              </a:rPr>
              <a:t>des erreurs </a:t>
            </a:r>
            <a:r>
              <a:rPr sz="1000" spc="5" dirty="0">
                <a:latin typeface="Times New Roman"/>
                <a:cs typeface="Times New Roman"/>
              </a:rPr>
              <a:t>de  transmission.</a:t>
            </a:r>
            <a:endParaRPr sz="1000" dirty="0">
              <a:latin typeface="Times New Roman"/>
              <a:cs typeface="Times New Roman"/>
            </a:endParaRPr>
          </a:p>
          <a:p>
            <a:pPr marL="12700" marR="142875">
              <a:lnSpc>
                <a:spcPct val="100000"/>
              </a:lnSpc>
              <a:spcBef>
                <a:spcPts val="490"/>
              </a:spcBef>
            </a:pPr>
            <a:r>
              <a:rPr sz="950" spc="50" dirty="0">
                <a:solidFill>
                  <a:srgbClr val="3333A3"/>
                </a:solidFill>
                <a:latin typeface="Times New Roman"/>
                <a:cs typeface="Times New Roman"/>
              </a:rPr>
              <a:t>Possibilité </a:t>
            </a:r>
            <a:r>
              <a:rPr sz="950" spc="85" dirty="0">
                <a:solidFill>
                  <a:srgbClr val="3333A3"/>
                </a:solidFill>
                <a:latin typeface="Times New Roman"/>
                <a:cs typeface="Times New Roman"/>
              </a:rPr>
              <a:t>de </a:t>
            </a:r>
            <a:r>
              <a:rPr sz="950" spc="60" dirty="0">
                <a:solidFill>
                  <a:srgbClr val="3333A3"/>
                </a:solidFill>
                <a:latin typeface="Times New Roman"/>
                <a:cs typeface="Times New Roman"/>
              </a:rPr>
              <a:t>retransmission: </a:t>
            </a:r>
            <a:r>
              <a:rPr sz="1000" spc="20" dirty="0">
                <a:latin typeface="Times New Roman"/>
                <a:cs typeface="Times New Roman"/>
              </a:rPr>
              <a:t>retransmettre </a:t>
            </a:r>
            <a:r>
              <a:rPr sz="1000" dirty="0">
                <a:latin typeface="Times New Roman"/>
                <a:cs typeface="Times New Roman"/>
              </a:rPr>
              <a:t>des </a:t>
            </a:r>
            <a:r>
              <a:rPr sz="1000" spc="20" dirty="0">
                <a:latin typeface="Times New Roman"/>
                <a:cs typeface="Times New Roman"/>
              </a:rPr>
              <a:t>trames </a:t>
            </a:r>
            <a:r>
              <a:rPr sz="1000" spc="10" dirty="0">
                <a:latin typeface="Times New Roman"/>
                <a:cs typeface="Times New Roman"/>
              </a:rPr>
              <a:t>dans </a:t>
            </a:r>
            <a:r>
              <a:rPr sz="1000" spc="-25" dirty="0">
                <a:latin typeface="Times New Roman"/>
                <a:cs typeface="Times New Roman"/>
              </a:rPr>
              <a:t>le </a:t>
            </a:r>
            <a:r>
              <a:rPr sz="1000" spc="5" dirty="0">
                <a:latin typeface="Times New Roman"/>
                <a:cs typeface="Times New Roman"/>
              </a:rPr>
              <a:t>cas où </a:t>
            </a:r>
            <a:r>
              <a:rPr sz="1000" spc="-20" dirty="0">
                <a:latin typeface="Times New Roman"/>
                <a:cs typeface="Times New Roman"/>
              </a:rPr>
              <a:t>les  </a:t>
            </a:r>
            <a:r>
              <a:rPr sz="1000" dirty="0">
                <a:latin typeface="Times New Roman"/>
                <a:cs typeface="Times New Roman"/>
              </a:rPr>
              <a:t>erreurs </a:t>
            </a:r>
            <a:r>
              <a:rPr sz="1000" spc="5" dirty="0">
                <a:latin typeface="Times New Roman"/>
                <a:cs typeface="Times New Roman"/>
              </a:rPr>
              <a:t>ne </a:t>
            </a:r>
            <a:r>
              <a:rPr sz="1000" spc="15" dirty="0">
                <a:latin typeface="Times New Roman"/>
                <a:cs typeface="Times New Roman"/>
              </a:rPr>
              <a:t>peuvent </a:t>
            </a:r>
            <a:r>
              <a:rPr sz="1000" spc="10" dirty="0">
                <a:latin typeface="Times New Roman"/>
                <a:cs typeface="Times New Roman"/>
              </a:rPr>
              <a:t>pas </a:t>
            </a:r>
            <a:r>
              <a:rPr sz="1000" spc="20" dirty="0">
                <a:latin typeface="Times New Roman"/>
                <a:cs typeface="Times New Roman"/>
              </a:rPr>
              <a:t>être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corrigées.</a:t>
            </a:r>
            <a:endParaRPr sz="1000" dirty="0">
              <a:latin typeface="Times New Roman"/>
              <a:cs typeface="Times New Roman"/>
            </a:endParaRPr>
          </a:p>
          <a:p>
            <a:pPr marL="12700" marR="154940">
              <a:lnSpc>
                <a:spcPct val="100000"/>
              </a:lnSpc>
              <a:spcBef>
                <a:spcPts val="490"/>
              </a:spcBef>
            </a:pPr>
            <a:r>
              <a:rPr sz="950" spc="70" dirty="0" err="1">
                <a:solidFill>
                  <a:srgbClr val="3333A3"/>
                </a:solidFill>
                <a:latin typeface="Times New Roman"/>
                <a:cs typeface="Times New Roman"/>
              </a:rPr>
              <a:t>Contrôle</a:t>
            </a:r>
            <a:r>
              <a:rPr sz="950" spc="70" dirty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sz="950" spc="85" dirty="0" smtClean="0">
                <a:solidFill>
                  <a:srgbClr val="3333A3"/>
                </a:solidFill>
                <a:latin typeface="Times New Roman"/>
                <a:cs typeface="Times New Roman"/>
              </a:rPr>
              <a:t>de</a:t>
            </a:r>
            <a:r>
              <a:rPr lang="fr-FR" sz="950" spc="85" dirty="0" smtClean="0">
                <a:solidFill>
                  <a:srgbClr val="3333A3"/>
                </a:solidFill>
                <a:latin typeface="Times New Roman"/>
                <a:cs typeface="Times New Roman"/>
              </a:rPr>
              <a:t> </a:t>
            </a:r>
            <a:r>
              <a:rPr lang="fr-FR" sz="950" spc="85" dirty="0" err="1" smtClean="0">
                <a:solidFill>
                  <a:srgbClr val="3333A3"/>
                </a:solidFill>
                <a:latin typeface="Times New Roman"/>
                <a:cs typeface="Times New Roman"/>
              </a:rPr>
              <a:t>fl</a:t>
            </a:r>
            <a:r>
              <a:rPr lang="fr-FR" sz="950" spc="135" dirty="0" err="1">
                <a:solidFill>
                  <a:srgbClr val="3333A3"/>
                </a:solidFill>
                <a:latin typeface="Times New Roman"/>
                <a:cs typeface="Times New Roman"/>
              </a:rPr>
              <a:t>u</a:t>
            </a:r>
            <a:r>
              <a:rPr sz="950" spc="135" dirty="0" smtClean="0">
                <a:solidFill>
                  <a:srgbClr val="3333A3"/>
                </a:solidFill>
                <a:latin typeface="Times New Roman"/>
                <a:cs typeface="Times New Roman"/>
              </a:rPr>
              <a:t>x</a:t>
            </a:r>
            <a:r>
              <a:rPr sz="950" spc="135" dirty="0">
                <a:solidFill>
                  <a:srgbClr val="3333A3"/>
                </a:solidFill>
                <a:latin typeface="Times New Roman"/>
                <a:cs typeface="Times New Roman"/>
              </a:rPr>
              <a:t>: </a:t>
            </a:r>
            <a:r>
              <a:rPr sz="1000" spc="-5" dirty="0">
                <a:latin typeface="Times New Roman"/>
                <a:cs typeface="Times New Roman"/>
              </a:rPr>
              <a:t>fournir </a:t>
            </a:r>
            <a:r>
              <a:rPr sz="1000" dirty="0">
                <a:latin typeface="Times New Roman"/>
                <a:cs typeface="Times New Roman"/>
              </a:rPr>
              <a:t>des mécanismes </a:t>
            </a:r>
            <a:r>
              <a:rPr sz="1000" spc="10" dirty="0">
                <a:latin typeface="Times New Roman"/>
                <a:cs typeface="Times New Roman"/>
              </a:rPr>
              <a:t>pour </a:t>
            </a:r>
            <a:r>
              <a:rPr sz="1000" spc="15" dirty="0">
                <a:latin typeface="Times New Roman"/>
                <a:cs typeface="Times New Roman"/>
              </a:rPr>
              <a:t>s'assurer </a:t>
            </a:r>
            <a:r>
              <a:rPr sz="1000" spc="5" dirty="0">
                <a:latin typeface="Times New Roman"/>
                <a:cs typeface="Times New Roman"/>
              </a:rPr>
              <a:t>que </a:t>
            </a:r>
            <a:r>
              <a:rPr sz="1000" spc="25" dirty="0">
                <a:latin typeface="Times New Roman"/>
                <a:cs typeface="Times New Roman"/>
              </a:rPr>
              <a:t>l'émetteur </a:t>
            </a:r>
            <a:r>
              <a:rPr sz="1000" spc="5" dirty="0">
                <a:latin typeface="Times New Roman"/>
                <a:cs typeface="Times New Roman"/>
              </a:rPr>
              <a:t>ne  </a:t>
            </a:r>
            <a:r>
              <a:rPr sz="1000" spc="30" dirty="0">
                <a:latin typeface="Times New Roman"/>
                <a:cs typeface="Times New Roman"/>
              </a:rPr>
              <a:t>transmette </a:t>
            </a:r>
            <a:r>
              <a:rPr sz="1000" spc="10" dirty="0">
                <a:latin typeface="Times New Roman"/>
                <a:cs typeface="Times New Roman"/>
              </a:rPr>
              <a:t>pas </a:t>
            </a:r>
            <a:r>
              <a:rPr sz="1000" spc="-5" dirty="0">
                <a:latin typeface="Times New Roman"/>
                <a:cs typeface="Times New Roman"/>
              </a:rPr>
              <a:t>plus </a:t>
            </a:r>
            <a:r>
              <a:rPr sz="1000" dirty="0">
                <a:latin typeface="Times New Roman"/>
                <a:cs typeface="Times New Roman"/>
              </a:rPr>
              <a:t>vite </a:t>
            </a:r>
            <a:r>
              <a:rPr sz="1000" spc="5" dirty="0">
                <a:latin typeface="Times New Roman"/>
                <a:cs typeface="Times New Roman"/>
              </a:rPr>
              <a:t>que </a:t>
            </a:r>
            <a:r>
              <a:rPr sz="1000" spc="-5" dirty="0">
                <a:latin typeface="Times New Roman"/>
                <a:cs typeface="Times New Roman"/>
              </a:rPr>
              <a:t>ce </a:t>
            </a:r>
            <a:r>
              <a:rPr sz="1000" spc="5" dirty="0">
                <a:latin typeface="Times New Roman"/>
                <a:cs typeface="Times New Roman"/>
              </a:rPr>
              <a:t>que </a:t>
            </a:r>
            <a:r>
              <a:rPr sz="1000" spc="30" dirty="0">
                <a:latin typeface="Times New Roman"/>
                <a:cs typeface="Times New Roman"/>
              </a:rPr>
              <a:t>peut </a:t>
            </a:r>
            <a:r>
              <a:rPr sz="1000" spc="5" dirty="0">
                <a:latin typeface="Times New Roman"/>
                <a:cs typeface="Times New Roman"/>
              </a:rPr>
              <a:t>absorber </a:t>
            </a:r>
            <a:r>
              <a:rPr sz="1000" spc="-25" dirty="0">
                <a:latin typeface="Times New Roman"/>
                <a:cs typeface="Times New Roman"/>
              </a:rPr>
              <a:t>le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récepteur.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672" y="97330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672" y="134021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672" y="170713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672" y="237770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672" y="274462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672" y="311153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3991</TotalTime>
  <Words>5042</Words>
  <Application>Microsoft Office PowerPoint</Application>
  <PresentationFormat>Personnalisé</PresentationFormat>
  <Paragraphs>459</Paragraphs>
  <Slides>58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58</vt:i4>
      </vt:variant>
    </vt:vector>
  </HeadingPairs>
  <TitlesOfParts>
    <vt:vector size="59" baseType="lpstr">
      <vt:lpstr>Office Theme</vt:lpstr>
      <vt:lpstr>Les composants de connexion dans un réseau</vt:lpstr>
      <vt:lpstr>Présentation PowerPoint</vt:lpstr>
      <vt:lpstr>Concentrateur (Hub)</vt:lpstr>
      <vt:lpstr>Pont (Bridge)</vt:lpstr>
      <vt:lpstr>Commutateur (switch)</vt:lpstr>
      <vt:lpstr>Présentation PowerPoint</vt:lpstr>
      <vt:lpstr>Présentation PowerPoint</vt:lpstr>
      <vt:lpstr>Présentation générale de la CLD</vt:lpstr>
      <vt:lpstr>Fonctionnalités de la CLD</vt:lpstr>
      <vt:lpstr>La trame</vt:lpstr>
      <vt:lpstr>Solution 1: Insérer des silences entre les trames</vt:lpstr>
      <vt:lpstr>Solution 2: Compter les caractères</vt:lpstr>
      <vt:lpstr>Solution 3: utiliser des fanions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3: La couche Liaison de données du modèle OSI</dc:title>
  <dc:creator>Cours donné par: Pr. Mohamed ER-ROUIDI</dc:creator>
  <cp:lastModifiedBy>hassan</cp:lastModifiedBy>
  <cp:revision>50</cp:revision>
  <dcterms:created xsi:type="dcterms:W3CDTF">2022-02-21T12:28:48Z</dcterms:created>
  <dcterms:modified xsi:type="dcterms:W3CDTF">2022-03-12T15:17:44Z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2022-02-21T00:00:00Z</vt:filetime>
  </property>
</Properties>
</file>