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4" r:id="rId22"/>
    <p:sldId id="303" r:id="rId23"/>
    <p:sldId id="273" r:id="rId24"/>
    <p:sldId id="274" r:id="rId25"/>
    <p:sldId id="275" r:id="rId26"/>
    <p:sldId id="276" r:id="rId27"/>
    <p:sldId id="277" r:id="rId28"/>
    <p:sldId id="278" r:id="rId29"/>
    <p:sldId id="279" r:id="rId30"/>
    <p:sldId id="280" r:id="rId31"/>
    <p:sldId id="281" r:id="rId32"/>
    <p:sldId id="282" r:id="rId3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3401040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74660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409538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11E"/>
          </a:solidFill>
        </p:spPr>
        <p:txBody>
          <a:bodyPr wrap="square" lIns="0" tIns="0" rIns="0" bIns="0" rtlCol="0"/>
          <a:lstStyle/>
          <a:p>
            <a:endParaRPr/>
          </a:p>
        </p:txBody>
      </p:sp>
      <p:sp>
        <p:nvSpPr>
          <p:cNvPr id="17" name="bg object 17"/>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100" b="0" i="0">
                <a:solidFill>
                  <a:srgbClr val="04064C"/>
                </a:solidFill>
                <a:latin typeface="Times New Roman"/>
                <a:cs typeface="Times New Roman"/>
              </a:defRPr>
            </a:lvl1pPr>
          </a:lstStyle>
          <a:p>
            <a:pPr marL="25179">
              <a:lnSpc>
                <a:spcPts val="1269"/>
              </a:lnSpc>
            </a:pPr>
            <a:r>
              <a:rPr lang="fr-FR" spc="169" smtClean="0"/>
              <a:t>Pr. M.</a:t>
            </a:r>
            <a:r>
              <a:rPr lang="fr-FR" spc="258" smtClean="0"/>
              <a:t> </a:t>
            </a:r>
            <a:r>
              <a:rPr lang="fr-FR" spc="109" smtClean="0"/>
              <a:t>Er-rouidi</a:t>
            </a:r>
            <a:endParaRPr lang="fr-FR" spc="109"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4/4/2022</a:t>
            </a:fld>
            <a:endParaRPr lang="en-US"/>
          </a:p>
        </p:txBody>
      </p:sp>
      <p:sp>
        <p:nvSpPr>
          <p:cNvPr id="4" name="Holder 4"/>
          <p:cNvSpPr>
            <a:spLocks noGrp="1"/>
          </p:cNvSpPr>
          <p:nvPr>
            <p:ph type="sldNum" sz="quarter" idx="7"/>
          </p:nvPr>
        </p:nvSpPr>
        <p:spPr/>
        <p:txBody>
          <a:bodyPr lIns="0" tIns="0" rIns="0" bIns="0"/>
          <a:lstStyle>
            <a:lvl1pPr>
              <a:defRPr sz="1100" b="0" i="0">
                <a:solidFill>
                  <a:srgbClr val="04064C"/>
                </a:solidFill>
                <a:latin typeface="Times New Roman"/>
                <a:cs typeface="Times New Roman"/>
              </a:defRPr>
            </a:lvl1pPr>
          </a:lstStyle>
          <a:p>
            <a:pPr marL="75537">
              <a:lnSpc>
                <a:spcPts val="1269"/>
              </a:lnSpc>
            </a:pPr>
            <a:fld id="{81D60167-4931-47E6-BA6A-407CBD079E47}" type="slidenum">
              <a:rPr lang="fr-FR" spc="149" smtClean="0"/>
              <a:pPr marL="75537">
                <a:lnSpc>
                  <a:spcPts val="1269"/>
                </a:lnSpc>
              </a:pPr>
              <a:t>‹N°›</a:t>
            </a:fld>
            <a:endParaRPr lang="fr-FR" spc="149" dirty="0"/>
          </a:p>
        </p:txBody>
      </p:sp>
    </p:spTree>
    <p:extLst>
      <p:ext uri="{BB962C8B-B14F-4D97-AF65-F5344CB8AC3E}">
        <p14:creationId xmlns:p14="http://schemas.microsoft.com/office/powerpoint/2010/main" val="1673781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396773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72646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5588D2-4D1A-4919-88BC-BBA27BFB0FCB}" type="datetimeFigureOut">
              <a:rPr lang="fr-FR" smtClean="0"/>
              <a:t>04/04/2022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1580788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5588D2-4D1A-4919-88BC-BBA27BFB0FCB}" type="datetimeFigureOut">
              <a:rPr lang="fr-FR" smtClean="0"/>
              <a:t>04/04/2022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152748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5588D2-4D1A-4919-88BC-BBA27BFB0FCB}" type="datetimeFigureOut">
              <a:rPr lang="fr-FR" smtClean="0"/>
              <a:t>04/04/2022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419362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5588D2-4D1A-4919-88BC-BBA27BFB0FCB}" type="datetimeFigureOut">
              <a:rPr lang="fr-FR" smtClean="0"/>
              <a:t>04/04/2022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302196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5588D2-4D1A-4919-88BC-BBA27BFB0FCB}" type="datetimeFigureOut">
              <a:rPr lang="fr-FR" smtClean="0"/>
              <a:t>04/04/2022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318417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5588D2-4D1A-4919-88BC-BBA27BFB0FCB}" type="datetimeFigureOut">
              <a:rPr lang="fr-FR" smtClean="0"/>
              <a:t>04/04/2022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96BB65D-D277-4061-AD59-2473667C822B}" type="slidenum">
              <a:rPr lang="fr-FR" smtClean="0"/>
              <a:t>‹N°›</a:t>
            </a:fld>
            <a:endParaRPr lang="fr-FR"/>
          </a:p>
        </p:txBody>
      </p:sp>
    </p:spTree>
    <p:extLst>
      <p:ext uri="{BB962C8B-B14F-4D97-AF65-F5344CB8AC3E}">
        <p14:creationId xmlns:p14="http://schemas.microsoft.com/office/powerpoint/2010/main" val="86913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588D2-4D1A-4919-88BC-BBA27BFB0FCB}" type="datetimeFigureOut">
              <a:rPr lang="fr-FR" smtClean="0"/>
              <a:t>04/04/2022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BB65D-D277-4061-AD59-2473667C822B}" type="slidenum">
              <a:rPr lang="fr-FR" smtClean="0"/>
              <a:t>‹N°›</a:t>
            </a:fld>
            <a:endParaRPr lang="fr-FR"/>
          </a:p>
        </p:txBody>
      </p:sp>
    </p:spTree>
    <p:extLst>
      <p:ext uri="{BB962C8B-B14F-4D97-AF65-F5344CB8AC3E}">
        <p14:creationId xmlns:p14="http://schemas.microsoft.com/office/powerpoint/2010/main" val="4025169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 Target="slide1.xml"/><Relationship Id="rId5" Type="http://schemas.openxmlformats.org/officeDocument/2006/relationships/image" Target="../media/image12.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2996952"/>
            <a:ext cx="9140221" cy="794062"/>
          </a:xfrm>
          <a:prstGeom prst="rect">
            <a:avLst/>
          </a:prstGeom>
          <a:solidFill>
            <a:srgbClr val="FFE600"/>
          </a:solidFill>
        </p:spPr>
        <p:txBody>
          <a:bodyPr vert="horz" wrap="square" lIns="0" tIns="115822" rIns="0" bIns="0" rtlCol="0">
            <a:spAutoFit/>
          </a:bodyPr>
          <a:lstStyle/>
          <a:p>
            <a:pPr marL="214022">
              <a:spcBef>
                <a:spcPts val="910"/>
              </a:spcBef>
            </a:pPr>
            <a:r>
              <a:rPr lang="fr-FR" spc="-69" dirty="0"/>
              <a:t>C</a:t>
            </a:r>
            <a:r>
              <a:rPr spc="-69" dirty="0" err="1" smtClean="0"/>
              <a:t>ouche</a:t>
            </a:r>
            <a:r>
              <a:rPr spc="446" dirty="0" smtClean="0"/>
              <a:t> </a:t>
            </a:r>
            <a:r>
              <a:rPr spc="-10" dirty="0"/>
              <a:t>transport</a:t>
            </a:r>
          </a:p>
        </p:txBody>
      </p:sp>
    </p:spTree>
    <p:extLst>
      <p:ext uri="{BB962C8B-B14F-4D97-AF65-F5344CB8AC3E}">
        <p14:creationId xmlns:p14="http://schemas.microsoft.com/office/powerpoint/2010/main" val="2332761997"/>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59" dirty="0"/>
              <a:t>Autres </a:t>
            </a:r>
            <a:r>
              <a:rPr spc="-30" dirty="0"/>
              <a:t>drapeau</a:t>
            </a:r>
            <a:r>
              <a:rPr spc="-208" dirty="0"/>
              <a:t> </a:t>
            </a:r>
            <a:r>
              <a:rPr spc="-10" dirty="0"/>
              <a:t>TCP</a:t>
            </a:r>
          </a:p>
        </p:txBody>
      </p:sp>
      <p:sp>
        <p:nvSpPr>
          <p:cNvPr id="19" name="Espace réservé du contenu 18"/>
          <p:cNvSpPr>
            <a:spLocks noGrp="1"/>
          </p:cNvSpPr>
          <p:nvPr>
            <p:ph idx="1"/>
          </p:nvPr>
        </p:nvSpPr>
        <p:spPr/>
        <p:txBody>
          <a:bodyPr>
            <a:normAutofit fontScale="77500" lnSpcReduction="20000"/>
          </a:bodyPr>
          <a:lstStyle/>
          <a:p>
            <a:pPr fontAlgn="base"/>
            <a:r>
              <a:rPr lang="fr-FR" b="1" dirty="0"/>
              <a:t>Champ de contrôle (flags)</a:t>
            </a:r>
            <a:r>
              <a:rPr lang="fr-FR" dirty="0"/>
              <a:t> sur 6 bits : ce sont des flags pour l’établissement et la terminaison de connexion, le contrôle de flux… Ils sont au nombre de 6, chacun codé sur </a:t>
            </a:r>
            <a:r>
              <a:rPr lang="fr-FR" b="1" dirty="0"/>
              <a:t>1bit </a:t>
            </a:r>
            <a:r>
              <a:rPr lang="fr-FR" b="1" dirty="0" smtClean="0"/>
              <a:t>:</a:t>
            </a:r>
          </a:p>
          <a:p>
            <a:pPr lvl="1" fontAlgn="base"/>
            <a:r>
              <a:rPr lang="fr-FR" b="1" dirty="0" smtClean="0"/>
              <a:t>ECN </a:t>
            </a:r>
            <a:r>
              <a:rPr lang="fr-FR" b="1" dirty="0"/>
              <a:t>: </a:t>
            </a:r>
            <a:r>
              <a:rPr lang="fr-FR" dirty="0"/>
              <a:t>signale la présence de </a:t>
            </a:r>
            <a:r>
              <a:rPr lang="fr-FR" dirty="0" smtClean="0"/>
              <a:t>congestion</a:t>
            </a:r>
          </a:p>
          <a:p>
            <a:pPr lvl="1" fontAlgn="base"/>
            <a:r>
              <a:rPr lang="fr-FR" b="1" dirty="0"/>
              <a:t>SYN :</a:t>
            </a:r>
            <a:r>
              <a:rPr lang="fr-FR" dirty="0"/>
              <a:t> ce flag activé permet de synchroniser les numéros de séquence et initier une connexion</a:t>
            </a:r>
            <a:r>
              <a:rPr lang="fr-FR" dirty="0" smtClean="0"/>
              <a:t>;</a:t>
            </a:r>
            <a:endParaRPr lang="fr-FR" dirty="0"/>
          </a:p>
          <a:p>
            <a:pPr lvl="1" fontAlgn="base"/>
            <a:r>
              <a:rPr lang="fr-FR" b="1" dirty="0"/>
              <a:t>FIN :</a:t>
            </a:r>
            <a:r>
              <a:rPr lang="fr-FR" dirty="0"/>
              <a:t> ce flag activé permet de mettre fin à une connexion ;</a:t>
            </a:r>
          </a:p>
          <a:p>
            <a:pPr lvl="1" fontAlgn="base"/>
            <a:r>
              <a:rPr lang="fr-FR" b="1" dirty="0"/>
              <a:t>ACK :</a:t>
            </a:r>
            <a:r>
              <a:rPr lang="fr-FR" dirty="0"/>
              <a:t> ce flag activé permet d’acquitter une </a:t>
            </a:r>
            <a:r>
              <a:rPr lang="fr-FR" dirty="0" smtClean="0"/>
              <a:t>transmission</a:t>
            </a:r>
            <a:endParaRPr lang="fr-FR" dirty="0"/>
          </a:p>
          <a:p>
            <a:pPr lvl="1" fontAlgn="base"/>
            <a:r>
              <a:rPr lang="fr-FR" b="1" dirty="0" smtClean="0"/>
              <a:t>RST</a:t>
            </a:r>
            <a:r>
              <a:rPr lang="fr-FR" b="1" dirty="0"/>
              <a:t> :</a:t>
            </a:r>
            <a:r>
              <a:rPr lang="fr-FR" dirty="0"/>
              <a:t> ce flag activé permet </a:t>
            </a:r>
            <a:r>
              <a:rPr lang="fr-FR" dirty="0" smtClean="0"/>
              <a:t>la rupture </a:t>
            </a:r>
            <a:r>
              <a:rPr lang="fr-FR" dirty="0"/>
              <a:t>anormale de la connexion (reset)</a:t>
            </a:r>
            <a:endParaRPr lang="fr-FR" dirty="0" smtClean="0"/>
          </a:p>
          <a:p>
            <a:pPr lvl="1" fontAlgn="base"/>
            <a:r>
              <a:rPr lang="fr-FR" b="1" dirty="0" smtClean="0"/>
              <a:t>PSH</a:t>
            </a:r>
            <a:r>
              <a:rPr lang="fr-FR" b="1" dirty="0"/>
              <a:t> :</a:t>
            </a:r>
            <a:r>
              <a:rPr lang="fr-FR" dirty="0"/>
              <a:t> ce flag activé permet de dire au récepteur de délivrer les données sans attendre le remplissage des tampons ;</a:t>
            </a:r>
          </a:p>
          <a:p>
            <a:pPr lvl="1" fontAlgn="base"/>
            <a:r>
              <a:rPr lang="fr-FR" b="1" dirty="0"/>
              <a:t>URG :</a:t>
            </a:r>
            <a:r>
              <a:rPr lang="fr-FR" dirty="0"/>
              <a:t> ce flag activé permet d’indiquer l’urgence d’un segment et que le champ </a:t>
            </a:r>
            <a:r>
              <a:rPr lang="fr-FR" b="1" dirty="0"/>
              <a:t>Urgent Pointer</a:t>
            </a:r>
            <a:r>
              <a:rPr lang="fr-FR" dirty="0"/>
              <a:t> est valide ;</a:t>
            </a:r>
          </a:p>
          <a:p>
            <a:pPr marL="0" indent="0">
              <a:buNone/>
            </a:pPr>
            <a:endParaRPr lang="fr-FR" dirty="0"/>
          </a:p>
        </p:txBody>
      </p:sp>
    </p:spTree>
    <p:extLst>
      <p:ext uri="{BB962C8B-B14F-4D97-AF65-F5344CB8AC3E}">
        <p14:creationId xmlns:p14="http://schemas.microsoft.com/office/powerpoint/2010/main" val="3199218004"/>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77003"/>
            <a:ext cx="9140221" cy="1471170"/>
          </a:xfrm>
          <a:prstGeom prst="rect">
            <a:avLst/>
          </a:prstGeom>
          <a:solidFill>
            <a:srgbClr val="FFE600"/>
          </a:solidFill>
        </p:spPr>
        <p:txBody>
          <a:bodyPr vert="horz" wrap="square" lIns="0" tIns="115822" rIns="0" bIns="0" rtlCol="0">
            <a:spAutoFit/>
          </a:bodyPr>
          <a:lstStyle/>
          <a:p>
            <a:pPr marL="214022">
              <a:spcBef>
                <a:spcPts val="910"/>
              </a:spcBef>
            </a:pPr>
            <a:r>
              <a:rPr spc="-30" dirty="0"/>
              <a:t>Protocole </a:t>
            </a:r>
            <a:r>
              <a:rPr spc="-20" dirty="0"/>
              <a:t>TCP: </a:t>
            </a:r>
            <a:r>
              <a:rPr spc="-50" dirty="0"/>
              <a:t>Établissement </a:t>
            </a:r>
            <a:r>
              <a:rPr spc="-59" dirty="0"/>
              <a:t>de</a:t>
            </a:r>
            <a:r>
              <a:rPr spc="119" dirty="0"/>
              <a:t> </a:t>
            </a:r>
            <a:r>
              <a:rPr spc="-89" dirty="0"/>
              <a:t>connexion</a:t>
            </a:r>
          </a:p>
        </p:txBody>
      </p:sp>
      <p:sp>
        <p:nvSpPr>
          <p:cNvPr id="5" name="object 5"/>
          <p:cNvSpPr/>
          <p:nvPr/>
        </p:nvSpPr>
        <p:spPr>
          <a:xfrm>
            <a:off x="290921" y="214490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2923169"/>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52" y="3299313"/>
            <a:ext cx="104311" cy="1042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7052" y="4003133"/>
            <a:ext cx="104311" cy="1042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67052" y="4980969"/>
            <a:ext cx="104311" cy="10421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971599" y="1982302"/>
            <a:ext cx="7708727" cy="3483312"/>
          </a:xfrm>
          <a:prstGeom prst="rect">
            <a:avLst/>
          </a:prstGeom>
        </p:spPr>
        <p:txBody>
          <a:bodyPr vert="horz" wrap="square" lIns="0" tIns="8813" rIns="0" bIns="0" rtlCol="0">
            <a:spAutoFit/>
          </a:bodyPr>
          <a:lstStyle/>
          <a:p>
            <a:pPr marL="25179" marR="147297">
              <a:lnSpc>
                <a:spcPct val="107500"/>
              </a:lnSpc>
              <a:spcBef>
                <a:spcPts val="69"/>
              </a:spcBef>
            </a:pPr>
            <a:r>
              <a:rPr sz="2100" spc="30" dirty="0">
                <a:latin typeface="Times New Roman"/>
                <a:cs typeface="Times New Roman"/>
              </a:rPr>
              <a:t>Etablir </a:t>
            </a:r>
            <a:r>
              <a:rPr sz="2100" spc="50" dirty="0">
                <a:latin typeface="Times New Roman"/>
                <a:cs typeface="Times New Roman"/>
              </a:rPr>
              <a:t>une </a:t>
            </a:r>
            <a:r>
              <a:rPr sz="2100" spc="20" dirty="0">
                <a:latin typeface="Times New Roman"/>
                <a:cs typeface="Times New Roman"/>
              </a:rPr>
              <a:t>connexion </a:t>
            </a:r>
            <a:r>
              <a:rPr sz="2100" spc="30" dirty="0">
                <a:latin typeface="Times New Roman"/>
                <a:cs typeface="Times New Roman"/>
              </a:rPr>
              <a:t>ce </a:t>
            </a:r>
            <a:r>
              <a:rPr sz="2100" spc="40" dirty="0">
                <a:latin typeface="Times New Roman"/>
                <a:cs typeface="Times New Roman"/>
              </a:rPr>
              <a:t>fait par </a:t>
            </a:r>
            <a:r>
              <a:rPr sz="2100" spc="10" dirty="0">
                <a:latin typeface="Times New Roman"/>
                <a:cs typeface="Times New Roman"/>
              </a:rPr>
              <a:t>la </a:t>
            </a:r>
            <a:r>
              <a:rPr sz="2100" spc="50" dirty="0">
                <a:latin typeface="Times New Roman"/>
                <a:cs typeface="Times New Roman"/>
              </a:rPr>
              <a:t>"synchronisation" </a:t>
            </a:r>
            <a:r>
              <a:rPr sz="2100" spc="30" dirty="0">
                <a:latin typeface="Times New Roman"/>
                <a:cs typeface="Times New Roman"/>
              </a:rPr>
              <a:t>des </a:t>
            </a:r>
            <a:r>
              <a:rPr sz="2100" spc="40" dirty="0">
                <a:latin typeface="Times New Roman"/>
                <a:cs typeface="Times New Roman"/>
              </a:rPr>
              <a:t>numéros de  séquence</a:t>
            </a:r>
            <a:endParaRPr sz="2100" dirty="0">
              <a:latin typeface="Times New Roman"/>
              <a:cs typeface="Times New Roman"/>
            </a:endParaRPr>
          </a:p>
          <a:p>
            <a:pPr marL="25179">
              <a:spcBef>
                <a:spcPts val="942"/>
              </a:spcBef>
            </a:pPr>
            <a:r>
              <a:rPr sz="2100" spc="30" dirty="0">
                <a:latin typeface="Times New Roman"/>
                <a:cs typeface="Times New Roman"/>
              </a:rPr>
              <a:t>Se</a:t>
            </a:r>
            <a:r>
              <a:rPr sz="2100" spc="188" dirty="0">
                <a:latin typeface="Times New Roman"/>
                <a:cs typeface="Times New Roman"/>
              </a:rPr>
              <a:t> </a:t>
            </a:r>
            <a:r>
              <a:rPr sz="2100" spc="40" dirty="0">
                <a:latin typeface="Times New Roman"/>
                <a:cs typeface="Times New Roman"/>
              </a:rPr>
              <a:t>fait</a:t>
            </a:r>
            <a:r>
              <a:rPr sz="2100" spc="188" dirty="0">
                <a:latin typeface="Times New Roman"/>
                <a:cs typeface="Times New Roman"/>
              </a:rPr>
              <a:t> </a:t>
            </a:r>
            <a:r>
              <a:rPr sz="2100" spc="40" dirty="0">
                <a:latin typeface="Times New Roman"/>
                <a:cs typeface="Times New Roman"/>
              </a:rPr>
              <a:t>par</a:t>
            </a:r>
            <a:r>
              <a:rPr sz="2100" spc="188" dirty="0">
                <a:latin typeface="Times New Roman"/>
                <a:cs typeface="Times New Roman"/>
              </a:rPr>
              <a:t> </a:t>
            </a:r>
            <a:r>
              <a:rPr sz="2100" spc="50" dirty="0">
                <a:latin typeface="Times New Roman"/>
                <a:cs typeface="Times New Roman"/>
              </a:rPr>
              <a:t>une</a:t>
            </a:r>
            <a:r>
              <a:rPr sz="2100" spc="198" dirty="0">
                <a:latin typeface="Times New Roman"/>
                <a:cs typeface="Times New Roman"/>
              </a:rPr>
              <a:t> </a:t>
            </a:r>
            <a:r>
              <a:rPr sz="2100" spc="40" dirty="0">
                <a:latin typeface="Times New Roman"/>
                <a:cs typeface="Times New Roman"/>
              </a:rPr>
              <a:t>procédure</a:t>
            </a:r>
            <a:r>
              <a:rPr sz="2100" spc="188" dirty="0">
                <a:latin typeface="Times New Roman"/>
                <a:cs typeface="Times New Roman"/>
              </a:rPr>
              <a:t> </a:t>
            </a:r>
            <a:r>
              <a:rPr sz="2100" spc="50" dirty="0">
                <a:latin typeface="Times New Roman"/>
                <a:cs typeface="Times New Roman"/>
              </a:rPr>
              <a:t>"poignée</a:t>
            </a:r>
            <a:r>
              <a:rPr sz="2100" spc="188" dirty="0">
                <a:latin typeface="Times New Roman"/>
                <a:cs typeface="Times New Roman"/>
              </a:rPr>
              <a:t> </a:t>
            </a:r>
            <a:r>
              <a:rPr sz="2100" spc="40" dirty="0">
                <a:latin typeface="Times New Roman"/>
                <a:cs typeface="Times New Roman"/>
              </a:rPr>
              <a:t>de</a:t>
            </a:r>
            <a:r>
              <a:rPr sz="2100" spc="198" dirty="0">
                <a:latin typeface="Times New Roman"/>
                <a:cs typeface="Times New Roman"/>
              </a:rPr>
              <a:t> </a:t>
            </a:r>
            <a:r>
              <a:rPr sz="2100" spc="40" dirty="0">
                <a:latin typeface="Times New Roman"/>
                <a:cs typeface="Times New Roman"/>
              </a:rPr>
              <a:t>main</a:t>
            </a:r>
            <a:r>
              <a:rPr sz="2100" spc="188" dirty="0">
                <a:latin typeface="Times New Roman"/>
                <a:cs typeface="Times New Roman"/>
              </a:rPr>
              <a:t> </a:t>
            </a:r>
            <a:r>
              <a:rPr sz="2100" spc="40" dirty="0">
                <a:latin typeface="Times New Roman"/>
                <a:cs typeface="Times New Roman"/>
              </a:rPr>
              <a:t>en</a:t>
            </a:r>
            <a:r>
              <a:rPr sz="2100" spc="188" dirty="0">
                <a:latin typeface="Times New Roman"/>
                <a:cs typeface="Times New Roman"/>
              </a:rPr>
              <a:t> </a:t>
            </a:r>
            <a:r>
              <a:rPr sz="2100" spc="30" dirty="0">
                <a:latin typeface="Times New Roman"/>
                <a:cs typeface="Times New Roman"/>
              </a:rPr>
              <a:t>3</a:t>
            </a:r>
            <a:r>
              <a:rPr sz="2100" spc="198" dirty="0">
                <a:latin typeface="Times New Roman"/>
                <a:cs typeface="Times New Roman"/>
              </a:rPr>
              <a:t> </a:t>
            </a:r>
            <a:r>
              <a:rPr sz="2100" spc="99" dirty="0">
                <a:latin typeface="Times New Roman"/>
                <a:cs typeface="Times New Roman"/>
              </a:rPr>
              <a:t>étapes"</a:t>
            </a:r>
            <a:r>
              <a:rPr sz="2100" spc="188" dirty="0">
                <a:latin typeface="Times New Roman"/>
                <a:cs typeface="Times New Roman"/>
              </a:rPr>
              <a:t> </a:t>
            </a:r>
            <a:r>
              <a:rPr sz="2100" spc="10" dirty="0">
                <a:latin typeface="Times New Roman"/>
                <a:cs typeface="Times New Roman"/>
              </a:rPr>
              <a:t>:</a:t>
            </a:r>
            <a:endParaRPr sz="2100" dirty="0">
              <a:latin typeface="Times New Roman"/>
              <a:cs typeface="Times New Roman"/>
            </a:endParaRPr>
          </a:p>
          <a:p>
            <a:pPr marL="275710">
              <a:spcBef>
                <a:spcPts val="466"/>
              </a:spcBef>
            </a:pPr>
            <a:r>
              <a:rPr sz="1900" spc="30" dirty="0">
                <a:latin typeface="LM Sans 10"/>
                <a:cs typeface="LM Sans 10"/>
              </a:rPr>
              <a:t>la première </a:t>
            </a:r>
            <a:r>
              <a:rPr sz="1900" spc="40" dirty="0">
                <a:latin typeface="LM Sans 10"/>
                <a:cs typeface="LM Sans 10"/>
              </a:rPr>
              <a:t>machine envoie une demande de connexion (drapeau </a:t>
            </a:r>
            <a:r>
              <a:rPr sz="1900" spc="50" dirty="0">
                <a:latin typeface="LM Sans 10"/>
                <a:cs typeface="LM Sans 10"/>
              </a:rPr>
              <a:t>SYN </a:t>
            </a:r>
            <a:r>
              <a:rPr sz="1900" spc="40" dirty="0">
                <a:latin typeface="LM Sans 10"/>
                <a:cs typeface="LM Sans 10"/>
              </a:rPr>
              <a:t>à</a:t>
            </a:r>
            <a:r>
              <a:rPr sz="1900" spc="-30" dirty="0">
                <a:latin typeface="LM Sans 10"/>
                <a:cs typeface="LM Sans 10"/>
              </a:rPr>
              <a:t> </a:t>
            </a:r>
            <a:r>
              <a:rPr sz="1900" spc="40" dirty="0">
                <a:latin typeface="LM Sans 10"/>
                <a:cs typeface="LM Sans 10"/>
              </a:rPr>
              <a:t>1)</a:t>
            </a:r>
            <a:endParaRPr sz="1900" dirty="0">
              <a:latin typeface="LM Sans 10"/>
              <a:cs typeface="LM Sans 10"/>
            </a:endParaRPr>
          </a:p>
          <a:p>
            <a:pPr marL="275710" marR="545126">
              <a:lnSpc>
                <a:spcPct val="104900"/>
              </a:lnSpc>
              <a:spcBef>
                <a:spcPts val="595"/>
              </a:spcBef>
            </a:pPr>
            <a:r>
              <a:rPr sz="1900" spc="30" dirty="0">
                <a:latin typeface="LM Sans 10"/>
                <a:cs typeface="LM Sans 10"/>
              </a:rPr>
              <a:t>la </a:t>
            </a:r>
            <a:r>
              <a:rPr sz="1900" spc="40" dirty="0">
                <a:latin typeface="LM Sans 10"/>
                <a:cs typeface="LM Sans 10"/>
              </a:rPr>
              <a:t>deuxième machine envoie un acquittement </a:t>
            </a:r>
            <a:r>
              <a:rPr sz="1900" spc="50" dirty="0">
                <a:latin typeface="LM Sans 10"/>
                <a:cs typeface="LM Sans 10"/>
              </a:rPr>
              <a:t>(Drapeau </a:t>
            </a:r>
            <a:r>
              <a:rPr sz="1900" spc="40" dirty="0">
                <a:latin typeface="LM Sans 10"/>
                <a:cs typeface="LM Sans 10"/>
              </a:rPr>
              <a:t>ACK à 1) </a:t>
            </a:r>
            <a:r>
              <a:rPr sz="1900" spc="30" dirty="0">
                <a:latin typeface="LM Sans 10"/>
                <a:cs typeface="LM Sans 10"/>
              </a:rPr>
              <a:t>et  </a:t>
            </a:r>
            <a:r>
              <a:rPr sz="1900" spc="40" dirty="0">
                <a:latin typeface="LM Sans 10"/>
                <a:cs typeface="LM Sans 10"/>
              </a:rPr>
              <a:t>demande à son </a:t>
            </a:r>
            <a:r>
              <a:rPr sz="1900" spc="30" dirty="0">
                <a:latin typeface="LM Sans 10"/>
                <a:cs typeface="LM Sans 10"/>
              </a:rPr>
              <a:t>tour l'établissement </a:t>
            </a:r>
            <a:r>
              <a:rPr sz="1900" spc="40" dirty="0">
                <a:latin typeface="LM Sans 10"/>
                <a:cs typeface="LM Sans 10"/>
              </a:rPr>
              <a:t>d'une connexion dans </a:t>
            </a:r>
            <a:r>
              <a:rPr sz="1900" spc="30" dirty="0">
                <a:latin typeface="LM Sans 10"/>
                <a:cs typeface="LM Sans 10"/>
              </a:rPr>
              <a:t>l'autre </a:t>
            </a:r>
            <a:r>
              <a:rPr sz="1900" spc="40" dirty="0">
                <a:latin typeface="LM Sans 10"/>
                <a:cs typeface="LM Sans 10"/>
              </a:rPr>
              <a:t>sens  (drapeau </a:t>
            </a:r>
            <a:r>
              <a:rPr sz="1900" spc="50" dirty="0">
                <a:latin typeface="LM Sans 10"/>
                <a:cs typeface="LM Sans 10"/>
              </a:rPr>
              <a:t>SYN </a:t>
            </a:r>
            <a:r>
              <a:rPr sz="1900" spc="40" dirty="0">
                <a:latin typeface="LM Sans 10"/>
                <a:cs typeface="LM Sans 10"/>
              </a:rPr>
              <a:t>à</a:t>
            </a:r>
            <a:r>
              <a:rPr sz="1900" spc="-10" dirty="0">
                <a:latin typeface="LM Sans 10"/>
                <a:cs typeface="LM Sans 10"/>
              </a:rPr>
              <a:t> </a:t>
            </a:r>
            <a:r>
              <a:rPr sz="1900" spc="40" dirty="0">
                <a:latin typeface="LM Sans 10"/>
                <a:cs typeface="LM Sans 10"/>
              </a:rPr>
              <a:t>1)</a:t>
            </a:r>
            <a:endParaRPr sz="1900" dirty="0">
              <a:latin typeface="LM Sans 10"/>
              <a:cs typeface="LM Sans 10"/>
            </a:endParaRPr>
          </a:p>
          <a:p>
            <a:pPr marL="275710" marR="250529">
              <a:lnSpc>
                <a:spcPct val="104900"/>
              </a:lnSpc>
              <a:spcBef>
                <a:spcPts val="595"/>
              </a:spcBef>
            </a:pPr>
            <a:r>
              <a:rPr sz="1900" spc="30" dirty="0">
                <a:latin typeface="LM Sans 10"/>
                <a:cs typeface="LM Sans 10"/>
              </a:rPr>
              <a:t>la première </a:t>
            </a:r>
            <a:r>
              <a:rPr sz="1900" spc="40" dirty="0">
                <a:latin typeface="LM Sans 10"/>
                <a:cs typeface="LM Sans 10"/>
              </a:rPr>
              <a:t>machine envoie un acquittement </a:t>
            </a:r>
            <a:r>
              <a:rPr sz="1900" spc="30" dirty="0">
                <a:latin typeface="LM Sans 10"/>
                <a:cs typeface="LM Sans 10"/>
              </a:rPr>
              <a:t>(ACK </a:t>
            </a:r>
            <a:r>
              <a:rPr sz="1900" spc="40" dirty="0">
                <a:latin typeface="LM Sans 10"/>
                <a:cs typeface="LM Sans 10"/>
              </a:rPr>
              <a:t>à 1) </a:t>
            </a:r>
            <a:r>
              <a:rPr sz="1900" spc="50" dirty="0">
                <a:latin typeface="LM Sans 10"/>
                <a:cs typeface="LM Sans 10"/>
              </a:rPr>
              <a:t>pour </a:t>
            </a:r>
            <a:r>
              <a:rPr sz="1900" spc="40" dirty="0">
                <a:latin typeface="LM Sans 10"/>
                <a:cs typeface="LM Sans 10"/>
              </a:rPr>
              <a:t>accepter</a:t>
            </a:r>
            <a:r>
              <a:rPr sz="1900" spc="-89" dirty="0">
                <a:latin typeface="LM Sans 10"/>
                <a:cs typeface="LM Sans 10"/>
              </a:rPr>
              <a:t> </a:t>
            </a:r>
            <a:r>
              <a:rPr sz="1900" spc="30" dirty="0">
                <a:latin typeface="LM Sans 10"/>
                <a:cs typeface="LM Sans 10"/>
              </a:rPr>
              <a:t>la  </a:t>
            </a:r>
            <a:r>
              <a:rPr sz="1900" spc="40" dirty="0">
                <a:latin typeface="LM Sans 10"/>
                <a:cs typeface="LM Sans 10"/>
              </a:rPr>
              <a:t>connexion dans </a:t>
            </a:r>
            <a:r>
              <a:rPr sz="1900" spc="30" dirty="0">
                <a:latin typeface="LM Sans 10"/>
                <a:cs typeface="LM Sans 10"/>
              </a:rPr>
              <a:t>l'autre</a:t>
            </a:r>
            <a:r>
              <a:rPr sz="1900" dirty="0">
                <a:latin typeface="LM Sans 10"/>
                <a:cs typeface="LM Sans 10"/>
              </a:rPr>
              <a:t> </a:t>
            </a:r>
            <a:r>
              <a:rPr sz="1900" spc="40" dirty="0">
                <a:latin typeface="LM Sans 10"/>
                <a:cs typeface="LM Sans 10"/>
              </a:rPr>
              <a:t>sens</a:t>
            </a:r>
            <a:endParaRPr sz="1900" dirty="0">
              <a:latin typeface="LM Sans 10"/>
              <a:cs typeface="LM Sans 10"/>
            </a:endParaRPr>
          </a:p>
        </p:txBody>
      </p:sp>
    </p:spTree>
    <p:extLst>
      <p:ext uri="{BB962C8B-B14F-4D97-AF65-F5344CB8AC3E}">
        <p14:creationId xmlns:p14="http://schemas.microsoft.com/office/powerpoint/2010/main" val="2638032759"/>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 name="Groupe 8"/>
          <p:cNvGrpSpPr/>
          <p:nvPr/>
        </p:nvGrpSpPr>
        <p:grpSpPr>
          <a:xfrm>
            <a:off x="476250" y="1533525"/>
            <a:ext cx="8491538" cy="5003800"/>
            <a:chOff x="476250" y="1076325"/>
            <a:chExt cx="8491538" cy="5003800"/>
          </a:xfrm>
        </p:grpSpPr>
        <p:grpSp>
          <p:nvGrpSpPr>
            <p:cNvPr id="2" name="Group 32"/>
            <p:cNvGrpSpPr>
              <a:grpSpLocks/>
            </p:cNvGrpSpPr>
            <p:nvPr/>
          </p:nvGrpSpPr>
          <p:grpSpPr bwMode="auto">
            <a:xfrm>
              <a:off x="1398588" y="1076325"/>
              <a:ext cx="858837" cy="4413250"/>
              <a:chOff x="881" y="678"/>
              <a:chExt cx="541" cy="2780"/>
            </a:xfrm>
          </p:grpSpPr>
          <p:sp>
            <p:nvSpPr>
              <p:cNvPr id="47131" name="Line 10"/>
              <p:cNvSpPr>
                <a:spLocks noChangeShapeType="1"/>
              </p:cNvSpPr>
              <p:nvPr/>
            </p:nvSpPr>
            <p:spPr bwMode="auto">
              <a:xfrm>
                <a:off x="1089" y="1050"/>
                <a:ext cx="0" cy="24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7132" name="Text Box 12"/>
              <p:cNvSpPr txBox="1">
                <a:spLocks noChangeArrowheads="1"/>
              </p:cNvSpPr>
              <p:nvPr/>
            </p:nvSpPr>
            <p:spPr bwMode="auto">
              <a:xfrm>
                <a:off x="881" y="678"/>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t>client</a:t>
                </a:r>
              </a:p>
            </p:txBody>
          </p:sp>
        </p:grpSp>
        <p:grpSp>
          <p:nvGrpSpPr>
            <p:cNvPr id="3" name="Group 33"/>
            <p:cNvGrpSpPr>
              <a:grpSpLocks/>
            </p:cNvGrpSpPr>
            <p:nvPr/>
          </p:nvGrpSpPr>
          <p:grpSpPr bwMode="auto">
            <a:xfrm>
              <a:off x="3354388" y="1076325"/>
              <a:ext cx="1081087" cy="4413250"/>
              <a:chOff x="2113" y="678"/>
              <a:chExt cx="681" cy="2780"/>
            </a:xfrm>
          </p:grpSpPr>
          <p:sp>
            <p:nvSpPr>
              <p:cNvPr id="47129" name="Line 11"/>
              <p:cNvSpPr>
                <a:spLocks noChangeShapeType="1"/>
              </p:cNvSpPr>
              <p:nvPr/>
            </p:nvSpPr>
            <p:spPr bwMode="auto">
              <a:xfrm>
                <a:off x="2424" y="1050"/>
                <a:ext cx="0" cy="240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7130" name="Text Box 13"/>
              <p:cNvSpPr txBox="1">
                <a:spLocks noChangeArrowheads="1"/>
              </p:cNvSpPr>
              <p:nvPr/>
            </p:nvSpPr>
            <p:spPr bwMode="auto">
              <a:xfrm>
                <a:off x="2113" y="678"/>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t>serveur</a:t>
                </a:r>
              </a:p>
            </p:txBody>
          </p:sp>
        </p:grpSp>
        <p:grpSp>
          <p:nvGrpSpPr>
            <p:cNvPr id="4" name="Group 29"/>
            <p:cNvGrpSpPr>
              <a:grpSpLocks/>
            </p:cNvGrpSpPr>
            <p:nvPr/>
          </p:nvGrpSpPr>
          <p:grpSpPr bwMode="auto">
            <a:xfrm>
              <a:off x="1728788" y="1624013"/>
              <a:ext cx="2119312" cy="823912"/>
              <a:chOff x="1089" y="1023"/>
              <a:chExt cx="1335" cy="519"/>
            </a:xfrm>
          </p:grpSpPr>
          <p:sp>
            <p:nvSpPr>
              <p:cNvPr id="47126" name="Line 14"/>
              <p:cNvSpPr>
                <a:spLocks noChangeShapeType="1"/>
              </p:cNvSpPr>
              <p:nvPr/>
            </p:nvSpPr>
            <p:spPr bwMode="auto">
              <a:xfrm>
                <a:off x="1089" y="1050"/>
                <a:ext cx="1335" cy="261"/>
              </a:xfrm>
              <a:prstGeom prst="line">
                <a:avLst/>
              </a:prstGeom>
              <a:noFill/>
              <a:ln w="57150">
                <a:solidFill>
                  <a:srgbClr val="87A5A7"/>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7127" name="Text Box 15"/>
              <p:cNvSpPr txBox="1">
                <a:spLocks noChangeArrowheads="1"/>
              </p:cNvSpPr>
              <p:nvPr/>
            </p:nvSpPr>
            <p:spPr bwMode="auto">
              <a:xfrm>
                <a:off x="1624" y="1023"/>
                <a:ext cx="212" cy="288"/>
              </a:xfrm>
              <a:prstGeom prst="rect">
                <a:avLst/>
              </a:prstGeom>
              <a:solidFill>
                <a:srgbClr val="87A5A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solidFill>
                      <a:srgbClr val="F7FBFF"/>
                    </a:solidFill>
                  </a:rPr>
                  <a:t>1</a:t>
                </a:r>
                <a:endParaRPr lang="fr-FR"/>
              </a:p>
            </p:txBody>
          </p:sp>
          <p:sp>
            <p:nvSpPr>
              <p:cNvPr id="47128" name="Text Box 16"/>
              <p:cNvSpPr txBox="1">
                <a:spLocks noChangeArrowheads="1"/>
              </p:cNvSpPr>
              <p:nvPr/>
            </p:nvSpPr>
            <p:spPr bwMode="auto">
              <a:xfrm>
                <a:off x="1422" y="1311"/>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1800"/>
                  <a:t>SYN:X</a:t>
                </a:r>
              </a:p>
            </p:txBody>
          </p:sp>
        </p:grpSp>
        <p:grpSp>
          <p:nvGrpSpPr>
            <p:cNvPr id="5" name="Group 34"/>
            <p:cNvGrpSpPr>
              <a:grpSpLocks/>
            </p:cNvGrpSpPr>
            <p:nvPr/>
          </p:nvGrpSpPr>
          <p:grpSpPr bwMode="auto">
            <a:xfrm>
              <a:off x="476250" y="1533525"/>
              <a:ext cx="8491538" cy="914400"/>
              <a:chOff x="300" y="966"/>
              <a:chExt cx="5349" cy="576"/>
            </a:xfrm>
          </p:grpSpPr>
          <p:sp>
            <p:nvSpPr>
              <p:cNvPr id="47124" name="Line 17"/>
              <p:cNvSpPr>
                <a:spLocks noChangeShapeType="1"/>
              </p:cNvSpPr>
              <p:nvPr/>
            </p:nvSpPr>
            <p:spPr bwMode="auto">
              <a:xfrm>
                <a:off x="300" y="1542"/>
                <a:ext cx="5234"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fr-FR"/>
              </a:p>
            </p:txBody>
          </p:sp>
          <p:sp>
            <p:nvSpPr>
              <p:cNvPr id="47125" name="Text Box 18"/>
              <p:cNvSpPr txBox="1">
                <a:spLocks noChangeArrowheads="1"/>
              </p:cNvSpPr>
              <p:nvPr/>
            </p:nvSpPr>
            <p:spPr bwMode="auto">
              <a:xfrm>
                <a:off x="2625" y="966"/>
                <a:ext cx="30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2000"/>
                  <a:t>Le client envoie une séquence de synchronisation avec un drapeau SYN activé</a:t>
                </a:r>
              </a:p>
            </p:txBody>
          </p:sp>
        </p:grpSp>
        <p:grpSp>
          <p:nvGrpSpPr>
            <p:cNvPr id="6" name="Group 30"/>
            <p:cNvGrpSpPr>
              <a:grpSpLocks/>
            </p:cNvGrpSpPr>
            <p:nvPr/>
          </p:nvGrpSpPr>
          <p:grpSpPr bwMode="auto">
            <a:xfrm>
              <a:off x="1728788" y="2627313"/>
              <a:ext cx="2119312" cy="1063625"/>
              <a:chOff x="1089" y="1655"/>
              <a:chExt cx="1335" cy="670"/>
            </a:xfrm>
          </p:grpSpPr>
          <p:sp>
            <p:nvSpPr>
              <p:cNvPr id="47121" name="Line 19"/>
              <p:cNvSpPr>
                <a:spLocks noChangeShapeType="1"/>
              </p:cNvSpPr>
              <p:nvPr/>
            </p:nvSpPr>
            <p:spPr bwMode="auto">
              <a:xfrm flipH="1">
                <a:off x="1089" y="1655"/>
                <a:ext cx="1335" cy="611"/>
              </a:xfrm>
              <a:prstGeom prst="line">
                <a:avLst/>
              </a:prstGeom>
              <a:noFill/>
              <a:ln w="57150">
                <a:solidFill>
                  <a:srgbClr val="87A5A7"/>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7122" name="Text Box 21"/>
              <p:cNvSpPr txBox="1">
                <a:spLocks noChangeArrowheads="1"/>
              </p:cNvSpPr>
              <p:nvPr/>
            </p:nvSpPr>
            <p:spPr bwMode="auto">
              <a:xfrm>
                <a:off x="1682" y="1806"/>
                <a:ext cx="212" cy="288"/>
              </a:xfrm>
              <a:prstGeom prst="rect">
                <a:avLst/>
              </a:prstGeom>
              <a:solidFill>
                <a:srgbClr val="87A5A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solidFill>
                      <a:srgbClr val="F7FBFF"/>
                    </a:solidFill>
                  </a:rPr>
                  <a:t>2</a:t>
                </a:r>
                <a:endParaRPr lang="fr-FR"/>
              </a:p>
            </p:txBody>
          </p:sp>
          <p:sp>
            <p:nvSpPr>
              <p:cNvPr id="47123" name="Text Box 22"/>
              <p:cNvSpPr txBox="1">
                <a:spLocks noChangeArrowheads="1"/>
              </p:cNvSpPr>
              <p:nvPr/>
            </p:nvSpPr>
            <p:spPr bwMode="auto">
              <a:xfrm>
                <a:off x="1239" y="2094"/>
                <a:ext cx="11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1800"/>
                  <a:t>ACK:X+1,SYN:Y</a:t>
                </a:r>
              </a:p>
            </p:txBody>
          </p:sp>
        </p:grpSp>
        <p:grpSp>
          <p:nvGrpSpPr>
            <p:cNvPr id="7" name="Group 35"/>
            <p:cNvGrpSpPr>
              <a:grpSpLocks/>
            </p:cNvGrpSpPr>
            <p:nvPr/>
          </p:nvGrpSpPr>
          <p:grpSpPr bwMode="auto">
            <a:xfrm>
              <a:off x="476250" y="2627313"/>
              <a:ext cx="8491538" cy="1616075"/>
              <a:chOff x="300" y="1655"/>
              <a:chExt cx="5349" cy="1018"/>
            </a:xfrm>
          </p:grpSpPr>
          <p:sp>
            <p:nvSpPr>
              <p:cNvPr id="47119" name="Text Box 20"/>
              <p:cNvSpPr txBox="1">
                <a:spLocks noChangeArrowheads="1"/>
              </p:cNvSpPr>
              <p:nvPr/>
            </p:nvSpPr>
            <p:spPr bwMode="auto">
              <a:xfrm>
                <a:off x="2625" y="1655"/>
                <a:ext cx="3024"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2000"/>
                  <a:t>Le serveur répond. Il renvoie :</a:t>
                </a:r>
              </a:p>
              <a:p>
                <a:pPr>
                  <a:buFontTx/>
                  <a:buChar char="•"/>
                </a:pPr>
                <a:r>
                  <a:rPr lang="fr-FR" sz="2000"/>
                  <a:t> un n°d'acquittement égal au numéro de séquence recu +1</a:t>
                </a:r>
              </a:p>
              <a:p>
                <a:pPr>
                  <a:buFontTx/>
                  <a:buChar char="•"/>
                </a:pPr>
                <a:r>
                  <a:rPr lang="fr-FR" sz="2000"/>
                  <a:t> un n° de séquence Y</a:t>
                </a:r>
              </a:p>
              <a:p>
                <a:r>
                  <a:rPr lang="fr-FR" sz="2000"/>
                  <a:t>les drapeaux SYN et ACK sont activés</a:t>
                </a:r>
              </a:p>
            </p:txBody>
          </p:sp>
          <p:sp>
            <p:nvSpPr>
              <p:cNvPr id="47120" name="Line 23"/>
              <p:cNvSpPr>
                <a:spLocks noChangeShapeType="1"/>
              </p:cNvSpPr>
              <p:nvPr/>
            </p:nvSpPr>
            <p:spPr bwMode="auto">
              <a:xfrm>
                <a:off x="300" y="2673"/>
                <a:ext cx="5234"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fr-FR"/>
              </a:p>
            </p:txBody>
          </p:sp>
        </p:grpSp>
        <p:grpSp>
          <p:nvGrpSpPr>
            <p:cNvPr id="8" name="Group 31"/>
            <p:cNvGrpSpPr>
              <a:grpSpLocks/>
            </p:cNvGrpSpPr>
            <p:nvPr/>
          </p:nvGrpSpPr>
          <p:grpSpPr bwMode="auto">
            <a:xfrm>
              <a:off x="1728788" y="4421188"/>
              <a:ext cx="2119312" cy="823912"/>
              <a:chOff x="1089" y="2785"/>
              <a:chExt cx="1335" cy="519"/>
            </a:xfrm>
          </p:grpSpPr>
          <p:sp>
            <p:nvSpPr>
              <p:cNvPr id="47116" name="Line 24"/>
              <p:cNvSpPr>
                <a:spLocks noChangeShapeType="1"/>
              </p:cNvSpPr>
              <p:nvPr/>
            </p:nvSpPr>
            <p:spPr bwMode="auto">
              <a:xfrm>
                <a:off x="1089" y="2812"/>
                <a:ext cx="1335" cy="261"/>
              </a:xfrm>
              <a:prstGeom prst="line">
                <a:avLst/>
              </a:prstGeom>
              <a:noFill/>
              <a:ln w="57150">
                <a:solidFill>
                  <a:srgbClr val="87A5A7"/>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FR"/>
              </a:p>
            </p:txBody>
          </p:sp>
          <p:sp>
            <p:nvSpPr>
              <p:cNvPr id="47117" name="Text Box 25"/>
              <p:cNvSpPr txBox="1">
                <a:spLocks noChangeArrowheads="1"/>
              </p:cNvSpPr>
              <p:nvPr/>
            </p:nvSpPr>
            <p:spPr bwMode="auto">
              <a:xfrm>
                <a:off x="1624" y="2785"/>
                <a:ext cx="212" cy="288"/>
              </a:xfrm>
              <a:prstGeom prst="rect">
                <a:avLst/>
              </a:prstGeom>
              <a:solidFill>
                <a:srgbClr val="87A5A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solidFill>
                      <a:srgbClr val="F7FBFF"/>
                    </a:solidFill>
                  </a:rPr>
                  <a:t>3</a:t>
                </a:r>
                <a:endParaRPr lang="fr-FR"/>
              </a:p>
            </p:txBody>
          </p:sp>
          <p:sp>
            <p:nvSpPr>
              <p:cNvPr id="47118" name="Text Box 26"/>
              <p:cNvSpPr txBox="1">
                <a:spLocks noChangeArrowheads="1"/>
              </p:cNvSpPr>
              <p:nvPr/>
            </p:nvSpPr>
            <p:spPr bwMode="auto">
              <a:xfrm>
                <a:off x="1422" y="3073"/>
                <a:ext cx="7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1800"/>
                  <a:t>ACK:Y+1</a:t>
                </a:r>
              </a:p>
            </p:txBody>
          </p:sp>
        </p:grpSp>
        <p:sp>
          <p:nvSpPr>
            <p:cNvPr id="277531" name="Text Box 27"/>
            <p:cNvSpPr txBox="1">
              <a:spLocks noChangeArrowheads="1"/>
            </p:cNvSpPr>
            <p:nvPr/>
          </p:nvSpPr>
          <p:spPr bwMode="auto">
            <a:xfrm>
              <a:off x="4167188" y="4464050"/>
              <a:ext cx="4800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sz="2000" dirty="0"/>
                <a:t>Le client acquitte. Il renvoie</a:t>
              </a:r>
            </a:p>
            <a:p>
              <a:pPr>
                <a:buFontTx/>
                <a:buChar char="•"/>
              </a:pPr>
              <a:r>
                <a:rPr lang="fr-FR" sz="2000" dirty="0"/>
                <a:t> un n° d'acquittement égal au n° de </a:t>
              </a:r>
              <a:r>
                <a:rPr lang="fr-FR" sz="2000" dirty="0" err="1"/>
                <a:t>seq</a:t>
              </a:r>
              <a:r>
                <a:rPr lang="fr-FR" sz="2000" dirty="0"/>
                <a:t>. du serveur +1</a:t>
              </a:r>
            </a:p>
            <a:p>
              <a:pPr>
                <a:buFontTx/>
                <a:buChar char="•"/>
              </a:pPr>
              <a:r>
                <a:rPr lang="fr-FR" sz="2000" dirty="0"/>
                <a:t> un n° de </a:t>
              </a:r>
              <a:r>
                <a:rPr lang="fr-FR" sz="2000" dirty="0" err="1"/>
                <a:t>seq</a:t>
              </a:r>
              <a:r>
                <a:rPr lang="fr-FR" sz="2000" dirty="0"/>
                <a:t> </a:t>
              </a:r>
              <a:r>
                <a:rPr lang="fr-FR" sz="2000" dirty="0" err="1"/>
                <a:t>egal</a:t>
              </a:r>
              <a:r>
                <a:rPr lang="fr-FR" sz="2000" dirty="0"/>
                <a:t> au n° d'acquittement du </a:t>
              </a:r>
              <a:r>
                <a:rPr lang="fr-FR" sz="2000" dirty="0" smtClean="0"/>
                <a:t>serveur</a:t>
              </a:r>
              <a:endParaRPr lang="fr-FR" sz="2000" dirty="0"/>
            </a:p>
          </p:txBody>
        </p:sp>
      </p:grpSp>
      <p:sp>
        <p:nvSpPr>
          <p:cNvPr id="31" name="object 4"/>
          <p:cNvSpPr txBox="1">
            <a:spLocks noGrp="1"/>
          </p:cNvSpPr>
          <p:nvPr>
            <p:ph type="title"/>
          </p:nvPr>
        </p:nvSpPr>
        <p:spPr>
          <a:xfrm>
            <a:off x="1" y="-177003"/>
            <a:ext cx="9140221" cy="1471170"/>
          </a:xfrm>
          <a:prstGeom prst="rect">
            <a:avLst/>
          </a:prstGeom>
          <a:solidFill>
            <a:srgbClr val="FFE600"/>
          </a:solidFill>
        </p:spPr>
        <p:txBody>
          <a:bodyPr vert="horz" wrap="square" lIns="0" tIns="115822" rIns="0" bIns="0" rtlCol="0">
            <a:spAutoFit/>
          </a:bodyPr>
          <a:lstStyle/>
          <a:p>
            <a:pPr marL="214022">
              <a:spcBef>
                <a:spcPts val="910"/>
              </a:spcBef>
            </a:pPr>
            <a:r>
              <a:rPr spc="-30" dirty="0"/>
              <a:t>Protocole </a:t>
            </a:r>
            <a:r>
              <a:rPr spc="-20" dirty="0"/>
              <a:t>TCP: </a:t>
            </a:r>
            <a:r>
              <a:rPr spc="-50" dirty="0"/>
              <a:t>Établissement </a:t>
            </a:r>
            <a:r>
              <a:rPr spc="-59" dirty="0"/>
              <a:t>de</a:t>
            </a:r>
            <a:r>
              <a:rPr spc="119" dirty="0"/>
              <a:t> </a:t>
            </a:r>
            <a:r>
              <a:rPr spc="-89" dirty="0"/>
              <a:t>connexion</a:t>
            </a:r>
          </a:p>
        </p:txBody>
      </p:sp>
    </p:spTree>
    <p:extLst>
      <p:ext uri="{BB962C8B-B14F-4D97-AF65-F5344CB8AC3E}">
        <p14:creationId xmlns:p14="http://schemas.microsoft.com/office/powerpoint/2010/main" val="704013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2"/>
            <a:ext cx="9140221" cy="794062"/>
          </a:xfrm>
          <a:prstGeom prst="rect">
            <a:avLst/>
          </a:prstGeom>
          <a:solidFill>
            <a:srgbClr val="FFE600"/>
          </a:solidFill>
        </p:spPr>
        <p:txBody>
          <a:bodyPr vert="horz" wrap="square" lIns="0" tIns="115822" rIns="0" bIns="0" rtlCol="0">
            <a:spAutoFit/>
          </a:bodyPr>
          <a:lstStyle/>
          <a:p>
            <a:pPr marL="214022">
              <a:spcBef>
                <a:spcPts val="910"/>
              </a:spcBef>
            </a:pPr>
            <a:r>
              <a:rPr lang="fr-FR" b="1" dirty="0"/>
              <a:t>Fermeture de </a:t>
            </a:r>
            <a:r>
              <a:rPr lang="fr-FR" b="1" dirty="0" smtClean="0"/>
              <a:t>connexion</a:t>
            </a:r>
            <a:endParaRPr spc="-89" dirty="0"/>
          </a:p>
        </p:txBody>
      </p:sp>
      <p:sp>
        <p:nvSpPr>
          <p:cNvPr id="13" name="Rectangle 12"/>
          <p:cNvSpPr/>
          <p:nvPr/>
        </p:nvSpPr>
        <p:spPr>
          <a:xfrm>
            <a:off x="179512" y="1124744"/>
            <a:ext cx="8280920" cy="4431983"/>
          </a:xfrm>
          <a:prstGeom prst="rect">
            <a:avLst/>
          </a:prstGeom>
        </p:spPr>
        <p:txBody>
          <a:bodyPr wrap="square">
            <a:spAutoFit/>
          </a:bodyPr>
          <a:lstStyle/>
          <a:p>
            <a:pPr marL="342900" lvl="0" indent="-342900">
              <a:buFont typeface="Wingdings" pitchFamily="2" charset="2"/>
              <a:buChar char="q"/>
            </a:pPr>
            <a:r>
              <a:rPr lang="fr-FR" sz="2400" b="1" dirty="0"/>
              <a:t>1ère solution:</a:t>
            </a:r>
            <a:endParaRPr lang="fr-FR" sz="2400" dirty="0"/>
          </a:p>
          <a:p>
            <a:r>
              <a:rPr lang="fr-FR" sz="2400" dirty="0" smtClean="0"/>
              <a:t>Fermeture </a:t>
            </a:r>
            <a:r>
              <a:rPr lang="fr-FR" sz="2400" dirty="0"/>
              <a:t>brutale, quand on veut fermer la connexion d’un côté, on ne se soucie pas de l’état de l’autre.</a:t>
            </a:r>
          </a:p>
          <a:p>
            <a:pPr marL="342900" lvl="0" indent="-342900">
              <a:buFont typeface="Wingdings" pitchFamily="2" charset="2"/>
              <a:buChar char="q"/>
            </a:pPr>
            <a:r>
              <a:rPr lang="fr-FR" sz="2400" b="1" dirty="0"/>
              <a:t>2ème </a:t>
            </a:r>
            <a:r>
              <a:rPr lang="fr-FR" sz="2400" b="1" dirty="0" smtClean="0"/>
              <a:t>solution:</a:t>
            </a:r>
            <a:endParaRPr lang="fr-FR" sz="2400" dirty="0"/>
          </a:p>
          <a:p>
            <a:pPr marL="342900" indent="-342900">
              <a:buFont typeface="Wingdings" pitchFamily="2" charset="2"/>
              <a:buChar char="ü"/>
            </a:pPr>
            <a:r>
              <a:rPr lang="fr-FR" sz="2400" dirty="0" smtClean="0"/>
              <a:t>Il </a:t>
            </a:r>
            <a:r>
              <a:rPr lang="fr-FR" sz="2400" dirty="0"/>
              <a:t>faut éviter que la rupture de la connexion provoque des pertes de </a:t>
            </a:r>
            <a:r>
              <a:rPr lang="fr-FR" sz="2400" dirty="0" err="1" smtClean="0"/>
              <a:t>messages.Pour</a:t>
            </a:r>
            <a:r>
              <a:rPr lang="fr-FR" sz="2400" dirty="0" smtClean="0"/>
              <a:t> </a:t>
            </a:r>
            <a:r>
              <a:rPr lang="fr-FR" sz="2400" dirty="0"/>
              <a:t>cela, il faut essayer que les deux entités de transport aient la même vision de la </a:t>
            </a:r>
            <a:r>
              <a:rPr lang="fr-FR" sz="2400" dirty="0" smtClean="0"/>
              <a:t>connexion</a:t>
            </a:r>
          </a:p>
          <a:p>
            <a:pPr marL="342900" indent="-342900">
              <a:buFont typeface="Wingdings" pitchFamily="2" charset="2"/>
              <a:buChar char="ü"/>
            </a:pPr>
            <a:r>
              <a:rPr lang="fr-FR" sz="2400" dirty="0" smtClean="0"/>
              <a:t>Solution</a:t>
            </a:r>
            <a:r>
              <a:rPr lang="fr-FR" sz="2400" dirty="0"/>
              <a:t>: la connexion est gérée comme deux demi-connexions unidirectionnelles</a:t>
            </a:r>
          </a:p>
          <a:p>
            <a:pPr marL="342900" indent="-342900">
              <a:buFont typeface="Wingdings" pitchFamily="2" charset="2"/>
              <a:buChar char="ü"/>
            </a:pPr>
            <a:r>
              <a:rPr lang="fr-FR" sz="2400" dirty="0" smtClean="0"/>
              <a:t>On </a:t>
            </a:r>
            <a:r>
              <a:rPr lang="fr-FR" sz="2400" dirty="0"/>
              <a:t>peut fermer en émission, et continuer à recevoir, si l’autre n’a pas fini d’émettre. </a:t>
            </a:r>
          </a:p>
          <a:p>
            <a:endParaRPr lang="fr-FR" dirty="0"/>
          </a:p>
        </p:txBody>
      </p:sp>
    </p:spTree>
    <p:extLst>
      <p:ext uri="{BB962C8B-B14F-4D97-AF65-F5344CB8AC3E}">
        <p14:creationId xmlns:p14="http://schemas.microsoft.com/office/powerpoint/2010/main" val="1364390986"/>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2"/>
            <a:ext cx="9140221" cy="794062"/>
          </a:xfrm>
          <a:prstGeom prst="rect">
            <a:avLst/>
          </a:prstGeom>
          <a:solidFill>
            <a:srgbClr val="FFE600"/>
          </a:solidFill>
        </p:spPr>
        <p:txBody>
          <a:bodyPr vert="horz" wrap="square" lIns="0" tIns="115822" rIns="0" bIns="0" rtlCol="0">
            <a:spAutoFit/>
          </a:bodyPr>
          <a:lstStyle/>
          <a:p>
            <a:pPr marL="214022">
              <a:spcBef>
                <a:spcPts val="910"/>
              </a:spcBef>
            </a:pPr>
            <a:r>
              <a:rPr lang="fr-FR" b="1" dirty="0"/>
              <a:t>Fermeture de </a:t>
            </a:r>
            <a:r>
              <a:rPr lang="fr-FR" b="1" dirty="0" smtClean="0"/>
              <a:t>connexion</a:t>
            </a:r>
            <a:endParaRPr spc="-89" dirty="0"/>
          </a:p>
        </p:txBody>
      </p:sp>
      <p:pic>
        <p:nvPicPr>
          <p:cNvPr id="4098" name="Picture 2" descr="TCP vs UDP – Techno Ski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7" y="1412776"/>
            <a:ext cx="4731551"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738463"/>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59" dirty="0"/>
              <a:t>Autres </a:t>
            </a:r>
            <a:r>
              <a:rPr spc="-30" dirty="0"/>
              <a:t>drapeau</a:t>
            </a:r>
            <a:r>
              <a:rPr spc="-208" dirty="0"/>
              <a:t> </a:t>
            </a:r>
            <a:r>
              <a:rPr spc="-10" dirty="0"/>
              <a:t>TCP</a:t>
            </a:r>
          </a:p>
        </p:txBody>
      </p:sp>
      <p:sp>
        <p:nvSpPr>
          <p:cNvPr id="19" name="Espace réservé du contenu 18"/>
          <p:cNvSpPr>
            <a:spLocks noGrp="1"/>
          </p:cNvSpPr>
          <p:nvPr>
            <p:ph idx="1"/>
          </p:nvPr>
        </p:nvSpPr>
        <p:spPr>
          <a:xfrm>
            <a:off x="323528" y="1196752"/>
            <a:ext cx="8229600" cy="5544616"/>
          </a:xfrm>
        </p:spPr>
        <p:txBody>
          <a:bodyPr>
            <a:normAutofit fontScale="92500" lnSpcReduction="20000"/>
          </a:bodyPr>
          <a:lstStyle/>
          <a:p>
            <a:pPr fontAlgn="base"/>
            <a:r>
              <a:rPr lang="fr-FR" b="1" dirty="0"/>
              <a:t>Taille de la fenêtre (</a:t>
            </a:r>
            <a:r>
              <a:rPr lang="fr-FR" b="1" dirty="0" err="1"/>
              <a:t>Window</a:t>
            </a:r>
            <a:r>
              <a:rPr lang="fr-FR" b="1" dirty="0"/>
              <a:t> Size)</a:t>
            </a:r>
            <a:r>
              <a:rPr lang="fr-FR" dirty="0"/>
              <a:t> sur 16 bits </a:t>
            </a:r>
            <a:r>
              <a:rPr lang="fr-FR" dirty="0" smtClean="0"/>
              <a:t>:</a:t>
            </a:r>
            <a:r>
              <a:rPr lang="fr-FR" dirty="0"/>
              <a:t> </a:t>
            </a:r>
            <a:r>
              <a:rPr lang="fr-FR" dirty="0" smtClean="0"/>
              <a:t>fenêtre </a:t>
            </a:r>
            <a:r>
              <a:rPr lang="fr-FR" dirty="0"/>
              <a:t>dynamique pour déterminer le nombre d'octets sans accusé de réception (</a:t>
            </a:r>
            <a:r>
              <a:rPr lang="fr-FR" i="1" dirty="0"/>
              <a:t>x</a:t>
            </a:r>
            <a:r>
              <a:rPr lang="fr-FR" dirty="0"/>
              <a:t>) qu'un système peut envoyer à un autre. Deux critères déterminent la valeur de </a:t>
            </a:r>
            <a:r>
              <a:rPr lang="fr-FR" i="1" dirty="0"/>
              <a:t>x</a:t>
            </a:r>
            <a:r>
              <a:rPr lang="fr-FR" dirty="0"/>
              <a:t> </a:t>
            </a:r>
            <a:r>
              <a:rPr lang="fr-FR" dirty="0" smtClean="0"/>
              <a:t>:</a:t>
            </a:r>
          </a:p>
          <a:p>
            <a:pPr lvl="2" fontAlgn="base">
              <a:buFont typeface="Wingdings" pitchFamily="2" charset="2"/>
              <a:buChar char="ü"/>
            </a:pPr>
            <a:r>
              <a:rPr lang="fr-FR" sz="2900" dirty="0" smtClean="0"/>
              <a:t>La </a:t>
            </a:r>
            <a:r>
              <a:rPr lang="fr-FR" sz="2900" dirty="0"/>
              <a:t>taille de la mémoire tampon d'envoi sur le système </a:t>
            </a:r>
            <a:r>
              <a:rPr lang="fr-FR" sz="2900" dirty="0" smtClean="0"/>
              <a:t>expéditeur </a:t>
            </a:r>
          </a:p>
          <a:p>
            <a:pPr lvl="2" fontAlgn="base">
              <a:buFont typeface="Wingdings" pitchFamily="2" charset="2"/>
              <a:buChar char="ü"/>
            </a:pPr>
            <a:r>
              <a:rPr lang="fr-FR" sz="2900" dirty="0" smtClean="0"/>
              <a:t>La </a:t>
            </a:r>
            <a:r>
              <a:rPr lang="fr-FR" sz="2900" dirty="0"/>
              <a:t>taille et l'espace disponible de la mémoire tampon de réception sur le système </a:t>
            </a:r>
            <a:r>
              <a:rPr lang="fr-FR" sz="2900" dirty="0" smtClean="0"/>
              <a:t>destinataire</a:t>
            </a:r>
            <a:endParaRPr lang="fr-FR" sz="2900" dirty="0"/>
          </a:p>
          <a:p>
            <a:pPr fontAlgn="base"/>
            <a:r>
              <a:rPr lang="fr-FR" b="1" dirty="0"/>
              <a:t>La somme de contrôle (Checksum)</a:t>
            </a:r>
            <a:r>
              <a:rPr lang="fr-FR" dirty="0"/>
              <a:t> sur 16 bits : ce champ est utilisé pour le contrôle d’erreurs. Il est obligatoire pour TCP.</a:t>
            </a:r>
          </a:p>
          <a:p>
            <a:pPr fontAlgn="base"/>
            <a:r>
              <a:rPr lang="fr-FR" dirty="0" smtClean="0"/>
              <a:t>.</a:t>
            </a:r>
            <a:endParaRPr lang="fr-FR" dirty="0"/>
          </a:p>
        </p:txBody>
      </p:sp>
    </p:spTree>
    <p:extLst>
      <p:ext uri="{BB962C8B-B14F-4D97-AF65-F5344CB8AC3E}">
        <p14:creationId xmlns:p14="http://schemas.microsoft.com/office/powerpoint/2010/main" val="1652340207"/>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59" dirty="0"/>
              <a:t>Autres </a:t>
            </a:r>
            <a:r>
              <a:rPr spc="-30" dirty="0"/>
              <a:t>drapeau</a:t>
            </a:r>
            <a:r>
              <a:rPr spc="-208" dirty="0"/>
              <a:t> </a:t>
            </a:r>
            <a:r>
              <a:rPr spc="-10" dirty="0"/>
              <a:t>TCP</a:t>
            </a:r>
          </a:p>
        </p:txBody>
      </p:sp>
      <p:sp>
        <p:nvSpPr>
          <p:cNvPr id="19" name="Espace réservé du contenu 18"/>
          <p:cNvSpPr>
            <a:spLocks noGrp="1"/>
          </p:cNvSpPr>
          <p:nvPr>
            <p:ph idx="1"/>
          </p:nvPr>
        </p:nvSpPr>
        <p:spPr>
          <a:xfrm>
            <a:off x="323528" y="1196752"/>
            <a:ext cx="8229600" cy="5544616"/>
          </a:xfrm>
        </p:spPr>
        <p:txBody>
          <a:bodyPr>
            <a:normAutofit fontScale="92500" lnSpcReduction="10000"/>
          </a:bodyPr>
          <a:lstStyle/>
          <a:p>
            <a:pPr fontAlgn="base"/>
            <a:r>
              <a:rPr lang="fr-FR" b="1" dirty="0"/>
              <a:t>Urgent Pointer </a:t>
            </a:r>
            <a:r>
              <a:rPr lang="fr-FR" dirty="0"/>
              <a:t>sur 16 bits : il est conjointement utilisé avec le flag URG pour le transfert de données prioritaires. Il est valide seulement si le flag URG est activé. Ce champ contient le numéro de séquence du dernier octet urgent.</a:t>
            </a:r>
          </a:p>
          <a:p>
            <a:pPr fontAlgn="base"/>
            <a:r>
              <a:rPr lang="fr-FR" b="1" dirty="0"/>
              <a:t>Options and </a:t>
            </a:r>
            <a:r>
              <a:rPr lang="fr-FR" b="1" dirty="0" err="1"/>
              <a:t>Padding</a:t>
            </a:r>
            <a:r>
              <a:rPr lang="fr-FR" dirty="0"/>
              <a:t> (avec une taille variable) : les options sont constituées du </a:t>
            </a:r>
            <a:r>
              <a:rPr lang="fr-FR" b="1" dirty="0"/>
              <a:t>type d’option</a:t>
            </a:r>
            <a:r>
              <a:rPr lang="fr-FR" dirty="0"/>
              <a:t> (</a:t>
            </a:r>
            <a:r>
              <a:rPr lang="fr-FR" b="1" dirty="0"/>
              <a:t>1 bit</a:t>
            </a:r>
            <a:r>
              <a:rPr lang="fr-FR" dirty="0"/>
              <a:t>), de la </a:t>
            </a:r>
            <a:r>
              <a:rPr lang="fr-FR" b="1" dirty="0"/>
              <a:t>taille des options</a:t>
            </a:r>
            <a:r>
              <a:rPr lang="fr-FR" dirty="0"/>
              <a:t> (</a:t>
            </a:r>
            <a:r>
              <a:rPr lang="fr-FR" b="1" dirty="0"/>
              <a:t>1 bit</a:t>
            </a:r>
            <a:r>
              <a:rPr lang="fr-FR" dirty="0"/>
              <a:t>) et des </a:t>
            </a:r>
            <a:r>
              <a:rPr lang="fr-FR" b="1" dirty="0"/>
              <a:t>données optionnelles</a:t>
            </a:r>
            <a:r>
              <a:rPr lang="fr-FR" dirty="0"/>
              <a:t> (taille </a:t>
            </a:r>
            <a:r>
              <a:rPr lang="fr-FR" b="1" dirty="0"/>
              <a:t>variable</a:t>
            </a:r>
            <a:r>
              <a:rPr lang="fr-FR" dirty="0"/>
              <a:t>). Le </a:t>
            </a:r>
            <a:r>
              <a:rPr lang="fr-FR" b="1" dirty="0" err="1"/>
              <a:t>Padding</a:t>
            </a:r>
            <a:r>
              <a:rPr lang="fr-FR" dirty="0"/>
              <a:t> (taille variable) consiste, si le champ </a:t>
            </a:r>
            <a:r>
              <a:rPr lang="fr-FR" b="1" dirty="0"/>
              <a:t>Options</a:t>
            </a:r>
            <a:r>
              <a:rPr lang="fr-FR" dirty="0"/>
              <a:t> n’est pas un multiple de </a:t>
            </a:r>
            <a:r>
              <a:rPr lang="fr-FR" b="1" dirty="0"/>
              <a:t>32 bits</a:t>
            </a:r>
            <a:r>
              <a:rPr lang="fr-FR" dirty="0"/>
              <a:t>, à ajouter assez de </a:t>
            </a:r>
            <a:r>
              <a:rPr lang="fr-FR" b="1" dirty="0"/>
              <a:t>zéros </a:t>
            </a:r>
            <a:r>
              <a:rPr lang="fr-FR" dirty="0"/>
              <a:t>(</a:t>
            </a:r>
            <a:r>
              <a:rPr lang="fr-FR" b="1" dirty="0"/>
              <a:t>0</a:t>
            </a:r>
            <a:r>
              <a:rPr lang="fr-FR" dirty="0"/>
              <a:t>) pour le compléter afin d’avoir un multiple de </a:t>
            </a:r>
            <a:r>
              <a:rPr lang="fr-FR" b="1" dirty="0"/>
              <a:t>32 </a:t>
            </a:r>
            <a:r>
              <a:rPr lang="fr-FR" b="1" dirty="0" smtClean="0"/>
              <a:t>bits.</a:t>
            </a:r>
            <a:endParaRPr lang="fr-FR" dirty="0"/>
          </a:p>
        </p:txBody>
      </p:sp>
    </p:spTree>
    <p:extLst>
      <p:ext uri="{BB962C8B-B14F-4D97-AF65-F5344CB8AC3E}">
        <p14:creationId xmlns:p14="http://schemas.microsoft.com/office/powerpoint/2010/main" val="3921438652"/>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0579" name="Text Box 3"/>
          <p:cNvSpPr txBox="1">
            <a:spLocks noChangeArrowheads="1"/>
          </p:cNvSpPr>
          <p:nvPr/>
        </p:nvSpPr>
        <p:spPr bwMode="auto">
          <a:xfrm>
            <a:off x="509588" y="1187450"/>
            <a:ext cx="5643562" cy="519113"/>
          </a:xfrm>
          <a:prstGeom prst="rect">
            <a:avLst/>
          </a:prstGeom>
          <a:noFill/>
          <a:ln w="9525">
            <a:noFill/>
            <a:miter lim="800000"/>
            <a:headEnd/>
            <a:tailEnd/>
          </a:ln>
          <a:effectLst/>
        </p:spPr>
        <p:txBody>
          <a:bodyPr>
            <a:spAutoFit/>
          </a:bodyPr>
          <a:lstStyle/>
          <a:p>
            <a:pPr>
              <a:defRPr/>
            </a:pPr>
            <a:r>
              <a:rPr lang="fr-FR" sz="2800" b="1">
                <a:solidFill>
                  <a:srgbClr val="386088"/>
                </a:solidFill>
                <a:effectLst>
                  <a:outerShdw blurRad="38100" dist="38100" dir="2700000" algn="tl">
                    <a:srgbClr val="C0C0C0"/>
                  </a:outerShdw>
                </a:effectLst>
                <a:latin typeface="Arial" charset="0"/>
              </a:rPr>
              <a:t>UDP :: mode non connecté</a:t>
            </a:r>
          </a:p>
        </p:txBody>
      </p:sp>
      <p:sp>
        <p:nvSpPr>
          <p:cNvPr id="280580" name="Text Box 4"/>
          <p:cNvSpPr txBox="1">
            <a:spLocks noChangeArrowheads="1"/>
          </p:cNvSpPr>
          <p:nvPr/>
        </p:nvSpPr>
        <p:spPr bwMode="auto">
          <a:xfrm>
            <a:off x="1012825" y="1752600"/>
            <a:ext cx="702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t>Mode rapide car moins de données échangées</a:t>
            </a:r>
          </a:p>
        </p:txBody>
      </p:sp>
      <p:sp>
        <p:nvSpPr>
          <p:cNvPr id="280581" name="Text Box 5"/>
          <p:cNvSpPr txBox="1">
            <a:spLocks noChangeArrowheads="1"/>
          </p:cNvSpPr>
          <p:nvPr/>
        </p:nvSpPr>
        <p:spPr bwMode="auto">
          <a:xfrm>
            <a:off x="1352550" y="2217738"/>
            <a:ext cx="702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t>Au détriment de la fiabilité</a:t>
            </a:r>
          </a:p>
        </p:txBody>
      </p:sp>
      <p:sp>
        <p:nvSpPr>
          <p:cNvPr id="280582" name="Text Box 6"/>
          <p:cNvSpPr txBox="1">
            <a:spLocks noChangeArrowheads="1"/>
          </p:cNvSpPr>
          <p:nvPr/>
        </p:nvSpPr>
        <p:spPr bwMode="auto">
          <a:xfrm>
            <a:off x="1404938" y="2744788"/>
            <a:ext cx="7029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a:solidFill>
                  <a:srgbClr val="F43C3C"/>
                </a:solidFill>
              </a:rPr>
              <a:t>Pas de connexion initiale</a:t>
            </a:r>
            <a:endParaRPr lang="fr-FR"/>
          </a:p>
        </p:txBody>
      </p:sp>
      <p:sp>
        <p:nvSpPr>
          <p:cNvPr id="280583" name="Text Box 7"/>
          <p:cNvSpPr txBox="1">
            <a:spLocks noChangeArrowheads="1"/>
          </p:cNvSpPr>
          <p:nvPr/>
        </p:nvSpPr>
        <p:spPr bwMode="auto">
          <a:xfrm>
            <a:off x="722313" y="3295650"/>
            <a:ext cx="797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a:defRPr>
            </a:lvl1pPr>
            <a:lvl2pPr marL="742950" indent="-285750">
              <a:defRPr sz="2400">
                <a:solidFill>
                  <a:schemeClr val="tx1"/>
                </a:solidFill>
                <a:latin typeface="Times New Roman"/>
              </a:defRPr>
            </a:lvl2pPr>
            <a:lvl3pPr marL="1143000" indent="-228600">
              <a:defRPr sz="2400">
                <a:solidFill>
                  <a:schemeClr val="tx1"/>
                </a:solidFill>
                <a:latin typeface="Times New Roman"/>
              </a:defRPr>
            </a:lvl3pPr>
            <a:lvl4pPr marL="1600200" indent="-228600">
              <a:defRPr sz="2400">
                <a:solidFill>
                  <a:schemeClr val="tx1"/>
                </a:solidFill>
                <a:latin typeface="Times New Roman"/>
              </a:defRPr>
            </a:lvl4pPr>
            <a:lvl5pPr marL="2057400" indent="-228600">
              <a:defRPr sz="2400">
                <a:solidFill>
                  <a:schemeClr val="tx1"/>
                </a:solidFill>
                <a:latin typeface="Times New Roman"/>
              </a:defRPr>
            </a:lvl5pPr>
            <a:lvl6pPr marL="2514600" indent="-228600" eaLnBrk="0" fontAlgn="base" hangingPunct="0">
              <a:spcBef>
                <a:spcPct val="0"/>
              </a:spcBef>
              <a:spcAft>
                <a:spcPct val="0"/>
              </a:spcAft>
              <a:defRPr sz="2400">
                <a:solidFill>
                  <a:schemeClr val="tx1"/>
                </a:solidFill>
                <a:latin typeface="Times New Roman"/>
              </a:defRPr>
            </a:lvl6pPr>
            <a:lvl7pPr marL="2971800" indent="-228600" eaLnBrk="0" fontAlgn="base" hangingPunct="0">
              <a:spcBef>
                <a:spcPct val="0"/>
              </a:spcBef>
              <a:spcAft>
                <a:spcPct val="0"/>
              </a:spcAft>
              <a:defRPr sz="2400">
                <a:solidFill>
                  <a:schemeClr val="tx1"/>
                </a:solidFill>
                <a:latin typeface="Times New Roman"/>
              </a:defRPr>
            </a:lvl7pPr>
            <a:lvl8pPr marL="3429000" indent="-228600" eaLnBrk="0" fontAlgn="base" hangingPunct="0">
              <a:spcBef>
                <a:spcPct val="0"/>
              </a:spcBef>
              <a:spcAft>
                <a:spcPct val="0"/>
              </a:spcAft>
              <a:defRPr sz="2400">
                <a:solidFill>
                  <a:schemeClr val="tx1"/>
                </a:solidFill>
                <a:latin typeface="Times New Roman"/>
              </a:defRPr>
            </a:lvl8pPr>
            <a:lvl9pPr marL="3886200" indent="-228600" eaLnBrk="0" fontAlgn="base" hangingPunct="0">
              <a:spcBef>
                <a:spcPct val="0"/>
              </a:spcBef>
              <a:spcAft>
                <a:spcPct val="0"/>
              </a:spcAft>
              <a:defRPr sz="2400">
                <a:solidFill>
                  <a:schemeClr val="tx1"/>
                </a:solidFill>
                <a:latin typeface="Times New Roman"/>
              </a:defRPr>
            </a:lvl9pPr>
          </a:lstStyle>
          <a:p>
            <a:r>
              <a:rPr lang="fr-FR" b="1" u="sng"/>
              <a:t>En gros</a:t>
            </a:r>
            <a:r>
              <a:rPr lang="fr-FR"/>
              <a:t> : on envoie des données et on espère qu'elles arriveront</a:t>
            </a:r>
          </a:p>
        </p:txBody>
      </p:sp>
      <p:sp>
        <p:nvSpPr>
          <p:cNvPr id="10" name="object 4"/>
          <p:cNvSpPr txBox="1">
            <a:spLocks noGrp="1"/>
          </p:cNvSpPr>
          <p:nvPr>
            <p:ph type="title"/>
          </p:nvPr>
        </p:nvSpPr>
        <p:spPr>
          <a:xfrm>
            <a:off x="3779" y="26408"/>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169" dirty="0"/>
              <a:t>Le </a:t>
            </a:r>
            <a:r>
              <a:rPr spc="-59" dirty="0" err="1"/>
              <a:t>protocole</a:t>
            </a:r>
            <a:r>
              <a:rPr spc="10" dirty="0"/>
              <a:t> </a:t>
            </a:r>
            <a:r>
              <a:rPr lang="fr-FR" spc="-10" dirty="0" smtClean="0"/>
              <a:t>UDP</a:t>
            </a:r>
            <a:endParaRPr spc="-10" dirty="0"/>
          </a:p>
        </p:txBody>
      </p:sp>
    </p:spTree>
    <p:extLst>
      <p:ext uri="{BB962C8B-B14F-4D97-AF65-F5344CB8AC3E}">
        <p14:creationId xmlns:p14="http://schemas.microsoft.com/office/powerpoint/2010/main" val="4195306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0580">
                                            <p:txEl>
                                              <p:pRg st="0" end="0"/>
                                            </p:txEl>
                                          </p:spTgt>
                                        </p:tgtEl>
                                        <p:attrNameLst>
                                          <p:attrName>style.visibility</p:attrName>
                                        </p:attrNameLst>
                                      </p:cBhvr>
                                      <p:to>
                                        <p:strVal val="visible"/>
                                      </p:to>
                                    </p:set>
                                    <p:animEffect transition="in" filter="dissolve">
                                      <p:cBhvr>
                                        <p:cTn id="7" dur="500"/>
                                        <p:tgtEl>
                                          <p:spTgt spid="280580">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80581">
                                            <p:txEl>
                                              <p:pRg st="0" end="0"/>
                                            </p:txEl>
                                          </p:spTgt>
                                        </p:tgtEl>
                                        <p:attrNameLst>
                                          <p:attrName>style.visibility</p:attrName>
                                        </p:attrNameLst>
                                      </p:cBhvr>
                                      <p:to>
                                        <p:strVal val="visible"/>
                                      </p:to>
                                    </p:set>
                                    <p:animEffect transition="in" filter="dissolve">
                                      <p:cBhvr>
                                        <p:cTn id="11" dur="500"/>
                                        <p:tgtEl>
                                          <p:spTgt spid="280581">
                                            <p:txEl>
                                              <p:pRg st="0" end="0"/>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0582">
                                            <p:txEl>
                                              <p:pRg st="0" end="0"/>
                                            </p:txEl>
                                          </p:spTgt>
                                        </p:tgtEl>
                                        <p:attrNameLst>
                                          <p:attrName>style.visibility</p:attrName>
                                        </p:attrNameLst>
                                      </p:cBhvr>
                                      <p:to>
                                        <p:strVal val="visible"/>
                                      </p:to>
                                    </p:set>
                                    <p:animEffect transition="in" filter="dissolve">
                                      <p:cBhvr>
                                        <p:cTn id="15" dur="500"/>
                                        <p:tgtEl>
                                          <p:spTgt spid="280582">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80583"/>
                                        </p:tgtEl>
                                        <p:attrNameLst>
                                          <p:attrName>style.visibility</p:attrName>
                                        </p:attrNameLst>
                                      </p:cBhvr>
                                      <p:to>
                                        <p:strVal val="visible"/>
                                      </p:to>
                                    </p:set>
                                    <p:anim calcmode="lin" valueType="num">
                                      <p:cBhvr additive="base">
                                        <p:cTn id="20" dur="500" fill="hold"/>
                                        <p:tgtEl>
                                          <p:spTgt spid="280583"/>
                                        </p:tgtEl>
                                        <p:attrNameLst>
                                          <p:attrName>ppt_x</p:attrName>
                                        </p:attrNameLst>
                                      </p:cBhvr>
                                      <p:tavLst>
                                        <p:tav tm="0">
                                          <p:val>
                                            <p:strVal val="0-#ppt_w/2"/>
                                          </p:val>
                                        </p:tav>
                                        <p:tav tm="100000">
                                          <p:val>
                                            <p:strVal val="#ppt_x"/>
                                          </p:val>
                                        </p:tav>
                                      </p:tavLst>
                                    </p:anim>
                                    <p:anim calcmode="lin" valueType="num">
                                      <p:cBhvr additive="base">
                                        <p:cTn id="21" dur="500" fill="hold"/>
                                        <p:tgtEl>
                                          <p:spTgt spid="280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0" grpId="0" build="p" autoUpdateAnimBg="0"/>
      <p:bldP spid="280581" grpId="0" build="p" autoUpdateAnimBg="0" advAuto="0"/>
      <p:bldP spid="280582" grpId="0" build="p" autoUpdateAnimBg="0" advAuto="0"/>
      <p:bldP spid="28058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object 4"/>
          <p:cNvSpPr txBox="1">
            <a:spLocks noGrp="1"/>
          </p:cNvSpPr>
          <p:nvPr>
            <p:ph type="title"/>
          </p:nvPr>
        </p:nvSpPr>
        <p:spPr>
          <a:xfrm>
            <a:off x="3779" y="26409"/>
            <a:ext cx="9140221" cy="794062"/>
          </a:xfrm>
          <a:prstGeom prst="rect">
            <a:avLst/>
          </a:prstGeom>
          <a:solidFill>
            <a:srgbClr val="FFE600"/>
          </a:solidFill>
        </p:spPr>
        <p:txBody>
          <a:bodyPr vert="horz" wrap="square" lIns="0" tIns="115822" rIns="0" bIns="0" rtlCol="0">
            <a:spAutoFit/>
          </a:bodyPr>
          <a:lstStyle/>
          <a:p>
            <a:pPr marL="214022" lvl="0">
              <a:spcBef>
                <a:spcPts val="910"/>
              </a:spcBef>
            </a:pPr>
            <a:r>
              <a:rPr lang="fr-FR" b="1" dirty="0"/>
              <a:t>Structure de </a:t>
            </a:r>
            <a:r>
              <a:rPr lang="fr-FR" b="1" dirty="0" smtClean="0"/>
              <a:t>l'entête</a:t>
            </a:r>
            <a:r>
              <a:rPr lang="fr-FR" dirty="0"/>
              <a:t> </a:t>
            </a:r>
            <a:r>
              <a:rPr lang="fr-FR" spc="-10" dirty="0" smtClean="0"/>
              <a:t>UDP</a:t>
            </a:r>
            <a:endParaRPr spc="-10" dirty="0"/>
          </a:p>
        </p:txBody>
      </p:sp>
      <p:pic>
        <p:nvPicPr>
          <p:cNvPr id="8" name="Image 7"/>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988840"/>
            <a:ext cx="4114800" cy="1781175"/>
          </a:xfrm>
          <a:prstGeom prst="rect">
            <a:avLst/>
          </a:prstGeom>
          <a:noFill/>
          <a:ln>
            <a:noFill/>
          </a:ln>
        </p:spPr>
      </p:pic>
    </p:spTree>
    <p:extLst>
      <p:ext uri="{BB962C8B-B14F-4D97-AF65-F5344CB8AC3E}">
        <p14:creationId xmlns:p14="http://schemas.microsoft.com/office/powerpoint/2010/main" val="49399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object 4"/>
          <p:cNvSpPr txBox="1">
            <a:spLocks noGrp="1"/>
          </p:cNvSpPr>
          <p:nvPr>
            <p:ph type="title"/>
          </p:nvPr>
        </p:nvSpPr>
        <p:spPr>
          <a:xfrm>
            <a:off x="3779" y="26409"/>
            <a:ext cx="9140221" cy="794062"/>
          </a:xfrm>
          <a:prstGeom prst="rect">
            <a:avLst/>
          </a:prstGeom>
          <a:solidFill>
            <a:srgbClr val="FFE600"/>
          </a:solidFill>
        </p:spPr>
        <p:txBody>
          <a:bodyPr vert="horz" wrap="square" lIns="0" tIns="115822" rIns="0" bIns="0" rtlCol="0">
            <a:spAutoFit/>
          </a:bodyPr>
          <a:lstStyle/>
          <a:p>
            <a:pPr marL="214022">
              <a:spcBef>
                <a:spcPts val="910"/>
              </a:spcBef>
            </a:pPr>
            <a:r>
              <a:rPr lang="fr-FR" b="1" dirty="0"/>
              <a:t>Définition des différents </a:t>
            </a:r>
            <a:r>
              <a:rPr lang="fr-FR" b="1" dirty="0" smtClean="0"/>
              <a:t>champs</a:t>
            </a:r>
            <a:r>
              <a:rPr lang="fr-FR" dirty="0" smtClean="0"/>
              <a:t> </a:t>
            </a:r>
            <a:r>
              <a:rPr lang="fr-FR" spc="-10" dirty="0" smtClean="0"/>
              <a:t>UDP</a:t>
            </a:r>
            <a:endParaRPr spc="-10" dirty="0"/>
          </a:p>
        </p:txBody>
      </p:sp>
      <p:sp>
        <p:nvSpPr>
          <p:cNvPr id="2" name="Rectangle 1"/>
          <p:cNvSpPr/>
          <p:nvPr/>
        </p:nvSpPr>
        <p:spPr>
          <a:xfrm>
            <a:off x="251520" y="1028343"/>
            <a:ext cx="8352928" cy="4801314"/>
          </a:xfrm>
          <a:prstGeom prst="rect">
            <a:avLst/>
          </a:prstGeom>
        </p:spPr>
        <p:txBody>
          <a:bodyPr wrap="square">
            <a:spAutoFit/>
          </a:bodyPr>
          <a:lstStyle/>
          <a:p>
            <a:r>
              <a:rPr lang="fr-FR" sz="2400" b="1" dirty="0" smtClean="0"/>
              <a:t>Port </a:t>
            </a:r>
            <a:r>
              <a:rPr lang="fr-FR" sz="2400" b="1" dirty="0"/>
              <a:t>source</a:t>
            </a:r>
            <a:endParaRPr lang="fr-FR" sz="2400" dirty="0"/>
          </a:p>
          <a:p>
            <a:r>
              <a:rPr lang="fr-FR" sz="2400" dirty="0"/>
              <a:t>Le champ Port source est codé sur 16 bits et correspond au port relatif à l'application en cours sur la machine source.</a:t>
            </a:r>
          </a:p>
          <a:p>
            <a:r>
              <a:rPr lang="fr-FR" sz="2400" b="1" dirty="0"/>
              <a:t>Port destination</a:t>
            </a:r>
            <a:endParaRPr lang="fr-FR" sz="2400" dirty="0"/>
          </a:p>
          <a:p>
            <a:r>
              <a:rPr lang="fr-FR" sz="2400" dirty="0"/>
              <a:t>Le champ Port destination est codé sur 16 bits et il correspond au port relatif à l'application en cours sur la machine de destination.</a:t>
            </a:r>
          </a:p>
          <a:p>
            <a:r>
              <a:rPr lang="fr-FR" sz="2400" b="1" dirty="0"/>
              <a:t>Longueur</a:t>
            </a:r>
            <a:endParaRPr lang="fr-FR" sz="2400" dirty="0"/>
          </a:p>
          <a:p>
            <a:r>
              <a:rPr lang="fr-FR" sz="2400" dirty="0"/>
              <a:t>Le champ Longueur est codé sur 16 bits et il représente la taille de l'entête et des données.</a:t>
            </a:r>
          </a:p>
          <a:p>
            <a:r>
              <a:rPr lang="fr-FR" sz="2400" b="1" dirty="0"/>
              <a:t>Checksum</a:t>
            </a:r>
            <a:endParaRPr lang="fr-FR" sz="2400" dirty="0"/>
          </a:p>
          <a:p>
            <a:r>
              <a:rPr lang="fr-FR" sz="2400" dirty="0"/>
              <a:t>Le champ Checksum est codé sur 16 bits et représente la validité du </a:t>
            </a:r>
            <a:r>
              <a:rPr lang="fr-FR" sz="2400" dirty="0" smtClean="0"/>
              <a:t>datagramme de </a:t>
            </a:r>
            <a:r>
              <a:rPr lang="fr-FR" sz="2400" dirty="0"/>
              <a:t>la couche 4 UDP. </a:t>
            </a:r>
            <a:r>
              <a:rPr lang="fr-FR" dirty="0"/>
              <a:t/>
            </a:r>
            <a:br>
              <a:rPr lang="fr-FR" dirty="0"/>
            </a:br>
            <a:endParaRPr lang="fr-FR" dirty="0"/>
          </a:p>
        </p:txBody>
      </p:sp>
    </p:spTree>
    <p:extLst>
      <p:ext uri="{BB962C8B-B14F-4D97-AF65-F5344CB8AC3E}">
        <p14:creationId xmlns:p14="http://schemas.microsoft.com/office/powerpoint/2010/main" val="3535793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39" dirty="0">
                <a:solidFill>
                  <a:srgbClr val="04064C"/>
                </a:solidFill>
                <a:latin typeface="Times New Roman"/>
                <a:cs typeface="Times New Roman"/>
                <a:hlinkClick r:id="" action="ppaction://noaction"/>
              </a:rPr>
              <a:t>Introduction</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lang="fr-FR" spc="-89" dirty="0" err="1"/>
              <a:t>R</a:t>
            </a:r>
            <a:r>
              <a:rPr spc="-89" dirty="0" err="1" smtClean="0"/>
              <a:t>ôle</a:t>
            </a:r>
            <a:r>
              <a:rPr spc="-89" dirty="0" smtClean="0"/>
              <a:t> </a:t>
            </a:r>
            <a:r>
              <a:rPr spc="-59" dirty="0"/>
              <a:t>de </a:t>
            </a:r>
            <a:r>
              <a:rPr spc="-69" dirty="0"/>
              <a:t>la couche</a:t>
            </a:r>
            <a:r>
              <a:rPr spc="446" dirty="0"/>
              <a:t> </a:t>
            </a:r>
            <a:r>
              <a:rPr spc="-10" dirty="0"/>
              <a:t>transport</a:t>
            </a:r>
          </a:p>
        </p:txBody>
      </p:sp>
      <p:grpSp>
        <p:nvGrpSpPr>
          <p:cNvPr id="20" name="Groupe 19"/>
          <p:cNvGrpSpPr/>
          <p:nvPr/>
        </p:nvGrpSpPr>
        <p:grpSpPr>
          <a:xfrm>
            <a:off x="292604" y="1216321"/>
            <a:ext cx="129451" cy="4300911"/>
            <a:chOff x="290921" y="1165079"/>
            <a:chExt cx="129451" cy="4300911"/>
          </a:xfrm>
        </p:grpSpPr>
        <p:sp>
          <p:nvSpPr>
            <p:cNvPr id="5" name="object 5"/>
            <p:cNvSpPr/>
            <p:nvPr/>
          </p:nvSpPr>
          <p:spPr>
            <a:xfrm>
              <a:off x="290921" y="1165079"/>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1860344"/>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0921" y="2896593"/>
              <a:ext cx="129451" cy="12933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90921" y="3250869"/>
              <a:ext cx="129451" cy="12933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90921" y="4287118"/>
              <a:ext cx="129451" cy="129332"/>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290921" y="4982382"/>
              <a:ext cx="129451" cy="12933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290921" y="5336658"/>
              <a:ext cx="129451" cy="129332"/>
            </a:xfrm>
            <a:prstGeom prst="rect">
              <a:avLst/>
            </a:prstGeom>
            <a:blipFill>
              <a:blip r:embed="rId3" cstate="print"/>
              <a:stretch>
                <a:fillRect/>
              </a:stretch>
            </a:blipFill>
          </p:spPr>
          <p:txBody>
            <a:bodyPr wrap="square" lIns="0" tIns="0" rIns="0" bIns="0" rtlCol="0"/>
            <a:lstStyle/>
            <a:p>
              <a:endParaRPr/>
            </a:p>
          </p:txBody>
        </p:sp>
      </p:grpSp>
      <p:sp>
        <p:nvSpPr>
          <p:cNvPr id="12" name="object 12"/>
          <p:cNvSpPr txBox="1"/>
          <p:nvPr/>
        </p:nvSpPr>
        <p:spPr>
          <a:xfrm>
            <a:off x="452589" y="1062008"/>
            <a:ext cx="8688060" cy="5673527"/>
          </a:xfrm>
          <a:prstGeom prst="rect">
            <a:avLst/>
          </a:prstGeom>
        </p:spPr>
        <p:txBody>
          <a:bodyPr vert="horz" wrap="square" lIns="0" tIns="8813" rIns="0" bIns="0" rtlCol="0">
            <a:spAutoFit/>
          </a:bodyPr>
          <a:lstStyle/>
          <a:p>
            <a:pPr marL="436856" marR="1190968">
              <a:lnSpc>
                <a:spcPct val="107500"/>
              </a:lnSpc>
              <a:spcBef>
                <a:spcPts val="69"/>
              </a:spcBef>
            </a:pPr>
            <a:r>
              <a:rPr sz="2100" spc="30" dirty="0">
                <a:latin typeface="Times New Roman"/>
                <a:cs typeface="Times New Roman"/>
              </a:rPr>
              <a:t>Responsable </a:t>
            </a:r>
            <a:r>
              <a:rPr sz="2100" spc="59" dirty="0">
                <a:latin typeface="Times New Roman"/>
                <a:cs typeface="Times New Roman"/>
              </a:rPr>
              <a:t>du </a:t>
            </a:r>
            <a:r>
              <a:rPr sz="2100" spc="69" dirty="0">
                <a:latin typeface="Times New Roman"/>
                <a:cs typeface="Times New Roman"/>
              </a:rPr>
              <a:t>bon </a:t>
            </a:r>
            <a:r>
              <a:rPr sz="2100" spc="50" dirty="0">
                <a:latin typeface="Times New Roman"/>
                <a:cs typeface="Times New Roman"/>
              </a:rPr>
              <a:t>acheminement </a:t>
            </a:r>
            <a:r>
              <a:rPr sz="2100" spc="30" dirty="0">
                <a:latin typeface="Times New Roman"/>
                <a:cs typeface="Times New Roman"/>
              </a:rPr>
              <a:t>des messages </a:t>
            </a:r>
            <a:r>
              <a:rPr sz="2100" spc="40" dirty="0">
                <a:latin typeface="Times New Roman"/>
                <a:cs typeface="Times New Roman"/>
              </a:rPr>
              <a:t>complets </a:t>
            </a:r>
            <a:r>
              <a:rPr sz="2100" spc="79" dirty="0">
                <a:latin typeface="Times New Roman"/>
                <a:cs typeface="Times New Roman"/>
              </a:rPr>
              <a:t>au  </a:t>
            </a:r>
            <a:r>
              <a:rPr sz="2100" spc="59" dirty="0">
                <a:latin typeface="Times New Roman"/>
                <a:cs typeface="Times New Roman"/>
              </a:rPr>
              <a:t>destinataire.</a:t>
            </a:r>
            <a:endParaRPr sz="2100" dirty="0">
              <a:latin typeface="Times New Roman"/>
              <a:cs typeface="Times New Roman"/>
            </a:endParaRPr>
          </a:p>
          <a:p>
            <a:pPr marL="436856" marR="248013">
              <a:lnSpc>
                <a:spcPct val="107500"/>
              </a:lnSpc>
              <a:spcBef>
                <a:spcPts val="99"/>
              </a:spcBef>
            </a:pPr>
            <a:r>
              <a:rPr sz="2100" spc="40" dirty="0">
                <a:latin typeface="Times New Roman"/>
                <a:cs typeface="Times New Roman"/>
              </a:rPr>
              <a:t>Récupère </a:t>
            </a:r>
            <a:r>
              <a:rPr sz="2100" spc="-10" dirty="0">
                <a:latin typeface="Times New Roman"/>
                <a:cs typeface="Times New Roman"/>
              </a:rPr>
              <a:t>les </a:t>
            </a:r>
            <a:r>
              <a:rPr sz="2100" spc="40" dirty="0">
                <a:latin typeface="Times New Roman"/>
                <a:cs typeface="Times New Roman"/>
              </a:rPr>
              <a:t>messages de </a:t>
            </a:r>
            <a:r>
              <a:rPr sz="2100" spc="10" dirty="0">
                <a:latin typeface="Times New Roman"/>
                <a:cs typeface="Times New Roman"/>
              </a:rPr>
              <a:t>la </a:t>
            </a:r>
            <a:r>
              <a:rPr sz="2100" spc="40" dirty="0">
                <a:latin typeface="Times New Roman"/>
                <a:cs typeface="Times New Roman"/>
              </a:rPr>
              <a:t>couche </a:t>
            </a:r>
            <a:r>
              <a:rPr sz="2100" spc="20" dirty="0">
                <a:latin typeface="Times New Roman"/>
                <a:cs typeface="Times New Roman"/>
              </a:rPr>
              <a:t>session, </a:t>
            </a:r>
            <a:r>
              <a:rPr sz="2100" spc="-10" dirty="0">
                <a:latin typeface="Times New Roman"/>
                <a:cs typeface="Times New Roman"/>
              </a:rPr>
              <a:t>les </a:t>
            </a:r>
            <a:r>
              <a:rPr sz="2100" spc="50" dirty="0">
                <a:latin typeface="Times New Roman"/>
                <a:cs typeface="Times New Roman"/>
              </a:rPr>
              <a:t>découpe </a:t>
            </a:r>
            <a:r>
              <a:rPr sz="2100" spc="20" dirty="0">
                <a:latin typeface="Times New Roman"/>
                <a:cs typeface="Times New Roman"/>
              </a:rPr>
              <a:t>s'il </a:t>
            </a:r>
            <a:r>
              <a:rPr sz="2100" spc="-20" dirty="0">
                <a:latin typeface="Times New Roman"/>
                <a:cs typeface="Times New Roman"/>
              </a:rPr>
              <a:t>le </a:t>
            </a:r>
            <a:r>
              <a:rPr sz="2100" spc="79" dirty="0">
                <a:latin typeface="Times New Roman"/>
                <a:cs typeface="Times New Roman"/>
              </a:rPr>
              <a:t>faut </a:t>
            </a:r>
            <a:r>
              <a:rPr sz="2100" spc="40" dirty="0">
                <a:latin typeface="Times New Roman"/>
                <a:cs typeface="Times New Roman"/>
              </a:rPr>
              <a:t>en  </a:t>
            </a:r>
            <a:r>
              <a:rPr sz="2100" spc="50" dirty="0">
                <a:latin typeface="Times New Roman"/>
                <a:cs typeface="Times New Roman"/>
              </a:rPr>
              <a:t>unités </a:t>
            </a:r>
            <a:r>
              <a:rPr sz="2100" spc="10" dirty="0">
                <a:latin typeface="Times New Roman"/>
                <a:cs typeface="Times New Roman"/>
              </a:rPr>
              <a:t>plus </a:t>
            </a:r>
            <a:r>
              <a:rPr sz="2100" spc="69" dirty="0">
                <a:latin typeface="Times New Roman"/>
                <a:cs typeface="Times New Roman"/>
              </a:rPr>
              <a:t>petites </a:t>
            </a:r>
            <a:r>
              <a:rPr sz="2100" spc="109" dirty="0">
                <a:latin typeface="Times New Roman"/>
                <a:cs typeface="Times New Roman"/>
              </a:rPr>
              <a:t>et </a:t>
            </a:r>
            <a:r>
              <a:rPr sz="2100" spc="-10" dirty="0">
                <a:latin typeface="Times New Roman"/>
                <a:cs typeface="Times New Roman"/>
              </a:rPr>
              <a:t>les </a:t>
            </a:r>
            <a:r>
              <a:rPr sz="2100" spc="40" dirty="0">
                <a:latin typeface="Times New Roman"/>
                <a:cs typeface="Times New Roman"/>
              </a:rPr>
              <a:t>passe </a:t>
            </a:r>
            <a:r>
              <a:rPr sz="2100" spc="99" dirty="0">
                <a:latin typeface="Times New Roman"/>
                <a:cs typeface="Times New Roman"/>
              </a:rPr>
              <a:t>à </a:t>
            </a:r>
            <a:r>
              <a:rPr sz="2100" spc="10" dirty="0">
                <a:latin typeface="Times New Roman"/>
                <a:cs typeface="Times New Roman"/>
              </a:rPr>
              <a:t>la </a:t>
            </a:r>
            <a:r>
              <a:rPr sz="2100" spc="40" dirty="0">
                <a:latin typeface="Times New Roman"/>
                <a:cs typeface="Times New Roman"/>
              </a:rPr>
              <a:t>couche </a:t>
            </a:r>
            <a:r>
              <a:rPr sz="2100" spc="50" dirty="0">
                <a:latin typeface="Times New Roman"/>
                <a:cs typeface="Times New Roman"/>
              </a:rPr>
              <a:t>réseau, </a:t>
            </a:r>
            <a:r>
              <a:rPr sz="2100" spc="119" dirty="0">
                <a:latin typeface="Times New Roman"/>
                <a:cs typeface="Times New Roman"/>
              </a:rPr>
              <a:t>tout </a:t>
            </a:r>
            <a:r>
              <a:rPr sz="2100" spc="40" dirty="0">
                <a:latin typeface="Times New Roman"/>
                <a:cs typeface="Times New Roman"/>
              </a:rPr>
              <a:t>en </a:t>
            </a:r>
            <a:r>
              <a:rPr sz="2100" spc="79" dirty="0">
                <a:latin typeface="Times New Roman"/>
                <a:cs typeface="Times New Roman"/>
              </a:rPr>
              <a:t>s'assurant  </a:t>
            </a:r>
            <a:r>
              <a:rPr sz="2100" spc="50" dirty="0">
                <a:latin typeface="Times New Roman"/>
                <a:cs typeface="Times New Roman"/>
              </a:rPr>
              <a:t>que </a:t>
            </a:r>
            <a:r>
              <a:rPr sz="2100" spc="-10" dirty="0">
                <a:latin typeface="Times New Roman"/>
                <a:cs typeface="Times New Roman"/>
              </a:rPr>
              <a:t>les </a:t>
            </a:r>
            <a:r>
              <a:rPr sz="2100" spc="30" dirty="0">
                <a:latin typeface="Times New Roman"/>
                <a:cs typeface="Times New Roman"/>
              </a:rPr>
              <a:t>morceaux arrivent </a:t>
            </a:r>
            <a:r>
              <a:rPr sz="2100" spc="59" dirty="0">
                <a:latin typeface="Times New Roman"/>
                <a:cs typeface="Times New Roman"/>
              </a:rPr>
              <a:t>correctement </a:t>
            </a:r>
            <a:r>
              <a:rPr sz="2100" spc="40" dirty="0">
                <a:latin typeface="Times New Roman"/>
                <a:cs typeface="Times New Roman"/>
              </a:rPr>
              <a:t>de </a:t>
            </a:r>
            <a:r>
              <a:rPr sz="2100" spc="79" dirty="0" err="1" smtClean="0">
                <a:latin typeface="Times New Roman"/>
                <a:cs typeface="Times New Roman"/>
              </a:rPr>
              <a:t>l'autre</a:t>
            </a:r>
            <a:r>
              <a:rPr lang="fr-FR" sz="2100" spc="595" dirty="0">
                <a:latin typeface="Times New Roman"/>
                <a:cs typeface="Times New Roman"/>
              </a:rPr>
              <a:t> </a:t>
            </a:r>
            <a:r>
              <a:rPr sz="2100" spc="69" dirty="0" err="1" smtClean="0">
                <a:latin typeface="Times New Roman"/>
                <a:cs typeface="Times New Roman"/>
              </a:rPr>
              <a:t>côté</a:t>
            </a:r>
            <a:r>
              <a:rPr sz="2100" spc="69" dirty="0">
                <a:latin typeface="Times New Roman"/>
                <a:cs typeface="Times New Roman"/>
              </a:rPr>
              <a:t>.</a:t>
            </a:r>
            <a:endParaRPr sz="2100" dirty="0">
              <a:latin typeface="Times New Roman"/>
              <a:cs typeface="Times New Roman"/>
            </a:endParaRPr>
          </a:p>
          <a:p>
            <a:pPr marL="436856" marR="10072">
              <a:lnSpc>
                <a:spcPct val="108900"/>
              </a:lnSpc>
              <a:spcBef>
                <a:spcPts val="79"/>
              </a:spcBef>
            </a:pPr>
            <a:r>
              <a:rPr sz="2100" spc="218" dirty="0" smtClean="0">
                <a:latin typeface="Times New Roman"/>
                <a:cs typeface="Times New Roman"/>
              </a:rPr>
              <a:t>E</a:t>
            </a:r>
            <a:r>
              <a:rPr lang="fr-FR" sz="2100" spc="218" dirty="0" err="1" smtClean="0">
                <a:latin typeface="Times New Roman"/>
                <a:cs typeface="Times New Roman"/>
              </a:rPr>
              <a:t>ff</a:t>
            </a:r>
            <a:r>
              <a:rPr sz="2100" spc="149" dirty="0" err="1" smtClean="0">
                <a:latin typeface="Times New Roman"/>
                <a:cs typeface="Times New Roman"/>
              </a:rPr>
              <a:t>ectue</a:t>
            </a:r>
            <a:r>
              <a:rPr sz="2100" spc="149" dirty="0" smtClean="0">
                <a:latin typeface="Times New Roman"/>
                <a:cs typeface="Times New Roman"/>
              </a:rPr>
              <a:t> </a:t>
            </a:r>
            <a:r>
              <a:rPr sz="2100" spc="20" dirty="0">
                <a:latin typeface="Times New Roman"/>
                <a:cs typeface="Times New Roman"/>
              </a:rPr>
              <a:t>aussi </a:t>
            </a:r>
            <a:r>
              <a:rPr sz="2100" spc="-20" dirty="0">
                <a:latin typeface="Times New Roman"/>
                <a:cs typeface="Times New Roman"/>
              </a:rPr>
              <a:t>le </a:t>
            </a:r>
            <a:r>
              <a:rPr sz="2100" spc="30" dirty="0">
                <a:latin typeface="Times New Roman"/>
                <a:cs typeface="Times New Roman"/>
              </a:rPr>
              <a:t>ré-assemblage </a:t>
            </a:r>
            <a:r>
              <a:rPr sz="2100" spc="59" dirty="0">
                <a:latin typeface="Times New Roman"/>
                <a:cs typeface="Times New Roman"/>
              </a:rPr>
              <a:t>du </a:t>
            </a:r>
            <a:r>
              <a:rPr sz="2100" spc="40" dirty="0">
                <a:latin typeface="Times New Roman"/>
                <a:cs typeface="Times New Roman"/>
              </a:rPr>
              <a:t>message </a:t>
            </a:r>
            <a:r>
              <a:rPr sz="2100" spc="99" dirty="0">
                <a:latin typeface="Times New Roman"/>
                <a:cs typeface="Times New Roman"/>
              </a:rPr>
              <a:t>à </a:t>
            </a:r>
            <a:r>
              <a:rPr sz="2100" spc="10" dirty="0">
                <a:latin typeface="Times New Roman"/>
                <a:cs typeface="Times New Roman"/>
              </a:rPr>
              <a:t>la </a:t>
            </a:r>
            <a:r>
              <a:rPr sz="2100" spc="40" dirty="0">
                <a:latin typeface="Times New Roman"/>
                <a:cs typeface="Times New Roman"/>
              </a:rPr>
              <a:t>réception </a:t>
            </a:r>
            <a:r>
              <a:rPr sz="2100" spc="30" dirty="0">
                <a:latin typeface="Times New Roman"/>
                <a:cs typeface="Times New Roman"/>
              </a:rPr>
              <a:t>des morceaux.  Responsable </a:t>
            </a:r>
            <a:r>
              <a:rPr sz="2100" spc="59" dirty="0">
                <a:latin typeface="Times New Roman"/>
                <a:cs typeface="Times New Roman"/>
              </a:rPr>
              <a:t>du </a:t>
            </a:r>
            <a:r>
              <a:rPr sz="2100" spc="50" dirty="0">
                <a:latin typeface="Times New Roman"/>
                <a:cs typeface="Times New Roman"/>
              </a:rPr>
              <a:t>type </a:t>
            </a:r>
            <a:r>
              <a:rPr sz="2100" spc="40" dirty="0">
                <a:latin typeface="Times New Roman"/>
                <a:cs typeface="Times New Roman"/>
              </a:rPr>
              <a:t>de </a:t>
            </a:r>
            <a:r>
              <a:rPr sz="2100" dirty="0">
                <a:latin typeface="Times New Roman"/>
                <a:cs typeface="Times New Roman"/>
              </a:rPr>
              <a:t>service </a:t>
            </a:r>
            <a:r>
              <a:rPr sz="2100" spc="99" dirty="0">
                <a:latin typeface="Times New Roman"/>
                <a:cs typeface="Times New Roman"/>
              </a:rPr>
              <a:t>à </a:t>
            </a:r>
            <a:r>
              <a:rPr sz="2100" spc="10" dirty="0">
                <a:latin typeface="Times New Roman"/>
                <a:cs typeface="Times New Roman"/>
              </a:rPr>
              <a:t>fournir: </a:t>
            </a:r>
            <a:r>
              <a:rPr sz="2100" dirty="0">
                <a:latin typeface="Times New Roman"/>
                <a:cs typeface="Times New Roman"/>
              </a:rPr>
              <a:t>service </a:t>
            </a:r>
            <a:r>
              <a:rPr sz="2100" spc="40" dirty="0">
                <a:latin typeface="Times New Roman"/>
                <a:cs typeface="Times New Roman"/>
              </a:rPr>
              <a:t>en </a:t>
            </a:r>
            <a:r>
              <a:rPr sz="2100" spc="59" dirty="0">
                <a:latin typeface="Times New Roman"/>
                <a:cs typeface="Times New Roman"/>
              </a:rPr>
              <a:t>mode </a:t>
            </a:r>
            <a:r>
              <a:rPr sz="2100" spc="50" dirty="0">
                <a:latin typeface="Times New Roman"/>
                <a:cs typeface="Times New Roman"/>
              </a:rPr>
              <a:t>connecté </a:t>
            </a:r>
            <a:r>
              <a:rPr sz="2100" spc="40" dirty="0">
                <a:latin typeface="Times New Roman"/>
                <a:cs typeface="Times New Roman"/>
              </a:rPr>
              <a:t>ou  </a:t>
            </a:r>
            <a:r>
              <a:rPr sz="2100" spc="50" dirty="0">
                <a:latin typeface="Times New Roman"/>
                <a:cs typeface="Times New Roman"/>
              </a:rPr>
              <a:t>non, </a:t>
            </a:r>
            <a:r>
              <a:rPr sz="2100" spc="20" dirty="0">
                <a:latin typeface="Times New Roman"/>
                <a:cs typeface="Times New Roman"/>
              </a:rPr>
              <a:t>avec </a:t>
            </a:r>
            <a:r>
              <a:rPr sz="2100" spc="40" dirty="0">
                <a:latin typeface="Times New Roman"/>
                <a:cs typeface="Times New Roman"/>
              </a:rPr>
              <a:t>ou sans </a:t>
            </a:r>
            <a:r>
              <a:rPr sz="2100" spc="50" dirty="0">
                <a:latin typeface="Times New Roman"/>
                <a:cs typeface="Times New Roman"/>
              </a:rPr>
              <a:t>garantie </a:t>
            </a:r>
            <a:r>
              <a:rPr sz="2100" spc="59" dirty="0">
                <a:latin typeface="Times New Roman"/>
                <a:cs typeface="Times New Roman"/>
              </a:rPr>
              <a:t>d'ordre </a:t>
            </a:r>
            <a:r>
              <a:rPr sz="2100" spc="40" dirty="0">
                <a:latin typeface="Times New Roman"/>
                <a:cs typeface="Times New Roman"/>
              </a:rPr>
              <a:t>de </a:t>
            </a:r>
            <a:r>
              <a:rPr sz="2100" spc="20" dirty="0">
                <a:latin typeface="Times New Roman"/>
                <a:cs typeface="Times New Roman"/>
              </a:rPr>
              <a:t>délivrance, </a:t>
            </a:r>
            <a:r>
              <a:rPr sz="2100" spc="99" dirty="0" smtClean="0">
                <a:latin typeface="Times New Roman"/>
                <a:cs typeface="Times New Roman"/>
              </a:rPr>
              <a:t>di</a:t>
            </a:r>
            <a:r>
              <a:rPr lang="fr-FR" sz="2100" spc="99" dirty="0" err="1" smtClean="0">
                <a:latin typeface="Times New Roman"/>
                <a:cs typeface="Times New Roman"/>
              </a:rPr>
              <a:t>ff</a:t>
            </a:r>
            <a:r>
              <a:rPr sz="2100" spc="109" dirty="0" err="1" smtClean="0">
                <a:latin typeface="Times New Roman"/>
                <a:cs typeface="Times New Roman"/>
              </a:rPr>
              <a:t>usion</a:t>
            </a:r>
            <a:r>
              <a:rPr sz="2100" spc="109" dirty="0" smtClean="0">
                <a:latin typeface="Times New Roman"/>
                <a:cs typeface="Times New Roman"/>
              </a:rPr>
              <a:t> </a:t>
            </a:r>
            <a:r>
              <a:rPr sz="2100" spc="59" dirty="0">
                <a:latin typeface="Times New Roman"/>
                <a:cs typeface="Times New Roman"/>
              </a:rPr>
              <a:t>du </a:t>
            </a:r>
            <a:r>
              <a:rPr sz="2100" spc="40" dirty="0">
                <a:latin typeface="Times New Roman"/>
                <a:cs typeface="Times New Roman"/>
              </a:rPr>
              <a:t>message </a:t>
            </a:r>
            <a:r>
              <a:rPr sz="2100" spc="99" dirty="0">
                <a:latin typeface="Times New Roman"/>
                <a:cs typeface="Times New Roman"/>
              </a:rPr>
              <a:t>à  </a:t>
            </a:r>
            <a:r>
              <a:rPr sz="2100" spc="10" dirty="0">
                <a:latin typeface="Times New Roman"/>
                <a:cs typeface="Times New Roman"/>
              </a:rPr>
              <a:t>plusieurs </a:t>
            </a:r>
            <a:r>
              <a:rPr sz="2100" spc="50" dirty="0">
                <a:latin typeface="Times New Roman"/>
                <a:cs typeface="Times New Roman"/>
              </a:rPr>
              <a:t>destinataires </a:t>
            </a:r>
            <a:r>
              <a:rPr sz="2100" spc="99" dirty="0">
                <a:latin typeface="Times New Roman"/>
                <a:cs typeface="Times New Roman"/>
              </a:rPr>
              <a:t>à </a:t>
            </a:r>
            <a:r>
              <a:rPr sz="2100" spc="10" dirty="0">
                <a:latin typeface="Times New Roman"/>
                <a:cs typeface="Times New Roman"/>
              </a:rPr>
              <a:t>la</a:t>
            </a:r>
            <a:r>
              <a:rPr sz="2100" spc="59" dirty="0">
                <a:latin typeface="Times New Roman"/>
                <a:cs typeface="Times New Roman"/>
              </a:rPr>
              <a:t> </a:t>
            </a:r>
            <a:r>
              <a:rPr sz="2100" spc="-20" dirty="0">
                <a:latin typeface="Times New Roman"/>
                <a:cs typeface="Times New Roman"/>
              </a:rPr>
              <a:t>fois</a:t>
            </a:r>
            <a:endParaRPr sz="2100" dirty="0">
              <a:latin typeface="Times New Roman"/>
              <a:cs typeface="Times New Roman"/>
            </a:endParaRPr>
          </a:p>
          <a:p>
            <a:pPr marL="436856" marR="107011">
              <a:lnSpc>
                <a:spcPct val="107500"/>
              </a:lnSpc>
              <a:spcBef>
                <a:spcPts val="99"/>
              </a:spcBef>
            </a:pPr>
            <a:r>
              <a:rPr sz="2100" spc="30" dirty="0">
                <a:latin typeface="Times New Roman"/>
                <a:cs typeface="Times New Roman"/>
              </a:rPr>
              <a:t>Responsable </a:t>
            </a:r>
            <a:r>
              <a:rPr sz="2100" spc="40" dirty="0">
                <a:latin typeface="Times New Roman"/>
                <a:cs typeface="Times New Roman"/>
              </a:rPr>
              <a:t>de </a:t>
            </a:r>
            <a:r>
              <a:rPr sz="2100" spc="50" dirty="0">
                <a:latin typeface="Times New Roman"/>
                <a:cs typeface="Times New Roman"/>
              </a:rPr>
              <a:t>l'établissement </a:t>
            </a:r>
            <a:r>
              <a:rPr sz="2100" spc="109" dirty="0">
                <a:latin typeface="Times New Roman"/>
                <a:cs typeface="Times New Roman"/>
              </a:rPr>
              <a:t>et </a:t>
            </a:r>
            <a:r>
              <a:rPr sz="2100" spc="59" dirty="0">
                <a:latin typeface="Times New Roman"/>
                <a:cs typeface="Times New Roman"/>
              </a:rPr>
              <a:t>du </a:t>
            </a:r>
            <a:r>
              <a:rPr sz="2100" spc="50" dirty="0">
                <a:latin typeface="Times New Roman"/>
                <a:cs typeface="Times New Roman"/>
              </a:rPr>
              <a:t>relâchement </a:t>
            </a:r>
            <a:r>
              <a:rPr sz="2100" spc="30" dirty="0">
                <a:latin typeface="Times New Roman"/>
                <a:cs typeface="Times New Roman"/>
              </a:rPr>
              <a:t>des </a:t>
            </a:r>
            <a:r>
              <a:rPr sz="2100" spc="20" dirty="0">
                <a:latin typeface="Times New Roman"/>
                <a:cs typeface="Times New Roman"/>
              </a:rPr>
              <a:t>connexions </a:t>
            </a:r>
            <a:r>
              <a:rPr sz="2100" spc="30" dirty="0">
                <a:latin typeface="Times New Roman"/>
                <a:cs typeface="Times New Roman"/>
              </a:rPr>
              <a:t>sur </a:t>
            </a:r>
            <a:r>
              <a:rPr sz="2100" spc="-20" dirty="0">
                <a:latin typeface="Times New Roman"/>
                <a:cs typeface="Times New Roman"/>
              </a:rPr>
              <a:t>le  </a:t>
            </a:r>
            <a:r>
              <a:rPr sz="2100" spc="50" dirty="0" err="1" smtClean="0">
                <a:latin typeface="Times New Roman"/>
                <a:cs typeface="Times New Roman"/>
              </a:rPr>
              <a:t>réseau</a:t>
            </a:r>
            <a:r>
              <a:rPr sz="2100" spc="50" dirty="0" smtClean="0">
                <a:latin typeface="Times New Roman"/>
                <a:cs typeface="Times New Roman"/>
              </a:rPr>
              <a:t>.</a:t>
            </a:r>
            <a:endParaRPr lang="fr-FR" sz="2100" dirty="0">
              <a:latin typeface="Times New Roman"/>
              <a:cs typeface="Times New Roman"/>
            </a:endParaRPr>
          </a:p>
          <a:p>
            <a:pPr marL="436856" marR="107011">
              <a:lnSpc>
                <a:spcPct val="107500"/>
              </a:lnSpc>
              <a:spcBef>
                <a:spcPts val="99"/>
              </a:spcBef>
            </a:pPr>
            <a:r>
              <a:rPr sz="2100" spc="218" dirty="0" smtClean="0">
                <a:latin typeface="Times New Roman"/>
                <a:cs typeface="Times New Roman"/>
              </a:rPr>
              <a:t>E</a:t>
            </a:r>
            <a:r>
              <a:rPr lang="fr-FR" sz="2100" spc="218" dirty="0" err="1" smtClean="0">
                <a:latin typeface="Times New Roman"/>
                <a:cs typeface="Times New Roman"/>
              </a:rPr>
              <a:t>ff</a:t>
            </a:r>
            <a:r>
              <a:rPr sz="2100" spc="149" dirty="0" err="1" smtClean="0">
                <a:latin typeface="Times New Roman"/>
                <a:cs typeface="Times New Roman"/>
              </a:rPr>
              <a:t>ectue</a:t>
            </a:r>
            <a:r>
              <a:rPr sz="2100" spc="149" dirty="0" smtClean="0">
                <a:latin typeface="Times New Roman"/>
                <a:cs typeface="Times New Roman"/>
              </a:rPr>
              <a:t> </a:t>
            </a:r>
            <a:r>
              <a:rPr sz="2100" spc="59" dirty="0">
                <a:latin typeface="Times New Roman"/>
                <a:cs typeface="Times New Roman"/>
              </a:rPr>
              <a:t>un </a:t>
            </a:r>
            <a:r>
              <a:rPr sz="2100" spc="40" dirty="0" err="1" smtClean="0">
                <a:latin typeface="Times New Roman"/>
                <a:cs typeface="Times New Roman"/>
              </a:rPr>
              <a:t>contrôle</a:t>
            </a:r>
            <a:r>
              <a:rPr lang="fr-FR" sz="2100" spc="40" dirty="0" smtClean="0">
                <a:latin typeface="Times New Roman"/>
                <a:cs typeface="Times New Roman"/>
              </a:rPr>
              <a:t> de flux.</a:t>
            </a:r>
            <a:endParaRPr lang="fr-FR" sz="2100" spc="40" dirty="0">
              <a:latin typeface="Times New Roman"/>
              <a:cs typeface="Times New Roman"/>
            </a:endParaRPr>
          </a:p>
          <a:p>
            <a:pPr marL="436856" marR="5000553">
              <a:lnSpc>
                <a:spcPct val="111700"/>
              </a:lnSpc>
            </a:pPr>
            <a:r>
              <a:rPr sz="2100" spc="188" dirty="0" smtClean="0">
                <a:latin typeface="Times New Roman"/>
                <a:cs typeface="Times New Roman"/>
              </a:rPr>
              <a:t> </a:t>
            </a:r>
            <a:r>
              <a:rPr sz="2100" spc="59" dirty="0">
                <a:latin typeface="Times New Roman"/>
                <a:cs typeface="Times New Roman"/>
              </a:rPr>
              <a:t>PDU:</a:t>
            </a:r>
            <a:r>
              <a:rPr sz="2100" spc="178" dirty="0">
                <a:latin typeface="Times New Roman"/>
                <a:cs typeface="Times New Roman"/>
              </a:rPr>
              <a:t> </a:t>
            </a:r>
            <a:r>
              <a:rPr sz="2100" spc="59" dirty="0">
                <a:latin typeface="Times New Roman"/>
                <a:cs typeface="Times New Roman"/>
              </a:rPr>
              <a:t>segment</a:t>
            </a:r>
            <a:endParaRPr sz="2100" dirty="0">
              <a:latin typeface="Times New Roman"/>
              <a:cs typeface="Times New Roman"/>
            </a:endParaRPr>
          </a:p>
          <a:p>
            <a:pPr marL="436856" marR="93162" indent="-412934">
              <a:lnSpc>
                <a:spcPct val="106400"/>
              </a:lnSpc>
              <a:spcBef>
                <a:spcPts val="30"/>
              </a:spcBef>
            </a:pPr>
            <a:r>
              <a:rPr sz="2200" i="1" spc="327" dirty="0">
                <a:solidFill>
                  <a:srgbClr val="04064C"/>
                </a:solidFill>
                <a:latin typeface="DejaVu Sans"/>
                <a:cs typeface="DejaVu Sans"/>
              </a:rPr>
              <a:t>⇒ </a:t>
            </a:r>
            <a:r>
              <a:rPr sz="2100" spc="89" dirty="0">
                <a:latin typeface="Times New Roman"/>
                <a:cs typeface="Times New Roman"/>
              </a:rPr>
              <a:t>C'est </a:t>
            </a:r>
            <a:r>
              <a:rPr sz="2100" spc="59" dirty="0">
                <a:latin typeface="Times New Roman"/>
                <a:cs typeface="Times New Roman"/>
              </a:rPr>
              <a:t>l'une </a:t>
            </a:r>
            <a:r>
              <a:rPr sz="2100" spc="30" dirty="0">
                <a:latin typeface="Times New Roman"/>
                <a:cs typeface="Times New Roman"/>
              </a:rPr>
              <a:t>des couches </a:t>
            </a:r>
            <a:r>
              <a:rPr sz="2100" spc="-10" dirty="0">
                <a:latin typeface="Times New Roman"/>
                <a:cs typeface="Times New Roman"/>
              </a:rPr>
              <a:t>les </a:t>
            </a:r>
            <a:r>
              <a:rPr sz="2100" spc="10" dirty="0">
                <a:latin typeface="Times New Roman"/>
                <a:cs typeface="Times New Roman"/>
              </a:rPr>
              <a:t>plus </a:t>
            </a:r>
            <a:r>
              <a:rPr sz="2100" spc="59" dirty="0">
                <a:latin typeface="Times New Roman"/>
                <a:cs typeface="Times New Roman"/>
              </a:rPr>
              <a:t>importantes, </a:t>
            </a:r>
            <a:r>
              <a:rPr sz="2100" spc="30" dirty="0">
                <a:latin typeface="Times New Roman"/>
                <a:cs typeface="Times New Roman"/>
              </a:rPr>
              <a:t>car </a:t>
            </a:r>
            <a:r>
              <a:rPr sz="2100" spc="99" dirty="0">
                <a:latin typeface="Times New Roman"/>
                <a:cs typeface="Times New Roman"/>
              </a:rPr>
              <a:t>c'est </a:t>
            </a:r>
            <a:r>
              <a:rPr sz="2100" spc="-20" dirty="0">
                <a:latin typeface="Times New Roman"/>
                <a:cs typeface="Times New Roman"/>
              </a:rPr>
              <a:t>elle </a:t>
            </a:r>
            <a:r>
              <a:rPr sz="2100" spc="10" dirty="0">
                <a:latin typeface="Times New Roman"/>
                <a:cs typeface="Times New Roman"/>
              </a:rPr>
              <a:t>qui </a:t>
            </a:r>
            <a:r>
              <a:rPr sz="2100" spc="40" dirty="0">
                <a:latin typeface="Times New Roman"/>
                <a:cs typeface="Times New Roman"/>
              </a:rPr>
              <a:t>fournit </a:t>
            </a:r>
            <a:r>
              <a:rPr sz="2100" spc="-20" dirty="0">
                <a:latin typeface="Times New Roman"/>
                <a:cs typeface="Times New Roman"/>
              </a:rPr>
              <a:t>le  </a:t>
            </a:r>
            <a:r>
              <a:rPr sz="2100" dirty="0">
                <a:latin typeface="Times New Roman"/>
                <a:cs typeface="Times New Roman"/>
              </a:rPr>
              <a:t>service </a:t>
            </a:r>
            <a:r>
              <a:rPr sz="2100" spc="40" dirty="0">
                <a:latin typeface="Times New Roman"/>
                <a:cs typeface="Times New Roman"/>
              </a:rPr>
              <a:t>de </a:t>
            </a:r>
            <a:r>
              <a:rPr sz="2100" spc="50" dirty="0">
                <a:latin typeface="Times New Roman"/>
                <a:cs typeface="Times New Roman"/>
              </a:rPr>
              <a:t>base </a:t>
            </a:r>
            <a:r>
              <a:rPr sz="2100" spc="99" dirty="0">
                <a:latin typeface="Times New Roman"/>
                <a:cs typeface="Times New Roman"/>
              </a:rPr>
              <a:t>à </a:t>
            </a:r>
            <a:r>
              <a:rPr sz="2100" spc="50" dirty="0">
                <a:latin typeface="Times New Roman"/>
                <a:cs typeface="Times New Roman"/>
              </a:rPr>
              <a:t>l'utilisateur, </a:t>
            </a:r>
            <a:r>
              <a:rPr sz="2100" spc="109" dirty="0">
                <a:latin typeface="Times New Roman"/>
                <a:cs typeface="Times New Roman"/>
              </a:rPr>
              <a:t>et </a:t>
            </a:r>
            <a:r>
              <a:rPr sz="2100" spc="10" dirty="0">
                <a:latin typeface="Times New Roman"/>
                <a:cs typeface="Times New Roman"/>
              </a:rPr>
              <a:t>qui </a:t>
            </a:r>
            <a:r>
              <a:rPr sz="2100" spc="30" dirty="0">
                <a:latin typeface="Times New Roman"/>
                <a:cs typeface="Times New Roman"/>
              </a:rPr>
              <a:t>gère l'ensemble </a:t>
            </a:r>
            <a:r>
              <a:rPr sz="2100" spc="59" dirty="0">
                <a:latin typeface="Times New Roman"/>
                <a:cs typeface="Times New Roman"/>
              </a:rPr>
              <a:t>du </a:t>
            </a:r>
            <a:r>
              <a:rPr sz="2100" spc="30" dirty="0">
                <a:latin typeface="Times New Roman"/>
                <a:cs typeface="Times New Roman"/>
              </a:rPr>
              <a:t>processus</a:t>
            </a:r>
            <a:r>
              <a:rPr sz="2100" spc="50" dirty="0">
                <a:latin typeface="Times New Roman"/>
                <a:cs typeface="Times New Roman"/>
              </a:rPr>
              <a:t> </a:t>
            </a:r>
            <a:r>
              <a:rPr sz="2100" spc="40" dirty="0">
                <a:latin typeface="Times New Roman"/>
                <a:cs typeface="Times New Roman"/>
              </a:rPr>
              <a:t>de</a:t>
            </a:r>
            <a:endParaRPr sz="2100" dirty="0">
              <a:latin typeface="Times New Roman"/>
              <a:cs typeface="Times New Roman"/>
            </a:endParaRPr>
          </a:p>
          <a:p>
            <a:pPr marL="436856">
              <a:spcBef>
                <a:spcPts val="188"/>
              </a:spcBef>
            </a:pPr>
            <a:r>
              <a:rPr sz="2100" spc="20" dirty="0">
                <a:latin typeface="Times New Roman"/>
                <a:cs typeface="Times New Roman"/>
              </a:rPr>
              <a:t>connexion.</a:t>
            </a:r>
            <a:endParaRPr sz="2100" dirty="0">
              <a:latin typeface="Times New Roman"/>
              <a:cs typeface="Times New Roman"/>
            </a:endParaRPr>
          </a:p>
        </p:txBody>
      </p:sp>
    </p:spTree>
    <p:extLst>
      <p:ext uri="{BB962C8B-B14F-4D97-AF65-F5344CB8AC3E}">
        <p14:creationId xmlns:p14="http://schemas.microsoft.com/office/powerpoint/2010/main" val="160221519"/>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object 4"/>
          <p:cNvSpPr txBox="1">
            <a:spLocks noGrp="1"/>
          </p:cNvSpPr>
          <p:nvPr>
            <p:ph type="title"/>
          </p:nvPr>
        </p:nvSpPr>
        <p:spPr>
          <a:xfrm>
            <a:off x="3779" y="26409"/>
            <a:ext cx="9140221" cy="794062"/>
          </a:xfrm>
          <a:prstGeom prst="rect">
            <a:avLst/>
          </a:prstGeom>
          <a:solidFill>
            <a:srgbClr val="FFE600"/>
          </a:solidFill>
        </p:spPr>
        <p:txBody>
          <a:bodyPr vert="horz" wrap="square" lIns="0" tIns="115822" rIns="0" bIns="0" rtlCol="0">
            <a:spAutoFit/>
          </a:bodyPr>
          <a:lstStyle/>
          <a:p>
            <a:pPr marL="214022" lvl="0">
              <a:spcBef>
                <a:spcPts val="910"/>
              </a:spcBef>
            </a:pPr>
            <a:r>
              <a:rPr lang="fr-FR" b="1" dirty="0" err="1" smtClean="0"/>
              <a:t>Exercices:</a:t>
            </a:r>
            <a:r>
              <a:rPr lang="fr-FR" dirty="0" err="1" smtClean="0"/>
              <a:t>Analyser</a:t>
            </a:r>
            <a:r>
              <a:rPr lang="fr-FR" dirty="0" smtClean="0"/>
              <a:t> </a:t>
            </a:r>
            <a:r>
              <a:rPr lang="fr-FR" dirty="0"/>
              <a:t>les trames </a:t>
            </a:r>
            <a:r>
              <a:rPr lang="fr-FR" dirty="0" smtClean="0"/>
              <a:t>suivantes</a:t>
            </a:r>
            <a:endParaRPr spc="-10" dirty="0"/>
          </a:p>
        </p:txBody>
      </p:sp>
      <p:pic>
        <p:nvPicPr>
          <p:cNvPr id="4" name="Image 3"/>
          <p:cNvPicPr/>
          <p:nvPr/>
        </p:nvPicPr>
        <p:blipFill>
          <a:blip r:embed="rId2"/>
          <a:srcRect/>
          <a:stretch>
            <a:fillRect/>
          </a:stretch>
        </p:blipFill>
        <p:spPr bwMode="auto">
          <a:xfrm>
            <a:off x="1043608" y="1484784"/>
            <a:ext cx="6696744" cy="3600400"/>
          </a:xfrm>
          <a:prstGeom prst="rect">
            <a:avLst/>
          </a:prstGeom>
          <a:noFill/>
          <a:ln w="9525">
            <a:noFill/>
            <a:miter lim="800000"/>
            <a:headEnd/>
            <a:tailEnd/>
          </a:ln>
        </p:spPr>
      </p:pic>
    </p:spTree>
    <p:extLst>
      <p:ext uri="{BB962C8B-B14F-4D97-AF65-F5344CB8AC3E}">
        <p14:creationId xmlns:p14="http://schemas.microsoft.com/office/powerpoint/2010/main" val="2213004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object 4"/>
          <p:cNvSpPr txBox="1">
            <a:spLocks noGrp="1"/>
          </p:cNvSpPr>
          <p:nvPr>
            <p:ph type="title"/>
          </p:nvPr>
        </p:nvSpPr>
        <p:spPr>
          <a:xfrm>
            <a:off x="3779" y="26409"/>
            <a:ext cx="9140221" cy="794062"/>
          </a:xfrm>
          <a:prstGeom prst="rect">
            <a:avLst/>
          </a:prstGeom>
          <a:solidFill>
            <a:srgbClr val="FFE600"/>
          </a:solidFill>
        </p:spPr>
        <p:txBody>
          <a:bodyPr vert="horz" wrap="square" lIns="0" tIns="115822" rIns="0" bIns="0" rtlCol="0">
            <a:spAutoFit/>
          </a:bodyPr>
          <a:lstStyle/>
          <a:p>
            <a:pPr marL="214022" lvl="0">
              <a:spcBef>
                <a:spcPts val="910"/>
              </a:spcBef>
            </a:pPr>
            <a:r>
              <a:rPr lang="fr-FR" b="1" dirty="0" err="1" smtClean="0"/>
              <a:t>Exercices:</a:t>
            </a:r>
            <a:r>
              <a:rPr lang="fr-FR" dirty="0" err="1" smtClean="0"/>
              <a:t>Analyser</a:t>
            </a:r>
            <a:r>
              <a:rPr lang="fr-FR" dirty="0" smtClean="0"/>
              <a:t> </a:t>
            </a:r>
            <a:r>
              <a:rPr lang="fr-FR" dirty="0"/>
              <a:t>les trames </a:t>
            </a:r>
            <a:r>
              <a:rPr lang="fr-FR" dirty="0" smtClean="0"/>
              <a:t>suivantes</a:t>
            </a:r>
            <a:endParaRPr spc="-10" dirty="0"/>
          </a:p>
        </p:txBody>
      </p:sp>
      <p:pic>
        <p:nvPicPr>
          <p:cNvPr id="5" name="object 5"/>
          <p:cNvPicPr/>
          <p:nvPr/>
        </p:nvPicPr>
        <p:blipFill>
          <a:blip r:embed="rId2" cstate="print"/>
          <a:stretch>
            <a:fillRect/>
          </a:stretch>
        </p:blipFill>
        <p:spPr>
          <a:xfrm>
            <a:off x="1115616" y="1484784"/>
            <a:ext cx="6624736" cy="4896544"/>
          </a:xfrm>
          <a:prstGeom prst="rect">
            <a:avLst/>
          </a:prstGeom>
        </p:spPr>
      </p:pic>
    </p:spTree>
    <p:extLst>
      <p:ext uri="{BB962C8B-B14F-4D97-AF65-F5344CB8AC3E}">
        <p14:creationId xmlns:p14="http://schemas.microsoft.com/office/powerpoint/2010/main" val="3543951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object 4"/>
          <p:cNvSpPr txBox="1">
            <a:spLocks noGrp="1"/>
          </p:cNvSpPr>
          <p:nvPr>
            <p:ph type="title"/>
          </p:nvPr>
        </p:nvSpPr>
        <p:spPr>
          <a:xfrm>
            <a:off x="3779" y="26409"/>
            <a:ext cx="9140221" cy="794062"/>
          </a:xfrm>
          <a:prstGeom prst="rect">
            <a:avLst/>
          </a:prstGeom>
          <a:solidFill>
            <a:srgbClr val="FFE600"/>
          </a:solidFill>
        </p:spPr>
        <p:txBody>
          <a:bodyPr vert="horz" wrap="square" lIns="0" tIns="115822" rIns="0" bIns="0" rtlCol="0">
            <a:spAutoFit/>
          </a:bodyPr>
          <a:lstStyle/>
          <a:p>
            <a:pPr marL="214022" lvl="0">
              <a:spcBef>
                <a:spcPts val="910"/>
              </a:spcBef>
            </a:pPr>
            <a:r>
              <a:rPr lang="fr-FR" b="1" dirty="0" err="1" smtClean="0"/>
              <a:t>Exercices:</a:t>
            </a:r>
            <a:r>
              <a:rPr lang="fr-FR" dirty="0" err="1" smtClean="0"/>
              <a:t>Analyser</a:t>
            </a:r>
            <a:r>
              <a:rPr lang="fr-FR" dirty="0" smtClean="0"/>
              <a:t> </a:t>
            </a:r>
            <a:r>
              <a:rPr lang="fr-FR" dirty="0"/>
              <a:t>les trames </a:t>
            </a:r>
            <a:r>
              <a:rPr lang="fr-FR" dirty="0" smtClean="0"/>
              <a:t>suivantes</a:t>
            </a:r>
            <a:endParaRPr spc="-10" dirty="0"/>
          </a:p>
        </p:txBody>
      </p:sp>
      <p:pic>
        <p:nvPicPr>
          <p:cNvPr id="5" name="Image 4"/>
          <p:cNvPicPr/>
          <p:nvPr/>
        </p:nvPicPr>
        <p:blipFill>
          <a:blip r:embed="rId2"/>
          <a:srcRect/>
          <a:stretch>
            <a:fillRect/>
          </a:stretch>
        </p:blipFill>
        <p:spPr bwMode="auto">
          <a:xfrm>
            <a:off x="683568" y="1916832"/>
            <a:ext cx="6912768" cy="2016224"/>
          </a:xfrm>
          <a:prstGeom prst="rect">
            <a:avLst/>
          </a:prstGeom>
          <a:noFill/>
          <a:ln w="9525">
            <a:noFill/>
            <a:miter lim="800000"/>
            <a:headEnd/>
            <a:tailEnd/>
          </a:ln>
        </p:spPr>
      </p:pic>
    </p:spTree>
    <p:extLst>
      <p:ext uri="{BB962C8B-B14F-4D97-AF65-F5344CB8AC3E}">
        <p14:creationId xmlns:p14="http://schemas.microsoft.com/office/powerpoint/2010/main" val="3200242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119" dirty="0">
                <a:solidFill>
                  <a:srgbClr val="04064C"/>
                </a:solidFill>
                <a:latin typeface="Times New Roman"/>
                <a:cs typeface="Times New Roman"/>
              </a:rPr>
              <a:t>Le </a:t>
            </a:r>
            <a:r>
              <a:rPr sz="2400" spc="-30" dirty="0">
                <a:solidFill>
                  <a:srgbClr val="04064C"/>
                </a:solidFill>
                <a:latin typeface="Times New Roman"/>
                <a:cs typeface="Times New Roman"/>
              </a:rPr>
              <a:t>sous</a:t>
            </a:r>
            <a:r>
              <a:rPr sz="2400" spc="-20" dirty="0">
                <a:solidFill>
                  <a:srgbClr val="04064C"/>
                </a:solidFill>
                <a:latin typeface="Times New Roman"/>
                <a:cs typeface="Times New Roman"/>
              </a:rPr>
              <a:t> </a:t>
            </a:r>
            <a:r>
              <a:rPr sz="2400" spc="-10" dirty="0">
                <a:solidFill>
                  <a:srgbClr val="04064C"/>
                </a:solidFill>
                <a:latin typeface="Times New Roman"/>
                <a:cs typeface="Times New Roman"/>
              </a:rPr>
              <a:t>adressage</a:t>
            </a:r>
            <a:endParaRPr sz="2400">
              <a:latin typeface="Times New Roman"/>
              <a:cs typeface="Times New Roman"/>
            </a:endParaRPr>
          </a:p>
        </p:txBody>
      </p:sp>
      <p:sp>
        <p:nvSpPr>
          <p:cNvPr id="5" name="object 5"/>
          <p:cNvSpPr/>
          <p:nvPr/>
        </p:nvSpPr>
        <p:spPr>
          <a:xfrm>
            <a:off x="290921" y="2347626"/>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3111444"/>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0921" y="3835145"/>
            <a:ext cx="129451" cy="1293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7052" y="4211289"/>
            <a:ext cx="104311" cy="10421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7052" y="4587360"/>
            <a:ext cx="104311" cy="104215"/>
          </a:xfrm>
          <a:prstGeom prst="rect">
            <a:avLst/>
          </a:prstGeom>
          <a:blipFill>
            <a:blip r:embed="rId5" cstate="print"/>
            <a:stretch>
              <a:fillRect/>
            </a:stretch>
          </a:blipFill>
        </p:spPr>
        <p:txBody>
          <a:bodyPr wrap="square" lIns="0" tIns="0" rIns="0" bIns="0" rtlCol="0"/>
          <a:lstStyle/>
          <a:p>
            <a:endParaRPr/>
          </a:p>
        </p:txBody>
      </p:sp>
      <p:sp>
        <p:nvSpPr>
          <p:cNvPr id="10" name="object 10"/>
          <p:cNvSpPr txBox="1"/>
          <p:nvPr/>
        </p:nvSpPr>
        <p:spPr>
          <a:xfrm>
            <a:off x="532595" y="2181977"/>
            <a:ext cx="8135137" cy="2590940"/>
          </a:xfrm>
          <a:prstGeom prst="rect">
            <a:avLst/>
          </a:prstGeom>
        </p:spPr>
        <p:txBody>
          <a:bodyPr vert="horz" wrap="square" lIns="0" tIns="13848" rIns="0" bIns="0" rtlCol="0">
            <a:spAutoFit/>
          </a:bodyPr>
          <a:lstStyle/>
          <a:p>
            <a:pPr marL="25179" marR="536313">
              <a:lnSpc>
                <a:spcPct val="102600"/>
              </a:lnSpc>
              <a:spcBef>
                <a:spcPts val="109"/>
              </a:spcBef>
            </a:pPr>
            <a:r>
              <a:rPr sz="2200" spc="-99" dirty="0">
                <a:latin typeface="Times New Roman"/>
                <a:cs typeface="Times New Roman"/>
              </a:rPr>
              <a:t>Le </a:t>
            </a:r>
            <a:r>
              <a:rPr sz="2200" spc="-10" dirty="0">
                <a:latin typeface="Times New Roman"/>
                <a:cs typeface="Times New Roman"/>
              </a:rPr>
              <a:t>sous-adressage </a:t>
            </a:r>
            <a:r>
              <a:rPr sz="2200" spc="40" dirty="0">
                <a:latin typeface="Times New Roman"/>
                <a:cs typeface="Times New Roman"/>
              </a:rPr>
              <a:t>est </a:t>
            </a:r>
            <a:r>
              <a:rPr sz="2200" dirty="0">
                <a:latin typeface="Times New Roman"/>
                <a:cs typeface="Times New Roman"/>
              </a:rPr>
              <a:t>une </a:t>
            </a:r>
            <a:r>
              <a:rPr sz="2200" spc="-10" dirty="0">
                <a:latin typeface="Times New Roman"/>
                <a:cs typeface="Times New Roman"/>
              </a:rPr>
              <a:t>extension </a:t>
            </a:r>
            <a:r>
              <a:rPr sz="2200" spc="10" dirty="0">
                <a:latin typeface="Times New Roman"/>
                <a:cs typeface="Times New Roman"/>
              </a:rPr>
              <a:t>du </a:t>
            </a:r>
            <a:r>
              <a:rPr sz="2200" spc="-10" dirty="0">
                <a:latin typeface="Times New Roman"/>
                <a:cs typeface="Times New Roman"/>
              </a:rPr>
              <a:t>plan </a:t>
            </a:r>
            <a:r>
              <a:rPr sz="2200" spc="20" dirty="0">
                <a:latin typeface="Times New Roman"/>
                <a:cs typeface="Times New Roman"/>
              </a:rPr>
              <a:t>d'adressage </a:t>
            </a:r>
            <a:r>
              <a:rPr sz="2200" spc="-30" dirty="0">
                <a:latin typeface="Times New Roman"/>
                <a:cs typeface="Times New Roman"/>
              </a:rPr>
              <a:t>initial qui  </a:t>
            </a:r>
            <a:r>
              <a:rPr sz="2200" spc="30" dirty="0">
                <a:latin typeface="Times New Roman"/>
                <a:cs typeface="Times New Roman"/>
              </a:rPr>
              <a:t>permet </a:t>
            </a:r>
            <a:r>
              <a:rPr sz="2200" dirty="0">
                <a:latin typeface="Times New Roman"/>
                <a:cs typeface="Times New Roman"/>
              </a:rPr>
              <a:t>de </a:t>
            </a:r>
            <a:r>
              <a:rPr sz="2200" spc="-40" dirty="0">
                <a:latin typeface="Times New Roman"/>
                <a:cs typeface="Times New Roman"/>
              </a:rPr>
              <a:t>mieux </a:t>
            </a:r>
            <a:r>
              <a:rPr sz="2200" spc="-10" dirty="0">
                <a:latin typeface="Times New Roman"/>
                <a:cs typeface="Times New Roman"/>
              </a:rPr>
              <a:t>gérer </a:t>
            </a:r>
            <a:r>
              <a:rPr sz="2200" spc="-50" dirty="0">
                <a:latin typeface="Times New Roman"/>
                <a:cs typeface="Times New Roman"/>
              </a:rPr>
              <a:t>les</a:t>
            </a:r>
            <a:r>
              <a:rPr sz="2200" spc="337" dirty="0">
                <a:latin typeface="Times New Roman"/>
                <a:cs typeface="Times New Roman"/>
              </a:rPr>
              <a:t> </a:t>
            </a:r>
            <a:r>
              <a:rPr sz="2200" dirty="0">
                <a:latin typeface="Times New Roman"/>
                <a:cs typeface="Times New Roman"/>
              </a:rPr>
              <a:t>adresses.</a:t>
            </a:r>
          </a:p>
          <a:p>
            <a:pPr marL="25179" marR="10072">
              <a:lnSpc>
                <a:spcPct val="102600"/>
              </a:lnSpc>
              <a:spcBef>
                <a:spcPts val="644"/>
              </a:spcBef>
            </a:pPr>
            <a:r>
              <a:rPr sz="2200" spc="-20" dirty="0">
                <a:latin typeface="Times New Roman"/>
                <a:cs typeface="Times New Roman"/>
              </a:rPr>
              <a:t>En </a:t>
            </a:r>
            <a:r>
              <a:rPr sz="2200" spc="238" dirty="0" smtClean="0">
                <a:latin typeface="Times New Roman"/>
                <a:cs typeface="Times New Roman"/>
              </a:rPr>
              <a:t>e</a:t>
            </a:r>
            <a:r>
              <a:rPr lang="fr-FR" sz="2200" spc="238" dirty="0" err="1" smtClean="0">
                <a:latin typeface="Times New Roman"/>
                <a:cs typeface="Times New Roman"/>
              </a:rPr>
              <a:t>ff</a:t>
            </a:r>
            <a:r>
              <a:rPr sz="2200" spc="169" dirty="0" smtClean="0">
                <a:latin typeface="Times New Roman"/>
                <a:cs typeface="Times New Roman"/>
              </a:rPr>
              <a:t>et,</a:t>
            </a:r>
            <a:r>
              <a:rPr lang="fr-FR" sz="2200" spc="169" dirty="0">
                <a:latin typeface="Times New Roman"/>
                <a:cs typeface="Times New Roman"/>
              </a:rPr>
              <a:t> </a:t>
            </a:r>
            <a:r>
              <a:rPr sz="2200" dirty="0" err="1" smtClean="0">
                <a:latin typeface="Times New Roman"/>
                <a:cs typeface="Times New Roman"/>
              </a:rPr>
              <a:t>l'utilisation</a:t>
            </a:r>
            <a:r>
              <a:rPr sz="2200" dirty="0" smtClean="0">
                <a:latin typeface="Times New Roman"/>
                <a:cs typeface="Times New Roman"/>
              </a:rPr>
              <a:t> </a:t>
            </a:r>
            <a:r>
              <a:rPr sz="2200" spc="-10" dirty="0">
                <a:latin typeface="Times New Roman"/>
                <a:cs typeface="Times New Roman"/>
              </a:rPr>
              <a:t>des </a:t>
            </a:r>
            <a:r>
              <a:rPr sz="2200" spc="-20" dirty="0">
                <a:latin typeface="Times New Roman"/>
                <a:cs typeface="Times New Roman"/>
              </a:rPr>
              <a:t>classes </a:t>
            </a:r>
            <a:r>
              <a:rPr sz="2200" spc="-10" dirty="0">
                <a:latin typeface="Times New Roman"/>
                <a:cs typeface="Times New Roman"/>
              </a:rPr>
              <a:t>génère </a:t>
            </a:r>
            <a:r>
              <a:rPr sz="2200" dirty="0">
                <a:latin typeface="Times New Roman"/>
                <a:cs typeface="Times New Roman"/>
              </a:rPr>
              <a:t>souvent </a:t>
            </a:r>
            <a:r>
              <a:rPr sz="2200" spc="10" dirty="0">
                <a:latin typeface="Times New Roman"/>
                <a:cs typeface="Times New Roman"/>
              </a:rPr>
              <a:t>un </a:t>
            </a:r>
            <a:r>
              <a:rPr sz="2200" spc="-30" dirty="0" err="1">
                <a:latin typeface="Times New Roman"/>
                <a:cs typeface="Times New Roman"/>
              </a:rPr>
              <a:t>gaspillage</a:t>
            </a:r>
            <a:r>
              <a:rPr sz="2200" spc="-30" dirty="0">
                <a:latin typeface="Times New Roman"/>
                <a:cs typeface="Times New Roman"/>
              </a:rPr>
              <a:t> </a:t>
            </a:r>
            <a:r>
              <a:rPr sz="2200" dirty="0" smtClean="0">
                <a:latin typeface="Times New Roman"/>
                <a:cs typeface="Times New Roman"/>
              </a:rPr>
              <a:t>de </a:t>
            </a:r>
            <a:r>
              <a:rPr sz="2200" spc="-20" dirty="0">
                <a:latin typeface="Times New Roman"/>
                <a:cs typeface="Times New Roman"/>
              </a:rPr>
              <a:t>la  </a:t>
            </a:r>
            <a:r>
              <a:rPr sz="2200" spc="10" dirty="0" err="1">
                <a:latin typeface="Times New Roman"/>
                <a:cs typeface="Times New Roman"/>
              </a:rPr>
              <a:t>partie</a:t>
            </a:r>
            <a:r>
              <a:rPr sz="2200" spc="10" dirty="0">
                <a:latin typeface="Times New Roman"/>
                <a:cs typeface="Times New Roman"/>
              </a:rPr>
              <a:t> </a:t>
            </a:r>
            <a:r>
              <a:rPr sz="2200" spc="30" dirty="0" err="1" smtClean="0">
                <a:latin typeface="Times New Roman"/>
                <a:cs typeface="Times New Roman"/>
              </a:rPr>
              <a:t>hôte</a:t>
            </a:r>
            <a:r>
              <a:rPr lang="fr-FR" sz="2200" dirty="0" smtClean="0">
                <a:latin typeface="Times New Roman"/>
                <a:cs typeface="Times New Roman"/>
              </a:rPr>
              <a:t>.</a:t>
            </a:r>
            <a:endParaRPr sz="2200" dirty="0">
              <a:latin typeface="Times New Roman"/>
              <a:cs typeface="Times New Roman"/>
            </a:endParaRPr>
          </a:p>
          <a:p>
            <a:pPr marL="25179">
              <a:spcBef>
                <a:spcPts val="404"/>
              </a:spcBef>
            </a:pPr>
            <a:r>
              <a:rPr sz="2200" spc="10" dirty="0">
                <a:latin typeface="Times New Roman"/>
                <a:cs typeface="Times New Roman"/>
              </a:rPr>
              <a:t>On </a:t>
            </a:r>
            <a:r>
              <a:rPr sz="2200" spc="-10" dirty="0">
                <a:latin typeface="Times New Roman"/>
                <a:cs typeface="Times New Roman"/>
              </a:rPr>
              <a:t>distingue </a:t>
            </a:r>
            <a:r>
              <a:rPr sz="2200" spc="-30" dirty="0">
                <a:latin typeface="Times New Roman"/>
                <a:cs typeface="Times New Roman"/>
              </a:rPr>
              <a:t>deux </a:t>
            </a:r>
            <a:r>
              <a:rPr sz="2200" dirty="0">
                <a:latin typeface="Times New Roman"/>
                <a:cs typeface="Times New Roman"/>
              </a:rPr>
              <a:t>types de </a:t>
            </a:r>
            <a:r>
              <a:rPr sz="2200" spc="-20" dirty="0">
                <a:latin typeface="Times New Roman"/>
                <a:cs typeface="Times New Roman"/>
              </a:rPr>
              <a:t>sous</a:t>
            </a:r>
            <a:r>
              <a:rPr sz="2200" spc="-10" dirty="0">
                <a:latin typeface="Times New Roman"/>
                <a:cs typeface="Times New Roman"/>
              </a:rPr>
              <a:t> </a:t>
            </a:r>
            <a:r>
              <a:rPr sz="2200" dirty="0">
                <a:latin typeface="Times New Roman"/>
                <a:cs typeface="Times New Roman"/>
              </a:rPr>
              <a:t>adressage:</a:t>
            </a:r>
          </a:p>
          <a:p>
            <a:pPr marL="275710">
              <a:spcBef>
                <a:spcPts val="337"/>
              </a:spcBef>
            </a:pPr>
            <a:r>
              <a:rPr sz="2000" spc="-10" dirty="0">
                <a:latin typeface="Times New Roman"/>
                <a:cs typeface="Times New Roman"/>
              </a:rPr>
              <a:t>avec la </a:t>
            </a:r>
            <a:r>
              <a:rPr sz="2000" spc="20" dirty="0">
                <a:latin typeface="Times New Roman"/>
                <a:cs typeface="Times New Roman"/>
              </a:rPr>
              <a:t>notion </a:t>
            </a:r>
            <a:r>
              <a:rPr sz="2000" spc="10" dirty="0">
                <a:latin typeface="Times New Roman"/>
                <a:cs typeface="Times New Roman"/>
              </a:rPr>
              <a:t>de </a:t>
            </a:r>
            <a:r>
              <a:rPr sz="2000" spc="-10" dirty="0">
                <a:latin typeface="Times New Roman"/>
                <a:cs typeface="Times New Roman"/>
              </a:rPr>
              <a:t>classes</a:t>
            </a:r>
            <a:r>
              <a:rPr sz="2000" spc="-198" dirty="0">
                <a:latin typeface="Times New Roman"/>
                <a:cs typeface="Times New Roman"/>
              </a:rPr>
              <a:t> </a:t>
            </a:r>
            <a:r>
              <a:rPr sz="2000" dirty="0">
                <a:latin typeface="Times New Roman"/>
                <a:cs typeface="Times New Roman"/>
              </a:rPr>
              <a:t>(classful)</a:t>
            </a:r>
          </a:p>
          <a:p>
            <a:pPr marL="275710">
              <a:spcBef>
                <a:spcPts val="585"/>
              </a:spcBef>
            </a:pPr>
            <a:r>
              <a:rPr sz="2000" spc="10" dirty="0">
                <a:latin typeface="Times New Roman"/>
                <a:cs typeface="Times New Roman"/>
              </a:rPr>
              <a:t>sans</a:t>
            </a:r>
            <a:r>
              <a:rPr sz="2000" spc="159" dirty="0">
                <a:latin typeface="Times New Roman"/>
                <a:cs typeface="Times New Roman"/>
              </a:rPr>
              <a:t> </a:t>
            </a:r>
            <a:r>
              <a:rPr sz="2000" spc="-20" dirty="0">
                <a:latin typeface="Times New Roman"/>
                <a:cs typeface="Times New Roman"/>
              </a:rPr>
              <a:t>inclure</a:t>
            </a:r>
            <a:r>
              <a:rPr sz="2000" spc="159" dirty="0">
                <a:latin typeface="Times New Roman"/>
                <a:cs typeface="Times New Roman"/>
              </a:rPr>
              <a:t> </a:t>
            </a:r>
            <a:r>
              <a:rPr sz="2000" spc="-10" dirty="0">
                <a:latin typeface="Times New Roman"/>
                <a:cs typeface="Times New Roman"/>
              </a:rPr>
              <a:t>la</a:t>
            </a:r>
            <a:r>
              <a:rPr sz="2000" spc="159" dirty="0">
                <a:latin typeface="Times New Roman"/>
                <a:cs typeface="Times New Roman"/>
              </a:rPr>
              <a:t> </a:t>
            </a:r>
            <a:r>
              <a:rPr sz="2000" spc="20" dirty="0">
                <a:latin typeface="Times New Roman"/>
                <a:cs typeface="Times New Roman"/>
              </a:rPr>
              <a:t>notion</a:t>
            </a:r>
            <a:r>
              <a:rPr sz="2000" spc="159" dirty="0">
                <a:latin typeface="Times New Roman"/>
                <a:cs typeface="Times New Roman"/>
              </a:rPr>
              <a:t> </a:t>
            </a:r>
            <a:r>
              <a:rPr sz="2000" spc="10" dirty="0">
                <a:latin typeface="Times New Roman"/>
                <a:cs typeface="Times New Roman"/>
              </a:rPr>
              <a:t>de</a:t>
            </a:r>
            <a:r>
              <a:rPr sz="2000" spc="159" dirty="0">
                <a:latin typeface="Times New Roman"/>
                <a:cs typeface="Times New Roman"/>
              </a:rPr>
              <a:t> </a:t>
            </a:r>
            <a:r>
              <a:rPr sz="2000" spc="-10" dirty="0">
                <a:latin typeface="Times New Roman"/>
                <a:cs typeface="Times New Roman"/>
              </a:rPr>
              <a:t>classes</a:t>
            </a:r>
            <a:r>
              <a:rPr sz="2000" spc="159" dirty="0">
                <a:latin typeface="Times New Roman"/>
                <a:cs typeface="Times New Roman"/>
              </a:rPr>
              <a:t> </a:t>
            </a:r>
            <a:r>
              <a:rPr sz="2000" spc="10" dirty="0">
                <a:latin typeface="Times New Roman"/>
                <a:cs typeface="Times New Roman"/>
              </a:rPr>
              <a:t>(class</a:t>
            </a:r>
            <a:r>
              <a:rPr sz="2000" spc="159" dirty="0">
                <a:latin typeface="Times New Roman"/>
                <a:cs typeface="Times New Roman"/>
              </a:rPr>
              <a:t> </a:t>
            </a:r>
            <a:r>
              <a:rPr sz="2000" spc="-10" dirty="0">
                <a:latin typeface="Times New Roman"/>
                <a:cs typeface="Times New Roman"/>
              </a:rPr>
              <a:t>less)</a:t>
            </a:r>
            <a:r>
              <a:rPr sz="2000" spc="159" dirty="0">
                <a:latin typeface="Times New Roman"/>
                <a:cs typeface="Times New Roman"/>
              </a:rPr>
              <a:t> </a:t>
            </a:r>
            <a:r>
              <a:rPr sz="2000" spc="-10" dirty="0">
                <a:latin typeface="Times New Roman"/>
                <a:cs typeface="Times New Roman"/>
              </a:rPr>
              <a:t>qui</a:t>
            </a:r>
            <a:r>
              <a:rPr sz="2000" spc="159" dirty="0">
                <a:latin typeface="Times New Roman"/>
                <a:cs typeface="Times New Roman"/>
              </a:rPr>
              <a:t> </a:t>
            </a:r>
            <a:r>
              <a:rPr sz="2000" spc="40" dirty="0">
                <a:latin typeface="Times New Roman"/>
                <a:cs typeface="Times New Roman"/>
              </a:rPr>
              <a:t>est</a:t>
            </a:r>
            <a:r>
              <a:rPr sz="2000" spc="169" dirty="0">
                <a:latin typeface="Times New Roman"/>
                <a:cs typeface="Times New Roman"/>
              </a:rPr>
              <a:t> </a:t>
            </a:r>
            <a:r>
              <a:rPr sz="2000" spc="-50" dirty="0">
                <a:latin typeface="Times New Roman"/>
                <a:cs typeface="Times New Roman"/>
              </a:rPr>
              <a:t>le</a:t>
            </a:r>
            <a:r>
              <a:rPr sz="2000" spc="159" dirty="0">
                <a:latin typeface="Times New Roman"/>
                <a:cs typeface="Times New Roman"/>
              </a:rPr>
              <a:t> </a:t>
            </a:r>
            <a:r>
              <a:rPr sz="2000" spc="-59" dirty="0">
                <a:latin typeface="Times New Roman"/>
                <a:cs typeface="Times New Roman"/>
              </a:rPr>
              <a:t>CIDR</a:t>
            </a:r>
            <a:endParaRPr sz="2000" dirty="0">
              <a:latin typeface="Times New Roman"/>
              <a:cs typeface="Times New Roman"/>
            </a:endParaRPr>
          </a:p>
        </p:txBody>
      </p:sp>
    </p:spTree>
    <p:extLst>
      <p:ext uri="{BB962C8B-B14F-4D97-AF65-F5344CB8AC3E}">
        <p14:creationId xmlns:p14="http://schemas.microsoft.com/office/powerpoint/2010/main" val="4138572300"/>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119" dirty="0">
                <a:solidFill>
                  <a:srgbClr val="04064C"/>
                </a:solidFill>
                <a:latin typeface="Times New Roman"/>
                <a:cs typeface="Times New Roman"/>
              </a:rPr>
              <a:t>Le </a:t>
            </a:r>
            <a:r>
              <a:rPr sz="2400" spc="-30" dirty="0">
                <a:solidFill>
                  <a:srgbClr val="04064C"/>
                </a:solidFill>
                <a:latin typeface="Times New Roman"/>
                <a:cs typeface="Times New Roman"/>
              </a:rPr>
              <a:t>sous</a:t>
            </a:r>
            <a:r>
              <a:rPr sz="2400" spc="-20" dirty="0">
                <a:solidFill>
                  <a:srgbClr val="04064C"/>
                </a:solidFill>
                <a:latin typeface="Times New Roman"/>
                <a:cs typeface="Times New Roman"/>
              </a:rPr>
              <a:t> </a:t>
            </a:r>
            <a:r>
              <a:rPr sz="2400" spc="-10" dirty="0">
                <a:solidFill>
                  <a:srgbClr val="04064C"/>
                </a:solidFill>
                <a:latin typeface="Times New Roman"/>
                <a:cs typeface="Times New Roman"/>
              </a:rPr>
              <a:t>adressage</a:t>
            </a:r>
            <a:endParaRPr sz="2400">
              <a:latin typeface="Times New Roman"/>
              <a:cs typeface="Times New Roman"/>
            </a:endParaRPr>
          </a:p>
        </p:txBody>
      </p:sp>
      <p:sp>
        <p:nvSpPr>
          <p:cNvPr id="5" name="object 5"/>
          <p:cNvSpPr/>
          <p:nvPr/>
        </p:nvSpPr>
        <p:spPr>
          <a:xfrm>
            <a:off x="290921" y="140313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2594" y="1237484"/>
            <a:ext cx="7924800" cy="722292"/>
          </a:xfrm>
          <a:prstGeom prst="rect">
            <a:avLst/>
          </a:prstGeom>
        </p:spPr>
        <p:txBody>
          <a:bodyPr vert="horz" wrap="square" lIns="0" tIns="13848" rIns="0" bIns="0" rtlCol="0">
            <a:spAutoFit/>
          </a:bodyPr>
          <a:lstStyle/>
          <a:p>
            <a:pPr marL="25179" marR="10072">
              <a:lnSpc>
                <a:spcPct val="102600"/>
              </a:lnSpc>
              <a:spcBef>
                <a:spcPts val="109"/>
              </a:spcBef>
            </a:pPr>
            <a:r>
              <a:rPr sz="2200" spc="-99" dirty="0">
                <a:latin typeface="Times New Roman"/>
                <a:cs typeface="Times New Roman"/>
              </a:rPr>
              <a:t>Le </a:t>
            </a:r>
            <a:r>
              <a:rPr sz="2200" spc="-30" dirty="0">
                <a:latin typeface="Times New Roman"/>
                <a:cs typeface="Times New Roman"/>
              </a:rPr>
              <a:t>principe </a:t>
            </a:r>
            <a:r>
              <a:rPr sz="2200" spc="10" dirty="0">
                <a:latin typeface="Times New Roman"/>
                <a:cs typeface="Times New Roman"/>
              </a:rPr>
              <a:t>du </a:t>
            </a:r>
            <a:r>
              <a:rPr sz="2200" spc="-20" dirty="0">
                <a:latin typeface="Times New Roman"/>
                <a:cs typeface="Times New Roman"/>
              </a:rPr>
              <a:t>sous </a:t>
            </a:r>
            <a:r>
              <a:rPr sz="2200" dirty="0">
                <a:latin typeface="Times New Roman"/>
                <a:cs typeface="Times New Roman"/>
              </a:rPr>
              <a:t>adressage </a:t>
            </a:r>
            <a:r>
              <a:rPr sz="2200" spc="-40" dirty="0">
                <a:latin typeface="Times New Roman"/>
                <a:cs typeface="Times New Roman"/>
              </a:rPr>
              <a:t>classful </a:t>
            </a:r>
            <a:r>
              <a:rPr sz="2200" spc="40" dirty="0">
                <a:latin typeface="Times New Roman"/>
                <a:cs typeface="Times New Roman"/>
              </a:rPr>
              <a:t>est </a:t>
            </a:r>
            <a:r>
              <a:rPr sz="2200" spc="30" dirty="0">
                <a:latin typeface="Times New Roman"/>
                <a:cs typeface="Times New Roman"/>
              </a:rPr>
              <a:t>qu'une </a:t>
            </a:r>
            <a:r>
              <a:rPr sz="2200" spc="-10" dirty="0">
                <a:latin typeface="Times New Roman"/>
                <a:cs typeface="Times New Roman"/>
              </a:rPr>
              <a:t>adresse </a:t>
            </a:r>
            <a:r>
              <a:rPr sz="2200" dirty="0">
                <a:latin typeface="Times New Roman"/>
                <a:cs typeface="Times New Roman"/>
              </a:rPr>
              <a:t>de réseau  </a:t>
            </a:r>
            <a:r>
              <a:rPr sz="2200" spc="40" dirty="0">
                <a:latin typeface="Times New Roman"/>
                <a:cs typeface="Times New Roman"/>
              </a:rPr>
              <a:t>d'une </a:t>
            </a:r>
            <a:r>
              <a:rPr sz="2200" spc="-20" dirty="0">
                <a:latin typeface="Times New Roman"/>
                <a:cs typeface="Times New Roman"/>
              </a:rPr>
              <a:t>classe </a:t>
            </a:r>
            <a:r>
              <a:rPr sz="2200" spc="-50" dirty="0">
                <a:latin typeface="Times New Roman"/>
                <a:cs typeface="Times New Roman"/>
              </a:rPr>
              <a:t>A, </a:t>
            </a:r>
            <a:r>
              <a:rPr sz="2200" spc="-30" dirty="0">
                <a:latin typeface="Times New Roman"/>
                <a:cs typeface="Times New Roman"/>
              </a:rPr>
              <a:t>B </a:t>
            </a:r>
            <a:r>
              <a:rPr sz="2200" spc="-10" dirty="0">
                <a:latin typeface="Times New Roman"/>
                <a:cs typeface="Times New Roman"/>
              </a:rPr>
              <a:t>ou </a:t>
            </a:r>
            <a:r>
              <a:rPr sz="2200" spc="-89" dirty="0">
                <a:latin typeface="Times New Roman"/>
                <a:cs typeface="Times New Roman"/>
              </a:rPr>
              <a:t>C </a:t>
            </a:r>
            <a:r>
              <a:rPr sz="2200" spc="59" dirty="0">
                <a:latin typeface="Times New Roman"/>
                <a:cs typeface="Times New Roman"/>
              </a:rPr>
              <a:t>peut </a:t>
            </a:r>
            <a:r>
              <a:rPr sz="2200" spc="30" dirty="0">
                <a:latin typeface="Times New Roman"/>
                <a:cs typeface="Times New Roman"/>
              </a:rPr>
              <a:t>être </a:t>
            </a:r>
            <a:r>
              <a:rPr sz="2200" dirty="0">
                <a:latin typeface="Times New Roman"/>
                <a:cs typeface="Times New Roman"/>
              </a:rPr>
              <a:t>découpée en </a:t>
            </a:r>
            <a:r>
              <a:rPr sz="2200" spc="-30" dirty="0">
                <a:latin typeface="Times New Roman"/>
                <a:cs typeface="Times New Roman"/>
              </a:rPr>
              <a:t>plusieurs</a:t>
            </a:r>
            <a:r>
              <a:rPr sz="2200" spc="-50" dirty="0">
                <a:latin typeface="Times New Roman"/>
                <a:cs typeface="Times New Roman"/>
              </a:rPr>
              <a:t> </a:t>
            </a:r>
            <a:r>
              <a:rPr sz="2200" spc="-10" dirty="0">
                <a:latin typeface="Times New Roman"/>
                <a:cs typeface="Times New Roman"/>
              </a:rPr>
              <a:t>sous-réseaux.</a:t>
            </a:r>
            <a:endParaRPr sz="2200">
              <a:latin typeface="Times New Roman"/>
              <a:cs typeface="Times New Roman"/>
            </a:endParaRPr>
          </a:p>
        </p:txBody>
      </p:sp>
      <p:sp>
        <p:nvSpPr>
          <p:cNvPr id="7" name="object 7"/>
          <p:cNvSpPr/>
          <p:nvPr/>
        </p:nvSpPr>
        <p:spPr>
          <a:xfrm>
            <a:off x="1745244" y="2032145"/>
            <a:ext cx="5829299" cy="148453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90921" y="3765030"/>
            <a:ext cx="129451" cy="129332"/>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914400" y="3549519"/>
            <a:ext cx="7648792" cy="3025438"/>
          </a:xfrm>
          <a:prstGeom prst="rect">
            <a:avLst/>
          </a:prstGeom>
        </p:spPr>
        <p:txBody>
          <a:bodyPr vert="horz" wrap="square" lIns="0" tIns="73019" rIns="0" bIns="0" rtlCol="0">
            <a:spAutoFit/>
          </a:bodyPr>
          <a:lstStyle/>
          <a:p>
            <a:pPr marL="25179" algn="just">
              <a:spcBef>
                <a:spcPts val="575"/>
              </a:spcBef>
            </a:pPr>
            <a:r>
              <a:rPr sz="2200" spc="-40" dirty="0">
                <a:latin typeface="Times New Roman"/>
                <a:cs typeface="Times New Roman"/>
              </a:rPr>
              <a:t>Une </a:t>
            </a:r>
            <a:r>
              <a:rPr sz="2200" dirty="0">
                <a:latin typeface="Times New Roman"/>
                <a:cs typeface="Times New Roman"/>
              </a:rPr>
              <a:t>adresse IP </a:t>
            </a:r>
            <a:r>
              <a:rPr sz="2200" spc="10" dirty="0">
                <a:latin typeface="Times New Roman"/>
                <a:cs typeface="Times New Roman"/>
              </a:rPr>
              <a:t>comporte </a:t>
            </a:r>
            <a:r>
              <a:rPr sz="2200" spc="-20" dirty="0">
                <a:latin typeface="Times New Roman"/>
                <a:cs typeface="Times New Roman"/>
              </a:rPr>
              <a:t>désormais 3 </a:t>
            </a:r>
            <a:r>
              <a:rPr sz="2200" dirty="0">
                <a:latin typeface="Times New Roman"/>
                <a:cs typeface="Times New Roman"/>
              </a:rPr>
              <a:t>parties</a:t>
            </a:r>
            <a:r>
              <a:rPr sz="2200" spc="-317" dirty="0">
                <a:latin typeface="Times New Roman"/>
                <a:cs typeface="Times New Roman"/>
              </a:rPr>
              <a:t> </a:t>
            </a:r>
            <a:r>
              <a:rPr sz="2200" spc="-10" dirty="0" smtClean="0">
                <a:latin typeface="Times New Roman"/>
                <a:cs typeface="Times New Roman"/>
              </a:rPr>
              <a:t>:</a:t>
            </a:r>
            <a:endParaRPr lang="fr-FR" sz="2200" spc="-10" dirty="0" smtClean="0">
              <a:latin typeface="Times New Roman"/>
              <a:cs typeface="Times New Roman"/>
            </a:endParaRPr>
          </a:p>
          <a:p>
            <a:pPr marL="342900" indent="-342900">
              <a:buFont typeface="Wingdings" pitchFamily="2" charset="2"/>
              <a:buChar char="ü"/>
            </a:pPr>
            <a:r>
              <a:rPr lang="fr-FR" sz="2400" dirty="0"/>
              <a:t>L'adresse réseau d'origine.</a:t>
            </a:r>
          </a:p>
          <a:p>
            <a:pPr marL="342900" indent="-342900">
              <a:buFont typeface="Wingdings" pitchFamily="2" charset="2"/>
              <a:buChar char="ü"/>
            </a:pPr>
            <a:r>
              <a:rPr lang="fr-FR" sz="2400" dirty="0" smtClean="0"/>
              <a:t>L'adresse </a:t>
            </a:r>
            <a:r>
              <a:rPr lang="fr-FR" sz="2400" dirty="0"/>
              <a:t>de sous-réseau composée des bits empruntés</a:t>
            </a:r>
            <a:r>
              <a:rPr lang="fr-FR" sz="2400" dirty="0" smtClean="0"/>
              <a:t>.</a:t>
            </a:r>
          </a:p>
          <a:p>
            <a:pPr marL="342900" indent="-342900">
              <a:buFont typeface="Wingdings" pitchFamily="2" charset="2"/>
              <a:buChar char="ü"/>
            </a:pPr>
            <a:r>
              <a:rPr lang="fr-FR" sz="2400" dirty="0"/>
              <a:t>L'adresse hôte composée des bits restants après l'emprunt des bits servant à créer les </a:t>
            </a:r>
            <a:r>
              <a:rPr lang="fr-FR" sz="2400" dirty="0" smtClean="0"/>
              <a:t>sous réseaux</a:t>
            </a:r>
            <a:r>
              <a:rPr lang="fr-FR" sz="2400" dirty="0"/>
              <a:t>.</a:t>
            </a:r>
            <a:endParaRPr sz="2200" dirty="0">
              <a:latin typeface="Times New Roman"/>
              <a:cs typeface="Times New Roman"/>
            </a:endParaRPr>
          </a:p>
          <a:p>
            <a:pPr marL="25179" marR="10072" algn="just">
              <a:lnSpc>
                <a:spcPct val="102600"/>
              </a:lnSpc>
              <a:spcBef>
                <a:spcPts val="684"/>
              </a:spcBef>
            </a:pPr>
            <a:r>
              <a:rPr sz="2200" spc="59" dirty="0" smtClean="0">
                <a:solidFill>
                  <a:srgbClr val="3333A3"/>
                </a:solidFill>
                <a:latin typeface="Times New Roman"/>
                <a:cs typeface="Times New Roman"/>
              </a:rPr>
              <a:t>La </a:t>
            </a:r>
            <a:r>
              <a:rPr sz="2200" spc="89" dirty="0">
                <a:solidFill>
                  <a:srgbClr val="3333A3"/>
                </a:solidFill>
                <a:latin typeface="Times New Roman"/>
                <a:cs typeface="Times New Roman"/>
              </a:rPr>
              <a:t>longueur </a:t>
            </a:r>
            <a:r>
              <a:rPr sz="2200" spc="119" dirty="0">
                <a:solidFill>
                  <a:srgbClr val="3333A3"/>
                </a:solidFill>
                <a:latin typeface="Times New Roman"/>
                <a:cs typeface="Times New Roman"/>
              </a:rPr>
              <a:t>de </a:t>
            </a:r>
            <a:r>
              <a:rPr sz="2200" spc="159" dirty="0" err="1" smtClean="0">
                <a:solidFill>
                  <a:srgbClr val="3333A3"/>
                </a:solidFill>
                <a:latin typeface="Times New Roman"/>
                <a:cs typeface="Times New Roman"/>
              </a:rPr>
              <a:t>l'identi</a:t>
            </a:r>
            <a:r>
              <a:rPr lang="fr-FR" sz="2200" spc="159" dirty="0" smtClean="0">
                <a:solidFill>
                  <a:srgbClr val="3333A3"/>
                </a:solidFill>
                <a:latin typeface="Times New Roman"/>
                <a:cs typeface="Times New Roman"/>
              </a:rPr>
              <a:t>fi</a:t>
            </a:r>
            <a:r>
              <a:rPr sz="2200" spc="198" dirty="0" smtClean="0">
                <a:solidFill>
                  <a:srgbClr val="3333A3"/>
                </a:solidFill>
                <a:latin typeface="Times New Roman"/>
                <a:cs typeface="Times New Roman"/>
              </a:rPr>
              <a:t>ant </a:t>
            </a:r>
            <a:r>
              <a:rPr sz="2200" spc="99" dirty="0">
                <a:solidFill>
                  <a:srgbClr val="3333A3"/>
                </a:solidFill>
                <a:latin typeface="Times New Roman"/>
                <a:cs typeface="Times New Roman"/>
              </a:rPr>
              <a:t>sous-réseau </a:t>
            </a:r>
            <a:r>
              <a:rPr sz="2200" spc="178" dirty="0">
                <a:solidFill>
                  <a:srgbClr val="3333A3"/>
                </a:solidFill>
                <a:latin typeface="Times New Roman"/>
                <a:cs typeface="Times New Roman"/>
              </a:rPr>
              <a:t>et </a:t>
            </a:r>
            <a:r>
              <a:rPr sz="2200" spc="119" dirty="0">
                <a:solidFill>
                  <a:srgbClr val="3333A3"/>
                </a:solidFill>
                <a:latin typeface="Times New Roman"/>
                <a:cs typeface="Times New Roman"/>
              </a:rPr>
              <a:t>de </a:t>
            </a:r>
            <a:r>
              <a:rPr sz="2200" spc="159" dirty="0" err="1" smtClean="0">
                <a:solidFill>
                  <a:srgbClr val="3333A3"/>
                </a:solidFill>
                <a:latin typeface="Times New Roman"/>
                <a:cs typeface="Times New Roman"/>
              </a:rPr>
              <a:t>l'identi</a:t>
            </a:r>
            <a:r>
              <a:rPr lang="fr-FR" sz="2200" spc="159" dirty="0" smtClean="0">
                <a:solidFill>
                  <a:srgbClr val="3333A3"/>
                </a:solidFill>
                <a:latin typeface="Times New Roman"/>
                <a:cs typeface="Times New Roman"/>
              </a:rPr>
              <a:t>fi</a:t>
            </a:r>
            <a:r>
              <a:rPr sz="2200" spc="198" dirty="0" smtClean="0">
                <a:solidFill>
                  <a:srgbClr val="3333A3"/>
                </a:solidFill>
                <a:latin typeface="Times New Roman"/>
                <a:cs typeface="Times New Roman"/>
              </a:rPr>
              <a:t>ant </a:t>
            </a:r>
            <a:r>
              <a:rPr sz="2200" spc="119" dirty="0">
                <a:solidFill>
                  <a:srgbClr val="3333A3"/>
                </a:solidFill>
                <a:latin typeface="Times New Roman"/>
                <a:cs typeface="Times New Roman"/>
              </a:rPr>
              <a:t>de </a:t>
            </a:r>
            <a:r>
              <a:rPr sz="2200" spc="59" dirty="0">
                <a:solidFill>
                  <a:srgbClr val="3333A3"/>
                </a:solidFill>
                <a:latin typeface="Times New Roman"/>
                <a:cs typeface="Times New Roman"/>
              </a:rPr>
              <a:t>la  </a:t>
            </a:r>
            <a:r>
              <a:rPr sz="2200" spc="109" dirty="0">
                <a:solidFill>
                  <a:srgbClr val="3333A3"/>
                </a:solidFill>
                <a:latin typeface="Times New Roman"/>
                <a:cs typeface="Times New Roman"/>
              </a:rPr>
              <a:t>machine </a:t>
            </a:r>
            <a:r>
              <a:rPr sz="2200" spc="10" dirty="0">
                <a:latin typeface="Times New Roman"/>
                <a:cs typeface="Times New Roman"/>
              </a:rPr>
              <a:t>doit toujours </a:t>
            </a:r>
            <a:r>
              <a:rPr sz="2200" spc="30" dirty="0">
                <a:latin typeface="Times New Roman"/>
                <a:cs typeface="Times New Roman"/>
              </a:rPr>
              <a:t>être </a:t>
            </a:r>
            <a:r>
              <a:rPr sz="2200" spc="89" dirty="0">
                <a:solidFill>
                  <a:srgbClr val="3333A3"/>
                </a:solidFill>
                <a:latin typeface="Times New Roman"/>
                <a:cs typeface="Times New Roman"/>
              </a:rPr>
              <a:t>égale </a:t>
            </a:r>
            <a:r>
              <a:rPr sz="2200" spc="59" dirty="0">
                <a:latin typeface="Times New Roman"/>
                <a:cs typeface="Times New Roman"/>
              </a:rPr>
              <a:t>à </a:t>
            </a:r>
            <a:r>
              <a:rPr sz="2200" spc="-20" dirty="0">
                <a:latin typeface="Times New Roman"/>
                <a:cs typeface="Times New Roman"/>
              </a:rPr>
              <a:t>la longueur </a:t>
            </a:r>
            <a:r>
              <a:rPr sz="2200" dirty="0">
                <a:latin typeface="Times New Roman"/>
                <a:cs typeface="Times New Roman"/>
              </a:rPr>
              <a:t>de </a:t>
            </a:r>
            <a:r>
              <a:rPr sz="2200" spc="-20" dirty="0">
                <a:latin typeface="Times New Roman"/>
                <a:cs typeface="Times New Roman"/>
              </a:rPr>
              <a:t>la </a:t>
            </a:r>
            <a:r>
              <a:rPr sz="2200" spc="10" dirty="0">
                <a:latin typeface="Times New Roman"/>
                <a:cs typeface="Times New Roman"/>
              </a:rPr>
              <a:t>partie </a:t>
            </a:r>
            <a:r>
              <a:rPr sz="2200" spc="30" dirty="0">
                <a:latin typeface="Times New Roman"/>
                <a:cs typeface="Times New Roman"/>
              </a:rPr>
              <a:t>hôte </a:t>
            </a:r>
            <a:r>
              <a:rPr sz="2200" spc="10" dirty="0">
                <a:latin typeface="Times New Roman"/>
                <a:cs typeface="Times New Roman"/>
              </a:rPr>
              <a:t>dans  l'adressage </a:t>
            </a:r>
            <a:r>
              <a:rPr sz="2200" spc="-30" dirty="0">
                <a:latin typeface="Times New Roman"/>
                <a:cs typeface="Times New Roman"/>
              </a:rPr>
              <a:t>classique </a:t>
            </a:r>
            <a:r>
              <a:rPr sz="2200" spc="20" dirty="0">
                <a:latin typeface="Times New Roman"/>
                <a:cs typeface="Times New Roman"/>
              </a:rPr>
              <a:t>(sans </a:t>
            </a:r>
            <a:r>
              <a:rPr sz="2200" spc="-59" dirty="0">
                <a:latin typeface="Times New Roman"/>
                <a:cs typeface="Times New Roman"/>
              </a:rPr>
              <a:t>le </a:t>
            </a:r>
            <a:r>
              <a:rPr sz="2200" spc="-20" dirty="0">
                <a:latin typeface="Times New Roman"/>
                <a:cs typeface="Times New Roman"/>
              </a:rPr>
              <a:t>sous</a:t>
            </a:r>
            <a:r>
              <a:rPr sz="2200" spc="-99" dirty="0">
                <a:latin typeface="Times New Roman"/>
                <a:cs typeface="Times New Roman"/>
              </a:rPr>
              <a:t> </a:t>
            </a:r>
            <a:r>
              <a:rPr sz="2200" spc="20" dirty="0">
                <a:latin typeface="Times New Roman"/>
                <a:cs typeface="Times New Roman"/>
              </a:rPr>
              <a:t>réseau).</a:t>
            </a:r>
            <a:endParaRPr sz="2200" dirty="0">
              <a:latin typeface="Times New Roman"/>
              <a:cs typeface="Times New Roman"/>
            </a:endParaRPr>
          </a:p>
        </p:txBody>
      </p:sp>
    </p:spTree>
    <p:extLst>
      <p:ext uri="{BB962C8B-B14F-4D97-AF65-F5344CB8AC3E}">
        <p14:creationId xmlns:p14="http://schemas.microsoft.com/office/powerpoint/2010/main" val="4275011766"/>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11E"/>
          </a:solidFill>
        </p:spPr>
        <p:txBody>
          <a:bodyPr wrap="square" lIns="0" tIns="0" rIns="0" bIns="0" rtlCol="0"/>
          <a:lstStyle/>
          <a:p>
            <a:endParaRPr/>
          </a:p>
        </p:txBody>
      </p:sp>
      <p:sp>
        <p:nvSpPr>
          <p:cNvPr id="3" name="object 3"/>
          <p:cNvSpPr txBox="1"/>
          <p:nvPr/>
        </p:nvSpPr>
        <p:spPr>
          <a:xfrm>
            <a:off x="1690782" y="0"/>
            <a:ext cx="1188972" cy="203601"/>
          </a:xfrm>
          <a:prstGeom prst="rect">
            <a:avLst/>
          </a:prstGeom>
        </p:spPr>
        <p:txBody>
          <a:bodyPr vert="horz" wrap="square" lIns="0" tIns="33992" rIns="0" bIns="0" rtlCol="0">
            <a:spAutoFit/>
          </a:bodyPr>
          <a:lstStyle/>
          <a:p>
            <a:pPr marL="25179">
              <a:spcBef>
                <a:spcPts val="26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149" dirty="0">
                <a:solidFill>
                  <a:srgbClr val="04064C"/>
                </a:solidFill>
                <a:latin typeface="Times New Roman"/>
                <a:cs typeface="Times New Roman"/>
                <a:hlinkClick r:id="" action="ppaction://noaction"/>
              </a:rPr>
              <a:t> IP</a:t>
            </a:r>
            <a:endParaRPr sz="1100">
              <a:latin typeface="Times New Roman"/>
              <a:cs typeface="Times New Roman"/>
            </a:endParaRPr>
          </a:p>
        </p:txBody>
      </p:sp>
      <p:sp>
        <p:nvSpPr>
          <p:cNvPr id="4" name="object 4"/>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5" name="object 5"/>
          <p:cNvSpPr txBox="1"/>
          <p:nvPr/>
        </p:nvSpPr>
        <p:spPr>
          <a:xfrm>
            <a:off x="5879793" y="0"/>
            <a:ext cx="1950972" cy="203601"/>
          </a:xfrm>
          <a:prstGeom prst="rect">
            <a:avLst/>
          </a:prstGeom>
        </p:spPr>
        <p:txBody>
          <a:bodyPr vert="horz" wrap="square" lIns="0" tIns="33992" rIns="0" bIns="0" rtlCol="0">
            <a:spAutoFit/>
          </a:bodyPr>
          <a:lstStyle/>
          <a:p>
            <a:pPr marL="25179">
              <a:spcBef>
                <a:spcPts val="26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08"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6" name="object 6"/>
          <p:cNvSpPr/>
          <p:nvPr/>
        </p:nvSpPr>
        <p:spPr>
          <a:xfrm>
            <a:off x="290921" y="983324"/>
            <a:ext cx="129451" cy="129332"/>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431833" y="817699"/>
            <a:ext cx="8441197" cy="4168197"/>
          </a:xfrm>
          <a:prstGeom prst="rect">
            <a:avLst/>
          </a:prstGeom>
        </p:spPr>
        <p:txBody>
          <a:bodyPr vert="horz" wrap="square" lIns="0" tIns="13848" rIns="0" bIns="0" rtlCol="0">
            <a:spAutoFit/>
          </a:bodyPr>
          <a:lstStyle/>
          <a:p>
            <a:pPr marL="125895" marR="929106">
              <a:lnSpc>
                <a:spcPct val="102600"/>
              </a:lnSpc>
              <a:spcBef>
                <a:spcPts val="109"/>
              </a:spcBef>
            </a:pPr>
            <a:r>
              <a:rPr sz="2200" spc="-20" dirty="0">
                <a:latin typeface="Times New Roman"/>
                <a:cs typeface="Times New Roman"/>
              </a:rPr>
              <a:t>En </a:t>
            </a:r>
            <a:r>
              <a:rPr sz="2200" spc="10" dirty="0">
                <a:latin typeface="Times New Roman"/>
                <a:cs typeface="Times New Roman"/>
              </a:rPr>
              <a:t>considérant </a:t>
            </a:r>
            <a:r>
              <a:rPr sz="2200" i="1" spc="-20" dirty="0">
                <a:latin typeface="MathJax_Math"/>
                <a:cs typeface="MathJax_Math"/>
              </a:rPr>
              <a:t>n </a:t>
            </a:r>
            <a:r>
              <a:rPr sz="2200" spc="-59" dirty="0">
                <a:latin typeface="Times New Roman"/>
                <a:cs typeface="Times New Roman"/>
              </a:rPr>
              <a:t>le </a:t>
            </a:r>
            <a:r>
              <a:rPr sz="2200" spc="-20" dirty="0">
                <a:latin typeface="Times New Roman"/>
                <a:cs typeface="Times New Roman"/>
              </a:rPr>
              <a:t>nombre </a:t>
            </a:r>
            <a:r>
              <a:rPr sz="2200" dirty="0">
                <a:latin typeface="Times New Roman"/>
                <a:cs typeface="Times New Roman"/>
              </a:rPr>
              <a:t>de </a:t>
            </a:r>
            <a:r>
              <a:rPr sz="2200" spc="10" dirty="0">
                <a:latin typeface="Times New Roman"/>
                <a:cs typeface="Times New Roman"/>
              </a:rPr>
              <a:t>bits </a:t>
            </a:r>
            <a:r>
              <a:rPr sz="2200" spc="-30" dirty="0">
                <a:latin typeface="Times New Roman"/>
                <a:cs typeface="Times New Roman"/>
              </a:rPr>
              <a:t>utilisé </a:t>
            </a:r>
            <a:r>
              <a:rPr sz="2200" spc="10" dirty="0">
                <a:latin typeface="Times New Roman"/>
                <a:cs typeface="Times New Roman"/>
              </a:rPr>
              <a:t>pour </a:t>
            </a:r>
            <a:r>
              <a:rPr sz="2200" spc="-59" dirty="0">
                <a:latin typeface="Times New Roman"/>
                <a:cs typeface="Times New Roman"/>
              </a:rPr>
              <a:t>le </a:t>
            </a:r>
            <a:r>
              <a:rPr sz="2200" spc="-20" dirty="0">
                <a:latin typeface="Times New Roman"/>
                <a:cs typeface="Times New Roman"/>
              </a:rPr>
              <a:t>sous </a:t>
            </a:r>
            <a:r>
              <a:rPr sz="2200" spc="10" dirty="0">
                <a:latin typeface="Times New Roman"/>
                <a:cs typeface="Times New Roman"/>
              </a:rPr>
              <a:t>réseau, </a:t>
            </a:r>
            <a:r>
              <a:rPr sz="2200" spc="-59" dirty="0">
                <a:latin typeface="Times New Roman"/>
                <a:cs typeface="Times New Roman"/>
              </a:rPr>
              <a:t>le  </a:t>
            </a:r>
            <a:r>
              <a:rPr sz="2200" spc="-20" dirty="0">
                <a:latin typeface="Times New Roman"/>
                <a:cs typeface="Times New Roman"/>
              </a:rPr>
              <a:t>nombre </a:t>
            </a:r>
            <a:r>
              <a:rPr sz="2200" dirty="0">
                <a:latin typeface="Times New Roman"/>
                <a:cs typeface="Times New Roman"/>
              </a:rPr>
              <a:t>de </a:t>
            </a:r>
            <a:r>
              <a:rPr sz="2200" spc="-20" dirty="0">
                <a:latin typeface="Times New Roman"/>
                <a:cs typeface="Times New Roman"/>
              </a:rPr>
              <a:t>sous-réseaux </a:t>
            </a:r>
            <a:r>
              <a:rPr sz="2200" spc="-30" dirty="0">
                <a:latin typeface="Times New Roman"/>
                <a:cs typeface="Times New Roman"/>
              </a:rPr>
              <a:t>possible </a:t>
            </a:r>
            <a:r>
              <a:rPr sz="2200" spc="40" dirty="0">
                <a:latin typeface="Times New Roman"/>
                <a:cs typeface="Times New Roman"/>
              </a:rPr>
              <a:t>est </a:t>
            </a:r>
            <a:r>
              <a:rPr sz="2200" dirty="0">
                <a:latin typeface="Times New Roman"/>
                <a:cs typeface="Times New Roman"/>
              </a:rPr>
              <a:t>déterminé par</a:t>
            </a:r>
            <a:r>
              <a:rPr sz="2200" spc="-327" dirty="0">
                <a:latin typeface="Times New Roman"/>
                <a:cs typeface="Times New Roman"/>
              </a:rPr>
              <a:t> </a:t>
            </a:r>
            <a:r>
              <a:rPr sz="2200" spc="-10" dirty="0">
                <a:latin typeface="Times New Roman"/>
                <a:cs typeface="Times New Roman"/>
              </a:rPr>
              <a:t>:</a:t>
            </a:r>
            <a:endParaRPr sz="2200" dirty="0">
              <a:latin typeface="Times New Roman"/>
              <a:cs typeface="Times New Roman"/>
            </a:endParaRPr>
          </a:p>
          <a:p>
            <a:pPr>
              <a:spcBef>
                <a:spcPts val="79"/>
              </a:spcBef>
            </a:pPr>
            <a:endParaRPr sz="1900" dirty="0">
              <a:latin typeface="Times New Roman"/>
              <a:cs typeface="Times New Roman"/>
            </a:endParaRPr>
          </a:p>
          <a:p>
            <a:pPr marL="36510" algn="ctr"/>
            <a:r>
              <a:rPr sz="2200" i="1" spc="-20" dirty="0">
                <a:latin typeface="MathJax_Math"/>
                <a:cs typeface="MathJax_Math"/>
              </a:rPr>
              <a:t>S </a:t>
            </a:r>
            <a:r>
              <a:rPr sz="2200" spc="-20" dirty="0">
                <a:latin typeface="Latin Modern Math"/>
                <a:cs typeface="Latin Modern Math"/>
              </a:rPr>
              <a:t>= </a:t>
            </a:r>
            <a:r>
              <a:rPr sz="2200" spc="50" dirty="0">
                <a:latin typeface="Latin Modern Math"/>
                <a:cs typeface="Latin Modern Math"/>
              </a:rPr>
              <a:t>2</a:t>
            </a:r>
            <a:r>
              <a:rPr sz="2400" i="1" spc="73" baseline="31250" dirty="0">
                <a:latin typeface="Arial"/>
                <a:cs typeface="Arial"/>
              </a:rPr>
              <a:t>n </a:t>
            </a:r>
            <a:r>
              <a:rPr sz="2200" i="1" spc="-149" dirty="0">
                <a:latin typeface="DejaVu Sans"/>
                <a:cs typeface="DejaVu Sans"/>
              </a:rPr>
              <a:t>−</a:t>
            </a:r>
            <a:r>
              <a:rPr sz="2200" i="1" spc="-59" dirty="0">
                <a:latin typeface="DejaVu Sans"/>
                <a:cs typeface="DejaVu Sans"/>
              </a:rPr>
              <a:t> </a:t>
            </a:r>
            <a:r>
              <a:rPr lang="fr-FR" sz="2200" spc="-10" dirty="0">
                <a:latin typeface="Latin Modern Math"/>
                <a:cs typeface="DejaVu Sans"/>
              </a:rPr>
              <a:t>2</a:t>
            </a:r>
            <a:endParaRPr sz="2200" dirty="0">
              <a:latin typeface="Latin Modern Math"/>
              <a:cs typeface="Latin Modern Math"/>
            </a:endParaRPr>
          </a:p>
          <a:p>
            <a:pPr marL="125895" marR="409159">
              <a:lnSpc>
                <a:spcPct val="102600"/>
              </a:lnSpc>
              <a:spcBef>
                <a:spcPts val="1081"/>
              </a:spcBef>
            </a:pPr>
            <a:r>
              <a:rPr sz="2200" spc="-20" dirty="0" smtClean="0">
                <a:latin typeface="Times New Roman"/>
                <a:cs typeface="Times New Roman"/>
              </a:rPr>
              <a:t>En </a:t>
            </a:r>
            <a:r>
              <a:rPr sz="2200" spc="10" dirty="0">
                <a:latin typeface="Times New Roman"/>
                <a:cs typeface="Times New Roman"/>
              </a:rPr>
              <a:t>considérant </a:t>
            </a:r>
            <a:r>
              <a:rPr sz="2200" i="1" spc="-10" dirty="0">
                <a:latin typeface="MathJax_Math"/>
                <a:cs typeface="MathJax_Math"/>
              </a:rPr>
              <a:t>p </a:t>
            </a:r>
            <a:r>
              <a:rPr sz="2200" spc="-59" dirty="0">
                <a:latin typeface="Times New Roman"/>
                <a:cs typeface="Times New Roman"/>
              </a:rPr>
              <a:t>le </a:t>
            </a:r>
            <a:r>
              <a:rPr sz="2200" spc="-20" dirty="0">
                <a:latin typeface="Times New Roman"/>
                <a:cs typeface="Times New Roman"/>
              </a:rPr>
              <a:t>nombre </a:t>
            </a:r>
            <a:r>
              <a:rPr sz="2200" dirty="0">
                <a:latin typeface="Times New Roman"/>
                <a:cs typeface="Times New Roman"/>
              </a:rPr>
              <a:t>de </a:t>
            </a:r>
            <a:r>
              <a:rPr sz="2200" spc="10" dirty="0">
                <a:latin typeface="Times New Roman"/>
                <a:cs typeface="Times New Roman"/>
              </a:rPr>
              <a:t>bits </a:t>
            </a:r>
            <a:r>
              <a:rPr sz="2200" spc="50" dirty="0">
                <a:latin typeface="Times New Roman"/>
                <a:cs typeface="Times New Roman"/>
              </a:rPr>
              <a:t>restant </a:t>
            </a:r>
            <a:r>
              <a:rPr sz="2200" spc="10" dirty="0">
                <a:latin typeface="Times New Roman"/>
                <a:cs typeface="Times New Roman"/>
              </a:rPr>
              <a:t>pour </a:t>
            </a:r>
            <a:r>
              <a:rPr sz="2200" spc="-59" dirty="0">
                <a:latin typeface="Times New Roman"/>
                <a:cs typeface="Times New Roman"/>
              </a:rPr>
              <a:t>le </a:t>
            </a:r>
            <a:r>
              <a:rPr sz="2200" spc="30" dirty="0">
                <a:latin typeface="Times New Roman"/>
                <a:cs typeface="Times New Roman"/>
              </a:rPr>
              <a:t>host </a:t>
            </a:r>
            <a:r>
              <a:rPr sz="2200" spc="-20" dirty="0">
                <a:latin typeface="Times New Roman"/>
                <a:cs typeface="Times New Roman"/>
              </a:rPr>
              <a:t>id, </a:t>
            </a:r>
            <a:r>
              <a:rPr sz="2200" spc="-59" dirty="0">
                <a:latin typeface="Times New Roman"/>
                <a:cs typeface="Times New Roman"/>
              </a:rPr>
              <a:t>le </a:t>
            </a:r>
            <a:r>
              <a:rPr sz="2200" spc="-10" dirty="0">
                <a:latin typeface="Times New Roman"/>
                <a:cs typeface="Times New Roman"/>
              </a:rPr>
              <a:t>nombre  </a:t>
            </a:r>
            <a:r>
              <a:rPr sz="2200" spc="50" dirty="0">
                <a:latin typeface="Times New Roman"/>
                <a:cs typeface="Times New Roman"/>
              </a:rPr>
              <a:t>d'hôtes </a:t>
            </a:r>
            <a:r>
              <a:rPr sz="2200" spc="-30" dirty="0">
                <a:latin typeface="Times New Roman"/>
                <a:cs typeface="Times New Roman"/>
              </a:rPr>
              <a:t>possibles </a:t>
            </a:r>
            <a:r>
              <a:rPr sz="2200" spc="40" dirty="0">
                <a:latin typeface="Times New Roman"/>
                <a:cs typeface="Times New Roman"/>
              </a:rPr>
              <a:t>est </a:t>
            </a:r>
            <a:r>
              <a:rPr sz="2200" dirty="0">
                <a:latin typeface="Times New Roman"/>
                <a:cs typeface="Times New Roman"/>
              </a:rPr>
              <a:t>déterminé</a:t>
            </a:r>
            <a:r>
              <a:rPr sz="2200" spc="89" dirty="0">
                <a:latin typeface="Times New Roman"/>
                <a:cs typeface="Times New Roman"/>
              </a:rPr>
              <a:t> </a:t>
            </a:r>
            <a:r>
              <a:rPr sz="2200" dirty="0">
                <a:latin typeface="Times New Roman"/>
                <a:cs typeface="Times New Roman"/>
              </a:rPr>
              <a:t>par:</a:t>
            </a:r>
          </a:p>
          <a:p>
            <a:pPr>
              <a:spcBef>
                <a:spcPts val="69"/>
              </a:spcBef>
            </a:pPr>
            <a:endParaRPr sz="1900" dirty="0">
              <a:latin typeface="Times New Roman"/>
              <a:cs typeface="Times New Roman"/>
            </a:endParaRPr>
          </a:p>
          <a:p>
            <a:pPr marL="36510" algn="ctr"/>
            <a:r>
              <a:rPr sz="2200" i="1" spc="-20" dirty="0">
                <a:latin typeface="MathJax_Math"/>
                <a:cs typeface="MathJax_Math"/>
              </a:rPr>
              <a:t>H  </a:t>
            </a:r>
            <a:r>
              <a:rPr sz="2200" spc="-20" dirty="0">
                <a:latin typeface="Latin Modern Math"/>
                <a:cs typeface="Latin Modern Math"/>
              </a:rPr>
              <a:t>= </a:t>
            </a:r>
            <a:r>
              <a:rPr sz="2200" spc="-30" dirty="0">
                <a:latin typeface="Latin Modern Math"/>
                <a:cs typeface="Latin Modern Math"/>
              </a:rPr>
              <a:t>2</a:t>
            </a:r>
            <a:r>
              <a:rPr sz="2400" i="1" spc="-44" baseline="31250" dirty="0">
                <a:latin typeface="Arial"/>
                <a:cs typeface="Arial"/>
              </a:rPr>
              <a:t>p </a:t>
            </a:r>
            <a:r>
              <a:rPr sz="2200" i="1" spc="-149" dirty="0">
                <a:latin typeface="DejaVu Sans"/>
                <a:cs typeface="DejaVu Sans"/>
              </a:rPr>
              <a:t>−</a:t>
            </a:r>
            <a:r>
              <a:rPr sz="2200" i="1" spc="-454" dirty="0">
                <a:latin typeface="DejaVu Sans"/>
                <a:cs typeface="DejaVu Sans"/>
              </a:rPr>
              <a:t> </a:t>
            </a:r>
            <a:r>
              <a:rPr sz="2200" spc="-10" dirty="0">
                <a:latin typeface="Latin Modern Math"/>
                <a:cs typeface="Latin Modern Math"/>
              </a:rPr>
              <a:t>2</a:t>
            </a:r>
            <a:endParaRPr sz="2200" dirty="0">
              <a:latin typeface="Latin Modern Math"/>
              <a:cs typeface="Latin Modern Math"/>
            </a:endParaRPr>
          </a:p>
          <a:p>
            <a:pPr marL="125895" marR="186325">
              <a:lnSpc>
                <a:spcPct val="102600"/>
              </a:lnSpc>
              <a:spcBef>
                <a:spcPts val="2181"/>
              </a:spcBef>
            </a:pPr>
            <a:r>
              <a:rPr sz="2200" spc="-10" dirty="0">
                <a:latin typeface="Times New Roman"/>
                <a:cs typeface="Times New Roman"/>
              </a:rPr>
              <a:t>car </a:t>
            </a:r>
            <a:r>
              <a:rPr sz="2200" spc="-50" dirty="0">
                <a:latin typeface="Times New Roman"/>
                <a:cs typeface="Times New Roman"/>
              </a:rPr>
              <a:t>ni </a:t>
            </a:r>
            <a:r>
              <a:rPr sz="2200" spc="10" dirty="0">
                <a:latin typeface="Times New Roman"/>
                <a:cs typeface="Times New Roman"/>
              </a:rPr>
              <a:t>l'adresse </a:t>
            </a:r>
            <a:r>
              <a:rPr sz="2200" dirty="0">
                <a:latin typeface="Times New Roman"/>
                <a:cs typeface="Times New Roman"/>
              </a:rPr>
              <a:t>de </a:t>
            </a:r>
            <a:r>
              <a:rPr sz="2200" spc="20" dirty="0">
                <a:latin typeface="Times New Roman"/>
                <a:cs typeface="Times New Roman"/>
              </a:rPr>
              <a:t>broadcast </a:t>
            </a:r>
            <a:r>
              <a:rPr sz="2200" spc="30" dirty="0">
                <a:latin typeface="Times New Roman"/>
                <a:cs typeface="Times New Roman"/>
              </a:rPr>
              <a:t>(bits </a:t>
            </a:r>
            <a:r>
              <a:rPr sz="2200" dirty="0">
                <a:latin typeface="Times New Roman"/>
                <a:cs typeface="Times New Roman"/>
              </a:rPr>
              <a:t>de </a:t>
            </a:r>
            <a:r>
              <a:rPr sz="2200" spc="-20" dirty="0">
                <a:latin typeface="Times New Roman"/>
                <a:cs typeface="Times New Roman"/>
              </a:rPr>
              <a:t>la </a:t>
            </a:r>
            <a:r>
              <a:rPr sz="2200" spc="10" dirty="0">
                <a:latin typeface="Times New Roman"/>
                <a:cs typeface="Times New Roman"/>
              </a:rPr>
              <a:t>partie </a:t>
            </a:r>
            <a:r>
              <a:rPr sz="2200" spc="-10" dirty="0">
                <a:latin typeface="Times New Roman"/>
                <a:cs typeface="Times New Roman"/>
              </a:rPr>
              <a:t>machine </a:t>
            </a:r>
            <a:r>
              <a:rPr sz="2200" spc="59" dirty="0">
                <a:latin typeface="Times New Roman"/>
                <a:cs typeface="Times New Roman"/>
              </a:rPr>
              <a:t>à </a:t>
            </a:r>
            <a:r>
              <a:rPr sz="2200" spc="40" dirty="0">
                <a:latin typeface="Times New Roman"/>
                <a:cs typeface="Times New Roman"/>
              </a:rPr>
              <a:t>1) </a:t>
            </a:r>
            <a:r>
              <a:rPr sz="2200" spc="-50" dirty="0">
                <a:latin typeface="Times New Roman"/>
                <a:cs typeface="Times New Roman"/>
              </a:rPr>
              <a:t>ni </a:t>
            </a:r>
            <a:r>
              <a:rPr sz="2200" spc="10" dirty="0">
                <a:latin typeface="Times New Roman"/>
                <a:cs typeface="Times New Roman"/>
              </a:rPr>
              <a:t>l'adresse  </a:t>
            </a:r>
            <a:r>
              <a:rPr sz="2200" dirty="0">
                <a:latin typeface="Times New Roman"/>
                <a:cs typeface="Times New Roman"/>
              </a:rPr>
              <a:t>de</a:t>
            </a:r>
            <a:r>
              <a:rPr sz="2200" spc="169" dirty="0">
                <a:latin typeface="Times New Roman"/>
                <a:cs typeface="Times New Roman"/>
              </a:rPr>
              <a:t> </a:t>
            </a:r>
            <a:r>
              <a:rPr sz="2200" dirty="0">
                <a:latin typeface="Times New Roman"/>
                <a:cs typeface="Times New Roman"/>
              </a:rPr>
              <a:t>réseau</a:t>
            </a:r>
            <a:r>
              <a:rPr sz="2200" spc="169" dirty="0">
                <a:latin typeface="Times New Roman"/>
                <a:cs typeface="Times New Roman"/>
              </a:rPr>
              <a:t> </a:t>
            </a:r>
            <a:r>
              <a:rPr sz="2200" spc="30" dirty="0">
                <a:latin typeface="Times New Roman"/>
                <a:cs typeface="Times New Roman"/>
              </a:rPr>
              <a:t>(bits</a:t>
            </a:r>
            <a:r>
              <a:rPr sz="2200" spc="169" dirty="0">
                <a:latin typeface="Times New Roman"/>
                <a:cs typeface="Times New Roman"/>
              </a:rPr>
              <a:t> </a:t>
            </a:r>
            <a:r>
              <a:rPr sz="2200" dirty="0">
                <a:latin typeface="Times New Roman"/>
                <a:cs typeface="Times New Roman"/>
              </a:rPr>
              <a:t>de</a:t>
            </a:r>
            <a:r>
              <a:rPr sz="2200" spc="169" dirty="0">
                <a:latin typeface="Times New Roman"/>
                <a:cs typeface="Times New Roman"/>
              </a:rPr>
              <a:t> </a:t>
            </a:r>
            <a:r>
              <a:rPr sz="2200" spc="-20" dirty="0">
                <a:latin typeface="Times New Roman"/>
                <a:cs typeface="Times New Roman"/>
              </a:rPr>
              <a:t>la</a:t>
            </a:r>
            <a:r>
              <a:rPr sz="2200" spc="169" dirty="0">
                <a:latin typeface="Times New Roman"/>
                <a:cs typeface="Times New Roman"/>
              </a:rPr>
              <a:t> </a:t>
            </a:r>
            <a:r>
              <a:rPr sz="2200" spc="10" dirty="0">
                <a:latin typeface="Times New Roman"/>
                <a:cs typeface="Times New Roman"/>
              </a:rPr>
              <a:t>partie</a:t>
            </a:r>
            <a:r>
              <a:rPr sz="2200" spc="169" dirty="0">
                <a:latin typeface="Times New Roman"/>
                <a:cs typeface="Times New Roman"/>
              </a:rPr>
              <a:t> </a:t>
            </a:r>
            <a:r>
              <a:rPr sz="2200" spc="-10" dirty="0">
                <a:latin typeface="Times New Roman"/>
                <a:cs typeface="Times New Roman"/>
              </a:rPr>
              <a:t>machine</a:t>
            </a:r>
            <a:r>
              <a:rPr sz="2200" spc="169" dirty="0">
                <a:latin typeface="Times New Roman"/>
                <a:cs typeface="Times New Roman"/>
              </a:rPr>
              <a:t> </a:t>
            </a:r>
            <a:r>
              <a:rPr sz="2200" spc="59" dirty="0">
                <a:latin typeface="Times New Roman"/>
                <a:cs typeface="Times New Roman"/>
              </a:rPr>
              <a:t>à</a:t>
            </a:r>
            <a:r>
              <a:rPr sz="2200" spc="169" dirty="0">
                <a:latin typeface="Times New Roman"/>
                <a:cs typeface="Times New Roman"/>
              </a:rPr>
              <a:t> </a:t>
            </a:r>
            <a:r>
              <a:rPr sz="2200" spc="40" dirty="0">
                <a:latin typeface="Times New Roman"/>
                <a:cs typeface="Times New Roman"/>
              </a:rPr>
              <a:t>0)</a:t>
            </a:r>
            <a:r>
              <a:rPr sz="2200" spc="169" dirty="0">
                <a:latin typeface="Times New Roman"/>
                <a:cs typeface="Times New Roman"/>
              </a:rPr>
              <a:t> </a:t>
            </a:r>
            <a:r>
              <a:rPr sz="2200" spc="-10" dirty="0">
                <a:latin typeface="Times New Roman"/>
                <a:cs typeface="Times New Roman"/>
              </a:rPr>
              <a:t>ne</a:t>
            </a:r>
            <a:r>
              <a:rPr sz="2200" spc="169" dirty="0">
                <a:latin typeface="Times New Roman"/>
                <a:cs typeface="Times New Roman"/>
              </a:rPr>
              <a:t> </a:t>
            </a:r>
            <a:r>
              <a:rPr sz="2200" spc="30" dirty="0">
                <a:latin typeface="Times New Roman"/>
                <a:cs typeface="Times New Roman"/>
              </a:rPr>
              <a:t>sont</a:t>
            </a:r>
            <a:r>
              <a:rPr sz="2200" spc="169" dirty="0">
                <a:latin typeface="Times New Roman"/>
                <a:cs typeface="Times New Roman"/>
              </a:rPr>
              <a:t> </a:t>
            </a:r>
            <a:r>
              <a:rPr sz="2200" spc="-20" dirty="0">
                <a:latin typeface="Times New Roman"/>
                <a:cs typeface="Times New Roman"/>
              </a:rPr>
              <a:t>utilisables</a:t>
            </a:r>
            <a:r>
              <a:rPr sz="2200" spc="169" dirty="0">
                <a:latin typeface="Times New Roman"/>
                <a:cs typeface="Times New Roman"/>
              </a:rPr>
              <a:t> </a:t>
            </a:r>
            <a:r>
              <a:rPr sz="2200" dirty="0">
                <a:latin typeface="Times New Roman"/>
                <a:cs typeface="Times New Roman"/>
              </a:rPr>
              <a:t>par</a:t>
            </a:r>
            <a:r>
              <a:rPr sz="2200" spc="169" dirty="0">
                <a:latin typeface="Times New Roman"/>
                <a:cs typeface="Times New Roman"/>
              </a:rPr>
              <a:t> </a:t>
            </a:r>
            <a:r>
              <a:rPr sz="2200" dirty="0">
                <a:latin typeface="Times New Roman"/>
                <a:cs typeface="Times New Roman"/>
              </a:rPr>
              <a:t>une</a:t>
            </a:r>
          </a:p>
          <a:p>
            <a:pPr marL="125895">
              <a:spcBef>
                <a:spcPts val="69"/>
              </a:spcBef>
            </a:pPr>
            <a:r>
              <a:rPr sz="2200" spc="-10" dirty="0">
                <a:latin typeface="Times New Roman"/>
                <a:cs typeface="Times New Roman"/>
              </a:rPr>
              <a:t>machine</a:t>
            </a:r>
            <a:endParaRPr sz="2200" dirty="0">
              <a:latin typeface="Times New Roman"/>
              <a:cs typeface="Times New Roman"/>
            </a:endParaRPr>
          </a:p>
        </p:txBody>
      </p:sp>
      <p:sp>
        <p:nvSpPr>
          <p:cNvPr id="8" name="object 8"/>
          <p:cNvSpPr/>
          <p:nvPr/>
        </p:nvSpPr>
        <p:spPr>
          <a:xfrm>
            <a:off x="248361" y="2420888"/>
            <a:ext cx="129451" cy="129332"/>
          </a:xfrm>
          <a:prstGeom prst="rect">
            <a:avLst/>
          </a:prstGeom>
          <a:blipFill>
            <a:blip r:embed="rId3" cstate="print"/>
            <a:stretch>
              <a:fillRect/>
            </a:stretch>
          </a:blipFill>
        </p:spPr>
        <p:txBody>
          <a:bodyPr wrap="square" lIns="0" tIns="0" rIns="0" bIns="0" rtlCol="0"/>
          <a:lstStyle/>
          <a:p>
            <a:endParaRPr/>
          </a:p>
        </p:txBody>
      </p:sp>
      <p:sp>
        <p:nvSpPr>
          <p:cNvPr id="16"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119" dirty="0">
                <a:solidFill>
                  <a:srgbClr val="04064C"/>
                </a:solidFill>
                <a:latin typeface="Times New Roman"/>
                <a:cs typeface="Times New Roman"/>
              </a:rPr>
              <a:t>Le </a:t>
            </a:r>
            <a:r>
              <a:rPr sz="2400" spc="-30" dirty="0">
                <a:solidFill>
                  <a:srgbClr val="04064C"/>
                </a:solidFill>
                <a:latin typeface="Times New Roman"/>
                <a:cs typeface="Times New Roman"/>
              </a:rPr>
              <a:t>sous</a:t>
            </a:r>
            <a:r>
              <a:rPr sz="2400" spc="-20" dirty="0">
                <a:solidFill>
                  <a:srgbClr val="04064C"/>
                </a:solidFill>
                <a:latin typeface="Times New Roman"/>
                <a:cs typeface="Times New Roman"/>
              </a:rPr>
              <a:t> </a:t>
            </a:r>
            <a:r>
              <a:rPr sz="2400" spc="-10" dirty="0">
                <a:solidFill>
                  <a:srgbClr val="04064C"/>
                </a:solidFill>
                <a:latin typeface="Times New Roman"/>
                <a:cs typeface="Times New Roman"/>
              </a:rPr>
              <a:t>adressage</a:t>
            </a:r>
            <a:endParaRPr sz="2400">
              <a:latin typeface="Times New Roman"/>
              <a:cs typeface="Times New Roman"/>
            </a:endParaRPr>
          </a:p>
        </p:txBody>
      </p:sp>
    </p:spTree>
    <p:extLst>
      <p:ext uri="{BB962C8B-B14F-4D97-AF65-F5344CB8AC3E}">
        <p14:creationId xmlns:p14="http://schemas.microsoft.com/office/powerpoint/2010/main" val="823685149"/>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59" dirty="0">
                <a:solidFill>
                  <a:srgbClr val="04064C"/>
                </a:solidFill>
                <a:latin typeface="Times New Roman"/>
                <a:cs typeface="Times New Roman"/>
              </a:rPr>
              <a:t>Exemple </a:t>
            </a:r>
            <a:r>
              <a:rPr sz="2400" spc="-20" dirty="0">
                <a:solidFill>
                  <a:srgbClr val="04064C"/>
                </a:solidFill>
                <a:latin typeface="Times New Roman"/>
                <a:cs typeface="Times New Roman"/>
              </a:rPr>
              <a:t>de </a:t>
            </a:r>
            <a:r>
              <a:rPr sz="2400" spc="-30" dirty="0">
                <a:solidFill>
                  <a:srgbClr val="04064C"/>
                </a:solidFill>
                <a:latin typeface="Times New Roman"/>
                <a:cs typeface="Times New Roman"/>
              </a:rPr>
              <a:t>sous </a:t>
            </a:r>
            <a:r>
              <a:rPr sz="2400" spc="-10" dirty="0">
                <a:solidFill>
                  <a:srgbClr val="04064C"/>
                </a:solidFill>
                <a:latin typeface="Times New Roman"/>
                <a:cs typeface="Times New Roman"/>
              </a:rPr>
              <a:t>réseau</a:t>
            </a:r>
            <a:r>
              <a:rPr sz="2400" spc="-317" dirty="0">
                <a:solidFill>
                  <a:srgbClr val="04064C"/>
                </a:solidFill>
                <a:latin typeface="Times New Roman"/>
                <a:cs typeface="Times New Roman"/>
              </a:rPr>
              <a:t> </a:t>
            </a:r>
            <a:r>
              <a:rPr sz="2400" spc="-50" dirty="0">
                <a:solidFill>
                  <a:srgbClr val="04064C"/>
                </a:solidFill>
                <a:latin typeface="Times New Roman"/>
                <a:cs typeface="Times New Roman"/>
              </a:rPr>
              <a:t>classful</a:t>
            </a:r>
            <a:endParaRPr sz="2400">
              <a:latin typeface="Times New Roman"/>
              <a:cs typeface="Times New Roman"/>
            </a:endParaRPr>
          </a:p>
        </p:txBody>
      </p:sp>
      <p:sp>
        <p:nvSpPr>
          <p:cNvPr id="5" name="object 5"/>
          <p:cNvSpPr/>
          <p:nvPr/>
        </p:nvSpPr>
        <p:spPr>
          <a:xfrm>
            <a:off x="290921" y="1154006"/>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1890568"/>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0921" y="2246001"/>
            <a:ext cx="129451" cy="129332"/>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7052" y="2571987"/>
            <a:ext cx="104311" cy="10421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567052" y="3223863"/>
            <a:ext cx="104311" cy="104215"/>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90921" y="3895169"/>
            <a:ext cx="129451" cy="12933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290921" y="4290718"/>
            <a:ext cx="129451" cy="129332"/>
          </a:xfrm>
          <a:prstGeom prst="rect">
            <a:avLst/>
          </a:prstGeom>
          <a:blipFill>
            <a:blip r:embed="rId6" cstate="print"/>
            <a:stretch>
              <a:fillRect/>
            </a:stretch>
          </a:blipFill>
        </p:spPr>
        <p:txBody>
          <a:bodyPr wrap="square" lIns="0" tIns="0" rIns="0" bIns="0" rtlCol="0"/>
          <a:lstStyle/>
          <a:p>
            <a:endParaRPr/>
          </a:p>
        </p:txBody>
      </p:sp>
      <p:sp>
        <p:nvSpPr>
          <p:cNvPr id="12" name="object 12"/>
          <p:cNvSpPr txBox="1"/>
          <p:nvPr/>
        </p:nvSpPr>
        <p:spPr>
          <a:xfrm>
            <a:off x="305884" y="988382"/>
            <a:ext cx="8553293" cy="3858097"/>
          </a:xfrm>
          <a:prstGeom prst="rect">
            <a:avLst/>
          </a:prstGeom>
        </p:spPr>
        <p:txBody>
          <a:bodyPr vert="horz" wrap="square" lIns="0" tIns="13848" rIns="0" bIns="0" rtlCol="0">
            <a:spAutoFit/>
          </a:bodyPr>
          <a:lstStyle/>
          <a:p>
            <a:pPr marL="251790" marR="572823">
              <a:lnSpc>
                <a:spcPct val="102600"/>
              </a:lnSpc>
              <a:spcBef>
                <a:spcPts val="109"/>
              </a:spcBef>
            </a:pPr>
            <a:r>
              <a:rPr sz="2200" spc="-50" dirty="0">
                <a:latin typeface="Times New Roman"/>
                <a:cs typeface="Times New Roman"/>
              </a:rPr>
              <a:t>Un </a:t>
            </a:r>
            <a:r>
              <a:rPr sz="2200" spc="20" dirty="0">
                <a:latin typeface="Times New Roman"/>
                <a:cs typeface="Times New Roman"/>
              </a:rPr>
              <a:t>administrateur </a:t>
            </a:r>
            <a:r>
              <a:rPr sz="2200" spc="10" dirty="0">
                <a:latin typeface="Times New Roman"/>
                <a:cs typeface="Times New Roman"/>
              </a:rPr>
              <a:t>souhaite </a:t>
            </a:r>
            <a:r>
              <a:rPr sz="2200" spc="-50" dirty="0">
                <a:latin typeface="Times New Roman"/>
                <a:cs typeface="Times New Roman"/>
              </a:rPr>
              <a:t>diviser </a:t>
            </a:r>
            <a:r>
              <a:rPr sz="2200" spc="-59" dirty="0">
                <a:latin typeface="Times New Roman"/>
                <a:cs typeface="Times New Roman"/>
              </a:rPr>
              <a:t>le </a:t>
            </a:r>
            <a:r>
              <a:rPr sz="2200" dirty="0">
                <a:latin typeface="Times New Roman"/>
                <a:cs typeface="Times New Roman"/>
              </a:rPr>
              <a:t>réseau 192.52.61.0 </a:t>
            </a:r>
            <a:r>
              <a:rPr sz="2200" spc="-10" dirty="0" smtClean="0">
                <a:latin typeface="Times New Roman"/>
                <a:cs typeface="Times New Roman"/>
              </a:rPr>
              <a:t>en </a:t>
            </a:r>
            <a:r>
              <a:rPr sz="2200" spc="-20" dirty="0">
                <a:latin typeface="Times New Roman"/>
                <a:cs typeface="Times New Roman"/>
              </a:rPr>
              <a:t>4</a:t>
            </a:r>
            <a:r>
              <a:rPr sz="2200" spc="-10" dirty="0">
                <a:latin typeface="Times New Roman"/>
                <a:cs typeface="Times New Roman"/>
              </a:rPr>
              <a:t> </a:t>
            </a:r>
            <a:r>
              <a:rPr sz="2200" spc="-20" dirty="0">
                <a:latin typeface="Times New Roman"/>
                <a:cs typeface="Times New Roman"/>
              </a:rPr>
              <a:t>sous-réseaux</a:t>
            </a:r>
            <a:endParaRPr sz="2200" dirty="0">
              <a:latin typeface="Times New Roman"/>
              <a:cs typeface="Times New Roman"/>
            </a:endParaRPr>
          </a:p>
          <a:p>
            <a:pPr marL="251790" marR="1150681">
              <a:lnSpc>
                <a:spcPct val="107000"/>
              </a:lnSpc>
              <a:spcBef>
                <a:spcPts val="317"/>
              </a:spcBef>
            </a:pPr>
            <a:r>
              <a:rPr sz="2200" dirty="0">
                <a:latin typeface="Times New Roman"/>
                <a:cs typeface="Times New Roman"/>
              </a:rPr>
              <a:t>réseau de </a:t>
            </a:r>
            <a:r>
              <a:rPr sz="2200" spc="-20" dirty="0">
                <a:latin typeface="Times New Roman"/>
                <a:cs typeface="Times New Roman"/>
              </a:rPr>
              <a:t>classe </a:t>
            </a:r>
            <a:r>
              <a:rPr sz="2200" spc="-89" dirty="0">
                <a:latin typeface="Times New Roman"/>
                <a:cs typeface="Times New Roman"/>
              </a:rPr>
              <a:t>C </a:t>
            </a:r>
            <a:r>
              <a:rPr sz="2200" i="1" spc="327" dirty="0">
                <a:latin typeface="DejaVu Sans"/>
                <a:cs typeface="DejaVu Sans"/>
              </a:rPr>
              <a:t>⇒ </a:t>
            </a:r>
            <a:r>
              <a:rPr sz="2200" spc="-20" dirty="0">
                <a:latin typeface="Times New Roman"/>
                <a:cs typeface="Times New Roman"/>
              </a:rPr>
              <a:t>8 </a:t>
            </a:r>
            <a:r>
              <a:rPr sz="2200" spc="10" dirty="0">
                <a:latin typeface="Times New Roman"/>
                <a:cs typeface="Times New Roman"/>
              </a:rPr>
              <a:t>bits </a:t>
            </a:r>
            <a:r>
              <a:rPr sz="2200" spc="-30" dirty="0">
                <a:latin typeface="Times New Roman"/>
                <a:cs typeface="Times New Roman"/>
              </a:rPr>
              <a:t>disponibles </a:t>
            </a:r>
            <a:r>
              <a:rPr sz="2200" spc="10" dirty="0">
                <a:latin typeface="Times New Roman"/>
                <a:cs typeface="Times New Roman"/>
              </a:rPr>
              <a:t>pour </a:t>
            </a:r>
            <a:r>
              <a:rPr sz="2200" spc="-20" dirty="0">
                <a:latin typeface="Times New Roman"/>
                <a:cs typeface="Times New Roman"/>
              </a:rPr>
              <a:t>la </a:t>
            </a:r>
            <a:r>
              <a:rPr sz="2200" spc="10" dirty="0">
                <a:latin typeface="Times New Roman"/>
                <a:cs typeface="Times New Roman"/>
              </a:rPr>
              <a:t>partie </a:t>
            </a:r>
            <a:r>
              <a:rPr sz="2200" spc="-10" dirty="0">
                <a:latin typeface="Times New Roman"/>
                <a:cs typeface="Times New Roman"/>
              </a:rPr>
              <a:t>machine  </a:t>
            </a:r>
            <a:r>
              <a:rPr sz="2200" spc="-99" dirty="0">
                <a:latin typeface="Times New Roman"/>
                <a:cs typeface="Times New Roman"/>
              </a:rPr>
              <a:t>Le </a:t>
            </a:r>
            <a:r>
              <a:rPr sz="2200" spc="-10" dirty="0">
                <a:latin typeface="Times New Roman"/>
                <a:cs typeface="Times New Roman"/>
              </a:rPr>
              <a:t>nombre </a:t>
            </a:r>
            <a:r>
              <a:rPr sz="2200" dirty="0">
                <a:latin typeface="Times New Roman"/>
                <a:cs typeface="Times New Roman"/>
              </a:rPr>
              <a:t>de </a:t>
            </a:r>
            <a:r>
              <a:rPr sz="2200" spc="-20" dirty="0">
                <a:latin typeface="Times New Roman"/>
                <a:cs typeface="Times New Roman"/>
              </a:rPr>
              <a:t>sous réseaux </a:t>
            </a:r>
            <a:r>
              <a:rPr sz="2200" spc="40" dirty="0">
                <a:latin typeface="Times New Roman"/>
                <a:cs typeface="Times New Roman"/>
              </a:rPr>
              <a:t>est </a:t>
            </a:r>
            <a:r>
              <a:rPr sz="2200" spc="-30" dirty="0">
                <a:latin typeface="Times New Roman"/>
                <a:cs typeface="Times New Roman"/>
              </a:rPr>
              <a:t>calculé</a:t>
            </a:r>
            <a:r>
              <a:rPr sz="2200" spc="-10" dirty="0">
                <a:latin typeface="Times New Roman"/>
                <a:cs typeface="Times New Roman"/>
              </a:rPr>
              <a:t> </a:t>
            </a:r>
            <a:r>
              <a:rPr sz="2200" dirty="0">
                <a:latin typeface="Times New Roman"/>
                <a:cs typeface="Times New Roman"/>
              </a:rPr>
              <a:t>par </a:t>
            </a:r>
            <a:r>
              <a:rPr sz="2200" spc="50" dirty="0">
                <a:latin typeface="Latin Modern Math"/>
                <a:cs typeface="Latin Modern Math"/>
              </a:rPr>
              <a:t>2</a:t>
            </a:r>
            <a:r>
              <a:rPr sz="2400" i="1" spc="73" baseline="27777" dirty="0">
                <a:latin typeface="Arial"/>
                <a:cs typeface="Arial"/>
              </a:rPr>
              <a:t>n </a:t>
            </a:r>
            <a:r>
              <a:rPr sz="2200" i="1" spc="-149" dirty="0">
                <a:latin typeface="DejaVu Sans"/>
                <a:cs typeface="DejaVu Sans"/>
              </a:rPr>
              <a:t>− </a:t>
            </a:r>
            <a:r>
              <a:rPr lang="fr-FR" sz="2200" spc="10" dirty="0">
                <a:latin typeface="Latin Modern Math"/>
                <a:cs typeface="DejaVu Sans"/>
              </a:rPr>
              <a:t>2</a:t>
            </a:r>
            <a:r>
              <a:rPr sz="2200" spc="10" dirty="0" smtClean="0">
                <a:latin typeface="Times New Roman"/>
                <a:cs typeface="Times New Roman"/>
              </a:rPr>
              <a:t>.</a:t>
            </a:r>
            <a:endParaRPr sz="2200" dirty="0">
              <a:latin typeface="Times New Roman"/>
              <a:cs typeface="Times New Roman"/>
            </a:endParaRPr>
          </a:p>
          <a:p>
            <a:pPr marL="502321" marR="805729">
              <a:lnSpc>
                <a:spcPts val="2379"/>
              </a:lnSpc>
              <a:spcBef>
                <a:spcPts val="30"/>
              </a:spcBef>
            </a:pPr>
            <a:r>
              <a:rPr sz="2000" spc="-50" dirty="0">
                <a:latin typeface="Times New Roman"/>
                <a:cs typeface="Times New Roman"/>
              </a:rPr>
              <a:t>Si </a:t>
            </a:r>
            <a:r>
              <a:rPr sz="2000" spc="10" dirty="0">
                <a:latin typeface="Times New Roman"/>
                <a:cs typeface="Times New Roman"/>
              </a:rPr>
              <a:t>on </a:t>
            </a:r>
            <a:r>
              <a:rPr sz="2000" spc="-20" dirty="0">
                <a:latin typeface="Times New Roman"/>
                <a:cs typeface="Times New Roman"/>
              </a:rPr>
              <a:t>utilise </a:t>
            </a:r>
            <a:r>
              <a:rPr sz="2000" spc="-10" dirty="0">
                <a:latin typeface="Times New Roman"/>
                <a:cs typeface="Times New Roman"/>
              </a:rPr>
              <a:t>2 </a:t>
            </a:r>
            <a:r>
              <a:rPr sz="2000" spc="20" dirty="0">
                <a:latin typeface="Times New Roman"/>
                <a:cs typeface="Times New Roman"/>
              </a:rPr>
              <a:t>bits pour </a:t>
            </a:r>
            <a:r>
              <a:rPr sz="2000" spc="-10" dirty="0">
                <a:latin typeface="Times New Roman"/>
                <a:cs typeface="Times New Roman"/>
              </a:rPr>
              <a:t>la </a:t>
            </a:r>
            <a:r>
              <a:rPr sz="2000" spc="20" dirty="0">
                <a:latin typeface="Times New Roman"/>
                <a:cs typeface="Times New Roman"/>
              </a:rPr>
              <a:t>partie </a:t>
            </a:r>
            <a:r>
              <a:rPr sz="2000" spc="-10" dirty="0">
                <a:latin typeface="Times New Roman"/>
                <a:cs typeface="Times New Roman"/>
              </a:rPr>
              <a:t>sous </a:t>
            </a:r>
            <a:r>
              <a:rPr sz="2000" spc="10" dirty="0">
                <a:latin typeface="Times New Roman"/>
                <a:cs typeface="Times New Roman"/>
              </a:rPr>
              <a:t>réseau </a:t>
            </a:r>
            <a:r>
              <a:rPr sz="2000" i="1" spc="307" dirty="0">
                <a:latin typeface="DejaVu Sans"/>
                <a:cs typeface="DejaVu Sans"/>
              </a:rPr>
              <a:t>⇒ </a:t>
            </a:r>
            <a:r>
              <a:rPr sz="2000" spc="-10" dirty="0">
                <a:latin typeface="Latin Modern Math"/>
                <a:cs typeface="Latin Modern Math"/>
              </a:rPr>
              <a:t>2</a:t>
            </a:r>
            <a:r>
              <a:rPr sz="2100" spc="-14" baseline="27777" dirty="0">
                <a:latin typeface="LM Roman 7"/>
                <a:cs typeface="LM Roman 7"/>
              </a:rPr>
              <a:t>2 </a:t>
            </a:r>
            <a:r>
              <a:rPr sz="2000" i="1" spc="-129" dirty="0">
                <a:latin typeface="DejaVu Sans"/>
                <a:cs typeface="DejaVu Sans"/>
              </a:rPr>
              <a:t>− </a:t>
            </a:r>
            <a:r>
              <a:rPr lang="fr-FR" sz="2000" spc="-10" dirty="0">
                <a:latin typeface="Latin Modern Math"/>
                <a:cs typeface="DejaVu Sans"/>
              </a:rPr>
              <a:t>2</a:t>
            </a:r>
            <a:r>
              <a:rPr sz="2000" spc="-10" dirty="0" smtClean="0">
                <a:latin typeface="Latin Modern Math"/>
                <a:cs typeface="Latin Modern Math"/>
              </a:rPr>
              <a:t> </a:t>
            </a:r>
            <a:r>
              <a:rPr sz="2000" spc="-10" dirty="0">
                <a:latin typeface="Latin Modern Math"/>
                <a:cs typeface="Latin Modern Math"/>
              </a:rPr>
              <a:t>= </a:t>
            </a:r>
            <a:r>
              <a:rPr lang="fr-FR" sz="2000" spc="-10" dirty="0">
                <a:latin typeface="Latin Modern Math"/>
                <a:cs typeface="Latin Modern Math"/>
              </a:rPr>
              <a:t>2</a:t>
            </a:r>
            <a:r>
              <a:rPr sz="2000" spc="-10" dirty="0" smtClean="0">
                <a:latin typeface="Latin Modern Math"/>
                <a:cs typeface="Latin Modern Math"/>
              </a:rPr>
              <a:t> </a:t>
            </a:r>
            <a:r>
              <a:rPr sz="2000" spc="69" dirty="0">
                <a:latin typeface="Times New Roman"/>
                <a:cs typeface="Times New Roman"/>
              </a:rPr>
              <a:t>n'est </a:t>
            </a:r>
            <a:r>
              <a:rPr sz="2000" spc="20" dirty="0">
                <a:latin typeface="Times New Roman"/>
                <a:cs typeface="Times New Roman"/>
              </a:rPr>
              <a:t>pas  </a:t>
            </a:r>
            <a:r>
              <a:rPr sz="2000" spc="218" dirty="0" err="1" smtClean="0">
                <a:latin typeface="Times New Roman"/>
                <a:cs typeface="Times New Roman"/>
              </a:rPr>
              <a:t>su</a:t>
            </a:r>
            <a:r>
              <a:rPr lang="fr-FR" sz="2000" spc="119" dirty="0" err="1" smtClean="0">
                <a:latin typeface="Times New Roman"/>
                <a:cs typeface="Times New Roman"/>
              </a:rPr>
              <a:t>ffi</a:t>
            </a:r>
            <a:r>
              <a:rPr sz="2000" spc="198" dirty="0" err="1" smtClean="0">
                <a:latin typeface="Times New Roman"/>
                <a:cs typeface="Times New Roman"/>
              </a:rPr>
              <a:t>sant</a:t>
            </a:r>
            <a:endParaRPr sz="2000" dirty="0">
              <a:latin typeface="Times New Roman"/>
              <a:cs typeface="Times New Roman"/>
            </a:endParaRPr>
          </a:p>
          <a:p>
            <a:pPr marL="502321" marR="375167">
              <a:spcBef>
                <a:spcPts val="297"/>
              </a:spcBef>
            </a:pPr>
            <a:r>
              <a:rPr sz="2000" spc="20" dirty="0">
                <a:latin typeface="Times New Roman"/>
                <a:cs typeface="Times New Roman"/>
              </a:rPr>
              <a:t>On </a:t>
            </a:r>
            <a:r>
              <a:rPr sz="2000" spc="-10" dirty="0">
                <a:latin typeface="Times New Roman"/>
                <a:cs typeface="Times New Roman"/>
              </a:rPr>
              <a:t>utilise </a:t>
            </a:r>
            <a:r>
              <a:rPr sz="2000" spc="-20" dirty="0">
                <a:latin typeface="Times New Roman"/>
                <a:cs typeface="Times New Roman"/>
              </a:rPr>
              <a:t>alors </a:t>
            </a:r>
            <a:r>
              <a:rPr sz="2000" spc="-10" dirty="0">
                <a:latin typeface="Times New Roman"/>
                <a:cs typeface="Times New Roman"/>
              </a:rPr>
              <a:t>3 </a:t>
            </a:r>
            <a:r>
              <a:rPr sz="2000" spc="20" dirty="0">
                <a:latin typeface="Times New Roman"/>
                <a:cs typeface="Times New Roman"/>
              </a:rPr>
              <a:t>bits </a:t>
            </a:r>
            <a:r>
              <a:rPr sz="2000" spc="-10" dirty="0">
                <a:latin typeface="Times New Roman"/>
                <a:cs typeface="Times New Roman"/>
              </a:rPr>
              <a:t>qui </a:t>
            </a:r>
            <a:r>
              <a:rPr sz="2000" spc="40" dirty="0">
                <a:latin typeface="Times New Roman"/>
                <a:cs typeface="Times New Roman"/>
              </a:rPr>
              <a:t>pourront </a:t>
            </a:r>
            <a:r>
              <a:rPr sz="2000" spc="10" dirty="0" err="1">
                <a:latin typeface="Times New Roman"/>
                <a:cs typeface="Times New Roman"/>
              </a:rPr>
              <a:t>donner</a:t>
            </a:r>
            <a:r>
              <a:rPr sz="2000" spc="10" dirty="0">
                <a:latin typeface="Times New Roman"/>
                <a:cs typeface="Times New Roman"/>
              </a:rPr>
              <a:t> </a:t>
            </a:r>
            <a:r>
              <a:rPr sz="2000" spc="-10" dirty="0" smtClean="0">
                <a:latin typeface="Latin Modern Math"/>
                <a:cs typeface="Latin Modern Math"/>
              </a:rPr>
              <a:t>2</a:t>
            </a:r>
            <a:r>
              <a:rPr lang="fr-FR" sz="2100" spc="-14" baseline="27777" dirty="0">
                <a:latin typeface="LM Roman 7"/>
                <a:cs typeface="Latin Modern Math"/>
              </a:rPr>
              <a:t>3</a:t>
            </a:r>
            <a:r>
              <a:rPr sz="2100" spc="-14" baseline="27777" dirty="0" smtClean="0">
                <a:latin typeface="LM Roman 7"/>
                <a:cs typeface="LM Roman 7"/>
              </a:rPr>
              <a:t> </a:t>
            </a:r>
            <a:r>
              <a:rPr sz="2000" i="1" spc="-129" dirty="0">
                <a:latin typeface="DejaVu Sans"/>
                <a:cs typeface="DejaVu Sans"/>
              </a:rPr>
              <a:t>− </a:t>
            </a:r>
            <a:r>
              <a:rPr lang="fr-FR" sz="2000" spc="-10" dirty="0">
                <a:latin typeface="Latin Modern Math"/>
                <a:cs typeface="DejaVu Sans"/>
              </a:rPr>
              <a:t>2</a:t>
            </a:r>
            <a:r>
              <a:rPr sz="2000" spc="-10" dirty="0" smtClean="0">
                <a:latin typeface="Latin Modern Math"/>
                <a:cs typeface="Latin Modern Math"/>
              </a:rPr>
              <a:t> </a:t>
            </a:r>
            <a:r>
              <a:rPr sz="2000" spc="-10" dirty="0">
                <a:latin typeface="Latin Modern Math"/>
                <a:cs typeface="Latin Modern Math"/>
              </a:rPr>
              <a:t>= </a:t>
            </a:r>
            <a:r>
              <a:rPr lang="fr-FR" sz="2000" spc="-10" dirty="0" smtClean="0">
                <a:latin typeface="Latin Modern Math"/>
                <a:cs typeface="Latin Modern Math"/>
              </a:rPr>
              <a:t>6</a:t>
            </a:r>
            <a:r>
              <a:rPr sz="2000" spc="-10" dirty="0" smtClean="0">
                <a:latin typeface="Latin Modern Math"/>
                <a:cs typeface="Latin Modern Math"/>
              </a:rPr>
              <a:t> </a:t>
            </a:r>
            <a:r>
              <a:rPr sz="2000" spc="-10" dirty="0">
                <a:latin typeface="Times New Roman"/>
                <a:cs typeface="Times New Roman"/>
              </a:rPr>
              <a:t>sous </a:t>
            </a:r>
            <a:r>
              <a:rPr sz="2000" dirty="0">
                <a:latin typeface="Times New Roman"/>
                <a:cs typeface="Times New Roman"/>
              </a:rPr>
              <a:t>réseaux, </a:t>
            </a:r>
            <a:r>
              <a:rPr sz="2000" spc="50" dirty="0">
                <a:latin typeface="Times New Roman"/>
                <a:cs typeface="Times New Roman"/>
              </a:rPr>
              <a:t>dont  </a:t>
            </a:r>
            <a:r>
              <a:rPr sz="2000" spc="20" dirty="0">
                <a:latin typeface="Times New Roman"/>
                <a:cs typeface="Times New Roman"/>
              </a:rPr>
              <a:t>uniquement </a:t>
            </a:r>
            <a:r>
              <a:rPr sz="2000" spc="-10" dirty="0">
                <a:latin typeface="Times New Roman"/>
                <a:cs typeface="Times New Roman"/>
              </a:rPr>
              <a:t>4 </a:t>
            </a:r>
            <a:r>
              <a:rPr sz="2000" spc="30" dirty="0">
                <a:latin typeface="Times New Roman"/>
                <a:cs typeface="Times New Roman"/>
              </a:rPr>
              <a:t>seront </a:t>
            </a:r>
            <a:r>
              <a:rPr sz="2000" spc="-20" dirty="0">
                <a:latin typeface="Times New Roman"/>
                <a:cs typeface="Times New Roman"/>
              </a:rPr>
              <a:t>exploités </a:t>
            </a:r>
            <a:r>
              <a:rPr sz="2000" spc="10" dirty="0">
                <a:latin typeface="Times New Roman"/>
                <a:cs typeface="Times New Roman"/>
              </a:rPr>
              <a:t>par</a:t>
            </a:r>
            <a:r>
              <a:rPr sz="2000" spc="-188" dirty="0">
                <a:latin typeface="Times New Roman"/>
                <a:cs typeface="Times New Roman"/>
              </a:rPr>
              <a:t> </a:t>
            </a:r>
            <a:r>
              <a:rPr sz="2000" spc="30" dirty="0">
                <a:latin typeface="Times New Roman"/>
                <a:cs typeface="Times New Roman"/>
              </a:rPr>
              <a:t>l'administrateur</a:t>
            </a:r>
            <a:endParaRPr sz="2000" dirty="0">
              <a:latin typeface="Times New Roman"/>
              <a:cs typeface="Times New Roman"/>
            </a:endParaRPr>
          </a:p>
          <a:p>
            <a:pPr marL="251790">
              <a:spcBef>
                <a:spcPts val="535"/>
              </a:spcBef>
            </a:pPr>
            <a:r>
              <a:rPr sz="2200" spc="-99" dirty="0">
                <a:latin typeface="Times New Roman"/>
                <a:cs typeface="Times New Roman"/>
              </a:rPr>
              <a:t>Le </a:t>
            </a:r>
            <a:r>
              <a:rPr sz="2200" dirty="0">
                <a:latin typeface="Times New Roman"/>
                <a:cs typeface="Times New Roman"/>
              </a:rPr>
              <a:t>masque </a:t>
            </a:r>
            <a:r>
              <a:rPr sz="2200" spc="30" dirty="0">
                <a:latin typeface="Times New Roman"/>
                <a:cs typeface="Times New Roman"/>
              </a:rPr>
              <a:t>obtenu </a:t>
            </a:r>
            <a:r>
              <a:rPr sz="2200" spc="40" dirty="0">
                <a:latin typeface="Times New Roman"/>
                <a:cs typeface="Times New Roman"/>
              </a:rPr>
              <a:t>est </a:t>
            </a:r>
            <a:r>
              <a:rPr sz="2200" spc="-30" dirty="0">
                <a:latin typeface="Times New Roman"/>
                <a:cs typeface="Times New Roman"/>
              </a:rPr>
              <a:t>alors </a:t>
            </a:r>
            <a:r>
              <a:rPr sz="2200" spc="139" dirty="0">
                <a:latin typeface="Times New Roman"/>
                <a:cs typeface="Times New Roman"/>
              </a:rPr>
              <a:t>/27 </a:t>
            </a:r>
            <a:r>
              <a:rPr sz="2200" spc="-10" dirty="0">
                <a:latin typeface="Times New Roman"/>
                <a:cs typeface="Times New Roman"/>
              </a:rPr>
              <a:t>ou</a:t>
            </a:r>
            <a:r>
              <a:rPr sz="2200" spc="149" dirty="0">
                <a:latin typeface="Times New Roman"/>
                <a:cs typeface="Times New Roman"/>
              </a:rPr>
              <a:t> </a:t>
            </a:r>
            <a:r>
              <a:rPr sz="2200" spc="-10" dirty="0">
                <a:latin typeface="Times New Roman"/>
                <a:cs typeface="Times New Roman"/>
              </a:rPr>
              <a:t>255.255.255.224</a:t>
            </a:r>
            <a:endParaRPr sz="2200" dirty="0">
              <a:latin typeface="Times New Roman"/>
              <a:cs typeface="Times New Roman"/>
            </a:endParaRPr>
          </a:p>
          <a:p>
            <a:pPr marL="250529" marR="60430">
              <a:lnSpc>
                <a:spcPct val="102600"/>
              </a:lnSpc>
              <a:spcBef>
                <a:spcPts val="426"/>
              </a:spcBef>
            </a:pPr>
            <a:r>
              <a:rPr sz="2200" spc="-119" dirty="0">
                <a:latin typeface="Times New Roman"/>
                <a:cs typeface="Times New Roman"/>
              </a:rPr>
              <a:t>Il </a:t>
            </a:r>
            <a:r>
              <a:rPr sz="2200" spc="20" dirty="0">
                <a:latin typeface="Times New Roman"/>
                <a:cs typeface="Times New Roman"/>
              </a:rPr>
              <a:t>reste </a:t>
            </a:r>
            <a:r>
              <a:rPr sz="2200" spc="-30" dirty="0">
                <a:latin typeface="Times New Roman"/>
                <a:cs typeface="Times New Roman"/>
              </a:rPr>
              <a:t>alors </a:t>
            </a:r>
            <a:r>
              <a:rPr sz="2200" spc="-20" dirty="0">
                <a:latin typeface="Times New Roman"/>
                <a:cs typeface="Times New Roman"/>
              </a:rPr>
              <a:t>5 </a:t>
            </a:r>
            <a:r>
              <a:rPr sz="2200" spc="10" dirty="0">
                <a:latin typeface="Times New Roman"/>
                <a:cs typeface="Times New Roman"/>
              </a:rPr>
              <a:t>bits pour </a:t>
            </a:r>
            <a:r>
              <a:rPr sz="2200" spc="-20" dirty="0">
                <a:latin typeface="Times New Roman"/>
                <a:cs typeface="Times New Roman"/>
              </a:rPr>
              <a:t>la </a:t>
            </a:r>
            <a:r>
              <a:rPr sz="2200" spc="10" dirty="0">
                <a:latin typeface="Times New Roman"/>
                <a:cs typeface="Times New Roman"/>
              </a:rPr>
              <a:t>partie </a:t>
            </a:r>
            <a:r>
              <a:rPr sz="2200" spc="-10" dirty="0">
                <a:latin typeface="Times New Roman"/>
                <a:cs typeface="Times New Roman"/>
              </a:rPr>
              <a:t>machine </a:t>
            </a:r>
            <a:r>
              <a:rPr sz="2200" i="1" spc="327" dirty="0">
                <a:latin typeface="DejaVu Sans"/>
                <a:cs typeface="DejaVu Sans"/>
              </a:rPr>
              <a:t>⇒ </a:t>
            </a:r>
            <a:r>
              <a:rPr sz="2200" spc="10" dirty="0">
                <a:latin typeface="Times New Roman"/>
                <a:cs typeface="Times New Roman"/>
              </a:rPr>
              <a:t>chaque </a:t>
            </a:r>
            <a:r>
              <a:rPr sz="2200" spc="-10" dirty="0">
                <a:latin typeface="Times New Roman"/>
                <a:cs typeface="Times New Roman"/>
              </a:rPr>
              <a:t>sous-réseau </a:t>
            </a:r>
            <a:r>
              <a:rPr sz="2200" spc="20" dirty="0">
                <a:latin typeface="Times New Roman"/>
                <a:cs typeface="Times New Roman"/>
              </a:rPr>
              <a:t>pourra  </a:t>
            </a:r>
            <a:r>
              <a:rPr sz="2200" dirty="0">
                <a:latin typeface="Times New Roman"/>
                <a:cs typeface="Times New Roman"/>
              </a:rPr>
              <a:t>contenir </a:t>
            </a:r>
            <a:r>
              <a:rPr sz="2200" spc="30" dirty="0">
                <a:latin typeface="Times New Roman"/>
                <a:cs typeface="Times New Roman"/>
              </a:rPr>
              <a:t>au </a:t>
            </a:r>
            <a:r>
              <a:rPr sz="2200" spc="-20" dirty="0">
                <a:latin typeface="Times New Roman"/>
                <a:cs typeface="Times New Roman"/>
              </a:rPr>
              <a:t>maximum </a:t>
            </a:r>
            <a:r>
              <a:rPr sz="2200" spc="-20" dirty="0">
                <a:latin typeface="Latin Modern Math"/>
                <a:cs typeface="Latin Modern Math"/>
              </a:rPr>
              <a:t>2</a:t>
            </a:r>
            <a:r>
              <a:rPr sz="2400" spc="-30" baseline="27777" dirty="0">
                <a:latin typeface="UKIJ Tuz Neqish"/>
                <a:cs typeface="UKIJ Tuz Neqish"/>
              </a:rPr>
              <a:t>5 </a:t>
            </a:r>
            <a:r>
              <a:rPr sz="2200" i="1" spc="-149" dirty="0">
                <a:latin typeface="DejaVu Sans"/>
                <a:cs typeface="DejaVu Sans"/>
              </a:rPr>
              <a:t>− </a:t>
            </a:r>
            <a:r>
              <a:rPr sz="2200" spc="-10" dirty="0">
                <a:latin typeface="Latin Modern Math"/>
                <a:cs typeface="Latin Modern Math"/>
              </a:rPr>
              <a:t>2 </a:t>
            </a:r>
            <a:r>
              <a:rPr sz="2200" spc="-20" dirty="0">
                <a:latin typeface="Latin Modern Math"/>
                <a:cs typeface="Latin Modern Math"/>
              </a:rPr>
              <a:t>= </a:t>
            </a:r>
            <a:r>
              <a:rPr sz="2200" spc="-10" dirty="0">
                <a:latin typeface="Latin Modern Math"/>
                <a:cs typeface="Latin Modern Math"/>
              </a:rPr>
              <a:t>30</a:t>
            </a:r>
            <a:r>
              <a:rPr sz="2200" spc="337" dirty="0">
                <a:latin typeface="Latin Modern Math"/>
                <a:cs typeface="Latin Modern Math"/>
              </a:rPr>
              <a:t> </a:t>
            </a:r>
            <a:r>
              <a:rPr sz="2200" spc="-10" dirty="0">
                <a:latin typeface="Times New Roman"/>
                <a:cs typeface="Times New Roman"/>
              </a:rPr>
              <a:t>machines</a:t>
            </a:r>
            <a:endParaRPr sz="2200" dirty="0">
              <a:latin typeface="Times New Roman"/>
              <a:cs typeface="Times New Roman"/>
            </a:endParaRPr>
          </a:p>
        </p:txBody>
      </p:sp>
      <p:sp>
        <p:nvSpPr>
          <p:cNvPr id="14" name="object 14"/>
          <p:cNvSpPr/>
          <p:nvPr/>
        </p:nvSpPr>
        <p:spPr>
          <a:xfrm>
            <a:off x="557785" y="5144656"/>
            <a:ext cx="8482759" cy="1406203"/>
          </a:xfrm>
          <a:prstGeom prst="rect">
            <a:avLst/>
          </a:prstGeom>
          <a:blipFill>
            <a:blip r:embed="rId7"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15241305"/>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59" dirty="0">
                <a:solidFill>
                  <a:srgbClr val="04064C"/>
                </a:solidFill>
                <a:latin typeface="Times New Roman"/>
                <a:cs typeface="Times New Roman"/>
              </a:rPr>
              <a:t>Exemple </a:t>
            </a:r>
            <a:r>
              <a:rPr sz="2400" spc="-20" dirty="0">
                <a:solidFill>
                  <a:srgbClr val="04064C"/>
                </a:solidFill>
                <a:latin typeface="Times New Roman"/>
                <a:cs typeface="Times New Roman"/>
              </a:rPr>
              <a:t>de </a:t>
            </a:r>
            <a:r>
              <a:rPr sz="2400" spc="-30" dirty="0">
                <a:solidFill>
                  <a:srgbClr val="04064C"/>
                </a:solidFill>
                <a:latin typeface="Times New Roman"/>
                <a:cs typeface="Times New Roman"/>
              </a:rPr>
              <a:t>sous </a:t>
            </a:r>
            <a:r>
              <a:rPr sz="2400" spc="-10" dirty="0">
                <a:solidFill>
                  <a:srgbClr val="04064C"/>
                </a:solidFill>
                <a:latin typeface="Times New Roman"/>
                <a:cs typeface="Times New Roman"/>
              </a:rPr>
              <a:t>réseau</a:t>
            </a:r>
            <a:r>
              <a:rPr sz="2400" spc="-317" dirty="0">
                <a:solidFill>
                  <a:srgbClr val="04064C"/>
                </a:solidFill>
                <a:latin typeface="Times New Roman"/>
                <a:cs typeface="Times New Roman"/>
              </a:rPr>
              <a:t> </a:t>
            </a:r>
            <a:r>
              <a:rPr sz="2400" spc="-50" dirty="0">
                <a:solidFill>
                  <a:srgbClr val="04064C"/>
                </a:solidFill>
                <a:latin typeface="Times New Roman"/>
                <a:cs typeface="Times New Roman"/>
              </a:rPr>
              <a:t>classful</a:t>
            </a:r>
            <a:endParaRPr sz="2400">
              <a:latin typeface="Times New Roman"/>
              <a:cs typeface="Times New Roman"/>
            </a:endParaRPr>
          </a:p>
        </p:txBody>
      </p:sp>
      <p:sp>
        <p:nvSpPr>
          <p:cNvPr id="5" name="object 5"/>
          <p:cNvSpPr/>
          <p:nvPr/>
        </p:nvSpPr>
        <p:spPr>
          <a:xfrm>
            <a:off x="290921" y="146036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052" y="2112314"/>
            <a:ext cx="104311" cy="1042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68201" y="2438252"/>
            <a:ext cx="104311" cy="1042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868201" y="2783618"/>
            <a:ext cx="104311" cy="104215"/>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68201" y="3128984"/>
            <a:ext cx="104311" cy="1042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67052" y="3479988"/>
            <a:ext cx="104311" cy="10421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868201" y="3805924"/>
            <a:ext cx="104311" cy="104215"/>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68201" y="4151292"/>
            <a:ext cx="104311" cy="10421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8201" y="4496658"/>
            <a:ext cx="104311" cy="10421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567052" y="4847662"/>
            <a:ext cx="104311" cy="104215"/>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868201" y="5173598"/>
            <a:ext cx="104311" cy="104215"/>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68201" y="5518965"/>
            <a:ext cx="104311" cy="104215"/>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868201" y="5864331"/>
            <a:ext cx="104311" cy="104215"/>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532593" y="1294715"/>
            <a:ext cx="8080979" cy="4755299"/>
          </a:xfrm>
          <a:prstGeom prst="rect">
            <a:avLst/>
          </a:prstGeom>
        </p:spPr>
        <p:txBody>
          <a:bodyPr vert="horz" wrap="square" lIns="0" tIns="57910" rIns="0" bIns="0" rtlCol="0">
            <a:spAutoFit/>
          </a:bodyPr>
          <a:lstStyle/>
          <a:p>
            <a:pPr marL="25179" marR="488471">
              <a:lnSpc>
                <a:spcPts val="2379"/>
              </a:lnSpc>
              <a:spcBef>
                <a:spcPts val="454"/>
              </a:spcBef>
            </a:pPr>
            <a:r>
              <a:rPr sz="2200" spc="-69" dirty="0">
                <a:latin typeface="Times New Roman"/>
                <a:cs typeface="Times New Roman"/>
              </a:rPr>
              <a:t>Au </a:t>
            </a:r>
            <a:r>
              <a:rPr sz="2200" spc="50" dirty="0">
                <a:latin typeface="Times New Roman"/>
                <a:cs typeface="Times New Roman"/>
              </a:rPr>
              <a:t>total, </a:t>
            </a:r>
            <a:r>
              <a:rPr sz="2200" spc="-10" dirty="0">
                <a:latin typeface="Times New Roman"/>
                <a:cs typeface="Times New Roman"/>
              </a:rPr>
              <a:t>on </a:t>
            </a:r>
            <a:r>
              <a:rPr sz="2200" spc="30" dirty="0">
                <a:latin typeface="Times New Roman"/>
                <a:cs typeface="Times New Roman"/>
              </a:rPr>
              <a:t>obtient </a:t>
            </a:r>
            <a:r>
              <a:rPr sz="2200" spc="-59" dirty="0">
                <a:latin typeface="Times New Roman"/>
                <a:cs typeface="Times New Roman"/>
              </a:rPr>
              <a:t>le </a:t>
            </a:r>
            <a:r>
              <a:rPr sz="2200" spc="-10" dirty="0">
                <a:latin typeface="Times New Roman"/>
                <a:cs typeface="Times New Roman"/>
              </a:rPr>
              <a:t>plan </a:t>
            </a:r>
            <a:r>
              <a:rPr sz="2200" spc="20" dirty="0">
                <a:latin typeface="Times New Roman"/>
                <a:cs typeface="Times New Roman"/>
              </a:rPr>
              <a:t>d'adressage </a:t>
            </a:r>
            <a:r>
              <a:rPr sz="2200" dirty="0">
                <a:latin typeface="Times New Roman"/>
                <a:cs typeface="Times New Roman"/>
              </a:rPr>
              <a:t>suivant </a:t>
            </a:r>
            <a:r>
              <a:rPr sz="2200" spc="10" dirty="0">
                <a:latin typeface="Times New Roman"/>
                <a:cs typeface="Times New Roman"/>
              </a:rPr>
              <a:t>pour </a:t>
            </a:r>
            <a:r>
              <a:rPr sz="2200" spc="-50" dirty="0">
                <a:latin typeface="Times New Roman"/>
                <a:cs typeface="Times New Roman"/>
              </a:rPr>
              <a:t>les </a:t>
            </a:r>
            <a:r>
              <a:rPr sz="2200" spc="-20" dirty="0">
                <a:latin typeface="Times New Roman"/>
                <a:cs typeface="Times New Roman"/>
              </a:rPr>
              <a:t>3 réseaux  </a:t>
            </a:r>
            <a:r>
              <a:rPr sz="2200" spc="-30" dirty="0">
                <a:latin typeface="Times New Roman"/>
                <a:cs typeface="Times New Roman"/>
              </a:rPr>
              <a:t>désirés:</a:t>
            </a:r>
            <a:endParaRPr sz="2200">
              <a:latin typeface="Times New Roman"/>
              <a:cs typeface="Times New Roman"/>
            </a:endParaRPr>
          </a:p>
          <a:p>
            <a:pPr marL="275710">
              <a:spcBef>
                <a:spcPts val="99"/>
              </a:spcBef>
            </a:pPr>
            <a:r>
              <a:rPr sz="2000" spc="40" dirty="0">
                <a:latin typeface="Times New Roman"/>
                <a:cs typeface="Times New Roman"/>
              </a:rPr>
              <a:t>192.52.61.0/27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000 00000</a:t>
            </a:r>
            <a:r>
              <a:rPr sz="2000" spc="238" dirty="0">
                <a:latin typeface="Times New Roman"/>
                <a:cs typeface="Times New Roman"/>
              </a:rPr>
              <a:t> </a:t>
            </a:r>
            <a:r>
              <a:rPr sz="2000" spc="99" dirty="0">
                <a:latin typeface="Times New Roman"/>
                <a:cs typeface="Times New Roman"/>
              </a:rPr>
              <a:t>)</a:t>
            </a:r>
            <a:endParaRPr sz="2000">
              <a:latin typeface="Times New Roman"/>
              <a:cs typeface="Times New Roman"/>
            </a:endParaRPr>
          </a:p>
          <a:p>
            <a:pPr marL="576600" marR="361319">
              <a:lnSpc>
                <a:spcPts val="2716"/>
              </a:lnSpc>
            </a:pPr>
            <a:r>
              <a:rPr sz="2000" spc="-59" dirty="0">
                <a:latin typeface="Times New Roman"/>
                <a:cs typeface="Times New Roman"/>
              </a:rPr>
              <a:t>Première </a:t>
            </a:r>
            <a:r>
              <a:rPr sz="2000" spc="-69" dirty="0">
                <a:latin typeface="Times New Roman"/>
                <a:cs typeface="Times New Roman"/>
              </a:rPr>
              <a:t>machine: </a:t>
            </a:r>
            <a:r>
              <a:rPr sz="2000" spc="-30" dirty="0">
                <a:latin typeface="Times New Roman"/>
                <a:cs typeface="Times New Roman"/>
              </a:rPr>
              <a:t>192.52.61.1/27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000 </a:t>
            </a:r>
            <a:r>
              <a:rPr sz="2000" spc="-59" dirty="0">
                <a:latin typeface="Times New Roman"/>
                <a:cs typeface="Times New Roman"/>
              </a:rPr>
              <a:t>00001)  </a:t>
            </a:r>
            <a:r>
              <a:rPr sz="2000" spc="-69" dirty="0">
                <a:latin typeface="Times New Roman"/>
                <a:cs typeface="Times New Roman"/>
              </a:rPr>
              <a:t>Dernière machine: </a:t>
            </a:r>
            <a:r>
              <a:rPr sz="2000" spc="-40" dirty="0">
                <a:latin typeface="Times New Roman"/>
                <a:cs typeface="Times New Roman"/>
              </a:rPr>
              <a:t>192.52.61.30/27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000</a:t>
            </a:r>
            <a:r>
              <a:rPr sz="2000" spc="-40" dirty="0">
                <a:latin typeface="Times New Roman"/>
                <a:cs typeface="Times New Roman"/>
              </a:rPr>
              <a:t> </a:t>
            </a:r>
            <a:r>
              <a:rPr sz="2000" spc="-59" dirty="0">
                <a:latin typeface="Times New Roman"/>
                <a:cs typeface="Times New Roman"/>
              </a:rPr>
              <a:t>11110)</a:t>
            </a:r>
            <a:endParaRPr sz="2000">
              <a:latin typeface="Times New Roman"/>
              <a:cs typeface="Times New Roman"/>
            </a:endParaRPr>
          </a:p>
          <a:p>
            <a:pPr marL="576600">
              <a:spcBef>
                <a:spcPts val="198"/>
              </a:spcBef>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192.52.61.31/27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000</a:t>
            </a:r>
            <a:r>
              <a:rPr sz="2000" spc="139" dirty="0">
                <a:latin typeface="Times New Roman"/>
                <a:cs typeface="Times New Roman"/>
              </a:rPr>
              <a:t> </a:t>
            </a:r>
            <a:r>
              <a:rPr sz="2000" spc="-59" dirty="0">
                <a:latin typeface="Times New Roman"/>
                <a:cs typeface="Times New Roman"/>
              </a:rPr>
              <a:t>11111)</a:t>
            </a:r>
            <a:endParaRPr sz="2000">
              <a:latin typeface="Times New Roman"/>
              <a:cs typeface="Times New Roman"/>
            </a:endParaRPr>
          </a:p>
          <a:p>
            <a:pPr marL="275710">
              <a:spcBef>
                <a:spcPts val="387"/>
              </a:spcBef>
            </a:pPr>
            <a:r>
              <a:rPr sz="2000" spc="30" dirty="0">
                <a:latin typeface="Times New Roman"/>
                <a:cs typeface="Times New Roman"/>
              </a:rPr>
              <a:t>192.52.61.32/27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001 00000</a:t>
            </a:r>
            <a:r>
              <a:rPr sz="2000" spc="268" dirty="0">
                <a:latin typeface="Times New Roman"/>
                <a:cs typeface="Times New Roman"/>
              </a:rPr>
              <a:t> </a:t>
            </a:r>
            <a:r>
              <a:rPr sz="2000" spc="99" dirty="0">
                <a:latin typeface="Times New Roman"/>
                <a:cs typeface="Times New Roman"/>
              </a:rPr>
              <a:t>)</a:t>
            </a:r>
            <a:endParaRPr sz="2000">
              <a:latin typeface="Times New Roman"/>
              <a:cs typeface="Times New Roman"/>
            </a:endParaRPr>
          </a:p>
          <a:p>
            <a:pPr marL="576600" marR="237940">
              <a:lnSpc>
                <a:spcPts val="2716"/>
              </a:lnSpc>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192.52.61.33/27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001 00001 </a:t>
            </a:r>
            <a:r>
              <a:rPr sz="2000" spc="50" dirty="0">
                <a:latin typeface="Times New Roman"/>
                <a:cs typeface="Times New Roman"/>
              </a:rPr>
              <a:t>)  </a:t>
            </a:r>
            <a:r>
              <a:rPr sz="2000" spc="-69" dirty="0">
                <a:latin typeface="Times New Roman"/>
                <a:cs typeface="Times New Roman"/>
              </a:rPr>
              <a:t>Dernière machine: </a:t>
            </a:r>
            <a:r>
              <a:rPr sz="2000" spc="-40" dirty="0">
                <a:latin typeface="Times New Roman"/>
                <a:cs typeface="Times New Roman"/>
              </a:rPr>
              <a:t>192.52.61.62/27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001 11110</a:t>
            </a:r>
            <a:r>
              <a:rPr sz="2000" spc="139" dirty="0">
                <a:latin typeface="Times New Roman"/>
                <a:cs typeface="Times New Roman"/>
              </a:rPr>
              <a:t> </a:t>
            </a:r>
            <a:r>
              <a:rPr sz="2000" spc="50" dirty="0">
                <a:latin typeface="Times New Roman"/>
                <a:cs typeface="Times New Roman"/>
              </a:rPr>
              <a:t>)</a:t>
            </a:r>
            <a:endParaRPr sz="2000">
              <a:latin typeface="Times New Roman"/>
              <a:cs typeface="Times New Roman"/>
            </a:endParaRPr>
          </a:p>
          <a:p>
            <a:pPr marL="576600">
              <a:spcBef>
                <a:spcPts val="198"/>
              </a:spcBef>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192.52.61.63/27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001</a:t>
            </a:r>
            <a:r>
              <a:rPr sz="2000" spc="149" dirty="0">
                <a:latin typeface="Times New Roman"/>
                <a:cs typeface="Times New Roman"/>
              </a:rPr>
              <a:t> </a:t>
            </a:r>
            <a:r>
              <a:rPr sz="2000" spc="-59" dirty="0">
                <a:latin typeface="Times New Roman"/>
                <a:cs typeface="Times New Roman"/>
              </a:rPr>
              <a:t>11111)</a:t>
            </a:r>
            <a:endParaRPr sz="2000">
              <a:latin typeface="Times New Roman"/>
              <a:cs typeface="Times New Roman"/>
            </a:endParaRPr>
          </a:p>
          <a:p>
            <a:pPr marL="275710">
              <a:spcBef>
                <a:spcPts val="387"/>
              </a:spcBef>
            </a:pPr>
            <a:r>
              <a:rPr sz="2000" spc="30" dirty="0">
                <a:latin typeface="Times New Roman"/>
                <a:cs typeface="Times New Roman"/>
              </a:rPr>
              <a:t>192.52.61.64/27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010 00000</a:t>
            </a:r>
            <a:r>
              <a:rPr sz="2000" spc="268" dirty="0">
                <a:latin typeface="Times New Roman"/>
                <a:cs typeface="Times New Roman"/>
              </a:rPr>
              <a:t> </a:t>
            </a:r>
            <a:r>
              <a:rPr sz="2000" spc="99" dirty="0">
                <a:latin typeface="Times New Roman"/>
                <a:cs typeface="Times New Roman"/>
              </a:rPr>
              <a:t>)</a:t>
            </a:r>
            <a:endParaRPr sz="2000">
              <a:latin typeface="Times New Roman"/>
              <a:cs typeface="Times New Roman"/>
            </a:endParaRPr>
          </a:p>
          <a:p>
            <a:pPr marL="576600" marR="237940">
              <a:lnSpc>
                <a:spcPts val="2716"/>
              </a:lnSpc>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192.52.61.65/27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010 00001 </a:t>
            </a:r>
            <a:r>
              <a:rPr sz="2000" spc="50" dirty="0">
                <a:latin typeface="Times New Roman"/>
                <a:cs typeface="Times New Roman"/>
              </a:rPr>
              <a:t>)  </a:t>
            </a:r>
            <a:r>
              <a:rPr sz="2000" spc="-69" dirty="0">
                <a:latin typeface="Times New Roman"/>
                <a:cs typeface="Times New Roman"/>
              </a:rPr>
              <a:t>Dernière machine: </a:t>
            </a:r>
            <a:r>
              <a:rPr sz="2000" spc="-40" dirty="0">
                <a:latin typeface="Times New Roman"/>
                <a:cs typeface="Times New Roman"/>
              </a:rPr>
              <a:t>192.52.61.94/27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010 11110</a:t>
            </a:r>
            <a:r>
              <a:rPr sz="2000" spc="139" dirty="0">
                <a:latin typeface="Times New Roman"/>
                <a:cs typeface="Times New Roman"/>
              </a:rPr>
              <a:t> </a:t>
            </a:r>
            <a:r>
              <a:rPr sz="2000" spc="50" dirty="0">
                <a:latin typeface="Times New Roman"/>
                <a:cs typeface="Times New Roman"/>
              </a:rPr>
              <a:t>)</a:t>
            </a:r>
            <a:endParaRPr sz="2000">
              <a:latin typeface="Times New Roman"/>
              <a:cs typeface="Times New Roman"/>
            </a:endParaRPr>
          </a:p>
          <a:p>
            <a:pPr marL="576600">
              <a:spcBef>
                <a:spcPts val="198"/>
              </a:spcBef>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192.52.61.95/27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010</a:t>
            </a:r>
            <a:r>
              <a:rPr sz="2000" spc="149" dirty="0">
                <a:latin typeface="Times New Roman"/>
                <a:cs typeface="Times New Roman"/>
              </a:rPr>
              <a:t> </a:t>
            </a:r>
            <a:r>
              <a:rPr sz="2000" spc="-59" dirty="0">
                <a:latin typeface="Times New Roman"/>
                <a:cs typeface="Times New Roman"/>
              </a:rPr>
              <a:t>11111)</a:t>
            </a:r>
            <a:endParaRPr sz="2000">
              <a:latin typeface="Times New Roman"/>
              <a:cs typeface="Times New Roman"/>
            </a:endParaRPr>
          </a:p>
        </p:txBody>
      </p:sp>
    </p:spTree>
    <p:extLst>
      <p:ext uri="{BB962C8B-B14F-4D97-AF65-F5344CB8AC3E}">
        <p14:creationId xmlns:p14="http://schemas.microsoft.com/office/powerpoint/2010/main" val="12841375"/>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59" dirty="0">
                <a:solidFill>
                  <a:srgbClr val="04064C"/>
                </a:solidFill>
                <a:latin typeface="Times New Roman"/>
                <a:cs typeface="Times New Roman"/>
              </a:rPr>
              <a:t>Exemple </a:t>
            </a:r>
            <a:r>
              <a:rPr sz="2400" spc="-20" dirty="0">
                <a:solidFill>
                  <a:srgbClr val="04064C"/>
                </a:solidFill>
                <a:latin typeface="Times New Roman"/>
                <a:cs typeface="Times New Roman"/>
              </a:rPr>
              <a:t>de </a:t>
            </a:r>
            <a:r>
              <a:rPr sz="2400" spc="-30" dirty="0">
                <a:solidFill>
                  <a:srgbClr val="04064C"/>
                </a:solidFill>
                <a:latin typeface="Times New Roman"/>
                <a:cs typeface="Times New Roman"/>
              </a:rPr>
              <a:t>sous </a:t>
            </a:r>
            <a:r>
              <a:rPr sz="2400" spc="-10" dirty="0">
                <a:solidFill>
                  <a:srgbClr val="04064C"/>
                </a:solidFill>
                <a:latin typeface="Times New Roman"/>
                <a:cs typeface="Times New Roman"/>
              </a:rPr>
              <a:t>réseau</a:t>
            </a:r>
            <a:r>
              <a:rPr sz="2400" spc="-317" dirty="0">
                <a:solidFill>
                  <a:srgbClr val="04064C"/>
                </a:solidFill>
                <a:latin typeface="Times New Roman"/>
                <a:cs typeface="Times New Roman"/>
              </a:rPr>
              <a:t> </a:t>
            </a:r>
            <a:r>
              <a:rPr sz="2400" spc="-50" dirty="0">
                <a:solidFill>
                  <a:srgbClr val="04064C"/>
                </a:solidFill>
                <a:latin typeface="Times New Roman"/>
                <a:cs typeface="Times New Roman"/>
              </a:rPr>
              <a:t>classful</a:t>
            </a:r>
            <a:endParaRPr sz="2400">
              <a:latin typeface="Times New Roman"/>
              <a:cs typeface="Times New Roman"/>
            </a:endParaRPr>
          </a:p>
        </p:txBody>
      </p:sp>
      <p:sp>
        <p:nvSpPr>
          <p:cNvPr id="5" name="object 5"/>
          <p:cNvSpPr/>
          <p:nvPr/>
        </p:nvSpPr>
        <p:spPr>
          <a:xfrm>
            <a:off x="290921" y="1173410"/>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052" y="1521946"/>
            <a:ext cx="104311" cy="1042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68201" y="1845367"/>
            <a:ext cx="104311" cy="1042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868201" y="2121172"/>
            <a:ext cx="104311" cy="1042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868201" y="2396978"/>
            <a:ext cx="104311" cy="1042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67052" y="2745465"/>
            <a:ext cx="104311" cy="104215"/>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7052" y="3021269"/>
            <a:ext cx="104311" cy="104215"/>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868201" y="3344691"/>
            <a:ext cx="104311" cy="10421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8201" y="3620495"/>
            <a:ext cx="104311" cy="104215"/>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868201" y="3896299"/>
            <a:ext cx="104311" cy="104215"/>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67052" y="4219721"/>
            <a:ext cx="104311" cy="104215"/>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868201" y="4543142"/>
            <a:ext cx="104311" cy="104215"/>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868201" y="4818920"/>
            <a:ext cx="104311" cy="104215"/>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868201" y="5094725"/>
            <a:ext cx="104311" cy="104215"/>
          </a:xfrm>
          <a:prstGeom prst="rect">
            <a:avLst/>
          </a:prstGeom>
          <a:blipFill>
            <a:blip r:embed="rId3" cstate="print"/>
            <a:stretch>
              <a:fillRect/>
            </a:stretch>
          </a:blipFill>
        </p:spPr>
        <p:txBody>
          <a:bodyPr wrap="square" lIns="0" tIns="0" rIns="0" bIns="0" rtlCol="0"/>
          <a:lstStyle/>
          <a:p>
            <a:endParaRPr/>
          </a:p>
        </p:txBody>
      </p:sp>
      <p:sp>
        <p:nvSpPr>
          <p:cNvPr id="19" name="object 19"/>
          <p:cNvSpPr/>
          <p:nvPr/>
        </p:nvSpPr>
        <p:spPr>
          <a:xfrm>
            <a:off x="567052" y="5418146"/>
            <a:ext cx="104311" cy="104215"/>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868201" y="5741567"/>
            <a:ext cx="104311" cy="104215"/>
          </a:xfrm>
          <a:prstGeom prst="rect">
            <a:avLst/>
          </a:prstGeom>
          <a:blipFill>
            <a:blip r:embed="rId3" cstate="print"/>
            <a:stretch>
              <a:fillRect/>
            </a:stretch>
          </a:blipFill>
        </p:spPr>
        <p:txBody>
          <a:bodyPr wrap="square" lIns="0" tIns="0" rIns="0" bIns="0" rtlCol="0"/>
          <a:lstStyle/>
          <a:p>
            <a:endParaRPr/>
          </a:p>
        </p:txBody>
      </p:sp>
      <p:sp>
        <p:nvSpPr>
          <p:cNvPr id="21" name="object 21"/>
          <p:cNvSpPr/>
          <p:nvPr/>
        </p:nvSpPr>
        <p:spPr>
          <a:xfrm>
            <a:off x="868201" y="6017372"/>
            <a:ext cx="104311" cy="104215"/>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868201" y="6293176"/>
            <a:ext cx="104311" cy="104215"/>
          </a:xfrm>
          <a:prstGeom prst="rect">
            <a:avLst/>
          </a:prstGeom>
          <a:blipFill>
            <a:blip r:embed="rId3" cstate="print"/>
            <a:stretch>
              <a:fillRect/>
            </a:stretch>
          </a:blipFill>
        </p:spPr>
        <p:txBody>
          <a:bodyPr wrap="square" lIns="0" tIns="0" rIns="0" bIns="0" rtlCol="0"/>
          <a:lstStyle/>
          <a:p>
            <a:endParaRPr/>
          </a:p>
        </p:txBody>
      </p:sp>
      <p:sp>
        <p:nvSpPr>
          <p:cNvPr id="23" name="object 23"/>
          <p:cNvSpPr txBox="1"/>
          <p:nvPr/>
        </p:nvSpPr>
        <p:spPr>
          <a:xfrm>
            <a:off x="532595" y="988155"/>
            <a:ext cx="8196851" cy="5549858"/>
          </a:xfrm>
          <a:prstGeom prst="rect">
            <a:avLst/>
          </a:prstGeom>
        </p:spPr>
        <p:txBody>
          <a:bodyPr vert="horz" wrap="square" lIns="0" tIns="42804" rIns="0" bIns="0" rtlCol="0">
            <a:spAutoFit/>
          </a:bodyPr>
          <a:lstStyle/>
          <a:p>
            <a:pPr marL="25179">
              <a:spcBef>
                <a:spcPts val="337"/>
              </a:spcBef>
            </a:pPr>
            <a:r>
              <a:rPr sz="2200" spc="-99" dirty="0">
                <a:latin typeface="Times New Roman"/>
                <a:cs typeface="Times New Roman"/>
              </a:rPr>
              <a:t>Le </a:t>
            </a:r>
            <a:r>
              <a:rPr sz="2200" spc="-20" dirty="0">
                <a:latin typeface="Times New Roman"/>
                <a:cs typeface="Times New Roman"/>
              </a:rPr>
              <a:t>4 </a:t>
            </a:r>
            <a:r>
              <a:rPr sz="2200" spc="-10" dirty="0" err="1">
                <a:latin typeface="Times New Roman"/>
                <a:cs typeface="Times New Roman"/>
              </a:rPr>
              <a:t>ème</a:t>
            </a:r>
            <a:r>
              <a:rPr sz="2200" spc="169" dirty="0">
                <a:latin typeface="Times New Roman"/>
                <a:cs typeface="Times New Roman"/>
              </a:rPr>
              <a:t> </a:t>
            </a:r>
            <a:r>
              <a:rPr sz="2200" spc="-20" dirty="0" smtClean="0">
                <a:latin typeface="Times New Roman"/>
                <a:cs typeface="Times New Roman"/>
              </a:rPr>
              <a:t>sous</a:t>
            </a:r>
            <a:r>
              <a:rPr lang="fr-FR" sz="2200" spc="-20" dirty="0" smtClean="0">
                <a:latin typeface="Times New Roman"/>
                <a:cs typeface="Times New Roman"/>
              </a:rPr>
              <a:t> réseau</a:t>
            </a:r>
            <a:r>
              <a:rPr sz="2200" spc="-20" dirty="0" smtClean="0">
                <a:latin typeface="Times New Roman"/>
                <a:cs typeface="Times New Roman"/>
              </a:rPr>
              <a:t>:</a:t>
            </a:r>
            <a:endParaRPr sz="2200" dirty="0">
              <a:latin typeface="Times New Roman"/>
              <a:cs typeface="Times New Roman"/>
            </a:endParaRPr>
          </a:p>
          <a:p>
            <a:pPr marL="275710">
              <a:spcBef>
                <a:spcPts val="129"/>
              </a:spcBef>
            </a:pPr>
            <a:r>
              <a:rPr sz="2000" spc="30" dirty="0">
                <a:latin typeface="Times New Roman"/>
                <a:cs typeface="Times New Roman"/>
              </a:rPr>
              <a:t>192.52.61.96/27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011 00000</a:t>
            </a:r>
            <a:r>
              <a:rPr sz="2000" spc="268" dirty="0">
                <a:latin typeface="Times New Roman"/>
                <a:cs typeface="Times New Roman"/>
              </a:rPr>
              <a:t> </a:t>
            </a:r>
            <a:r>
              <a:rPr sz="2000" spc="99" dirty="0">
                <a:latin typeface="Times New Roman"/>
                <a:cs typeface="Times New Roman"/>
              </a:rPr>
              <a:t>)</a:t>
            </a:r>
            <a:endParaRPr sz="2000" dirty="0">
              <a:latin typeface="Times New Roman"/>
              <a:cs typeface="Times New Roman"/>
            </a:endParaRPr>
          </a:p>
          <a:p>
            <a:pPr marL="576600" marR="361319">
              <a:lnSpc>
                <a:spcPts val="2181"/>
              </a:lnSpc>
              <a:spcBef>
                <a:spcPts val="404"/>
              </a:spcBef>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192.52.61.97/27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011 </a:t>
            </a:r>
            <a:r>
              <a:rPr sz="2000" spc="-59" dirty="0">
                <a:latin typeface="Times New Roman"/>
                <a:cs typeface="Times New Roman"/>
              </a:rPr>
              <a:t>00001)  </a:t>
            </a:r>
            <a:r>
              <a:rPr sz="2000" spc="-69" dirty="0">
                <a:latin typeface="Times New Roman"/>
                <a:cs typeface="Times New Roman"/>
              </a:rPr>
              <a:t>Dernière machine: </a:t>
            </a:r>
            <a:r>
              <a:rPr sz="2000" spc="-40" dirty="0">
                <a:latin typeface="Times New Roman"/>
                <a:cs typeface="Times New Roman"/>
              </a:rPr>
              <a:t>192.52.61.126/27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89" dirty="0">
                <a:latin typeface="Times New Roman"/>
                <a:cs typeface="Times New Roman"/>
              </a:rPr>
              <a:t>011</a:t>
            </a:r>
            <a:r>
              <a:rPr sz="2000" spc="-50" dirty="0">
                <a:latin typeface="Times New Roman"/>
                <a:cs typeface="Times New Roman"/>
              </a:rPr>
              <a:t> </a:t>
            </a:r>
            <a:r>
              <a:rPr sz="2000" spc="-59" dirty="0">
                <a:latin typeface="Times New Roman"/>
                <a:cs typeface="Times New Roman"/>
              </a:rPr>
              <a:t>11110)</a:t>
            </a:r>
            <a:endParaRPr sz="2000" dirty="0">
              <a:latin typeface="Times New Roman"/>
              <a:cs typeface="Times New Roman"/>
            </a:endParaRPr>
          </a:p>
          <a:p>
            <a:pPr marL="576600">
              <a:lnSpc>
                <a:spcPts val="2121"/>
              </a:lnSpc>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192.52.61.127/27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011</a:t>
            </a:r>
            <a:r>
              <a:rPr sz="2000" spc="99" dirty="0">
                <a:latin typeface="Times New Roman"/>
                <a:cs typeface="Times New Roman"/>
              </a:rPr>
              <a:t> </a:t>
            </a:r>
            <a:r>
              <a:rPr sz="2000" spc="-59" dirty="0">
                <a:latin typeface="Times New Roman"/>
                <a:cs typeface="Times New Roman"/>
              </a:rPr>
              <a:t>11111)</a:t>
            </a:r>
            <a:endParaRPr sz="2000" dirty="0">
              <a:latin typeface="Times New Roman"/>
              <a:cs typeface="Times New Roman"/>
            </a:endParaRPr>
          </a:p>
          <a:p>
            <a:pPr marL="275710">
              <a:lnSpc>
                <a:spcPts val="2280"/>
              </a:lnSpc>
              <a:spcBef>
                <a:spcPts val="367"/>
              </a:spcBef>
            </a:pPr>
            <a:r>
              <a:rPr sz="2000" spc="-40" dirty="0">
                <a:latin typeface="Times New Roman"/>
                <a:cs typeface="Times New Roman"/>
              </a:rPr>
              <a:t>les </a:t>
            </a:r>
            <a:r>
              <a:rPr sz="2000" spc="-10" dirty="0">
                <a:latin typeface="Times New Roman"/>
                <a:cs typeface="Times New Roman"/>
              </a:rPr>
              <a:t>3 sous </a:t>
            </a:r>
            <a:r>
              <a:rPr sz="2000" dirty="0">
                <a:latin typeface="Times New Roman"/>
                <a:cs typeface="Times New Roman"/>
              </a:rPr>
              <a:t>réseaux </a:t>
            </a:r>
            <a:r>
              <a:rPr sz="2000" spc="10" dirty="0">
                <a:latin typeface="Times New Roman"/>
                <a:cs typeface="Times New Roman"/>
              </a:rPr>
              <a:t>non</a:t>
            </a:r>
            <a:r>
              <a:rPr sz="2000" spc="387" dirty="0">
                <a:latin typeface="Times New Roman"/>
                <a:cs typeface="Times New Roman"/>
              </a:rPr>
              <a:t> </a:t>
            </a:r>
            <a:r>
              <a:rPr sz="2000" spc="-10" dirty="0">
                <a:latin typeface="Times New Roman"/>
                <a:cs typeface="Times New Roman"/>
              </a:rPr>
              <a:t>utilisés</a:t>
            </a:r>
            <a:endParaRPr sz="2000" dirty="0">
              <a:latin typeface="Times New Roman"/>
              <a:cs typeface="Times New Roman"/>
            </a:endParaRPr>
          </a:p>
          <a:p>
            <a:pPr marL="275710">
              <a:lnSpc>
                <a:spcPts val="2280"/>
              </a:lnSpc>
            </a:pPr>
            <a:r>
              <a:rPr sz="2000" spc="30" dirty="0">
                <a:latin typeface="Times New Roman"/>
                <a:cs typeface="Times New Roman"/>
              </a:rPr>
              <a:t>192.52.61.128/27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100 00000</a:t>
            </a:r>
            <a:r>
              <a:rPr sz="2000" spc="268" dirty="0">
                <a:latin typeface="Times New Roman"/>
                <a:cs typeface="Times New Roman"/>
              </a:rPr>
              <a:t> </a:t>
            </a:r>
            <a:r>
              <a:rPr sz="2000" spc="99" dirty="0">
                <a:latin typeface="Times New Roman"/>
                <a:cs typeface="Times New Roman"/>
              </a:rPr>
              <a:t>)</a:t>
            </a:r>
            <a:endParaRPr sz="2000" dirty="0">
              <a:latin typeface="Times New Roman"/>
              <a:cs typeface="Times New Roman"/>
            </a:endParaRPr>
          </a:p>
          <a:p>
            <a:pPr marL="576600" marR="237940">
              <a:lnSpc>
                <a:spcPts val="2181"/>
              </a:lnSpc>
              <a:spcBef>
                <a:spcPts val="404"/>
              </a:spcBef>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192.52.61.129/27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100 00001 </a:t>
            </a:r>
            <a:r>
              <a:rPr sz="2000" spc="50" dirty="0">
                <a:latin typeface="Times New Roman"/>
                <a:cs typeface="Times New Roman"/>
              </a:rPr>
              <a:t>)  </a:t>
            </a:r>
            <a:r>
              <a:rPr sz="2000" spc="-69" dirty="0">
                <a:latin typeface="Times New Roman"/>
                <a:cs typeface="Times New Roman"/>
              </a:rPr>
              <a:t>Dernière machine: </a:t>
            </a:r>
            <a:r>
              <a:rPr sz="2000" spc="-40" dirty="0">
                <a:latin typeface="Times New Roman"/>
                <a:cs typeface="Times New Roman"/>
              </a:rPr>
              <a:t>192.52.61.158/27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89" dirty="0">
                <a:latin typeface="Times New Roman"/>
                <a:cs typeface="Times New Roman"/>
              </a:rPr>
              <a:t>100 </a:t>
            </a:r>
            <a:r>
              <a:rPr sz="2000" spc="-79" dirty="0">
                <a:latin typeface="Times New Roman"/>
                <a:cs typeface="Times New Roman"/>
              </a:rPr>
              <a:t>11110</a:t>
            </a:r>
            <a:r>
              <a:rPr sz="2000" spc="139" dirty="0">
                <a:latin typeface="Times New Roman"/>
                <a:cs typeface="Times New Roman"/>
              </a:rPr>
              <a:t> </a:t>
            </a:r>
            <a:r>
              <a:rPr sz="2000" spc="50" dirty="0">
                <a:latin typeface="Times New Roman"/>
                <a:cs typeface="Times New Roman"/>
              </a:rPr>
              <a:t>)</a:t>
            </a:r>
            <a:endParaRPr sz="2000" dirty="0">
              <a:latin typeface="Times New Roman"/>
              <a:cs typeface="Times New Roman"/>
            </a:endParaRPr>
          </a:p>
          <a:p>
            <a:pPr marL="576600">
              <a:lnSpc>
                <a:spcPts val="2121"/>
              </a:lnSpc>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192.52.61.159/27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100</a:t>
            </a:r>
            <a:r>
              <a:rPr sz="2000" spc="99" dirty="0">
                <a:latin typeface="Times New Roman"/>
                <a:cs typeface="Times New Roman"/>
              </a:rPr>
              <a:t> </a:t>
            </a:r>
            <a:r>
              <a:rPr sz="2000" spc="-59" dirty="0">
                <a:latin typeface="Times New Roman"/>
                <a:cs typeface="Times New Roman"/>
              </a:rPr>
              <a:t>11111)</a:t>
            </a:r>
            <a:endParaRPr sz="2000" dirty="0">
              <a:latin typeface="Times New Roman"/>
              <a:cs typeface="Times New Roman"/>
            </a:endParaRPr>
          </a:p>
          <a:p>
            <a:pPr marL="275710">
              <a:spcBef>
                <a:spcPts val="169"/>
              </a:spcBef>
            </a:pPr>
            <a:r>
              <a:rPr sz="2000" spc="30" dirty="0">
                <a:latin typeface="Times New Roman"/>
                <a:cs typeface="Times New Roman"/>
              </a:rPr>
              <a:t>192.52.61.160/27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101 00000</a:t>
            </a:r>
            <a:r>
              <a:rPr sz="2000" spc="268" dirty="0">
                <a:latin typeface="Times New Roman"/>
                <a:cs typeface="Times New Roman"/>
              </a:rPr>
              <a:t> </a:t>
            </a:r>
            <a:r>
              <a:rPr sz="2000" spc="99" dirty="0">
                <a:latin typeface="Times New Roman"/>
                <a:cs typeface="Times New Roman"/>
              </a:rPr>
              <a:t>)</a:t>
            </a:r>
            <a:endParaRPr sz="2000" dirty="0">
              <a:latin typeface="Times New Roman"/>
              <a:cs typeface="Times New Roman"/>
            </a:endParaRPr>
          </a:p>
          <a:p>
            <a:pPr marL="576600" marR="237940">
              <a:lnSpc>
                <a:spcPts val="2181"/>
              </a:lnSpc>
              <a:spcBef>
                <a:spcPts val="404"/>
              </a:spcBef>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192.52.61.161/27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101 00001 </a:t>
            </a:r>
            <a:r>
              <a:rPr sz="2000" spc="50" dirty="0">
                <a:latin typeface="Times New Roman"/>
                <a:cs typeface="Times New Roman"/>
              </a:rPr>
              <a:t>)  </a:t>
            </a:r>
            <a:r>
              <a:rPr sz="2000" spc="-69" dirty="0">
                <a:latin typeface="Times New Roman"/>
                <a:cs typeface="Times New Roman"/>
              </a:rPr>
              <a:t>Dernière machine: </a:t>
            </a:r>
            <a:r>
              <a:rPr sz="2000" spc="-40" dirty="0">
                <a:latin typeface="Times New Roman"/>
                <a:cs typeface="Times New Roman"/>
              </a:rPr>
              <a:t>192.52.61.190/27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89" dirty="0">
                <a:latin typeface="Times New Roman"/>
                <a:cs typeface="Times New Roman"/>
              </a:rPr>
              <a:t>101 </a:t>
            </a:r>
            <a:r>
              <a:rPr sz="2000" spc="-79" dirty="0">
                <a:latin typeface="Times New Roman"/>
                <a:cs typeface="Times New Roman"/>
              </a:rPr>
              <a:t>11110</a:t>
            </a:r>
            <a:r>
              <a:rPr sz="2000" spc="139" dirty="0">
                <a:latin typeface="Times New Roman"/>
                <a:cs typeface="Times New Roman"/>
              </a:rPr>
              <a:t> </a:t>
            </a:r>
            <a:r>
              <a:rPr sz="2000" spc="50" dirty="0">
                <a:latin typeface="Times New Roman"/>
                <a:cs typeface="Times New Roman"/>
              </a:rPr>
              <a:t>)</a:t>
            </a:r>
            <a:endParaRPr sz="2000" dirty="0">
              <a:latin typeface="Times New Roman"/>
              <a:cs typeface="Times New Roman"/>
            </a:endParaRPr>
          </a:p>
          <a:p>
            <a:pPr marL="576600">
              <a:lnSpc>
                <a:spcPts val="2121"/>
              </a:lnSpc>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192.52.61.191/27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101</a:t>
            </a:r>
            <a:r>
              <a:rPr sz="2000" spc="99" dirty="0">
                <a:latin typeface="Times New Roman"/>
                <a:cs typeface="Times New Roman"/>
              </a:rPr>
              <a:t> </a:t>
            </a:r>
            <a:r>
              <a:rPr sz="2000" spc="-59" dirty="0">
                <a:latin typeface="Times New Roman"/>
                <a:cs typeface="Times New Roman"/>
              </a:rPr>
              <a:t>11111)</a:t>
            </a:r>
            <a:endParaRPr sz="2000" dirty="0">
              <a:latin typeface="Times New Roman"/>
              <a:cs typeface="Times New Roman"/>
            </a:endParaRPr>
          </a:p>
          <a:p>
            <a:pPr marL="275710">
              <a:spcBef>
                <a:spcPts val="169"/>
              </a:spcBef>
            </a:pPr>
            <a:r>
              <a:rPr sz="2000" spc="30" dirty="0">
                <a:latin typeface="Times New Roman"/>
                <a:cs typeface="Times New Roman"/>
              </a:rPr>
              <a:t>192.52.61.192/27 </a:t>
            </a:r>
            <a:r>
              <a:rPr sz="2000" spc="10" dirty="0">
                <a:latin typeface="Times New Roman"/>
                <a:cs typeface="Times New Roman"/>
              </a:rPr>
              <a:t>(dernier </a:t>
            </a:r>
            <a:r>
              <a:rPr sz="2000" spc="69" dirty="0">
                <a:latin typeface="Times New Roman"/>
                <a:cs typeface="Times New Roman"/>
              </a:rPr>
              <a:t>octet </a:t>
            </a:r>
            <a:r>
              <a:rPr sz="2000" spc="10" dirty="0">
                <a:latin typeface="Times New Roman"/>
                <a:cs typeface="Times New Roman"/>
              </a:rPr>
              <a:t>en </a:t>
            </a:r>
            <a:r>
              <a:rPr sz="2000" spc="-10" dirty="0">
                <a:latin typeface="Times New Roman"/>
                <a:cs typeface="Times New Roman"/>
              </a:rPr>
              <a:t>binaire: 110 00000</a:t>
            </a:r>
            <a:r>
              <a:rPr sz="2000" spc="268" dirty="0">
                <a:latin typeface="Times New Roman"/>
                <a:cs typeface="Times New Roman"/>
              </a:rPr>
              <a:t> </a:t>
            </a:r>
            <a:r>
              <a:rPr sz="2000" spc="99" dirty="0">
                <a:latin typeface="Times New Roman"/>
                <a:cs typeface="Times New Roman"/>
              </a:rPr>
              <a:t>)</a:t>
            </a:r>
            <a:endParaRPr sz="2000" dirty="0">
              <a:latin typeface="Times New Roman"/>
              <a:cs typeface="Times New Roman"/>
            </a:endParaRPr>
          </a:p>
          <a:p>
            <a:pPr marL="576600" marR="237940">
              <a:lnSpc>
                <a:spcPts val="2181"/>
              </a:lnSpc>
              <a:spcBef>
                <a:spcPts val="404"/>
              </a:spcBef>
            </a:pPr>
            <a:r>
              <a:rPr sz="2000" spc="-59" dirty="0">
                <a:latin typeface="Times New Roman"/>
                <a:cs typeface="Times New Roman"/>
              </a:rPr>
              <a:t>Première </a:t>
            </a:r>
            <a:r>
              <a:rPr sz="2000" spc="-69" dirty="0">
                <a:latin typeface="Times New Roman"/>
                <a:cs typeface="Times New Roman"/>
              </a:rPr>
              <a:t>machine: </a:t>
            </a:r>
            <a:r>
              <a:rPr sz="2000" spc="-40" dirty="0">
                <a:latin typeface="Times New Roman"/>
                <a:cs typeface="Times New Roman"/>
              </a:rPr>
              <a:t>192.52.61.193/27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110 00001 </a:t>
            </a:r>
            <a:r>
              <a:rPr sz="2000" spc="50" dirty="0">
                <a:latin typeface="Times New Roman"/>
                <a:cs typeface="Times New Roman"/>
              </a:rPr>
              <a:t>)  </a:t>
            </a:r>
            <a:r>
              <a:rPr sz="2000" spc="-69" dirty="0">
                <a:latin typeface="Times New Roman"/>
                <a:cs typeface="Times New Roman"/>
              </a:rPr>
              <a:t>Dernière machine: </a:t>
            </a:r>
            <a:r>
              <a:rPr sz="2000" spc="-40" dirty="0">
                <a:latin typeface="Times New Roman"/>
                <a:cs typeface="Times New Roman"/>
              </a:rPr>
              <a:t>192.52.61.222/27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89" dirty="0">
                <a:latin typeface="Times New Roman"/>
                <a:cs typeface="Times New Roman"/>
              </a:rPr>
              <a:t>110 </a:t>
            </a:r>
            <a:r>
              <a:rPr sz="2000" spc="-79" dirty="0">
                <a:latin typeface="Times New Roman"/>
                <a:cs typeface="Times New Roman"/>
              </a:rPr>
              <a:t>11110</a:t>
            </a:r>
            <a:r>
              <a:rPr sz="2000" spc="139" dirty="0">
                <a:latin typeface="Times New Roman"/>
                <a:cs typeface="Times New Roman"/>
              </a:rPr>
              <a:t> </a:t>
            </a:r>
            <a:r>
              <a:rPr sz="2000" spc="50" dirty="0">
                <a:latin typeface="Times New Roman"/>
                <a:cs typeface="Times New Roman"/>
              </a:rPr>
              <a:t>)</a:t>
            </a:r>
            <a:endParaRPr sz="2000" dirty="0">
              <a:latin typeface="Times New Roman"/>
              <a:cs typeface="Times New Roman"/>
            </a:endParaRPr>
          </a:p>
          <a:p>
            <a:pPr marL="576600">
              <a:lnSpc>
                <a:spcPts val="2121"/>
              </a:lnSpc>
            </a:pPr>
            <a:r>
              <a:rPr sz="2000" spc="-99" dirty="0">
                <a:latin typeface="Times New Roman"/>
                <a:cs typeface="Times New Roman"/>
              </a:rPr>
              <a:t>Adresse </a:t>
            </a:r>
            <a:r>
              <a:rPr sz="2000" spc="-59" dirty="0">
                <a:latin typeface="Times New Roman"/>
                <a:cs typeface="Times New Roman"/>
              </a:rPr>
              <a:t>de </a:t>
            </a:r>
            <a:r>
              <a:rPr sz="2000" spc="-40" dirty="0">
                <a:latin typeface="Times New Roman"/>
                <a:cs typeface="Times New Roman"/>
              </a:rPr>
              <a:t>broadcast: 192.52.61.223/27 </a:t>
            </a:r>
            <a:r>
              <a:rPr sz="2000" spc="-50" dirty="0">
                <a:latin typeface="Times New Roman"/>
                <a:cs typeface="Times New Roman"/>
              </a:rPr>
              <a:t>(dernier </a:t>
            </a:r>
            <a:r>
              <a:rPr sz="2000" spc="10" dirty="0">
                <a:latin typeface="Times New Roman"/>
                <a:cs typeface="Times New Roman"/>
              </a:rPr>
              <a:t>octet </a:t>
            </a:r>
            <a:r>
              <a:rPr sz="2000" spc="-59" dirty="0">
                <a:latin typeface="Times New Roman"/>
                <a:cs typeface="Times New Roman"/>
              </a:rPr>
              <a:t>en binaire: </a:t>
            </a:r>
            <a:r>
              <a:rPr sz="2000" spc="-79" dirty="0">
                <a:latin typeface="Times New Roman"/>
                <a:cs typeface="Times New Roman"/>
              </a:rPr>
              <a:t>110</a:t>
            </a:r>
            <a:r>
              <a:rPr sz="2000" spc="99" dirty="0">
                <a:latin typeface="Times New Roman"/>
                <a:cs typeface="Times New Roman"/>
              </a:rPr>
              <a:t> </a:t>
            </a:r>
            <a:r>
              <a:rPr sz="2000" spc="-59" dirty="0">
                <a:latin typeface="Times New Roman"/>
                <a:cs typeface="Times New Roman"/>
              </a:rPr>
              <a:t>11111)</a:t>
            </a:r>
            <a:endParaRPr sz="2000" dirty="0">
              <a:latin typeface="Times New Roman"/>
              <a:cs typeface="Times New Roman"/>
            </a:endParaRPr>
          </a:p>
        </p:txBody>
      </p:sp>
      <p:sp>
        <p:nvSpPr>
          <p:cNvPr id="30" name="object 30"/>
          <p:cNvSpPr txBox="1">
            <a:spLocks noGrp="1"/>
          </p:cNvSpPr>
          <p:nvPr>
            <p:ph type="sldNum" sz="quarter" idx="7"/>
          </p:nvPr>
        </p:nvSpPr>
        <p:spPr>
          <a:xfrm>
            <a:off x="6553200" y="6455556"/>
            <a:ext cx="2133600" cy="166712"/>
          </a:xfrm>
          <a:prstGeom prst="rect">
            <a:avLst/>
          </a:prstGeom>
        </p:spPr>
        <p:txBody>
          <a:bodyPr vert="horz" wrap="square" lIns="0" tIns="0" rIns="0" bIns="0" rtlCol="0">
            <a:spAutoFit/>
          </a:bodyPr>
          <a:lstStyle/>
          <a:p>
            <a:pPr marL="75537">
              <a:lnSpc>
                <a:spcPts val="1299"/>
              </a:lnSpc>
            </a:pPr>
            <a:r>
              <a:rPr spc="149" dirty="0"/>
              <a:t>43</a:t>
            </a:r>
          </a:p>
        </p:txBody>
      </p:sp>
    </p:spTree>
    <p:extLst>
      <p:ext uri="{BB962C8B-B14F-4D97-AF65-F5344CB8AC3E}">
        <p14:creationId xmlns:p14="http://schemas.microsoft.com/office/powerpoint/2010/main" val="3328330381"/>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334488">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sous </a:t>
            </a:r>
            <a:r>
              <a:rPr sz="1100" spc="139" dirty="0">
                <a:solidFill>
                  <a:srgbClr val="04064C"/>
                </a:solidFill>
                <a:latin typeface="Times New Roman"/>
                <a:cs typeface="Times New Roman"/>
                <a:hlinkClick r:id="" action="ppaction://noaction"/>
              </a:rPr>
              <a:t>adressage</a:t>
            </a:r>
            <a:r>
              <a:rPr sz="1100" spc="287" dirty="0">
                <a:solidFill>
                  <a:srgbClr val="04064C"/>
                </a:solidFill>
                <a:latin typeface="Times New Roman"/>
                <a:cs typeface="Times New Roman"/>
                <a:hlinkClick r:id="" action="ppaction://noaction"/>
              </a:rPr>
              <a:t> </a:t>
            </a:r>
            <a:r>
              <a:rPr sz="1100" spc="99" dirty="0">
                <a:solidFill>
                  <a:srgbClr val="04064C"/>
                </a:solidFill>
                <a:latin typeface="Times New Roman"/>
                <a:cs typeface="Times New Roman"/>
                <a:hlinkClick r:id="" action="ppaction://noaction"/>
              </a:rPr>
              <a:t>classful</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119" dirty="0" err="1" smtClean="0">
                <a:solidFill>
                  <a:srgbClr val="04064C"/>
                </a:solidFill>
                <a:latin typeface="Times New Roman"/>
                <a:cs typeface="Times New Roman"/>
              </a:rPr>
              <a:t>Ine</a:t>
            </a:r>
            <a:r>
              <a:rPr lang="fr-FR" sz="2400" spc="119" dirty="0" err="1" smtClean="0">
                <a:solidFill>
                  <a:srgbClr val="04064C"/>
                </a:solidFill>
                <a:latin typeface="Times New Roman"/>
                <a:cs typeface="Times New Roman"/>
              </a:rPr>
              <a:t>ffi</a:t>
            </a:r>
            <a:r>
              <a:rPr sz="2400" spc="109" dirty="0" err="1" smtClean="0">
                <a:solidFill>
                  <a:srgbClr val="04064C"/>
                </a:solidFill>
                <a:latin typeface="Times New Roman"/>
                <a:cs typeface="Times New Roman"/>
              </a:rPr>
              <a:t>cacité</a:t>
            </a:r>
            <a:r>
              <a:rPr sz="2400" spc="109" dirty="0" smtClean="0">
                <a:solidFill>
                  <a:srgbClr val="04064C"/>
                </a:solidFill>
                <a:latin typeface="Times New Roman"/>
                <a:cs typeface="Times New Roman"/>
              </a:rPr>
              <a:t> </a:t>
            </a:r>
            <a:r>
              <a:rPr sz="2400" spc="-30" dirty="0">
                <a:solidFill>
                  <a:srgbClr val="04064C"/>
                </a:solidFill>
                <a:latin typeface="Times New Roman"/>
                <a:cs typeface="Times New Roman"/>
              </a:rPr>
              <a:t>des </a:t>
            </a:r>
            <a:r>
              <a:rPr sz="2400" spc="-10" dirty="0">
                <a:solidFill>
                  <a:srgbClr val="04064C"/>
                </a:solidFill>
                <a:latin typeface="Times New Roman"/>
                <a:cs typeface="Times New Roman"/>
              </a:rPr>
              <a:t>adressages </a:t>
            </a:r>
            <a:r>
              <a:rPr sz="2400" spc="-40" dirty="0">
                <a:solidFill>
                  <a:srgbClr val="04064C"/>
                </a:solidFill>
                <a:latin typeface="Times New Roman"/>
                <a:cs typeface="Times New Roman"/>
              </a:rPr>
              <a:t>avec</a:t>
            </a:r>
            <a:r>
              <a:rPr sz="2400" dirty="0">
                <a:solidFill>
                  <a:srgbClr val="04064C"/>
                </a:solidFill>
                <a:latin typeface="Times New Roman"/>
                <a:cs typeface="Times New Roman"/>
              </a:rPr>
              <a:t> </a:t>
            </a:r>
            <a:r>
              <a:rPr sz="2400" spc="-40" dirty="0">
                <a:solidFill>
                  <a:srgbClr val="04064C"/>
                </a:solidFill>
                <a:latin typeface="Times New Roman"/>
                <a:cs typeface="Times New Roman"/>
              </a:rPr>
              <a:t>classes</a:t>
            </a:r>
            <a:endParaRPr sz="2400" dirty="0">
              <a:latin typeface="Times New Roman"/>
              <a:cs typeface="Times New Roman"/>
            </a:endParaRPr>
          </a:p>
        </p:txBody>
      </p:sp>
      <p:sp>
        <p:nvSpPr>
          <p:cNvPr id="5" name="object 5"/>
          <p:cNvSpPr/>
          <p:nvPr/>
        </p:nvSpPr>
        <p:spPr>
          <a:xfrm>
            <a:off x="290921" y="229764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052" y="2673789"/>
            <a:ext cx="104311" cy="10421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32595" y="2082134"/>
            <a:ext cx="8276202" cy="2719291"/>
          </a:xfrm>
          <a:prstGeom prst="rect">
            <a:avLst/>
          </a:prstGeom>
        </p:spPr>
        <p:txBody>
          <a:bodyPr vert="horz" wrap="square" lIns="0" tIns="73019" rIns="0" bIns="0" rtlCol="0">
            <a:spAutoFit/>
          </a:bodyPr>
          <a:lstStyle/>
          <a:p>
            <a:pPr marL="25179">
              <a:spcBef>
                <a:spcPts val="575"/>
              </a:spcBef>
            </a:pPr>
            <a:r>
              <a:rPr sz="2200" spc="-99" dirty="0">
                <a:latin typeface="Times New Roman"/>
                <a:cs typeface="Times New Roman"/>
              </a:rPr>
              <a:t>Le </a:t>
            </a:r>
            <a:r>
              <a:rPr sz="2200" spc="20" dirty="0">
                <a:latin typeface="Times New Roman"/>
                <a:cs typeface="Times New Roman"/>
              </a:rPr>
              <a:t>concept </a:t>
            </a:r>
            <a:r>
              <a:rPr sz="2200" dirty="0">
                <a:latin typeface="Times New Roman"/>
                <a:cs typeface="Times New Roman"/>
              </a:rPr>
              <a:t>de </a:t>
            </a:r>
            <a:r>
              <a:rPr sz="2200" spc="-20" dirty="0">
                <a:latin typeface="Times New Roman"/>
                <a:cs typeface="Times New Roman"/>
              </a:rPr>
              <a:t>classe </a:t>
            </a:r>
            <a:r>
              <a:rPr sz="2200" spc="-40" dirty="0">
                <a:latin typeface="Times New Roman"/>
                <a:cs typeface="Times New Roman"/>
              </a:rPr>
              <a:t>implique </a:t>
            </a:r>
            <a:r>
              <a:rPr sz="2200" dirty="0">
                <a:latin typeface="Times New Roman"/>
                <a:cs typeface="Times New Roman"/>
              </a:rPr>
              <a:t>de </a:t>
            </a:r>
            <a:r>
              <a:rPr sz="2200" spc="-10" dirty="0">
                <a:latin typeface="Times New Roman"/>
                <a:cs typeface="Times New Roman"/>
              </a:rPr>
              <a:t>nombreuses adresses</a:t>
            </a:r>
            <a:r>
              <a:rPr sz="2200" spc="10" dirty="0">
                <a:latin typeface="Times New Roman"/>
                <a:cs typeface="Times New Roman"/>
              </a:rPr>
              <a:t> </a:t>
            </a:r>
            <a:r>
              <a:rPr sz="2200" spc="-30" dirty="0">
                <a:latin typeface="Times New Roman"/>
                <a:cs typeface="Times New Roman"/>
              </a:rPr>
              <a:t>inutilisées</a:t>
            </a:r>
            <a:endParaRPr sz="2200">
              <a:latin typeface="Times New Roman"/>
              <a:cs typeface="Times New Roman"/>
            </a:endParaRPr>
          </a:p>
          <a:p>
            <a:pPr marL="275710" marR="181289">
              <a:spcBef>
                <a:spcPts val="347"/>
              </a:spcBef>
            </a:pPr>
            <a:r>
              <a:rPr sz="2000" spc="20" dirty="0">
                <a:latin typeface="Times New Roman"/>
                <a:cs typeface="Times New Roman"/>
              </a:rPr>
              <a:t>un </a:t>
            </a:r>
            <a:r>
              <a:rPr sz="2000" spc="-10" dirty="0">
                <a:latin typeface="Times New Roman"/>
                <a:cs typeface="Times New Roman"/>
              </a:rPr>
              <a:t>organisme </a:t>
            </a:r>
            <a:r>
              <a:rPr sz="2000" spc="40" dirty="0">
                <a:latin typeface="Times New Roman"/>
                <a:cs typeface="Times New Roman"/>
              </a:rPr>
              <a:t>gérant </a:t>
            </a:r>
            <a:r>
              <a:rPr sz="2000" spc="10" dirty="0">
                <a:latin typeface="Times New Roman"/>
                <a:cs typeface="Times New Roman"/>
              </a:rPr>
              <a:t>une adresse de </a:t>
            </a:r>
            <a:r>
              <a:rPr sz="2000" spc="-10" dirty="0">
                <a:latin typeface="Times New Roman"/>
                <a:cs typeface="Times New Roman"/>
              </a:rPr>
              <a:t>classe </a:t>
            </a:r>
            <a:r>
              <a:rPr sz="2000" spc="-119" dirty="0">
                <a:latin typeface="Times New Roman"/>
                <a:cs typeface="Times New Roman"/>
              </a:rPr>
              <a:t>A </a:t>
            </a:r>
            <a:r>
              <a:rPr sz="2000" dirty="0">
                <a:latin typeface="Times New Roman"/>
                <a:cs typeface="Times New Roman"/>
              </a:rPr>
              <a:t>mais </a:t>
            </a:r>
            <a:r>
              <a:rPr sz="2000" spc="30" dirty="0">
                <a:latin typeface="Times New Roman"/>
                <a:cs typeface="Times New Roman"/>
              </a:rPr>
              <a:t>n'utilisant </a:t>
            </a:r>
            <a:r>
              <a:rPr sz="2000" spc="10" dirty="0">
                <a:latin typeface="Times New Roman"/>
                <a:cs typeface="Times New Roman"/>
              </a:rPr>
              <a:t>que </a:t>
            </a:r>
            <a:r>
              <a:rPr sz="2000" spc="-10" dirty="0">
                <a:latin typeface="Times New Roman"/>
                <a:cs typeface="Times New Roman"/>
              </a:rPr>
              <a:t>1 </a:t>
            </a:r>
            <a:r>
              <a:rPr sz="2000" spc="-40" dirty="0">
                <a:latin typeface="Times New Roman"/>
                <a:cs typeface="Times New Roman"/>
              </a:rPr>
              <a:t>million  </a:t>
            </a:r>
            <a:r>
              <a:rPr sz="2000" spc="20" dirty="0">
                <a:latin typeface="Times New Roman"/>
                <a:cs typeface="Times New Roman"/>
              </a:rPr>
              <a:t>d'adresses </a:t>
            </a:r>
            <a:r>
              <a:rPr sz="2000" spc="-20" dirty="0">
                <a:latin typeface="Times New Roman"/>
                <a:cs typeface="Times New Roman"/>
              </a:rPr>
              <a:t>implique </a:t>
            </a:r>
            <a:r>
              <a:rPr sz="2000" spc="-10" dirty="0">
                <a:latin typeface="Times New Roman"/>
                <a:cs typeface="Times New Roman"/>
              </a:rPr>
              <a:t>plus </a:t>
            </a:r>
            <a:r>
              <a:rPr sz="2000" spc="10" dirty="0">
                <a:latin typeface="Times New Roman"/>
                <a:cs typeface="Times New Roman"/>
              </a:rPr>
              <a:t>de </a:t>
            </a:r>
            <a:r>
              <a:rPr sz="2000" spc="-10" dirty="0">
                <a:latin typeface="Times New Roman"/>
                <a:cs typeface="Times New Roman"/>
              </a:rPr>
              <a:t>15 </a:t>
            </a:r>
            <a:r>
              <a:rPr sz="2000" spc="-40" dirty="0">
                <a:latin typeface="Times New Roman"/>
                <a:cs typeface="Times New Roman"/>
              </a:rPr>
              <a:t>millions </a:t>
            </a:r>
            <a:r>
              <a:rPr sz="2000" spc="20" dirty="0">
                <a:latin typeface="Times New Roman"/>
                <a:cs typeface="Times New Roman"/>
              </a:rPr>
              <a:t>d'adresses</a:t>
            </a:r>
            <a:r>
              <a:rPr sz="2000" spc="208" dirty="0">
                <a:latin typeface="Times New Roman"/>
                <a:cs typeface="Times New Roman"/>
              </a:rPr>
              <a:t> </a:t>
            </a:r>
            <a:r>
              <a:rPr sz="2000" spc="-10" dirty="0">
                <a:latin typeface="Times New Roman"/>
                <a:cs typeface="Times New Roman"/>
              </a:rPr>
              <a:t>inutilisables</a:t>
            </a:r>
            <a:endParaRPr sz="2000">
              <a:latin typeface="Times New Roman"/>
              <a:cs typeface="Times New Roman"/>
            </a:endParaRPr>
          </a:p>
          <a:p>
            <a:pPr marL="25179" marR="226611">
              <a:lnSpc>
                <a:spcPct val="102699"/>
              </a:lnSpc>
              <a:spcBef>
                <a:spcPts val="1100"/>
              </a:spcBef>
            </a:pPr>
            <a:r>
              <a:rPr sz="2200" spc="20" dirty="0">
                <a:latin typeface="Times New Roman"/>
                <a:cs typeface="Times New Roman"/>
              </a:rPr>
              <a:t>L'abandon </a:t>
            </a:r>
            <a:r>
              <a:rPr sz="2200" spc="-10" dirty="0">
                <a:latin typeface="Times New Roman"/>
                <a:cs typeface="Times New Roman"/>
              </a:rPr>
              <a:t>des </a:t>
            </a:r>
            <a:r>
              <a:rPr sz="2200" dirty="0">
                <a:latin typeface="Times New Roman"/>
                <a:cs typeface="Times New Roman"/>
              </a:rPr>
              <a:t>notions de </a:t>
            </a:r>
            <a:r>
              <a:rPr sz="2200" spc="-30" dirty="0">
                <a:latin typeface="Times New Roman"/>
                <a:cs typeface="Times New Roman"/>
              </a:rPr>
              <a:t>classes </a:t>
            </a:r>
            <a:r>
              <a:rPr sz="2200" spc="40" dirty="0">
                <a:latin typeface="Times New Roman"/>
                <a:cs typeface="Times New Roman"/>
              </a:rPr>
              <a:t>est </a:t>
            </a:r>
            <a:r>
              <a:rPr sz="2200" spc="-10" dirty="0">
                <a:latin typeface="Times New Roman"/>
                <a:cs typeface="Times New Roman"/>
              </a:rPr>
              <a:t>donc proposé </a:t>
            </a:r>
            <a:r>
              <a:rPr sz="2200" dirty="0">
                <a:latin typeface="Times New Roman"/>
                <a:cs typeface="Times New Roman"/>
              </a:rPr>
              <a:t>en </a:t>
            </a:r>
            <a:r>
              <a:rPr sz="2200" spc="20" dirty="0">
                <a:latin typeface="Times New Roman"/>
                <a:cs typeface="Times New Roman"/>
              </a:rPr>
              <a:t>Juin </a:t>
            </a:r>
            <a:r>
              <a:rPr sz="2200" spc="-20" dirty="0">
                <a:latin typeface="Times New Roman"/>
                <a:cs typeface="Times New Roman"/>
              </a:rPr>
              <a:t>1992 </a:t>
            </a:r>
            <a:r>
              <a:rPr sz="2200" spc="-30" dirty="0">
                <a:latin typeface="Times New Roman"/>
                <a:cs typeface="Times New Roman"/>
              </a:rPr>
              <a:t>(RFC  </a:t>
            </a:r>
            <a:r>
              <a:rPr sz="2200" dirty="0">
                <a:latin typeface="Times New Roman"/>
                <a:cs typeface="Times New Roman"/>
              </a:rPr>
              <a:t>1338) </a:t>
            </a:r>
            <a:r>
              <a:rPr sz="2200" spc="69" dirty="0">
                <a:latin typeface="Times New Roman"/>
                <a:cs typeface="Times New Roman"/>
              </a:rPr>
              <a:t>et </a:t>
            </a:r>
            <a:r>
              <a:rPr sz="2200" spc="30" dirty="0">
                <a:latin typeface="Times New Roman"/>
                <a:cs typeface="Times New Roman"/>
              </a:rPr>
              <a:t>adopté </a:t>
            </a:r>
            <a:r>
              <a:rPr sz="2200" dirty="0">
                <a:latin typeface="Times New Roman"/>
                <a:cs typeface="Times New Roman"/>
              </a:rPr>
              <a:t>en Septembre </a:t>
            </a:r>
            <a:r>
              <a:rPr sz="2200" spc="-20" dirty="0">
                <a:latin typeface="Times New Roman"/>
                <a:cs typeface="Times New Roman"/>
              </a:rPr>
              <a:t>1993 </a:t>
            </a:r>
            <a:r>
              <a:rPr sz="2200" spc="-30" dirty="0">
                <a:latin typeface="Times New Roman"/>
                <a:cs typeface="Times New Roman"/>
              </a:rPr>
              <a:t>(RFC </a:t>
            </a:r>
            <a:r>
              <a:rPr sz="2200" spc="-20" dirty="0">
                <a:latin typeface="Times New Roman"/>
                <a:cs typeface="Times New Roman"/>
              </a:rPr>
              <a:t>1518 </a:t>
            </a:r>
            <a:r>
              <a:rPr sz="2200" spc="69" dirty="0">
                <a:latin typeface="Times New Roman"/>
                <a:cs typeface="Times New Roman"/>
              </a:rPr>
              <a:t>et</a:t>
            </a:r>
            <a:r>
              <a:rPr sz="2200" spc="-40" dirty="0">
                <a:latin typeface="Times New Roman"/>
                <a:cs typeface="Times New Roman"/>
              </a:rPr>
              <a:t> </a:t>
            </a:r>
            <a:r>
              <a:rPr sz="2200" dirty="0">
                <a:latin typeface="Times New Roman"/>
                <a:cs typeface="Times New Roman"/>
              </a:rPr>
              <a:t>1519)</a:t>
            </a:r>
            <a:endParaRPr sz="2200">
              <a:latin typeface="Times New Roman"/>
              <a:cs typeface="Times New Roman"/>
            </a:endParaRPr>
          </a:p>
          <a:p>
            <a:pPr marL="25179" marR="10072">
              <a:lnSpc>
                <a:spcPct val="102600"/>
              </a:lnSpc>
              <a:spcBef>
                <a:spcPts val="1081"/>
              </a:spcBef>
            </a:pPr>
            <a:r>
              <a:rPr sz="2200" spc="-10" dirty="0">
                <a:latin typeface="Times New Roman"/>
                <a:cs typeface="Times New Roman"/>
              </a:rPr>
              <a:t>Actuellement, on </a:t>
            </a:r>
            <a:r>
              <a:rPr sz="2200" spc="-30" dirty="0">
                <a:latin typeface="Times New Roman"/>
                <a:cs typeface="Times New Roman"/>
              </a:rPr>
              <a:t>utilise </a:t>
            </a:r>
            <a:r>
              <a:rPr sz="2200" spc="-10" dirty="0">
                <a:latin typeface="Times New Roman"/>
                <a:cs typeface="Times New Roman"/>
              </a:rPr>
              <a:t>des </a:t>
            </a:r>
            <a:r>
              <a:rPr sz="2200" dirty="0">
                <a:latin typeface="Times New Roman"/>
                <a:cs typeface="Times New Roman"/>
              </a:rPr>
              <a:t>adressages sans </a:t>
            </a:r>
            <a:r>
              <a:rPr sz="2200" spc="-20" dirty="0">
                <a:latin typeface="Times New Roman"/>
                <a:cs typeface="Times New Roman"/>
              </a:rPr>
              <a:t>classes </a:t>
            </a:r>
            <a:r>
              <a:rPr sz="2200" dirty="0">
                <a:latin typeface="Times New Roman"/>
                <a:cs typeface="Times New Roman"/>
              </a:rPr>
              <a:t>(class </a:t>
            </a:r>
            <a:r>
              <a:rPr sz="2200" spc="-20" dirty="0">
                <a:latin typeface="Times New Roman"/>
                <a:cs typeface="Times New Roman"/>
              </a:rPr>
              <a:t>less) </a:t>
            </a:r>
            <a:r>
              <a:rPr sz="2200" spc="-30" dirty="0">
                <a:latin typeface="Times New Roman"/>
                <a:cs typeface="Times New Roman"/>
              </a:rPr>
              <a:t>qui </a:t>
            </a:r>
            <a:r>
              <a:rPr sz="2200" spc="40" dirty="0">
                <a:latin typeface="Times New Roman"/>
                <a:cs typeface="Times New Roman"/>
              </a:rPr>
              <a:t>est </a:t>
            </a:r>
            <a:r>
              <a:rPr sz="2200" spc="-59" dirty="0">
                <a:latin typeface="Times New Roman"/>
                <a:cs typeface="Times New Roman"/>
              </a:rPr>
              <a:t>le  </a:t>
            </a:r>
            <a:r>
              <a:rPr sz="2200" spc="-79" dirty="0">
                <a:latin typeface="Times New Roman"/>
                <a:cs typeface="Times New Roman"/>
              </a:rPr>
              <a:t>CIDR </a:t>
            </a:r>
            <a:r>
              <a:rPr sz="2200" spc="-10" dirty="0">
                <a:latin typeface="Times New Roman"/>
                <a:cs typeface="Times New Roman"/>
              </a:rPr>
              <a:t>: </a:t>
            </a:r>
            <a:r>
              <a:rPr sz="2200" spc="-40" dirty="0">
                <a:latin typeface="Times New Roman"/>
                <a:cs typeface="Times New Roman"/>
              </a:rPr>
              <a:t>Classless </a:t>
            </a:r>
            <a:r>
              <a:rPr sz="2200" spc="-10" dirty="0">
                <a:latin typeface="Times New Roman"/>
                <a:cs typeface="Times New Roman"/>
              </a:rPr>
              <a:t>Inter-Domain</a:t>
            </a:r>
            <a:r>
              <a:rPr sz="2200" spc="-178" dirty="0">
                <a:latin typeface="Times New Roman"/>
                <a:cs typeface="Times New Roman"/>
              </a:rPr>
              <a:t> </a:t>
            </a:r>
            <a:r>
              <a:rPr sz="2200" spc="-10" dirty="0">
                <a:latin typeface="Times New Roman"/>
                <a:cs typeface="Times New Roman"/>
              </a:rPr>
              <a:t>Routing</a:t>
            </a:r>
            <a:endParaRPr sz="2200">
              <a:latin typeface="Times New Roman"/>
              <a:cs typeface="Times New Roman"/>
            </a:endParaRPr>
          </a:p>
        </p:txBody>
      </p:sp>
      <p:sp>
        <p:nvSpPr>
          <p:cNvPr id="8" name="object 8"/>
          <p:cNvSpPr/>
          <p:nvPr/>
        </p:nvSpPr>
        <p:spPr>
          <a:xfrm>
            <a:off x="290921" y="3426936"/>
            <a:ext cx="129451" cy="12933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90921" y="4245317"/>
            <a:ext cx="129451" cy="12933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78941213"/>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39" dirty="0">
                <a:solidFill>
                  <a:srgbClr val="04064C"/>
                </a:solidFill>
                <a:latin typeface="Times New Roman"/>
                <a:cs typeface="Times New Roman"/>
                <a:hlinkClick r:id="" action="ppaction://noaction"/>
              </a:rPr>
              <a:t>Introduction</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77003"/>
            <a:ext cx="9140221" cy="1471170"/>
          </a:xfrm>
          <a:prstGeom prst="rect">
            <a:avLst/>
          </a:prstGeom>
          <a:solidFill>
            <a:srgbClr val="FFE600"/>
          </a:solidFill>
        </p:spPr>
        <p:txBody>
          <a:bodyPr vert="horz" wrap="square" lIns="0" tIns="115822" rIns="0" bIns="0" rtlCol="0">
            <a:spAutoFit/>
          </a:bodyPr>
          <a:lstStyle/>
          <a:p>
            <a:pPr marL="214022">
              <a:spcBef>
                <a:spcPts val="910"/>
              </a:spcBef>
            </a:pPr>
            <a:r>
              <a:rPr spc="-40" dirty="0"/>
              <a:t>Protocoles </a:t>
            </a:r>
            <a:r>
              <a:rPr spc="-69" dirty="0"/>
              <a:t>utilisés </a:t>
            </a:r>
            <a:r>
              <a:rPr spc="-40" dirty="0"/>
              <a:t>pour </a:t>
            </a:r>
            <a:r>
              <a:rPr spc="-69" dirty="0"/>
              <a:t>la couche</a:t>
            </a:r>
            <a:r>
              <a:rPr spc="-149" dirty="0"/>
              <a:t> </a:t>
            </a:r>
            <a:r>
              <a:rPr spc="-10" dirty="0"/>
              <a:t>transport</a:t>
            </a:r>
          </a:p>
        </p:txBody>
      </p:sp>
      <p:sp>
        <p:nvSpPr>
          <p:cNvPr id="5" name="object 5"/>
          <p:cNvSpPr/>
          <p:nvPr/>
        </p:nvSpPr>
        <p:spPr>
          <a:xfrm>
            <a:off x="290921" y="215912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2852936"/>
            <a:ext cx="129451" cy="12933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90921" y="3645024"/>
            <a:ext cx="129451" cy="129332"/>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482950" y="2084675"/>
            <a:ext cx="8241057" cy="3283835"/>
          </a:xfrm>
          <a:prstGeom prst="rect">
            <a:avLst/>
          </a:prstGeom>
        </p:spPr>
        <p:txBody>
          <a:bodyPr vert="horz" wrap="square" lIns="0" tIns="8813" rIns="0" bIns="0" rtlCol="0">
            <a:spAutoFit/>
          </a:bodyPr>
          <a:lstStyle/>
          <a:p>
            <a:pPr marL="25179" marR="313479">
              <a:lnSpc>
                <a:spcPct val="107500"/>
              </a:lnSpc>
              <a:spcBef>
                <a:spcPts val="69"/>
              </a:spcBef>
            </a:pPr>
            <a:r>
              <a:rPr sz="2100" spc="129" dirty="0">
                <a:latin typeface="Times New Roman"/>
                <a:cs typeface="Times New Roman"/>
              </a:rPr>
              <a:t>TCP </a:t>
            </a:r>
            <a:r>
              <a:rPr sz="2100" spc="10" dirty="0">
                <a:latin typeface="Times New Roman"/>
                <a:cs typeface="Times New Roman"/>
              </a:rPr>
              <a:t>: </a:t>
            </a:r>
            <a:r>
              <a:rPr sz="2100" spc="59" dirty="0">
                <a:latin typeface="Times New Roman"/>
                <a:cs typeface="Times New Roman"/>
              </a:rPr>
              <a:t>pour </a:t>
            </a:r>
            <a:r>
              <a:rPr sz="2100" spc="-10" dirty="0">
                <a:latin typeface="Times New Roman"/>
                <a:cs typeface="Times New Roman"/>
              </a:rPr>
              <a:t>les </a:t>
            </a:r>
            <a:r>
              <a:rPr sz="2100" spc="40" dirty="0" smtClean="0">
                <a:latin typeface="Times New Roman"/>
                <a:cs typeface="Times New Roman"/>
              </a:rPr>
              <a:t>communications</a:t>
            </a:r>
            <a:r>
              <a:rPr lang="fr-FR" sz="2100" spc="40" dirty="0" smtClean="0">
                <a:latin typeface="Times New Roman"/>
                <a:cs typeface="Times New Roman"/>
              </a:rPr>
              <a:t> </a:t>
            </a:r>
            <a:r>
              <a:rPr sz="2100" spc="59" dirty="0" err="1" smtClean="0">
                <a:latin typeface="Times New Roman"/>
                <a:cs typeface="Times New Roman"/>
              </a:rPr>
              <a:t>nécessitant</a:t>
            </a:r>
            <a:r>
              <a:rPr sz="2100" spc="59" dirty="0" smtClean="0">
                <a:latin typeface="Times New Roman"/>
                <a:cs typeface="Times New Roman"/>
              </a:rPr>
              <a:t> </a:t>
            </a:r>
            <a:r>
              <a:rPr sz="2100" spc="50" dirty="0" err="1" smtClean="0">
                <a:latin typeface="Times New Roman"/>
                <a:cs typeface="Times New Roman"/>
              </a:rPr>
              <a:t>une</a:t>
            </a:r>
            <a:r>
              <a:rPr lang="fr-FR" sz="2100" spc="50" dirty="0" smtClean="0">
                <a:latin typeface="Times New Roman"/>
                <a:cs typeface="Times New Roman"/>
              </a:rPr>
              <a:t> fi</a:t>
            </a:r>
            <a:r>
              <a:rPr sz="2100" spc="99" dirty="0" err="1" smtClean="0">
                <a:latin typeface="Times New Roman"/>
                <a:cs typeface="Times New Roman"/>
              </a:rPr>
              <a:t>abilité</a:t>
            </a:r>
            <a:r>
              <a:rPr sz="2100" spc="99" dirty="0" smtClean="0">
                <a:latin typeface="Times New Roman"/>
                <a:cs typeface="Times New Roman"/>
              </a:rPr>
              <a:t> </a:t>
            </a:r>
            <a:r>
              <a:rPr sz="2100" spc="30" dirty="0">
                <a:latin typeface="Times New Roman"/>
                <a:cs typeface="Times New Roman"/>
              </a:rPr>
              <a:t>des </a:t>
            </a:r>
            <a:r>
              <a:rPr sz="2100" spc="40" dirty="0">
                <a:latin typeface="Times New Roman"/>
                <a:cs typeface="Times New Roman"/>
              </a:rPr>
              <a:t>données. </a:t>
            </a:r>
            <a:endParaRPr lang="fr-FR" sz="2100" spc="40" dirty="0" smtClean="0">
              <a:latin typeface="Times New Roman"/>
              <a:cs typeface="Times New Roman"/>
            </a:endParaRPr>
          </a:p>
          <a:p>
            <a:pPr marL="25179" marR="313479">
              <a:lnSpc>
                <a:spcPct val="107500"/>
              </a:lnSpc>
              <a:spcBef>
                <a:spcPts val="69"/>
              </a:spcBef>
            </a:pPr>
            <a:endParaRPr lang="fr-FR" sz="2100" spc="40" dirty="0">
              <a:latin typeface="Times New Roman"/>
              <a:cs typeface="Times New Roman"/>
            </a:endParaRPr>
          </a:p>
          <a:p>
            <a:pPr marL="25179" marR="313479">
              <a:lnSpc>
                <a:spcPct val="107500"/>
              </a:lnSpc>
              <a:spcBef>
                <a:spcPts val="69"/>
              </a:spcBef>
            </a:pPr>
            <a:r>
              <a:rPr sz="2100" spc="69" dirty="0" smtClean="0">
                <a:latin typeface="Times New Roman"/>
                <a:cs typeface="Times New Roman"/>
              </a:rPr>
              <a:t>UDP </a:t>
            </a:r>
            <a:r>
              <a:rPr sz="2100" spc="10" dirty="0">
                <a:latin typeface="Times New Roman"/>
                <a:cs typeface="Times New Roman"/>
              </a:rPr>
              <a:t>: </a:t>
            </a:r>
            <a:r>
              <a:rPr sz="2100" spc="59" dirty="0">
                <a:latin typeface="Times New Roman"/>
                <a:cs typeface="Times New Roman"/>
              </a:rPr>
              <a:t>pour </a:t>
            </a:r>
            <a:r>
              <a:rPr sz="2100" spc="-10" dirty="0">
                <a:latin typeface="Times New Roman"/>
                <a:cs typeface="Times New Roman"/>
              </a:rPr>
              <a:t>les </a:t>
            </a:r>
            <a:r>
              <a:rPr sz="2100" spc="40" dirty="0">
                <a:latin typeface="Times New Roman"/>
                <a:cs typeface="Times New Roman"/>
              </a:rPr>
              <a:t>communications </a:t>
            </a:r>
            <a:r>
              <a:rPr lang="fr-FR" sz="2100" spc="10" dirty="0" smtClean="0">
                <a:latin typeface="Times New Roman"/>
                <a:cs typeface="Times New Roman"/>
              </a:rPr>
              <a:t>nécessitant </a:t>
            </a:r>
            <a:r>
              <a:rPr sz="2100" spc="-20" dirty="0" smtClean="0">
                <a:latin typeface="Times New Roman"/>
                <a:cs typeface="Times New Roman"/>
              </a:rPr>
              <a:t>le </a:t>
            </a:r>
            <a:r>
              <a:rPr sz="2100" spc="59" dirty="0">
                <a:latin typeface="Times New Roman"/>
                <a:cs typeface="Times New Roman"/>
              </a:rPr>
              <a:t>débit, </a:t>
            </a:r>
            <a:r>
              <a:rPr sz="2100" spc="40" dirty="0">
                <a:latin typeface="Times New Roman"/>
                <a:cs typeface="Times New Roman"/>
              </a:rPr>
              <a:t>sans </a:t>
            </a:r>
            <a:r>
              <a:rPr sz="2100" spc="20" dirty="0">
                <a:latin typeface="Times New Roman"/>
                <a:cs typeface="Times New Roman"/>
              </a:rPr>
              <a:t>se soucier </a:t>
            </a:r>
            <a:r>
              <a:rPr sz="2100" spc="40" dirty="0">
                <a:latin typeface="Times New Roman"/>
                <a:cs typeface="Times New Roman"/>
              </a:rPr>
              <a:t>de  </a:t>
            </a:r>
            <a:r>
              <a:rPr sz="2100" spc="10" dirty="0" smtClean="0">
                <a:latin typeface="Times New Roman"/>
                <a:cs typeface="Times New Roman"/>
              </a:rPr>
              <a:t>la</a:t>
            </a:r>
            <a:r>
              <a:rPr lang="fr-FR" sz="2100" spc="248" dirty="0">
                <a:latin typeface="Times New Roman"/>
                <a:cs typeface="Times New Roman"/>
              </a:rPr>
              <a:t> </a:t>
            </a:r>
            <a:r>
              <a:rPr lang="fr-FR" sz="2100" spc="248" dirty="0" smtClean="0">
                <a:latin typeface="Times New Roman"/>
                <a:cs typeface="Times New Roman"/>
              </a:rPr>
              <a:t>fi</a:t>
            </a:r>
            <a:r>
              <a:rPr sz="2100" spc="99" dirty="0" err="1" smtClean="0">
                <a:latin typeface="Times New Roman"/>
                <a:cs typeface="Times New Roman"/>
              </a:rPr>
              <a:t>abilité</a:t>
            </a:r>
            <a:endParaRPr lang="fr-FR" sz="2100" dirty="0">
              <a:latin typeface="Times New Roman"/>
              <a:cs typeface="Times New Roman"/>
            </a:endParaRPr>
          </a:p>
          <a:p>
            <a:pPr marL="25179" marR="313479">
              <a:lnSpc>
                <a:spcPct val="107500"/>
              </a:lnSpc>
              <a:spcBef>
                <a:spcPts val="69"/>
              </a:spcBef>
            </a:pPr>
            <a:r>
              <a:rPr sz="2100" spc="69" dirty="0" smtClean="0">
                <a:latin typeface="Times New Roman"/>
                <a:cs typeface="Times New Roman"/>
              </a:rPr>
              <a:t>Pour</a:t>
            </a:r>
            <a:r>
              <a:rPr sz="2100" spc="178" dirty="0" smtClean="0">
                <a:latin typeface="Times New Roman"/>
                <a:cs typeface="Times New Roman"/>
              </a:rPr>
              <a:t> </a:t>
            </a:r>
            <a:r>
              <a:rPr sz="2100" spc="40" dirty="0">
                <a:latin typeface="Times New Roman"/>
                <a:cs typeface="Times New Roman"/>
              </a:rPr>
              <a:t>rappel:</a:t>
            </a:r>
            <a:endParaRPr sz="2100" dirty="0">
              <a:latin typeface="Times New Roman"/>
              <a:cs typeface="Times New Roman"/>
            </a:endParaRPr>
          </a:p>
          <a:p>
            <a:pPr marL="618610" indent="-342900">
              <a:spcBef>
                <a:spcPts val="466"/>
              </a:spcBef>
              <a:buFont typeface="Wingdings" pitchFamily="2" charset="2"/>
              <a:buChar char="ü"/>
            </a:pPr>
            <a:r>
              <a:rPr sz="1900" spc="30" dirty="0">
                <a:latin typeface="LM Sans 10"/>
                <a:cs typeface="LM Sans 10"/>
              </a:rPr>
              <a:t>la </a:t>
            </a:r>
            <a:r>
              <a:rPr sz="1900" spc="40" dirty="0">
                <a:latin typeface="LM Sans 10"/>
                <a:cs typeface="LM Sans 10"/>
              </a:rPr>
              <a:t>couche </a:t>
            </a:r>
            <a:r>
              <a:rPr sz="1900" spc="30" dirty="0">
                <a:latin typeface="LM Sans 10"/>
                <a:cs typeface="LM Sans 10"/>
              </a:rPr>
              <a:t>liaison </a:t>
            </a:r>
            <a:r>
              <a:rPr sz="1900" spc="40" dirty="0">
                <a:latin typeface="LM Sans 10"/>
                <a:cs typeface="LM Sans 10"/>
              </a:rPr>
              <a:t>de données: communication </a:t>
            </a:r>
            <a:r>
              <a:rPr sz="1900" spc="30" dirty="0">
                <a:latin typeface="LM Sans 10"/>
                <a:cs typeface="LM Sans 10"/>
              </a:rPr>
              <a:t>sur </a:t>
            </a:r>
            <a:r>
              <a:rPr sz="1900" spc="40" dirty="0">
                <a:latin typeface="LM Sans 10"/>
                <a:cs typeface="LM Sans 10"/>
              </a:rPr>
              <a:t>réseau</a:t>
            </a:r>
            <a:r>
              <a:rPr sz="1900" spc="198" dirty="0">
                <a:latin typeface="LM Sans 10"/>
                <a:cs typeface="LM Sans 10"/>
              </a:rPr>
              <a:t> </a:t>
            </a:r>
            <a:r>
              <a:rPr sz="1900" spc="40" dirty="0">
                <a:latin typeface="LM Sans 10"/>
                <a:cs typeface="LM Sans 10"/>
              </a:rPr>
              <a:t>local</a:t>
            </a:r>
            <a:endParaRPr sz="1900" dirty="0">
              <a:latin typeface="LM Sans 10"/>
              <a:cs typeface="LM Sans 10"/>
            </a:endParaRPr>
          </a:p>
          <a:p>
            <a:pPr marL="618610" marR="10072" indent="-342900">
              <a:lnSpc>
                <a:spcPct val="124500"/>
              </a:lnSpc>
              <a:spcBef>
                <a:spcPts val="20"/>
              </a:spcBef>
              <a:buFont typeface="Wingdings" pitchFamily="2" charset="2"/>
              <a:buChar char="ü"/>
            </a:pPr>
            <a:r>
              <a:rPr sz="1900" spc="30" dirty="0">
                <a:latin typeface="LM Sans 10"/>
                <a:cs typeface="LM Sans 10"/>
              </a:rPr>
              <a:t>la </a:t>
            </a:r>
            <a:r>
              <a:rPr sz="1900" spc="40" dirty="0">
                <a:latin typeface="LM Sans 10"/>
                <a:cs typeface="LM Sans 10"/>
              </a:rPr>
              <a:t>couche Réseau </a:t>
            </a:r>
            <a:r>
              <a:rPr sz="1900" spc="20" dirty="0">
                <a:latin typeface="LM Sans 10"/>
                <a:cs typeface="LM Sans 10"/>
              </a:rPr>
              <a:t>: </a:t>
            </a:r>
            <a:r>
              <a:rPr sz="1900" spc="40" dirty="0">
                <a:latin typeface="LM Sans 10"/>
                <a:cs typeface="LM Sans 10"/>
              </a:rPr>
              <a:t>communication </a:t>
            </a:r>
            <a:r>
              <a:rPr sz="1900" spc="30" dirty="0">
                <a:latin typeface="LM Sans 10"/>
                <a:cs typeface="LM Sans 10"/>
              </a:rPr>
              <a:t>entre réseaux, entre </a:t>
            </a:r>
            <a:r>
              <a:rPr sz="2000" spc="-20" dirty="0" smtClean="0">
                <a:solidFill>
                  <a:srgbClr val="0000FF"/>
                </a:solidFill>
                <a:latin typeface="Georgia"/>
                <a:cs typeface="Georgia"/>
              </a:rPr>
              <a:t>machines</a:t>
            </a:r>
            <a:r>
              <a:rPr lang="fr-FR" sz="2000" spc="-20" dirty="0" smtClean="0">
                <a:solidFill>
                  <a:srgbClr val="0000FF"/>
                </a:solidFill>
                <a:latin typeface="Georgia"/>
                <a:cs typeface="Georgia"/>
              </a:rPr>
              <a:t> </a:t>
            </a:r>
            <a:r>
              <a:rPr sz="1900" spc="30" dirty="0" err="1" smtClean="0">
                <a:latin typeface="LM Sans 10"/>
                <a:cs typeface="LM Sans 10"/>
              </a:rPr>
              <a:t>distantes</a:t>
            </a:r>
            <a:r>
              <a:rPr lang="fr-FR" sz="1900" spc="30" dirty="0">
                <a:latin typeface="LM Sans 10"/>
                <a:cs typeface="LM Sans 10"/>
              </a:rPr>
              <a:t>.</a:t>
            </a:r>
            <a:endParaRPr lang="fr-FR" sz="1900" spc="30" dirty="0" smtClean="0">
              <a:latin typeface="LM Sans 10"/>
              <a:cs typeface="LM Sans 10"/>
            </a:endParaRPr>
          </a:p>
          <a:p>
            <a:pPr marL="618610" marR="10072" indent="-342900">
              <a:lnSpc>
                <a:spcPct val="124500"/>
              </a:lnSpc>
              <a:spcBef>
                <a:spcPts val="20"/>
              </a:spcBef>
              <a:buFont typeface="Wingdings" pitchFamily="2" charset="2"/>
              <a:buChar char="ü"/>
            </a:pPr>
            <a:r>
              <a:rPr sz="1900" spc="30" dirty="0" smtClean="0">
                <a:latin typeface="LM Sans 10"/>
                <a:cs typeface="LM Sans 10"/>
              </a:rPr>
              <a:t> </a:t>
            </a:r>
            <a:r>
              <a:rPr sz="1900" spc="30" dirty="0">
                <a:latin typeface="LM Sans 10"/>
                <a:cs typeface="LM Sans 10"/>
              </a:rPr>
              <a:t>la </a:t>
            </a:r>
            <a:r>
              <a:rPr sz="1900" spc="40" dirty="0">
                <a:latin typeface="LM Sans 10"/>
                <a:cs typeface="LM Sans 10"/>
              </a:rPr>
              <a:t>couche </a:t>
            </a:r>
            <a:r>
              <a:rPr sz="1900" spc="20" dirty="0">
                <a:latin typeface="LM Sans 10"/>
                <a:cs typeface="LM Sans 10"/>
              </a:rPr>
              <a:t>Transport : </a:t>
            </a:r>
            <a:r>
              <a:rPr sz="1900" spc="40" dirty="0">
                <a:latin typeface="LM Sans 10"/>
                <a:cs typeface="LM Sans 10"/>
              </a:rPr>
              <a:t>communication </a:t>
            </a:r>
            <a:r>
              <a:rPr sz="1900" spc="30" dirty="0">
                <a:latin typeface="LM Sans 10"/>
                <a:cs typeface="LM Sans 10"/>
              </a:rPr>
              <a:t>entre </a:t>
            </a:r>
            <a:r>
              <a:rPr sz="2000" spc="-10" dirty="0">
                <a:solidFill>
                  <a:srgbClr val="3333A3"/>
                </a:solidFill>
                <a:latin typeface="Georgia"/>
                <a:cs typeface="Georgia"/>
              </a:rPr>
              <a:t>applications</a:t>
            </a:r>
            <a:r>
              <a:rPr sz="2000" spc="-238" dirty="0">
                <a:solidFill>
                  <a:srgbClr val="3333A3"/>
                </a:solidFill>
                <a:latin typeface="Georgia"/>
                <a:cs typeface="Georgia"/>
              </a:rPr>
              <a:t> </a:t>
            </a:r>
            <a:r>
              <a:rPr sz="1900" spc="30" dirty="0">
                <a:latin typeface="LM Sans 10"/>
                <a:cs typeface="LM Sans 10"/>
              </a:rPr>
              <a:t>distantes</a:t>
            </a:r>
            <a:endParaRPr sz="1900" dirty="0">
              <a:latin typeface="LM Sans 10"/>
              <a:cs typeface="LM Sans 10"/>
            </a:endParaRPr>
          </a:p>
        </p:txBody>
      </p:sp>
    </p:spTree>
    <p:extLst>
      <p:ext uri="{BB962C8B-B14F-4D97-AF65-F5344CB8AC3E}">
        <p14:creationId xmlns:p14="http://schemas.microsoft.com/office/powerpoint/2010/main" val="2599067400"/>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144386">
              <a:spcBef>
                <a:spcPts val="228"/>
              </a:spcBef>
            </a:pPr>
            <a:r>
              <a:rPr sz="1100" spc="129" dirty="0">
                <a:solidFill>
                  <a:srgbClr val="04064C"/>
                </a:solidFill>
                <a:latin typeface="Times New Roman"/>
                <a:cs typeface="Times New Roman"/>
                <a:hlinkClick r:id="" action="ppaction://noaction"/>
              </a:rPr>
              <a:t>Adressage </a:t>
            </a:r>
            <a:r>
              <a:rPr sz="1100" spc="99" dirty="0">
                <a:solidFill>
                  <a:srgbClr val="04064C"/>
                </a:solidFill>
                <a:latin typeface="Times New Roman"/>
                <a:cs typeface="Times New Roman"/>
                <a:hlinkClick r:id="" action="ppaction://noaction"/>
              </a:rPr>
              <a:t>class-less: </a:t>
            </a:r>
            <a:r>
              <a:rPr sz="1100" spc="119" dirty="0">
                <a:solidFill>
                  <a:srgbClr val="04064C"/>
                </a:solidFill>
                <a:latin typeface="Times New Roman"/>
                <a:cs typeface="Times New Roman"/>
                <a:hlinkClick r:id="" action="ppaction://noaction"/>
              </a:rPr>
              <a:t>Le</a:t>
            </a:r>
            <a:r>
              <a:rPr sz="1100" spc="89" dirty="0">
                <a:solidFill>
                  <a:srgbClr val="04064C"/>
                </a:solidFill>
                <a:latin typeface="Times New Roman"/>
                <a:cs typeface="Times New Roman"/>
                <a:hlinkClick r:id="" action="ppaction://noaction"/>
              </a:rPr>
              <a:t> </a:t>
            </a:r>
            <a:r>
              <a:rPr sz="1100" spc="159" dirty="0">
                <a:solidFill>
                  <a:srgbClr val="04064C"/>
                </a:solidFill>
                <a:latin typeface="Times New Roman"/>
                <a:cs typeface="Times New Roman"/>
                <a:hlinkClick r:id="" action="ppaction://noaction"/>
              </a:rPr>
              <a:t>VLSM</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119" dirty="0">
                <a:solidFill>
                  <a:srgbClr val="04064C"/>
                </a:solidFill>
                <a:latin typeface="Times New Roman"/>
                <a:cs typeface="Times New Roman"/>
              </a:rPr>
              <a:t>Le</a:t>
            </a:r>
            <a:r>
              <a:rPr sz="2400" spc="159" dirty="0">
                <a:solidFill>
                  <a:srgbClr val="04064C"/>
                </a:solidFill>
                <a:latin typeface="Times New Roman"/>
                <a:cs typeface="Times New Roman"/>
              </a:rPr>
              <a:t> </a:t>
            </a:r>
            <a:r>
              <a:rPr sz="2400" spc="-139" dirty="0">
                <a:solidFill>
                  <a:srgbClr val="04064C"/>
                </a:solidFill>
                <a:latin typeface="Times New Roman"/>
                <a:cs typeface="Times New Roman"/>
              </a:rPr>
              <a:t>VLSM</a:t>
            </a:r>
            <a:endParaRPr sz="2400">
              <a:latin typeface="Times New Roman"/>
              <a:cs typeface="Times New Roman"/>
            </a:endParaRPr>
          </a:p>
        </p:txBody>
      </p:sp>
      <p:sp>
        <p:nvSpPr>
          <p:cNvPr id="5" name="object 5"/>
          <p:cNvSpPr/>
          <p:nvPr/>
        </p:nvSpPr>
        <p:spPr>
          <a:xfrm>
            <a:off x="290921" y="1126449"/>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1477453"/>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52" y="2104335"/>
            <a:ext cx="104311" cy="1042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7052" y="2380116"/>
            <a:ext cx="104311" cy="1042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67052" y="2655920"/>
            <a:ext cx="104311" cy="104215"/>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90921" y="3232572"/>
            <a:ext cx="129451" cy="129332"/>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67052" y="3558558"/>
            <a:ext cx="104311" cy="104215"/>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567052" y="3834365"/>
            <a:ext cx="104311" cy="104215"/>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67052" y="4385973"/>
            <a:ext cx="104311" cy="10421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90921" y="4962601"/>
            <a:ext cx="129451" cy="129332"/>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567052" y="5589458"/>
            <a:ext cx="104311" cy="104215"/>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567052" y="6141068"/>
            <a:ext cx="104311" cy="104215"/>
          </a:xfrm>
          <a:prstGeom prst="rect">
            <a:avLst/>
          </a:prstGeom>
          <a:blipFill>
            <a:blip r:embed="rId4" cstate="print"/>
            <a:stretch>
              <a:fillRect/>
            </a:stretch>
          </a:blipFill>
        </p:spPr>
        <p:txBody>
          <a:bodyPr wrap="square" lIns="0" tIns="0" rIns="0" bIns="0" rtlCol="0"/>
          <a:lstStyle/>
          <a:p>
            <a:endParaRPr/>
          </a:p>
        </p:txBody>
      </p:sp>
      <p:sp>
        <p:nvSpPr>
          <p:cNvPr id="17" name="object 17"/>
          <p:cNvSpPr txBox="1"/>
          <p:nvPr/>
        </p:nvSpPr>
        <p:spPr>
          <a:xfrm>
            <a:off x="532595" y="935342"/>
            <a:ext cx="8276202" cy="5723997"/>
          </a:xfrm>
          <a:prstGeom prst="rect">
            <a:avLst/>
          </a:prstGeom>
        </p:spPr>
        <p:txBody>
          <a:bodyPr vert="horz" wrap="square" lIns="0" tIns="73019" rIns="0" bIns="0" rtlCol="0">
            <a:spAutoFit/>
          </a:bodyPr>
          <a:lstStyle/>
          <a:p>
            <a:pPr marL="25179">
              <a:spcBef>
                <a:spcPts val="575"/>
              </a:spcBef>
            </a:pPr>
            <a:r>
              <a:rPr sz="2000" spc="-149" dirty="0">
                <a:latin typeface="Times New Roman"/>
                <a:cs typeface="Times New Roman"/>
              </a:rPr>
              <a:t>Le VLSM: </a:t>
            </a:r>
            <a:r>
              <a:rPr sz="2000" spc="-99" dirty="0">
                <a:latin typeface="Times New Roman"/>
                <a:cs typeface="Times New Roman"/>
              </a:rPr>
              <a:t>Variable </a:t>
            </a:r>
            <a:r>
              <a:rPr sz="2000" spc="-59" dirty="0">
                <a:latin typeface="Times New Roman"/>
                <a:cs typeface="Times New Roman"/>
              </a:rPr>
              <a:t>Length </a:t>
            </a:r>
            <a:r>
              <a:rPr sz="2000" spc="-40" dirty="0">
                <a:latin typeface="Times New Roman"/>
                <a:cs typeface="Times New Roman"/>
              </a:rPr>
              <a:t>Subnet </a:t>
            </a:r>
            <a:r>
              <a:rPr sz="2000" spc="-69" dirty="0">
                <a:latin typeface="Times New Roman"/>
                <a:cs typeface="Times New Roman"/>
              </a:rPr>
              <a:t>Mask, </a:t>
            </a:r>
            <a:r>
              <a:rPr sz="2000" spc="-59" dirty="0">
                <a:latin typeface="Times New Roman"/>
                <a:cs typeface="Times New Roman"/>
              </a:rPr>
              <a:t>mentionné </a:t>
            </a:r>
            <a:r>
              <a:rPr sz="2000" spc="-69" dirty="0">
                <a:latin typeface="Times New Roman"/>
                <a:cs typeface="Times New Roman"/>
              </a:rPr>
              <a:t>dés </a:t>
            </a:r>
            <a:r>
              <a:rPr sz="2000" spc="-79" dirty="0">
                <a:latin typeface="Times New Roman"/>
                <a:cs typeface="Times New Roman"/>
              </a:rPr>
              <a:t>Août 1985</a:t>
            </a:r>
            <a:r>
              <a:rPr sz="2000" spc="268" dirty="0">
                <a:latin typeface="Times New Roman"/>
                <a:cs typeface="Times New Roman"/>
              </a:rPr>
              <a:t> </a:t>
            </a:r>
            <a:r>
              <a:rPr sz="2000" spc="-99" dirty="0">
                <a:latin typeface="Times New Roman"/>
                <a:cs typeface="Times New Roman"/>
              </a:rPr>
              <a:t>(RFC </a:t>
            </a:r>
            <a:r>
              <a:rPr sz="2000" spc="-50" dirty="0">
                <a:latin typeface="Times New Roman"/>
                <a:cs typeface="Times New Roman"/>
              </a:rPr>
              <a:t>950)</a:t>
            </a:r>
            <a:endParaRPr sz="2000" dirty="0">
              <a:latin typeface="Times New Roman"/>
              <a:cs typeface="Times New Roman"/>
            </a:endParaRPr>
          </a:p>
          <a:p>
            <a:pPr marL="25179" marR="207727">
              <a:spcBef>
                <a:spcPts val="387"/>
              </a:spcBef>
            </a:pPr>
            <a:r>
              <a:rPr sz="2000" spc="-30" dirty="0">
                <a:latin typeface="Times New Roman"/>
                <a:cs typeface="Times New Roman"/>
              </a:rPr>
              <a:t>permet </a:t>
            </a:r>
            <a:r>
              <a:rPr sz="2000" spc="-59" dirty="0">
                <a:latin typeface="Times New Roman"/>
                <a:cs typeface="Times New Roman"/>
              </a:rPr>
              <a:t>de </a:t>
            </a:r>
            <a:r>
              <a:rPr sz="2000" spc="-89" dirty="0">
                <a:latin typeface="Times New Roman"/>
                <a:cs typeface="Times New Roman"/>
              </a:rPr>
              <a:t>diviser </a:t>
            </a:r>
            <a:r>
              <a:rPr sz="2000" spc="-50" dirty="0">
                <a:latin typeface="Times New Roman"/>
                <a:cs typeface="Times New Roman"/>
              </a:rPr>
              <a:t>un réseau </a:t>
            </a:r>
            <a:r>
              <a:rPr sz="2000" spc="-59" dirty="0">
                <a:latin typeface="Times New Roman"/>
                <a:cs typeface="Times New Roman"/>
              </a:rPr>
              <a:t>en </a:t>
            </a:r>
            <a:r>
              <a:rPr sz="2000" spc="-69" dirty="0">
                <a:latin typeface="Times New Roman"/>
                <a:cs typeface="Times New Roman"/>
              </a:rPr>
              <a:t>plusieurs sous-réseaux </a:t>
            </a:r>
            <a:r>
              <a:rPr sz="2000" spc="-79" dirty="0">
                <a:latin typeface="Times New Roman"/>
                <a:cs typeface="Times New Roman"/>
              </a:rPr>
              <a:t>qui </a:t>
            </a:r>
            <a:r>
              <a:rPr sz="2000" spc="-40" dirty="0">
                <a:latin typeface="Times New Roman"/>
                <a:cs typeface="Times New Roman"/>
              </a:rPr>
              <a:t>peuvent </a:t>
            </a:r>
            <a:r>
              <a:rPr sz="2000" spc="-79" dirty="0">
                <a:latin typeface="Times New Roman"/>
                <a:cs typeface="Times New Roman"/>
              </a:rPr>
              <a:t>avoir </a:t>
            </a:r>
            <a:r>
              <a:rPr sz="2000" spc="-50" dirty="0">
                <a:latin typeface="Times New Roman"/>
                <a:cs typeface="Times New Roman"/>
              </a:rPr>
              <a:t>un </a:t>
            </a:r>
            <a:r>
              <a:rPr sz="2000" spc="-79" dirty="0">
                <a:latin typeface="Times New Roman"/>
                <a:cs typeface="Times New Roman"/>
              </a:rPr>
              <a:t>nombre  variable </a:t>
            </a:r>
            <a:r>
              <a:rPr sz="2000" spc="-59" dirty="0">
                <a:latin typeface="Times New Roman"/>
                <a:cs typeface="Times New Roman"/>
              </a:rPr>
              <a:t>de</a:t>
            </a:r>
            <a:r>
              <a:rPr sz="2000" spc="-129" dirty="0">
                <a:latin typeface="Times New Roman"/>
                <a:cs typeface="Times New Roman"/>
              </a:rPr>
              <a:t> </a:t>
            </a:r>
            <a:r>
              <a:rPr sz="2000" spc="-59" dirty="0">
                <a:latin typeface="Times New Roman"/>
                <a:cs typeface="Times New Roman"/>
              </a:rPr>
              <a:t>machines.</a:t>
            </a:r>
            <a:endParaRPr sz="2000" dirty="0">
              <a:latin typeface="Times New Roman"/>
              <a:cs typeface="Times New Roman"/>
            </a:endParaRPr>
          </a:p>
          <a:p>
            <a:pPr marL="275710">
              <a:lnSpc>
                <a:spcPts val="2260"/>
              </a:lnSpc>
            </a:pPr>
            <a:r>
              <a:rPr sz="2000" spc="-50" dirty="0">
                <a:latin typeface="Times New Roman"/>
                <a:cs typeface="Times New Roman"/>
              </a:rPr>
              <a:t>optimisation </a:t>
            </a:r>
            <a:r>
              <a:rPr sz="2000" spc="-59" dirty="0">
                <a:latin typeface="Times New Roman"/>
                <a:cs typeface="Times New Roman"/>
              </a:rPr>
              <a:t>de</a:t>
            </a:r>
            <a:r>
              <a:rPr sz="2000" spc="-188" dirty="0">
                <a:latin typeface="Times New Roman"/>
                <a:cs typeface="Times New Roman"/>
              </a:rPr>
              <a:t> </a:t>
            </a:r>
            <a:r>
              <a:rPr sz="2000" spc="-40" dirty="0">
                <a:latin typeface="Times New Roman"/>
                <a:cs typeface="Times New Roman"/>
              </a:rPr>
              <a:t>l'adressage</a:t>
            </a:r>
            <a:endParaRPr sz="2000" dirty="0">
              <a:latin typeface="Times New Roman"/>
              <a:cs typeface="Times New Roman"/>
            </a:endParaRPr>
          </a:p>
          <a:p>
            <a:pPr marL="275710">
              <a:lnSpc>
                <a:spcPts val="2171"/>
              </a:lnSpc>
            </a:pPr>
            <a:r>
              <a:rPr sz="2000" spc="-59" dirty="0">
                <a:latin typeface="Times New Roman"/>
                <a:cs typeface="Times New Roman"/>
              </a:rPr>
              <a:t>en </a:t>
            </a:r>
            <a:r>
              <a:rPr sz="2000" spc="-40" dirty="0">
                <a:latin typeface="Times New Roman"/>
                <a:cs typeface="Times New Roman"/>
              </a:rPr>
              <a:t>établissant </a:t>
            </a:r>
            <a:r>
              <a:rPr sz="2000" spc="-69" dirty="0">
                <a:latin typeface="Times New Roman"/>
                <a:cs typeface="Times New Roman"/>
              </a:rPr>
              <a:t>des sous-réseaux </a:t>
            </a:r>
            <a:r>
              <a:rPr sz="2000" spc="-59" dirty="0">
                <a:latin typeface="Times New Roman"/>
                <a:cs typeface="Times New Roman"/>
              </a:rPr>
              <a:t>de</a:t>
            </a:r>
            <a:r>
              <a:rPr sz="2000" spc="-69" dirty="0">
                <a:latin typeface="Times New Roman"/>
                <a:cs typeface="Times New Roman"/>
              </a:rPr>
              <a:t> sous-réseaux</a:t>
            </a:r>
            <a:endParaRPr sz="2000" dirty="0">
              <a:latin typeface="Times New Roman"/>
              <a:cs typeface="Times New Roman"/>
            </a:endParaRPr>
          </a:p>
          <a:p>
            <a:pPr marL="275710" marR="915257">
              <a:lnSpc>
                <a:spcPts val="2181"/>
              </a:lnSpc>
              <a:spcBef>
                <a:spcPts val="139"/>
              </a:spcBef>
            </a:pPr>
            <a:r>
              <a:rPr sz="2000" spc="-10" dirty="0">
                <a:latin typeface="Times New Roman"/>
                <a:cs typeface="Times New Roman"/>
              </a:rPr>
              <a:t>peut </a:t>
            </a:r>
            <a:r>
              <a:rPr sz="2000" spc="-20" dirty="0">
                <a:latin typeface="Times New Roman"/>
                <a:cs typeface="Times New Roman"/>
              </a:rPr>
              <a:t>être </a:t>
            </a:r>
            <a:r>
              <a:rPr sz="2000" spc="-69" dirty="0">
                <a:latin typeface="Times New Roman"/>
                <a:cs typeface="Times New Roman"/>
              </a:rPr>
              <a:t>utilisée </a:t>
            </a:r>
            <a:r>
              <a:rPr sz="2000" spc="-79" dirty="0">
                <a:latin typeface="Times New Roman"/>
                <a:cs typeface="Times New Roman"/>
              </a:rPr>
              <a:t>avec </a:t>
            </a:r>
            <a:r>
              <a:rPr sz="2000" spc="-59" dirty="0">
                <a:latin typeface="Times New Roman"/>
                <a:cs typeface="Times New Roman"/>
              </a:rPr>
              <a:t>la </a:t>
            </a:r>
            <a:r>
              <a:rPr sz="2000" spc="-50" dirty="0">
                <a:latin typeface="Times New Roman"/>
                <a:cs typeface="Times New Roman"/>
              </a:rPr>
              <a:t>notion </a:t>
            </a:r>
            <a:r>
              <a:rPr sz="2000" spc="-59" dirty="0">
                <a:latin typeface="Times New Roman"/>
                <a:cs typeface="Times New Roman"/>
              </a:rPr>
              <a:t>de classes, </a:t>
            </a:r>
            <a:r>
              <a:rPr sz="2000" spc="-79" dirty="0">
                <a:latin typeface="Times New Roman"/>
                <a:cs typeface="Times New Roman"/>
              </a:rPr>
              <a:t>mais </a:t>
            </a:r>
            <a:r>
              <a:rPr sz="2000" spc="-40" dirty="0">
                <a:latin typeface="Times New Roman"/>
                <a:cs typeface="Times New Roman"/>
              </a:rPr>
              <a:t>aujourd'hui, </a:t>
            </a:r>
            <a:r>
              <a:rPr sz="2000" spc="-119" dirty="0">
                <a:latin typeface="Times New Roman"/>
                <a:cs typeface="Times New Roman"/>
              </a:rPr>
              <a:t>il </a:t>
            </a:r>
            <a:r>
              <a:rPr sz="2000" spc="-20" dirty="0">
                <a:latin typeface="Times New Roman"/>
                <a:cs typeface="Times New Roman"/>
              </a:rPr>
              <a:t>est </a:t>
            </a:r>
            <a:r>
              <a:rPr sz="2000" spc="-69" dirty="0">
                <a:latin typeface="Times New Roman"/>
                <a:cs typeface="Times New Roman"/>
              </a:rPr>
              <a:t>utilisé  principalement </a:t>
            </a:r>
            <a:r>
              <a:rPr sz="2000" spc="-59" dirty="0">
                <a:latin typeface="Times New Roman"/>
                <a:cs typeface="Times New Roman"/>
              </a:rPr>
              <a:t>en mode </a:t>
            </a:r>
            <a:r>
              <a:rPr sz="2000" spc="-50" dirty="0">
                <a:latin typeface="Times New Roman"/>
                <a:cs typeface="Times New Roman"/>
              </a:rPr>
              <a:t>sans </a:t>
            </a:r>
            <a:r>
              <a:rPr sz="2000" spc="-69" dirty="0">
                <a:latin typeface="Times New Roman"/>
                <a:cs typeface="Times New Roman"/>
              </a:rPr>
              <a:t>classes </a:t>
            </a:r>
            <a:r>
              <a:rPr sz="2000" spc="-59" dirty="0">
                <a:latin typeface="Times New Roman"/>
                <a:cs typeface="Times New Roman"/>
              </a:rPr>
              <a:t>(class-less)</a:t>
            </a:r>
            <a:endParaRPr sz="2000" dirty="0">
              <a:latin typeface="Times New Roman"/>
              <a:cs typeface="Times New Roman"/>
            </a:endParaRPr>
          </a:p>
          <a:p>
            <a:pPr marL="25179">
              <a:spcBef>
                <a:spcPts val="337"/>
              </a:spcBef>
            </a:pPr>
            <a:r>
              <a:rPr spc="59" dirty="0">
                <a:latin typeface="Times New Roman"/>
                <a:cs typeface="Times New Roman"/>
              </a:rPr>
              <a:t>Démarche </a:t>
            </a:r>
            <a:r>
              <a:rPr spc="99" dirty="0">
                <a:latin typeface="Times New Roman"/>
                <a:cs typeface="Times New Roman"/>
              </a:rPr>
              <a:t>à</a:t>
            </a:r>
            <a:r>
              <a:rPr spc="278" dirty="0">
                <a:latin typeface="Times New Roman"/>
                <a:cs typeface="Times New Roman"/>
              </a:rPr>
              <a:t> </a:t>
            </a:r>
            <a:r>
              <a:rPr spc="10" dirty="0">
                <a:latin typeface="Times New Roman"/>
                <a:cs typeface="Times New Roman"/>
              </a:rPr>
              <a:t>suivre:</a:t>
            </a:r>
            <a:endParaRPr dirty="0">
              <a:latin typeface="Times New Roman"/>
              <a:cs typeface="Times New Roman"/>
            </a:endParaRPr>
          </a:p>
          <a:p>
            <a:pPr marL="275710">
              <a:lnSpc>
                <a:spcPts val="2280"/>
              </a:lnSpc>
              <a:spcBef>
                <a:spcPts val="30"/>
              </a:spcBef>
            </a:pPr>
            <a:r>
              <a:rPr sz="2000" spc="-40" dirty="0">
                <a:latin typeface="Times New Roman"/>
                <a:cs typeface="Times New Roman"/>
              </a:rPr>
              <a:t>partir </a:t>
            </a:r>
            <a:r>
              <a:rPr sz="2000" spc="-69" dirty="0">
                <a:latin typeface="Times New Roman"/>
                <a:cs typeface="Times New Roman"/>
              </a:rPr>
              <a:t>des réseaux </a:t>
            </a:r>
            <a:r>
              <a:rPr sz="2000" spc="-99" dirty="0">
                <a:latin typeface="Times New Roman"/>
                <a:cs typeface="Times New Roman"/>
              </a:rPr>
              <a:t>le </a:t>
            </a:r>
            <a:r>
              <a:rPr sz="2000" spc="-79" dirty="0">
                <a:latin typeface="Times New Roman"/>
                <a:cs typeface="Times New Roman"/>
              </a:rPr>
              <a:t>plus </a:t>
            </a:r>
            <a:r>
              <a:rPr sz="2000" spc="-50" dirty="0">
                <a:latin typeface="Times New Roman"/>
                <a:cs typeface="Times New Roman"/>
              </a:rPr>
              <a:t>grand </a:t>
            </a:r>
            <a:r>
              <a:rPr sz="2000" spc="-30" dirty="0">
                <a:latin typeface="Times New Roman"/>
                <a:cs typeface="Times New Roman"/>
              </a:rPr>
              <a:t>au </a:t>
            </a:r>
            <a:r>
              <a:rPr sz="2000" spc="-79" dirty="0">
                <a:latin typeface="Times New Roman"/>
                <a:cs typeface="Times New Roman"/>
              </a:rPr>
              <a:t>plus </a:t>
            </a:r>
            <a:r>
              <a:rPr sz="2000" dirty="0">
                <a:latin typeface="Times New Roman"/>
                <a:cs typeface="Times New Roman"/>
              </a:rPr>
              <a:t>petit, </a:t>
            </a:r>
            <a:r>
              <a:rPr sz="2000" spc="-59" dirty="0">
                <a:latin typeface="Times New Roman"/>
                <a:cs typeface="Times New Roman"/>
              </a:rPr>
              <a:t>en </a:t>
            </a:r>
            <a:r>
              <a:rPr sz="2000" spc="-79" dirty="0">
                <a:latin typeface="Times New Roman"/>
                <a:cs typeface="Times New Roman"/>
              </a:rPr>
              <a:t>nombre</a:t>
            </a:r>
            <a:r>
              <a:rPr sz="2000" spc="-268" dirty="0">
                <a:latin typeface="Times New Roman"/>
                <a:cs typeface="Times New Roman"/>
              </a:rPr>
              <a:t> </a:t>
            </a:r>
            <a:r>
              <a:rPr sz="2000" spc="-10" dirty="0">
                <a:latin typeface="Times New Roman"/>
                <a:cs typeface="Times New Roman"/>
              </a:rPr>
              <a:t>d'hôtes</a:t>
            </a:r>
            <a:endParaRPr sz="2000" dirty="0">
              <a:latin typeface="Times New Roman"/>
              <a:cs typeface="Times New Roman"/>
            </a:endParaRPr>
          </a:p>
          <a:p>
            <a:pPr marL="275710" marR="156110">
              <a:lnSpc>
                <a:spcPts val="2181"/>
              </a:lnSpc>
              <a:spcBef>
                <a:spcPts val="139"/>
              </a:spcBef>
            </a:pPr>
            <a:r>
              <a:rPr sz="2000" spc="-40" dirty="0">
                <a:latin typeface="Times New Roman"/>
                <a:cs typeface="Times New Roman"/>
              </a:rPr>
              <a:t>toujours </a:t>
            </a:r>
            <a:r>
              <a:rPr sz="2000" spc="-59" dirty="0">
                <a:latin typeface="Times New Roman"/>
                <a:cs typeface="Times New Roman"/>
              </a:rPr>
              <a:t>prendre la </a:t>
            </a:r>
            <a:r>
              <a:rPr sz="2000" spc="-79" dirty="0">
                <a:latin typeface="Times New Roman"/>
                <a:cs typeface="Times New Roman"/>
              </a:rPr>
              <a:t>valeur </a:t>
            </a:r>
            <a:r>
              <a:rPr sz="2000" spc="-59" dirty="0">
                <a:latin typeface="Times New Roman"/>
                <a:cs typeface="Times New Roman"/>
              </a:rPr>
              <a:t>de masque </a:t>
            </a:r>
            <a:r>
              <a:rPr sz="2000" spc="109" dirty="0" smtClean="0">
                <a:latin typeface="Times New Roman"/>
                <a:cs typeface="Times New Roman"/>
              </a:rPr>
              <a:t>o</a:t>
            </a:r>
            <a:r>
              <a:rPr lang="fr-FR" sz="2000" spc="109" dirty="0" err="1" smtClean="0">
                <a:latin typeface="Times New Roman"/>
                <a:cs typeface="Times New Roman"/>
              </a:rPr>
              <a:t>ff</a:t>
            </a:r>
            <a:r>
              <a:rPr sz="2000" spc="79" dirty="0" smtClean="0">
                <a:latin typeface="Times New Roman"/>
                <a:cs typeface="Times New Roman"/>
              </a:rPr>
              <a:t>rant </a:t>
            </a:r>
            <a:r>
              <a:rPr sz="2000" spc="-99" dirty="0">
                <a:latin typeface="Times New Roman"/>
                <a:cs typeface="Times New Roman"/>
              </a:rPr>
              <a:t>le </a:t>
            </a:r>
            <a:r>
              <a:rPr sz="2000" spc="-79" dirty="0">
                <a:latin typeface="Times New Roman"/>
                <a:cs typeface="Times New Roman"/>
              </a:rPr>
              <a:t>nombre </a:t>
            </a:r>
            <a:r>
              <a:rPr sz="2000" spc="-10" dirty="0">
                <a:latin typeface="Times New Roman"/>
                <a:cs typeface="Times New Roman"/>
              </a:rPr>
              <a:t>d'hôtes </a:t>
            </a:r>
            <a:r>
              <a:rPr sz="2000" spc="-99" dirty="0">
                <a:latin typeface="Times New Roman"/>
                <a:cs typeface="Times New Roman"/>
              </a:rPr>
              <a:t>le </a:t>
            </a:r>
            <a:r>
              <a:rPr sz="2000" spc="-79" dirty="0">
                <a:latin typeface="Times New Roman"/>
                <a:cs typeface="Times New Roman"/>
              </a:rPr>
              <a:t>plus </a:t>
            </a:r>
            <a:r>
              <a:rPr sz="2000" spc="-69" dirty="0">
                <a:latin typeface="Times New Roman"/>
                <a:cs typeface="Times New Roman"/>
              </a:rPr>
              <a:t>proche </a:t>
            </a:r>
            <a:r>
              <a:rPr sz="2000" spc="-59" dirty="0">
                <a:latin typeface="Times New Roman"/>
                <a:cs typeface="Times New Roman"/>
              </a:rPr>
              <a:t>de  </a:t>
            </a:r>
            <a:r>
              <a:rPr sz="2000" spc="30" dirty="0">
                <a:latin typeface="Times New Roman"/>
                <a:cs typeface="Times New Roman"/>
              </a:rPr>
              <a:t>(et </a:t>
            </a:r>
            <a:r>
              <a:rPr sz="2000" spc="-59" dirty="0">
                <a:latin typeface="Times New Roman"/>
                <a:cs typeface="Times New Roman"/>
              </a:rPr>
              <a:t>supérieur </a:t>
            </a:r>
            <a:r>
              <a:rPr sz="2000" spc="20" dirty="0">
                <a:latin typeface="Times New Roman"/>
                <a:cs typeface="Times New Roman"/>
              </a:rPr>
              <a:t>à) </a:t>
            </a:r>
            <a:r>
              <a:rPr sz="2000" spc="-89" dirty="0">
                <a:latin typeface="Times New Roman"/>
                <a:cs typeface="Times New Roman"/>
              </a:rPr>
              <a:t>celui</a:t>
            </a:r>
            <a:r>
              <a:rPr sz="2000" dirty="0">
                <a:latin typeface="Times New Roman"/>
                <a:cs typeface="Times New Roman"/>
              </a:rPr>
              <a:t> </a:t>
            </a:r>
            <a:r>
              <a:rPr sz="2000" spc="-59" dirty="0">
                <a:latin typeface="Times New Roman"/>
                <a:cs typeface="Times New Roman"/>
              </a:rPr>
              <a:t>recherché</a:t>
            </a:r>
            <a:endParaRPr sz="2000" dirty="0">
              <a:latin typeface="Times New Roman"/>
              <a:cs typeface="Times New Roman"/>
            </a:endParaRPr>
          </a:p>
          <a:p>
            <a:pPr marL="275710">
              <a:lnSpc>
                <a:spcPts val="2020"/>
              </a:lnSpc>
            </a:pPr>
            <a:r>
              <a:rPr sz="2000" spc="-89" dirty="0">
                <a:latin typeface="Times New Roman"/>
                <a:cs typeface="Times New Roman"/>
              </a:rPr>
              <a:t>prévoir </a:t>
            </a:r>
            <a:r>
              <a:rPr sz="2000" spc="-59" dirty="0">
                <a:latin typeface="Times New Roman"/>
                <a:cs typeface="Times New Roman"/>
              </a:rPr>
              <a:t>la </a:t>
            </a:r>
            <a:r>
              <a:rPr sz="2000" spc="-69" dirty="0">
                <a:latin typeface="Times New Roman"/>
                <a:cs typeface="Times New Roman"/>
              </a:rPr>
              <a:t>croissance </a:t>
            </a:r>
            <a:r>
              <a:rPr sz="2000" spc="-20" dirty="0">
                <a:latin typeface="Times New Roman"/>
                <a:cs typeface="Times New Roman"/>
              </a:rPr>
              <a:t>(modeste) </a:t>
            </a:r>
            <a:r>
              <a:rPr sz="2000" spc="-69" dirty="0">
                <a:latin typeface="Times New Roman"/>
                <a:cs typeface="Times New Roman"/>
              </a:rPr>
              <a:t>des sous-réseaux </a:t>
            </a:r>
            <a:r>
              <a:rPr sz="2000" spc="-30" dirty="0">
                <a:latin typeface="Times New Roman"/>
                <a:cs typeface="Times New Roman"/>
              </a:rPr>
              <a:t>(ne </a:t>
            </a:r>
            <a:r>
              <a:rPr sz="2000" spc="-59" dirty="0">
                <a:latin typeface="Times New Roman"/>
                <a:cs typeface="Times New Roman"/>
              </a:rPr>
              <a:t>jamais prendre </a:t>
            </a:r>
            <a:r>
              <a:rPr sz="2000" spc="-40" dirty="0">
                <a:latin typeface="Times New Roman"/>
                <a:cs typeface="Times New Roman"/>
              </a:rPr>
              <a:t>exactement</a:t>
            </a:r>
            <a:r>
              <a:rPr sz="2000" spc="20" dirty="0">
                <a:latin typeface="Times New Roman"/>
                <a:cs typeface="Times New Roman"/>
              </a:rPr>
              <a:t> </a:t>
            </a:r>
            <a:r>
              <a:rPr sz="2000" spc="-99" dirty="0">
                <a:latin typeface="Times New Roman"/>
                <a:cs typeface="Times New Roman"/>
              </a:rPr>
              <a:t>le</a:t>
            </a:r>
            <a:endParaRPr sz="2000" dirty="0">
              <a:latin typeface="Times New Roman"/>
              <a:cs typeface="Times New Roman"/>
            </a:endParaRPr>
          </a:p>
          <a:p>
            <a:pPr marL="275710">
              <a:lnSpc>
                <a:spcPts val="2280"/>
              </a:lnSpc>
            </a:pPr>
            <a:r>
              <a:rPr sz="2000" spc="-79" dirty="0">
                <a:latin typeface="Times New Roman"/>
                <a:cs typeface="Times New Roman"/>
              </a:rPr>
              <a:t>nombre</a:t>
            </a:r>
            <a:r>
              <a:rPr sz="2000" spc="99" dirty="0">
                <a:latin typeface="Times New Roman"/>
                <a:cs typeface="Times New Roman"/>
              </a:rPr>
              <a:t> </a:t>
            </a:r>
            <a:r>
              <a:rPr sz="2000" spc="-50" dirty="0">
                <a:latin typeface="Times New Roman"/>
                <a:cs typeface="Times New Roman"/>
              </a:rPr>
              <a:t>recherché)</a:t>
            </a:r>
            <a:endParaRPr sz="2000" dirty="0">
              <a:latin typeface="Times New Roman"/>
              <a:cs typeface="Times New Roman"/>
            </a:endParaRPr>
          </a:p>
          <a:p>
            <a:pPr marL="25179" marR="55394">
              <a:spcBef>
                <a:spcPts val="188"/>
              </a:spcBef>
            </a:pPr>
            <a:r>
              <a:rPr spc="50" dirty="0">
                <a:latin typeface="Times New Roman"/>
                <a:cs typeface="Times New Roman"/>
              </a:rPr>
              <a:t>Remarque </a:t>
            </a:r>
            <a:r>
              <a:rPr spc="20" dirty="0">
                <a:latin typeface="Times New Roman"/>
                <a:cs typeface="Times New Roman"/>
              </a:rPr>
              <a:t>: </a:t>
            </a:r>
            <a:r>
              <a:rPr sz="2000" spc="-59" dirty="0">
                <a:latin typeface="Times New Roman"/>
                <a:cs typeface="Times New Roman"/>
              </a:rPr>
              <a:t>Dans </a:t>
            </a:r>
            <a:r>
              <a:rPr sz="2000" spc="-109" dirty="0">
                <a:latin typeface="Times New Roman"/>
                <a:cs typeface="Times New Roman"/>
              </a:rPr>
              <a:t>La </a:t>
            </a:r>
            <a:r>
              <a:rPr sz="2000" spc="-139" dirty="0">
                <a:latin typeface="Times New Roman"/>
                <a:cs typeface="Times New Roman"/>
              </a:rPr>
              <a:t>RFC </a:t>
            </a:r>
            <a:r>
              <a:rPr sz="2000" spc="-69" dirty="0">
                <a:latin typeface="Times New Roman"/>
                <a:cs typeface="Times New Roman"/>
              </a:rPr>
              <a:t>1875, </a:t>
            </a:r>
            <a:r>
              <a:rPr sz="2000" spc="-59" dirty="0">
                <a:latin typeface="Times New Roman"/>
                <a:cs typeface="Times New Roman"/>
              </a:rPr>
              <a:t>relative </a:t>
            </a:r>
            <a:r>
              <a:rPr sz="2000" spc="-30" dirty="0">
                <a:latin typeface="Times New Roman"/>
                <a:cs typeface="Times New Roman"/>
              </a:rPr>
              <a:t>au </a:t>
            </a:r>
            <a:r>
              <a:rPr sz="2000" spc="-178" dirty="0">
                <a:latin typeface="Times New Roman"/>
                <a:cs typeface="Times New Roman"/>
              </a:rPr>
              <a:t>VLSM </a:t>
            </a:r>
            <a:r>
              <a:rPr sz="2000" spc="-59" dirty="0">
                <a:latin typeface="Times New Roman"/>
                <a:cs typeface="Times New Roman"/>
              </a:rPr>
              <a:t>de </a:t>
            </a:r>
            <a:r>
              <a:rPr sz="2000" spc="-79" dirty="0">
                <a:latin typeface="Times New Roman"/>
                <a:cs typeface="Times New Roman"/>
              </a:rPr>
              <a:t>1995 </a:t>
            </a:r>
            <a:r>
              <a:rPr sz="2000" spc="-50" dirty="0">
                <a:latin typeface="Times New Roman"/>
                <a:cs typeface="Times New Roman"/>
              </a:rPr>
              <a:t>(qui </a:t>
            </a:r>
            <a:r>
              <a:rPr sz="2000" spc="-79" dirty="0">
                <a:latin typeface="Times New Roman"/>
                <a:cs typeface="Times New Roman"/>
              </a:rPr>
              <a:t>corrige </a:t>
            </a:r>
            <a:r>
              <a:rPr sz="2000" spc="-59" dirty="0">
                <a:latin typeface="Times New Roman"/>
                <a:cs typeface="Times New Roman"/>
              </a:rPr>
              <a:t>la RF1860),  </a:t>
            </a:r>
            <a:r>
              <a:rPr sz="2000" spc="-69" dirty="0" err="1">
                <a:latin typeface="Times New Roman"/>
                <a:cs typeface="Times New Roman"/>
              </a:rPr>
              <a:t>quelques</a:t>
            </a:r>
            <a:r>
              <a:rPr sz="2000" spc="-69" dirty="0">
                <a:latin typeface="Times New Roman"/>
                <a:cs typeface="Times New Roman"/>
              </a:rPr>
              <a:t> </a:t>
            </a:r>
            <a:r>
              <a:rPr sz="2000" spc="-30" dirty="0" err="1" smtClean="0">
                <a:latin typeface="Times New Roman"/>
                <a:cs typeface="Times New Roman"/>
              </a:rPr>
              <a:t>modi</a:t>
            </a:r>
            <a:r>
              <a:rPr lang="fr-FR" sz="2000" spc="-30" dirty="0" smtClean="0">
                <a:latin typeface="Times New Roman"/>
                <a:cs typeface="Times New Roman"/>
              </a:rPr>
              <a:t>fi</a:t>
            </a:r>
            <a:r>
              <a:rPr sz="2000" dirty="0" err="1" smtClean="0">
                <a:latin typeface="Times New Roman"/>
                <a:cs typeface="Times New Roman"/>
              </a:rPr>
              <a:t>cations</a:t>
            </a:r>
            <a:r>
              <a:rPr sz="2000" dirty="0" smtClean="0">
                <a:latin typeface="Times New Roman"/>
                <a:cs typeface="Times New Roman"/>
              </a:rPr>
              <a:t> </a:t>
            </a:r>
            <a:r>
              <a:rPr sz="2000" spc="-30" dirty="0">
                <a:latin typeface="Times New Roman"/>
                <a:cs typeface="Times New Roman"/>
              </a:rPr>
              <a:t>sont </a:t>
            </a:r>
            <a:r>
              <a:rPr sz="2000" spc="-10" dirty="0">
                <a:latin typeface="Times New Roman"/>
                <a:cs typeface="Times New Roman"/>
              </a:rPr>
              <a:t>à </a:t>
            </a:r>
            <a:r>
              <a:rPr sz="2000" spc="-40" dirty="0">
                <a:latin typeface="Times New Roman"/>
                <a:cs typeface="Times New Roman"/>
              </a:rPr>
              <a:t>tenir </a:t>
            </a:r>
            <a:r>
              <a:rPr sz="2000" spc="-59" dirty="0">
                <a:latin typeface="Times New Roman"/>
                <a:cs typeface="Times New Roman"/>
              </a:rPr>
              <a:t>en</a:t>
            </a:r>
            <a:r>
              <a:rPr sz="2000" spc="-30" dirty="0">
                <a:latin typeface="Times New Roman"/>
                <a:cs typeface="Times New Roman"/>
              </a:rPr>
              <a:t> </a:t>
            </a:r>
            <a:r>
              <a:rPr sz="2000" spc="-50" dirty="0">
                <a:latin typeface="Times New Roman"/>
                <a:cs typeface="Times New Roman"/>
              </a:rPr>
              <a:t>compte:</a:t>
            </a:r>
            <a:endParaRPr sz="2000" dirty="0">
              <a:latin typeface="Times New Roman"/>
              <a:cs typeface="Times New Roman"/>
            </a:endParaRPr>
          </a:p>
          <a:p>
            <a:pPr marL="275710" marR="531277">
              <a:lnSpc>
                <a:spcPts val="2181"/>
              </a:lnSpc>
              <a:spcBef>
                <a:spcPts val="218"/>
              </a:spcBef>
            </a:pPr>
            <a:r>
              <a:rPr sz="2000" spc="-50" dirty="0">
                <a:latin typeface="Times New Roman"/>
                <a:cs typeface="Times New Roman"/>
              </a:rPr>
              <a:t>L'adresse </a:t>
            </a:r>
            <a:r>
              <a:rPr sz="2000" spc="-59" dirty="0">
                <a:latin typeface="Times New Roman"/>
                <a:cs typeface="Times New Roman"/>
              </a:rPr>
              <a:t>de </a:t>
            </a:r>
            <a:r>
              <a:rPr sz="2000" spc="-50" dirty="0">
                <a:latin typeface="Times New Roman"/>
                <a:cs typeface="Times New Roman"/>
              </a:rPr>
              <a:t>réseau </a:t>
            </a:r>
            <a:r>
              <a:rPr sz="2000" spc="20" dirty="0">
                <a:latin typeface="Times New Roman"/>
                <a:cs typeface="Times New Roman"/>
              </a:rPr>
              <a:t>(tout </a:t>
            </a:r>
            <a:r>
              <a:rPr sz="2000" spc="-89" dirty="0">
                <a:latin typeface="Times New Roman"/>
                <a:cs typeface="Times New Roman"/>
              </a:rPr>
              <a:t>les </a:t>
            </a:r>
            <a:r>
              <a:rPr sz="2000" spc="-40" dirty="0">
                <a:latin typeface="Times New Roman"/>
                <a:cs typeface="Times New Roman"/>
              </a:rPr>
              <a:t>bits </a:t>
            </a:r>
            <a:r>
              <a:rPr sz="2000" spc="-10" dirty="0">
                <a:latin typeface="Times New Roman"/>
                <a:cs typeface="Times New Roman"/>
              </a:rPr>
              <a:t>à </a:t>
            </a:r>
            <a:r>
              <a:rPr sz="2000" spc="-20" dirty="0">
                <a:latin typeface="Times New Roman"/>
                <a:cs typeface="Times New Roman"/>
              </a:rPr>
              <a:t>0) </a:t>
            </a:r>
            <a:r>
              <a:rPr sz="2000" spc="-10" dirty="0">
                <a:latin typeface="Times New Roman"/>
                <a:cs typeface="Times New Roman"/>
              </a:rPr>
              <a:t>peut </a:t>
            </a:r>
            <a:r>
              <a:rPr sz="2000" spc="-20" dirty="0">
                <a:latin typeface="Times New Roman"/>
                <a:cs typeface="Times New Roman"/>
              </a:rPr>
              <a:t>être </a:t>
            </a:r>
            <a:r>
              <a:rPr sz="2000" spc="-69" dirty="0">
                <a:latin typeface="Times New Roman"/>
                <a:cs typeface="Times New Roman"/>
              </a:rPr>
              <a:t>utilisée </a:t>
            </a:r>
            <a:r>
              <a:rPr sz="2000" spc="-50" dirty="0">
                <a:latin typeface="Times New Roman"/>
                <a:cs typeface="Times New Roman"/>
              </a:rPr>
              <a:t>pour </a:t>
            </a:r>
            <a:r>
              <a:rPr sz="2000" spc="-69" dirty="0">
                <a:latin typeface="Times New Roman"/>
                <a:cs typeface="Times New Roman"/>
              </a:rPr>
              <a:t>désigner </a:t>
            </a:r>
            <a:r>
              <a:rPr sz="2000" spc="-50" dirty="0">
                <a:latin typeface="Times New Roman"/>
                <a:cs typeface="Times New Roman"/>
              </a:rPr>
              <a:t>un </a:t>
            </a:r>
            <a:r>
              <a:rPr sz="2000" spc="-69" dirty="0">
                <a:latin typeface="Times New Roman"/>
                <a:cs typeface="Times New Roman"/>
              </a:rPr>
              <a:t>des  sous-réseaux</a:t>
            </a:r>
            <a:endParaRPr sz="2000" dirty="0">
              <a:latin typeface="Times New Roman"/>
              <a:cs typeface="Times New Roman"/>
            </a:endParaRPr>
          </a:p>
          <a:p>
            <a:pPr marL="275710">
              <a:lnSpc>
                <a:spcPts val="2020"/>
              </a:lnSpc>
            </a:pPr>
            <a:r>
              <a:rPr sz="2000" spc="-50" dirty="0">
                <a:latin typeface="Times New Roman"/>
                <a:cs typeface="Times New Roman"/>
              </a:rPr>
              <a:t>L'adresse</a:t>
            </a:r>
            <a:r>
              <a:rPr sz="2000" spc="99" dirty="0">
                <a:latin typeface="Times New Roman"/>
                <a:cs typeface="Times New Roman"/>
              </a:rPr>
              <a:t> </a:t>
            </a:r>
            <a:r>
              <a:rPr sz="2000" spc="-59" dirty="0">
                <a:latin typeface="Times New Roman"/>
                <a:cs typeface="Times New Roman"/>
              </a:rPr>
              <a:t>de</a:t>
            </a:r>
            <a:r>
              <a:rPr sz="2000" spc="99" dirty="0">
                <a:latin typeface="Times New Roman"/>
                <a:cs typeface="Times New Roman"/>
              </a:rPr>
              <a:t> </a:t>
            </a:r>
            <a:r>
              <a:rPr sz="2000" spc="-69" dirty="0">
                <a:latin typeface="Times New Roman"/>
                <a:cs typeface="Times New Roman"/>
              </a:rPr>
              <a:t>sous-réseaux</a:t>
            </a:r>
            <a:r>
              <a:rPr sz="2000" spc="99" dirty="0">
                <a:latin typeface="Times New Roman"/>
                <a:cs typeface="Times New Roman"/>
              </a:rPr>
              <a:t> </a:t>
            </a:r>
            <a:r>
              <a:rPr sz="2000" spc="-79" dirty="0">
                <a:latin typeface="Times New Roman"/>
                <a:cs typeface="Times New Roman"/>
              </a:rPr>
              <a:t>avec</a:t>
            </a:r>
            <a:r>
              <a:rPr sz="2000" spc="99" dirty="0">
                <a:latin typeface="Times New Roman"/>
                <a:cs typeface="Times New Roman"/>
              </a:rPr>
              <a:t> </a:t>
            </a:r>
            <a:r>
              <a:rPr sz="2000" spc="20" dirty="0">
                <a:latin typeface="Times New Roman"/>
                <a:cs typeface="Times New Roman"/>
              </a:rPr>
              <a:t>tout</a:t>
            </a:r>
            <a:r>
              <a:rPr sz="2000" spc="99" dirty="0">
                <a:latin typeface="Times New Roman"/>
                <a:cs typeface="Times New Roman"/>
              </a:rPr>
              <a:t> </a:t>
            </a:r>
            <a:r>
              <a:rPr sz="2000" spc="-79" dirty="0">
                <a:latin typeface="Times New Roman"/>
                <a:cs typeface="Times New Roman"/>
              </a:rPr>
              <a:t>ses</a:t>
            </a:r>
            <a:r>
              <a:rPr sz="2000" spc="99" dirty="0">
                <a:latin typeface="Times New Roman"/>
                <a:cs typeface="Times New Roman"/>
              </a:rPr>
              <a:t> </a:t>
            </a:r>
            <a:r>
              <a:rPr sz="2000" spc="-40" dirty="0">
                <a:latin typeface="Times New Roman"/>
                <a:cs typeface="Times New Roman"/>
              </a:rPr>
              <a:t>bits</a:t>
            </a:r>
            <a:r>
              <a:rPr sz="2000" spc="99" dirty="0">
                <a:latin typeface="Times New Roman"/>
                <a:cs typeface="Times New Roman"/>
              </a:rPr>
              <a:t> </a:t>
            </a:r>
            <a:r>
              <a:rPr sz="2000" spc="-10" dirty="0">
                <a:latin typeface="Times New Roman"/>
                <a:cs typeface="Times New Roman"/>
              </a:rPr>
              <a:t>à</a:t>
            </a:r>
            <a:r>
              <a:rPr sz="2000" spc="99" dirty="0">
                <a:latin typeface="Times New Roman"/>
                <a:cs typeface="Times New Roman"/>
              </a:rPr>
              <a:t> </a:t>
            </a:r>
            <a:r>
              <a:rPr sz="2000" spc="-79" dirty="0">
                <a:latin typeface="Times New Roman"/>
                <a:cs typeface="Times New Roman"/>
              </a:rPr>
              <a:t>1</a:t>
            </a:r>
            <a:r>
              <a:rPr sz="2000" spc="99" dirty="0">
                <a:latin typeface="Times New Roman"/>
                <a:cs typeface="Times New Roman"/>
              </a:rPr>
              <a:t> </a:t>
            </a:r>
            <a:r>
              <a:rPr sz="2000" spc="-10" dirty="0">
                <a:latin typeface="Times New Roman"/>
                <a:cs typeface="Times New Roman"/>
              </a:rPr>
              <a:t>peut</a:t>
            </a:r>
            <a:r>
              <a:rPr sz="2000" spc="99" dirty="0">
                <a:latin typeface="Times New Roman"/>
                <a:cs typeface="Times New Roman"/>
              </a:rPr>
              <a:t> </a:t>
            </a:r>
            <a:r>
              <a:rPr sz="2000" spc="-20" dirty="0">
                <a:latin typeface="Times New Roman"/>
                <a:cs typeface="Times New Roman"/>
              </a:rPr>
              <a:t>être</a:t>
            </a:r>
            <a:r>
              <a:rPr sz="2000" spc="99" dirty="0">
                <a:latin typeface="Times New Roman"/>
                <a:cs typeface="Times New Roman"/>
              </a:rPr>
              <a:t> </a:t>
            </a:r>
            <a:r>
              <a:rPr sz="2000" spc="-69" dirty="0">
                <a:latin typeface="Times New Roman"/>
                <a:cs typeface="Times New Roman"/>
              </a:rPr>
              <a:t>utilisée</a:t>
            </a:r>
            <a:r>
              <a:rPr sz="2000" spc="99" dirty="0">
                <a:latin typeface="Times New Roman"/>
                <a:cs typeface="Times New Roman"/>
              </a:rPr>
              <a:t> </a:t>
            </a:r>
            <a:r>
              <a:rPr sz="2000" spc="-50" dirty="0">
                <a:latin typeface="Times New Roman"/>
                <a:cs typeface="Times New Roman"/>
              </a:rPr>
              <a:t>pour</a:t>
            </a:r>
            <a:r>
              <a:rPr sz="2000" spc="99" dirty="0">
                <a:latin typeface="Times New Roman"/>
                <a:cs typeface="Times New Roman"/>
              </a:rPr>
              <a:t> </a:t>
            </a:r>
            <a:r>
              <a:rPr sz="2000" spc="-69" dirty="0">
                <a:latin typeface="Times New Roman"/>
                <a:cs typeface="Times New Roman"/>
              </a:rPr>
              <a:t>désigner</a:t>
            </a:r>
            <a:r>
              <a:rPr sz="2000" spc="99" dirty="0">
                <a:latin typeface="Times New Roman"/>
                <a:cs typeface="Times New Roman"/>
              </a:rPr>
              <a:t> </a:t>
            </a:r>
            <a:r>
              <a:rPr sz="2000" spc="-50" dirty="0">
                <a:latin typeface="Times New Roman"/>
                <a:cs typeface="Times New Roman"/>
              </a:rPr>
              <a:t>un</a:t>
            </a:r>
            <a:endParaRPr sz="2000" dirty="0">
              <a:latin typeface="Times New Roman"/>
              <a:cs typeface="Times New Roman"/>
            </a:endParaRPr>
          </a:p>
          <a:p>
            <a:pPr marL="275710">
              <a:lnSpc>
                <a:spcPts val="2280"/>
              </a:lnSpc>
            </a:pPr>
            <a:r>
              <a:rPr sz="2000" spc="-69" dirty="0">
                <a:latin typeface="Times New Roman"/>
                <a:cs typeface="Times New Roman"/>
              </a:rPr>
              <a:t>des</a:t>
            </a:r>
            <a:r>
              <a:rPr sz="2000" spc="99" dirty="0">
                <a:latin typeface="Times New Roman"/>
                <a:cs typeface="Times New Roman"/>
              </a:rPr>
              <a:t> </a:t>
            </a:r>
            <a:r>
              <a:rPr sz="2000" spc="-69" dirty="0">
                <a:latin typeface="Times New Roman"/>
                <a:cs typeface="Times New Roman"/>
              </a:rPr>
              <a:t>sous-réseaux</a:t>
            </a:r>
            <a:endParaRPr sz="2000" dirty="0">
              <a:latin typeface="Times New Roman"/>
              <a:cs typeface="Times New Roman"/>
            </a:endParaRPr>
          </a:p>
        </p:txBody>
      </p:sp>
      <p:sp>
        <p:nvSpPr>
          <p:cNvPr id="23" name="object 23"/>
          <p:cNvSpPr txBox="1"/>
          <p:nvPr/>
        </p:nvSpPr>
        <p:spPr>
          <a:xfrm>
            <a:off x="808753" y="6605649"/>
            <a:ext cx="1023977" cy="243656"/>
          </a:xfrm>
          <a:prstGeom prst="rect">
            <a:avLst/>
          </a:prstGeom>
        </p:spPr>
        <p:txBody>
          <a:bodyPr vert="horz" wrap="square" lIns="0" tIns="0" rIns="0" bIns="0" rtlCol="0">
            <a:spAutoFit/>
          </a:bodyPr>
          <a:lstStyle/>
          <a:p>
            <a:pPr>
              <a:lnSpc>
                <a:spcPts val="1943"/>
              </a:lnSpc>
            </a:pPr>
            <a:r>
              <a:rPr sz="2000" spc="-149" dirty="0">
                <a:latin typeface="Times New Roman"/>
                <a:cs typeface="Times New Roman"/>
              </a:rPr>
              <a:t>Le</a:t>
            </a:r>
            <a:r>
              <a:rPr sz="2000" spc="-30" dirty="0">
                <a:latin typeface="Times New Roman"/>
                <a:cs typeface="Times New Roman"/>
              </a:rPr>
              <a:t> </a:t>
            </a:r>
            <a:r>
              <a:rPr sz="2000" spc="-79" dirty="0">
                <a:latin typeface="Times New Roman"/>
                <a:cs typeface="Times New Roman"/>
              </a:rPr>
              <a:t>nombre</a:t>
            </a:r>
            <a:endParaRPr sz="2000">
              <a:latin typeface="Times New Roman"/>
              <a:cs typeface="Times New Roman"/>
            </a:endParaRPr>
          </a:p>
        </p:txBody>
      </p:sp>
      <p:sp>
        <p:nvSpPr>
          <p:cNvPr id="24" name="object 24"/>
          <p:cNvSpPr txBox="1"/>
          <p:nvPr/>
        </p:nvSpPr>
        <p:spPr>
          <a:xfrm>
            <a:off x="1909140" y="6593214"/>
            <a:ext cx="4461164" cy="256480"/>
          </a:xfrm>
          <a:prstGeom prst="rect">
            <a:avLst/>
          </a:prstGeom>
        </p:spPr>
        <p:txBody>
          <a:bodyPr vert="horz" wrap="square" lIns="0" tIns="0" rIns="0" bIns="0" rtlCol="0">
            <a:spAutoFit/>
          </a:bodyPr>
          <a:lstStyle/>
          <a:p>
            <a:pPr>
              <a:lnSpc>
                <a:spcPts val="2042"/>
              </a:lnSpc>
            </a:pPr>
            <a:r>
              <a:rPr sz="2000" spc="-59" dirty="0">
                <a:latin typeface="Times New Roman"/>
                <a:cs typeface="Times New Roman"/>
              </a:rPr>
              <a:t>de </a:t>
            </a:r>
            <a:r>
              <a:rPr sz="2000" spc="-69" dirty="0">
                <a:latin typeface="Times New Roman"/>
                <a:cs typeface="Times New Roman"/>
              </a:rPr>
              <a:t>sous-réseaux </a:t>
            </a:r>
            <a:r>
              <a:rPr sz="2000" spc="-20" dirty="0">
                <a:latin typeface="Times New Roman"/>
                <a:cs typeface="Times New Roman"/>
                <a:hlinkClick r:id="rId6" action="ppaction://hlinksldjump"/>
              </a:rPr>
              <a:t>est </a:t>
            </a:r>
            <a:r>
              <a:rPr sz="2000" spc="-69" dirty="0">
                <a:latin typeface="Times New Roman"/>
                <a:cs typeface="Times New Roman"/>
                <a:hlinkClick r:id="rId6" action="ppaction://hlinksldjump"/>
              </a:rPr>
              <a:t>donc </a:t>
            </a:r>
            <a:r>
              <a:rPr sz="2000" spc="-59" dirty="0">
                <a:latin typeface="Times New Roman"/>
                <a:cs typeface="Times New Roman"/>
                <a:hlinkClick r:id="rId6" action="ppaction://hlinksldjump"/>
              </a:rPr>
              <a:t>de </a:t>
            </a:r>
            <a:r>
              <a:rPr spc="69" dirty="0">
                <a:latin typeface="Jara"/>
                <a:cs typeface="Jara"/>
                <a:hlinkClick r:id="rId6" action="ppaction://hlinksldjump"/>
              </a:rPr>
              <a:t>2</a:t>
            </a:r>
            <a:r>
              <a:rPr i="1" spc="103" baseline="37037" dirty="0">
                <a:latin typeface="Verdana"/>
                <a:cs typeface="Verdana"/>
              </a:rPr>
              <a:t>n </a:t>
            </a:r>
            <a:r>
              <a:rPr sz="2000" spc="-50" dirty="0">
                <a:latin typeface="Times New Roman"/>
                <a:cs typeface="Times New Roman"/>
                <a:hlinkClick r:id="rId6" action="ppaction://hlinksldjump"/>
              </a:rPr>
              <a:t>dans </a:t>
            </a:r>
            <a:r>
              <a:rPr sz="2000" spc="-99" dirty="0">
                <a:latin typeface="Times New Roman"/>
                <a:cs typeface="Times New Roman"/>
                <a:hlinkClick r:id="rId6" action="ppaction://hlinksldjump"/>
              </a:rPr>
              <a:t>le</a:t>
            </a:r>
            <a:r>
              <a:rPr sz="2000" dirty="0">
                <a:latin typeface="Times New Roman"/>
                <a:cs typeface="Times New Roman"/>
                <a:hlinkClick r:id="rId6" action="ppaction://hlinksldjump"/>
              </a:rPr>
              <a:t> </a:t>
            </a:r>
            <a:r>
              <a:rPr sz="2000" spc="-178" dirty="0">
                <a:latin typeface="Times New Roman"/>
                <a:cs typeface="Times New Roman"/>
                <a:hlinkClick r:id="rId6" action="ppaction://hlinksldjump"/>
              </a:rPr>
              <a:t>VLSM</a:t>
            </a:r>
            <a:endParaRPr sz="2000" dirty="0">
              <a:latin typeface="Times New Roman"/>
              <a:cs typeface="Times New Roman"/>
            </a:endParaRPr>
          </a:p>
        </p:txBody>
      </p:sp>
    </p:spTree>
    <p:extLst>
      <p:ext uri="{BB962C8B-B14F-4D97-AF65-F5344CB8AC3E}">
        <p14:creationId xmlns:p14="http://schemas.microsoft.com/office/powerpoint/2010/main" val="2432993424"/>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144386">
              <a:spcBef>
                <a:spcPts val="228"/>
              </a:spcBef>
            </a:pPr>
            <a:r>
              <a:rPr sz="1100" spc="129" dirty="0">
                <a:solidFill>
                  <a:srgbClr val="04064C"/>
                </a:solidFill>
                <a:latin typeface="Times New Roman"/>
                <a:cs typeface="Times New Roman"/>
                <a:hlinkClick r:id="" action="ppaction://noaction"/>
              </a:rPr>
              <a:t>Adressage </a:t>
            </a:r>
            <a:r>
              <a:rPr sz="1100" spc="99" dirty="0">
                <a:solidFill>
                  <a:srgbClr val="04064C"/>
                </a:solidFill>
                <a:latin typeface="Times New Roman"/>
                <a:cs typeface="Times New Roman"/>
                <a:hlinkClick r:id="" action="ppaction://noaction"/>
              </a:rPr>
              <a:t>class-less: </a:t>
            </a:r>
            <a:r>
              <a:rPr sz="1100" spc="119" dirty="0">
                <a:solidFill>
                  <a:srgbClr val="04064C"/>
                </a:solidFill>
                <a:latin typeface="Times New Roman"/>
                <a:cs typeface="Times New Roman"/>
                <a:hlinkClick r:id="" action="ppaction://noaction"/>
              </a:rPr>
              <a:t>Le</a:t>
            </a:r>
            <a:r>
              <a:rPr sz="1100" spc="89" dirty="0">
                <a:solidFill>
                  <a:srgbClr val="04064C"/>
                </a:solidFill>
                <a:latin typeface="Times New Roman"/>
                <a:cs typeface="Times New Roman"/>
                <a:hlinkClick r:id="" action="ppaction://noaction"/>
              </a:rPr>
              <a:t> </a:t>
            </a:r>
            <a:r>
              <a:rPr sz="1100" spc="159" dirty="0">
                <a:solidFill>
                  <a:srgbClr val="04064C"/>
                </a:solidFill>
                <a:latin typeface="Times New Roman"/>
                <a:cs typeface="Times New Roman"/>
                <a:hlinkClick r:id="" action="ppaction://noaction"/>
              </a:rPr>
              <a:t>VLSM</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59" dirty="0">
                <a:solidFill>
                  <a:srgbClr val="04064C"/>
                </a:solidFill>
                <a:latin typeface="Times New Roman"/>
                <a:cs typeface="Times New Roman"/>
              </a:rPr>
              <a:t>Exemple </a:t>
            </a:r>
            <a:r>
              <a:rPr sz="2400" spc="-20" dirty="0">
                <a:solidFill>
                  <a:srgbClr val="04064C"/>
                </a:solidFill>
                <a:latin typeface="Times New Roman"/>
                <a:cs typeface="Times New Roman"/>
              </a:rPr>
              <a:t>de</a:t>
            </a:r>
            <a:r>
              <a:rPr sz="2400" spc="-139" dirty="0">
                <a:solidFill>
                  <a:srgbClr val="04064C"/>
                </a:solidFill>
                <a:latin typeface="Times New Roman"/>
                <a:cs typeface="Times New Roman"/>
              </a:rPr>
              <a:t> VLSM</a:t>
            </a:r>
            <a:endParaRPr sz="2400">
              <a:latin typeface="Times New Roman"/>
              <a:cs typeface="Times New Roman"/>
            </a:endParaRPr>
          </a:p>
        </p:txBody>
      </p:sp>
      <p:sp>
        <p:nvSpPr>
          <p:cNvPr id="5" name="object 5"/>
          <p:cNvSpPr/>
          <p:nvPr/>
        </p:nvSpPr>
        <p:spPr>
          <a:xfrm>
            <a:off x="290921" y="182654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052" y="2503559"/>
            <a:ext cx="104311" cy="1042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52" y="2879655"/>
            <a:ext cx="104311" cy="1042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567052" y="3255724"/>
            <a:ext cx="104311" cy="104215"/>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532595" y="1660920"/>
            <a:ext cx="8276202" cy="1753298"/>
          </a:xfrm>
          <a:prstGeom prst="rect">
            <a:avLst/>
          </a:prstGeom>
        </p:spPr>
        <p:txBody>
          <a:bodyPr vert="horz" wrap="square" lIns="0" tIns="57910" rIns="0" bIns="0" rtlCol="0">
            <a:spAutoFit/>
          </a:bodyPr>
          <a:lstStyle/>
          <a:p>
            <a:pPr marL="25179" marR="10072">
              <a:lnSpc>
                <a:spcPts val="2379"/>
              </a:lnSpc>
              <a:spcBef>
                <a:spcPts val="454"/>
              </a:spcBef>
            </a:pPr>
            <a:r>
              <a:rPr sz="2200" spc="-30" dirty="0">
                <a:latin typeface="Times New Roman"/>
                <a:cs typeface="Times New Roman"/>
              </a:rPr>
              <a:t>subdiviser </a:t>
            </a:r>
            <a:r>
              <a:rPr sz="2200" spc="30" dirty="0">
                <a:latin typeface="Times New Roman"/>
                <a:cs typeface="Times New Roman"/>
              </a:rPr>
              <a:t>192.168.56.0/25, au </a:t>
            </a:r>
            <a:r>
              <a:rPr sz="2200" spc="-30" dirty="0">
                <a:latin typeface="Times New Roman"/>
                <a:cs typeface="Times New Roman"/>
              </a:rPr>
              <a:t>mieux, </a:t>
            </a:r>
            <a:r>
              <a:rPr sz="2200" dirty="0">
                <a:latin typeface="Times New Roman"/>
                <a:cs typeface="Times New Roman"/>
              </a:rPr>
              <a:t>en </a:t>
            </a:r>
            <a:r>
              <a:rPr sz="2200" spc="-20" dirty="0">
                <a:latin typeface="Times New Roman"/>
                <a:cs typeface="Times New Roman"/>
              </a:rPr>
              <a:t>3 réseaux </a:t>
            </a:r>
            <a:r>
              <a:rPr sz="2200" spc="-10" dirty="0">
                <a:latin typeface="Times New Roman"/>
                <a:cs typeface="Times New Roman"/>
              </a:rPr>
              <a:t>: </a:t>
            </a:r>
            <a:r>
              <a:rPr sz="2200" spc="-50" dirty="0">
                <a:latin typeface="Times New Roman"/>
                <a:cs typeface="Times New Roman"/>
              </a:rPr>
              <a:t>N1 </a:t>
            </a:r>
            <a:r>
              <a:rPr sz="2200" spc="-10" dirty="0">
                <a:latin typeface="Times New Roman"/>
                <a:cs typeface="Times New Roman"/>
              </a:rPr>
              <a:t>composé </a:t>
            </a:r>
            <a:r>
              <a:rPr sz="2200" dirty="0">
                <a:latin typeface="Times New Roman"/>
                <a:cs typeface="Times New Roman"/>
              </a:rPr>
              <a:t>de </a:t>
            </a:r>
            <a:r>
              <a:rPr sz="2200" spc="-20" dirty="0">
                <a:latin typeface="Times New Roman"/>
                <a:cs typeface="Times New Roman"/>
              </a:rPr>
              <a:t>28  </a:t>
            </a:r>
            <a:r>
              <a:rPr sz="2200" spc="-10" dirty="0">
                <a:latin typeface="Times New Roman"/>
                <a:cs typeface="Times New Roman"/>
              </a:rPr>
              <a:t>machines,</a:t>
            </a:r>
            <a:r>
              <a:rPr sz="2200" spc="169" dirty="0">
                <a:latin typeface="Times New Roman"/>
                <a:cs typeface="Times New Roman"/>
              </a:rPr>
              <a:t> </a:t>
            </a:r>
            <a:r>
              <a:rPr sz="2200" spc="-50" dirty="0">
                <a:latin typeface="Times New Roman"/>
                <a:cs typeface="Times New Roman"/>
              </a:rPr>
              <a:t>N2</a:t>
            </a:r>
            <a:r>
              <a:rPr sz="2200" spc="178" dirty="0">
                <a:latin typeface="Times New Roman"/>
                <a:cs typeface="Times New Roman"/>
              </a:rPr>
              <a:t> </a:t>
            </a:r>
            <a:r>
              <a:rPr sz="2200" spc="-10" dirty="0">
                <a:latin typeface="Times New Roman"/>
                <a:cs typeface="Times New Roman"/>
              </a:rPr>
              <a:t>composé</a:t>
            </a:r>
            <a:r>
              <a:rPr sz="2200" spc="178" dirty="0">
                <a:latin typeface="Times New Roman"/>
                <a:cs typeface="Times New Roman"/>
              </a:rPr>
              <a:t> </a:t>
            </a:r>
            <a:r>
              <a:rPr sz="2200" dirty="0">
                <a:latin typeface="Times New Roman"/>
                <a:cs typeface="Times New Roman"/>
              </a:rPr>
              <a:t>de</a:t>
            </a:r>
            <a:r>
              <a:rPr sz="2200" spc="178" dirty="0">
                <a:latin typeface="Times New Roman"/>
                <a:cs typeface="Times New Roman"/>
              </a:rPr>
              <a:t> </a:t>
            </a:r>
            <a:r>
              <a:rPr sz="2200" spc="-20" dirty="0">
                <a:latin typeface="Times New Roman"/>
                <a:cs typeface="Times New Roman"/>
              </a:rPr>
              <a:t>10</a:t>
            </a:r>
            <a:r>
              <a:rPr sz="2200" spc="178" dirty="0">
                <a:latin typeface="Times New Roman"/>
                <a:cs typeface="Times New Roman"/>
              </a:rPr>
              <a:t> </a:t>
            </a:r>
            <a:r>
              <a:rPr sz="2200" spc="-10" dirty="0">
                <a:latin typeface="Times New Roman"/>
                <a:cs typeface="Times New Roman"/>
              </a:rPr>
              <a:t>machines</a:t>
            </a:r>
            <a:r>
              <a:rPr sz="2200" spc="178" dirty="0">
                <a:latin typeface="Times New Roman"/>
                <a:cs typeface="Times New Roman"/>
              </a:rPr>
              <a:t> </a:t>
            </a:r>
            <a:r>
              <a:rPr sz="2200" spc="69" dirty="0">
                <a:latin typeface="Times New Roman"/>
                <a:cs typeface="Times New Roman"/>
              </a:rPr>
              <a:t>et</a:t>
            </a:r>
            <a:r>
              <a:rPr sz="2200" spc="178" dirty="0">
                <a:latin typeface="Times New Roman"/>
                <a:cs typeface="Times New Roman"/>
              </a:rPr>
              <a:t> </a:t>
            </a:r>
            <a:r>
              <a:rPr sz="2200" spc="-50" dirty="0">
                <a:latin typeface="Times New Roman"/>
                <a:cs typeface="Times New Roman"/>
              </a:rPr>
              <a:t>N3</a:t>
            </a:r>
            <a:r>
              <a:rPr sz="2200" spc="178" dirty="0">
                <a:latin typeface="Times New Roman"/>
                <a:cs typeface="Times New Roman"/>
              </a:rPr>
              <a:t> </a:t>
            </a:r>
            <a:r>
              <a:rPr sz="2200" spc="-10" dirty="0">
                <a:latin typeface="Times New Roman"/>
                <a:cs typeface="Times New Roman"/>
              </a:rPr>
              <a:t>composé</a:t>
            </a:r>
            <a:r>
              <a:rPr sz="2200" spc="178" dirty="0">
                <a:latin typeface="Times New Roman"/>
                <a:cs typeface="Times New Roman"/>
              </a:rPr>
              <a:t> </a:t>
            </a:r>
            <a:r>
              <a:rPr sz="2200" dirty="0">
                <a:latin typeface="Times New Roman"/>
                <a:cs typeface="Times New Roman"/>
              </a:rPr>
              <a:t>de</a:t>
            </a:r>
            <a:r>
              <a:rPr sz="2200" spc="178" dirty="0">
                <a:latin typeface="Times New Roman"/>
                <a:cs typeface="Times New Roman"/>
              </a:rPr>
              <a:t> </a:t>
            </a:r>
            <a:r>
              <a:rPr sz="2200" spc="-20" dirty="0">
                <a:latin typeface="Times New Roman"/>
                <a:cs typeface="Times New Roman"/>
              </a:rPr>
              <a:t>4</a:t>
            </a:r>
            <a:r>
              <a:rPr sz="2200" spc="178" dirty="0">
                <a:latin typeface="Times New Roman"/>
                <a:cs typeface="Times New Roman"/>
              </a:rPr>
              <a:t> </a:t>
            </a:r>
            <a:r>
              <a:rPr sz="2200" spc="-10" dirty="0">
                <a:latin typeface="Times New Roman"/>
                <a:cs typeface="Times New Roman"/>
              </a:rPr>
              <a:t>machines</a:t>
            </a:r>
            <a:endParaRPr sz="2200" dirty="0">
              <a:latin typeface="Times New Roman"/>
              <a:cs typeface="Times New Roman"/>
            </a:endParaRPr>
          </a:p>
          <a:p>
            <a:pPr marL="275710">
              <a:spcBef>
                <a:spcPts val="297"/>
              </a:spcBef>
            </a:pPr>
            <a:r>
              <a:rPr sz="2000" spc="-20" dirty="0">
                <a:latin typeface="Times New Roman"/>
                <a:cs typeface="Times New Roman"/>
              </a:rPr>
              <a:t>N1 </a:t>
            </a:r>
            <a:r>
              <a:rPr sz="2000" spc="-10" dirty="0">
                <a:latin typeface="Times New Roman"/>
                <a:cs typeface="Times New Roman"/>
              </a:rPr>
              <a:t>: 28 </a:t>
            </a:r>
            <a:r>
              <a:rPr sz="2000" dirty="0">
                <a:latin typeface="Times New Roman"/>
                <a:cs typeface="Times New Roman"/>
              </a:rPr>
              <a:t>machines </a:t>
            </a:r>
            <a:r>
              <a:rPr sz="2000" i="1" spc="307" dirty="0">
                <a:latin typeface="DejaVu Sans"/>
                <a:cs typeface="DejaVu Sans"/>
              </a:rPr>
              <a:t>⇒ </a:t>
            </a:r>
            <a:r>
              <a:rPr sz="2000" spc="-10" dirty="0">
                <a:latin typeface="Times New Roman"/>
                <a:cs typeface="Times New Roman"/>
              </a:rPr>
              <a:t>5 </a:t>
            </a:r>
            <a:r>
              <a:rPr sz="2000" spc="20" dirty="0">
                <a:latin typeface="Times New Roman"/>
                <a:cs typeface="Times New Roman"/>
              </a:rPr>
              <a:t>bits </a:t>
            </a:r>
            <a:r>
              <a:rPr sz="2000" spc="30" dirty="0">
                <a:latin typeface="Times New Roman"/>
                <a:cs typeface="Times New Roman"/>
              </a:rPr>
              <a:t>(30 hôtes max) </a:t>
            </a:r>
            <a:r>
              <a:rPr sz="2000" i="1" spc="307" dirty="0">
                <a:latin typeface="DejaVu Sans"/>
                <a:cs typeface="DejaVu Sans"/>
              </a:rPr>
              <a:t>⇒</a:t>
            </a:r>
            <a:r>
              <a:rPr sz="2000" i="1" spc="823" dirty="0">
                <a:latin typeface="DejaVu Sans"/>
                <a:cs typeface="DejaVu Sans"/>
              </a:rPr>
              <a:t> </a:t>
            </a:r>
            <a:r>
              <a:rPr sz="2000" spc="139" dirty="0">
                <a:latin typeface="Times New Roman"/>
                <a:cs typeface="Times New Roman"/>
              </a:rPr>
              <a:t>/27</a:t>
            </a:r>
            <a:endParaRPr sz="2000" dirty="0">
              <a:latin typeface="Times New Roman"/>
              <a:cs typeface="Times New Roman"/>
            </a:endParaRPr>
          </a:p>
          <a:p>
            <a:pPr marL="275710" marR="2637502">
              <a:lnSpc>
                <a:spcPct val="124500"/>
              </a:lnSpc>
            </a:pPr>
            <a:r>
              <a:rPr sz="2000" spc="-20" dirty="0">
                <a:latin typeface="Times New Roman"/>
                <a:cs typeface="Times New Roman"/>
              </a:rPr>
              <a:t>N2 </a:t>
            </a:r>
            <a:r>
              <a:rPr sz="2000" spc="-10" dirty="0">
                <a:latin typeface="Times New Roman"/>
                <a:cs typeface="Times New Roman"/>
              </a:rPr>
              <a:t>: 10 </a:t>
            </a:r>
            <a:r>
              <a:rPr sz="2000" dirty="0">
                <a:latin typeface="Times New Roman"/>
                <a:cs typeface="Times New Roman"/>
              </a:rPr>
              <a:t>machines </a:t>
            </a:r>
            <a:r>
              <a:rPr sz="2000" i="1" spc="307" dirty="0">
                <a:latin typeface="DejaVu Sans"/>
                <a:cs typeface="DejaVu Sans"/>
              </a:rPr>
              <a:t>⇒ </a:t>
            </a:r>
            <a:r>
              <a:rPr sz="2000" spc="-10" dirty="0">
                <a:latin typeface="Times New Roman"/>
                <a:cs typeface="Times New Roman"/>
              </a:rPr>
              <a:t>4 </a:t>
            </a:r>
            <a:r>
              <a:rPr sz="2000" spc="20" dirty="0">
                <a:latin typeface="Times New Roman"/>
                <a:cs typeface="Times New Roman"/>
              </a:rPr>
              <a:t>bits </a:t>
            </a:r>
            <a:r>
              <a:rPr sz="2000" spc="30" dirty="0">
                <a:latin typeface="Times New Roman"/>
                <a:cs typeface="Times New Roman"/>
              </a:rPr>
              <a:t>(14 hôtes max) </a:t>
            </a:r>
            <a:r>
              <a:rPr sz="2000" i="1" spc="307" dirty="0">
                <a:latin typeface="DejaVu Sans"/>
                <a:cs typeface="DejaVu Sans"/>
              </a:rPr>
              <a:t>⇒ </a:t>
            </a:r>
            <a:r>
              <a:rPr sz="2000" spc="139" dirty="0">
                <a:latin typeface="Times New Roman"/>
                <a:cs typeface="Times New Roman"/>
              </a:rPr>
              <a:t>/28  </a:t>
            </a:r>
            <a:r>
              <a:rPr sz="2000" spc="-20" dirty="0">
                <a:latin typeface="Times New Roman"/>
                <a:cs typeface="Times New Roman"/>
              </a:rPr>
              <a:t>N3 </a:t>
            </a:r>
            <a:r>
              <a:rPr sz="2000" spc="-10" dirty="0">
                <a:latin typeface="Times New Roman"/>
                <a:cs typeface="Times New Roman"/>
              </a:rPr>
              <a:t>: 4 </a:t>
            </a:r>
            <a:r>
              <a:rPr sz="2000" dirty="0">
                <a:latin typeface="Times New Roman"/>
                <a:cs typeface="Times New Roman"/>
              </a:rPr>
              <a:t>machines </a:t>
            </a:r>
            <a:r>
              <a:rPr sz="2000" i="1" spc="307" dirty="0">
                <a:latin typeface="DejaVu Sans"/>
                <a:cs typeface="DejaVu Sans"/>
              </a:rPr>
              <a:t>⇒ </a:t>
            </a:r>
            <a:r>
              <a:rPr sz="2000" spc="-10" dirty="0">
                <a:latin typeface="Times New Roman"/>
                <a:cs typeface="Times New Roman"/>
              </a:rPr>
              <a:t>3 </a:t>
            </a:r>
            <a:r>
              <a:rPr sz="2000" spc="20" dirty="0">
                <a:latin typeface="Times New Roman"/>
                <a:cs typeface="Times New Roman"/>
              </a:rPr>
              <a:t>bits </a:t>
            </a:r>
            <a:r>
              <a:rPr sz="2000" spc="50" dirty="0">
                <a:latin typeface="Times New Roman"/>
                <a:cs typeface="Times New Roman"/>
              </a:rPr>
              <a:t>(6 </a:t>
            </a:r>
            <a:r>
              <a:rPr sz="2000" spc="30" dirty="0">
                <a:latin typeface="Times New Roman"/>
                <a:cs typeface="Times New Roman"/>
              </a:rPr>
              <a:t>hôtes max) </a:t>
            </a:r>
            <a:r>
              <a:rPr sz="2000" i="1" spc="307" dirty="0">
                <a:latin typeface="DejaVu Sans"/>
                <a:cs typeface="DejaVu Sans"/>
              </a:rPr>
              <a:t>⇒</a:t>
            </a:r>
            <a:r>
              <a:rPr sz="2000" i="1" spc="297" dirty="0">
                <a:latin typeface="DejaVu Sans"/>
                <a:cs typeface="DejaVu Sans"/>
              </a:rPr>
              <a:t> </a:t>
            </a:r>
            <a:r>
              <a:rPr sz="2000" spc="139" dirty="0">
                <a:latin typeface="Times New Roman"/>
                <a:cs typeface="Times New Roman"/>
              </a:rPr>
              <a:t>/</a:t>
            </a:r>
            <a:r>
              <a:rPr sz="2000" spc="139" dirty="0" smtClean="0">
                <a:latin typeface="Times New Roman"/>
                <a:cs typeface="Times New Roman"/>
              </a:rPr>
              <a:t>29</a:t>
            </a:r>
            <a:endParaRPr sz="2000" dirty="0">
              <a:latin typeface="Times New Roman"/>
              <a:cs typeface="Times New Roman"/>
            </a:endParaRPr>
          </a:p>
        </p:txBody>
      </p:sp>
    </p:spTree>
    <p:extLst>
      <p:ext uri="{BB962C8B-B14F-4D97-AF65-F5344CB8AC3E}">
        <p14:creationId xmlns:p14="http://schemas.microsoft.com/office/powerpoint/2010/main" val="3393497976"/>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algn="ctr">
              <a:spcBef>
                <a:spcPts val="228"/>
              </a:spcBef>
            </a:pPr>
            <a:r>
              <a:rPr sz="1100" spc="119" dirty="0">
                <a:solidFill>
                  <a:srgbClr val="04064C"/>
                </a:solidFill>
                <a:latin typeface="Times New Roman"/>
                <a:cs typeface="Times New Roman"/>
                <a:hlinkClick r:id="" action="ppaction://noaction"/>
              </a:rPr>
              <a:t>Le </a:t>
            </a:r>
            <a:r>
              <a:rPr sz="1100" spc="129" dirty="0">
                <a:solidFill>
                  <a:srgbClr val="04064C"/>
                </a:solidFill>
                <a:latin typeface="Times New Roman"/>
                <a:cs typeface="Times New Roman"/>
                <a:hlinkClick r:id="" action="ppaction://noaction"/>
              </a:rPr>
              <a:t>protocole</a:t>
            </a:r>
            <a:r>
              <a:rPr sz="1100" spc="238" dirty="0">
                <a:solidFill>
                  <a:srgbClr val="04064C"/>
                </a:solidFill>
                <a:latin typeface="Times New Roman"/>
                <a:cs typeface="Times New Roman"/>
                <a:hlinkClick r:id="" action="ppaction://noaction"/>
              </a:rPr>
              <a:t> </a:t>
            </a:r>
            <a:r>
              <a:rPr sz="1100" spc="149" dirty="0">
                <a:solidFill>
                  <a:srgbClr val="04064C"/>
                </a:solidFill>
                <a:latin typeface="Times New Roman"/>
                <a:cs typeface="Times New Roman"/>
                <a:hlinkClick r:id="" action="ppaction://noaction"/>
              </a:rPr>
              <a:t>IP</a:t>
            </a:r>
            <a:endParaRPr sz="1100">
              <a:latin typeface="Times New Roman"/>
              <a:cs typeface="Times New Roman"/>
            </a:endParaRPr>
          </a:p>
        </p:txBody>
      </p:sp>
      <p:sp>
        <p:nvSpPr>
          <p:cNvPr id="3" name="object 3"/>
          <p:cNvSpPr txBox="1"/>
          <p:nvPr/>
        </p:nvSpPr>
        <p:spPr>
          <a:xfrm>
            <a:off x="4569909" y="0"/>
            <a:ext cx="4570740" cy="198516"/>
          </a:xfrm>
          <a:prstGeom prst="rect">
            <a:avLst/>
          </a:prstGeom>
          <a:solidFill>
            <a:srgbClr val="FCCF50"/>
          </a:solidFill>
        </p:spPr>
        <p:txBody>
          <a:bodyPr vert="horz" wrap="square" lIns="0" tIns="28956" rIns="0" bIns="0" rtlCol="0">
            <a:spAutoFit/>
          </a:bodyPr>
          <a:lstStyle/>
          <a:p>
            <a:pPr marL="1144386">
              <a:spcBef>
                <a:spcPts val="228"/>
              </a:spcBef>
            </a:pPr>
            <a:r>
              <a:rPr sz="1100" spc="129" dirty="0">
                <a:solidFill>
                  <a:srgbClr val="04064C"/>
                </a:solidFill>
                <a:latin typeface="Times New Roman"/>
                <a:cs typeface="Times New Roman"/>
                <a:hlinkClick r:id="" action="ppaction://noaction"/>
              </a:rPr>
              <a:t>Adressage </a:t>
            </a:r>
            <a:r>
              <a:rPr sz="1100" spc="99" dirty="0">
                <a:solidFill>
                  <a:srgbClr val="04064C"/>
                </a:solidFill>
                <a:latin typeface="Times New Roman"/>
                <a:cs typeface="Times New Roman"/>
                <a:hlinkClick r:id="" action="ppaction://noaction"/>
              </a:rPr>
              <a:t>class-less: </a:t>
            </a:r>
            <a:r>
              <a:rPr sz="1100" spc="119" dirty="0">
                <a:solidFill>
                  <a:srgbClr val="04064C"/>
                </a:solidFill>
                <a:latin typeface="Times New Roman"/>
                <a:cs typeface="Times New Roman"/>
                <a:hlinkClick r:id="" action="ppaction://noaction"/>
              </a:rPr>
              <a:t>Le</a:t>
            </a:r>
            <a:r>
              <a:rPr sz="1100" spc="89" dirty="0">
                <a:solidFill>
                  <a:srgbClr val="04064C"/>
                </a:solidFill>
                <a:latin typeface="Times New Roman"/>
                <a:cs typeface="Times New Roman"/>
                <a:hlinkClick r:id="" action="ppaction://noaction"/>
              </a:rPr>
              <a:t> </a:t>
            </a:r>
            <a:r>
              <a:rPr sz="1100" spc="159" dirty="0">
                <a:solidFill>
                  <a:srgbClr val="04064C"/>
                </a:solidFill>
                <a:latin typeface="Times New Roman"/>
                <a:cs typeface="Times New Roman"/>
                <a:hlinkClick r:id="" action="ppaction://noaction"/>
              </a:rPr>
              <a:t>VLSM</a:t>
            </a:r>
            <a:endParaRPr sz="1100">
              <a:latin typeface="Times New Roman"/>
              <a:cs typeface="Times New Roman"/>
            </a:endParaRPr>
          </a:p>
        </p:txBody>
      </p:sp>
      <p:sp>
        <p:nvSpPr>
          <p:cNvPr id="4" name="object 4"/>
          <p:cNvSpPr txBox="1"/>
          <p:nvPr/>
        </p:nvSpPr>
        <p:spPr>
          <a:xfrm>
            <a:off x="1" y="249657"/>
            <a:ext cx="9140221" cy="498997"/>
          </a:xfrm>
          <a:prstGeom prst="rect">
            <a:avLst/>
          </a:prstGeom>
          <a:solidFill>
            <a:srgbClr val="FFE600"/>
          </a:solidFill>
        </p:spPr>
        <p:txBody>
          <a:bodyPr vert="horz" wrap="square" lIns="0" tIns="128411" rIns="0" bIns="0" rtlCol="0">
            <a:spAutoFit/>
          </a:bodyPr>
          <a:lstStyle/>
          <a:p>
            <a:pPr marL="214022">
              <a:spcBef>
                <a:spcPts val="1009"/>
              </a:spcBef>
            </a:pPr>
            <a:r>
              <a:rPr sz="2400" spc="-59" dirty="0">
                <a:solidFill>
                  <a:srgbClr val="04064C"/>
                </a:solidFill>
                <a:latin typeface="Times New Roman"/>
                <a:cs typeface="Times New Roman"/>
              </a:rPr>
              <a:t>Exemple </a:t>
            </a:r>
            <a:r>
              <a:rPr sz="2400" spc="-20" dirty="0">
                <a:solidFill>
                  <a:srgbClr val="04064C"/>
                </a:solidFill>
                <a:latin typeface="Times New Roman"/>
                <a:cs typeface="Times New Roman"/>
              </a:rPr>
              <a:t>de</a:t>
            </a:r>
            <a:r>
              <a:rPr sz="2400" spc="-139" dirty="0">
                <a:solidFill>
                  <a:srgbClr val="04064C"/>
                </a:solidFill>
                <a:latin typeface="Times New Roman"/>
                <a:cs typeface="Times New Roman"/>
              </a:rPr>
              <a:t> VLSM</a:t>
            </a:r>
            <a:endParaRPr sz="2400">
              <a:latin typeface="Times New Roman"/>
              <a:cs typeface="Times New Roman"/>
            </a:endParaRPr>
          </a:p>
        </p:txBody>
      </p:sp>
      <p:sp>
        <p:nvSpPr>
          <p:cNvPr id="5" name="object 5"/>
          <p:cNvSpPr/>
          <p:nvPr/>
        </p:nvSpPr>
        <p:spPr>
          <a:xfrm>
            <a:off x="290921" y="1151515"/>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67052" y="2079244"/>
            <a:ext cx="104311" cy="10421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52" y="2355050"/>
            <a:ext cx="104311" cy="10421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64364" y="2497620"/>
            <a:ext cx="239306" cy="0"/>
          </a:xfrm>
          <a:custGeom>
            <a:avLst/>
            <a:gdLst/>
            <a:ahLst/>
            <a:cxnLst/>
            <a:rect l="l" t="t" r="r" b="b"/>
            <a:pathLst>
              <a:path w="120650">
                <a:moveTo>
                  <a:pt x="0" y="0"/>
                </a:moveTo>
                <a:lnTo>
                  <a:pt x="120167" y="0"/>
                </a:lnTo>
              </a:path>
            </a:pathLst>
          </a:custGeom>
          <a:ln w="4813">
            <a:solidFill>
              <a:srgbClr val="000000"/>
            </a:solidFill>
          </a:ln>
        </p:spPr>
        <p:txBody>
          <a:bodyPr wrap="square" lIns="0" tIns="0" rIns="0" bIns="0" rtlCol="0"/>
          <a:lstStyle/>
          <a:p>
            <a:endParaRPr/>
          </a:p>
        </p:txBody>
      </p:sp>
      <p:sp>
        <p:nvSpPr>
          <p:cNvPr id="9" name="object 9"/>
          <p:cNvSpPr/>
          <p:nvPr/>
        </p:nvSpPr>
        <p:spPr>
          <a:xfrm>
            <a:off x="7163655" y="2497620"/>
            <a:ext cx="239306" cy="0"/>
          </a:xfrm>
          <a:custGeom>
            <a:avLst/>
            <a:gdLst/>
            <a:ahLst/>
            <a:cxnLst/>
            <a:rect l="l" t="t" r="r" b="b"/>
            <a:pathLst>
              <a:path w="120650">
                <a:moveTo>
                  <a:pt x="0" y="0"/>
                </a:moveTo>
                <a:lnTo>
                  <a:pt x="120167" y="0"/>
                </a:lnTo>
              </a:path>
            </a:pathLst>
          </a:custGeom>
          <a:ln w="4813">
            <a:solidFill>
              <a:srgbClr val="000000"/>
            </a:solidFill>
          </a:ln>
        </p:spPr>
        <p:txBody>
          <a:bodyPr wrap="square" lIns="0" tIns="0" rIns="0" bIns="0" rtlCol="0"/>
          <a:lstStyle/>
          <a:p>
            <a:endParaRPr/>
          </a:p>
        </p:txBody>
      </p:sp>
      <p:sp>
        <p:nvSpPr>
          <p:cNvPr id="10" name="object 10"/>
          <p:cNvSpPr/>
          <p:nvPr/>
        </p:nvSpPr>
        <p:spPr>
          <a:xfrm>
            <a:off x="290921" y="3047621"/>
            <a:ext cx="129451" cy="129332"/>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150032" y="3215307"/>
            <a:ext cx="239306" cy="0"/>
          </a:xfrm>
          <a:custGeom>
            <a:avLst/>
            <a:gdLst/>
            <a:ahLst/>
            <a:cxnLst/>
            <a:rect l="l" t="t" r="r" b="b"/>
            <a:pathLst>
              <a:path w="120650">
                <a:moveTo>
                  <a:pt x="0" y="0"/>
                </a:moveTo>
                <a:lnTo>
                  <a:pt x="120167" y="0"/>
                </a:lnTo>
              </a:path>
            </a:pathLst>
          </a:custGeom>
          <a:ln w="4813">
            <a:solidFill>
              <a:srgbClr val="000000"/>
            </a:solidFill>
          </a:ln>
        </p:spPr>
        <p:txBody>
          <a:bodyPr wrap="square" lIns="0" tIns="0" rIns="0" bIns="0" rtlCol="0"/>
          <a:lstStyle/>
          <a:p>
            <a:endParaRPr/>
          </a:p>
        </p:txBody>
      </p:sp>
      <p:sp>
        <p:nvSpPr>
          <p:cNvPr id="12" name="object 12"/>
          <p:cNvSpPr/>
          <p:nvPr/>
        </p:nvSpPr>
        <p:spPr>
          <a:xfrm>
            <a:off x="567052" y="3674477"/>
            <a:ext cx="104311" cy="10421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868201" y="3950283"/>
            <a:ext cx="104311" cy="104215"/>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868201" y="4226088"/>
            <a:ext cx="104311" cy="104215"/>
          </a:xfrm>
          <a:prstGeom prst="rect">
            <a:avLst/>
          </a:prstGeom>
          <a:blipFill>
            <a:blip r:embed="rId3" cstate="print"/>
            <a:stretch>
              <a:fillRect/>
            </a:stretch>
          </a:blipFill>
        </p:spPr>
        <p:txBody>
          <a:bodyPr wrap="square" lIns="0" tIns="0" rIns="0" bIns="0" rtlCol="0"/>
          <a:lstStyle/>
          <a:p>
            <a:endParaRPr/>
          </a:p>
        </p:txBody>
      </p:sp>
      <p:sp>
        <p:nvSpPr>
          <p:cNvPr id="15" name="object 15"/>
          <p:cNvSpPr/>
          <p:nvPr/>
        </p:nvSpPr>
        <p:spPr>
          <a:xfrm>
            <a:off x="4381537" y="4368683"/>
            <a:ext cx="357699" cy="0"/>
          </a:xfrm>
          <a:custGeom>
            <a:avLst/>
            <a:gdLst/>
            <a:ahLst/>
            <a:cxnLst/>
            <a:rect l="l" t="t" r="r" b="b"/>
            <a:pathLst>
              <a:path w="180339">
                <a:moveTo>
                  <a:pt x="0" y="0"/>
                </a:moveTo>
                <a:lnTo>
                  <a:pt x="180251" y="0"/>
                </a:lnTo>
              </a:path>
            </a:pathLst>
          </a:custGeom>
          <a:ln w="4813">
            <a:solidFill>
              <a:srgbClr val="000000"/>
            </a:solidFill>
          </a:ln>
        </p:spPr>
        <p:txBody>
          <a:bodyPr wrap="square" lIns="0" tIns="0" rIns="0" bIns="0" rtlCol="0"/>
          <a:lstStyle/>
          <a:p>
            <a:endParaRPr/>
          </a:p>
        </p:txBody>
      </p:sp>
      <p:sp>
        <p:nvSpPr>
          <p:cNvPr id="16" name="object 16"/>
          <p:cNvSpPr/>
          <p:nvPr/>
        </p:nvSpPr>
        <p:spPr>
          <a:xfrm>
            <a:off x="7583978" y="4368683"/>
            <a:ext cx="357699" cy="0"/>
          </a:xfrm>
          <a:custGeom>
            <a:avLst/>
            <a:gdLst/>
            <a:ahLst/>
            <a:cxnLst/>
            <a:rect l="l" t="t" r="r" b="b"/>
            <a:pathLst>
              <a:path w="180339">
                <a:moveTo>
                  <a:pt x="0" y="0"/>
                </a:moveTo>
                <a:lnTo>
                  <a:pt x="180251" y="0"/>
                </a:lnTo>
              </a:path>
            </a:pathLst>
          </a:custGeom>
          <a:ln w="4813">
            <a:solidFill>
              <a:srgbClr val="000000"/>
            </a:solidFill>
          </a:ln>
        </p:spPr>
        <p:txBody>
          <a:bodyPr wrap="square" lIns="0" tIns="0" rIns="0" bIns="0" rtlCol="0"/>
          <a:lstStyle/>
          <a:p>
            <a:endParaRPr/>
          </a:p>
        </p:txBody>
      </p:sp>
      <p:sp>
        <p:nvSpPr>
          <p:cNvPr id="17" name="object 17"/>
          <p:cNvSpPr/>
          <p:nvPr/>
        </p:nvSpPr>
        <p:spPr>
          <a:xfrm>
            <a:off x="567052" y="4777696"/>
            <a:ext cx="104311" cy="104215"/>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868201" y="5329307"/>
            <a:ext cx="104311" cy="104215"/>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868201" y="5605113"/>
            <a:ext cx="104311" cy="104215"/>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868201" y="5880917"/>
            <a:ext cx="104311" cy="104215"/>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381538" y="6023487"/>
            <a:ext cx="477352" cy="0"/>
          </a:xfrm>
          <a:custGeom>
            <a:avLst/>
            <a:gdLst/>
            <a:ahLst/>
            <a:cxnLst/>
            <a:rect l="l" t="t" r="r" b="b"/>
            <a:pathLst>
              <a:path w="240664">
                <a:moveTo>
                  <a:pt x="0" y="0"/>
                </a:moveTo>
                <a:lnTo>
                  <a:pt x="240334" y="0"/>
                </a:lnTo>
              </a:path>
            </a:pathLst>
          </a:custGeom>
          <a:ln w="4813">
            <a:solidFill>
              <a:srgbClr val="000000"/>
            </a:solidFill>
          </a:ln>
        </p:spPr>
        <p:txBody>
          <a:bodyPr wrap="square" lIns="0" tIns="0" rIns="0" bIns="0" rtlCol="0"/>
          <a:lstStyle/>
          <a:p>
            <a:endParaRPr/>
          </a:p>
        </p:txBody>
      </p:sp>
      <p:sp>
        <p:nvSpPr>
          <p:cNvPr id="22" name="object 22"/>
          <p:cNvSpPr/>
          <p:nvPr/>
        </p:nvSpPr>
        <p:spPr>
          <a:xfrm>
            <a:off x="7587127" y="6023487"/>
            <a:ext cx="477352" cy="0"/>
          </a:xfrm>
          <a:custGeom>
            <a:avLst/>
            <a:gdLst/>
            <a:ahLst/>
            <a:cxnLst/>
            <a:rect l="l" t="t" r="r" b="b"/>
            <a:pathLst>
              <a:path w="240664">
                <a:moveTo>
                  <a:pt x="0" y="0"/>
                </a:moveTo>
                <a:lnTo>
                  <a:pt x="240334" y="0"/>
                </a:lnTo>
              </a:path>
            </a:pathLst>
          </a:custGeom>
          <a:ln w="4813">
            <a:solidFill>
              <a:srgbClr val="000000"/>
            </a:solidFill>
          </a:ln>
        </p:spPr>
        <p:txBody>
          <a:bodyPr wrap="square" lIns="0" tIns="0" rIns="0" bIns="0" rtlCol="0"/>
          <a:lstStyle/>
          <a:p>
            <a:endParaRPr/>
          </a:p>
        </p:txBody>
      </p:sp>
      <p:sp>
        <p:nvSpPr>
          <p:cNvPr id="23" name="object 23"/>
          <p:cNvSpPr/>
          <p:nvPr/>
        </p:nvSpPr>
        <p:spPr>
          <a:xfrm>
            <a:off x="868201" y="6432526"/>
            <a:ext cx="104311" cy="104215"/>
          </a:xfrm>
          <a:prstGeom prst="rect">
            <a:avLst/>
          </a:prstGeom>
          <a:blipFill>
            <a:blip r:embed="rId3" cstate="print"/>
            <a:stretch>
              <a:fillRect/>
            </a:stretch>
          </a:blipFill>
        </p:spPr>
        <p:txBody>
          <a:bodyPr wrap="square" lIns="0" tIns="0" rIns="0" bIns="0" rtlCol="0"/>
          <a:lstStyle/>
          <a:p>
            <a:endParaRPr/>
          </a:p>
        </p:txBody>
      </p:sp>
      <p:sp>
        <p:nvSpPr>
          <p:cNvPr id="24" name="object 24"/>
          <p:cNvSpPr txBox="1"/>
          <p:nvPr/>
        </p:nvSpPr>
        <p:spPr>
          <a:xfrm>
            <a:off x="532595" y="1007068"/>
            <a:ext cx="8210707" cy="5694915"/>
          </a:xfrm>
          <a:prstGeom prst="rect">
            <a:avLst/>
          </a:prstGeom>
        </p:spPr>
        <p:txBody>
          <a:bodyPr vert="horz" wrap="square" lIns="0" tIns="26438" rIns="0" bIns="0" rtlCol="0">
            <a:spAutoFit/>
          </a:bodyPr>
          <a:lstStyle/>
          <a:p>
            <a:pPr marL="25179" marR="438113">
              <a:spcBef>
                <a:spcPts val="208"/>
              </a:spcBef>
            </a:pPr>
            <a:r>
              <a:rPr sz="2000" spc="-69" dirty="0">
                <a:latin typeface="Times New Roman"/>
                <a:cs typeface="Times New Roman"/>
              </a:rPr>
              <a:t>On </a:t>
            </a:r>
            <a:r>
              <a:rPr sz="2000" spc="-79" dirty="0">
                <a:latin typeface="Times New Roman"/>
                <a:cs typeface="Times New Roman"/>
              </a:rPr>
              <a:t>commence </a:t>
            </a:r>
            <a:r>
              <a:rPr sz="2000" spc="-40" dirty="0">
                <a:latin typeface="Times New Roman"/>
                <a:cs typeface="Times New Roman"/>
              </a:rPr>
              <a:t>toujours </a:t>
            </a:r>
            <a:r>
              <a:rPr sz="2000" spc="-50" dirty="0">
                <a:latin typeface="Times New Roman"/>
                <a:cs typeface="Times New Roman"/>
              </a:rPr>
              <a:t>par </a:t>
            </a:r>
            <a:r>
              <a:rPr sz="2000" spc="-59" dirty="0">
                <a:latin typeface="Times New Roman"/>
                <a:cs typeface="Times New Roman"/>
              </a:rPr>
              <a:t>prendre </a:t>
            </a:r>
            <a:r>
              <a:rPr sz="2000" spc="-99" dirty="0">
                <a:latin typeface="Times New Roman"/>
                <a:cs typeface="Times New Roman"/>
              </a:rPr>
              <a:t>le </a:t>
            </a:r>
            <a:r>
              <a:rPr sz="2000" spc="-79" dirty="0">
                <a:latin typeface="Times New Roman"/>
                <a:cs typeface="Times New Roman"/>
              </a:rPr>
              <a:t>premier </a:t>
            </a:r>
            <a:r>
              <a:rPr sz="2000" spc="-59" dirty="0">
                <a:latin typeface="Times New Roman"/>
                <a:cs typeface="Times New Roman"/>
              </a:rPr>
              <a:t>sous-réseau </a:t>
            </a:r>
            <a:r>
              <a:rPr sz="2000" spc="-50" dirty="0">
                <a:latin typeface="Times New Roman"/>
                <a:cs typeface="Times New Roman"/>
              </a:rPr>
              <a:t>pour </a:t>
            </a:r>
            <a:r>
              <a:rPr sz="2000" spc="-99" dirty="0">
                <a:latin typeface="Times New Roman"/>
                <a:cs typeface="Times New Roman"/>
              </a:rPr>
              <a:t>le </a:t>
            </a:r>
            <a:r>
              <a:rPr sz="2000" spc="-59" dirty="0">
                <a:latin typeface="Times New Roman"/>
                <a:cs typeface="Times New Roman"/>
              </a:rPr>
              <a:t>sous-réseau  </a:t>
            </a:r>
            <a:r>
              <a:rPr sz="2000" spc="-40" dirty="0">
                <a:latin typeface="Times New Roman"/>
                <a:cs typeface="Times New Roman"/>
              </a:rPr>
              <a:t>nécessitant </a:t>
            </a:r>
            <a:r>
              <a:rPr sz="2000" spc="-99" dirty="0">
                <a:latin typeface="Times New Roman"/>
                <a:cs typeface="Times New Roman"/>
              </a:rPr>
              <a:t>le </a:t>
            </a:r>
            <a:r>
              <a:rPr sz="2000" spc="-79" dirty="0">
                <a:latin typeface="Times New Roman"/>
                <a:cs typeface="Times New Roman"/>
              </a:rPr>
              <a:t>plus </a:t>
            </a:r>
            <a:r>
              <a:rPr sz="2000" spc="-50" dirty="0">
                <a:latin typeface="Times New Roman"/>
                <a:cs typeface="Times New Roman"/>
              </a:rPr>
              <a:t>grand </a:t>
            </a:r>
            <a:r>
              <a:rPr sz="2000" spc="-79" dirty="0">
                <a:latin typeface="Times New Roman"/>
                <a:cs typeface="Times New Roman"/>
              </a:rPr>
              <a:t>nombre </a:t>
            </a:r>
            <a:r>
              <a:rPr sz="2000" spc="-59" dirty="0">
                <a:latin typeface="Times New Roman"/>
                <a:cs typeface="Times New Roman"/>
              </a:rPr>
              <a:t>de </a:t>
            </a:r>
            <a:r>
              <a:rPr sz="2000" spc="-69" dirty="0">
                <a:latin typeface="Times New Roman"/>
                <a:cs typeface="Times New Roman"/>
              </a:rPr>
              <a:t>machines: </a:t>
            </a:r>
            <a:r>
              <a:rPr sz="2000" spc="-119" dirty="0">
                <a:latin typeface="Times New Roman"/>
                <a:cs typeface="Times New Roman"/>
              </a:rPr>
              <a:t>Ici </a:t>
            </a:r>
            <a:r>
              <a:rPr sz="2000" spc="10" dirty="0">
                <a:latin typeface="Times New Roman"/>
                <a:cs typeface="Times New Roman"/>
              </a:rPr>
              <a:t>c'est </a:t>
            </a:r>
            <a:r>
              <a:rPr sz="2000" spc="-99" dirty="0">
                <a:latin typeface="Times New Roman"/>
                <a:cs typeface="Times New Roman"/>
              </a:rPr>
              <a:t>le </a:t>
            </a:r>
            <a:r>
              <a:rPr sz="2000" spc="-69" dirty="0">
                <a:latin typeface="Times New Roman"/>
                <a:cs typeface="Times New Roman"/>
              </a:rPr>
              <a:t>sous </a:t>
            </a:r>
            <a:r>
              <a:rPr sz="2000" spc="-50" dirty="0">
                <a:latin typeface="Times New Roman"/>
                <a:cs typeface="Times New Roman"/>
              </a:rPr>
              <a:t>réseau </a:t>
            </a:r>
            <a:r>
              <a:rPr sz="2000" spc="-109" dirty="0">
                <a:latin typeface="Times New Roman"/>
                <a:cs typeface="Times New Roman"/>
              </a:rPr>
              <a:t>N1 </a:t>
            </a:r>
            <a:r>
              <a:rPr sz="2000" spc="-59" dirty="0">
                <a:latin typeface="Times New Roman"/>
                <a:cs typeface="Times New Roman"/>
              </a:rPr>
              <a:t>de </a:t>
            </a:r>
            <a:r>
              <a:rPr sz="2000" spc="-79" dirty="0">
                <a:latin typeface="Times New Roman"/>
                <a:cs typeface="Times New Roman"/>
              </a:rPr>
              <a:t>28  </a:t>
            </a:r>
            <a:r>
              <a:rPr sz="2000" spc="-69" dirty="0">
                <a:latin typeface="Times New Roman"/>
                <a:cs typeface="Times New Roman"/>
              </a:rPr>
              <a:t>machines </a:t>
            </a:r>
            <a:r>
              <a:rPr sz="2000" spc="-50" dirty="0">
                <a:latin typeface="Times New Roman"/>
                <a:cs typeface="Times New Roman"/>
              </a:rPr>
              <a:t>pour </a:t>
            </a:r>
            <a:r>
              <a:rPr sz="2000" spc="-79" dirty="0">
                <a:latin typeface="Times New Roman"/>
                <a:cs typeface="Times New Roman"/>
              </a:rPr>
              <a:t>qui </a:t>
            </a:r>
            <a:r>
              <a:rPr sz="2000" spc="-69" dirty="0">
                <a:latin typeface="Times New Roman"/>
                <a:cs typeface="Times New Roman"/>
              </a:rPr>
              <a:t>on </a:t>
            </a:r>
            <a:r>
              <a:rPr sz="2000" spc="-10" dirty="0">
                <a:latin typeface="Times New Roman"/>
                <a:cs typeface="Times New Roman"/>
              </a:rPr>
              <a:t>a </a:t>
            </a:r>
            <a:r>
              <a:rPr sz="2000" spc="-59" dirty="0">
                <a:latin typeface="Times New Roman"/>
                <a:cs typeface="Times New Roman"/>
              </a:rPr>
              <a:t>choisit </a:t>
            </a:r>
            <a:r>
              <a:rPr sz="2000" spc="59" dirty="0">
                <a:latin typeface="Times New Roman"/>
                <a:cs typeface="Times New Roman"/>
              </a:rPr>
              <a:t>/27 </a:t>
            </a:r>
            <a:r>
              <a:rPr sz="2000" spc="-20" dirty="0">
                <a:latin typeface="Times New Roman"/>
                <a:cs typeface="Times New Roman"/>
              </a:rPr>
              <a:t>(5 </a:t>
            </a:r>
            <a:r>
              <a:rPr sz="2000" spc="-40" dirty="0">
                <a:latin typeface="Times New Roman"/>
                <a:cs typeface="Times New Roman"/>
              </a:rPr>
              <a:t>bits </a:t>
            </a:r>
            <a:r>
              <a:rPr sz="2000" spc="-50" dirty="0">
                <a:latin typeface="Times New Roman"/>
                <a:cs typeface="Times New Roman"/>
              </a:rPr>
              <a:t>pour</a:t>
            </a:r>
            <a:r>
              <a:rPr sz="2000" spc="198" dirty="0">
                <a:latin typeface="Times New Roman"/>
                <a:cs typeface="Times New Roman"/>
              </a:rPr>
              <a:t> </a:t>
            </a:r>
            <a:r>
              <a:rPr sz="2000" spc="-59" dirty="0">
                <a:latin typeface="Times New Roman"/>
                <a:cs typeface="Times New Roman"/>
              </a:rPr>
              <a:t>machines)</a:t>
            </a:r>
            <a:endParaRPr sz="2000" dirty="0">
              <a:latin typeface="Times New Roman"/>
              <a:cs typeface="Times New Roman"/>
            </a:endParaRPr>
          </a:p>
          <a:p>
            <a:pPr marL="275710">
              <a:lnSpc>
                <a:spcPts val="2250"/>
              </a:lnSpc>
            </a:pPr>
            <a:r>
              <a:rPr sz="2000" spc="-50" dirty="0">
                <a:latin typeface="Times New Roman"/>
                <a:cs typeface="Times New Roman"/>
              </a:rPr>
              <a:t>L'adresse </a:t>
            </a:r>
            <a:r>
              <a:rPr sz="2000" spc="-59" dirty="0">
                <a:latin typeface="Times New Roman"/>
                <a:cs typeface="Times New Roman"/>
              </a:rPr>
              <a:t>de </a:t>
            </a:r>
            <a:r>
              <a:rPr sz="2000" spc="-69" dirty="0">
                <a:latin typeface="Times New Roman"/>
                <a:cs typeface="Times New Roman"/>
              </a:rPr>
              <a:t>sous </a:t>
            </a:r>
            <a:r>
              <a:rPr sz="2000" spc="-50" dirty="0">
                <a:latin typeface="Times New Roman"/>
                <a:cs typeface="Times New Roman"/>
              </a:rPr>
              <a:t>réseau </a:t>
            </a:r>
            <a:r>
              <a:rPr sz="2000" spc="-20" dirty="0">
                <a:latin typeface="Times New Roman"/>
                <a:cs typeface="Times New Roman"/>
              </a:rPr>
              <a:t>est </a:t>
            </a:r>
            <a:r>
              <a:rPr sz="2000" spc="-79" dirty="0">
                <a:latin typeface="Times New Roman"/>
                <a:cs typeface="Times New Roman"/>
              </a:rPr>
              <a:t>alors</a:t>
            </a:r>
            <a:r>
              <a:rPr sz="2000" spc="59" dirty="0">
                <a:latin typeface="Times New Roman"/>
                <a:cs typeface="Times New Roman"/>
              </a:rPr>
              <a:t> </a:t>
            </a:r>
            <a:r>
              <a:rPr sz="2000" spc="-40" dirty="0">
                <a:latin typeface="Times New Roman"/>
                <a:cs typeface="Times New Roman"/>
              </a:rPr>
              <a:t>192.168.56.0/27</a:t>
            </a:r>
            <a:endParaRPr sz="2000" dirty="0">
              <a:latin typeface="Times New Roman"/>
              <a:cs typeface="Times New Roman"/>
            </a:endParaRPr>
          </a:p>
          <a:p>
            <a:pPr marL="275710">
              <a:lnSpc>
                <a:spcPts val="2171"/>
              </a:lnSpc>
            </a:pPr>
            <a:r>
              <a:rPr sz="2000" spc="-119" dirty="0">
                <a:latin typeface="Times New Roman"/>
                <a:cs typeface="Times New Roman"/>
              </a:rPr>
              <a:t>Les</a:t>
            </a:r>
            <a:r>
              <a:rPr sz="2000" spc="109" dirty="0">
                <a:latin typeface="Times New Roman"/>
                <a:cs typeface="Times New Roman"/>
              </a:rPr>
              <a:t> </a:t>
            </a:r>
            <a:r>
              <a:rPr sz="2000" spc="-69" dirty="0">
                <a:latin typeface="Times New Roman"/>
                <a:cs typeface="Times New Roman"/>
              </a:rPr>
              <a:t>machines:</a:t>
            </a:r>
            <a:r>
              <a:rPr sz="2000" spc="317" dirty="0">
                <a:latin typeface="Times New Roman"/>
                <a:cs typeface="Times New Roman"/>
              </a:rPr>
              <a:t> </a:t>
            </a:r>
            <a:r>
              <a:rPr sz="2000" spc="-59" dirty="0">
                <a:latin typeface="Times New Roman"/>
                <a:cs typeface="Times New Roman"/>
              </a:rPr>
              <a:t>de</a:t>
            </a:r>
            <a:r>
              <a:rPr sz="2000" spc="109" dirty="0">
                <a:latin typeface="Times New Roman"/>
                <a:cs typeface="Times New Roman"/>
              </a:rPr>
              <a:t> </a:t>
            </a:r>
            <a:r>
              <a:rPr sz="2000" spc="-59" dirty="0">
                <a:latin typeface="Times New Roman"/>
                <a:cs typeface="Times New Roman"/>
              </a:rPr>
              <a:t>192.168.56.1</a:t>
            </a:r>
            <a:r>
              <a:rPr sz="2000" spc="11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00</a:t>
            </a:r>
            <a:r>
              <a:rPr spc="159" dirty="0">
                <a:solidFill>
                  <a:srgbClr val="3333A3"/>
                </a:solidFill>
                <a:latin typeface="Times New Roman"/>
                <a:cs typeface="Times New Roman"/>
              </a:rPr>
              <a:t> </a:t>
            </a:r>
            <a:r>
              <a:rPr sz="2000" spc="-59" dirty="0">
                <a:latin typeface="Times New Roman"/>
                <a:cs typeface="Times New Roman"/>
              </a:rPr>
              <a:t>00001)</a:t>
            </a:r>
            <a:r>
              <a:rPr sz="2000" spc="119" dirty="0">
                <a:latin typeface="Times New Roman"/>
                <a:cs typeface="Times New Roman"/>
              </a:rPr>
              <a:t> </a:t>
            </a:r>
            <a:r>
              <a:rPr sz="2000" spc="59" dirty="0">
                <a:latin typeface="Times New Roman"/>
                <a:cs typeface="Times New Roman"/>
              </a:rPr>
              <a:t>/27</a:t>
            </a:r>
            <a:r>
              <a:rPr sz="2000" spc="119" dirty="0">
                <a:latin typeface="Times New Roman"/>
                <a:cs typeface="Times New Roman"/>
              </a:rPr>
              <a:t> </a:t>
            </a:r>
            <a:r>
              <a:rPr sz="2000" spc="-10" dirty="0">
                <a:latin typeface="Times New Roman"/>
                <a:cs typeface="Times New Roman"/>
              </a:rPr>
              <a:t>à</a:t>
            </a:r>
            <a:r>
              <a:rPr sz="2000" spc="109" dirty="0">
                <a:latin typeface="Times New Roman"/>
                <a:cs typeface="Times New Roman"/>
              </a:rPr>
              <a:t> </a:t>
            </a:r>
            <a:r>
              <a:rPr sz="2000" spc="-59" dirty="0">
                <a:latin typeface="Times New Roman"/>
                <a:cs typeface="Times New Roman"/>
              </a:rPr>
              <a:t>192.168.56.30</a:t>
            </a:r>
            <a:r>
              <a:rPr sz="2000" spc="11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00</a:t>
            </a:r>
            <a:r>
              <a:rPr spc="159" dirty="0">
                <a:solidFill>
                  <a:srgbClr val="3333A3"/>
                </a:solidFill>
                <a:latin typeface="Times New Roman"/>
                <a:cs typeface="Times New Roman"/>
              </a:rPr>
              <a:t> </a:t>
            </a:r>
            <a:r>
              <a:rPr sz="2000" spc="-59" dirty="0">
                <a:latin typeface="Times New Roman"/>
                <a:cs typeface="Times New Roman"/>
              </a:rPr>
              <a:t>11110)</a:t>
            </a:r>
            <a:r>
              <a:rPr sz="2000" spc="119" dirty="0">
                <a:latin typeface="Times New Roman"/>
                <a:cs typeface="Times New Roman"/>
              </a:rPr>
              <a:t> </a:t>
            </a:r>
            <a:r>
              <a:rPr sz="2000" spc="59" dirty="0">
                <a:latin typeface="Times New Roman"/>
                <a:cs typeface="Times New Roman"/>
              </a:rPr>
              <a:t>/27</a:t>
            </a:r>
            <a:r>
              <a:rPr sz="2000" spc="109" dirty="0">
                <a:latin typeface="Times New Roman"/>
                <a:cs typeface="Times New Roman"/>
              </a:rPr>
              <a:t> </a:t>
            </a:r>
            <a:r>
              <a:rPr sz="2000" spc="10" dirty="0">
                <a:latin typeface="Times New Roman"/>
                <a:cs typeface="Times New Roman"/>
              </a:rPr>
              <a:t>.</a:t>
            </a:r>
            <a:endParaRPr sz="2000" dirty="0">
              <a:latin typeface="Times New Roman"/>
              <a:cs typeface="Times New Roman"/>
            </a:endParaRPr>
          </a:p>
          <a:p>
            <a:pPr marL="275710">
              <a:lnSpc>
                <a:spcPts val="2280"/>
              </a:lnSpc>
            </a:pPr>
            <a:r>
              <a:rPr sz="2000" spc="-40" dirty="0">
                <a:latin typeface="Times New Roman"/>
                <a:cs typeface="Times New Roman"/>
              </a:rPr>
              <a:t>broadcast </a:t>
            </a:r>
            <a:r>
              <a:rPr sz="2000" spc="-59" dirty="0">
                <a:latin typeface="Times New Roman"/>
                <a:cs typeface="Times New Roman"/>
              </a:rPr>
              <a:t>192.168.56.31 </a:t>
            </a:r>
            <a:r>
              <a:rPr sz="2000" spc="50" dirty="0">
                <a:latin typeface="Times New Roman"/>
                <a:cs typeface="Times New Roman"/>
              </a:rPr>
              <a:t>(</a:t>
            </a:r>
            <a:r>
              <a:rPr sz="2000" u="sng" spc="50" dirty="0">
                <a:solidFill>
                  <a:srgbClr val="3333A3"/>
                </a:solidFill>
                <a:uFill>
                  <a:solidFill>
                    <a:srgbClr val="000000"/>
                  </a:solidFill>
                </a:uFill>
                <a:latin typeface="Times New Roman"/>
                <a:cs typeface="Times New Roman"/>
              </a:rPr>
              <a:t> </a:t>
            </a:r>
            <a:r>
              <a:rPr u="sng" spc="40" dirty="0">
                <a:solidFill>
                  <a:srgbClr val="3333A3"/>
                </a:solidFill>
                <a:uFill>
                  <a:solidFill>
                    <a:srgbClr val="000000"/>
                  </a:solidFill>
                </a:uFill>
                <a:latin typeface="Times New Roman"/>
                <a:cs typeface="Times New Roman"/>
              </a:rPr>
              <a:t>00</a:t>
            </a:r>
            <a:r>
              <a:rPr spc="40" dirty="0">
                <a:solidFill>
                  <a:srgbClr val="3333A3"/>
                </a:solidFill>
                <a:latin typeface="Times New Roman"/>
                <a:cs typeface="Times New Roman"/>
              </a:rPr>
              <a:t> </a:t>
            </a:r>
            <a:r>
              <a:rPr sz="2000" spc="-59" dirty="0">
                <a:latin typeface="Times New Roman"/>
                <a:cs typeface="Times New Roman"/>
              </a:rPr>
              <a:t>11111)</a:t>
            </a:r>
            <a:r>
              <a:rPr sz="2000" spc="-10" dirty="0">
                <a:latin typeface="Times New Roman"/>
                <a:cs typeface="Times New Roman"/>
              </a:rPr>
              <a:t> </a:t>
            </a:r>
            <a:r>
              <a:rPr sz="2000" spc="59" dirty="0">
                <a:latin typeface="Times New Roman"/>
                <a:cs typeface="Times New Roman"/>
              </a:rPr>
              <a:t>/27</a:t>
            </a:r>
            <a:endParaRPr sz="2000" dirty="0">
              <a:latin typeface="Times New Roman"/>
              <a:cs typeface="Times New Roman"/>
            </a:endParaRPr>
          </a:p>
          <a:p>
            <a:pPr marL="25179" marR="392793">
              <a:spcBef>
                <a:spcPts val="1100"/>
              </a:spcBef>
            </a:pPr>
            <a:r>
              <a:rPr sz="2000" spc="-50" dirty="0">
                <a:latin typeface="Times New Roman"/>
                <a:cs typeface="Times New Roman"/>
              </a:rPr>
              <a:t>Puis </a:t>
            </a:r>
            <a:r>
              <a:rPr sz="2000" spc="-69" dirty="0">
                <a:latin typeface="Times New Roman"/>
                <a:cs typeface="Times New Roman"/>
              </a:rPr>
              <a:t>on prend </a:t>
            </a:r>
            <a:r>
              <a:rPr sz="2000" spc="-99" dirty="0">
                <a:latin typeface="Times New Roman"/>
                <a:cs typeface="Times New Roman"/>
              </a:rPr>
              <a:t>le </a:t>
            </a:r>
            <a:r>
              <a:rPr sz="2000" spc="-69" dirty="0">
                <a:latin typeface="Times New Roman"/>
                <a:cs typeface="Times New Roman"/>
              </a:rPr>
              <a:t>second sous </a:t>
            </a:r>
            <a:r>
              <a:rPr sz="2000" spc="-50" dirty="0">
                <a:latin typeface="Times New Roman"/>
                <a:cs typeface="Times New Roman"/>
              </a:rPr>
              <a:t>réseau </a:t>
            </a:r>
            <a:r>
              <a:rPr sz="2000" spc="40" dirty="0">
                <a:latin typeface="Times New Roman"/>
                <a:cs typeface="Times New Roman"/>
              </a:rPr>
              <a:t>/27: </a:t>
            </a:r>
            <a:r>
              <a:rPr sz="2000" spc="-59" dirty="0">
                <a:latin typeface="Times New Roman"/>
                <a:cs typeface="Times New Roman"/>
              </a:rPr>
              <a:t>192.168.56.32 </a:t>
            </a:r>
            <a:r>
              <a:rPr sz="2000" spc="40" dirty="0">
                <a:latin typeface="Times New Roman"/>
                <a:cs typeface="Times New Roman"/>
              </a:rPr>
              <a:t>(</a:t>
            </a:r>
            <a:r>
              <a:rPr spc="40" dirty="0">
                <a:solidFill>
                  <a:srgbClr val="3333A3"/>
                </a:solidFill>
                <a:latin typeface="Times New Roman"/>
                <a:cs typeface="Times New Roman"/>
              </a:rPr>
              <a:t>01 </a:t>
            </a:r>
            <a:r>
              <a:rPr sz="2000" spc="-59" dirty="0">
                <a:latin typeface="Times New Roman"/>
                <a:cs typeface="Times New Roman"/>
              </a:rPr>
              <a:t>00000) </a:t>
            </a:r>
            <a:r>
              <a:rPr sz="2000" spc="50" dirty="0">
                <a:latin typeface="Times New Roman"/>
                <a:cs typeface="Times New Roman"/>
              </a:rPr>
              <a:t>/27), </a:t>
            </a:r>
            <a:r>
              <a:rPr sz="2000" spc="-20" dirty="0">
                <a:latin typeface="Times New Roman"/>
                <a:cs typeface="Times New Roman"/>
              </a:rPr>
              <a:t>qu'on  </a:t>
            </a:r>
            <a:r>
              <a:rPr sz="2000" spc="-10" dirty="0">
                <a:latin typeface="Times New Roman"/>
                <a:cs typeface="Times New Roman"/>
              </a:rPr>
              <a:t>peut </a:t>
            </a:r>
            <a:r>
              <a:rPr sz="2000" spc="-89" dirty="0">
                <a:latin typeface="Times New Roman"/>
                <a:cs typeface="Times New Roman"/>
              </a:rPr>
              <a:t>diviser </a:t>
            </a:r>
            <a:r>
              <a:rPr sz="2000" spc="-59" dirty="0">
                <a:latin typeface="Times New Roman"/>
                <a:cs typeface="Times New Roman"/>
              </a:rPr>
              <a:t>en </a:t>
            </a:r>
            <a:r>
              <a:rPr sz="2000" spc="-79" dirty="0">
                <a:latin typeface="Times New Roman"/>
                <a:cs typeface="Times New Roman"/>
              </a:rPr>
              <a:t>2 </a:t>
            </a:r>
            <a:r>
              <a:rPr sz="2000" spc="-69" dirty="0">
                <a:latin typeface="Times New Roman"/>
                <a:cs typeface="Times New Roman"/>
              </a:rPr>
              <a:t>sous-réseaux </a:t>
            </a:r>
            <a:r>
              <a:rPr sz="2000" spc="-59" dirty="0">
                <a:latin typeface="Times New Roman"/>
                <a:cs typeface="Times New Roman"/>
              </a:rPr>
              <a:t>en </a:t>
            </a:r>
            <a:r>
              <a:rPr sz="2000" spc="59" dirty="0">
                <a:latin typeface="Times New Roman"/>
                <a:cs typeface="Times New Roman"/>
              </a:rPr>
              <a:t>/28 </a:t>
            </a:r>
            <a:r>
              <a:rPr sz="2000" spc="-59" dirty="0">
                <a:latin typeface="Times New Roman"/>
                <a:cs typeface="Times New Roman"/>
              </a:rPr>
              <a:t>de </a:t>
            </a:r>
            <a:r>
              <a:rPr sz="2000" spc="-50" dirty="0">
                <a:latin typeface="Times New Roman"/>
                <a:cs typeface="Times New Roman"/>
              </a:rPr>
              <a:t>chacun </a:t>
            </a:r>
            <a:r>
              <a:rPr sz="2000" spc="-79" dirty="0">
                <a:latin typeface="Times New Roman"/>
                <a:cs typeface="Times New Roman"/>
              </a:rPr>
              <a:t>14 </a:t>
            </a:r>
            <a:r>
              <a:rPr sz="2000" spc="-40" dirty="0">
                <a:latin typeface="Times New Roman"/>
                <a:cs typeface="Times New Roman"/>
              </a:rPr>
              <a:t>hôtes</a:t>
            </a:r>
            <a:r>
              <a:rPr sz="2000" spc="30" dirty="0">
                <a:latin typeface="Times New Roman"/>
                <a:cs typeface="Times New Roman"/>
              </a:rPr>
              <a:t> </a:t>
            </a:r>
            <a:r>
              <a:rPr sz="2000" spc="-89" dirty="0">
                <a:latin typeface="Times New Roman"/>
                <a:cs typeface="Times New Roman"/>
              </a:rPr>
              <a:t>maximum</a:t>
            </a:r>
            <a:endParaRPr sz="2000" dirty="0">
              <a:latin typeface="Times New Roman"/>
              <a:cs typeface="Times New Roman"/>
            </a:endParaRPr>
          </a:p>
          <a:p>
            <a:pPr marL="275710">
              <a:lnSpc>
                <a:spcPts val="2260"/>
              </a:lnSpc>
            </a:pPr>
            <a:r>
              <a:rPr sz="2000" spc="-69" dirty="0">
                <a:latin typeface="Times New Roman"/>
                <a:cs typeface="Times New Roman"/>
              </a:rPr>
              <a:t>On</a:t>
            </a:r>
            <a:r>
              <a:rPr sz="2000" spc="109" dirty="0">
                <a:latin typeface="Times New Roman"/>
                <a:cs typeface="Times New Roman"/>
              </a:rPr>
              <a:t> </a:t>
            </a:r>
            <a:r>
              <a:rPr sz="2000" spc="-69" dirty="0">
                <a:latin typeface="Times New Roman"/>
                <a:cs typeface="Times New Roman"/>
              </a:rPr>
              <a:t>prend</a:t>
            </a:r>
            <a:r>
              <a:rPr sz="2000" spc="109" dirty="0">
                <a:latin typeface="Times New Roman"/>
                <a:cs typeface="Times New Roman"/>
              </a:rPr>
              <a:t> </a:t>
            </a:r>
            <a:r>
              <a:rPr sz="2000" spc="-99" dirty="0">
                <a:latin typeface="Times New Roman"/>
                <a:cs typeface="Times New Roman"/>
              </a:rPr>
              <a:t>le</a:t>
            </a:r>
            <a:r>
              <a:rPr sz="2000" spc="109" dirty="0">
                <a:latin typeface="Times New Roman"/>
                <a:cs typeface="Times New Roman"/>
              </a:rPr>
              <a:t> </a:t>
            </a:r>
            <a:r>
              <a:rPr sz="2000" spc="-79" dirty="0">
                <a:latin typeface="Times New Roman"/>
                <a:cs typeface="Times New Roman"/>
              </a:rPr>
              <a:t>premier</a:t>
            </a:r>
            <a:r>
              <a:rPr sz="2000" spc="109" dirty="0">
                <a:latin typeface="Times New Roman"/>
                <a:cs typeface="Times New Roman"/>
              </a:rPr>
              <a:t> </a:t>
            </a:r>
            <a:r>
              <a:rPr sz="2000" spc="-50" dirty="0">
                <a:latin typeface="Times New Roman"/>
                <a:cs typeface="Times New Roman"/>
              </a:rPr>
              <a:t>pour</a:t>
            </a:r>
            <a:r>
              <a:rPr sz="2000" spc="109" dirty="0">
                <a:latin typeface="Times New Roman"/>
                <a:cs typeface="Times New Roman"/>
              </a:rPr>
              <a:t> </a:t>
            </a:r>
            <a:r>
              <a:rPr sz="2000" spc="-109" dirty="0">
                <a:latin typeface="Times New Roman"/>
                <a:cs typeface="Times New Roman"/>
              </a:rPr>
              <a:t>N2</a:t>
            </a:r>
            <a:r>
              <a:rPr sz="2000" spc="109" dirty="0">
                <a:latin typeface="Times New Roman"/>
                <a:cs typeface="Times New Roman"/>
              </a:rPr>
              <a:t> </a:t>
            </a:r>
            <a:r>
              <a:rPr sz="2000" spc="-79" dirty="0">
                <a:latin typeface="Times New Roman"/>
                <a:cs typeface="Times New Roman"/>
              </a:rPr>
              <a:t>qui</a:t>
            </a:r>
            <a:r>
              <a:rPr sz="2000" spc="109" dirty="0">
                <a:latin typeface="Times New Roman"/>
                <a:cs typeface="Times New Roman"/>
              </a:rPr>
              <a:t> </a:t>
            </a:r>
            <a:r>
              <a:rPr sz="2000" spc="-10" dirty="0">
                <a:latin typeface="Times New Roman"/>
                <a:cs typeface="Times New Roman"/>
              </a:rPr>
              <a:t>a</a:t>
            </a:r>
            <a:r>
              <a:rPr sz="2000" spc="109" dirty="0">
                <a:latin typeface="Times New Roman"/>
                <a:cs typeface="Times New Roman"/>
              </a:rPr>
              <a:t> </a:t>
            </a:r>
            <a:r>
              <a:rPr sz="2000" spc="-79" dirty="0">
                <a:latin typeface="Times New Roman"/>
                <a:cs typeface="Times New Roman"/>
              </a:rPr>
              <a:t>10</a:t>
            </a:r>
            <a:r>
              <a:rPr sz="2000" spc="109" dirty="0">
                <a:latin typeface="Times New Roman"/>
                <a:cs typeface="Times New Roman"/>
              </a:rPr>
              <a:t> </a:t>
            </a:r>
            <a:r>
              <a:rPr sz="2000" spc="-69" dirty="0">
                <a:latin typeface="Times New Roman"/>
                <a:cs typeface="Times New Roman"/>
              </a:rPr>
              <a:t>machines</a:t>
            </a:r>
            <a:endParaRPr sz="2000" dirty="0">
              <a:latin typeface="Times New Roman"/>
              <a:cs typeface="Times New Roman"/>
            </a:endParaRPr>
          </a:p>
          <a:p>
            <a:pPr marL="576600">
              <a:lnSpc>
                <a:spcPts val="2171"/>
              </a:lnSpc>
            </a:pPr>
            <a:r>
              <a:rPr sz="2000" spc="-50" dirty="0">
                <a:latin typeface="Times New Roman"/>
                <a:cs typeface="Times New Roman"/>
              </a:rPr>
              <a:t>L'adresse </a:t>
            </a:r>
            <a:r>
              <a:rPr sz="2000" spc="-59" dirty="0">
                <a:latin typeface="Times New Roman"/>
                <a:cs typeface="Times New Roman"/>
              </a:rPr>
              <a:t>de </a:t>
            </a:r>
            <a:r>
              <a:rPr sz="2000" spc="-69" dirty="0">
                <a:latin typeface="Times New Roman"/>
                <a:cs typeface="Times New Roman"/>
              </a:rPr>
              <a:t>sous </a:t>
            </a:r>
            <a:r>
              <a:rPr sz="2000" spc="-50" dirty="0">
                <a:latin typeface="Times New Roman"/>
                <a:cs typeface="Times New Roman"/>
              </a:rPr>
              <a:t>réseau </a:t>
            </a:r>
            <a:r>
              <a:rPr sz="2000" spc="-20" dirty="0">
                <a:latin typeface="Times New Roman"/>
                <a:cs typeface="Times New Roman"/>
              </a:rPr>
              <a:t>est </a:t>
            </a:r>
            <a:r>
              <a:rPr sz="2000" spc="-79" dirty="0">
                <a:latin typeface="Times New Roman"/>
                <a:cs typeface="Times New Roman"/>
              </a:rPr>
              <a:t>alors</a:t>
            </a:r>
            <a:r>
              <a:rPr sz="2000" spc="50" dirty="0">
                <a:latin typeface="Times New Roman"/>
                <a:cs typeface="Times New Roman"/>
              </a:rPr>
              <a:t> </a:t>
            </a:r>
            <a:r>
              <a:rPr sz="2000" spc="-40" dirty="0">
                <a:latin typeface="Times New Roman"/>
                <a:cs typeface="Times New Roman"/>
              </a:rPr>
              <a:t>192.168.56.32/28</a:t>
            </a:r>
            <a:endParaRPr sz="2000" dirty="0">
              <a:latin typeface="Times New Roman"/>
              <a:cs typeface="Times New Roman"/>
            </a:endParaRPr>
          </a:p>
          <a:p>
            <a:pPr marL="576600">
              <a:lnSpc>
                <a:spcPts val="2171"/>
              </a:lnSpc>
            </a:pPr>
            <a:r>
              <a:rPr sz="2000" spc="-119" dirty="0">
                <a:latin typeface="Times New Roman"/>
                <a:cs typeface="Times New Roman"/>
              </a:rPr>
              <a:t>Les</a:t>
            </a:r>
            <a:r>
              <a:rPr sz="2000" spc="109" dirty="0">
                <a:latin typeface="Times New Roman"/>
                <a:cs typeface="Times New Roman"/>
              </a:rPr>
              <a:t> </a:t>
            </a:r>
            <a:r>
              <a:rPr sz="2000" spc="-69" dirty="0">
                <a:latin typeface="Times New Roman"/>
                <a:cs typeface="Times New Roman"/>
              </a:rPr>
              <a:t>machines:</a:t>
            </a:r>
            <a:r>
              <a:rPr sz="2000" spc="317" dirty="0">
                <a:latin typeface="Times New Roman"/>
                <a:cs typeface="Times New Roman"/>
              </a:rPr>
              <a:t> </a:t>
            </a:r>
            <a:r>
              <a:rPr sz="2000" spc="-59" dirty="0">
                <a:latin typeface="Times New Roman"/>
                <a:cs typeface="Times New Roman"/>
              </a:rPr>
              <a:t>de</a:t>
            </a:r>
            <a:r>
              <a:rPr sz="2000" spc="109" dirty="0">
                <a:latin typeface="Times New Roman"/>
                <a:cs typeface="Times New Roman"/>
              </a:rPr>
              <a:t> </a:t>
            </a:r>
            <a:r>
              <a:rPr sz="2000" spc="-59" dirty="0">
                <a:latin typeface="Times New Roman"/>
                <a:cs typeface="Times New Roman"/>
              </a:rPr>
              <a:t>192.168.56.33</a:t>
            </a:r>
            <a:r>
              <a:rPr sz="2000" spc="11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010</a:t>
            </a:r>
            <a:r>
              <a:rPr spc="169" dirty="0">
                <a:solidFill>
                  <a:srgbClr val="3333A3"/>
                </a:solidFill>
                <a:latin typeface="Times New Roman"/>
                <a:cs typeface="Times New Roman"/>
              </a:rPr>
              <a:t> </a:t>
            </a:r>
            <a:r>
              <a:rPr sz="2000" spc="-59" dirty="0">
                <a:latin typeface="Times New Roman"/>
                <a:cs typeface="Times New Roman"/>
              </a:rPr>
              <a:t>0001)</a:t>
            </a:r>
            <a:r>
              <a:rPr sz="2000" spc="109" dirty="0">
                <a:latin typeface="Times New Roman"/>
                <a:cs typeface="Times New Roman"/>
              </a:rPr>
              <a:t> </a:t>
            </a:r>
            <a:r>
              <a:rPr sz="2000" spc="59" dirty="0">
                <a:latin typeface="Times New Roman"/>
                <a:cs typeface="Times New Roman"/>
              </a:rPr>
              <a:t>/28</a:t>
            </a:r>
            <a:r>
              <a:rPr sz="2000" spc="119" dirty="0">
                <a:latin typeface="Times New Roman"/>
                <a:cs typeface="Times New Roman"/>
              </a:rPr>
              <a:t> </a:t>
            </a:r>
            <a:r>
              <a:rPr sz="2000" spc="-10" dirty="0">
                <a:latin typeface="Times New Roman"/>
                <a:cs typeface="Times New Roman"/>
              </a:rPr>
              <a:t>à</a:t>
            </a:r>
            <a:r>
              <a:rPr sz="2000" spc="109" dirty="0">
                <a:latin typeface="Times New Roman"/>
                <a:cs typeface="Times New Roman"/>
              </a:rPr>
              <a:t> </a:t>
            </a:r>
            <a:r>
              <a:rPr sz="2000" spc="-59" dirty="0">
                <a:latin typeface="Times New Roman"/>
                <a:cs typeface="Times New Roman"/>
              </a:rPr>
              <a:t>192.168.56.46</a:t>
            </a:r>
            <a:r>
              <a:rPr sz="2000" spc="11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010</a:t>
            </a:r>
            <a:r>
              <a:rPr spc="159" dirty="0">
                <a:solidFill>
                  <a:srgbClr val="3333A3"/>
                </a:solidFill>
                <a:latin typeface="Times New Roman"/>
                <a:cs typeface="Times New Roman"/>
              </a:rPr>
              <a:t> </a:t>
            </a:r>
            <a:r>
              <a:rPr sz="2000" spc="-59" dirty="0">
                <a:latin typeface="Times New Roman"/>
                <a:cs typeface="Times New Roman"/>
              </a:rPr>
              <a:t>1110)</a:t>
            </a:r>
            <a:endParaRPr sz="2000" dirty="0">
              <a:latin typeface="Times New Roman"/>
              <a:cs typeface="Times New Roman"/>
            </a:endParaRPr>
          </a:p>
          <a:p>
            <a:pPr marL="576600">
              <a:lnSpc>
                <a:spcPts val="2171"/>
              </a:lnSpc>
            </a:pPr>
            <a:r>
              <a:rPr sz="2000" spc="59" dirty="0">
                <a:latin typeface="Times New Roman"/>
                <a:cs typeface="Times New Roman"/>
              </a:rPr>
              <a:t>/28 </a:t>
            </a:r>
            <a:r>
              <a:rPr sz="2000" spc="10" dirty="0">
                <a:latin typeface="Times New Roman"/>
                <a:cs typeface="Times New Roman"/>
              </a:rPr>
              <a:t>. </a:t>
            </a:r>
            <a:r>
              <a:rPr sz="2000" spc="-40" dirty="0">
                <a:latin typeface="Times New Roman"/>
                <a:cs typeface="Times New Roman"/>
              </a:rPr>
              <a:t>broadcast </a:t>
            </a:r>
            <a:r>
              <a:rPr sz="2000" spc="-59" dirty="0">
                <a:latin typeface="Times New Roman"/>
                <a:cs typeface="Times New Roman"/>
              </a:rPr>
              <a:t>192.168.56.47 </a:t>
            </a:r>
            <a:r>
              <a:rPr sz="2000" spc="50" dirty="0">
                <a:latin typeface="Times New Roman"/>
                <a:cs typeface="Times New Roman"/>
              </a:rPr>
              <a:t>(</a:t>
            </a:r>
            <a:r>
              <a:rPr sz="2000" u="sng" spc="50" dirty="0">
                <a:solidFill>
                  <a:srgbClr val="3333A3"/>
                </a:solidFill>
                <a:uFill>
                  <a:solidFill>
                    <a:srgbClr val="000000"/>
                  </a:solidFill>
                </a:uFill>
                <a:latin typeface="Times New Roman"/>
                <a:cs typeface="Times New Roman"/>
              </a:rPr>
              <a:t> </a:t>
            </a:r>
            <a:r>
              <a:rPr u="sng" spc="40" dirty="0">
                <a:solidFill>
                  <a:srgbClr val="3333A3"/>
                </a:solidFill>
                <a:uFill>
                  <a:solidFill>
                    <a:srgbClr val="000000"/>
                  </a:solidFill>
                </a:uFill>
                <a:latin typeface="Times New Roman"/>
                <a:cs typeface="Times New Roman"/>
              </a:rPr>
              <a:t>010</a:t>
            </a:r>
            <a:r>
              <a:rPr spc="40" dirty="0">
                <a:solidFill>
                  <a:srgbClr val="3333A3"/>
                </a:solidFill>
                <a:latin typeface="Times New Roman"/>
                <a:cs typeface="Times New Roman"/>
              </a:rPr>
              <a:t> </a:t>
            </a:r>
            <a:r>
              <a:rPr sz="2000" spc="-59" dirty="0">
                <a:latin typeface="Times New Roman"/>
                <a:cs typeface="Times New Roman"/>
              </a:rPr>
              <a:t>1111)</a:t>
            </a:r>
            <a:r>
              <a:rPr sz="2000" spc="-169" dirty="0">
                <a:latin typeface="Times New Roman"/>
                <a:cs typeface="Times New Roman"/>
              </a:rPr>
              <a:t> </a:t>
            </a:r>
            <a:r>
              <a:rPr sz="2000" spc="59" dirty="0">
                <a:latin typeface="Times New Roman"/>
                <a:cs typeface="Times New Roman"/>
              </a:rPr>
              <a:t>/28</a:t>
            </a:r>
            <a:endParaRPr sz="2000" dirty="0">
              <a:latin typeface="Times New Roman"/>
              <a:cs typeface="Times New Roman"/>
            </a:endParaRPr>
          </a:p>
          <a:p>
            <a:pPr marL="275710" marR="44063">
              <a:lnSpc>
                <a:spcPts val="2181"/>
              </a:lnSpc>
              <a:spcBef>
                <a:spcPts val="139"/>
              </a:spcBef>
            </a:pPr>
            <a:r>
              <a:rPr sz="2000" spc="-69" dirty="0">
                <a:latin typeface="Times New Roman"/>
                <a:cs typeface="Times New Roman"/>
              </a:rPr>
              <a:t>On </a:t>
            </a:r>
            <a:r>
              <a:rPr sz="2000" spc="-10" dirty="0">
                <a:latin typeface="Times New Roman"/>
                <a:cs typeface="Times New Roman"/>
              </a:rPr>
              <a:t>peut à </a:t>
            </a:r>
            <a:r>
              <a:rPr sz="2000" spc="-69" dirty="0">
                <a:latin typeface="Times New Roman"/>
                <a:cs typeface="Times New Roman"/>
              </a:rPr>
              <a:t>nouveau </a:t>
            </a:r>
            <a:r>
              <a:rPr sz="2000" spc="-89" dirty="0">
                <a:latin typeface="Times New Roman"/>
                <a:cs typeface="Times New Roman"/>
              </a:rPr>
              <a:t>diviser </a:t>
            </a:r>
            <a:r>
              <a:rPr sz="2000" spc="-99" dirty="0">
                <a:latin typeface="Times New Roman"/>
                <a:cs typeface="Times New Roman"/>
              </a:rPr>
              <a:t>le </a:t>
            </a:r>
            <a:r>
              <a:rPr sz="2000" spc="-69" dirty="0">
                <a:latin typeface="Times New Roman"/>
                <a:cs typeface="Times New Roman"/>
              </a:rPr>
              <a:t>second </a:t>
            </a:r>
            <a:r>
              <a:rPr sz="2000" spc="-59" dirty="0">
                <a:latin typeface="Times New Roman"/>
                <a:cs typeface="Times New Roman"/>
              </a:rPr>
              <a:t>192.168.56.48 </a:t>
            </a:r>
            <a:r>
              <a:rPr sz="2000" spc="59" dirty="0">
                <a:latin typeface="Times New Roman"/>
                <a:cs typeface="Times New Roman"/>
              </a:rPr>
              <a:t>/28 </a:t>
            </a:r>
            <a:r>
              <a:rPr sz="2000" spc="-59" dirty="0">
                <a:latin typeface="Times New Roman"/>
                <a:cs typeface="Times New Roman"/>
              </a:rPr>
              <a:t>en </a:t>
            </a:r>
            <a:r>
              <a:rPr sz="2000" spc="-79" dirty="0">
                <a:latin typeface="Times New Roman"/>
                <a:cs typeface="Times New Roman"/>
              </a:rPr>
              <a:t>2 </a:t>
            </a:r>
            <a:r>
              <a:rPr sz="2000" spc="-69" dirty="0">
                <a:latin typeface="Times New Roman"/>
                <a:cs typeface="Times New Roman"/>
              </a:rPr>
              <a:t>sous-réseaux </a:t>
            </a:r>
            <a:r>
              <a:rPr sz="2000" spc="-59" dirty="0">
                <a:latin typeface="Times New Roman"/>
                <a:cs typeface="Times New Roman"/>
              </a:rPr>
              <a:t>en </a:t>
            </a:r>
            <a:r>
              <a:rPr sz="2000" spc="59" dirty="0">
                <a:latin typeface="Times New Roman"/>
                <a:cs typeface="Times New Roman"/>
              </a:rPr>
              <a:t>/29 </a:t>
            </a:r>
            <a:r>
              <a:rPr sz="2000" spc="615" dirty="0">
                <a:latin typeface="Times New Roman"/>
                <a:cs typeface="Times New Roman"/>
              </a:rPr>
              <a:t> </a:t>
            </a:r>
            <a:r>
              <a:rPr sz="2000" spc="-20" dirty="0">
                <a:latin typeface="Times New Roman"/>
                <a:cs typeface="Times New Roman"/>
              </a:rPr>
              <a:t>(6 </a:t>
            </a:r>
            <a:r>
              <a:rPr sz="2000" spc="-40" dirty="0">
                <a:latin typeface="Times New Roman"/>
                <a:cs typeface="Times New Roman"/>
              </a:rPr>
              <a:t>hôtes </a:t>
            </a:r>
            <a:r>
              <a:rPr sz="2000" spc="-89" dirty="0">
                <a:latin typeface="Times New Roman"/>
                <a:cs typeface="Times New Roman"/>
              </a:rPr>
              <a:t>maximum </a:t>
            </a:r>
            <a:r>
              <a:rPr sz="2000" spc="-50" dirty="0">
                <a:latin typeface="Times New Roman"/>
                <a:cs typeface="Times New Roman"/>
              </a:rPr>
              <a:t>pour chaque </a:t>
            </a:r>
            <a:r>
              <a:rPr sz="2000" spc="-69" dirty="0">
                <a:latin typeface="Times New Roman"/>
                <a:cs typeface="Times New Roman"/>
              </a:rPr>
              <a:t>sous</a:t>
            </a:r>
            <a:r>
              <a:rPr sz="2000" spc="59" dirty="0">
                <a:latin typeface="Times New Roman"/>
                <a:cs typeface="Times New Roman"/>
              </a:rPr>
              <a:t> </a:t>
            </a:r>
            <a:r>
              <a:rPr sz="2000" spc="-40" dirty="0">
                <a:latin typeface="Times New Roman"/>
                <a:cs typeface="Times New Roman"/>
              </a:rPr>
              <a:t>réseau)</a:t>
            </a:r>
            <a:endParaRPr sz="2000" dirty="0">
              <a:latin typeface="Times New Roman"/>
              <a:cs typeface="Times New Roman"/>
            </a:endParaRPr>
          </a:p>
          <a:p>
            <a:pPr marL="576600">
              <a:lnSpc>
                <a:spcPts val="2020"/>
              </a:lnSpc>
            </a:pPr>
            <a:r>
              <a:rPr sz="2000" spc="-69" dirty="0">
                <a:latin typeface="Times New Roman"/>
                <a:cs typeface="Times New Roman"/>
              </a:rPr>
              <a:t>On</a:t>
            </a:r>
            <a:r>
              <a:rPr sz="2000" spc="109" dirty="0">
                <a:latin typeface="Times New Roman"/>
                <a:cs typeface="Times New Roman"/>
              </a:rPr>
              <a:t> </a:t>
            </a:r>
            <a:r>
              <a:rPr sz="2000" spc="-69" dirty="0">
                <a:latin typeface="Times New Roman"/>
                <a:cs typeface="Times New Roman"/>
              </a:rPr>
              <a:t>prend</a:t>
            </a:r>
            <a:r>
              <a:rPr sz="2000" spc="109" dirty="0">
                <a:latin typeface="Times New Roman"/>
                <a:cs typeface="Times New Roman"/>
              </a:rPr>
              <a:t> </a:t>
            </a:r>
            <a:r>
              <a:rPr sz="2000" spc="-99" dirty="0">
                <a:latin typeface="Times New Roman"/>
                <a:cs typeface="Times New Roman"/>
              </a:rPr>
              <a:t>le</a:t>
            </a:r>
            <a:r>
              <a:rPr sz="2000" spc="109" dirty="0">
                <a:latin typeface="Times New Roman"/>
                <a:cs typeface="Times New Roman"/>
              </a:rPr>
              <a:t> </a:t>
            </a:r>
            <a:r>
              <a:rPr sz="2000" spc="-79" dirty="0">
                <a:latin typeface="Times New Roman"/>
                <a:cs typeface="Times New Roman"/>
              </a:rPr>
              <a:t>premier</a:t>
            </a:r>
            <a:r>
              <a:rPr sz="2000" spc="109" dirty="0">
                <a:latin typeface="Times New Roman"/>
                <a:cs typeface="Times New Roman"/>
              </a:rPr>
              <a:t> </a:t>
            </a:r>
            <a:r>
              <a:rPr sz="2000" spc="-50" dirty="0">
                <a:latin typeface="Times New Roman"/>
                <a:cs typeface="Times New Roman"/>
              </a:rPr>
              <a:t>pour</a:t>
            </a:r>
            <a:r>
              <a:rPr sz="2000" spc="109" dirty="0">
                <a:latin typeface="Times New Roman"/>
                <a:cs typeface="Times New Roman"/>
              </a:rPr>
              <a:t> </a:t>
            </a:r>
            <a:r>
              <a:rPr sz="2000" spc="-99" dirty="0">
                <a:latin typeface="Times New Roman"/>
                <a:cs typeface="Times New Roman"/>
              </a:rPr>
              <a:t>le</a:t>
            </a:r>
            <a:r>
              <a:rPr sz="2000" spc="109" dirty="0">
                <a:latin typeface="Times New Roman"/>
                <a:cs typeface="Times New Roman"/>
              </a:rPr>
              <a:t> </a:t>
            </a:r>
            <a:r>
              <a:rPr sz="2000" spc="-79" dirty="0">
                <a:latin typeface="Times New Roman"/>
                <a:cs typeface="Times New Roman"/>
              </a:rPr>
              <a:t>sous</a:t>
            </a:r>
            <a:r>
              <a:rPr sz="2000" spc="109" dirty="0">
                <a:latin typeface="Times New Roman"/>
                <a:cs typeface="Times New Roman"/>
              </a:rPr>
              <a:t> </a:t>
            </a:r>
            <a:r>
              <a:rPr sz="2000" spc="-50" dirty="0">
                <a:latin typeface="Times New Roman"/>
                <a:cs typeface="Times New Roman"/>
              </a:rPr>
              <a:t>réseau</a:t>
            </a:r>
            <a:r>
              <a:rPr sz="2000" spc="109" dirty="0">
                <a:latin typeface="Times New Roman"/>
                <a:cs typeface="Times New Roman"/>
              </a:rPr>
              <a:t> </a:t>
            </a:r>
            <a:r>
              <a:rPr sz="2000" spc="-109" dirty="0">
                <a:latin typeface="Times New Roman"/>
                <a:cs typeface="Times New Roman"/>
              </a:rPr>
              <a:t>N3</a:t>
            </a:r>
            <a:r>
              <a:rPr sz="2000" spc="119" dirty="0">
                <a:latin typeface="Times New Roman"/>
                <a:cs typeface="Times New Roman"/>
              </a:rPr>
              <a:t> </a:t>
            </a:r>
            <a:r>
              <a:rPr sz="2000" spc="-59" dirty="0">
                <a:latin typeface="Times New Roman"/>
                <a:cs typeface="Times New Roman"/>
              </a:rPr>
              <a:t>de</a:t>
            </a:r>
            <a:r>
              <a:rPr sz="2000" spc="109" dirty="0">
                <a:latin typeface="Times New Roman"/>
                <a:cs typeface="Times New Roman"/>
              </a:rPr>
              <a:t> </a:t>
            </a:r>
            <a:r>
              <a:rPr sz="2000" spc="-79" dirty="0">
                <a:latin typeface="Times New Roman"/>
                <a:cs typeface="Times New Roman"/>
              </a:rPr>
              <a:t>4</a:t>
            </a:r>
            <a:r>
              <a:rPr sz="2000" spc="109" dirty="0">
                <a:latin typeface="Times New Roman"/>
                <a:cs typeface="Times New Roman"/>
              </a:rPr>
              <a:t> </a:t>
            </a:r>
            <a:r>
              <a:rPr sz="2000" spc="-69" dirty="0">
                <a:latin typeface="Times New Roman"/>
                <a:cs typeface="Times New Roman"/>
              </a:rPr>
              <a:t>machines</a:t>
            </a:r>
            <a:endParaRPr sz="2000" dirty="0">
              <a:latin typeface="Times New Roman"/>
              <a:cs typeface="Times New Roman"/>
            </a:endParaRPr>
          </a:p>
          <a:p>
            <a:pPr marL="576600">
              <a:lnSpc>
                <a:spcPts val="2171"/>
              </a:lnSpc>
            </a:pPr>
            <a:r>
              <a:rPr sz="2000" spc="-79" dirty="0">
                <a:latin typeface="Times New Roman"/>
                <a:cs typeface="Times New Roman"/>
              </a:rPr>
              <a:t>Son </a:t>
            </a:r>
            <a:r>
              <a:rPr sz="2000" spc="-59" dirty="0">
                <a:latin typeface="Times New Roman"/>
                <a:cs typeface="Times New Roman"/>
              </a:rPr>
              <a:t>adresse de </a:t>
            </a:r>
            <a:r>
              <a:rPr sz="2000" spc="-69" dirty="0">
                <a:latin typeface="Times New Roman"/>
                <a:cs typeface="Times New Roman"/>
              </a:rPr>
              <a:t>sous </a:t>
            </a:r>
            <a:r>
              <a:rPr sz="2000" spc="-50" dirty="0">
                <a:latin typeface="Times New Roman"/>
                <a:cs typeface="Times New Roman"/>
              </a:rPr>
              <a:t>réseau </a:t>
            </a:r>
            <a:r>
              <a:rPr sz="2000" spc="-20" dirty="0">
                <a:latin typeface="Times New Roman"/>
                <a:cs typeface="Times New Roman"/>
              </a:rPr>
              <a:t>est </a:t>
            </a:r>
            <a:r>
              <a:rPr sz="2000" spc="-79" dirty="0">
                <a:latin typeface="Times New Roman"/>
                <a:cs typeface="Times New Roman"/>
              </a:rPr>
              <a:t>alors </a:t>
            </a:r>
            <a:r>
              <a:rPr sz="2000" spc="-59" dirty="0">
                <a:latin typeface="Times New Roman"/>
                <a:cs typeface="Times New Roman"/>
              </a:rPr>
              <a:t>192.168.56.48</a:t>
            </a:r>
            <a:r>
              <a:rPr sz="2000" spc="30" dirty="0">
                <a:latin typeface="Times New Roman"/>
                <a:cs typeface="Times New Roman"/>
              </a:rPr>
              <a:t> </a:t>
            </a:r>
            <a:r>
              <a:rPr sz="2000" spc="59" dirty="0">
                <a:latin typeface="Times New Roman"/>
                <a:cs typeface="Times New Roman"/>
              </a:rPr>
              <a:t>/29</a:t>
            </a:r>
            <a:endParaRPr sz="2000" dirty="0">
              <a:latin typeface="Times New Roman"/>
              <a:cs typeface="Times New Roman"/>
            </a:endParaRPr>
          </a:p>
          <a:p>
            <a:pPr marL="576600">
              <a:lnSpc>
                <a:spcPts val="2171"/>
              </a:lnSpc>
            </a:pPr>
            <a:r>
              <a:rPr sz="2000" spc="-119" dirty="0">
                <a:latin typeface="Times New Roman"/>
                <a:cs typeface="Times New Roman"/>
              </a:rPr>
              <a:t>Les</a:t>
            </a:r>
            <a:r>
              <a:rPr sz="2000" spc="109" dirty="0">
                <a:latin typeface="Times New Roman"/>
                <a:cs typeface="Times New Roman"/>
              </a:rPr>
              <a:t> </a:t>
            </a:r>
            <a:r>
              <a:rPr sz="2000" spc="-69" dirty="0">
                <a:latin typeface="Times New Roman"/>
                <a:cs typeface="Times New Roman"/>
              </a:rPr>
              <a:t>machines:</a:t>
            </a:r>
            <a:r>
              <a:rPr sz="2000" spc="307" dirty="0">
                <a:latin typeface="Times New Roman"/>
                <a:cs typeface="Times New Roman"/>
              </a:rPr>
              <a:t> </a:t>
            </a:r>
            <a:r>
              <a:rPr sz="2000" spc="-59" dirty="0">
                <a:latin typeface="Times New Roman"/>
                <a:cs typeface="Times New Roman"/>
              </a:rPr>
              <a:t>de</a:t>
            </a:r>
            <a:r>
              <a:rPr sz="2000" spc="119" dirty="0">
                <a:latin typeface="Times New Roman"/>
                <a:cs typeface="Times New Roman"/>
              </a:rPr>
              <a:t> </a:t>
            </a:r>
            <a:r>
              <a:rPr sz="2000" spc="-59" dirty="0">
                <a:latin typeface="Times New Roman"/>
                <a:cs typeface="Times New Roman"/>
              </a:rPr>
              <a:t>192.168,56.49</a:t>
            </a:r>
            <a:r>
              <a:rPr sz="2000" spc="10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0110</a:t>
            </a:r>
            <a:r>
              <a:rPr spc="159" dirty="0">
                <a:solidFill>
                  <a:srgbClr val="3333A3"/>
                </a:solidFill>
                <a:latin typeface="Times New Roman"/>
                <a:cs typeface="Times New Roman"/>
              </a:rPr>
              <a:t> </a:t>
            </a:r>
            <a:r>
              <a:rPr sz="2000" spc="-50" dirty="0">
                <a:latin typeface="Times New Roman"/>
                <a:cs typeface="Times New Roman"/>
              </a:rPr>
              <a:t>001)</a:t>
            </a:r>
            <a:r>
              <a:rPr sz="2000" spc="119" dirty="0">
                <a:latin typeface="Times New Roman"/>
                <a:cs typeface="Times New Roman"/>
              </a:rPr>
              <a:t> </a:t>
            </a:r>
            <a:r>
              <a:rPr sz="2000" spc="59" dirty="0">
                <a:latin typeface="Times New Roman"/>
                <a:cs typeface="Times New Roman"/>
              </a:rPr>
              <a:t>/29</a:t>
            </a:r>
            <a:r>
              <a:rPr sz="2000" spc="109" dirty="0">
                <a:latin typeface="Times New Roman"/>
                <a:cs typeface="Times New Roman"/>
              </a:rPr>
              <a:t> </a:t>
            </a:r>
            <a:r>
              <a:rPr sz="2000" spc="-10" dirty="0">
                <a:latin typeface="Times New Roman"/>
                <a:cs typeface="Times New Roman"/>
              </a:rPr>
              <a:t>à</a:t>
            </a:r>
            <a:r>
              <a:rPr sz="2000" spc="109" dirty="0">
                <a:latin typeface="Times New Roman"/>
                <a:cs typeface="Times New Roman"/>
              </a:rPr>
              <a:t> </a:t>
            </a:r>
            <a:r>
              <a:rPr sz="2000" spc="-59" dirty="0">
                <a:latin typeface="Times New Roman"/>
                <a:cs typeface="Times New Roman"/>
              </a:rPr>
              <a:t>192.168.56.54</a:t>
            </a:r>
            <a:r>
              <a:rPr sz="2000" spc="119" dirty="0">
                <a:latin typeface="Times New Roman"/>
                <a:cs typeface="Times New Roman"/>
              </a:rPr>
              <a:t> </a:t>
            </a:r>
            <a:r>
              <a:rPr sz="2000" spc="40" dirty="0">
                <a:latin typeface="Times New Roman"/>
                <a:cs typeface="Times New Roman"/>
              </a:rPr>
              <a:t>(</a:t>
            </a:r>
            <a:r>
              <a:rPr spc="40" dirty="0">
                <a:solidFill>
                  <a:srgbClr val="3333A3"/>
                </a:solidFill>
                <a:latin typeface="Times New Roman"/>
                <a:cs typeface="Times New Roman"/>
              </a:rPr>
              <a:t>0110</a:t>
            </a:r>
            <a:r>
              <a:rPr spc="159" dirty="0">
                <a:solidFill>
                  <a:srgbClr val="3333A3"/>
                </a:solidFill>
                <a:latin typeface="Times New Roman"/>
                <a:cs typeface="Times New Roman"/>
              </a:rPr>
              <a:t> </a:t>
            </a:r>
            <a:r>
              <a:rPr sz="2000" spc="-50" dirty="0">
                <a:latin typeface="Times New Roman"/>
                <a:cs typeface="Times New Roman"/>
              </a:rPr>
              <a:t>110)</a:t>
            </a:r>
            <a:endParaRPr sz="2000" dirty="0">
              <a:latin typeface="Times New Roman"/>
              <a:cs typeface="Times New Roman"/>
            </a:endParaRPr>
          </a:p>
          <a:p>
            <a:pPr marL="576600">
              <a:lnSpc>
                <a:spcPts val="2171"/>
              </a:lnSpc>
            </a:pPr>
            <a:r>
              <a:rPr sz="2000" spc="59" dirty="0">
                <a:latin typeface="Times New Roman"/>
                <a:cs typeface="Times New Roman"/>
              </a:rPr>
              <a:t>/29 </a:t>
            </a:r>
            <a:r>
              <a:rPr sz="2000" spc="10" dirty="0">
                <a:latin typeface="Times New Roman"/>
                <a:cs typeface="Times New Roman"/>
              </a:rPr>
              <a:t>. </a:t>
            </a:r>
            <a:r>
              <a:rPr sz="2000" spc="-40" dirty="0">
                <a:latin typeface="Times New Roman"/>
                <a:cs typeface="Times New Roman"/>
              </a:rPr>
              <a:t>broadcast </a:t>
            </a:r>
            <a:r>
              <a:rPr sz="2000" spc="-59" dirty="0">
                <a:latin typeface="Times New Roman"/>
                <a:cs typeface="Times New Roman"/>
              </a:rPr>
              <a:t>192.168.56.55 </a:t>
            </a:r>
            <a:r>
              <a:rPr sz="2000" spc="50" dirty="0">
                <a:latin typeface="Times New Roman"/>
                <a:cs typeface="Times New Roman"/>
              </a:rPr>
              <a:t>(</a:t>
            </a:r>
            <a:r>
              <a:rPr sz="2000" u="sng" spc="50" dirty="0">
                <a:solidFill>
                  <a:srgbClr val="3333A3"/>
                </a:solidFill>
                <a:uFill>
                  <a:solidFill>
                    <a:srgbClr val="000000"/>
                  </a:solidFill>
                </a:uFill>
                <a:latin typeface="Times New Roman"/>
                <a:cs typeface="Times New Roman"/>
              </a:rPr>
              <a:t> </a:t>
            </a:r>
            <a:r>
              <a:rPr u="sng" spc="40" dirty="0">
                <a:solidFill>
                  <a:srgbClr val="3333A3"/>
                </a:solidFill>
                <a:uFill>
                  <a:solidFill>
                    <a:srgbClr val="000000"/>
                  </a:solidFill>
                </a:uFill>
                <a:latin typeface="Times New Roman"/>
                <a:cs typeface="Times New Roman"/>
              </a:rPr>
              <a:t>0110</a:t>
            </a:r>
            <a:r>
              <a:rPr spc="40" dirty="0">
                <a:solidFill>
                  <a:srgbClr val="3333A3"/>
                </a:solidFill>
                <a:latin typeface="Times New Roman"/>
                <a:cs typeface="Times New Roman"/>
              </a:rPr>
              <a:t> </a:t>
            </a:r>
            <a:r>
              <a:rPr sz="2000" spc="-50" dirty="0">
                <a:latin typeface="Times New Roman"/>
                <a:cs typeface="Times New Roman"/>
              </a:rPr>
              <a:t>111)</a:t>
            </a:r>
            <a:r>
              <a:rPr sz="2000" spc="-169" dirty="0">
                <a:latin typeface="Times New Roman"/>
                <a:cs typeface="Times New Roman"/>
              </a:rPr>
              <a:t> </a:t>
            </a:r>
            <a:r>
              <a:rPr sz="2000" spc="59" dirty="0">
                <a:latin typeface="Times New Roman"/>
                <a:cs typeface="Times New Roman"/>
              </a:rPr>
              <a:t>/29</a:t>
            </a:r>
            <a:endParaRPr sz="2000" dirty="0">
              <a:latin typeface="Times New Roman"/>
              <a:cs typeface="Times New Roman"/>
            </a:endParaRPr>
          </a:p>
          <a:p>
            <a:pPr marL="576600">
              <a:lnSpc>
                <a:spcPts val="2280"/>
              </a:lnSpc>
            </a:pPr>
            <a:r>
              <a:rPr sz="2000" spc="20" dirty="0">
                <a:latin typeface="Times New Roman"/>
                <a:cs typeface="Times New Roman"/>
              </a:rPr>
              <a:t>et </a:t>
            </a:r>
            <a:r>
              <a:rPr sz="2000" spc="-99" dirty="0">
                <a:latin typeface="Times New Roman"/>
                <a:cs typeface="Times New Roman"/>
              </a:rPr>
              <a:t>le </a:t>
            </a:r>
            <a:r>
              <a:rPr sz="2000" spc="-69" dirty="0">
                <a:latin typeface="Times New Roman"/>
                <a:cs typeface="Times New Roman"/>
              </a:rPr>
              <a:t>second </a:t>
            </a:r>
            <a:r>
              <a:rPr sz="2000" spc="-59" dirty="0">
                <a:latin typeface="Times New Roman"/>
                <a:cs typeface="Times New Roman"/>
              </a:rPr>
              <a:t>192.168.56.56 </a:t>
            </a:r>
            <a:r>
              <a:rPr sz="2000" spc="59" dirty="0">
                <a:latin typeface="Times New Roman"/>
                <a:cs typeface="Times New Roman"/>
              </a:rPr>
              <a:t>/29 </a:t>
            </a:r>
            <a:r>
              <a:rPr sz="2000" spc="-30" dirty="0">
                <a:latin typeface="Times New Roman"/>
                <a:cs typeface="Times New Roman"/>
              </a:rPr>
              <a:t>reste </a:t>
            </a:r>
            <a:r>
              <a:rPr sz="2000" spc="-79" dirty="0">
                <a:latin typeface="Times New Roman"/>
                <a:cs typeface="Times New Roman"/>
              </a:rPr>
              <a:t>disponible </a:t>
            </a:r>
            <a:r>
              <a:rPr sz="2000" spc="-50" dirty="0">
                <a:latin typeface="Times New Roman"/>
                <a:cs typeface="Times New Roman"/>
              </a:rPr>
              <a:t>pour un </a:t>
            </a:r>
            <a:r>
              <a:rPr sz="2000" spc="-59" dirty="0">
                <a:latin typeface="Times New Roman"/>
                <a:cs typeface="Times New Roman"/>
              </a:rPr>
              <a:t>usage</a:t>
            </a:r>
            <a:r>
              <a:rPr sz="2000" spc="238" dirty="0">
                <a:latin typeface="Times New Roman"/>
                <a:cs typeface="Times New Roman"/>
              </a:rPr>
              <a:t> </a:t>
            </a:r>
            <a:r>
              <a:rPr sz="2000" spc="-30" dirty="0">
                <a:latin typeface="Times New Roman"/>
                <a:cs typeface="Times New Roman"/>
              </a:rPr>
              <a:t>futur</a:t>
            </a:r>
            <a:endParaRPr sz="2000" dirty="0">
              <a:latin typeface="Times New Roman"/>
              <a:cs typeface="Times New Roman"/>
            </a:endParaRPr>
          </a:p>
        </p:txBody>
      </p:sp>
    </p:spTree>
    <p:extLst>
      <p:ext uri="{BB962C8B-B14F-4D97-AF65-F5344CB8AC3E}">
        <p14:creationId xmlns:p14="http://schemas.microsoft.com/office/powerpoint/2010/main" val="3016180279"/>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169" dirty="0"/>
              <a:t>Le </a:t>
            </a:r>
            <a:r>
              <a:rPr spc="-59" dirty="0"/>
              <a:t>protocole</a:t>
            </a:r>
            <a:r>
              <a:rPr spc="10" dirty="0"/>
              <a:t> </a:t>
            </a:r>
            <a:r>
              <a:rPr spc="-10" dirty="0"/>
              <a:t>TCP</a:t>
            </a:r>
          </a:p>
        </p:txBody>
      </p:sp>
      <p:sp>
        <p:nvSpPr>
          <p:cNvPr id="5" name="object 5"/>
          <p:cNvSpPr/>
          <p:nvPr/>
        </p:nvSpPr>
        <p:spPr>
          <a:xfrm>
            <a:off x="290921" y="2309699"/>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532594" y="1995843"/>
            <a:ext cx="8040674" cy="2884931"/>
          </a:xfrm>
          <a:prstGeom prst="rect">
            <a:avLst/>
          </a:prstGeom>
        </p:spPr>
        <p:txBody>
          <a:bodyPr vert="horz" wrap="square" lIns="0" tIns="183807" rIns="0" bIns="0" rtlCol="0">
            <a:spAutoFit/>
          </a:bodyPr>
          <a:lstStyle/>
          <a:p>
            <a:pPr marL="25179">
              <a:spcBef>
                <a:spcPts val="1447"/>
              </a:spcBef>
            </a:pPr>
            <a:r>
              <a:rPr sz="2100" spc="-40" dirty="0">
                <a:latin typeface="Times New Roman"/>
                <a:cs typeface="Times New Roman"/>
              </a:rPr>
              <a:t>Le </a:t>
            </a:r>
            <a:r>
              <a:rPr sz="2100" spc="129" dirty="0">
                <a:latin typeface="Times New Roman"/>
                <a:cs typeface="Times New Roman"/>
              </a:rPr>
              <a:t>TCP </a:t>
            </a:r>
            <a:r>
              <a:rPr sz="2100" spc="79" dirty="0">
                <a:latin typeface="Times New Roman"/>
                <a:cs typeface="Times New Roman"/>
              </a:rPr>
              <a:t>est </a:t>
            </a:r>
            <a:r>
              <a:rPr sz="2100" spc="30" dirty="0">
                <a:latin typeface="Times New Roman"/>
                <a:cs typeface="Times New Roman"/>
              </a:rPr>
              <a:t>orienté</a:t>
            </a:r>
            <a:r>
              <a:rPr sz="2100" spc="89" dirty="0">
                <a:latin typeface="Times New Roman"/>
                <a:cs typeface="Times New Roman"/>
              </a:rPr>
              <a:t> </a:t>
            </a:r>
            <a:r>
              <a:rPr sz="2100" spc="59" dirty="0">
                <a:latin typeface="Times New Roman"/>
                <a:cs typeface="Times New Roman"/>
              </a:rPr>
              <a:t>"connexion".</a:t>
            </a:r>
            <a:endParaRPr sz="2100" dirty="0">
              <a:latin typeface="Times New Roman"/>
              <a:cs typeface="Times New Roman"/>
            </a:endParaRPr>
          </a:p>
          <a:p>
            <a:pPr marL="25179" marR="358801">
              <a:lnSpc>
                <a:spcPct val="107500"/>
              </a:lnSpc>
              <a:spcBef>
                <a:spcPts val="1071"/>
              </a:spcBef>
            </a:pPr>
            <a:r>
              <a:rPr sz="2100" spc="40" dirty="0">
                <a:latin typeface="Times New Roman"/>
                <a:cs typeface="Times New Roman"/>
              </a:rPr>
              <a:t>Lorsqu'une machine </a:t>
            </a:r>
            <a:r>
              <a:rPr sz="2100" spc="-79" dirty="0">
                <a:latin typeface="Times New Roman"/>
                <a:cs typeface="Times New Roman"/>
              </a:rPr>
              <a:t>A </a:t>
            </a:r>
            <a:r>
              <a:rPr sz="2100" dirty="0">
                <a:latin typeface="Times New Roman"/>
                <a:cs typeface="Times New Roman"/>
              </a:rPr>
              <a:t>envoie </a:t>
            </a:r>
            <a:r>
              <a:rPr sz="2100" spc="30" dirty="0">
                <a:latin typeface="Times New Roman"/>
                <a:cs typeface="Times New Roman"/>
              </a:rPr>
              <a:t>des </a:t>
            </a:r>
            <a:r>
              <a:rPr sz="2100" spc="40" dirty="0">
                <a:latin typeface="Times New Roman"/>
                <a:cs typeface="Times New Roman"/>
              </a:rPr>
              <a:t>données </a:t>
            </a:r>
            <a:r>
              <a:rPr sz="2100" dirty="0">
                <a:latin typeface="Times New Roman"/>
                <a:cs typeface="Times New Roman"/>
              </a:rPr>
              <a:t>vers </a:t>
            </a:r>
            <a:r>
              <a:rPr sz="2100" spc="50" dirty="0">
                <a:latin typeface="Times New Roman"/>
                <a:cs typeface="Times New Roman"/>
              </a:rPr>
              <a:t>une </a:t>
            </a:r>
            <a:r>
              <a:rPr sz="2100" spc="40" dirty="0">
                <a:latin typeface="Times New Roman"/>
                <a:cs typeface="Times New Roman"/>
              </a:rPr>
              <a:t>machine </a:t>
            </a:r>
            <a:r>
              <a:rPr sz="2100" spc="50" dirty="0">
                <a:latin typeface="Times New Roman"/>
                <a:cs typeface="Times New Roman"/>
              </a:rPr>
              <a:t>B, </a:t>
            </a:r>
            <a:r>
              <a:rPr sz="2100" spc="10" dirty="0">
                <a:latin typeface="Times New Roman"/>
                <a:cs typeface="Times New Roman"/>
              </a:rPr>
              <a:t>la  </a:t>
            </a:r>
            <a:r>
              <a:rPr sz="2100" spc="40" dirty="0">
                <a:latin typeface="Times New Roman"/>
                <a:cs typeface="Times New Roman"/>
              </a:rPr>
              <a:t>machine B </a:t>
            </a:r>
            <a:r>
              <a:rPr sz="2100" spc="79" dirty="0">
                <a:latin typeface="Times New Roman"/>
                <a:cs typeface="Times New Roman"/>
              </a:rPr>
              <a:t>est </a:t>
            </a:r>
            <a:r>
              <a:rPr sz="2100" spc="20" dirty="0">
                <a:latin typeface="Times New Roman"/>
                <a:cs typeface="Times New Roman"/>
              </a:rPr>
              <a:t>prévenue </a:t>
            </a:r>
            <a:r>
              <a:rPr sz="2100" spc="40" dirty="0">
                <a:latin typeface="Times New Roman"/>
                <a:cs typeface="Times New Roman"/>
              </a:rPr>
              <a:t>de </a:t>
            </a:r>
            <a:r>
              <a:rPr sz="2100" spc="20" dirty="0">
                <a:latin typeface="Times New Roman"/>
                <a:cs typeface="Times New Roman"/>
              </a:rPr>
              <a:t>l'arrivée </a:t>
            </a:r>
            <a:r>
              <a:rPr sz="2100" spc="30" dirty="0">
                <a:latin typeface="Times New Roman"/>
                <a:cs typeface="Times New Roman"/>
              </a:rPr>
              <a:t>des </a:t>
            </a:r>
            <a:r>
              <a:rPr sz="2100" spc="40" dirty="0">
                <a:latin typeface="Times New Roman"/>
                <a:cs typeface="Times New Roman"/>
              </a:rPr>
              <a:t>données, </a:t>
            </a:r>
            <a:r>
              <a:rPr sz="2100" spc="109" dirty="0">
                <a:latin typeface="Times New Roman"/>
                <a:cs typeface="Times New Roman"/>
              </a:rPr>
              <a:t>et </a:t>
            </a:r>
            <a:r>
              <a:rPr sz="2100" spc="50" dirty="0">
                <a:latin typeface="Times New Roman"/>
                <a:cs typeface="Times New Roman"/>
              </a:rPr>
              <a:t>témoigne </a:t>
            </a:r>
            <a:r>
              <a:rPr sz="2100" spc="40" dirty="0">
                <a:latin typeface="Times New Roman"/>
                <a:cs typeface="Times New Roman"/>
              </a:rPr>
              <a:t>de </a:t>
            </a:r>
            <a:r>
              <a:rPr sz="2100" spc="10" dirty="0">
                <a:latin typeface="Times New Roman"/>
                <a:cs typeface="Times New Roman"/>
              </a:rPr>
              <a:t>la  </a:t>
            </a:r>
            <a:r>
              <a:rPr sz="2100" spc="59" dirty="0">
                <a:latin typeface="Times New Roman"/>
                <a:cs typeface="Times New Roman"/>
              </a:rPr>
              <a:t>bonne</a:t>
            </a:r>
            <a:r>
              <a:rPr sz="2100" spc="188" dirty="0">
                <a:latin typeface="Times New Roman"/>
                <a:cs typeface="Times New Roman"/>
              </a:rPr>
              <a:t> </a:t>
            </a:r>
            <a:r>
              <a:rPr sz="2100" spc="40" dirty="0">
                <a:latin typeface="Times New Roman"/>
                <a:cs typeface="Times New Roman"/>
              </a:rPr>
              <a:t>réception</a:t>
            </a:r>
            <a:r>
              <a:rPr sz="2100" spc="188" dirty="0">
                <a:latin typeface="Times New Roman"/>
                <a:cs typeface="Times New Roman"/>
              </a:rPr>
              <a:t> </a:t>
            </a:r>
            <a:r>
              <a:rPr sz="2100" spc="40" dirty="0">
                <a:latin typeface="Times New Roman"/>
                <a:cs typeface="Times New Roman"/>
              </a:rPr>
              <a:t>de</a:t>
            </a:r>
            <a:r>
              <a:rPr sz="2100" spc="188" dirty="0">
                <a:latin typeface="Times New Roman"/>
                <a:cs typeface="Times New Roman"/>
              </a:rPr>
              <a:t> </a:t>
            </a:r>
            <a:r>
              <a:rPr sz="2100" spc="20" dirty="0">
                <a:latin typeface="Times New Roman"/>
                <a:cs typeface="Times New Roman"/>
              </a:rPr>
              <a:t>ces</a:t>
            </a:r>
            <a:r>
              <a:rPr sz="2100" spc="188" dirty="0">
                <a:latin typeface="Times New Roman"/>
                <a:cs typeface="Times New Roman"/>
              </a:rPr>
              <a:t> </a:t>
            </a:r>
            <a:r>
              <a:rPr sz="2100" spc="40" dirty="0">
                <a:latin typeface="Times New Roman"/>
                <a:cs typeface="Times New Roman"/>
              </a:rPr>
              <a:t>données</a:t>
            </a:r>
            <a:r>
              <a:rPr sz="2100" spc="188" dirty="0">
                <a:latin typeface="Times New Roman"/>
                <a:cs typeface="Times New Roman"/>
              </a:rPr>
              <a:t> </a:t>
            </a:r>
            <a:r>
              <a:rPr sz="2100" spc="40" dirty="0">
                <a:latin typeface="Times New Roman"/>
                <a:cs typeface="Times New Roman"/>
              </a:rPr>
              <a:t>par</a:t>
            </a:r>
            <a:r>
              <a:rPr sz="2100" spc="188" dirty="0">
                <a:latin typeface="Times New Roman"/>
                <a:cs typeface="Times New Roman"/>
              </a:rPr>
              <a:t> </a:t>
            </a:r>
            <a:r>
              <a:rPr sz="2100" spc="59" dirty="0">
                <a:latin typeface="Times New Roman"/>
                <a:cs typeface="Times New Roman"/>
              </a:rPr>
              <a:t>un</a:t>
            </a:r>
            <a:r>
              <a:rPr sz="2100" spc="188" dirty="0">
                <a:latin typeface="Times New Roman"/>
                <a:cs typeface="Times New Roman"/>
              </a:rPr>
              <a:t> </a:t>
            </a:r>
            <a:r>
              <a:rPr sz="2100" spc="40" dirty="0">
                <a:latin typeface="Times New Roman"/>
                <a:cs typeface="Times New Roman"/>
              </a:rPr>
              <a:t>accusé</a:t>
            </a:r>
            <a:r>
              <a:rPr sz="2100" spc="188" dirty="0">
                <a:latin typeface="Times New Roman"/>
                <a:cs typeface="Times New Roman"/>
              </a:rPr>
              <a:t> </a:t>
            </a:r>
            <a:r>
              <a:rPr sz="2100" spc="40" dirty="0">
                <a:latin typeface="Times New Roman"/>
                <a:cs typeface="Times New Roman"/>
              </a:rPr>
              <a:t>de</a:t>
            </a:r>
            <a:r>
              <a:rPr sz="2100" spc="188" dirty="0">
                <a:latin typeface="Times New Roman"/>
                <a:cs typeface="Times New Roman"/>
              </a:rPr>
              <a:t> </a:t>
            </a:r>
            <a:r>
              <a:rPr sz="2100" spc="50" dirty="0">
                <a:latin typeface="Times New Roman"/>
                <a:cs typeface="Times New Roman"/>
              </a:rPr>
              <a:t>réception.</a:t>
            </a:r>
            <a:endParaRPr sz="2100" dirty="0">
              <a:latin typeface="Times New Roman"/>
              <a:cs typeface="Times New Roman"/>
            </a:endParaRPr>
          </a:p>
          <a:p>
            <a:pPr marL="25179" marR="10072">
              <a:lnSpc>
                <a:spcPct val="107500"/>
              </a:lnSpc>
              <a:spcBef>
                <a:spcPts val="1081"/>
              </a:spcBef>
            </a:pPr>
            <a:r>
              <a:rPr sz="2100" spc="-20" dirty="0">
                <a:latin typeface="Times New Roman"/>
                <a:cs typeface="Times New Roman"/>
              </a:rPr>
              <a:t>Si </a:t>
            </a:r>
            <a:r>
              <a:rPr sz="2100" spc="-10" dirty="0">
                <a:latin typeface="Times New Roman"/>
                <a:cs typeface="Times New Roman"/>
              </a:rPr>
              <a:t>les </a:t>
            </a:r>
            <a:r>
              <a:rPr sz="2100" spc="40" dirty="0">
                <a:latin typeface="Times New Roman"/>
                <a:cs typeface="Times New Roman"/>
              </a:rPr>
              <a:t>données </a:t>
            </a:r>
            <a:r>
              <a:rPr sz="2100" spc="30" dirty="0">
                <a:latin typeface="Times New Roman"/>
                <a:cs typeface="Times New Roman"/>
              </a:rPr>
              <a:t>reçues </a:t>
            </a:r>
            <a:r>
              <a:rPr sz="2100" spc="69" dirty="0">
                <a:latin typeface="Times New Roman"/>
                <a:cs typeface="Times New Roman"/>
              </a:rPr>
              <a:t>sont </a:t>
            </a:r>
            <a:r>
              <a:rPr sz="2100" spc="30" dirty="0">
                <a:latin typeface="Times New Roman"/>
                <a:cs typeface="Times New Roman"/>
              </a:rPr>
              <a:t>corrompues après </a:t>
            </a:r>
            <a:r>
              <a:rPr sz="2100" spc="59" dirty="0">
                <a:latin typeface="Times New Roman"/>
                <a:cs typeface="Times New Roman"/>
              </a:rPr>
              <a:t>un </a:t>
            </a:r>
            <a:r>
              <a:rPr sz="2100" spc="40" dirty="0">
                <a:latin typeface="Times New Roman"/>
                <a:cs typeface="Times New Roman"/>
              </a:rPr>
              <a:t>contrôle </a:t>
            </a:r>
            <a:r>
              <a:rPr sz="2100" spc="59" dirty="0">
                <a:latin typeface="Times New Roman"/>
                <a:cs typeface="Times New Roman"/>
              </a:rPr>
              <a:t>d'erreur </a:t>
            </a:r>
            <a:r>
              <a:rPr sz="2100" spc="40" dirty="0">
                <a:latin typeface="Times New Roman"/>
                <a:cs typeface="Times New Roman"/>
              </a:rPr>
              <a:t>ou </a:t>
            </a:r>
            <a:r>
              <a:rPr sz="2100" spc="-30" dirty="0">
                <a:latin typeface="Times New Roman"/>
                <a:cs typeface="Times New Roman"/>
              </a:rPr>
              <a:t>si  </a:t>
            </a:r>
            <a:r>
              <a:rPr sz="2100" spc="50" dirty="0">
                <a:latin typeface="Times New Roman"/>
                <a:cs typeface="Times New Roman"/>
              </a:rPr>
              <a:t>l'accusé </a:t>
            </a:r>
            <a:r>
              <a:rPr sz="2100" spc="40" dirty="0">
                <a:latin typeface="Times New Roman"/>
                <a:cs typeface="Times New Roman"/>
              </a:rPr>
              <a:t>de réception </a:t>
            </a:r>
            <a:r>
              <a:rPr sz="2100" spc="99" dirty="0">
                <a:latin typeface="Times New Roman"/>
                <a:cs typeface="Times New Roman"/>
              </a:rPr>
              <a:t>n'est </a:t>
            </a:r>
            <a:r>
              <a:rPr sz="2100" spc="59" dirty="0">
                <a:latin typeface="Times New Roman"/>
                <a:cs typeface="Times New Roman"/>
              </a:rPr>
              <a:t>pas </a:t>
            </a:r>
            <a:r>
              <a:rPr sz="2100" spc="40" dirty="0">
                <a:latin typeface="Times New Roman"/>
                <a:cs typeface="Times New Roman"/>
              </a:rPr>
              <a:t>reçu, </a:t>
            </a:r>
            <a:r>
              <a:rPr sz="2100" spc="-20" dirty="0">
                <a:latin typeface="Times New Roman"/>
                <a:cs typeface="Times New Roman"/>
              </a:rPr>
              <a:t>le </a:t>
            </a:r>
            <a:r>
              <a:rPr sz="2100" spc="40" dirty="0">
                <a:latin typeface="Times New Roman"/>
                <a:cs typeface="Times New Roman"/>
              </a:rPr>
              <a:t>protocole </a:t>
            </a:r>
            <a:r>
              <a:rPr sz="2100" spc="129" dirty="0">
                <a:latin typeface="Times New Roman"/>
                <a:cs typeface="Times New Roman"/>
              </a:rPr>
              <a:t>TCP </a:t>
            </a:r>
            <a:r>
              <a:rPr sz="2100" spc="79" dirty="0">
                <a:latin typeface="Times New Roman"/>
                <a:cs typeface="Times New Roman"/>
              </a:rPr>
              <a:t>permet </a:t>
            </a:r>
            <a:r>
              <a:rPr sz="2100" spc="99" dirty="0">
                <a:latin typeface="Times New Roman"/>
                <a:cs typeface="Times New Roman"/>
              </a:rPr>
              <a:t>à  </a:t>
            </a:r>
            <a:r>
              <a:rPr sz="2100" spc="79" dirty="0" err="1" smtClean="0">
                <a:latin typeface="Times New Roman"/>
                <a:cs typeface="Times New Roman"/>
              </a:rPr>
              <a:t>l'émetteur</a:t>
            </a:r>
            <a:r>
              <a:rPr lang="fr-FR" sz="2100" spc="79" dirty="0" smtClean="0">
                <a:latin typeface="Times New Roman"/>
                <a:cs typeface="Times New Roman"/>
              </a:rPr>
              <a:t> </a:t>
            </a:r>
            <a:r>
              <a:rPr sz="2100" spc="40" dirty="0" smtClean="0">
                <a:latin typeface="Times New Roman"/>
                <a:cs typeface="Times New Roman"/>
              </a:rPr>
              <a:t>de </a:t>
            </a:r>
            <a:r>
              <a:rPr sz="2100" spc="-10" dirty="0">
                <a:latin typeface="Times New Roman"/>
                <a:cs typeface="Times New Roman"/>
              </a:rPr>
              <a:t>renvoyer les </a:t>
            </a:r>
            <a:r>
              <a:rPr sz="2100" spc="50" dirty="0">
                <a:latin typeface="Times New Roman"/>
                <a:cs typeface="Times New Roman"/>
              </a:rPr>
              <a:t>segments </a:t>
            </a:r>
            <a:r>
              <a:rPr sz="2100" spc="40" dirty="0">
                <a:latin typeface="Times New Roman"/>
                <a:cs typeface="Times New Roman"/>
              </a:rPr>
              <a:t>en</a:t>
            </a:r>
            <a:r>
              <a:rPr sz="2100" spc="-40" dirty="0">
                <a:latin typeface="Times New Roman"/>
                <a:cs typeface="Times New Roman"/>
              </a:rPr>
              <a:t> </a:t>
            </a:r>
            <a:r>
              <a:rPr sz="2100" spc="50" dirty="0">
                <a:latin typeface="Times New Roman"/>
                <a:cs typeface="Times New Roman"/>
              </a:rPr>
              <a:t>question.</a:t>
            </a:r>
            <a:endParaRPr sz="2100" dirty="0">
              <a:latin typeface="Times New Roman"/>
              <a:cs typeface="Times New Roman"/>
            </a:endParaRPr>
          </a:p>
        </p:txBody>
      </p:sp>
      <p:sp>
        <p:nvSpPr>
          <p:cNvPr id="7" name="object 7"/>
          <p:cNvSpPr/>
          <p:nvPr/>
        </p:nvSpPr>
        <p:spPr>
          <a:xfrm>
            <a:off x="290921" y="2787091"/>
            <a:ext cx="129451" cy="12933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90921" y="3946458"/>
            <a:ext cx="129451" cy="12933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49749377"/>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69" dirty="0"/>
              <a:t>Éléments </a:t>
            </a:r>
            <a:r>
              <a:rPr spc="-50" dirty="0"/>
              <a:t>du</a:t>
            </a:r>
            <a:r>
              <a:rPr spc="-188" dirty="0"/>
              <a:t> </a:t>
            </a:r>
            <a:r>
              <a:rPr spc="-10" dirty="0"/>
              <a:t>TCP</a:t>
            </a:r>
          </a:p>
        </p:txBody>
      </p:sp>
      <p:sp>
        <p:nvSpPr>
          <p:cNvPr id="17" name="Rectangle 16"/>
          <p:cNvSpPr/>
          <p:nvPr/>
        </p:nvSpPr>
        <p:spPr>
          <a:xfrm>
            <a:off x="343251" y="1340768"/>
            <a:ext cx="8352928" cy="3323987"/>
          </a:xfrm>
          <a:prstGeom prst="rect">
            <a:avLst/>
          </a:prstGeom>
        </p:spPr>
        <p:txBody>
          <a:bodyPr wrap="square">
            <a:spAutoFit/>
          </a:bodyPr>
          <a:lstStyle/>
          <a:p>
            <a:pPr marL="285750" indent="-285750">
              <a:buFont typeface="Wingdings" pitchFamily="2" charset="2"/>
              <a:buChar char="q"/>
            </a:pPr>
            <a:r>
              <a:rPr lang="fr-FR" sz="2100" b="0" i="0" u="none" strike="noStrike" dirty="0" smtClean="0">
                <a:solidFill>
                  <a:srgbClr val="000000"/>
                </a:solidFill>
                <a:effectLst/>
                <a:latin typeface="Times New Roman" pitchFamily="18" charset="0"/>
                <a:cs typeface="Times New Roman" pitchFamily="18" charset="0"/>
              </a:rPr>
              <a:t>TCP permet de remettre en ordre les segments en provenance du protocole IP.</a:t>
            </a:r>
          </a:p>
          <a:p>
            <a:pPr marL="285750" indent="-285750">
              <a:buFont typeface="Wingdings" pitchFamily="2" charset="2"/>
              <a:buChar char="q"/>
            </a:pPr>
            <a:r>
              <a:rPr lang="fr-FR" sz="2100" b="0" i="0" u="none" strike="noStrike" dirty="0" smtClean="0">
                <a:solidFill>
                  <a:srgbClr val="000000"/>
                </a:solidFill>
                <a:effectLst/>
                <a:latin typeface="Times New Roman" pitchFamily="18" charset="0"/>
                <a:cs typeface="Times New Roman" pitchFamily="18" charset="0"/>
              </a:rPr>
              <a:t>TCP permet de vérifier le flot de données afin d'éviter une saturation du réseau.</a:t>
            </a:r>
          </a:p>
          <a:p>
            <a:pPr marL="285750" indent="-285750">
              <a:buFont typeface="Wingdings" pitchFamily="2" charset="2"/>
              <a:buChar char="q"/>
            </a:pPr>
            <a:r>
              <a:rPr lang="fr-FR" sz="2100" b="0" i="0" u="none" strike="noStrike" dirty="0" smtClean="0">
                <a:solidFill>
                  <a:srgbClr val="000000"/>
                </a:solidFill>
                <a:effectLst/>
                <a:latin typeface="Times New Roman" pitchFamily="18" charset="0"/>
                <a:cs typeface="Times New Roman" pitchFamily="18" charset="0"/>
              </a:rPr>
              <a:t>TCP permet de formater les données en segments de longueur variable afin de les "remettre" au protocole IP</a:t>
            </a:r>
          </a:p>
          <a:p>
            <a:pPr marL="285750" indent="-285750">
              <a:buFont typeface="Wingdings" pitchFamily="2" charset="2"/>
              <a:buChar char="q"/>
            </a:pPr>
            <a:r>
              <a:rPr lang="fr-FR" sz="2100" b="0" i="0" u="none" strike="noStrike" dirty="0" smtClean="0">
                <a:solidFill>
                  <a:srgbClr val="000000"/>
                </a:solidFill>
                <a:effectLst/>
                <a:latin typeface="Times New Roman" pitchFamily="18" charset="0"/>
                <a:cs typeface="Times New Roman" pitchFamily="18" charset="0"/>
              </a:rPr>
              <a:t>TCP permet de multiplexer les données, c'est-à-dire de faire circuler simultanément des informations provenant de sources (applications par exemple) distinctes sur une même ligne</a:t>
            </a:r>
          </a:p>
          <a:p>
            <a:pPr marL="285750" indent="-285750">
              <a:buFont typeface="Wingdings" pitchFamily="2" charset="2"/>
              <a:buChar char="q"/>
            </a:pPr>
            <a:r>
              <a:rPr lang="fr-FR" sz="2100" b="0" i="0" u="none" strike="noStrike" dirty="0" smtClean="0">
                <a:solidFill>
                  <a:srgbClr val="000000"/>
                </a:solidFill>
                <a:effectLst/>
                <a:latin typeface="Times New Roman" pitchFamily="18" charset="0"/>
                <a:cs typeface="Times New Roman" pitchFamily="18" charset="0"/>
              </a:rPr>
              <a:t>TCP permet enfin l'initialisation et la fin d'une communication</a:t>
            </a:r>
            <a:endParaRPr lang="fr-FR" sz="2100" b="0" i="0" u="none" strike="noStrike" dirty="0">
              <a:solidFill>
                <a:srgbClr val="00000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608883925"/>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1"/>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p:nvPr/>
        </p:nvSpPr>
        <p:spPr>
          <a:xfrm>
            <a:off x="1" y="249657"/>
            <a:ext cx="9140221" cy="501674"/>
          </a:xfrm>
          <a:prstGeom prst="rect">
            <a:avLst/>
          </a:prstGeom>
          <a:solidFill>
            <a:srgbClr val="FFE600"/>
          </a:solidFill>
        </p:spPr>
        <p:txBody>
          <a:bodyPr vert="horz" wrap="square" lIns="0" tIns="115822" rIns="0" bIns="0" rtlCol="0">
            <a:spAutoFit/>
          </a:bodyPr>
          <a:lstStyle/>
          <a:p>
            <a:pPr marL="214022">
              <a:spcBef>
                <a:spcPts val="910"/>
              </a:spcBef>
            </a:pPr>
            <a:r>
              <a:rPr sz="2500" spc="-50" dirty="0">
                <a:solidFill>
                  <a:srgbClr val="04064C"/>
                </a:solidFill>
                <a:latin typeface="Times New Roman"/>
                <a:cs typeface="Times New Roman"/>
              </a:rPr>
              <a:t>Segment</a:t>
            </a:r>
            <a:r>
              <a:rPr sz="2500" spc="139" dirty="0">
                <a:solidFill>
                  <a:srgbClr val="04064C"/>
                </a:solidFill>
                <a:latin typeface="Times New Roman"/>
                <a:cs typeface="Times New Roman"/>
              </a:rPr>
              <a:t> </a:t>
            </a:r>
            <a:r>
              <a:rPr sz="2500" spc="-10" dirty="0">
                <a:solidFill>
                  <a:srgbClr val="04064C"/>
                </a:solidFill>
                <a:latin typeface="Times New Roman"/>
                <a:cs typeface="Times New Roman"/>
              </a:rPr>
              <a:t>TCP</a:t>
            </a:r>
            <a:endParaRPr sz="2500">
              <a:latin typeface="Times New Roman"/>
              <a:cs typeface="Times New Roman"/>
            </a:endParaRPr>
          </a:p>
        </p:txBody>
      </p:sp>
      <p:sp>
        <p:nvSpPr>
          <p:cNvPr id="5" name="object 5"/>
          <p:cNvSpPr/>
          <p:nvPr/>
        </p:nvSpPr>
        <p:spPr>
          <a:xfrm>
            <a:off x="999239" y="2131114"/>
            <a:ext cx="7226404" cy="276522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257489882"/>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139" dirty="0"/>
              <a:t>Les</a:t>
            </a:r>
            <a:r>
              <a:rPr spc="139" dirty="0"/>
              <a:t> </a:t>
            </a:r>
            <a:r>
              <a:rPr spc="-30" dirty="0"/>
              <a:t>ports</a:t>
            </a:r>
          </a:p>
        </p:txBody>
      </p:sp>
      <p:sp>
        <p:nvSpPr>
          <p:cNvPr id="10" name="object 10"/>
          <p:cNvSpPr txBox="1"/>
          <p:nvPr/>
        </p:nvSpPr>
        <p:spPr>
          <a:xfrm>
            <a:off x="249247" y="1124744"/>
            <a:ext cx="8199372" cy="4788585"/>
          </a:xfrm>
          <a:prstGeom prst="rect">
            <a:avLst/>
          </a:prstGeom>
        </p:spPr>
        <p:txBody>
          <a:bodyPr vert="horz" wrap="square" lIns="0" tIns="32733" rIns="0" bIns="0" rtlCol="0">
            <a:spAutoFit/>
          </a:bodyPr>
          <a:lstStyle/>
          <a:p>
            <a:r>
              <a:rPr lang="fr-FR" sz="2000" b="1" dirty="0" smtClean="0"/>
              <a:t>Port Source</a:t>
            </a:r>
            <a:r>
              <a:rPr lang="fr-FR" sz="2000" dirty="0" smtClean="0"/>
              <a:t> (16 bits): Port relatif à l'application en cours sur la machine source</a:t>
            </a:r>
          </a:p>
          <a:p>
            <a:endParaRPr lang="fr-FR" sz="2000" dirty="0" smtClean="0"/>
          </a:p>
          <a:p>
            <a:r>
              <a:rPr lang="fr-FR" sz="2000" b="1" dirty="0" smtClean="0"/>
              <a:t>Port Destination</a:t>
            </a:r>
            <a:r>
              <a:rPr lang="fr-FR" sz="2000" dirty="0" smtClean="0"/>
              <a:t> (16 bits): Port relatif à l'application en cours sur la machine de destination</a:t>
            </a:r>
          </a:p>
          <a:p>
            <a:pPr marL="25179">
              <a:spcBef>
                <a:spcPts val="942"/>
              </a:spcBef>
            </a:pPr>
            <a:endParaRPr lang="fr-FR" sz="2100" spc="30" dirty="0" smtClean="0">
              <a:latin typeface="Times New Roman"/>
              <a:cs typeface="Times New Roman"/>
            </a:endParaRPr>
          </a:p>
          <a:p>
            <a:pPr marL="25179">
              <a:spcBef>
                <a:spcPts val="942"/>
              </a:spcBef>
            </a:pPr>
            <a:r>
              <a:rPr sz="2100" spc="30" dirty="0" smtClean="0">
                <a:latin typeface="Times New Roman"/>
                <a:cs typeface="Times New Roman"/>
              </a:rPr>
              <a:t>3 </a:t>
            </a:r>
            <a:r>
              <a:rPr sz="2100" spc="30" dirty="0">
                <a:latin typeface="Times New Roman"/>
                <a:cs typeface="Times New Roman"/>
              </a:rPr>
              <a:t>catégories </a:t>
            </a:r>
            <a:r>
              <a:rPr sz="2100" spc="40" dirty="0">
                <a:latin typeface="Times New Roman"/>
                <a:cs typeface="Times New Roman"/>
              </a:rPr>
              <a:t>de numéros de</a:t>
            </a:r>
            <a:r>
              <a:rPr sz="2100" spc="238" dirty="0">
                <a:latin typeface="Times New Roman"/>
                <a:cs typeface="Times New Roman"/>
              </a:rPr>
              <a:t> </a:t>
            </a:r>
            <a:r>
              <a:rPr sz="2100" spc="50" dirty="0">
                <a:latin typeface="Times New Roman"/>
                <a:cs typeface="Times New Roman"/>
              </a:rPr>
              <a:t>ports:</a:t>
            </a:r>
            <a:endParaRPr sz="2100" dirty="0">
              <a:latin typeface="Times New Roman"/>
              <a:cs typeface="Times New Roman"/>
            </a:endParaRPr>
          </a:p>
          <a:p>
            <a:pPr marL="618610" marR="51615" indent="-342900">
              <a:lnSpc>
                <a:spcPct val="104299"/>
              </a:lnSpc>
              <a:spcBef>
                <a:spcPts val="268"/>
              </a:spcBef>
              <a:buFont typeface="Wingdings" pitchFamily="2" charset="2"/>
              <a:buChar char="Ø"/>
            </a:pPr>
            <a:r>
              <a:rPr sz="2000" spc="-10" dirty="0">
                <a:solidFill>
                  <a:srgbClr val="3333A3"/>
                </a:solidFill>
                <a:latin typeface="Georgia"/>
                <a:cs typeface="Georgia"/>
              </a:rPr>
              <a:t>ports </a:t>
            </a:r>
            <a:r>
              <a:rPr sz="2000" spc="-30" dirty="0">
                <a:solidFill>
                  <a:srgbClr val="3333A3"/>
                </a:solidFill>
                <a:latin typeface="Georgia"/>
                <a:cs typeface="Georgia"/>
              </a:rPr>
              <a:t>bien </a:t>
            </a:r>
            <a:r>
              <a:rPr sz="2000" spc="-20" dirty="0">
                <a:solidFill>
                  <a:srgbClr val="3333A3"/>
                </a:solidFill>
                <a:latin typeface="Georgia"/>
                <a:cs typeface="Georgia"/>
              </a:rPr>
              <a:t>connus: </a:t>
            </a:r>
            <a:r>
              <a:rPr sz="1900" spc="40" dirty="0">
                <a:latin typeface="LM Sans 10"/>
                <a:cs typeface="LM Sans 10"/>
              </a:rPr>
              <a:t>de 0 à 1023, </a:t>
            </a:r>
            <a:r>
              <a:rPr sz="1900" spc="30" dirty="0">
                <a:latin typeface="LM Sans 10"/>
                <a:cs typeface="LM Sans 10"/>
              </a:rPr>
              <a:t>assignés </a:t>
            </a:r>
            <a:r>
              <a:rPr sz="1900" spc="20" dirty="0">
                <a:latin typeface="LM Sans 10"/>
                <a:cs typeface="LM Sans 10"/>
              </a:rPr>
              <a:t>par </a:t>
            </a:r>
            <a:r>
              <a:rPr sz="1900" spc="40" dirty="0">
                <a:latin typeface="LM Sans 10"/>
                <a:cs typeface="LM Sans 10"/>
              </a:rPr>
              <a:t>l'IANA </a:t>
            </a:r>
            <a:r>
              <a:rPr sz="1900" spc="30" dirty="0">
                <a:latin typeface="LM Sans 10"/>
                <a:cs typeface="LM Sans 10"/>
              </a:rPr>
              <a:t>(Internet </a:t>
            </a:r>
            <a:r>
              <a:rPr sz="1900" spc="40" dirty="0">
                <a:latin typeface="LM Sans 10"/>
                <a:cs typeface="LM Sans 10"/>
              </a:rPr>
              <a:t>Assigned  </a:t>
            </a:r>
            <a:r>
              <a:rPr sz="1900" spc="50" dirty="0">
                <a:latin typeface="LM Sans 10"/>
                <a:cs typeface="LM Sans 10"/>
              </a:rPr>
              <a:t>Numbers </a:t>
            </a:r>
            <a:r>
              <a:rPr sz="1900" spc="20" dirty="0">
                <a:latin typeface="LM Sans 10"/>
                <a:cs typeface="LM Sans 10"/>
              </a:rPr>
              <a:t>Authority), </a:t>
            </a:r>
            <a:r>
              <a:rPr sz="1900" spc="30" dirty="0">
                <a:latin typeface="LM Sans 10"/>
                <a:cs typeface="LM Sans 10"/>
              </a:rPr>
              <a:t>qui </a:t>
            </a:r>
            <a:r>
              <a:rPr sz="1900" spc="40" dirty="0">
                <a:latin typeface="LM Sans 10"/>
                <a:cs typeface="LM Sans 10"/>
              </a:rPr>
              <a:t>correspondent à des </a:t>
            </a:r>
            <a:r>
              <a:rPr sz="1900" spc="30" dirty="0">
                <a:latin typeface="LM Sans 10"/>
                <a:cs typeface="LM Sans 10"/>
              </a:rPr>
              <a:t>protocoles largement utilisés:  </a:t>
            </a:r>
            <a:r>
              <a:rPr sz="1900" spc="50" dirty="0">
                <a:latin typeface="LM Sans 10"/>
                <a:cs typeface="LM Sans 10"/>
              </a:rPr>
              <a:t>FTP </a:t>
            </a:r>
            <a:r>
              <a:rPr sz="1900" spc="30" dirty="0">
                <a:latin typeface="LM Sans 10"/>
                <a:cs typeface="LM Sans 10"/>
              </a:rPr>
              <a:t>(21), </a:t>
            </a:r>
            <a:r>
              <a:rPr sz="1900" spc="50" dirty="0">
                <a:latin typeface="LM Sans 10"/>
                <a:cs typeface="LM Sans 10"/>
              </a:rPr>
              <a:t>SSH </a:t>
            </a:r>
            <a:r>
              <a:rPr sz="1900" spc="30" dirty="0">
                <a:latin typeface="LM Sans 10"/>
                <a:cs typeface="LM Sans 10"/>
              </a:rPr>
              <a:t>(22), </a:t>
            </a:r>
            <a:r>
              <a:rPr sz="1900" spc="59" dirty="0">
                <a:latin typeface="LM Sans 10"/>
                <a:cs typeface="LM Sans 10"/>
              </a:rPr>
              <a:t>HTTP</a:t>
            </a:r>
            <a:r>
              <a:rPr sz="1900" spc="-20" dirty="0">
                <a:latin typeface="LM Sans 10"/>
                <a:cs typeface="LM Sans 10"/>
              </a:rPr>
              <a:t> </a:t>
            </a:r>
            <a:r>
              <a:rPr sz="1900" spc="40" dirty="0">
                <a:latin typeface="LM Sans 10"/>
                <a:cs typeface="LM Sans 10"/>
              </a:rPr>
              <a:t>(80)</a:t>
            </a:r>
            <a:endParaRPr sz="1900" dirty="0">
              <a:latin typeface="LM Sans 10"/>
              <a:cs typeface="LM Sans 10"/>
            </a:endParaRPr>
          </a:p>
          <a:p>
            <a:pPr marL="618610" marR="148556" indent="-342900" algn="just">
              <a:lnSpc>
                <a:spcPct val="104299"/>
              </a:lnSpc>
              <a:spcBef>
                <a:spcPts val="496"/>
              </a:spcBef>
              <a:buFont typeface="Wingdings" pitchFamily="2" charset="2"/>
              <a:buChar char="Ø"/>
            </a:pPr>
            <a:r>
              <a:rPr sz="2000" spc="-10" dirty="0">
                <a:solidFill>
                  <a:srgbClr val="3333A3"/>
                </a:solidFill>
                <a:latin typeface="Georgia"/>
                <a:cs typeface="Georgia"/>
              </a:rPr>
              <a:t>ports enregistrés: </a:t>
            </a:r>
            <a:r>
              <a:rPr sz="1900" spc="40" dirty="0">
                <a:latin typeface="LM Sans 10"/>
                <a:cs typeface="LM Sans 10"/>
              </a:rPr>
              <a:t>de 1024 à 49151, déterminent des </a:t>
            </a:r>
            <a:r>
              <a:rPr sz="1900" spc="30" dirty="0">
                <a:latin typeface="LM Sans 10"/>
                <a:cs typeface="LM Sans 10"/>
              </a:rPr>
              <a:t>services enregistrés  </a:t>
            </a:r>
            <a:r>
              <a:rPr sz="1900" spc="20" dirty="0">
                <a:latin typeface="LM Sans 10"/>
                <a:cs typeface="LM Sans 10"/>
              </a:rPr>
              <a:t>par </a:t>
            </a:r>
            <a:r>
              <a:rPr sz="1900" spc="40" dirty="0">
                <a:latin typeface="LM Sans 10"/>
                <a:cs typeface="LM Sans 10"/>
              </a:rPr>
              <a:t>l'IANA ou des </a:t>
            </a:r>
            <a:r>
              <a:rPr sz="1900" spc="30" dirty="0">
                <a:latin typeface="LM Sans 10"/>
                <a:cs typeface="LM Sans 10"/>
              </a:rPr>
              <a:t>applications </a:t>
            </a:r>
            <a:r>
              <a:rPr sz="1900" spc="40" dirty="0">
                <a:latin typeface="LM Sans 10"/>
                <a:cs typeface="LM Sans 10"/>
              </a:rPr>
              <a:t>connues mais non </a:t>
            </a:r>
            <a:r>
              <a:rPr sz="1900" spc="30" dirty="0">
                <a:latin typeface="LM Sans 10"/>
                <a:cs typeface="LM Sans 10"/>
              </a:rPr>
              <a:t>enregistrés </a:t>
            </a:r>
            <a:r>
              <a:rPr sz="1900" spc="40" dirty="0">
                <a:latin typeface="LM Sans 10"/>
                <a:cs typeface="LM Sans 10"/>
              </a:rPr>
              <a:t>dans l'IANA:  </a:t>
            </a:r>
            <a:r>
              <a:rPr sz="1900" spc="59" dirty="0">
                <a:latin typeface="LM Sans 10"/>
                <a:cs typeface="LM Sans 10"/>
              </a:rPr>
              <a:t>OpenVPN </a:t>
            </a:r>
            <a:r>
              <a:rPr sz="1900" spc="40" dirty="0">
                <a:latin typeface="LM Sans 10"/>
                <a:cs typeface="LM Sans 10"/>
              </a:rPr>
              <a:t>(1194), IPSec</a:t>
            </a:r>
            <a:r>
              <a:rPr sz="1900" spc="-20" dirty="0">
                <a:latin typeface="LM Sans 10"/>
                <a:cs typeface="LM Sans 10"/>
              </a:rPr>
              <a:t> </a:t>
            </a:r>
            <a:r>
              <a:rPr sz="1900" spc="40" dirty="0">
                <a:latin typeface="LM Sans 10"/>
                <a:cs typeface="LM Sans 10"/>
              </a:rPr>
              <a:t>(1293)</a:t>
            </a:r>
            <a:endParaRPr sz="1900" dirty="0">
              <a:latin typeface="LM Sans 10"/>
              <a:cs typeface="LM Sans 10"/>
            </a:endParaRPr>
          </a:p>
          <a:p>
            <a:pPr marL="618610" marR="757889" indent="-342900" algn="just">
              <a:lnSpc>
                <a:spcPct val="103800"/>
              </a:lnSpc>
              <a:spcBef>
                <a:spcPts val="515"/>
              </a:spcBef>
              <a:buFont typeface="Wingdings" pitchFamily="2" charset="2"/>
              <a:buChar char="Ø"/>
            </a:pPr>
            <a:r>
              <a:rPr sz="2000" spc="-10" dirty="0">
                <a:solidFill>
                  <a:srgbClr val="3333A3"/>
                </a:solidFill>
                <a:latin typeface="Georgia"/>
                <a:cs typeface="Georgia"/>
              </a:rPr>
              <a:t>ports </a:t>
            </a:r>
            <a:r>
              <a:rPr sz="2000" spc="-20" dirty="0">
                <a:solidFill>
                  <a:srgbClr val="3333A3"/>
                </a:solidFill>
                <a:latin typeface="Georgia"/>
                <a:cs typeface="Georgia"/>
              </a:rPr>
              <a:t>dynamiques </a:t>
            </a:r>
            <a:r>
              <a:rPr sz="2000" spc="-10" dirty="0">
                <a:solidFill>
                  <a:srgbClr val="3333A3"/>
                </a:solidFill>
                <a:latin typeface="Georgia"/>
                <a:cs typeface="Georgia"/>
              </a:rPr>
              <a:t>(privés): </a:t>
            </a:r>
            <a:r>
              <a:rPr sz="1900" spc="40" dirty="0">
                <a:latin typeface="LM Sans 10"/>
                <a:cs typeface="LM Sans 10"/>
              </a:rPr>
              <a:t>49152 à 65535, </a:t>
            </a:r>
            <a:r>
              <a:rPr sz="1900" spc="30" dirty="0">
                <a:latin typeface="LM Sans 10"/>
                <a:cs typeface="LM Sans 10"/>
              </a:rPr>
              <a:t>utilisés </a:t>
            </a:r>
            <a:r>
              <a:rPr sz="1900" spc="20" dirty="0">
                <a:latin typeface="LM Sans 10"/>
                <a:cs typeface="LM Sans 10"/>
              </a:rPr>
              <a:t>par </a:t>
            </a:r>
            <a:r>
              <a:rPr sz="1900" spc="40" dirty="0">
                <a:latin typeface="LM Sans 10"/>
                <a:cs typeface="LM Sans 10"/>
              </a:rPr>
              <a:t>des usages  </a:t>
            </a:r>
            <a:r>
              <a:rPr sz="1900" spc="20" dirty="0">
                <a:latin typeface="LM Sans 10"/>
                <a:cs typeface="LM Sans 10"/>
              </a:rPr>
              <a:t>particuliers</a:t>
            </a:r>
            <a:endParaRPr sz="1900" dirty="0">
              <a:latin typeface="LM Sans 10"/>
              <a:cs typeface="LM Sans 10"/>
            </a:endParaRPr>
          </a:p>
        </p:txBody>
      </p:sp>
    </p:spTree>
    <p:extLst>
      <p:ext uri="{BB962C8B-B14F-4D97-AF65-F5344CB8AC3E}">
        <p14:creationId xmlns:p14="http://schemas.microsoft.com/office/powerpoint/2010/main" val="4194531351"/>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88640"/>
            <a:ext cx="9140221" cy="511622"/>
          </a:xfrm>
          <a:prstGeom prst="rect">
            <a:avLst/>
          </a:prstGeom>
          <a:solidFill>
            <a:srgbClr val="FFE600"/>
          </a:solidFill>
        </p:spPr>
        <p:txBody>
          <a:bodyPr vert="horz" wrap="square" lIns="0" tIns="151074" rIns="0" bIns="0" rtlCol="0">
            <a:spAutoFit/>
          </a:bodyPr>
          <a:lstStyle/>
          <a:p>
            <a:pPr marL="214022" marR="1241326">
              <a:lnSpc>
                <a:spcPts val="2756"/>
              </a:lnSpc>
              <a:spcBef>
                <a:spcPts val="1190"/>
              </a:spcBef>
            </a:pPr>
            <a:r>
              <a:rPr spc="-129" dirty="0" smtClean="0"/>
              <a:t>La </a:t>
            </a:r>
            <a:r>
              <a:rPr lang="fr-FR" spc="-129" dirty="0" smtClean="0"/>
              <a:t>fi</a:t>
            </a:r>
            <a:r>
              <a:rPr spc="30" dirty="0" err="1" smtClean="0"/>
              <a:t>abilité</a:t>
            </a:r>
            <a:r>
              <a:rPr spc="30" dirty="0" smtClean="0"/>
              <a:t> </a:t>
            </a:r>
            <a:r>
              <a:rPr spc="-50" dirty="0" smtClean="0"/>
              <a:t>du </a:t>
            </a:r>
            <a:r>
              <a:rPr spc="-59" dirty="0" err="1" smtClean="0"/>
              <a:t>protocole</a:t>
            </a:r>
            <a:r>
              <a:rPr spc="-59" dirty="0" smtClean="0"/>
              <a:t> </a:t>
            </a:r>
            <a:r>
              <a:rPr spc="-20" dirty="0" smtClean="0"/>
              <a:t>TCP:</a:t>
            </a:r>
            <a:endParaRPr dirty="0"/>
          </a:p>
        </p:txBody>
      </p:sp>
      <p:sp>
        <p:nvSpPr>
          <p:cNvPr id="5" name="object 5"/>
          <p:cNvSpPr/>
          <p:nvPr/>
        </p:nvSpPr>
        <p:spPr>
          <a:xfrm>
            <a:off x="290921" y="1608874"/>
            <a:ext cx="129451" cy="129332"/>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0921" y="2046151"/>
            <a:ext cx="129451" cy="1293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67052" y="2723142"/>
            <a:ext cx="104311" cy="10421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67052" y="3099235"/>
            <a:ext cx="104311" cy="10421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567052" y="3776177"/>
            <a:ext cx="104311" cy="10421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32594" y="1335133"/>
            <a:ext cx="8118764" cy="5158345"/>
          </a:xfrm>
          <a:prstGeom prst="rect">
            <a:avLst/>
          </a:prstGeom>
        </p:spPr>
        <p:txBody>
          <a:bodyPr vert="horz" wrap="square" lIns="0" tIns="143520" rIns="0" bIns="0" rtlCol="0">
            <a:spAutoFit/>
          </a:bodyPr>
          <a:lstStyle/>
          <a:p>
            <a:pPr marL="25179">
              <a:spcBef>
                <a:spcPts val="1130"/>
              </a:spcBef>
            </a:pPr>
            <a:r>
              <a:rPr sz="2100" dirty="0">
                <a:latin typeface="Times New Roman"/>
                <a:cs typeface="Times New Roman"/>
              </a:rPr>
              <a:t>Assigné </a:t>
            </a:r>
            <a:r>
              <a:rPr sz="2100" spc="99" dirty="0">
                <a:latin typeface="Times New Roman"/>
                <a:cs typeface="Times New Roman"/>
              </a:rPr>
              <a:t>à </a:t>
            </a:r>
            <a:r>
              <a:rPr sz="2100" spc="59" dirty="0">
                <a:latin typeface="Times New Roman"/>
                <a:cs typeface="Times New Roman"/>
              </a:rPr>
              <a:t>un segment </a:t>
            </a:r>
            <a:r>
              <a:rPr sz="2100" spc="-20" dirty="0">
                <a:latin typeface="Times New Roman"/>
                <a:cs typeface="Times New Roman"/>
              </a:rPr>
              <a:t>lors </a:t>
            </a:r>
            <a:r>
              <a:rPr sz="2100" spc="40" dirty="0">
                <a:latin typeface="Times New Roman"/>
                <a:cs typeface="Times New Roman"/>
              </a:rPr>
              <a:t>de </a:t>
            </a:r>
            <a:r>
              <a:rPr sz="2100" spc="30" dirty="0">
                <a:latin typeface="Times New Roman"/>
                <a:cs typeface="Times New Roman"/>
              </a:rPr>
              <a:t>son</a:t>
            </a:r>
            <a:r>
              <a:rPr sz="2100" spc="40" dirty="0">
                <a:latin typeface="Times New Roman"/>
                <a:cs typeface="Times New Roman"/>
              </a:rPr>
              <a:t> </a:t>
            </a:r>
            <a:r>
              <a:rPr sz="2100" spc="10" dirty="0">
                <a:latin typeface="Times New Roman"/>
                <a:cs typeface="Times New Roman"/>
              </a:rPr>
              <a:t>émission</a:t>
            </a:r>
            <a:endParaRPr sz="2100" dirty="0">
              <a:latin typeface="Times New Roman"/>
              <a:cs typeface="Times New Roman"/>
            </a:endParaRPr>
          </a:p>
          <a:p>
            <a:pPr marL="25179" marR="300889">
              <a:lnSpc>
                <a:spcPts val="2379"/>
              </a:lnSpc>
              <a:spcBef>
                <a:spcPts val="1120"/>
              </a:spcBef>
            </a:pPr>
            <a:r>
              <a:rPr sz="2100" dirty="0">
                <a:latin typeface="Times New Roman"/>
                <a:cs typeface="Times New Roman"/>
              </a:rPr>
              <a:t>Lorsque </a:t>
            </a:r>
            <a:r>
              <a:rPr sz="2100" spc="-20" dirty="0">
                <a:latin typeface="Times New Roman"/>
                <a:cs typeface="Times New Roman"/>
              </a:rPr>
              <a:t>le </a:t>
            </a:r>
            <a:r>
              <a:rPr sz="2100" spc="40" dirty="0">
                <a:latin typeface="Times New Roman"/>
                <a:cs typeface="Times New Roman"/>
              </a:rPr>
              <a:t>protocole </a:t>
            </a:r>
            <a:r>
              <a:rPr sz="2100" spc="129" dirty="0">
                <a:latin typeface="Times New Roman"/>
                <a:cs typeface="Times New Roman"/>
              </a:rPr>
              <a:t>TCP </a:t>
            </a:r>
            <a:r>
              <a:rPr sz="2100" spc="79" dirty="0">
                <a:latin typeface="Times New Roman"/>
                <a:cs typeface="Times New Roman"/>
              </a:rPr>
              <a:t>est </a:t>
            </a:r>
            <a:r>
              <a:rPr sz="2100" spc="20" dirty="0">
                <a:latin typeface="Times New Roman"/>
                <a:cs typeface="Times New Roman"/>
              </a:rPr>
              <a:t>utilisé, </a:t>
            </a:r>
            <a:r>
              <a:rPr sz="2100" spc="99" dirty="0">
                <a:latin typeface="Times New Roman"/>
                <a:cs typeface="Times New Roman"/>
              </a:rPr>
              <a:t>à </a:t>
            </a:r>
            <a:r>
              <a:rPr sz="2100" spc="10" dirty="0">
                <a:latin typeface="Times New Roman"/>
                <a:cs typeface="Times New Roman"/>
              </a:rPr>
              <a:t>la </a:t>
            </a:r>
            <a:r>
              <a:rPr sz="2100" spc="40" dirty="0">
                <a:latin typeface="Times New Roman"/>
                <a:cs typeface="Times New Roman"/>
              </a:rPr>
              <a:t>réception </a:t>
            </a:r>
            <a:r>
              <a:rPr sz="2100" spc="99" dirty="0">
                <a:latin typeface="Times New Roman"/>
                <a:cs typeface="Times New Roman"/>
              </a:rPr>
              <a:t>d'un </a:t>
            </a:r>
            <a:r>
              <a:rPr sz="2100" spc="59" dirty="0">
                <a:latin typeface="Times New Roman"/>
                <a:cs typeface="Times New Roman"/>
              </a:rPr>
              <a:t>segment, </a:t>
            </a:r>
            <a:r>
              <a:rPr sz="2100" spc="10" dirty="0">
                <a:latin typeface="Times New Roman"/>
                <a:cs typeface="Times New Roman"/>
              </a:rPr>
              <a:t>la  </a:t>
            </a:r>
            <a:r>
              <a:rPr sz="2100" spc="40" dirty="0">
                <a:latin typeface="Times New Roman"/>
                <a:cs typeface="Times New Roman"/>
              </a:rPr>
              <a:t>machine </a:t>
            </a:r>
            <a:r>
              <a:rPr sz="2100" spc="50" dirty="0">
                <a:latin typeface="Times New Roman"/>
                <a:cs typeface="Times New Roman"/>
              </a:rPr>
              <a:t>destinataire </a:t>
            </a:r>
            <a:r>
              <a:rPr sz="2100" dirty="0">
                <a:latin typeface="Times New Roman"/>
                <a:cs typeface="Times New Roman"/>
              </a:rPr>
              <a:t>envoie </a:t>
            </a:r>
            <a:r>
              <a:rPr sz="2100" spc="59" dirty="0">
                <a:latin typeface="Times New Roman"/>
                <a:cs typeface="Times New Roman"/>
              </a:rPr>
              <a:t>un </a:t>
            </a:r>
            <a:r>
              <a:rPr sz="2100" spc="40" dirty="0">
                <a:latin typeface="Times New Roman"/>
                <a:cs typeface="Times New Roman"/>
              </a:rPr>
              <a:t>accusé de</a:t>
            </a:r>
            <a:r>
              <a:rPr sz="2100" spc="436" dirty="0">
                <a:latin typeface="Times New Roman"/>
                <a:cs typeface="Times New Roman"/>
              </a:rPr>
              <a:t> </a:t>
            </a:r>
            <a:r>
              <a:rPr sz="2100" spc="40" dirty="0">
                <a:latin typeface="Times New Roman"/>
                <a:cs typeface="Times New Roman"/>
              </a:rPr>
              <a:t>réception:</a:t>
            </a:r>
            <a:endParaRPr sz="2100" dirty="0">
              <a:latin typeface="Times New Roman"/>
              <a:cs typeface="Times New Roman"/>
            </a:endParaRPr>
          </a:p>
          <a:p>
            <a:pPr marL="275710">
              <a:spcBef>
                <a:spcPts val="404"/>
              </a:spcBef>
            </a:pPr>
            <a:r>
              <a:rPr sz="1900" spc="40" dirty="0">
                <a:latin typeface="LM Sans 10"/>
                <a:cs typeface="LM Sans 10"/>
              </a:rPr>
              <a:t>segment avec drapeaux ACK </a:t>
            </a:r>
            <a:r>
              <a:rPr sz="1900" spc="30" dirty="0">
                <a:latin typeface="LM Sans 10"/>
                <a:cs typeface="LM Sans 10"/>
              </a:rPr>
              <a:t>activé </a:t>
            </a:r>
            <a:r>
              <a:rPr sz="1900" spc="50" dirty="0">
                <a:latin typeface="LM Sans 10"/>
                <a:cs typeface="LM Sans 10"/>
              </a:rPr>
              <a:t>(=</a:t>
            </a:r>
            <a:r>
              <a:rPr sz="1900" spc="-20" dirty="0">
                <a:latin typeface="LM Sans 10"/>
                <a:cs typeface="LM Sans 10"/>
              </a:rPr>
              <a:t> </a:t>
            </a:r>
            <a:r>
              <a:rPr sz="1900" spc="40" dirty="0">
                <a:latin typeface="LM Sans 10"/>
                <a:cs typeface="LM Sans 10"/>
              </a:rPr>
              <a:t>1)</a:t>
            </a:r>
            <a:endParaRPr sz="1900" dirty="0">
              <a:latin typeface="LM Sans 10"/>
              <a:cs typeface="LM Sans 10"/>
            </a:endParaRPr>
          </a:p>
          <a:p>
            <a:pPr marL="275710" marR="10072">
              <a:lnSpc>
                <a:spcPct val="104900"/>
              </a:lnSpc>
              <a:spcBef>
                <a:spcPts val="585"/>
              </a:spcBef>
            </a:pPr>
            <a:r>
              <a:rPr sz="1900" spc="40" dirty="0">
                <a:latin typeface="LM Sans 10"/>
                <a:cs typeface="LM Sans 10"/>
              </a:rPr>
              <a:t>avec un numéro d'acquittement= </a:t>
            </a:r>
            <a:r>
              <a:rPr lang="fr-FR" sz="1900" spc="40" dirty="0">
                <a:latin typeface="LM Sans 10"/>
                <a:cs typeface="LM Sans 10"/>
              </a:rPr>
              <a:t>le numéro du prochain segment que le destinataire s’attend à recevoir.</a:t>
            </a:r>
          </a:p>
          <a:p>
            <a:pPr marL="275710" marR="10072">
              <a:lnSpc>
                <a:spcPct val="104900"/>
              </a:lnSpc>
              <a:spcBef>
                <a:spcPts val="585"/>
              </a:spcBef>
            </a:pPr>
            <a:r>
              <a:rPr sz="1900" spc="40" dirty="0" smtClean="0">
                <a:latin typeface="LM Sans 10"/>
                <a:cs typeface="LM Sans 10"/>
              </a:rPr>
              <a:t>un </a:t>
            </a:r>
            <a:r>
              <a:rPr sz="1900" spc="40" dirty="0" err="1" smtClean="0">
                <a:latin typeface="LM Sans 10"/>
                <a:cs typeface="LM Sans 10"/>
              </a:rPr>
              <a:t>numéro</a:t>
            </a:r>
            <a:r>
              <a:rPr sz="1900" spc="40" dirty="0" smtClean="0">
                <a:latin typeface="LM Sans 10"/>
                <a:cs typeface="LM Sans 10"/>
              </a:rPr>
              <a:t> de </a:t>
            </a:r>
            <a:r>
              <a:rPr sz="1900" spc="40" dirty="0" err="1" smtClean="0">
                <a:latin typeface="LM Sans 10"/>
                <a:cs typeface="LM Sans 10"/>
              </a:rPr>
              <a:t>séquence</a:t>
            </a:r>
            <a:r>
              <a:rPr sz="1900" spc="40" dirty="0" smtClean="0">
                <a:latin typeface="LM Sans 10"/>
                <a:cs typeface="LM Sans 10"/>
              </a:rPr>
              <a:t> </a:t>
            </a:r>
            <a:r>
              <a:rPr sz="1900" spc="69" dirty="0" smtClean="0">
                <a:latin typeface="LM Sans 10"/>
                <a:cs typeface="LM Sans 10"/>
              </a:rPr>
              <a:t>= </a:t>
            </a:r>
            <a:r>
              <a:rPr sz="1900" spc="40" dirty="0" err="1" smtClean="0">
                <a:latin typeface="LM Sans 10"/>
                <a:cs typeface="LM Sans 10"/>
              </a:rPr>
              <a:t>numéro</a:t>
            </a:r>
            <a:r>
              <a:rPr sz="1900" spc="40" dirty="0" smtClean="0">
                <a:latin typeface="LM Sans 10"/>
                <a:cs typeface="LM Sans 10"/>
              </a:rPr>
              <a:t> </a:t>
            </a:r>
            <a:r>
              <a:rPr sz="1900" spc="40" dirty="0" err="1" smtClean="0">
                <a:latin typeface="LM Sans 10"/>
                <a:cs typeface="LM Sans 10"/>
              </a:rPr>
              <a:t>d'acquittement</a:t>
            </a:r>
            <a:r>
              <a:rPr sz="1900" spc="40" dirty="0" smtClean="0">
                <a:latin typeface="LM Sans 10"/>
                <a:cs typeface="LM Sans 10"/>
              </a:rPr>
              <a:t> du segment</a:t>
            </a:r>
            <a:r>
              <a:rPr sz="1900" spc="-79" dirty="0" smtClean="0">
                <a:latin typeface="LM Sans 10"/>
                <a:cs typeface="LM Sans 10"/>
              </a:rPr>
              <a:t> </a:t>
            </a:r>
            <a:r>
              <a:rPr sz="1900" spc="40" dirty="0" err="1" smtClean="0">
                <a:latin typeface="LM Sans 10"/>
                <a:cs typeface="LM Sans 10"/>
              </a:rPr>
              <a:t>reçu</a:t>
            </a:r>
            <a:endParaRPr sz="1900" dirty="0" smtClean="0">
              <a:latin typeface="LM Sans 10"/>
              <a:cs typeface="LM Sans 10"/>
            </a:endParaRPr>
          </a:p>
          <a:p>
            <a:pPr marL="25179" marR="647101">
              <a:lnSpc>
                <a:spcPct val="107500"/>
              </a:lnSpc>
              <a:spcBef>
                <a:spcPts val="1120"/>
              </a:spcBef>
            </a:pPr>
            <a:r>
              <a:rPr sz="2100" spc="40" dirty="0" smtClean="0">
                <a:latin typeface="Times New Roman"/>
                <a:cs typeface="Times New Roman"/>
              </a:rPr>
              <a:t>en </a:t>
            </a:r>
            <a:r>
              <a:rPr sz="2100" spc="50" dirty="0">
                <a:latin typeface="Times New Roman"/>
                <a:cs typeface="Times New Roman"/>
              </a:rPr>
              <a:t>l'absence </a:t>
            </a:r>
            <a:r>
              <a:rPr sz="2100" spc="40" dirty="0">
                <a:latin typeface="Times New Roman"/>
                <a:cs typeface="Times New Roman"/>
              </a:rPr>
              <a:t>de réception de </a:t>
            </a:r>
            <a:r>
              <a:rPr sz="2100" spc="79" dirty="0">
                <a:latin typeface="Times New Roman"/>
                <a:cs typeface="Times New Roman"/>
              </a:rPr>
              <a:t>cet </a:t>
            </a:r>
            <a:r>
              <a:rPr sz="2100" spc="69" dirty="0">
                <a:latin typeface="Times New Roman"/>
                <a:cs typeface="Times New Roman"/>
              </a:rPr>
              <a:t>"accusé </a:t>
            </a:r>
            <a:r>
              <a:rPr sz="2100" spc="40" dirty="0">
                <a:latin typeface="Times New Roman"/>
                <a:cs typeface="Times New Roman"/>
              </a:rPr>
              <a:t>de </a:t>
            </a:r>
            <a:r>
              <a:rPr sz="2100" spc="59" dirty="0">
                <a:latin typeface="Times New Roman"/>
                <a:cs typeface="Times New Roman"/>
              </a:rPr>
              <a:t>réception" </a:t>
            </a:r>
            <a:r>
              <a:rPr sz="2100" spc="79" dirty="0">
                <a:latin typeface="Times New Roman"/>
                <a:cs typeface="Times New Roman"/>
              </a:rPr>
              <a:t>durant </a:t>
            </a:r>
            <a:r>
              <a:rPr sz="2100" spc="59" dirty="0">
                <a:latin typeface="Times New Roman"/>
                <a:cs typeface="Times New Roman"/>
              </a:rPr>
              <a:t>un </a:t>
            </a:r>
            <a:r>
              <a:rPr sz="2100" spc="634" dirty="0">
                <a:latin typeface="Times New Roman"/>
                <a:cs typeface="Times New Roman"/>
              </a:rPr>
              <a:t> </a:t>
            </a:r>
            <a:r>
              <a:rPr sz="2100" spc="50" dirty="0">
                <a:latin typeface="Times New Roman"/>
                <a:cs typeface="Times New Roman"/>
              </a:rPr>
              <a:t>certain </a:t>
            </a:r>
            <a:r>
              <a:rPr sz="2100" spc="69" dirty="0">
                <a:latin typeface="Times New Roman"/>
                <a:cs typeface="Times New Roman"/>
              </a:rPr>
              <a:t>temps, </a:t>
            </a:r>
            <a:r>
              <a:rPr sz="2100" spc="-20" dirty="0">
                <a:latin typeface="Times New Roman"/>
                <a:cs typeface="Times New Roman"/>
              </a:rPr>
              <a:t>le </a:t>
            </a:r>
            <a:r>
              <a:rPr sz="2100" spc="59" dirty="0">
                <a:latin typeface="Times New Roman"/>
                <a:cs typeface="Times New Roman"/>
              </a:rPr>
              <a:t>segment </a:t>
            </a:r>
            <a:r>
              <a:rPr sz="2100" spc="79" dirty="0">
                <a:latin typeface="Times New Roman"/>
                <a:cs typeface="Times New Roman"/>
              </a:rPr>
              <a:t>est</a:t>
            </a:r>
            <a:r>
              <a:rPr sz="2100" spc="268" dirty="0">
                <a:latin typeface="Times New Roman"/>
                <a:cs typeface="Times New Roman"/>
              </a:rPr>
              <a:t> </a:t>
            </a:r>
            <a:r>
              <a:rPr sz="2100" spc="50" dirty="0">
                <a:latin typeface="Times New Roman"/>
                <a:cs typeface="Times New Roman"/>
              </a:rPr>
              <a:t>retransmis</a:t>
            </a:r>
            <a:endParaRPr sz="2100" dirty="0">
              <a:latin typeface="Times New Roman"/>
              <a:cs typeface="Times New Roman"/>
            </a:endParaRPr>
          </a:p>
          <a:p>
            <a:pPr marL="25179">
              <a:spcBef>
                <a:spcPts val="1259"/>
              </a:spcBef>
            </a:pPr>
            <a:r>
              <a:rPr sz="2100" spc="40" dirty="0">
                <a:latin typeface="Times New Roman"/>
                <a:cs typeface="Times New Roman"/>
              </a:rPr>
              <a:t>en</a:t>
            </a:r>
            <a:r>
              <a:rPr sz="2100" spc="188" dirty="0">
                <a:latin typeface="Times New Roman"/>
                <a:cs typeface="Times New Roman"/>
              </a:rPr>
              <a:t> </a:t>
            </a:r>
            <a:r>
              <a:rPr sz="2100" spc="50" dirty="0">
                <a:latin typeface="Times New Roman"/>
                <a:cs typeface="Times New Roman"/>
              </a:rPr>
              <a:t>cas</a:t>
            </a:r>
            <a:r>
              <a:rPr sz="2100" spc="198" dirty="0">
                <a:latin typeface="Times New Roman"/>
                <a:cs typeface="Times New Roman"/>
              </a:rPr>
              <a:t> </a:t>
            </a:r>
            <a:r>
              <a:rPr sz="2100" spc="40" dirty="0">
                <a:latin typeface="Times New Roman"/>
                <a:cs typeface="Times New Roman"/>
              </a:rPr>
              <a:t>de</a:t>
            </a:r>
            <a:r>
              <a:rPr sz="2100" spc="198" dirty="0">
                <a:latin typeface="Times New Roman"/>
                <a:cs typeface="Times New Roman"/>
              </a:rPr>
              <a:t> </a:t>
            </a:r>
            <a:r>
              <a:rPr sz="2100" spc="40" dirty="0">
                <a:latin typeface="Times New Roman"/>
                <a:cs typeface="Times New Roman"/>
              </a:rPr>
              <a:t>réception</a:t>
            </a:r>
            <a:r>
              <a:rPr sz="2100" spc="188" dirty="0">
                <a:latin typeface="Times New Roman"/>
                <a:cs typeface="Times New Roman"/>
              </a:rPr>
              <a:t> </a:t>
            </a:r>
            <a:r>
              <a:rPr sz="2100" spc="40" dirty="0">
                <a:latin typeface="Times New Roman"/>
                <a:cs typeface="Times New Roman"/>
              </a:rPr>
              <a:t>de</a:t>
            </a:r>
            <a:r>
              <a:rPr sz="2100" spc="198" dirty="0">
                <a:latin typeface="Times New Roman"/>
                <a:cs typeface="Times New Roman"/>
              </a:rPr>
              <a:t> </a:t>
            </a:r>
            <a:r>
              <a:rPr sz="2100" spc="20" dirty="0">
                <a:latin typeface="Times New Roman"/>
                <a:cs typeface="Times New Roman"/>
              </a:rPr>
              <a:t>deux</a:t>
            </a:r>
            <a:r>
              <a:rPr sz="2100" spc="198" dirty="0">
                <a:latin typeface="Times New Roman"/>
                <a:cs typeface="Times New Roman"/>
              </a:rPr>
              <a:t> </a:t>
            </a:r>
            <a:r>
              <a:rPr sz="2100" spc="50" dirty="0">
                <a:latin typeface="Times New Roman"/>
                <a:cs typeface="Times New Roman"/>
              </a:rPr>
              <a:t>segments</a:t>
            </a:r>
            <a:r>
              <a:rPr sz="2100" spc="198" dirty="0">
                <a:latin typeface="Times New Roman"/>
                <a:cs typeface="Times New Roman"/>
              </a:rPr>
              <a:t> </a:t>
            </a:r>
            <a:r>
              <a:rPr sz="2100" spc="30" dirty="0">
                <a:latin typeface="Times New Roman"/>
                <a:cs typeface="Times New Roman"/>
              </a:rPr>
              <a:t>identiques</a:t>
            </a:r>
            <a:r>
              <a:rPr sz="2100" spc="188" dirty="0">
                <a:latin typeface="Times New Roman"/>
                <a:cs typeface="Times New Roman"/>
              </a:rPr>
              <a:t> </a:t>
            </a:r>
            <a:r>
              <a:rPr sz="2100" spc="69" dirty="0">
                <a:latin typeface="Times New Roman"/>
                <a:cs typeface="Times New Roman"/>
              </a:rPr>
              <a:t>(même</a:t>
            </a:r>
            <a:r>
              <a:rPr sz="2100" spc="198" dirty="0">
                <a:latin typeface="Times New Roman"/>
                <a:cs typeface="Times New Roman"/>
              </a:rPr>
              <a:t> </a:t>
            </a:r>
            <a:r>
              <a:rPr sz="2100" spc="50" dirty="0">
                <a:latin typeface="Times New Roman"/>
                <a:cs typeface="Times New Roman"/>
              </a:rPr>
              <a:t>numéro</a:t>
            </a:r>
            <a:r>
              <a:rPr sz="2100" spc="198" dirty="0">
                <a:latin typeface="Times New Roman"/>
                <a:cs typeface="Times New Roman"/>
              </a:rPr>
              <a:t> </a:t>
            </a:r>
            <a:r>
              <a:rPr sz="2100" spc="40" dirty="0">
                <a:latin typeface="Times New Roman"/>
                <a:cs typeface="Times New Roman"/>
              </a:rPr>
              <a:t>de</a:t>
            </a:r>
            <a:endParaRPr sz="2100" dirty="0">
              <a:latin typeface="Times New Roman"/>
              <a:cs typeface="Times New Roman"/>
            </a:endParaRPr>
          </a:p>
          <a:p>
            <a:pPr marL="25179" marR="10072">
              <a:lnSpc>
                <a:spcPct val="107500"/>
              </a:lnSpc>
            </a:pPr>
            <a:r>
              <a:rPr sz="2100" spc="50" dirty="0">
                <a:latin typeface="Times New Roman"/>
                <a:cs typeface="Times New Roman"/>
              </a:rPr>
              <a:t>séquence), </a:t>
            </a:r>
            <a:r>
              <a:rPr sz="2100" spc="10" dirty="0">
                <a:latin typeface="Times New Roman"/>
                <a:cs typeface="Times New Roman"/>
              </a:rPr>
              <a:t>la </a:t>
            </a:r>
            <a:r>
              <a:rPr sz="2100" spc="40" dirty="0">
                <a:latin typeface="Times New Roman"/>
                <a:cs typeface="Times New Roman"/>
              </a:rPr>
              <a:t>machine réceptrice ne </a:t>
            </a:r>
            <a:r>
              <a:rPr sz="2100" spc="30" dirty="0">
                <a:latin typeface="Times New Roman"/>
                <a:cs typeface="Times New Roman"/>
              </a:rPr>
              <a:t>considérera </a:t>
            </a:r>
            <a:r>
              <a:rPr sz="2100" spc="50" dirty="0">
                <a:latin typeface="Times New Roman"/>
                <a:cs typeface="Times New Roman"/>
              </a:rPr>
              <a:t>que </a:t>
            </a:r>
            <a:r>
              <a:rPr sz="2100" spc="-20" dirty="0">
                <a:latin typeface="Times New Roman"/>
                <a:cs typeface="Times New Roman"/>
              </a:rPr>
              <a:t>le </a:t>
            </a:r>
            <a:r>
              <a:rPr sz="2100" spc="20" dirty="0">
                <a:latin typeface="Times New Roman"/>
                <a:cs typeface="Times New Roman"/>
              </a:rPr>
              <a:t>dernier </a:t>
            </a:r>
            <a:r>
              <a:rPr sz="2100" spc="59" dirty="0">
                <a:latin typeface="Times New Roman"/>
                <a:cs typeface="Times New Roman"/>
              </a:rPr>
              <a:t>segment  </a:t>
            </a:r>
            <a:r>
              <a:rPr sz="2100" spc="40" dirty="0">
                <a:latin typeface="Times New Roman"/>
                <a:cs typeface="Times New Roman"/>
              </a:rPr>
              <a:t>reçu</a:t>
            </a:r>
            <a:endParaRPr sz="2100" dirty="0">
              <a:latin typeface="Times New Roman"/>
              <a:cs typeface="Times New Roman"/>
            </a:endParaRPr>
          </a:p>
          <a:p>
            <a:pPr marL="25179">
              <a:spcBef>
                <a:spcPts val="1259"/>
              </a:spcBef>
            </a:pPr>
            <a:r>
              <a:rPr sz="2100" spc="40" dirty="0">
                <a:latin typeface="Times New Roman"/>
                <a:cs typeface="Times New Roman"/>
              </a:rPr>
              <a:t>Remarque: </a:t>
            </a:r>
            <a:r>
              <a:rPr sz="2100" spc="-40" dirty="0">
                <a:latin typeface="Times New Roman"/>
                <a:cs typeface="Times New Roman"/>
              </a:rPr>
              <a:t>Le </a:t>
            </a:r>
            <a:r>
              <a:rPr sz="2100" spc="40" dirty="0">
                <a:latin typeface="Times New Roman"/>
                <a:cs typeface="Times New Roman"/>
              </a:rPr>
              <a:t>protocole </a:t>
            </a:r>
            <a:r>
              <a:rPr sz="2100" spc="69" dirty="0">
                <a:latin typeface="Times New Roman"/>
                <a:cs typeface="Times New Roman"/>
              </a:rPr>
              <a:t>UDP </a:t>
            </a:r>
            <a:r>
              <a:rPr sz="2100" spc="40" dirty="0">
                <a:latin typeface="Times New Roman"/>
                <a:cs typeface="Times New Roman"/>
              </a:rPr>
              <a:t>n'envoie </a:t>
            </a:r>
            <a:r>
              <a:rPr sz="2100" spc="59" dirty="0">
                <a:latin typeface="Times New Roman"/>
                <a:cs typeface="Times New Roman"/>
              </a:rPr>
              <a:t>pas d'accusé </a:t>
            </a:r>
            <a:r>
              <a:rPr sz="2100" spc="40" dirty="0">
                <a:latin typeface="Times New Roman"/>
                <a:cs typeface="Times New Roman"/>
              </a:rPr>
              <a:t>de</a:t>
            </a:r>
            <a:r>
              <a:rPr sz="2100" spc="436" dirty="0">
                <a:latin typeface="Times New Roman"/>
                <a:cs typeface="Times New Roman"/>
              </a:rPr>
              <a:t> </a:t>
            </a:r>
            <a:r>
              <a:rPr sz="2100" spc="40" dirty="0">
                <a:latin typeface="Times New Roman"/>
                <a:cs typeface="Times New Roman"/>
              </a:rPr>
              <a:t>réception</a:t>
            </a:r>
            <a:endParaRPr sz="2100" dirty="0">
              <a:latin typeface="Times New Roman"/>
              <a:cs typeface="Times New Roman"/>
            </a:endParaRPr>
          </a:p>
        </p:txBody>
      </p:sp>
      <p:sp>
        <p:nvSpPr>
          <p:cNvPr id="11" name="object 11"/>
          <p:cNvSpPr/>
          <p:nvPr/>
        </p:nvSpPr>
        <p:spPr>
          <a:xfrm>
            <a:off x="290921" y="4228455"/>
            <a:ext cx="129451" cy="129332"/>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290921" y="5046833"/>
            <a:ext cx="129451" cy="129332"/>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290921" y="6206200"/>
            <a:ext cx="129451" cy="129332"/>
          </a:xfrm>
          <a:prstGeom prst="rect">
            <a:avLst/>
          </a:prstGeom>
          <a:blipFill>
            <a:blip r:embed="rId2" cstate="print"/>
            <a:stretch>
              <a:fillRect/>
            </a:stretch>
          </a:blipFill>
        </p:spPr>
        <p:txBody>
          <a:bodyPr wrap="square" lIns="0" tIns="0" rIns="0" bIns="0" rtlCol="0"/>
          <a:lstStyle/>
          <a:p>
            <a:endParaRPr/>
          </a:p>
        </p:txBody>
      </p:sp>
      <p:sp>
        <p:nvSpPr>
          <p:cNvPr id="14" name="Rectangle 13"/>
          <p:cNvSpPr/>
          <p:nvPr/>
        </p:nvSpPr>
        <p:spPr>
          <a:xfrm>
            <a:off x="316033" y="847514"/>
            <a:ext cx="7488832" cy="369332"/>
          </a:xfrm>
          <a:prstGeom prst="rect">
            <a:avLst/>
          </a:prstGeom>
        </p:spPr>
        <p:txBody>
          <a:bodyPr wrap="square">
            <a:spAutoFit/>
          </a:bodyPr>
          <a:lstStyle/>
          <a:p>
            <a:r>
              <a:rPr lang="fr-FR" dirty="0">
                <a:solidFill>
                  <a:srgbClr val="FF0000"/>
                </a:solidFill>
              </a:rPr>
              <a:t>Numéro de séquence et </a:t>
            </a:r>
            <a:r>
              <a:rPr lang="fr-FR" dirty="0" smtClean="0">
                <a:solidFill>
                  <a:srgbClr val="FF0000"/>
                </a:solidFill>
              </a:rPr>
              <a:t>numéro d'acquittement</a:t>
            </a:r>
            <a:endParaRPr lang="fr-FR" dirty="0">
              <a:solidFill>
                <a:srgbClr val="FF0000"/>
              </a:solidFill>
            </a:endParaRPr>
          </a:p>
        </p:txBody>
      </p:sp>
    </p:spTree>
    <p:extLst>
      <p:ext uri="{BB962C8B-B14F-4D97-AF65-F5344CB8AC3E}">
        <p14:creationId xmlns:p14="http://schemas.microsoft.com/office/powerpoint/2010/main" val="326933729"/>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0"/>
            <a:ext cx="4570740" cy="198516"/>
          </a:xfrm>
          <a:prstGeom prst="rect">
            <a:avLst/>
          </a:prstGeom>
          <a:solidFill>
            <a:srgbClr val="FCC11E"/>
          </a:solidFill>
        </p:spPr>
        <p:txBody>
          <a:bodyPr vert="horz" wrap="square" lIns="0" tIns="28956" rIns="0" bIns="0" rtlCol="0">
            <a:spAutoFit/>
          </a:bodyPr>
          <a:lstStyle/>
          <a:p>
            <a:pPr marL="965615">
              <a:spcBef>
                <a:spcPts val="228"/>
              </a:spcBef>
            </a:pPr>
            <a:r>
              <a:rPr sz="1100" spc="198" dirty="0">
                <a:solidFill>
                  <a:srgbClr val="04064C"/>
                </a:solidFill>
                <a:latin typeface="Times New Roman"/>
                <a:cs typeface="Times New Roman"/>
                <a:hlinkClick r:id="" action="ppaction://noaction"/>
              </a:rPr>
              <a:t>TCP: </a:t>
            </a:r>
            <a:r>
              <a:rPr sz="1100" spc="129" dirty="0">
                <a:solidFill>
                  <a:srgbClr val="04064C"/>
                </a:solidFill>
                <a:latin typeface="Times New Roman"/>
                <a:cs typeface="Times New Roman"/>
                <a:hlinkClick r:id="" action="ppaction://noaction"/>
              </a:rPr>
              <a:t>Transmission control</a:t>
            </a:r>
            <a:r>
              <a:rPr sz="1100" spc="218" dirty="0">
                <a:solidFill>
                  <a:srgbClr val="04064C"/>
                </a:solidFill>
                <a:latin typeface="Times New Roman"/>
                <a:cs typeface="Times New Roman"/>
                <a:hlinkClick r:id="" action="ppaction://noaction"/>
              </a:rPr>
              <a:t> </a:t>
            </a:r>
            <a:r>
              <a:rPr sz="1100" spc="129" dirty="0">
                <a:solidFill>
                  <a:srgbClr val="04064C"/>
                </a:solidFill>
                <a:latin typeface="Times New Roman"/>
                <a:cs typeface="Times New Roman"/>
                <a:hlinkClick r:id="" action="ppaction://noaction"/>
              </a:rPr>
              <a:t>protocol</a:t>
            </a:r>
            <a:endParaRPr sz="1100">
              <a:latin typeface="Times New Roman"/>
              <a:cs typeface="Times New Roman"/>
            </a:endParaRPr>
          </a:p>
        </p:txBody>
      </p:sp>
      <p:sp>
        <p:nvSpPr>
          <p:cNvPr id="3" name="object 3"/>
          <p:cNvSpPr/>
          <p:nvPr/>
        </p:nvSpPr>
        <p:spPr>
          <a:xfrm>
            <a:off x="4569909" y="1"/>
            <a:ext cx="4570740" cy="242861"/>
          </a:xfrm>
          <a:custGeom>
            <a:avLst/>
            <a:gdLst/>
            <a:ahLst/>
            <a:cxnLst/>
            <a:rect l="l" t="t" r="r" b="b"/>
            <a:pathLst>
              <a:path w="2304415" h="122555">
                <a:moveTo>
                  <a:pt x="2303995" y="0"/>
                </a:moveTo>
                <a:lnTo>
                  <a:pt x="0" y="0"/>
                </a:lnTo>
                <a:lnTo>
                  <a:pt x="0" y="122389"/>
                </a:lnTo>
                <a:lnTo>
                  <a:pt x="2303995" y="122389"/>
                </a:lnTo>
                <a:lnTo>
                  <a:pt x="2303995" y="0"/>
                </a:lnTo>
                <a:close/>
              </a:path>
            </a:pathLst>
          </a:custGeom>
          <a:solidFill>
            <a:srgbClr val="FCCF50"/>
          </a:solidFill>
        </p:spPr>
        <p:txBody>
          <a:bodyPr wrap="square" lIns="0" tIns="0" rIns="0" bIns="0" rtlCol="0"/>
          <a:lstStyle/>
          <a:p>
            <a:endParaRPr/>
          </a:p>
        </p:txBody>
      </p:sp>
      <p:sp>
        <p:nvSpPr>
          <p:cNvPr id="4" name="object 4"/>
          <p:cNvSpPr txBox="1">
            <a:spLocks noGrp="1"/>
          </p:cNvSpPr>
          <p:nvPr>
            <p:ph type="title"/>
          </p:nvPr>
        </p:nvSpPr>
        <p:spPr>
          <a:xfrm>
            <a:off x="1" y="161551"/>
            <a:ext cx="9140221" cy="794062"/>
          </a:xfrm>
          <a:prstGeom prst="rect">
            <a:avLst/>
          </a:prstGeom>
          <a:solidFill>
            <a:srgbClr val="FFE600"/>
          </a:solidFill>
        </p:spPr>
        <p:txBody>
          <a:bodyPr vert="horz" wrap="square" lIns="0" tIns="115822" rIns="0" bIns="0" rtlCol="0">
            <a:spAutoFit/>
          </a:bodyPr>
          <a:lstStyle/>
          <a:p>
            <a:pPr marL="214022">
              <a:spcBef>
                <a:spcPts val="910"/>
              </a:spcBef>
            </a:pPr>
            <a:r>
              <a:rPr spc="-59" dirty="0"/>
              <a:t>Autres </a:t>
            </a:r>
            <a:r>
              <a:rPr spc="-30" dirty="0"/>
              <a:t>drapeau</a:t>
            </a:r>
            <a:r>
              <a:rPr spc="-208" dirty="0"/>
              <a:t> </a:t>
            </a:r>
            <a:r>
              <a:rPr spc="-10" dirty="0"/>
              <a:t>TCP</a:t>
            </a:r>
          </a:p>
        </p:txBody>
      </p:sp>
      <p:sp>
        <p:nvSpPr>
          <p:cNvPr id="19" name="Espace réservé du contenu 18"/>
          <p:cNvSpPr>
            <a:spLocks noGrp="1"/>
          </p:cNvSpPr>
          <p:nvPr>
            <p:ph idx="1"/>
          </p:nvPr>
        </p:nvSpPr>
        <p:spPr/>
        <p:txBody>
          <a:bodyPr>
            <a:normAutofit fontScale="92500" lnSpcReduction="20000"/>
          </a:bodyPr>
          <a:lstStyle/>
          <a:p>
            <a:pPr fontAlgn="base"/>
            <a:r>
              <a:rPr lang="fr-FR" b="1" dirty="0"/>
              <a:t>Taille de l’entête (HLEN) </a:t>
            </a:r>
            <a:r>
              <a:rPr lang="fr-FR" dirty="0"/>
              <a:t>sur 4bits : indique la taille de l’entête en groupe de 4 octets. C’est-à-dire, si l’entête est de </a:t>
            </a:r>
            <a:r>
              <a:rPr lang="fr-FR" b="1" dirty="0"/>
              <a:t>20 octets</a:t>
            </a:r>
            <a:r>
              <a:rPr lang="fr-FR" dirty="0"/>
              <a:t> (longueur minimale de l’entête TCP) alors ce champ aura comme valeur </a:t>
            </a:r>
            <a:r>
              <a:rPr lang="fr-FR" b="1" dirty="0"/>
              <a:t>5</a:t>
            </a:r>
            <a:r>
              <a:rPr lang="fr-FR" dirty="0"/>
              <a:t> (car 4 x 5 = 20) et si l’entête est de </a:t>
            </a:r>
            <a:r>
              <a:rPr lang="fr-FR" b="1" dirty="0"/>
              <a:t>60 octets </a:t>
            </a:r>
            <a:r>
              <a:rPr lang="fr-FR" dirty="0"/>
              <a:t>(longueur maximale de l’entête TCP), alors ce champ aura comme valeur </a:t>
            </a:r>
            <a:r>
              <a:rPr lang="fr-FR" b="1" dirty="0"/>
              <a:t>15</a:t>
            </a:r>
            <a:r>
              <a:rPr lang="fr-FR" dirty="0"/>
              <a:t> (car 4 x 15 = 60). Donc on peut dire que cette valeur est comprise entre </a:t>
            </a:r>
            <a:r>
              <a:rPr lang="fr-FR" b="1" dirty="0"/>
              <a:t>5</a:t>
            </a:r>
            <a:r>
              <a:rPr lang="fr-FR" dirty="0"/>
              <a:t> et </a:t>
            </a:r>
            <a:r>
              <a:rPr lang="fr-FR" b="1" dirty="0"/>
              <a:t>15</a:t>
            </a:r>
            <a:r>
              <a:rPr lang="fr-FR" dirty="0"/>
              <a:t>.</a:t>
            </a:r>
          </a:p>
          <a:p>
            <a:pPr fontAlgn="base"/>
            <a:r>
              <a:rPr lang="fr-FR" b="1" dirty="0" err="1"/>
              <a:t>Reserved</a:t>
            </a:r>
            <a:r>
              <a:rPr lang="fr-FR" b="1" dirty="0"/>
              <a:t> </a:t>
            </a:r>
            <a:r>
              <a:rPr lang="fr-FR" dirty="0"/>
              <a:t>sur 6 bits : réservés pour une utilisation future.</a:t>
            </a:r>
          </a:p>
          <a:p>
            <a:pPr marL="0" indent="0">
              <a:buNone/>
            </a:pPr>
            <a:endParaRPr lang="fr-FR" dirty="0"/>
          </a:p>
        </p:txBody>
      </p:sp>
    </p:spTree>
    <p:extLst>
      <p:ext uri="{BB962C8B-B14F-4D97-AF65-F5344CB8AC3E}">
        <p14:creationId xmlns:p14="http://schemas.microsoft.com/office/powerpoint/2010/main" val="3234982640"/>
      </p:ext>
    </p:extLst>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1960</TotalTime>
  <Words>2489</Words>
  <Application>Microsoft Office PowerPoint</Application>
  <PresentationFormat>Affichage à l'écran (4:3)</PresentationFormat>
  <Paragraphs>252</Paragraphs>
  <Slides>32</Slides>
  <Notes>0</Notes>
  <HiddenSlides>0</HiddenSlides>
  <MMClips>0</MMClips>
  <ScaleCrop>false</ScaleCrop>
  <HeadingPairs>
    <vt:vector size="4" baseType="variant">
      <vt:variant>
        <vt:lpstr>Thème</vt:lpstr>
      </vt:variant>
      <vt:variant>
        <vt:i4>1</vt:i4>
      </vt:variant>
      <vt:variant>
        <vt:lpstr>Titres des diapositives</vt:lpstr>
      </vt:variant>
      <vt:variant>
        <vt:i4>32</vt:i4>
      </vt:variant>
    </vt:vector>
  </HeadingPairs>
  <TitlesOfParts>
    <vt:vector size="33" baseType="lpstr">
      <vt:lpstr>Thème Office</vt:lpstr>
      <vt:lpstr>Couche transport</vt:lpstr>
      <vt:lpstr>Rôle de la couche transport</vt:lpstr>
      <vt:lpstr>Protocoles utilisés pour la couche transport</vt:lpstr>
      <vt:lpstr>Le protocole TCP</vt:lpstr>
      <vt:lpstr>Éléments du TCP</vt:lpstr>
      <vt:lpstr>Présentation PowerPoint</vt:lpstr>
      <vt:lpstr>Les ports</vt:lpstr>
      <vt:lpstr>La fiabilité du protocole TCP:</vt:lpstr>
      <vt:lpstr>Autres drapeau TCP</vt:lpstr>
      <vt:lpstr>Autres drapeau TCP</vt:lpstr>
      <vt:lpstr>Protocole TCP: Établissement de connexion</vt:lpstr>
      <vt:lpstr>Protocole TCP: Établissement de connexion</vt:lpstr>
      <vt:lpstr>Fermeture de connexion</vt:lpstr>
      <vt:lpstr>Fermeture de connexion</vt:lpstr>
      <vt:lpstr>Autres drapeau TCP</vt:lpstr>
      <vt:lpstr>Autres drapeau TCP</vt:lpstr>
      <vt:lpstr>Le protocole UDP</vt:lpstr>
      <vt:lpstr>Structure de l'entête UDP</vt:lpstr>
      <vt:lpstr>Définition des différents champs UDP</vt:lpstr>
      <vt:lpstr>Exercices:Analyser les trames suivantes</vt:lpstr>
      <vt:lpstr>Exercices:Analyser les trames suivantes</vt:lpstr>
      <vt:lpstr>Exercices:Analyser les trames suivantes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hassan</dc:creator>
  <cp:lastModifiedBy>hassan</cp:lastModifiedBy>
  <cp:revision>34</cp:revision>
  <dcterms:created xsi:type="dcterms:W3CDTF">2022-03-12T15:06:36Z</dcterms:created>
  <dcterms:modified xsi:type="dcterms:W3CDTF">2022-04-03T23:18:30Z</dcterms:modified>
</cp:coreProperties>
</file>