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8"/>
  </p:notesMasterIdLst>
  <p:handoutMasterIdLst>
    <p:handoutMasterId r:id="rId19"/>
  </p:handoutMasterIdLst>
  <p:sldIdLst>
    <p:sldId id="1859" r:id="rId6"/>
    <p:sldId id="1857" r:id="rId7"/>
    <p:sldId id="1864" r:id="rId8"/>
    <p:sldId id="1660" r:id="rId9"/>
    <p:sldId id="1867" r:id="rId10"/>
    <p:sldId id="1670" r:id="rId11"/>
    <p:sldId id="1548" r:id="rId12"/>
    <p:sldId id="1635" r:id="rId13"/>
    <p:sldId id="1875" r:id="rId14"/>
    <p:sldId id="1802" r:id="rId15"/>
    <p:sldId id="1876" r:id="rId16"/>
    <p:sldId id="1874"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4"/>
            <p14:sldId id="1660"/>
            <p14:sldId id="1867"/>
            <p14:sldId id="1670"/>
            <p14:sldId id="1548"/>
            <p14:sldId id="1635"/>
            <p14:sldId id="1875"/>
            <p14:sldId id="1802"/>
            <p14:sldId id="1876"/>
            <p14:sldId id="18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8" autoAdjust="0"/>
    <p:restoredTop sz="92133" autoAdjust="0"/>
  </p:normalViewPr>
  <p:slideViewPr>
    <p:cSldViewPr snapToGrid="0">
      <p:cViewPr varScale="1">
        <p:scale>
          <a:sx n="76" d="100"/>
          <a:sy n="76" d="100"/>
        </p:scale>
        <p:origin x="974" y="43"/>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4/22/2024 9:10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4/22/2024 9:09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4/22/2024 9:09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4/22/2024 9:09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4/22/2024 9:09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4/22/2024 9:09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4/22/2024 9:09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When working with Computer Vision (CV), you're essentially translating the human concept of vision into your computer's language. This means that tasks which may be challenging for your own eyes and brain to process could be deemed impossible for a computer to handle through CV alone. However, while computers excel in processing vast quantities of data, the quality of comprehension and output often surpasses that of machines when guided by the human brain. To achieve high accuracy and precise results in your CV projects, there are three essential paths to follow:</a:t>
            </a:r>
          </a:p>
          <a:p>
            <a:pPr algn="l">
              <a:buFont typeface="+mj-lt"/>
              <a:buAutoNum type="arabicPeriod"/>
            </a:pPr>
            <a:r>
              <a:rPr lang="en-US" b="1" i="0" dirty="0">
                <a:solidFill>
                  <a:srgbClr val="ECECEC"/>
                </a:solidFill>
                <a:effectLst/>
                <a:highlight>
                  <a:srgbClr val="212121"/>
                </a:highlight>
                <a:latin typeface="Söhne"/>
              </a:rPr>
              <a:t>Preprocessing:</a:t>
            </a:r>
            <a:r>
              <a:rPr lang="en-US" b="0" i="0" dirty="0">
                <a:solidFill>
                  <a:srgbClr val="ECECEC"/>
                </a:solidFill>
                <a:effectLst/>
                <a:highlight>
                  <a:srgbClr val="212121"/>
                </a:highlight>
                <a:latin typeface="Söhne"/>
              </a:rPr>
              <a:t> This initial step is especially crucial when dealing with images. Ensuring that your data is clean, standardized, and appropriately prepared sets a solid foundation for accurate analysis.</a:t>
            </a:r>
          </a:p>
          <a:p>
            <a:pPr algn="l">
              <a:buFont typeface="+mj-lt"/>
              <a:buAutoNum type="arabicPeriod"/>
            </a:pPr>
            <a:r>
              <a:rPr lang="en-US" b="1" i="0" dirty="0">
                <a:solidFill>
                  <a:srgbClr val="ECECEC"/>
                </a:solidFill>
                <a:effectLst/>
                <a:highlight>
                  <a:srgbClr val="212121"/>
                </a:highlight>
                <a:latin typeface="Söhne"/>
              </a:rPr>
              <a:t>Hyperparameter Tuning:</a:t>
            </a:r>
            <a:r>
              <a:rPr lang="en-US" b="0" i="0" dirty="0">
                <a:solidFill>
                  <a:srgbClr val="ECECEC"/>
                </a:solidFill>
                <a:effectLst/>
                <a:highlight>
                  <a:srgbClr val="212121"/>
                </a:highlight>
                <a:latin typeface="Söhne"/>
              </a:rPr>
              <a:t> Fine-tuning the parameters of your model is paramount. Adjusting these parameters optimally enhances the performance of your CV algorithms, leading to more accurate outcomes.</a:t>
            </a:r>
          </a:p>
          <a:p>
            <a:pPr algn="l">
              <a:buFont typeface="+mj-lt"/>
              <a:buAutoNum type="arabicPeriod"/>
            </a:pPr>
            <a:r>
              <a:rPr lang="en-US" b="1" i="0" dirty="0">
                <a:solidFill>
                  <a:srgbClr val="ECECEC"/>
                </a:solidFill>
                <a:effectLst/>
                <a:highlight>
                  <a:srgbClr val="212121"/>
                </a:highlight>
                <a:latin typeface="Söhne"/>
              </a:rPr>
              <a:t>Architectural Design:</a:t>
            </a:r>
            <a:r>
              <a:rPr lang="en-US" b="0" i="0" dirty="0">
                <a:solidFill>
                  <a:srgbClr val="ECECEC"/>
                </a:solidFill>
                <a:effectLst/>
                <a:highlight>
                  <a:srgbClr val="212121"/>
                </a:highlight>
                <a:latin typeface="Söhne"/>
              </a:rPr>
              <a:t> Crafting a robust and efficient architecture for your model is key. By designing a powerful framework that effectively processes input data, you pave the way for superior results in your CV projects.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4/22/2024 9:09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4/22/2024 9:09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4/22/2024 9:09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4/22/2024 9:09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2729837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F033E-F14A-114C-B288-17BC08A34944}"/>
              </a:ext>
            </a:extLst>
          </p:cNvPr>
          <p:cNvSpPr txBox="1">
            <a:spLocks/>
          </p:cNvSpPr>
          <p:nvPr/>
        </p:nvSpPr>
        <p:spPr>
          <a:xfrm>
            <a:off x="588263" y="457200"/>
            <a:ext cx="11018520"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solidFill>
                  <a:schemeClr val="accent1">
                    <a:lumMod val="50000"/>
                  </a:schemeClr>
                </a:solidFill>
              </a:rPr>
              <a:t>Trikes:</a:t>
            </a:r>
          </a:p>
        </p:txBody>
      </p:sp>
      <p:sp>
        <p:nvSpPr>
          <p:cNvPr id="3" name="Text Placeholder 2">
            <a:extLst>
              <a:ext uri="{FF2B5EF4-FFF2-40B4-BE49-F238E27FC236}">
                <a16:creationId xmlns:a16="http://schemas.microsoft.com/office/drawing/2014/main" id="{278D1F4F-AAA6-CCA4-58F9-1D13B14842D9}"/>
              </a:ext>
            </a:extLst>
          </p:cNvPr>
          <p:cNvSpPr txBox="1">
            <a:spLocks/>
          </p:cNvSpPr>
          <p:nvPr/>
        </p:nvSpPr>
        <p:spPr>
          <a:xfrm>
            <a:off x="376770" y="1019432"/>
            <a:ext cx="11018520" cy="110799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accent1">
                    <a:lumMod val="50000"/>
                  </a:schemeClr>
                </a:solidFill>
              </a:rPr>
              <a:t>Don’t copy past from chat-</a:t>
            </a:r>
            <a:r>
              <a:rPr lang="en-US" sz="2400" dirty="0" err="1">
                <a:solidFill>
                  <a:schemeClr val="accent1">
                    <a:lumMod val="50000"/>
                  </a:schemeClr>
                </a:solidFill>
              </a:rPr>
              <a:t>gpt</a:t>
            </a:r>
            <a:endParaRPr lang="en-US" sz="2400" dirty="0">
              <a:solidFill>
                <a:schemeClr val="accent1">
                  <a:lumMod val="50000"/>
                </a:schemeClr>
              </a:solidFill>
            </a:endParaRPr>
          </a:p>
          <a:p>
            <a:r>
              <a:rPr lang="en-US" sz="2400" dirty="0">
                <a:solidFill>
                  <a:schemeClr val="accent1">
                    <a:lumMod val="50000"/>
                  </a:schemeClr>
                </a:solidFill>
              </a:rPr>
              <a:t>Like the image it doesn’t give you the right answer always </a:t>
            </a:r>
          </a:p>
        </p:txBody>
      </p:sp>
      <p:sp>
        <p:nvSpPr>
          <p:cNvPr id="4" name="TextBox 3">
            <a:extLst>
              <a:ext uri="{FF2B5EF4-FFF2-40B4-BE49-F238E27FC236}">
                <a16:creationId xmlns:a16="http://schemas.microsoft.com/office/drawing/2014/main" id="{9B4E3568-963E-377D-943F-7F6F61478569}"/>
              </a:ext>
            </a:extLst>
          </p:cNvPr>
          <p:cNvSpPr txBox="1"/>
          <p:nvPr/>
        </p:nvSpPr>
        <p:spPr>
          <a:xfrm>
            <a:off x="584200" y="4977256"/>
            <a:ext cx="10811090" cy="738664"/>
          </a:xfrm>
          <a:prstGeom prst="rect">
            <a:avLst/>
          </a:prstGeom>
          <a:noFill/>
        </p:spPr>
        <p:txBody>
          <a:bodyPr wrap="square" lIns="0" tIns="0" rIns="0" bIns="0" rtlCol="0">
            <a:spAutoFit/>
          </a:bodyPr>
          <a:lstStyle/>
          <a:p>
            <a:pPr algn="l"/>
            <a:r>
              <a:rPr lang="en-US" sz="2400" dirty="0">
                <a:solidFill>
                  <a:schemeClr val="accent1">
                    <a:lumMod val="50000"/>
                  </a:schemeClr>
                </a:solidFill>
              </a:rPr>
              <a:t>6-If you encounter a problem that can be effectively solved using traditional machine learning techniques, there's no need to resort to deep learning.</a:t>
            </a:r>
          </a:p>
        </p:txBody>
      </p:sp>
      <p:pic>
        <p:nvPicPr>
          <p:cNvPr id="8" name="Picture 7" descr="A screenshot of a computer program&#10;&#10;Description automatically generated">
            <a:extLst>
              <a:ext uri="{FF2B5EF4-FFF2-40B4-BE49-F238E27FC236}">
                <a16:creationId xmlns:a16="http://schemas.microsoft.com/office/drawing/2014/main" id="{CB741F60-3CFA-8E59-A612-B629640DCDCA}"/>
              </a:ext>
            </a:extLst>
          </p:cNvPr>
          <p:cNvPicPr>
            <a:picLocks noChangeAspect="1"/>
          </p:cNvPicPr>
          <p:nvPr/>
        </p:nvPicPr>
        <p:blipFill>
          <a:blip r:embed="rId3"/>
          <a:stretch>
            <a:fillRect/>
          </a:stretch>
        </p:blipFill>
        <p:spPr>
          <a:xfrm>
            <a:off x="673239" y="2060084"/>
            <a:ext cx="7586505" cy="2041090"/>
          </a:xfrm>
          <a:prstGeom prst="rect">
            <a:avLst/>
          </a:prstGeom>
        </p:spPr>
      </p:pic>
    </p:spTree>
    <p:extLst>
      <p:ext uri="{BB962C8B-B14F-4D97-AF65-F5344CB8AC3E}">
        <p14:creationId xmlns:p14="http://schemas.microsoft.com/office/powerpoint/2010/main" val="13852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with a chain in the center&#10;&#10;Description automatically generated">
            <a:extLst>
              <a:ext uri="{FF2B5EF4-FFF2-40B4-BE49-F238E27FC236}">
                <a16:creationId xmlns:a16="http://schemas.microsoft.com/office/drawing/2014/main" id="{5E4D8480-6FB1-C6C5-8C1C-01C47B47D2C3}"/>
              </a:ext>
            </a:extLst>
          </p:cNvPr>
          <p:cNvPicPr>
            <a:picLocks noChangeAspect="1"/>
          </p:cNvPicPr>
          <p:nvPr/>
        </p:nvPicPr>
        <p:blipFill>
          <a:blip r:embed="rId2"/>
          <a:stretch>
            <a:fillRect/>
          </a:stretch>
        </p:blipFill>
        <p:spPr>
          <a:xfrm>
            <a:off x="2574459" y="277027"/>
            <a:ext cx="6098538" cy="6858000"/>
          </a:xfrm>
          <a:prstGeom prst="rect">
            <a:avLst/>
          </a:prstGeom>
        </p:spPr>
      </p:pic>
    </p:spTree>
    <p:extLst>
      <p:ext uri="{BB962C8B-B14F-4D97-AF65-F5344CB8AC3E}">
        <p14:creationId xmlns:p14="http://schemas.microsoft.com/office/powerpoint/2010/main" val="27878335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Thank You.</a:t>
            </a:r>
          </a:p>
        </p:txBody>
      </p:sp>
    </p:spTree>
    <p:extLst>
      <p:ext uri="{BB962C8B-B14F-4D97-AF65-F5344CB8AC3E}">
        <p14:creationId xmlns:p14="http://schemas.microsoft.com/office/powerpoint/2010/main" val="304832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6125" y="2586432"/>
            <a:ext cx="10995736" cy="553998"/>
          </a:xfrm>
        </p:spPr>
        <p:txBody>
          <a:bodyPr/>
          <a:lstStyle/>
          <a:p>
            <a:r>
              <a:rPr lang="en-US" dirty="0">
                <a:solidFill>
                  <a:schemeClr val="accent1">
                    <a:lumMod val="75000"/>
                  </a:schemeClr>
                </a:solidFill>
              </a:rPr>
              <a:t>			Computer vision.</a:t>
            </a:r>
          </a:p>
        </p:txBody>
      </p:sp>
      <p:sp>
        <p:nvSpPr>
          <p:cNvPr id="5" name="Text Placeholder 4"/>
          <p:cNvSpPr>
            <a:spLocks noGrp="1"/>
          </p:cNvSpPr>
          <p:nvPr>
            <p:ph type="body" sz="quarter" idx="4294967295"/>
          </p:nvPr>
        </p:nvSpPr>
        <p:spPr>
          <a:xfrm>
            <a:off x="584200" y="3654623"/>
            <a:ext cx="11025188" cy="307777"/>
          </a:xfrm>
        </p:spPr>
        <p:txBody>
          <a:bodyPr/>
          <a:lstStyle/>
          <a:p>
            <a:r>
              <a:rPr lang="en-US"/>
              <a:t>Subtitle or speaker name</a:t>
            </a:r>
            <a:endParaRPr lang="en-US" dirty="0"/>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3688" y="2936557"/>
            <a:ext cx="11027839" cy="492443"/>
          </a:xfrm>
        </p:spPr>
        <p:txBody>
          <a:bodyPr/>
          <a:lstStyle/>
          <a:p>
            <a:r>
              <a:rPr lang="en-US" sz="3200" dirty="0">
                <a:solidFill>
                  <a:schemeClr val="accent1">
                    <a:lumMod val="75000"/>
                  </a:schemeClr>
                </a:solidFill>
              </a:rPr>
              <a:t>Custom Vision &amp; Essential Tips and Tricks</a:t>
            </a:r>
          </a:p>
        </p:txBody>
      </p:sp>
      <p:sp>
        <p:nvSpPr>
          <p:cNvPr id="5" name="Text Placeholder 4"/>
          <p:cNvSpPr>
            <a:spLocks noGrp="1"/>
          </p:cNvSpPr>
          <p:nvPr>
            <p:ph type="body" sz="quarter" idx="12"/>
          </p:nvPr>
        </p:nvSpPr>
        <p:spPr/>
        <p:txBody>
          <a:bodyPr/>
          <a:lstStyle/>
          <a:p>
            <a:r>
              <a:rPr lang="en-US" dirty="0" err="1">
                <a:solidFill>
                  <a:schemeClr val="accent1">
                    <a:lumMod val="75000"/>
                  </a:schemeClr>
                </a:solidFill>
              </a:rPr>
              <a:t>Eng.Youssef_khalaf</a:t>
            </a:r>
            <a:endParaRPr lang="en-US" dirty="0">
              <a:solidFill>
                <a:schemeClr val="accent1">
                  <a:lumMod val="75000"/>
                </a:schemeClr>
              </a:solidFill>
            </a:endParaRPr>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8F5C34-515B-7950-7232-44A026DB5B52}"/>
              </a:ext>
            </a:extLst>
          </p:cNvPr>
          <p:cNvPicPr>
            <a:picLocks noChangeAspect="1"/>
          </p:cNvPicPr>
          <p:nvPr/>
        </p:nvPicPr>
        <p:blipFill>
          <a:blip r:embed="rId3"/>
          <a:stretch>
            <a:fillRect/>
          </a:stretch>
        </p:blipFill>
        <p:spPr>
          <a:xfrm>
            <a:off x="584200" y="1436687"/>
            <a:ext cx="11025188" cy="4542082"/>
          </a:xfrm>
          <a:prstGeom prst="rect">
            <a:avLst/>
          </a:prstGeom>
        </p:spPr>
      </p:pic>
      <p:sp>
        <p:nvSpPr>
          <p:cNvPr id="8" name="TextBox 7">
            <a:extLst>
              <a:ext uri="{FF2B5EF4-FFF2-40B4-BE49-F238E27FC236}">
                <a16:creationId xmlns:a16="http://schemas.microsoft.com/office/drawing/2014/main" id="{C7CD8998-0C6E-E33A-B303-E486FF0B37A6}"/>
              </a:ext>
            </a:extLst>
          </p:cNvPr>
          <p:cNvSpPr txBox="1"/>
          <p:nvPr/>
        </p:nvSpPr>
        <p:spPr>
          <a:xfrm flipH="1">
            <a:off x="723546" y="585789"/>
            <a:ext cx="10885842" cy="738664"/>
          </a:xfrm>
          <a:prstGeom prst="rect">
            <a:avLst/>
          </a:prstGeom>
          <a:noFill/>
        </p:spPr>
        <p:txBody>
          <a:bodyPr wrap="square" lIns="0" tIns="0" rIns="0" bIns="0" rtlCol="0">
            <a:spAutoFit/>
          </a:bodyPr>
          <a:lstStyle/>
          <a:p>
            <a:pPr algn="l"/>
            <a:r>
              <a:rPr lang="en-US" sz="4800" dirty="0">
                <a:solidFill>
                  <a:schemeClr val="accent1">
                    <a:lumMod val="75000"/>
                  </a:schemeClr>
                </a:solidFill>
              </a:rPr>
              <a:t>The Steps of Custom Vision </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90868" y="2891381"/>
            <a:ext cx="11018520" cy="923330"/>
          </a:xfrm>
        </p:spPr>
        <p:txBody>
          <a:bodyPr/>
          <a:lstStyle/>
          <a:p>
            <a:r>
              <a:rPr lang="en-US" sz="6000" dirty="0">
                <a:solidFill>
                  <a:schemeClr val="accent1">
                    <a:lumMod val="50000"/>
                  </a:schemeClr>
                </a:solidFill>
                <a:highlight>
                  <a:srgbClr val="E6E6E6"/>
                </a:highlight>
              </a:rPr>
              <a:t>Let’s dive into our work in Azure</a:t>
            </a:r>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3688" y="745753"/>
            <a:ext cx="1207787" cy="553998"/>
          </a:xfrm>
        </p:spPr>
        <p:txBody>
          <a:bodyPr/>
          <a:lstStyle/>
          <a:p>
            <a:r>
              <a:rPr lang="en-US" sz="3600" dirty="0">
                <a:solidFill>
                  <a:schemeClr val="accent1">
                    <a:lumMod val="50000"/>
                  </a:schemeClr>
                </a:solidFill>
              </a:rPr>
              <a:t>Tips:</a:t>
            </a:r>
          </a:p>
        </p:txBody>
      </p:sp>
      <p:sp>
        <p:nvSpPr>
          <p:cNvPr id="2" name="TextBox 1">
            <a:extLst>
              <a:ext uri="{FF2B5EF4-FFF2-40B4-BE49-F238E27FC236}">
                <a16:creationId xmlns:a16="http://schemas.microsoft.com/office/drawing/2014/main" id="{0931887C-6DA1-3E32-FE25-9A952AEF1CBB}"/>
              </a:ext>
            </a:extLst>
          </p:cNvPr>
          <p:cNvSpPr txBox="1"/>
          <p:nvPr/>
        </p:nvSpPr>
        <p:spPr>
          <a:xfrm flipH="1">
            <a:off x="590932" y="1435101"/>
            <a:ext cx="10351722" cy="307777"/>
          </a:xfrm>
          <a:prstGeom prst="rect">
            <a:avLst/>
          </a:prstGeom>
          <a:noFill/>
        </p:spPr>
        <p:txBody>
          <a:bodyPr wrap="square" lIns="0" tIns="0" rIns="0" bIns="0" rtlCol="0">
            <a:spAutoFit/>
          </a:bodyPr>
          <a:lstStyle/>
          <a:p>
            <a:pPr algn="l"/>
            <a:r>
              <a:rPr lang="en-US" sz="2000" dirty="0">
                <a:solidFill>
                  <a:schemeClr val="accent1">
                    <a:lumMod val="75000"/>
                  </a:schemeClr>
                </a:solidFill>
              </a:rPr>
              <a:t>The section will give you some of tips when creating any project in CV</a:t>
            </a:r>
          </a:p>
        </p:txBody>
      </p:sp>
      <p:sp>
        <p:nvSpPr>
          <p:cNvPr id="5" name="TextBox 4">
            <a:extLst>
              <a:ext uri="{FF2B5EF4-FFF2-40B4-BE49-F238E27FC236}">
                <a16:creationId xmlns:a16="http://schemas.microsoft.com/office/drawing/2014/main" id="{8D11CEBC-A65C-C641-D7A6-36D3CADECC15}"/>
              </a:ext>
            </a:extLst>
          </p:cNvPr>
          <p:cNvSpPr txBox="1"/>
          <p:nvPr/>
        </p:nvSpPr>
        <p:spPr>
          <a:xfrm>
            <a:off x="590868" y="2155227"/>
            <a:ext cx="9133952" cy="307777"/>
          </a:xfrm>
          <a:prstGeom prst="rect">
            <a:avLst/>
          </a:prstGeom>
          <a:noFill/>
        </p:spPr>
        <p:txBody>
          <a:bodyPr wrap="square" lIns="0" tIns="0" rIns="0" bIns="0" rtlCol="0">
            <a:spAutoFit/>
          </a:bodyPr>
          <a:lstStyle/>
          <a:p>
            <a:pPr algn="l"/>
            <a:r>
              <a:rPr lang="en-US" sz="2000" dirty="0">
                <a:solidFill>
                  <a:schemeClr val="accent1">
                    <a:lumMod val="75000"/>
                  </a:schemeClr>
                </a:solidFill>
              </a:rPr>
              <a:t>1-Before doing any projects think in what that’s project will help the people </a:t>
            </a:r>
          </a:p>
        </p:txBody>
      </p:sp>
      <p:sp>
        <p:nvSpPr>
          <p:cNvPr id="9" name="TextBox 8">
            <a:extLst>
              <a:ext uri="{FF2B5EF4-FFF2-40B4-BE49-F238E27FC236}">
                <a16:creationId xmlns:a16="http://schemas.microsoft.com/office/drawing/2014/main" id="{32135B1C-E08C-CEE2-61A3-78C295CDE414}"/>
              </a:ext>
            </a:extLst>
          </p:cNvPr>
          <p:cNvSpPr txBox="1"/>
          <p:nvPr/>
        </p:nvSpPr>
        <p:spPr>
          <a:xfrm>
            <a:off x="590868" y="2813447"/>
            <a:ext cx="10834108" cy="1231106"/>
          </a:xfrm>
          <a:prstGeom prst="rect">
            <a:avLst/>
          </a:prstGeom>
          <a:noFill/>
        </p:spPr>
        <p:txBody>
          <a:bodyPr wrap="square" lIns="0" tIns="0" rIns="0" bIns="0" rtlCol="0">
            <a:spAutoFit/>
          </a:bodyPr>
          <a:lstStyle/>
          <a:p>
            <a:pPr algn="l"/>
            <a:r>
              <a:rPr lang="en-US" sz="2000" dirty="0">
                <a:solidFill>
                  <a:schemeClr val="accent1">
                    <a:lumMod val="75000"/>
                  </a:schemeClr>
                </a:solidFill>
              </a:rPr>
              <a:t>2-When dealing with CV you dealing with the concept of Vision of human but you do it in your own computer  mean that anything your vision hard to do and your brain hard to process it’s impossible your computer do when using CV but if you get into quantity the computer is for sure the winner but the quality  of processing and get the result your brain is incredible in it.  </a:t>
            </a:r>
          </a:p>
        </p:txBody>
      </p:sp>
      <p:sp>
        <p:nvSpPr>
          <p:cNvPr id="12" name="TextBox 11">
            <a:extLst>
              <a:ext uri="{FF2B5EF4-FFF2-40B4-BE49-F238E27FC236}">
                <a16:creationId xmlns:a16="http://schemas.microsoft.com/office/drawing/2014/main" id="{3C68CF36-16B4-CE53-801E-CFC8D942070A}"/>
              </a:ext>
            </a:extLst>
          </p:cNvPr>
          <p:cNvSpPr txBox="1"/>
          <p:nvPr/>
        </p:nvSpPr>
        <p:spPr>
          <a:xfrm>
            <a:off x="584200" y="4592097"/>
            <a:ext cx="10741688" cy="1231106"/>
          </a:xfrm>
          <a:prstGeom prst="rect">
            <a:avLst/>
          </a:prstGeom>
          <a:noFill/>
        </p:spPr>
        <p:txBody>
          <a:bodyPr wrap="square" lIns="0" tIns="0" rIns="0" bIns="0" rtlCol="0">
            <a:spAutoFit/>
          </a:bodyPr>
          <a:lstStyle/>
          <a:p>
            <a:pPr algn="l"/>
            <a:r>
              <a:rPr lang="en-US" sz="2000" dirty="0">
                <a:solidFill>
                  <a:schemeClr val="accent1">
                    <a:lumMod val="75000"/>
                  </a:schemeClr>
                </a:solidFill>
              </a:rPr>
              <a:t>3-To get high accuracy and accurate result you have to 3 roads to walk </a:t>
            </a:r>
          </a:p>
          <a:p>
            <a:pPr algn="l"/>
            <a:r>
              <a:rPr lang="en-US" sz="2000" dirty="0">
                <a:solidFill>
                  <a:schemeClr val="accent1">
                    <a:lumMod val="75000"/>
                  </a:schemeClr>
                </a:solidFill>
              </a:rPr>
              <a:t>		1-Preprocessing step especially when dealing with images </a:t>
            </a:r>
          </a:p>
          <a:p>
            <a:pPr algn="l"/>
            <a:r>
              <a:rPr lang="en-US" sz="2000" dirty="0">
                <a:solidFill>
                  <a:schemeClr val="accent1">
                    <a:lumMod val="75000"/>
                  </a:schemeClr>
                </a:solidFill>
              </a:rPr>
              <a:t>		2-Tunning the hyper params in your model </a:t>
            </a:r>
          </a:p>
          <a:p>
            <a:pPr algn="l"/>
            <a:r>
              <a:rPr lang="en-US" sz="2000" dirty="0">
                <a:solidFill>
                  <a:schemeClr val="accent1">
                    <a:lumMod val="75000"/>
                  </a:schemeClr>
                </a:solidFill>
              </a:rPr>
              <a:t>		3-Make a powerful architecture to your model </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F44DF-DA40-9699-D77A-5E1B652AE774}"/>
              </a:ext>
            </a:extLst>
          </p:cNvPr>
          <p:cNvSpPr txBox="1"/>
          <p:nvPr/>
        </p:nvSpPr>
        <p:spPr>
          <a:xfrm>
            <a:off x="293688" y="833186"/>
            <a:ext cx="9837336" cy="430887"/>
          </a:xfrm>
          <a:prstGeom prst="rect">
            <a:avLst/>
          </a:prstGeom>
          <a:noFill/>
        </p:spPr>
        <p:txBody>
          <a:bodyPr wrap="square" lIns="0" tIns="0" rIns="0" bIns="0" rtlCol="0">
            <a:spAutoFit/>
          </a:bodyPr>
          <a:lstStyle/>
          <a:p>
            <a:pPr algn="l"/>
            <a:r>
              <a:rPr lang="en-US" sz="2800" dirty="0">
                <a:solidFill>
                  <a:schemeClr val="accent1">
                    <a:lumMod val="50000"/>
                  </a:schemeClr>
                </a:solidFill>
              </a:rPr>
              <a:t>Tips:</a:t>
            </a:r>
          </a:p>
        </p:txBody>
      </p:sp>
      <p:sp>
        <p:nvSpPr>
          <p:cNvPr id="7" name="TextBox 6">
            <a:extLst>
              <a:ext uri="{FF2B5EF4-FFF2-40B4-BE49-F238E27FC236}">
                <a16:creationId xmlns:a16="http://schemas.microsoft.com/office/drawing/2014/main" id="{54CF603E-AFA8-1AC7-12E0-4C7EE6548BB7}"/>
              </a:ext>
            </a:extLst>
          </p:cNvPr>
          <p:cNvSpPr txBox="1"/>
          <p:nvPr/>
        </p:nvSpPr>
        <p:spPr>
          <a:xfrm>
            <a:off x="519330" y="1617366"/>
            <a:ext cx="10588677" cy="1107996"/>
          </a:xfrm>
          <a:prstGeom prst="rect">
            <a:avLst/>
          </a:prstGeom>
          <a:noFill/>
        </p:spPr>
        <p:txBody>
          <a:bodyPr wrap="square" lIns="0" tIns="0" rIns="0" bIns="0" rtlCol="0">
            <a:spAutoFit/>
          </a:bodyPr>
          <a:lstStyle/>
          <a:p>
            <a:pPr algn="l"/>
            <a:r>
              <a:rPr lang="en-US" sz="3600" dirty="0">
                <a:solidFill>
                  <a:schemeClr val="accent1">
                    <a:lumMod val="50000"/>
                  </a:schemeClr>
                </a:solidFill>
              </a:rPr>
              <a:t>3-Filters is the core of CV that  If you good with filters You will do a powerful model </a:t>
            </a:r>
          </a:p>
        </p:txBody>
      </p:sp>
      <p:sp>
        <p:nvSpPr>
          <p:cNvPr id="9" name="TextBox 8">
            <a:extLst>
              <a:ext uri="{FF2B5EF4-FFF2-40B4-BE49-F238E27FC236}">
                <a16:creationId xmlns:a16="http://schemas.microsoft.com/office/drawing/2014/main" id="{96CAF10D-BE5F-AA9B-CD89-20F2D88B00CB}"/>
              </a:ext>
            </a:extLst>
          </p:cNvPr>
          <p:cNvSpPr txBox="1"/>
          <p:nvPr/>
        </p:nvSpPr>
        <p:spPr>
          <a:xfrm>
            <a:off x="519330" y="3891224"/>
            <a:ext cx="10458938" cy="1107996"/>
          </a:xfrm>
          <a:prstGeom prst="rect">
            <a:avLst/>
          </a:prstGeom>
          <a:noFill/>
        </p:spPr>
        <p:txBody>
          <a:bodyPr wrap="square" lIns="0" tIns="0" rIns="0" bIns="0" rtlCol="0">
            <a:spAutoFit/>
          </a:bodyPr>
          <a:lstStyle/>
          <a:p>
            <a:pPr algn="l"/>
            <a:r>
              <a:rPr lang="en-US" sz="3600" dirty="0">
                <a:solidFill>
                  <a:schemeClr val="accent1">
                    <a:lumMod val="50000"/>
                  </a:schemeClr>
                </a:solidFill>
              </a:rPr>
              <a:t>4-very intensive neural network you while cost </a:t>
            </a:r>
            <a:r>
              <a:rPr lang="en-US" sz="3600" dirty="0" err="1">
                <a:solidFill>
                  <a:schemeClr val="accent1">
                    <a:lumMod val="50000"/>
                  </a:schemeClr>
                </a:solidFill>
              </a:rPr>
              <a:t>alots</a:t>
            </a:r>
            <a:r>
              <a:rPr lang="en-US" sz="3600" dirty="0">
                <a:solidFill>
                  <a:schemeClr val="accent1">
                    <a:lumMod val="50000"/>
                  </a:schemeClr>
                </a:solidFill>
              </a:rPr>
              <a:t> in result and recourses too</a:t>
            </a: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326" y="801324"/>
            <a:ext cx="11018520" cy="553998"/>
          </a:xfrm>
        </p:spPr>
        <p:txBody>
          <a:bodyPr/>
          <a:lstStyle/>
          <a:p>
            <a:r>
              <a:rPr lang="en-US" sz="3600" dirty="0">
                <a:solidFill>
                  <a:schemeClr val="accent1">
                    <a:lumMod val="50000"/>
                  </a:schemeClr>
                </a:solidFill>
              </a:rPr>
              <a:t>The Last tip:</a:t>
            </a:r>
          </a:p>
        </p:txBody>
      </p:sp>
      <p:sp>
        <p:nvSpPr>
          <p:cNvPr id="8" name="TextBox 7">
            <a:extLst>
              <a:ext uri="{FF2B5EF4-FFF2-40B4-BE49-F238E27FC236}">
                <a16:creationId xmlns:a16="http://schemas.microsoft.com/office/drawing/2014/main" id="{311059E8-7986-FA59-D2B9-FD43B2B3D769}"/>
              </a:ext>
            </a:extLst>
          </p:cNvPr>
          <p:cNvSpPr txBox="1"/>
          <p:nvPr/>
        </p:nvSpPr>
        <p:spPr>
          <a:xfrm>
            <a:off x="473667" y="2582008"/>
            <a:ext cx="10429857" cy="2154436"/>
          </a:xfrm>
          <a:prstGeom prst="rect">
            <a:avLst/>
          </a:prstGeom>
          <a:noFill/>
        </p:spPr>
        <p:txBody>
          <a:bodyPr wrap="square" lIns="0" tIns="0" rIns="0" bIns="0" rtlCol="0">
            <a:spAutoFit/>
          </a:bodyPr>
          <a:lstStyle/>
          <a:p>
            <a:pPr algn="justLow"/>
            <a:r>
              <a:rPr lang="en-US" sz="2000" dirty="0">
                <a:solidFill>
                  <a:schemeClr val="accent1">
                    <a:lumMod val="50000"/>
                  </a:schemeClr>
                </a:solidFill>
              </a:rPr>
              <a:t>6- Absolutely, the data, particularly when it comes to images, is the cornerstone of any 	Computer Vision project. Without high-quality data, even the most sophisticated 	algorithms can produce meaningless or misleading results. Therefore, ensuring that 	your dataset is meticulously curated, free from noise, and accurately represents the 	task at hand is paramount to the success of your CV project. Remember, in the world 	of Computer Vision, "garbage in, garbage out" holds true—meaning that the quality 	of your output is directly influenced by the quality of your input data.</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AEAA-0C55-5819-A3EC-28A5319C1102}"/>
              </a:ext>
            </a:extLst>
          </p:cNvPr>
          <p:cNvSpPr>
            <a:spLocks noGrp="1"/>
          </p:cNvSpPr>
          <p:nvPr>
            <p:ph type="title"/>
          </p:nvPr>
        </p:nvSpPr>
        <p:spPr/>
        <p:txBody>
          <a:bodyPr/>
          <a:lstStyle/>
          <a:p>
            <a:r>
              <a:rPr lang="en-US" dirty="0">
                <a:solidFill>
                  <a:schemeClr val="accent1">
                    <a:lumMod val="50000"/>
                  </a:schemeClr>
                </a:solidFill>
              </a:rPr>
              <a:t>Trikes:</a:t>
            </a:r>
          </a:p>
        </p:txBody>
      </p:sp>
      <p:sp>
        <p:nvSpPr>
          <p:cNvPr id="3" name="Text Placeholder 2">
            <a:extLst>
              <a:ext uri="{FF2B5EF4-FFF2-40B4-BE49-F238E27FC236}">
                <a16:creationId xmlns:a16="http://schemas.microsoft.com/office/drawing/2014/main" id="{93DCFBED-4E6F-B055-BFA6-6F686C2CB3F3}"/>
              </a:ext>
            </a:extLst>
          </p:cNvPr>
          <p:cNvSpPr>
            <a:spLocks noGrp="1"/>
          </p:cNvSpPr>
          <p:nvPr>
            <p:ph type="body" sz="quarter" idx="10"/>
          </p:nvPr>
        </p:nvSpPr>
        <p:spPr>
          <a:xfrm>
            <a:off x="586390" y="1434370"/>
            <a:ext cx="11018520" cy="1107996"/>
          </a:xfrm>
        </p:spPr>
        <p:txBody>
          <a:bodyPr/>
          <a:lstStyle/>
          <a:p>
            <a:r>
              <a:rPr lang="en-US" sz="2400" dirty="0">
                <a:solidFill>
                  <a:schemeClr val="accent1">
                    <a:lumMod val="50000"/>
                  </a:schemeClr>
                </a:solidFill>
              </a:rPr>
              <a:t>1-When importing data, ensure it's structured correctly. For tasks like multi-class classification, utilize labels for iteration and arrays for storage. This ensures efficient handling and organization of data for your project's needs.</a:t>
            </a:r>
          </a:p>
        </p:txBody>
      </p:sp>
      <p:sp>
        <p:nvSpPr>
          <p:cNvPr id="4" name="TextBox 3">
            <a:extLst>
              <a:ext uri="{FF2B5EF4-FFF2-40B4-BE49-F238E27FC236}">
                <a16:creationId xmlns:a16="http://schemas.microsoft.com/office/drawing/2014/main" id="{CB9157D4-21AC-7B1A-F24C-4FA8CDAFC54A}"/>
              </a:ext>
            </a:extLst>
          </p:cNvPr>
          <p:cNvSpPr txBox="1"/>
          <p:nvPr/>
        </p:nvSpPr>
        <p:spPr>
          <a:xfrm>
            <a:off x="584200" y="5021673"/>
            <a:ext cx="10811090" cy="369332"/>
          </a:xfrm>
          <a:prstGeom prst="rect">
            <a:avLst/>
          </a:prstGeom>
          <a:noFill/>
        </p:spPr>
        <p:txBody>
          <a:bodyPr wrap="square" lIns="0" tIns="0" rIns="0" bIns="0" rtlCol="0">
            <a:spAutoFit/>
          </a:bodyPr>
          <a:lstStyle/>
          <a:p>
            <a:pPr algn="l"/>
            <a:r>
              <a:rPr lang="en-US" sz="2400" dirty="0">
                <a:solidFill>
                  <a:schemeClr val="accent1">
                    <a:lumMod val="50000"/>
                  </a:schemeClr>
                </a:solidFill>
              </a:rPr>
              <a:t>3-Data augmentation is crucial but should be applied solely to the training set.</a:t>
            </a:r>
          </a:p>
        </p:txBody>
      </p:sp>
      <p:sp>
        <p:nvSpPr>
          <p:cNvPr id="5" name="TextBox 4">
            <a:extLst>
              <a:ext uri="{FF2B5EF4-FFF2-40B4-BE49-F238E27FC236}">
                <a16:creationId xmlns:a16="http://schemas.microsoft.com/office/drawing/2014/main" id="{094ECE65-192C-CE34-F129-0F175F326D3F}"/>
              </a:ext>
            </a:extLst>
          </p:cNvPr>
          <p:cNvSpPr txBox="1"/>
          <p:nvPr/>
        </p:nvSpPr>
        <p:spPr>
          <a:xfrm>
            <a:off x="584200" y="3055896"/>
            <a:ext cx="10811090" cy="1107996"/>
          </a:xfrm>
          <a:prstGeom prst="rect">
            <a:avLst/>
          </a:prstGeom>
          <a:noFill/>
        </p:spPr>
        <p:txBody>
          <a:bodyPr wrap="square" lIns="0" tIns="0" rIns="0" bIns="0" rtlCol="0">
            <a:spAutoFit/>
          </a:bodyPr>
          <a:lstStyle/>
          <a:p>
            <a:pPr algn="l"/>
            <a:r>
              <a:rPr lang="en-US" sz="2400" dirty="0">
                <a:solidFill>
                  <a:schemeClr val="accent1">
                    <a:lumMod val="50000"/>
                  </a:schemeClr>
                </a:solidFill>
              </a:rPr>
              <a:t>2-Displaying samples of your preprocessing steps is essential for understanding the transformations applied to the data. It provides clarity on the modifications made and ensures transparency in your workflow.</a:t>
            </a:r>
          </a:p>
        </p:txBody>
      </p:sp>
    </p:spTree>
    <p:extLst>
      <p:ext uri="{BB962C8B-B14F-4D97-AF65-F5344CB8AC3E}">
        <p14:creationId xmlns:p14="http://schemas.microsoft.com/office/powerpoint/2010/main" val="1776446175"/>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UserInfo>
        <DisplayName>Fatima Aruna</DisplayName>
        <AccountId>2769</AccountId>
        <AccountType/>
      </UserInfo>
    </SharedWithUsers>
    <MediaLengthInSeconds xmlns="b38ad2e8-7385-42ac-a943-76e9ea801cf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9" ma:contentTypeDescription="Create a new document." ma:contentTypeScope="" ma:versionID="aca555037e3b1fb83f4e32ded1ba9f56">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58707e139c7172671a363b7d9e3d801e"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www.w3.org/XML/1998/namespace"/>
    <ds:schemaRef ds:uri="http://schemas.microsoft.com/office/2006/documentManagement/types"/>
    <ds:schemaRef ds:uri="b38ad2e8-7385-42ac-a943-76e9ea801cf0"/>
    <ds:schemaRef ds:uri="http://purl.org/dc/terms/"/>
    <ds:schemaRef ds:uri="http://schemas.openxmlformats.org/package/2006/metadata/core-properties"/>
    <ds:schemaRef ds:uri="http://schemas.microsoft.com/office/2006/metadata/properties"/>
    <ds:schemaRef ds:uri="http://schemas.microsoft.com/office/infopath/2007/PartnerControls"/>
    <ds:schemaRef ds:uri="211ea7d1-7d09-49a0-8c96-644562ad20a0"/>
    <ds:schemaRef ds:uri="http://purl.org/dc/dcmitype/"/>
  </ds:schemaRefs>
</ds:datastoreItem>
</file>

<file path=customXml/itemProps2.xml><?xml version="1.0" encoding="utf-8"?>
<ds:datastoreItem xmlns:ds="http://schemas.openxmlformats.org/officeDocument/2006/customXml" ds:itemID="{835EADB4-604A-43C1-A8EF-CAE05605C7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1350</TotalTime>
  <Words>917</Words>
  <Application>Microsoft Office PowerPoint</Application>
  <PresentationFormat>Widescreen</PresentationFormat>
  <Paragraphs>59</Paragraphs>
  <Slides>12</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Consolas</vt:lpstr>
      <vt:lpstr>Segoe UI</vt:lpstr>
      <vt:lpstr>Segoe UI Light</vt:lpstr>
      <vt:lpstr>Segoe UI Semibold</vt:lpstr>
      <vt:lpstr>Segoe UI Semilight</vt:lpstr>
      <vt:lpstr>Söhne</vt:lpstr>
      <vt:lpstr>Wingdings</vt:lpstr>
      <vt:lpstr>WHITE TEMPLATE</vt:lpstr>
      <vt:lpstr>SOFT BLACK TEMPLATE</vt:lpstr>
      <vt:lpstr>PowerPoint Presentation</vt:lpstr>
      <vt:lpstr>   Computer vision.</vt:lpstr>
      <vt:lpstr>Custom Vision &amp; Essential Tips and Tricks</vt:lpstr>
      <vt:lpstr>PowerPoint Presentation</vt:lpstr>
      <vt:lpstr>PowerPoint Presentation</vt:lpstr>
      <vt:lpstr>PowerPoint Presentation</vt:lpstr>
      <vt:lpstr>PowerPoint Presentation</vt:lpstr>
      <vt:lpstr>PowerPoint Presentation</vt:lpstr>
      <vt:lpstr>Trikes:</vt:lpstr>
      <vt:lpstr>PowerPoint Presentation</vt:lpstr>
      <vt:lpstr>PowerPoint Presentation</vt:lpstr>
      <vt:lpstr>Thank 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Youssef Hassan</cp:lastModifiedBy>
  <cp:revision>65</cp:revision>
  <dcterms:created xsi:type="dcterms:W3CDTF">2019-03-28T18:40:02Z</dcterms:created>
  <dcterms:modified xsi:type="dcterms:W3CDTF">2024-04-22T19:30:51Z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ies>
</file>