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1"/>
  </p:notesMasterIdLst>
  <p:handoutMasterIdLst>
    <p:handoutMasterId r:id="rId22"/>
  </p:handoutMasterIdLst>
  <p:sldIdLst>
    <p:sldId id="1859" r:id="rId6"/>
    <p:sldId id="1857" r:id="rId7"/>
    <p:sldId id="1864" r:id="rId8"/>
    <p:sldId id="1660" r:id="rId9"/>
    <p:sldId id="1867" r:id="rId10"/>
    <p:sldId id="1670" r:id="rId11"/>
    <p:sldId id="1548" r:id="rId12"/>
    <p:sldId id="1635" r:id="rId13"/>
    <p:sldId id="1523" r:id="rId14"/>
    <p:sldId id="1802" r:id="rId15"/>
    <p:sldId id="1527" r:id="rId16"/>
    <p:sldId id="1528" r:id="rId17"/>
    <p:sldId id="1529" r:id="rId18"/>
    <p:sldId id="1530" r:id="rId19"/>
    <p:sldId id="1866"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660"/>
            <p14:sldId id="1867"/>
            <p14:sldId id="1670"/>
            <p14:sldId id="1548"/>
            <p14:sldId id="1635"/>
            <p14:sldId id="1523"/>
            <p14:sldId id="1802"/>
            <p14:sldId id="1527"/>
            <p14:sldId id="1528"/>
            <p14:sldId id="1529"/>
            <p14:sldId id="1530"/>
            <p14:sldId id="18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2133" autoAdjust="0"/>
  </p:normalViewPr>
  <p:slideViewPr>
    <p:cSldViewPr snapToGrid="0">
      <p:cViewPr varScale="1">
        <p:scale>
          <a:sx n="87" d="100"/>
          <a:sy n="87" d="100"/>
        </p:scale>
        <p:origin x="360" y="5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2/29/2024 8:26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2/29/2024 8:26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2729837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2/29/2024 8:26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2/29/2024 8:26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2/29/2024 8:26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2/29/2024 8:26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brahim-Hendawi/MLSA-CV-Content/tree/ma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07" y="107339"/>
            <a:ext cx="10474570" cy="6010275"/>
          </a:xfrm>
          <a:prstGeom prst="rect">
            <a:avLst/>
          </a:prstGeom>
        </p:spPr>
      </p:pic>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lstStyle/>
          <a:p>
            <a:r>
              <a:rPr lang="en-US" b="1" dirty="0">
                <a:solidFill>
                  <a:schemeClr val="accent1">
                    <a:lumMod val="75000"/>
                  </a:schemeClr>
                </a:solidFill>
              </a:rPr>
              <a:t>Sobel </a:t>
            </a:r>
            <a:r>
              <a:rPr lang="en-US" b="1" dirty="0" smtClean="0">
                <a:solidFill>
                  <a:schemeClr val="accent1">
                    <a:lumMod val="75000"/>
                  </a:schemeClr>
                </a:solidFill>
              </a:rPr>
              <a:t>Filter:-</a:t>
            </a:r>
            <a:endParaRPr lang="en-US" b="1" dirty="0">
              <a:solidFill>
                <a:schemeClr val="accent1">
                  <a:lumMod val="75000"/>
                </a:schemeClr>
              </a:solidFill>
            </a:endParaRPr>
          </a:p>
        </p:txBody>
      </p:sp>
      <p:sp>
        <p:nvSpPr>
          <p:cNvPr id="2" name="Text Placeholder 1"/>
          <p:cNvSpPr>
            <a:spLocks noGrp="1"/>
          </p:cNvSpPr>
          <p:nvPr>
            <p:ph type="body" sz="quarter" idx="10"/>
          </p:nvPr>
        </p:nvSpPr>
        <p:spPr>
          <a:xfrm>
            <a:off x="586390" y="1434370"/>
            <a:ext cx="11018520" cy="2585323"/>
          </a:xfrm>
        </p:spPr>
        <p:txBody>
          <a:bodyPr/>
          <a:lstStyle/>
          <a:p>
            <a:r>
              <a:rPr lang="en-US" dirty="0">
                <a:solidFill>
                  <a:schemeClr val="accent1">
                    <a:lumMod val="75000"/>
                  </a:schemeClr>
                </a:solidFill>
              </a:rPr>
              <a:t>A Sobel Filter is a type of linear filter used in image processing for edge detection. It works by computing the gradient magnitude of an image, which highlights areas of rapid intensity change, such as edges. The Sobel Filter is based on convolution with two 3x3 kernels, one for computing the gradient in the x-direction and one for computing the gradient in the y-direction.</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66" y="351775"/>
            <a:ext cx="9514219" cy="5503902"/>
          </a:xfrm>
          <a:prstGeom prst="rect">
            <a:avLst/>
          </a:prstGeom>
        </p:spPr>
      </p:pic>
    </p:spTree>
    <p:extLst>
      <p:ext uri="{BB962C8B-B14F-4D97-AF65-F5344CB8AC3E}">
        <p14:creationId xmlns:p14="http://schemas.microsoft.com/office/powerpoint/2010/main" val="2424520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44" y="0"/>
            <a:ext cx="11018520" cy="553998"/>
          </a:xfrm>
        </p:spPr>
        <p:txBody>
          <a:bodyPr/>
          <a:lstStyle/>
          <a:p>
            <a:r>
              <a:rPr lang="en-US" dirty="0" smtClean="0">
                <a:solidFill>
                  <a:schemeClr val="accent1">
                    <a:lumMod val="75000"/>
                  </a:schemeClr>
                </a:solidFill>
              </a:rPr>
              <a:t>Applications of linear filters in CV:- </a:t>
            </a:r>
            <a:endParaRPr lang="en-US" dirty="0">
              <a:solidFill>
                <a:schemeClr val="accent1">
                  <a:lumMod val="75000"/>
                </a:schemeClr>
              </a:solidFill>
            </a:endParaRPr>
          </a:p>
        </p:txBody>
      </p:sp>
      <p:sp>
        <p:nvSpPr>
          <p:cNvPr id="3" name="Text Placeholder 2"/>
          <p:cNvSpPr>
            <a:spLocks noGrp="1"/>
          </p:cNvSpPr>
          <p:nvPr>
            <p:ph type="body" sz="quarter" idx="10"/>
          </p:nvPr>
        </p:nvSpPr>
        <p:spPr>
          <a:xfrm>
            <a:off x="181944" y="799184"/>
            <a:ext cx="11018520" cy="5318379"/>
          </a:xfrm>
        </p:spPr>
        <p:txBody>
          <a:bodyPr/>
          <a:lstStyle/>
          <a:p>
            <a:pPr marL="285750" indent="-285750">
              <a:buFont typeface="Arial" panose="020B0604020202020204" pitchFamily="34" charset="0"/>
              <a:buChar char="•"/>
            </a:pPr>
            <a:r>
              <a:rPr lang="en-US" sz="1600" dirty="0" smtClean="0">
                <a:solidFill>
                  <a:schemeClr val="accent1">
                    <a:lumMod val="75000"/>
                  </a:schemeClr>
                </a:solidFill>
              </a:rPr>
              <a:t>Facial </a:t>
            </a:r>
            <a:r>
              <a:rPr lang="en-US" sz="1600" dirty="0">
                <a:solidFill>
                  <a:schemeClr val="accent1">
                    <a:lumMod val="75000"/>
                  </a:schemeClr>
                </a:solidFill>
              </a:rPr>
              <a:t>Recognition Systems:** In facial recognition systems, linear filters are used for preprocessing images to improve the accuracy of facial recognition algorithms. For example, the Mean Filter can be used to reduce noise in facial images, while the Sobel Filter can be used for edge detection to extract facial features.</a:t>
            </a:r>
          </a:p>
          <a:p>
            <a:pPr marL="285750" indent="-285750">
              <a:buFont typeface="Arial" panose="020B0604020202020204" pitchFamily="34" charset="0"/>
              <a:buChar char="•"/>
            </a:pPr>
            <a:endParaRPr lang="en-US" sz="1600" dirty="0">
              <a:solidFill>
                <a:schemeClr val="accent1">
                  <a:lumMod val="75000"/>
                </a:schemeClr>
              </a:solidFill>
            </a:endParaRPr>
          </a:p>
          <a:p>
            <a:pPr marL="285750" indent="-285750">
              <a:buFont typeface="Arial" panose="020B0604020202020204" pitchFamily="34" charset="0"/>
              <a:buChar char="•"/>
            </a:pPr>
            <a:r>
              <a:rPr lang="en-US" sz="1600" dirty="0" smtClean="0">
                <a:solidFill>
                  <a:schemeClr val="accent1">
                    <a:lumMod val="75000"/>
                  </a:schemeClr>
                </a:solidFill>
              </a:rPr>
              <a:t>Traffic </a:t>
            </a:r>
            <a:r>
              <a:rPr lang="en-US" sz="1600" dirty="0">
                <a:solidFill>
                  <a:schemeClr val="accent1">
                    <a:lumMod val="75000"/>
                  </a:schemeClr>
                </a:solidFill>
              </a:rPr>
              <a:t>Sign Recognition:** In traffic sign recognition systems, linear filters are used to preprocess images captured by cameras mounted on vehicles. For example, the Gaussian Filter can be used to reduce noise in the images, while the Sobel Filter can be used for edge detection to identify the boundaries of traffic signs.</a:t>
            </a:r>
          </a:p>
          <a:p>
            <a:pPr marL="285750" indent="-285750">
              <a:buFont typeface="Arial" panose="020B0604020202020204" pitchFamily="34" charset="0"/>
              <a:buChar char="•"/>
            </a:pPr>
            <a:endParaRPr lang="en-US" sz="1600" dirty="0">
              <a:solidFill>
                <a:schemeClr val="accent1">
                  <a:lumMod val="75000"/>
                </a:schemeClr>
              </a:solidFill>
            </a:endParaRPr>
          </a:p>
          <a:p>
            <a:pPr marL="285750" indent="-285750">
              <a:buFont typeface="Arial" panose="020B0604020202020204" pitchFamily="34" charset="0"/>
              <a:buChar char="•"/>
            </a:pPr>
            <a:r>
              <a:rPr lang="en-US" sz="1600" dirty="0" smtClean="0">
                <a:solidFill>
                  <a:schemeClr val="accent1">
                    <a:lumMod val="75000"/>
                  </a:schemeClr>
                </a:solidFill>
              </a:rPr>
              <a:t>Medical </a:t>
            </a:r>
            <a:r>
              <a:rPr lang="en-US" sz="1600" dirty="0">
                <a:solidFill>
                  <a:schemeClr val="accent1">
                    <a:lumMod val="75000"/>
                  </a:schemeClr>
                </a:solidFill>
              </a:rPr>
              <a:t>Image Analysis:** In medical image analysis, linear filters are used for preprocessing medical images to improve the accuracy of diagnostic algorithms. For example, the Mean Filter can be used to reduce noise in medical images, while the Gaussian Filter can be used for image smoothing to enhance the visibility of structures.</a:t>
            </a:r>
          </a:p>
          <a:p>
            <a:pPr marL="285750" indent="-285750">
              <a:buFont typeface="Arial" panose="020B0604020202020204" pitchFamily="34" charset="0"/>
              <a:buChar char="•"/>
            </a:pPr>
            <a:endParaRPr lang="en-US" sz="1600" dirty="0">
              <a:solidFill>
                <a:schemeClr val="accent1">
                  <a:lumMod val="75000"/>
                </a:schemeClr>
              </a:solidFill>
            </a:endParaRPr>
          </a:p>
          <a:p>
            <a:pPr marL="285750" indent="-285750">
              <a:buFont typeface="Arial" panose="020B0604020202020204" pitchFamily="34" charset="0"/>
              <a:buChar char="•"/>
            </a:pPr>
            <a:r>
              <a:rPr lang="en-US" sz="1600" dirty="0" smtClean="0">
                <a:solidFill>
                  <a:schemeClr val="accent1">
                    <a:lumMod val="75000"/>
                  </a:schemeClr>
                </a:solidFill>
              </a:rPr>
              <a:t>Object </a:t>
            </a:r>
            <a:r>
              <a:rPr lang="en-US" sz="1600" dirty="0">
                <a:solidFill>
                  <a:schemeClr val="accent1">
                    <a:lumMod val="75000"/>
                  </a:schemeClr>
                </a:solidFill>
              </a:rPr>
              <a:t>Tracking Systems:** In object tracking systems, linear filters are used to preprocess images captured by surveillance cameras to improve the accuracy of object tracking algorithms. For example, the Mean Filter can be used to reduce noise in the images, while the Sobel Filter can be used for edge detection to identify moving objects.</a:t>
            </a:r>
          </a:p>
          <a:p>
            <a:pPr marL="285750" indent="-285750">
              <a:buFont typeface="Arial" panose="020B0604020202020204" pitchFamily="34" charset="0"/>
              <a:buChar char="•"/>
            </a:pPr>
            <a:endParaRPr lang="en-US" sz="1600" dirty="0">
              <a:solidFill>
                <a:schemeClr val="accent1">
                  <a:lumMod val="75000"/>
                </a:schemeClr>
              </a:solidFill>
            </a:endParaRPr>
          </a:p>
          <a:p>
            <a:pPr marL="285750" indent="-285750">
              <a:buFont typeface="Arial" panose="020B0604020202020204" pitchFamily="34" charset="0"/>
              <a:buChar char="•"/>
            </a:pPr>
            <a:r>
              <a:rPr lang="en-US" sz="1600" dirty="0" smtClean="0">
                <a:solidFill>
                  <a:schemeClr val="accent1">
                    <a:lumMod val="75000"/>
                  </a:schemeClr>
                </a:solidFill>
              </a:rPr>
              <a:t>Autonomous </a:t>
            </a:r>
            <a:r>
              <a:rPr lang="en-US" sz="1600" dirty="0">
                <a:solidFill>
                  <a:schemeClr val="accent1">
                    <a:lumMod val="75000"/>
                  </a:schemeClr>
                </a:solidFill>
              </a:rPr>
              <a:t>Vehicles:** In autonomous vehicles, linear filters are used for preprocessing images captured by cameras mounted on vehicles to improve the accuracy of object detection and navigation algorithms. For example, the Gaussian Filter can be used to reduce noise in the images, while the Sobel Filter can be used for edge detection to identify obstacles and road markings</a:t>
            </a:r>
            <a:r>
              <a:rPr lang="en-US" sz="1600" dirty="0" smtClean="0">
                <a:solidFill>
                  <a:schemeClr val="accent1">
                    <a:lumMod val="75000"/>
                  </a:schemeClr>
                </a:solidFill>
              </a:rPr>
              <a:t>.</a:t>
            </a:r>
            <a:endParaRPr lang="en-US" sz="1600" dirty="0">
              <a:solidFill>
                <a:schemeClr val="accent1">
                  <a:lumMod val="75000"/>
                </a:schemeClr>
              </a:solidFill>
            </a:endParaRP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25788" y="2726839"/>
            <a:ext cx="11018520" cy="923330"/>
          </a:xfrm>
        </p:spPr>
        <p:txBody>
          <a:bodyPr/>
          <a:lstStyle/>
          <a:p>
            <a:pPr algn="ctr"/>
            <a:r>
              <a:rPr lang="en-US" sz="6000" b="1" i="1" dirty="0" smtClean="0">
                <a:solidFill>
                  <a:schemeClr val="accent1">
                    <a:lumMod val="75000"/>
                  </a:schemeClr>
                </a:solidFill>
              </a:rPr>
              <a:t>Follow the practical part</a:t>
            </a:r>
            <a:r>
              <a:rPr lang="ar-EG" sz="6000" b="1" i="1" dirty="0">
                <a:solidFill>
                  <a:schemeClr val="accent1">
                    <a:lumMod val="75000"/>
                  </a:schemeClr>
                </a:solidFill>
              </a:rPr>
              <a:t>.</a:t>
            </a:r>
            <a:endParaRPr lang="ar-EG" sz="6000" b="1" i="1" dirty="0" smtClean="0">
              <a:solidFill>
                <a:schemeClr val="accent1">
                  <a:lumMod val="75000"/>
                </a:schemeClr>
              </a:solidFill>
            </a:endParaRP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a:xfrm>
            <a:off x="725893" y="2695471"/>
            <a:ext cx="9144000" cy="997196"/>
          </a:xfrm>
        </p:spPr>
        <p:txBody>
          <a:bodyPr/>
          <a:lstStyle/>
          <a:p>
            <a:r>
              <a:rPr lang="en-US" dirty="0" smtClean="0">
                <a:solidFill>
                  <a:schemeClr val="accent1">
                    <a:lumMod val="75000"/>
                  </a:schemeClr>
                </a:solidFill>
              </a:rPr>
              <a:t>Thank you</a:t>
            </a:r>
            <a:br>
              <a:rPr lang="en-US" dirty="0" smtClean="0">
                <a:solidFill>
                  <a:schemeClr val="accent1">
                    <a:lumMod val="75000"/>
                  </a:schemeClr>
                </a:solidFill>
              </a:rPr>
            </a:br>
            <a:endParaRPr lang="en-US" dirty="0">
              <a:solidFill>
                <a:schemeClr val="accent1">
                  <a:lumMod val="75000"/>
                </a:schemeClr>
              </a:solidFill>
            </a:endParaRPr>
          </a:p>
        </p:txBody>
      </p:sp>
      <p:sp>
        <p:nvSpPr>
          <p:cNvPr id="3" name="TextBox 2"/>
          <p:cNvSpPr txBox="1"/>
          <p:nvPr/>
        </p:nvSpPr>
        <p:spPr>
          <a:xfrm flipH="1">
            <a:off x="549030" y="3533964"/>
            <a:ext cx="2387599" cy="543226"/>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r>
              <a:rPr lang="en-US" dirty="0">
                <a:solidFill>
                  <a:schemeClr val="accent1">
                    <a:lumMod val="75000"/>
                  </a:schemeClr>
                </a:solidFill>
              </a:rPr>
              <a:t>Presenter: </a:t>
            </a:r>
            <a:r>
              <a:rPr lang="en-US" dirty="0" smtClean="0">
                <a:solidFill>
                  <a:schemeClr val="accent1">
                    <a:lumMod val="75000"/>
                  </a:schemeClr>
                </a:solidFill>
              </a:rPr>
              <a:t>Eng.Youssef</a:t>
            </a:r>
            <a:r>
              <a:rPr lang="en-US" dirty="0">
                <a:solidFill>
                  <a:schemeClr val="accent1">
                    <a:lumMod val="75000"/>
                  </a:schemeClr>
                </a:solidFill>
              </a:rPr>
              <a:t>_</a:t>
            </a:r>
            <a:r>
              <a:rPr lang="en-US" dirty="0" smtClean="0">
                <a:solidFill>
                  <a:schemeClr val="accent1">
                    <a:lumMod val="75000"/>
                  </a:schemeClr>
                </a:solidFill>
              </a:rPr>
              <a:t>Khalaf</a:t>
            </a:r>
            <a:endParaRPr lang="en-US" dirty="0">
              <a:solidFill>
                <a:schemeClr val="accent1">
                  <a:lumMod val="75000"/>
                </a:schemeClr>
              </a:solidFill>
            </a:endParaRPr>
          </a:p>
        </p:txBody>
      </p:sp>
    </p:spTree>
    <p:extLst>
      <p:ext uri="{BB962C8B-B14F-4D97-AF65-F5344CB8AC3E}">
        <p14:creationId xmlns:p14="http://schemas.microsoft.com/office/powerpoint/2010/main" val="25718485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86482"/>
            <a:ext cx="10995736" cy="553998"/>
          </a:xfrm>
        </p:spPr>
        <p:txBody>
          <a:bodyPr/>
          <a:lstStyle/>
          <a:p>
            <a:r>
              <a:rPr lang="en-US" b="1" u="sng" dirty="0">
                <a:hlinkClick r:id="rId3"/>
              </a:rPr>
              <a:t>MLSA-CV</a:t>
            </a:r>
            <a:endParaRPr lang="en-US" dirty="0"/>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875002"/>
            <a:ext cx="6637867" cy="553998"/>
          </a:xfrm>
        </p:spPr>
        <p:txBody>
          <a:bodyPr/>
          <a:lstStyle/>
          <a:p>
            <a:r>
              <a:rPr lang="en-US" dirty="0" smtClean="0">
                <a:solidFill>
                  <a:schemeClr val="accent1">
                    <a:lumMod val="75000"/>
                  </a:schemeClr>
                </a:solidFill>
              </a:rPr>
              <a:t>Filters </a:t>
            </a:r>
            <a:r>
              <a:rPr lang="en-US" dirty="0">
                <a:solidFill>
                  <a:schemeClr val="accent1">
                    <a:lumMod val="75000"/>
                  </a:schemeClr>
                </a:solidFill>
              </a:rPr>
              <a:t>in Computer </a:t>
            </a:r>
            <a:r>
              <a:rPr lang="en-US" dirty="0" smtClean="0">
                <a:solidFill>
                  <a:schemeClr val="accent1">
                    <a:lumMod val="75000"/>
                  </a:schemeClr>
                </a:solidFill>
              </a:rPr>
              <a:t>Vision</a:t>
            </a:r>
            <a:endParaRPr lang="en-US" dirty="0">
              <a:solidFill>
                <a:schemeClr val="accent1">
                  <a:lumMod val="75000"/>
                </a:schemeClr>
              </a:solidFill>
            </a:endParaRPr>
          </a:p>
        </p:txBody>
      </p:sp>
      <p:sp>
        <p:nvSpPr>
          <p:cNvPr id="5" name="Text Placeholder 4"/>
          <p:cNvSpPr>
            <a:spLocks noGrp="1"/>
          </p:cNvSpPr>
          <p:nvPr>
            <p:ph type="body" sz="quarter" idx="12"/>
          </p:nvPr>
        </p:nvSpPr>
        <p:spPr>
          <a:xfrm>
            <a:off x="584200" y="3543143"/>
            <a:ext cx="6655646" cy="276999"/>
          </a:xfrm>
        </p:spPr>
        <p:txBody>
          <a:bodyPr/>
          <a:lstStyle/>
          <a:p>
            <a:r>
              <a:rPr lang="en-US" sz="1800" dirty="0" smtClean="0">
                <a:solidFill>
                  <a:schemeClr val="accent1">
                    <a:lumMod val="75000"/>
                  </a:schemeClr>
                </a:solidFill>
              </a:rPr>
              <a:t> </a:t>
            </a:r>
            <a:r>
              <a:rPr lang="en-US" sz="1800" dirty="0">
                <a:solidFill>
                  <a:schemeClr val="accent1">
                    <a:lumMod val="75000"/>
                  </a:schemeClr>
                </a:solidFill>
              </a:rPr>
              <a:t>Enhancing Image </a:t>
            </a:r>
            <a:r>
              <a:rPr lang="en-US" sz="1800" dirty="0" smtClean="0">
                <a:solidFill>
                  <a:schemeClr val="accent1">
                    <a:lumMod val="75000"/>
                  </a:schemeClr>
                </a:solidFill>
              </a:rPr>
              <a:t>Processing</a:t>
            </a:r>
            <a:endParaRPr lang="en-US" sz="1800" b="1" i="1" dirty="0" smtClean="0">
              <a:solidFill>
                <a:schemeClr val="accent1">
                  <a:lumMod val="75000"/>
                </a:schemeClr>
              </a:solidFill>
            </a:endParaRPr>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smtClean="0">
                <a:solidFill>
                  <a:schemeClr val="accent1">
                    <a:lumMod val="50000"/>
                  </a:schemeClr>
                </a:solidFill>
              </a:rPr>
              <a:t>Introduction:-</a:t>
            </a:r>
            <a:endParaRPr lang="en-US" dirty="0">
              <a:solidFill>
                <a:schemeClr val="accent1">
                  <a:lumMod val="50000"/>
                </a:schemeClr>
              </a:solidFill>
            </a:endParaRPr>
          </a:p>
        </p:txBody>
      </p:sp>
      <p:sp>
        <p:nvSpPr>
          <p:cNvPr id="6" name="Text Placeholder 5"/>
          <p:cNvSpPr>
            <a:spLocks noGrp="1"/>
          </p:cNvSpPr>
          <p:nvPr>
            <p:ph type="body" sz="quarter" idx="10"/>
          </p:nvPr>
        </p:nvSpPr>
        <p:spPr>
          <a:xfrm>
            <a:off x="263769" y="1380392"/>
            <a:ext cx="11341141" cy="2409093"/>
          </a:xfrm>
        </p:spPr>
        <p:txBody>
          <a:bodyPr/>
          <a:lstStyle/>
          <a:p>
            <a:r>
              <a:rPr lang="en-US" sz="2000" dirty="0" smtClean="0">
                <a:solidFill>
                  <a:schemeClr val="accent1">
                    <a:lumMod val="75000"/>
                  </a:schemeClr>
                </a:solidFill>
              </a:rPr>
              <a:t>Definition </a:t>
            </a:r>
            <a:r>
              <a:rPr lang="en-US" sz="2000" dirty="0">
                <a:solidFill>
                  <a:schemeClr val="accent1">
                    <a:lumMod val="75000"/>
                  </a:schemeClr>
                </a:solidFill>
              </a:rPr>
              <a:t>of Filters in Computer Vision: Filters in computer vision refer to algorithms or mathematical operations applied to an image to enhance its quality or extract useful information. They are used to modify or enhance the visual representation of an image</a:t>
            </a:r>
            <a:r>
              <a:rPr lang="en-US" sz="2000" dirty="0" smtClean="0">
                <a:solidFill>
                  <a:schemeClr val="accent1">
                    <a:lumMod val="75000"/>
                  </a:schemeClr>
                </a:solidFill>
              </a:rPr>
              <a:t>.</a:t>
            </a:r>
          </a:p>
          <a:p>
            <a:endParaRPr lang="en-US" sz="2000" dirty="0">
              <a:solidFill>
                <a:schemeClr val="accent1">
                  <a:lumMod val="75000"/>
                </a:schemeClr>
              </a:solidFill>
            </a:endParaRPr>
          </a:p>
          <a:p>
            <a:r>
              <a:rPr lang="en-US" sz="2000" dirty="0">
                <a:solidFill>
                  <a:schemeClr val="accent1">
                    <a:lumMod val="75000"/>
                  </a:schemeClr>
                </a:solidFill>
              </a:rPr>
              <a:t>Importance of Filters in Image Processing: Filters play a crucial role in various image processing tasks such as noise reduction, edge detection, image enhancement, and feature extraction. They help in improving the quality and interpretability of images</a:t>
            </a:r>
            <a:r>
              <a:rPr lang="en-US" sz="2000" dirty="0" smtClean="0">
                <a:solidFill>
                  <a:schemeClr val="accent1">
                    <a:lumMod val="75000"/>
                  </a:schemeClr>
                </a:solidFill>
              </a:rPr>
              <a:t>.</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solidFill>
                  <a:schemeClr val="accent1">
                    <a:lumMod val="50000"/>
                  </a:schemeClr>
                </a:solidFill>
              </a:rPr>
              <a:t>Filters :-</a:t>
            </a:r>
            <a:endParaRPr lang="en-US" dirty="0">
              <a:solidFill>
                <a:schemeClr val="accent1">
                  <a:lumMod val="50000"/>
                </a:schemeClr>
              </a:solidFill>
            </a:endParaRPr>
          </a:p>
        </p:txBody>
      </p:sp>
      <p:sp>
        <p:nvSpPr>
          <p:cNvPr id="6" name="Text Placeholder 5"/>
          <p:cNvSpPr>
            <a:spLocks noGrp="1"/>
          </p:cNvSpPr>
          <p:nvPr>
            <p:ph type="body" sz="quarter" idx="10"/>
          </p:nvPr>
        </p:nvSpPr>
        <p:spPr>
          <a:xfrm>
            <a:off x="586390" y="1434370"/>
            <a:ext cx="11018520" cy="2154436"/>
          </a:xfrm>
        </p:spPr>
        <p:txBody>
          <a:bodyPr/>
          <a:lstStyle/>
          <a:p>
            <a:r>
              <a:rPr lang="en-US" dirty="0">
                <a:solidFill>
                  <a:schemeClr val="accent1">
                    <a:lumMod val="75000"/>
                  </a:schemeClr>
                </a:solidFill>
              </a:rPr>
              <a:t>Filters, in the context of computer vision, are algorithms or mathematical operations applied to an image to enhance its quality or extract useful information. They are used to modify or enhance the visual representation of an image. Filters can be categorized into two main types: linear and non-linear filters.</a:t>
            </a:r>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solidFill>
                  <a:schemeClr val="accent1">
                    <a:lumMod val="50000"/>
                  </a:schemeClr>
                </a:solidFill>
              </a:rPr>
              <a:t>Linear </a:t>
            </a:r>
            <a:r>
              <a:rPr lang="en-US" b="1" dirty="0" smtClean="0">
                <a:solidFill>
                  <a:schemeClr val="accent1">
                    <a:lumMod val="50000"/>
                  </a:schemeClr>
                </a:solidFill>
              </a:rPr>
              <a:t>Filters:-</a:t>
            </a:r>
            <a:endParaRPr lang="en-US" dirty="0">
              <a:solidFill>
                <a:schemeClr val="accent1">
                  <a:lumMod val="50000"/>
                </a:schemeClr>
              </a:solidFill>
            </a:endParaRPr>
          </a:p>
        </p:txBody>
      </p:sp>
      <p:sp>
        <p:nvSpPr>
          <p:cNvPr id="6" name="Text Placeholder 5"/>
          <p:cNvSpPr>
            <a:spLocks noGrp="1"/>
          </p:cNvSpPr>
          <p:nvPr>
            <p:ph type="body" sz="quarter" idx="10"/>
          </p:nvPr>
        </p:nvSpPr>
        <p:spPr>
          <a:xfrm>
            <a:off x="588263" y="1646512"/>
            <a:ext cx="11018520" cy="2511457"/>
          </a:xfrm>
        </p:spPr>
        <p:txBody>
          <a:bodyPr/>
          <a:lstStyle/>
          <a:p>
            <a:r>
              <a:rPr lang="en-US" sz="4800" b="1" dirty="0">
                <a:solidFill>
                  <a:schemeClr val="accent1">
                    <a:lumMod val="75000"/>
                  </a:schemeClr>
                </a:solidFill>
              </a:rPr>
              <a:t>Mean Filter (or Average Filter</a:t>
            </a:r>
            <a:r>
              <a:rPr lang="en-US" sz="4800" b="1" dirty="0" smtClean="0">
                <a:solidFill>
                  <a:schemeClr val="accent1">
                    <a:lumMod val="75000"/>
                  </a:schemeClr>
                </a:solidFill>
              </a:rPr>
              <a:t>)</a:t>
            </a:r>
          </a:p>
          <a:p>
            <a:r>
              <a:rPr lang="en-US" sz="4800" b="1" dirty="0">
                <a:solidFill>
                  <a:schemeClr val="accent1">
                    <a:lumMod val="75000"/>
                  </a:schemeClr>
                </a:solidFill>
              </a:rPr>
              <a:t>Gaussian </a:t>
            </a:r>
            <a:r>
              <a:rPr lang="en-US" sz="4800" b="1" dirty="0" smtClean="0">
                <a:solidFill>
                  <a:schemeClr val="accent1">
                    <a:lumMod val="75000"/>
                  </a:schemeClr>
                </a:solidFill>
              </a:rPr>
              <a:t>Filter</a:t>
            </a:r>
          </a:p>
          <a:p>
            <a:r>
              <a:rPr lang="en-US" sz="4800" b="1" dirty="0" smtClean="0">
                <a:solidFill>
                  <a:schemeClr val="accent1">
                    <a:lumMod val="75000"/>
                  </a:schemeClr>
                </a:solidFill>
              </a:rPr>
              <a:t>Sobel Filter</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accent1">
                    <a:lumMod val="75000"/>
                  </a:schemeClr>
                </a:solidFill>
              </a:rPr>
              <a:t>Mean Filter (or Average Filter</a:t>
            </a:r>
            <a:r>
              <a:rPr lang="en-US" b="1" dirty="0" smtClean="0">
                <a:solidFill>
                  <a:schemeClr val="accent1">
                    <a:lumMod val="75000"/>
                  </a:schemeClr>
                </a:solidFill>
              </a:rPr>
              <a:t>):-</a:t>
            </a:r>
            <a:endParaRPr lang="en-US" b="1" dirty="0">
              <a:solidFill>
                <a:schemeClr val="accent1">
                  <a:lumMod val="75000"/>
                </a:schemeClr>
              </a:solidFill>
            </a:endParaRPr>
          </a:p>
        </p:txBody>
      </p:sp>
      <p:sp>
        <p:nvSpPr>
          <p:cNvPr id="6" name="Text Placeholder 5"/>
          <p:cNvSpPr>
            <a:spLocks noGrp="1"/>
          </p:cNvSpPr>
          <p:nvPr>
            <p:ph type="body" sz="quarter" idx="10"/>
          </p:nvPr>
        </p:nvSpPr>
        <p:spPr>
          <a:xfrm>
            <a:off x="498466" y="1843453"/>
            <a:ext cx="11018520" cy="3511062"/>
          </a:xfrm>
        </p:spPr>
        <p:txBody>
          <a:bodyPr/>
          <a:lstStyle/>
          <a:p>
            <a:r>
              <a:rPr lang="en-US" sz="2400" dirty="0">
                <a:solidFill>
                  <a:schemeClr val="accent1">
                    <a:lumMod val="75000"/>
                  </a:schemeClr>
                </a:solidFill>
              </a:rPr>
              <a:t>Mean Filter: This filter replaces each pixel in the image with the average of its neighboring pixels. It is commonly used for image smoothing and noise reduction.</a:t>
            </a:r>
          </a:p>
          <a:p>
            <a:endParaRPr lang="en-US" sz="2400" dirty="0">
              <a:solidFill>
                <a:schemeClr val="accent1">
                  <a:lumMod val="75000"/>
                </a:schemeClr>
              </a:solidFill>
            </a:endParaRPr>
          </a:p>
          <a:p>
            <a:r>
              <a:rPr lang="en-US" sz="2400" b="1" dirty="0">
                <a:solidFill>
                  <a:schemeClr val="accent1">
                    <a:lumMod val="50000"/>
                  </a:schemeClr>
                </a:solidFill>
              </a:rPr>
              <a:t>Example:-</a:t>
            </a:r>
          </a:p>
          <a:p>
            <a:r>
              <a:rPr lang="en-US" sz="2400" dirty="0">
                <a:solidFill>
                  <a:schemeClr val="accent1">
                    <a:lumMod val="75000"/>
                  </a:schemeClr>
                </a:solidFill>
              </a:rPr>
              <a:t>In a 3x3 kernel, the mean filter calculates the average of the 9 pixels in the neighborhood and replaces the central pixel with this average value.</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accent1">
                    <a:lumMod val="75000"/>
                  </a:schemeClr>
                </a:solidFill>
              </a:rPr>
              <a:t>Mean Filter (or Average Filter):-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315" y="1486998"/>
            <a:ext cx="8115300" cy="4886325"/>
          </a:xfrm>
          <a:prstGeom prst="rect">
            <a:avLst/>
          </a:prstGeom>
        </p:spPr>
      </p:pic>
    </p:spTree>
    <p:extLst>
      <p:ext uri="{BB962C8B-B14F-4D97-AF65-F5344CB8AC3E}">
        <p14:creationId xmlns:p14="http://schemas.microsoft.com/office/powerpoint/2010/main" val="31889896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1" dirty="0">
                <a:solidFill>
                  <a:schemeClr val="accent1">
                    <a:lumMod val="75000"/>
                  </a:schemeClr>
                </a:solidFill>
              </a:rPr>
              <a:t>Gaussian </a:t>
            </a:r>
            <a:r>
              <a:rPr lang="en-US" b="1" dirty="0" smtClean="0">
                <a:solidFill>
                  <a:schemeClr val="accent1">
                    <a:lumMod val="75000"/>
                  </a:schemeClr>
                </a:solidFill>
              </a:rPr>
              <a:t>Filter:-</a:t>
            </a:r>
            <a:endParaRPr lang="en-US" b="1" dirty="0">
              <a:solidFill>
                <a:schemeClr val="accent1">
                  <a:lumMod val="75000"/>
                </a:schemeClr>
              </a:solidFill>
            </a:endParaRPr>
          </a:p>
        </p:txBody>
      </p:sp>
      <p:sp>
        <p:nvSpPr>
          <p:cNvPr id="3" name="Text Placeholder 2"/>
          <p:cNvSpPr>
            <a:spLocks noGrp="1"/>
          </p:cNvSpPr>
          <p:nvPr>
            <p:ph type="body" sz="quarter" idx="10"/>
          </p:nvPr>
        </p:nvSpPr>
        <p:spPr>
          <a:xfrm>
            <a:off x="305035" y="1465384"/>
            <a:ext cx="11018520" cy="4308872"/>
          </a:xfrm>
        </p:spPr>
        <p:txBody>
          <a:bodyPr/>
          <a:lstStyle/>
          <a:p>
            <a:r>
              <a:rPr lang="en-US" dirty="0">
                <a:solidFill>
                  <a:schemeClr val="accent1">
                    <a:lumMod val="75000"/>
                  </a:schemeClr>
                </a:solidFill>
              </a:rPr>
              <a:t>A Gaussian Filter is a type of linear filter used in image processing to reduce noise and blur images. It works by applying a Gaussian function to compute the weighted average of neighboring pixels. This process </a:t>
            </a:r>
            <a:r>
              <a:rPr lang="en-US" dirty="0" smtClean="0">
                <a:solidFill>
                  <a:schemeClr val="accent1">
                    <a:lumMod val="75000"/>
                  </a:schemeClr>
                </a:solidFill>
              </a:rPr>
              <a:t>helps </a:t>
            </a:r>
            <a:r>
              <a:rPr lang="en-US" dirty="0">
                <a:solidFill>
                  <a:schemeClr val="accent1">
                    <a:lumMod val="75000"/>
                  </a:schemeClr>
                </a:solidFill>
              </a:rPr>
              <a:t>to smooth out the image and reduce high-frequency noise</a:t>
            </a:r>
            <a:r>
              <a:rPr lang="en-US" dirty="0" smtClean="0">
                <a:solidFill>
                  <a:schemeClr val="accent1">
                    <a:lumMod val="75000"/>
                  </a:schemeClr>
                </a:solidFill>
              </a:rPr>
              <a:t>.</a:t>
            </a:r>
          </a:p>
          <a:p>
            <a:pPr marL="457200" indent="-457200">
              <a:buFont typeface="Arial" panose="020B0604020202020204" pitchFamily="34" charset="0"/>
              <a:buChar char="•"/>
            </a:pPr>
            <a:r>
              <a:rPr lang="en-US" dirty="0" smtClean="0">
                <a:solidFill>
                  <a:schemeClr val="accent1">
                    <a:lumMod val="75000"/>
                  </a:schemeClr>
                </a:solidFill>
              </a:rPr>
              <a:t>Define </a:t>
            </a:r>
            <a:r>
              <a:rPr lang="en-US" dirty="0">
                <a:solidFill>
                  <a:schemeClr val="accent1">
                    <a:lumMod val="75000"/>
                  </a:schemeClr>
                </a:solidFill>
              </a:rPr>
              <a:t>a Kernel Size</a:t>
            </a:r>
          </a:p>
          <a:p>
            <a:pPr marL="457200" indent="-457200">
              <a:buFont typeface="Arial" panose="020B0604020202020204" pitchFamily="34" charset="0"/>
              <a:buChar char="•"/>
            </a:pPr>
            <a:r>
              <a:rPr lang="en-US" dirty="0" smtClean="0">
                <a:solidFill>
                  <a:schemeClr val="accent1">
                    <a:lumMod val="75000"/>
                  </a:schemeClr>
                </a:solidFill>
              </a:rPr>
              <a:t>Center </a:t>
            </a:r>
            <a:r>
              <a:rPr lang="en-US" dirty="0">
                <a:solidFill>
                  <a:schemeClr val="accent1">
                    <a:lumMod val="75000"/>
                  </a:schemeClr>
                </a:solidFill>
              </a:rPr>
              <a:t>the Kernel on Each Pixel</a:t>
            </a:r>
          </a:p>
          <a:p>
            <a:pPr marL="457200" indent="-457200">
              <a:buFont typeface="Arial" panose="020B0604020202020204" pitchFamily="34" charset="0"/>
              <a:buChar char="•"/>
            </a:pPr>
            <a:r>
              <a:rPr lang="en-US" dirty="0" smtClean="0">
                <a:solidFill>
                  <a:schemeClr val="accent1">
                    <a:lumMod val="75000"/>
                  </a:schemeClr>
                </a:solidFill>
              </a:rPr>
              <a:t>Compute </a:t>
            </a:r>
            <a:r>
              <a:rPr lang="en-US" dirty="0">
                <a:solidFill>
                  <a:schemeClr val="accent1">
                    <a:lumMod val="75000"/>
                  </a:schemeClr>
                </a:solidFill>
              </a:rPr>
              <a:t>the Gaussian Weights</a:t>
            </a:r>
          </a:p>
          <a:p>
            <a:pPr marL="457200" indent="-457200">
              <a:buFont typeface="Arial" panose="020B0604020202020204" pitchFamily="34" charset="0"/>
              <a:buChar char="•"/>
            </a:pPr>
            <a:r>
              <a:rPr lang="en-US" dirty="0" smtClean="0">
                <a:solidFill>
                  <a:schemeClr val="accent1">
                    <a:lumMod val="75000"/>
                  </a:schemeClr>
                </a:solidFill>
              </a:rPr>
              <a:t>Compute </a:t>
            </a:r>
            <a:r>
              <a:rPr lang="en-US" dirty="0">
                <a:solidFill>
                  <a:schemeClr val="accent1">
                    <a:lumMod val="75000"/>
                  </a:schemeClr>
                </a:solidFill>
              </a:rPr>
              <a:t>the Weighted Average</a:t>
            </a:r>
          </a:p>
          <a:p>
            <a:pPr marL="457200" indent="-457200">
              <a:buFont typeface="Arial" panose="020B0604020202020204" pitchFamily="34" charset="0"/>
              <a:buChar char="•"/>
            </a:pPr>
            <a:r>
              <a:rPr lang="en-US" dirty="0" smtClean="0">
                <a:solidFill>
                  <a:schemeClr val="accent1">
                    <a:lumMod val="75000"/>
                  </a:schemeClr>
                </a:solidFill>
              </a:rPr>
              <a:t>Repeat </a:t>
            </a:r>
            <a:r>
              <a:rPr lang="en-US" dirty="0">
                <a:solidFill>
                  <a:schemeClr val="accent1">
                    <a:lumMod val="75000"/>
                  </a:schemeClr>
                </a:solidFill>
              </a:rPr>
              <a:t>for All Pixels</a:t>
            </a: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9" ma:contentTypeDescription="Create a new document." ma:contentTypeScope="" ma:versionID="aca555037e3b1fb83f4e32ded1ba9f56">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58707e139c7172671a363b7d9e3d801e"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11ea7d1-7d09-49a0-8c96-644562ad20a0"/>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b38ad2e8-7385-42ac-a943-76e9ea801cf0"/>
    <ds:schemaRef ds:uri="http://schemas.microsoft.com/office/2006/metadata/properties"/>
  </ds:schemaRefs>
</ds:datastoreItem>
</file>

<file path=customXml/itemProps2.xml><?xml version="1.0" encoding="utf-8"?>
<ds:datastoreItem xmlns:ds="http://schemas.openxmlformats.org/officeDocument/2006/customXml" ds:itemID="{835EADB4-604A-43C1-A8EF-CAE05605C7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874</TotalTime>
  <Words>1114</Words>
  <Application>Microsoft Office PowerPoint</Application>
  <PresentationFormat>Widescreen</PresentationFormat>
  <Paragraphs>84</Paragraphs>
  <Slides>15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MLSA-CV</vt:lpstr>
      <vt:lpstr>Filters in Computer Vision</vt:lpstr>
      <vt:lpstr>Introduction:-</vt:lpstr>
      <vt:lpstr>Filters :-</vt:lpstr>
      <vt:lpstr>Linear Filters:-</vt:lpstr>
      <vt:lpstr>Mean Filter (or Average Filter):-</vt:lpstr>
      <vt:lpstr>Mean Filter (or Average Filter):-</vt:lpstr>
      <vt:lpstr>Gaussian Filter:-</vt:lpstr>
      <vt:lpstr>PowerPoint Presentation</vt:lpstr>
      <vt:lpstr>Sobel Filter:-</vt:lpstr>
      <vt:lpstr>PowerPoint Presentation</vt:lpstr>
      <vt:lpstr>Applications of linear filters in CV:- </vt:lpstr>
      <vt:lpstr>PowerPoint Presentation</vt:lpstr>
      <vt:lpstr>Thank you </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lenovo</cp:lastModifiedBy>
  <cp:revision>63</cp:revision>
  <dcterms:created xsi:type="dcterms:W3CDTF">2019-03-28T18:40:02Z</dcterms:created>
  <dcterms:modified xsi:type="dcterms:W3CDTF">2024-02-29T18:53:18Z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ies>
</file>