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32"/>
  </p:notesMasterIdLst>
  <p:handoutMasterIdLst>
    <p:handoutMasterId r:id="rId33"/>
  </p:handoutMasterIdLst>
  <p:sldIdLst>
    <p:sldId id="1862" r:id="rId6"/>
    <p:sldId id="1860" r:id="rId7"/>
    <p:sldId id="1825" r:id="rId8"/>
    <p:sldId id="1826" r:id="rId9"/>
    <p:sldId id="1856" r:id="rId10"/>
    <p:sldId id="1871" r:id="rId11"/>
    <p:sldId id="1870" r:id="rId12"/>
    <p:sldId id="1872" r:id="rId13"/>
    <p:sldId id="1873" r:id="rId14"/>
    <p:sldId id="1874" r:id="rId15"/>
    <p:sldId id="1869" r:id="rId16"/>
    <p:sldId id="1875" r:id="rId17"/>
    <p:sldId id="1876" r:id="rId18"/>
    <p:sldId id="1877" r:id="rId19"/>
    <p:sldId id="1878" r:id="rId20"/>
    <p:sldId id="1879" r:id="rId21"/>
    <p:sldId id="1880" r:id="rId22"/>
    <p:sldId id="1881" r:id="rId23"/>
    <p:sldId id="1882" r:id="rId24"/>
    <p:sldId id="1883" r:id="rId25"/>
    <p:sldId id="1884" r:id="rId26"/>
    <p:sldId id="1885" r:id="rId27"/>
    <p:sldId id="1886" r:id="rId28"/>
    <p:sldId id="1887" r:id="rId29"/>
    <p:sldId id="1855" r:id="rId30"/>
    <p:sldId id="1532" r:id="rId3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Dark template" id="{888AB95E-1B7E-4E95-8F39-C5D0E8372BC2}">
          <p14:sldIdLst>
            <p14:sldId id="1862"/>
            <p14:sldId id="1860"/>
            <p14:sldId id="1825"/>
            <p14:sldId id="1826"/>
            <p14:sldId id="1856"/>
            <p14:sldId id="1871"/>
            <p14:sldId id="1870"/>
            <p14:sldId id="1872"/>
            <p14:sldId id="1873"/>
            <p14:sldId id="1874"/>
            <p14:sldId id="1869"/>
            <p14:sldId id="1875"/>
            <p14:sldId id="1876"/>
            <p14:sldId id="1877"/>
            <p14:sldId id="1878"/>
            <p14:sldId id="1879"/>
            <p14:sldId id="1880"/>
            <p14:sldId id="1881"/>
            <p14:sldId id="1882"/>
            <p14:sldId id="1883"/>
            <p14:sldId id="1884"/>
            <p14:sldId id="1885"/>
            <p14:sldId id="1886"/>
            <p14:sldId id="1887"/>
            <p14:sldId id="1855"/>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2133" autoAdjust="0"/>
  </p:normalViewPr>
  <p:slideViewPr>
    <p:cSldViewPr snapToGrid="0">
      <p:cViewPr varScale="1">
        <p:scale>
          <a:sx n="87" d="100"/>
          <a:sy n="87" d="100"/>
        </p:scale>
        <p:origin x="48" y="62"/>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3/3/2024 11:02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3/3/2024 11:02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3/3/2024 11:02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8963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3/3/2024 12:10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543999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3/3/2024 12:15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025573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3/3/2024 12:30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515380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3/3/2024 11:02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48945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3/3/2024 11:02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3/3/2024 11:02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368473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3/3/2024 11:02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495717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3/3/2024 11:02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452163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3/3/2024 11:21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84949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3/3/2024 11:31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644398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3/3/2024 11:41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82022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3/3/2024 11:02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854673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3/3/2024 11:51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5756166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880144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Agenda</a:t>
            </a:r>
            <a:endParaRPr lang="en-US" dirty="0"/>
          </a:p>
        </p:txBody>
      </p:sp>
      <p:sp>
        <p:nvSpPr>
          <p:cNvPr id="6" name="Text Placeholder 5"/>
          <p:cNvSpPr>
            <a:spLocks noGrp="1"/>
          </p:cNvSpPr>
          <p:nvPr>
            <p:ph type="body" sz="quarter" idx="10"/>
          </p:nvPr>
        </p:nvSpPr>
        <p:spPr>
          <a:xfrm>
            <a:off x="586390" y="1434370"/>
            <a:ext cx="11018520" cy="1248425"/>
          </a:xfrm>
        </p:spPr>
        <p:txBody>
          <a:bodyPr>
            <a:normAutofit fontScale="62500" lnSpcReduction="20000"/>
          </a:bodyPr>
          <a:lstStyle/>
          <a:p>
            <a:pPr marL="457200" indent="-457200">
              <a:buFont typeface="Arial" panose="020B0604020202020204" pitchFamily="34" charset="0"/>
              <a:buChar char="•"/>
            </a:pPr>
            <a:r>
              <a:rPr lang="en-US" sz="4500" dirty="0" smtClean="0"/>
              <a:t>Reading and Loading Images with OpenCV</a:t>
            </a:r>
            <a:r>
              <a:rPr lang="en-US" sz="4500" dirty="0" smtClean="0"/>
              <a:t>.</a:t>
            </a:r>
          </a:p>
          <a:p>
            <a:pPr marL="457200" indent="-457200">
              <a:buFont typeface="Arial" panose="020B0604020202020204" pitchFamily="34" charset="0"/>
              <a:buChar char="•"/>
            </a:pPr>
            <a:r>
              <a:rPr lang="en-US" sz="4500" dirty="0">
                <a:gradFill>
                  <a:gsLst>
                    <a:gs pos="2917">
                      <a:schemeClr val="tx1"/>
                    </a:gs>
                    <a:gs pos="30000">
                      <a:schemeClr val="tx1"/>
                    </a:gs>
                  </a:gsLst>
                  <a:lin ang="5400000" scaled="0"/>
                </a:gradFill>
              </a:rPr>
              <a:t>Display an Image</a:t>
            </a:r>
            <a:r>
              <a:rPr lang="en-US" sz="4500" dirty="0" smtClean="0">
                <a:gradFill>
                  <a:gsLst>
                    <a:gs pos="2917">
                      <a:schemeClr val="tx1"/>
                    </a:gs>
                    <a:gs pos="30000">
                      <a:schemeClr val="tx1"/>
                    </a:gs>
                  </a:gsLst>
                  <a:lin ang="5400000" scaled="0"/>
                </a:gradFill>
              </a:rPr>
              <a:t>.</a:t>
            </a:r>
          </a:p>
          <a:p>
            <a:pPr marL="457200" indent="-457200">
              <a:buFont typeface="Arial" panose="020B0604020202020204" pitchFamily="34" charset="0"/>
              <a:buChar char="•"/>
            </a:pPr>
            <a:r>
              <a:rPr lang="en-US" sz="4500" dirty="0" smtClean="0">
                <a:gradFill>
                  <a:gsLst>
                    <a:gs pos="2917">
                      <a:schemeClr val="tx1"/>
                    </a:gs>
                    <a:gs pos="30000">
                      <a:schemeClr val="tx1"/>
                    </a:gs>
                  </a:gsLst>
                  <a:lin ang="5400000" scaled="0"/>
                </a:gradFill>
              </a:rPr>
              <a:t>Write (save) an Image</a:t>
            </a:r>
          </a:p>
          <a:p>
            <a:pPr marL="457200" indent="-457200">
              <a:buFont typeface="Arial" panose="020B0604020202020204" pitchFamily="34" charset="0"/>
              <a:buChar char="•"/>
            </a:pPr>
            <a:endParaRPr lang="en-US" dirty="0"/>
          </a:p>
        </p:txBody>
      </p:sp>
      <p:sp>
        <p:nvSpPr>
          <p:cNvPr id="2" name="TextBox 1"/>
          <p:cNvSpPr txBox="1"/>
          <p:nvPr/>
        </p:nvSpPr>
        <p:spPr>
          <a:xfrm flipH="1">
            <a:off x="586389" y="3112605"/>
            <a:ext cx="11018520" cy="1723549"/>
          </a:xfrm>
          <a:prstGeom prst="rect">
            <a:avLst/>
          </a:prstGeom>
          <a:noFill/>
        </p:spPr>
        <p:txBody>
          <a:bodyPr wrap="square" lIns="0" tIns="0" rIns="0" bIns="0" rtlCol="0">
            <a:spAutoFit/>
          </a:bodyPr>
          <a:lstStyle/>
          <a:p>
            <a:pPr marL="457200" indent="-457200" algn="l">
              <a:buFont typeface="Arial" panose="020B0604020202020204" pitchFamily="34" charset="0"/>
              <a:buChar char="•"/>
            </a:pPr>
            <a:r>
              <a:rPr lang="en-US" sz="2800" dirty="0" smtClean="0">
                <a:gradFill>
                  <a:gsLst>
                    <a:gs pos="2917">
                      <a:schemeClr val="tx1"/>
                    </a:gs>
                    <a:gs pos="30000">
                      <a:schemeClr val="tx1"/>
                    </a:gs>
                  </a:gsLst>
                  <a:lin ang="5400000" scaled="0"/>
                </a:gradFill>
              </a:rPr>
              <a:t>Capture </a:t>
            </a:r>
            <a:r>
              <a:rPr lang="en-US" sz="2800" dirty="0" smtClean="0">
                <a:gradFill>
                  <a:gsLst>
                    <a:gs pos="2917">
                      <a:schemeClr val="tx1"/>
                    </a:gs>
                    <a:gs pos="30000">
                      <a:schemeClr val="tx1"/>
                    </a:gs>
                  </a:gsLst>
                  <a:lin ang="5400000" scaled="0"/>
                </a:gradFill>
              </a:rPr>
              <a:t>Video from Camera.</a:t>
            </a:r>
          </a:p>
          <a:p>
            <a:pPr marL="457200" indent="-457200" algn="l">
              <a:buFont typeface="Arial" panose="020B0604020202020204" pitchFamily="34" charset="0"/>
              <a:buChar char="•"/>
            </a:pPr>
            <a:r>
              <a:rPr lang="en-US" sz="2800" dirty="0" smtClean="0">
                <a:gradFill>
                  <a:gsLst>
                    <a:gs pos="2917">
                      <a:schemeClr val="tx1"/>
                    </a:gs>
                    <a:gs pos="30000">
                      <a:schemeClr val="tx1"/>
                    </a:gs>
                  </a:gsLst>
                  <a:lin ang="5400000" scaled="0"/>
                </a:gradFill>
              </a:rPr>
              <a:t>Playing Video from file.</a:t>
            </a:r>
          </a:p>
          <a:p>
            <a:pPr marL="457200" indent="-457200" algn="l">
              <a:buFont typeface="Arial" panose="020B0604020202020204" pitchFamily="34" charset="0"/>
              <a:buChar char="•"/>
            </a:pPr>
            <a:r>
              <a:rPr lang="en-US" sz="2800" dirty="0" smtClean="0">
                <a:gradFill>
                  <a:gsLst>
                    <a:gs pos="2917">
                      <a:schemeClr val="tx1"/>
                    </a:gs>
                    <a:gs pos="30000">
                      <a:schemeClr val="tx1"/>
                    </a:gs>
                  </a:gsLst>
                  <a:lin ang="5400000" scaled="0"/>
                </a:gradFill>
              </a:rPr>
              <a:t>Saving a Video.</a:t>
            </a:r>
          </a:p>
          <a:p>
            <a:pPr marL="457200" indent="-457200" algn="l">
              <a:buFont typeface="Arial" panose="020B0604020202020204" pitchFamily="34" charset="0"/>
              <a:buChar char="•"/>
            </a:pPr>
            <a:r>
              <a:rPr lang="en-US" sz="2800" dirty="0" smtClean="0">
                <a:gradFill>
                  <a:gsLst>
                    <a:gs pos="2917">
                      <a:schemeClr val="tx1"/>
                    </a:gs>
                    <a:gs pos="30000">
                      <a:schemeClr val="tx1"/>
                    </a:gs>
                  </a:gsLst>
                  <a:lin ang="5400000" scaled="0"/>
                </a:gradFill>
              </a:rPr>
              <a:t>Drawing Functions in OpenCV.</a:t>
            </a:r>
          </a:p>
        </p:txBody>
      </p:sp>
      <p:sp>
        <p:nvSpPr>
          <p:cNvPr id="3" name="TextBox 2"/>
          <p:cNvSpPr txBox="1"/>
          <p:nvPr/>
        </p:nvSpPr>
        <p:spPr>
          <a:xfrm>
            <a:off x="586390" y="2682795"/>
            <a:ext cx="11018519" cy="430887"/>
          </a:xfrm>
          <a:prstGeom prst="rect">
            <a:avLst/>
          </a:prstGeom>
          <a:noFill/>
        </p:spPr>
        <p:txBody>
          <a:bodyPr wrap="square" lIns="0" tIns="0" rIns="0" bIns="0" rtlCol="0">
            <a:spAutoFit/>
          </a:bodyPr>
          <a:lstStyle/>
          <a:p>
            <a:pPr marL="457200" indent="-457200">
              <a:buFont typeface="Arial" panose="020B0604020202020204" pitchFamily="34" charset="0"/>
              <a:buChar char="•"/>
            </a:pPr>
            <a:r>
              <a:rPr lang="en-US" sz="2800" dirty="0" smtClean="0">
                <a:gradFill>
                  <a:gsLst>
                    <a:gs pos="2917">
                      <a:schemeClr val="tx1"/>
                    </a:gs>
                    <a:gs pos="30000">
                      <a:schemeClr val="tx1"/>
                    </a:gs>
                  </a:gsLst>
                  <a:lin ang="5400000" scaled="0"/>
                </a:gradFill>
              </a:rPr>
              <a:t>Complete Program.</a:t>
            </a: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808384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6">
                                            <p:txEl>
                                              <p:pRg st="0" end="0"/>
                                            </p:txEl>
                                          </p:spTgt>
                                        </p:tgtEl>
                                        <p:attrNameLst>
                                          <p:attrName>style.opacity</p:attrName>
                                        </p:attrNameLst>
                                      </p:cBhvr>
                                      <p:to>
                                        <p:strVal val="0.5"/>
                                      </p:to>
                                    </p:set>
                                    <p:animEffect filter="image" prLst="opacity: 0.5">
                                      <p:cBhvr rctx="IE">
                                        <p:cTn id="7" dur="indefinite"/>
                                        <p:tgtEl>
                                          <p:spTgt spid="6">
                                            <p:txEl>
                                              <p:pRg st="0" end="0"/>
                                            </p:txEl>
                                          </p:spTgt>
                                        </p:tgtEl>
                                      </p:cBhvr>
                                    </p:animEffect>
                                  </p:childTnLst>
                                </p:cTn>
                              </p:par>
                              <p:par>
                                <p:cTn id="8" presetID="9" presetClass="emph" presetSubtype="0" grpId="0" nodeType="withEffect">
                                  <p:stCondLst>
                                    <p:cond delay="0"/>
                                  </p:stCondLst>
                                  <p:childTnLst>
                                    <p:set>
                                      <p:cBhvr rctx="PPT">
                                        <p:cTn id="9" dur="indefinite"/>
                                        <p:tgtEl>
                                          <p:spTgt spid="6">
                                            <p:txEl>
                                              <p:pRg st="1" end="1"/>
                                            </p:txEl>
                                          </p:spTgt>
                                        </p:tgtEl>
                                        <p:attrNameLst>
                                          <p:attrName>style.opacity</p:attrName>
                                        </p:attrNameLst>
                                      </p:cBhvr>
                                      <p:to>
                                        <p:strVal val="0.5"/>
                                      </p:to>
                                    </p:set>
                                    <p:animEffect filter="image" prLst="opacity: 0.5">
                                      <p:cBhvr rctx="IE">
                                        <p:cTn id="10" dur="indefinite"/>
                                        <p:tgtEl>
                                          <p:spTgt spid="6">
                                            <p:txEl>
                                              <p:pRg st="1" end="1"/>
                                            </p:txEl>
                                          </p:spTgt>
                                        </p:tgtEl>
                                      </p:cBhvr>
                                    </p:animEffect>
                                  </p:childTnLst>
                                </p:cTn>
                              </p:par>
                              <p:par>
                                <p:cTn id="11" presetID="9" presetClass="emph" presetSubtype="0" grpId="0" nodeType="withEffect">
                                  <p:stCondLst>
                                    <p:cond delay="0"/>
                                  </p:stCondLst>
                                  <p:childTnLst>
                                    <p:set>
                                      <p:cBhvr rctx="PPT">
                                        <p:cTn id="12" dur="indefinite"/>
                                        <p:tgtEl>
                                          <p:spTgt spid="6">
                                            <p:txEl>
                                              <p:pRg st="2" end="2"/>
                                            </p:txEl>
                                          </p:spTgt>
                                        </p:tgtEl>
                                        <p:attrNameLst>
                                          <p:attrName>style.opacity</p:attrName>
                                        </p:attrNameLst>
                                      </p:cBhvr>
                                      <p:to>
                                        <p:strVal val="0.5"/>
                                      </p:to>
                                    </p:set>
                                    <p:animEffect filter="image" prLst="opacity: 0.5">
                                      <p:cBhvr rctx="IE">
                                        <p:cTn id="13" dur="indefinite"/>
                                        <p:tgtEl>
                                          <p:spTgt spid="6">
                                            <p:txEl>
                                              <p:pRg st="2" end="2"/>
                                            </p:txEl>
                                          </p:spTgt>
                                        </p:tgtEl>
                                      </p:cBhvr>
                                    </p:animEffect>
                                  </p:childTnLst>
                                </p:cTn>
                              </p:par>
                              <p:par>
                                <p:cTn id="14" presetID="9" presetClass="emph" presetSubtype="0" grpId="0" nodeType="withEffect">
                                  <p:stCondLst>
                                    <p:cond delay="0"/>
                                  </p:stCondLst>
                                  <p:childTnLst>
                                    <p:set>
                                      <p:cBhvr rctx="PPT">
                                        <p:cTn id="15" dur="indefinite"/>
                                        <p:tgtEl>
                                          <p:spTgt spid="2">
                                            <p:txEl>
                                              <p:pRg st="0" end="0"/>
                                            </p:txEl>
                                          </p:spTgt>
                                        </p:tgtEl>
                                        <p:attrNameLst>
                                          <p:attrName>style.opacity</p:attrName>
                                        </p:attrNameLst>
                                      </p:cBhvr>
                                      <p:to>
                                        <p:strVal val="0.5"/>
                                      </p:to>
                                    </p:set>
                                    <p:animEffect filter="image" prLst="opacity: 0.5">
                                      <p:cBhvr rctx="IE">
                                        <p:cTn id="16" dur="indefinite"/>
                                        <p:tgtEl>
                                          <p:spTgt spid="2">
                                            <p:txEl>
                                              <p:pRg st="0" end="0"/>
                                            </p:txEl>
                                          </p:spTgt>
                                        </p:tgtEl>
                                      </p:cBhvr>
                                    </p:animEffect>
                                  </p:childTnLst>
                                </p:cTn>
                              </p:par>
                              <p:par>
                                <p:cTn id="17" presetID="9" presetClass="emph" presetSubtype="0" grpId="0" nodeType="withEffect">
                                  <p:stCondLst>
                                    <p:cond delay="0"/>
                                  </p:stCondLst>
                                  <p:childTnLst>
                                    <p:set>
                                      <p:cBhvr rctx="PPT">
                                        <p:cTn id="18" dur="indefinite"/>
                                        <p:tgtEl>
                                          <p:spTgt spid="2">
                                            <p:txEl>
                                              <p:pRg st="1" end="1"/>
                                            </p:txEl>
                                          </p:spTgt>
                                        </p:tgtEl>
                                        <p:attrNameLst>
                                          <p:attrName>style.opacity</p:attrName>
                                        </p:attrNameLst>
                                      </p:cBhvr>
                                      <p:to>
                                        <p:strVal val="0.5"/>
                                      </p:to>
                                    </p:set>
                                    <p:animEffect filter="image" prLst="opacity: 0.5">
                                      <p:cBhvr rctx="IE">
                                        <p:cTn id="19" dur="indefinite"/>
                                        <p:tgtEl>
                                          <p:spTgt spid="2">
                                            <p:txEl>
                                              <p:pRg st="1" end="1"/>
                                            </p:txEl>
                                          </p:spTgt>
                                        </p:tgtEl>
                                      </p:cBhvr>
                                    </p:animEffect>
                                  </p:childTnLst>
                                </p:cTn>
                              </p:par>
                              <p:par>
                                <p:cTn id="20" presetID="9" presetClass="emph" presetSubtype="0" grpId="0" nodeType="withEffect">
                                  <p:stCondLst>
                                    <p:cond delay="0"/>
                                  </p:stCondLst>
                                  <p:childTnLst>
                                    <p:set>
                                      <p:cBhvr rctx="PPT">
                                        <p:cTn id="21" dur="indefinite"/>
                                        <p:tgtEl>
                                          <p:spTgt spid="2">
                                            <p:txEl>
                                              <p:pRg st="2" end="2"/>
                                            </p:txEl>
                                          </p:spTgt>
                                        </p:tgtEl>
                                        <p:attrNameLst>
                                          <p:attrName>style.opacity</p:attrName>
                                        </p:attrNameLst>
                                      </p:cBhvr>
                                      <p:to>
                                        <p:strVal val="0.5"/>
                                      </p:to>
                                    </p:set>
                                    <p:animEffect filter="image" prLst="opacity: 0.5">
                                      <p:cBhvr rctx="IE">
                                        <p:cTn id="22" dur="indefinite"/>
                                        <p:tgtEl>
                                          <p:spTgt spid="2">
                                            <p:txEl>
                                              <p:pRg st="2" end="2"/>
                                            </p:txEl>
                                          </p:spTgt>
                                        </p:tgtEl>
                                      </p:cBhvr>
                                    </p:animEffect>
                                  </p:childTnLst>
                                </p:cTn>
                              </p:par>
                              <p:par>
                                <p:cTn id="23" presetID="9" presetClass="emph" presetSubtype="0" grpId="0" nodeType="withEffect">
                                  <p:stCondLst>
                                    <p:cond delay="0"/>
                                  </p:stCondLst>
                                  <p:childTnLst>
                                    <p:set>
                                      <p:cBhvr rctx="PPT">
                                        <p:cTn id="24" dur="indefinite"/>
                                        <p:tgtEl>
                                          <p:spTgt spid="2">
                                            <p:txEl>
                                              <p:pRg st="3" end="3"/>
                                            </p:txEl>
                                          </p:spTgt>
                                        </p:tgtEl>
                                        <p:attrNameLst>
                                          <p:attrName>style.opacity</p:attrName>
                                        </p:attrNameLst>
                                      </p:cBhvr>
                                      <p:to>
                                        <p:strVal val="0.5"/>
                                      </p:to>
                                    </p:set>
                                    <p:animEffect filter="image" prLst="opacity: 0.5">
                                      <p:cBhvr rctx="IE">
                                        <p:cTn id="25" dur="indefinite"/>
                                        <p:tgtEl>
                                          <p:spTgt spid="2">
                                            <p:txEl>
                                              <p:pRg st="3" end="3"/>
                                            </p:txEl>
                                          </p:spTgt>
                                        </p:tgtEl>
                                      </p:cBhvr>
                                    </p:animEffect>
                                  </p:childTnLst>
                                </p:cTn>
                              </p:par>
                              <p:par>
                                <p:cTn id="26" presetID="26" presetClass="emph" presetSubtype="0" fill="hold" grpId="0" nodeType="withEffect">
                                  <p:stCondLst>
                                    <p:cond delay="0"/>
                                  </p:stCondLst>
                                  <p:childTnLst>
                                    <p:animEffect transition="out" filter="fade">
                                      <p:cBhvr>
                                        <p:cTn id="27" dur="500" tmFilter="0, 0; .2, .5; .8, .5; 1, 0"/>
                                        <p:tgtEl>
                                          <p:spTgt spid="3"/>
                                        </p:tgtEl>
                                      </p:cBhvr>
                                    </p:animEffect>
                                    <p:animScale>
                                      <p:cBhvr>
                                        <p:cTn id="28"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2" grpId="0" build="allAtOnce"/>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Complete Program</a:t>
            </a:r>
            <a:endParaRPr lang="en-US" dirty="0"/>
          </a:p>
        </p:txBody>
      </p:sp>
      <p:sp>
        <p:nvSpPr>
          <p:cNvPr id="6" name="Text Placeholder 5"/>
          <p:cNvSpPr>
            <a:spLocks noGrp="1"/>
          </p:cNvSpPr>
          <p:nvPr>
            <p:ph type="body" sz="quarter" idx="10"/>
          </p:nvPr>
        </p:nvSpPr>
        <p:spPr>
          <a:xfrm>
            <a:off x="586390" y="1434370"/>
            <a:ext cx="11018520" cy="3841052"/>
          </a:xfrm>
        </p:spPr>
        <p:txBody>
          <a:bodyPr/>
          <a:lstStyle/>
          <a:p>
            <a:pPr marL="457200" indent="-457200">
              <a:buFont typeface="Wingdings" panose="05000000000000000000" pitchFamily="2" charset="2"/>
              <a:buChar char="Ø"/>
            </a:pPr>
            <a:r>
              <a:rPr lang="en-US" b="1" dirty="0" smtClean="0"/>
              <a:t>Write a program</a:t>
            </a:r>
          </a:p>
          <a:p>
            <a:pPr marL="685800" lvl="1" indent="-457200">
              <a:buFont typeface="Wingdings" panose="05000000000000000000" pitchFamily="2" charset="2"/>
              <a:buChar char="Ø"/>
            </a:pPr>
            <a:r>
              <a:rPr lang="en-US" b="1" dirty="0" smtClean="0"/>
              <a:t>Load an image in grayscale.</a:t>
            </a:r>
          </a:p>
          <a:p>
            <a:pPr marL="685800" lvl="1" indent="-457200">
              <a:buFont typeface="Wingdings" panose="05000000000000000000" pitchFamily="2" charset="2"/>
              <a:buChar char="Ø"/>
            </a:pPr>
            <a:r>
              <a:rPr lang="en-US" b="1" dirty="0" smtClean="0"/>
              <a:t>Display it.</a:t>
            </a:r>
          </a:p>
          <a:p>
            <a:pPr marL="685800" lvl="1" indent="-457200">
              <a:buFont typeface="Wingdings" panose="05000000000000000000" pitchFamily="2" charset="2"/>
              <a:buChar char="Ø"/>
            </a:pPr>
            <a:r>
              <a:rPr lang="en-US" b="1" dirty="0" smtClean="0"/>
              <a:t>Save the image if the user press “s” and exit, or simply exit without saving if you press ESC key.</a:t>
            </a:r>
          </a:p>
          <a:p>
            <a:pPr marL="685800" lvl="1" indent="-457200">
              <a:buFont typeface="Wingdings" panose="05000000000000000000" pitchFamily="2" charset="2"/>
              <a:buChar char="Ø"/>
            </a:pPr>
            <a:endParaRPr lang="en-US" b="1" dirty="0"/>
          </a:p>
          <a:p>
            <a:pPr marL="685800" lvl="1" indent="-457200">
              <a:buFont typeface="Wingdings" panose="05000000000000000000" pitchFamily="2" charset="2"/>
              <a:buChar char="Ø"/>
            </a:pPr>
            <a:endParaRPr lang="en-US" b="1" dirty="0" smtClean="0"/>
          </a:p>
          <a:p>
            <a:pPr marL="457200" indent="-457200">
              <a:buFont typeface="Wingdings" panose="05000000000000000000" pitchFamily="2" charset="2"/>
              <a:buChar char="Ø"/>
            </a:pPr>
            <a:r>
              <a:rPr lang="en-US" b="1" dirty="0" smtClean="0"/>
              <a:t>Hint</a:t>
            </a:r>
          </a:p>
          <a:p>
            <a:pPr marL="685800" lvl="1" indent="-457200">
              <a:buFont typeface="Wingdings" panose="05000000000000000000" pitchFamily="2" charset="2"/>
              <a:buChar char="Ø"/>
            </a:pPr>
            <a:r>
              <a:rPr lang="en-US" b="1" dirty="0" smtClean="0"/>
              <a:t>ESC = 27</a:t>
            </a:r>
          </a:p>
          <a:p>
            <a:pPr marL="685800" lvl="1" indent="-457200">
              <a:buFont typeface="Wingdings" panose="05000000000000000000" pitchFamily="2" charset="2"/>
              <a:buChar char="Ø"/>
            </a:pPr>
            <a:r>
              <a:rPr lang="en-US" b="1" dirty="0" smtClean="0"/>
              <a:t>S = </a:t>
            </a:r>
            <a:r>
              <a:rPr lang="en-US" b="1" dirty="0" err="1" smtClean="0"/>
              <a:t>ord</a:t>
            </a:r>
            <a:r>
              <a:rPr lang="en-US" b="1" dirty="0" smtClean="0"/>
              <a:t>(‘s’)</a:t>
            </a:r>
          </a:p>
        </p:txBody>
      </p:sp>
    </p:spTree>
    <p:extLst>
      <p:ext uri="{BB962C8B-B14F-4D97-AF65-F5344CB8AC3E}">
        <p14:creationId xmlns:p14="http://schemas.microsoft.com/office/powerpoint/2010/main" val="1910088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Effect transition="in" filter="fade">
                                      <p:cBhvr>
                                        <p:cTn id="21" dur="500"/>
                                        <p:tgtEl>
                                          <p:spTgt spid="6">
                                            <p:txEl>
                                              <p:pRg st="6" end="6"/>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xEl>
                                              <p:pRg st="7" end="7"/>
                                            </p:txEl>
                                          </p:spTgt>
                                        </p:tgtEl>
                                        <p:attrNameLst>
                                          <p:attrName>style.visibility</p:attrName>
                                        </p:attrNameLst>
                                      </p:cBhvr>
                                      <p:to>
                                        <p:strVal val="visible"/>
                                      </p:to>
                                    </p:set>
                                    <p:animEffect transition="in" filter="fade">
                                      <p:cBhvr>
                                        <p:cTn id="24" dur="500"/>
                                        <p:tgtEl>
                                          <p:spTgt spid="6">
                                            <p:txEl>
                                              <p:pRg st="7" end="7"/>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fade">
                                      <p:cBhvr>
                                        <p:cTn id="2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Agenda</a:t>
            </a:r>
            <a:endParaRPr lang="en-US" dirty="0"/>
          </a:p>
        </p:txBody>
      </p:sp>
      <p:sp>
        <p:nvSpPr>
          <p:cNvPr id="6" name="Text Placeholder 5"/>
          <p:cNvSpPr>
            <a:spLocks noGrp="1"/>
          </p:cNvSpPr>
          <p:nvPr>
            <p:ph type="body" sz="quarter" idx="10"/>
          </p:nvPr>
        </p:nvSpPr>
        <p:spPr>
          <a:xfrm>
            <a:off x="586390" y="1434370"/>
            <a:ext cx="11018520" cy="1647439"/>
          </a:xfrm>
        </p:spPr>
        <p:txBody>
          <a:bodyPr>
            <a:normAutofit fontScale="62500" lnSpcReduction="20000"/>
          </a:bodyPr>
          <a:lstStyle/>
          <a:p>
            <a:pPr marL="457200" indent="-457200">
              <a:buFont typeface="Arial" panose="020B0604020202020204" pitchFamily="34" charset="0"/>
              <a:buChar char="•"/>
            </a:pPr>
            <a:r>
              <a:rPr lang="en-US" sz="4500" dirty="0" smtClean="0"/>
              <a:t>Reading and Loading Images with OpenCV</a:t>
            </a:r>
            <a:r>
              <a:rPr lang="en-US" sz="4500" dirty="0" smtClean="0"/>
              <a:t>.</a:t>
            </a:r>
          </a:p>
          <a:p>
            <a:pPr marL="457200" indent="-457200">
              <a:buFont typeface="Arial" panose="020B0604020202020204" pitchFamily="34" charset="0"/>
              <a:buChar char="•"/>
            </a:pPr>
            <a:r>
              <a:rPr lang="en-US" sz="4500" dirty="0">
                <a:gradFill>
                  <a:gsLst>
                    <a:gs pos="2917">
                      <a:schemeClr val="tx1"/>
                    </a:gs>
                    <a:gs pos="30000">
                      <a:schemeClr val="tx1"/>
                    </a:gs>
                  </a:gsLst>
                  <a:lin ang="5400000" scaled="0"/>
                </a:gradFill>
              </a:rPr>
              <a:t>Display an Image</a:t>
            </a:r>
            <a:r>
              <a:rPr lang="en-US" sz="4500" dirty="0" smtClean="0">
                <a:gradFill>
                  <a:gsLst>
                    <a:gs pos="2917">
                      <a:schemeClr val="tx1"/>
                    </a:gs>
                    <a:gs pos="30000">
                      <a:schemeClr val="tx1"/>
                    </a:gs>
                  </a:gsLst>
                  <a:lin ang="5400000" scaled="0"/>
                </a:gradFill>
              </a:rPr>
              <a:t>.</a:t>
            </a:r>
          </a:p>
          <a:p>
            <a:pPr marL="457200" indent="-457200">
              <a:buFont typeface="Arial" panose="020B0604020202020204" pitchFamily="34" charset="0"/>
              <a:buChar char="•"/>
            </a:pPr>
            <a:r>
              <a:rPr lang="en-US" sz="4500" dirty="0" smtClean="0">
                <a:gradFill>
                  <a:gsLst>
                    <a:gs pos="2917">
                      <a:schemeClr val="tx1"/>
                    </a:gs>
                    <a:gs pos="30000">
                      <a:schemeClr val="tx1"/>
                    </a:gs>
                  </a:gsLst>
                  <a:lin ang="5400000" scaled="0"/>
                </a:gradFill>
              </a:rPr>
              <a:t>Write (save) an Image</a:t>
            </a:r>
          </a:p>
          <a:p>
            <a:pPr marL="457200" indent="-457200">
              <a:buFont typeface="Arial" panose="020B0604020202020204" pitchFamily="34" charset="0"/>
              <a:buChar char="•"/>
            </a:pPr>
            <a:r>
              <a:rPr lang="en-US" sz="4500" dirty="0" smtClean="0">
                <a:gradFill>
                  <a:gsLst>
                    <a:gs pos="2917">
                      <a:schemeClr val="tx1"/>
                    </a:gs>
                    <a:gs pos="30000">
                      <a:schemeClr val="tx1"/>
                    </a:gs>
                  </a:gsLst>
                  <a:lin ang="5400000" scaled="0"/>
                </a:gradFill>
              </a:rPr>
              <a:t>Complete Program.</a:t>
            </a:r>
          </a:p>
          <a:p>
            <a:pPr marL="457200" indent="-457200">
              <a:buFont typeface="Arial" panose="020B0604020202020204" pitchFamily="34" charset="0"/>
              <a:buChar char="•"/>
            </a:pPr>
            <a:endParaRPr lang="en-US" dirty="0"/>
          </a:p>
        </p:txBody>
      </p:sp>
      <p:sp>
        <p:nvSpPr>
          <p:cNvPr id="2" name="TextBox 1"/>
          <p:cNvSpPr txBox="1"/>
          <p:nvPr/>
        </p:nvSpPr>
        <p:spPr>
          <a:xfrm flipH="1">
            <a:off x="586389" y="3561012"/>
            <a:ext cx="11018520" cy="1292662"/>
          </a:xfrm>
          <a:prstGeom prst="rect">
            <a:avLst/>
          </a:prstGeom>
          <a:noFill/>
        </p:spPr>
        <p:txBody>
          <a:bodyPr wrap="square" lIns="0" tIns="0" rIns="0" bIns="0" rtlCol="0">
            <a:spAutoFit/>
          </a:bodyPr>
          <a:lstStyle/>
          <a:p>
            <a:pPr marL="457200" indent="-457200" algn="l">
              <a:buFont typeface="Arial" panose="020B0604020202020204" pitchFamily="34" charset="0"/>
              <a:buChar char="•"/>
            </a:pPr>
            <a:r>
              <a:rPr lang="en-US" sz="2800" dirty="0" smtClean="0">
                <a:gradFill>
                  <a:gsLst>
                    <a:gs pos="2917">
                      <a:schemeClr val="tx1"/>
                    </a:gs>
                    <a:gs pos="30000">
                      <a:schemeClr val="tx1"/>
                    </a:gs>
                  </a:gsLst>
                  <a:lin ang="5400000" scaled="0"/>
                </a:gradFill>
              </a:rPr>
              <a:t>Playing </a:t>
            </a:r>
            <a:r>
              <a:rPr lang="en-US" sz="2800" dirty="0" smtClean="0">
                <a:gradFill>
                  <a:gsLst>
                    <a:gs pos="2917">
                      <a:schemeClr val="tx1"/>
                    </a:gs>
                    <a:gs pos="30000">
                      <a:schemeClr val="tx1"/>
                    </a:gs>
                  </a:gsLst>
                  <a:lin ang="5400000" scaled="0"/>
                </a:gradFill>
              </a:rPr>
              <a:t>Video from file.</a:t>
            </a:r>
          </a:p>
          <a:p>
            <a:pPr marL="457200" indent="-457200" algn="l">
              <a:buFont typeface="Arial" panose="020B0604020202020204" pitchFamily="34" charset="0"/>
              <a:buChar char="•"/>
            </a:pPr>
            <a:r>
              <a:rPr lang="en-US" sz="2800" dirty="0" smtClean="0">
                <a:gradFill>
                  <a:gsLst>
                    <a:gs pos="2917">
                      <a:schemeClr val="tx1"/>
                    </a:gs>
                    <a:gs pos="30000">
                      <a:schemeClr val="tx1"/>
                    </a:gs>
                  </a:gsLst>
                  <a:lin ang="5400000" scaled="0"/>
                </a:gradFill>
              </a:rPr>
              <a:t>Saving a Video.</a:t>
            </a:r>
          </a:p>
          <a:p>
            <a:pPr marL="457200" indent="-457200" algn="l">
              <a:buFont typeface="Arial" panose="020B0604020202020204" pitchFamily="34" charset="0"/>
              <a:buChar char="•"/>
            </a:pPr>
            <a:r>
              <a:rPr lang="en-US" sz="2800" dirty="0" smtClean="0">
                <a:gradFill>
                  <a:gsLst>
                    <a:gs pos="2917">
                      <a:schemeClr val="tx1"/>
                    </a:gs>
                    <a:gs pos="30000">
                      <a:schemeClr val="tx1"/>
                    </a:gs>
                  </a:gsLst>
                  <a:lin ang="5400000" scaled="0"/>
                </a:gradFill>
              </a:rPr>
              <a:t>Drawing Functions in OpenCV.</a:t>
            </a:r>
          </a:p>
        </p:txBody>
      </p:sp>
      <p:sp>
        <p:nvSpPr>
          <p:cNvPr id="3" name="TextBox 2"/>
          <p:cNvSpPr txBox="1"/>
          <p:nvPr/>
        </p:nvSpPr>
        <p:spPr>
          <a:xfrm>
            <a:off x="586389" y="3105967"/>
            <a:ext cx="11018519" cy="430887"/>
          </a:xfrm>
          <a:prstGeom prst="rect">
            <a:avLst/>
          </a:prstGeom>
          <a:noFill/>
        </p:spPr>
        <p:txBody>
          <a:bodyPr wrap="square" lIns="0" tIns="0" rIns="0" bIns="0" rtlCol="0">
            <a:spAutoFit/>
          </a:bodyPr>
          <a:lstStyle/>
          <a:p>
            <a:pPr marL="457200" indent="-457200">
              <a:buFont typeface="Arial" panose="020B0604020202020204" pitchFamily="34" charset="0"/>
              <a:buChar char="•"/>
            </a:pPr>
            <a:r>
              <a:rPr lang="en-US" sz="2800" dirty="0" smtClean="0">
                <a:gradFill>
                  <a:gsLst>
                    <a:gs pos="2917">
                      <a:schemeClr val="tx1"/>
                    </a:gs>
                    <a:gs pos="30000">
                      <a:schemeClr val="tx1"/>
                    </a:gs>
                  </a:gsLst>
                  <a:lin ang="5400000" scaled="0"/>
                </a:gradFill>
              </a:rPr>
              <a:t>Capture Video from Camera.</a:t>
            </a: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49643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6">
                                            <p:txEl>
                                              <p:pRg st="0" end="0"/>
                                            </p:txEl>
                                          </p:spTgt>
                                        </p:tgtEl>
                                        <p:attrNameLst>
                                          <p:attrName>style.opacity</p:attrName>
                                        </p:attrNameLst>
                                      </p:cBhvr>
                                      <p:to>
                                        <p:strVal val="0.5"/>
                                      </p:to>
                                    </p:set>
                                    <p:animEffect filter="image" prLst="opacity: 0.5">
                                      <p:cBhvr rctx="IE">
                                        <p:cTn id="7" dur="indefinite"/>
                                        <p:tgtEl>
                                          <p:spTgt spid="6">
                                            <p:txEl>
                                              <p:pRg st="0" end="0"/>
                                            </p:txEl>
                                          </p:spTgt>
                                        </p:tgtEl>
                                      </p:cBhvr>
                                    </p:animEffect>
                                  </p:childTnLst>
                                </p:cTn>
                              </p:par>
                              <p:par>
                                <p:cTn id="8" presetID="9" presetClass="emph" presetSubtype="0" grpId="0" nodeType="withEffect">
                                  <p:stCondLst>
                                    <p:cond delay="0"/>
                                  </p:stCondLst>
                                  <p:childTnLst>
                                    <p:set>
                                      <p:cBhvr rctx="PPT">
                                        <p:cTn id="9" dur="indefinite"/>
                                        <p:tgtEl>
                                          <p:spTgt spid="6">
                                            <p:txEl>
                                              <p:pRg st="1" end="1"/>
                                            </p:txEl>
                                          </p:spTgt>
                                        </p:tgtEl>
                                        <p:attrNameLst>
                                          <p:attrName>style.opacity</p:attrName>
                                        </p:attrNameLst>
                                      </p:cBhvr>
                                      <p:to>
                                        <p:strVal val="0.5"/>
                                      </p:to>
                                    </p:set>
                                    <p:animEffect filter="image" prLst="opacity: 0.5">
                                      <p:cBhvr rctx="IE">
                                        <p:cTn id="10" dur="indefinite"/>
                                        <p:tgtEl>
                                          <p:spTgt spid="6">
                                            <p:txEl>
                                              <p:pRg st="1" end="1"/>
                                            </p:txEl>
                                          </p:spTgt>
                                        </p:tgtEl>
                                      </p:cBhvr>
                                    </p:animEffect>
                                  </p:childTnLst>
                                </p:cTn>
                              </p:par>
                              <p:par>
                                <p:cTn id="11" presetID="9" presetClass="emph" presetSubtype="0" grpId="0" nodeType="withEffect">
                                  <p:stCondLst>
                                    <p:cond delay="0"/>
                                  </p:stCondLst>
                                  <p:childTnLst>
                                    <p:set>
                                      <p:cBhvr rctx="PPT">
                                        <p:cTn id="12" dur="indefinite"/>
                                        <p:tgtEl>
                                          <p:spTgt spid="6">
                                            <p:txEl>
                                              <p:pRg st="2" end="2"/>
                                            </p:txEl>
                                          </p:spTgt>
                                        </p:tgtEl>
                                        <p:attrNameLst>
                                          <p:attrName>style.opacity</p:attrName>
                                        </p:attrNameLst>
                                      </p:cBhvr>
                                      <p:to>
                                        <p:strVal val="0.5"/>
                                      </p:to>
                                    </p:set>
                                    <p:animEffect filter="image" prLst="opacity: 0.5">
                                      <p:cBhvr rctx="IE">
                                        <p:cTn id="13" dur="indefinite"/>
                                        <p:tgtEl>
                                          <p:spTgt spid="6">
                                            <p:txEl>
                                              <p:pRg st="2" end="2"/>
                                            </p:txEl>
                                          </p:spTgt>
                                        </p:tgtEl>
                                      </p:cBhvr>
                                    </p:animEffect>
                                  </p:childTnLst>
                                </p:cTn>
                              </p:par>
                              <p:par>
                                <p:cTn id="14" presetID="9" presetClass="emph" presetSubtype="0" grpId="0" nodeType="withEffect">
                                  <p:stCondLst>
                                    <p:cond delay="0"/>
                                  </p:stCondLst>
                                  <p:childTnLst>
                                    <p:set>
                                      <p:cBhvr rctx="PPT">
                                        <p:cTn id="15" dur="indefinite"/>
                                        <p:tgtEl>
                                          <p:spTgt spid="6">
                                            <p:txEl>
                                              <p:pRg st="3" end="3"/>
                                            </p:txEl>
                                          </p:spTgt>
                                        </p:tgtEl>
                                        <p:attrNameLst>
                                          <p:attrName>style.opacity</p:attrName>
                                        </p:attrNameLst>
                                      </p:cBhvr>
                                      <p:to>
                                        <p:strVal val="0.5"/>
                                      </p:to>
                                    </p:set>
                                    <p:animEffect filter="image" prLst="opacity: 0.5">
                                      <p:cBhvr rctx="IE">
                                        <p:cTn id="16" dur="indefinite"/>
                                        <p:tgtEl>
                                          <p:spTgt spid="6">
                                            <p:txEl>
                                              <p:pRg st="3" end="3"/>
                                            </p:txEl>
                                          </p:spTgt>
                                        </p:tgtEl>
                                      </p:cBhvr>
                                    </p:animEffect>
                                  </p:childTnLst>
                                </p:cTn>
                              </p:par>
                              <p:par>
                                <p:cTn id="17" presetID="9" presetClass="emph" presetSubtype="0" grpId="0" nodeType="withEffect">
                                  <p:stCondLst>
                                    <p:cond delay="0"/>
                                  </p:stCondLst>
                                  <p:childTnLst>
                                    <p:set>
                                      <p:cBhvr rctx="PPT">
                                        <p:cTn id="18" dur="indefinite"/>
                                        <p:tgtEl>
                                          <p:spTgt spid="2">
                                            <p:txEl>
                                              <p:pRg st="0" end="0"/>
                                            </p:txEl>
                                          </p:spTgt>
                                        </p:tgtEl>
                                        <p:attrNameLst>
                                          <p:attrName>style.opacity</p:attrName>
                                        </p:attrNameLst>
                                      </p:cBhvr>
                                      <p:to>
                                        <p:strVal val="0.5"/>
                                      </p:to>
                                    </p:set>
                                    <p:animEffect filter="image" prLst="opacity: 0.5">
                                      <p:cBhvr rctx="IE">
                                        <p:cTn id="19" dur="indefinite"/>
                                        <p:tgtEl>
                                          <p:spTgt spid="2">
                                            <p:txEl>
                                              <p:pRg st="0" end="0"/>
                                            </p:txEl>
                                          </p:spTgt>
                                        </p:tgtEl>
                                      </p:cBhvr>
                                    </p:animEffect>
                                  </p:childTnLst>
                                </p:cTn>
                              </p:par>
                              <p:par>
                                <p:cTn id="20" presetID="9" presetClass="emph" presetSubtype="0" grpId="0" nodeType="withEffect">
                                  <p:stCondLst>
                                    <p:cond delay="0"/>
                                  </p:stCondLst>
                                  <p:childTnLst>
                                    <p:set>
                                      <p:cBhvr rctx="PPT">
                                        <p:cTn id="21" dur="indefinite"/>
                                        <p:tgtEl>
                                          <p:spTgt spid="2">
                                            <p:txEl>
                                              <p:pRg st="1" end="1"/>
                                            </p:txEl>
                                          </p:spTgt>
                                        </p:tgtEl>
                                        <p:attrNameLst>
                                          <p:attrName>style.opacity</p:attrName>
                                        </p:attrNameLst>
                                      </p:cBhvr>
                                      <p:to>
                                        <p:strVal val="0.5"/>
                                      </p:to>
                                    </p:set>
                                    <p:animEffect filter="image" prLst="opacity: 0.5">
                                      <p:cBhvr rctx="IE">
                                        <p:cTn id="22" dur="indefinite"/>
                                        <p:tgtEl>
                                          <p:spTgt spid="2">
                                            <p:txEl>
                                              <p:pRg st="1" end="1"/>
                                            </p:txEl>
                                          </p:spTgt>
                                        </p:tgtEl>
                                      </p:cBhvr>
                                    </p:animEffect>
                                  </p:childTnLst>
                                </p:cTn>
                              </p:par>
                              <p:par>
                                <p:cTn id="23" presetID="9" presetClass="emph" presetSubtype="0" grpId="0" nodeType="withEffect">
                                  <p:stCondLst>
                                    <p:cond delay="0"/>
                                  </p:stCondLst>
                                  <p:childTnLst>
                                    <p:set>
                                      <p:cBhvr rctx="PPT">
                                        <p:cTn id="24" dur="indefinite"/>
                                        <p:tgtEl>
                                          <p:spTgt spid="2">
                                            <p:txEl>
                                              <p:pRg st="2" end="2"/>
                                            </p:txEl>
                                          </p:spTgt>
                                        </p:tgtEl>
                                        <p:attrNameLst>
                                          <p:attrName>style.opacity</p:attrName>
                                        </p:attrNameLst>
                                      </p:cBhvr>
                                      <p:to>
                                        <p:strVal val="0.5"/>
                                      </p:to>
                                    </p:set>
                                    <p:animEffect filter="image" prLst="opacity: 0.5">
                                      <p:cBhvr rctx="IE">
                                        <p:cTn id="25" dur="indefinite"/>
                                        <p:tgtEl>
                                          <p:spTgt spid="2">
                                            <p:txEl>
                                              <p:pRg st="2" end="2"/>
                                            </p:txEl>
                                          </p:spTgt>
                                        </p:tgtEl>
                                      </p:cBhvr>
                                    </p:animEffect>
                                  </p:childTnLst>
                                </p:cTn>
                              </p:par>
                              <p:par>
                                <p:cTn id="26" presetID="26" presetClass="emph" presetSubtype="0" fill="hold" grpId="0" nodeType="withEffect">
                                  <p:stCondLst>
                                    <p:cond delay="0"/>
                                  </p:stCondLst>
                                  <p:childTnLst>
                                    <p:animEffect transition="out" filter="fade">
                                      <p:cBhvr>
                                        <p:cTn id="27" dur="500" tmFilter="0, 0; .2, .5; .8, .5; 1, 0"/>
                                        <p:tgtEl>
                                          <p:spTgt spid="3"/>
                                        </p:tgtEl>
                                      </p:cBhvr>
                                    </p:animEffect>
                                    <p:animScale>
                                      <p:cBhvr>
                                        <p:cTn id="28"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2" grpId="0" build="allAtOnce"/>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Capture Video from Camera</a:t>
            </a:r>
            <a:endParaRPr lang="en-US" dirty="0"/>
          </a:p>
        </p:txBody>
      </p:sp>
      <p:sp>
        <p:nvSpPr>
          <p:cNvPr id="3" name="Text Placeholder 2"/>
          <p:cNvSpPr>
            <a:spLocks noGrp="1"/>
          </p:cNvSpPr>
          <p:nvPr>
            <p:ph type="body" sz="quarter" idx="10"/>
          </p:nvPr>
        </p:nvSpPr>
        <p:spPr>
          <a:xfrm>
            <a:off x="584200" y="1435497"/>
            <a:ext cx="11018520" cy="3237809"/>
          </a:xfrm>
        </p:spPr>
        <p:txBody>
          <a:bodyPr/>
          <a:lstStyle/>
          <a:p>
            <a:r>
              <a:rPr lang="en-US" dirty="0" smtClean="0"/>
              <a:t>Create a VideoCapture object with the device index as an argument.</a:t>
            </a:r>
          </a:p>
          <a:p>
            <a:pPr lvl="1"/>
            <a:r>
              <a:rPr lang="en-US" dirty="0" smtClean="0"/>
              <a:t>Device index is a number which specifies which camera to use.</a:t>
            </a:r>
          </a:p>
          <a:p>
            <a:pPr lvl="1"/>
            <a:r>
              <a:rPr lang="en-US" dirty="0" smtClean="0"/>
              <a:t>If it is one camera, we simply pass 0 (or -1).</a:t>
            </a:r>
          </a:p>
          <a:p>
            <a:r>
              <a:rPr lang="en-US" dirty="0" smtClean="0"/>
              <a:t>Capture frame-by-frame.</a:t>
            </a:r>
          </a:p>
          <a:p>
            <a:r>
              <a:rPr lang="en-US" dirty="0" smtClean="0"/>
              <a:t>Display the captured frame in a window.</a:t>
            </a:r>
          </a:p>
          <a:p>
            <a:r>
              <a:rPr lang="en-US" dirty="0" smtClean="0"/>
              <a:t>While frames are captured, display them in the same window.</a:t>
            </a:r>
          </a:p>
          <a:p>
            <a:r>
              <a:rPr lang="en-US" dirty="0" smtClean="0"/>
              <a:t>Release the VideoCapture object to stop capturing new frames.</a:t>
            </a:r>
            <a:endParaRPr lang="en-US" dirty="0"/>
          </a:p>
        </p:txBody>
      </p:sp>
    </p:spTree>
    <p:extLst>
      <p:ext uri="{BB962C8B-B14F-4D97-AF65-F5344CB8AC3E}">
        <p14:creationId xmlns:p14="http://schemas.microsoft.com/office/powerpoint/2010/main" val="13911607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out)">
                                      <p:cBhvr>
                                        <p:cTn id="7" dur="2000"/>
                                        <p:tgtEl>
                                          <p:spTgt spid="3">
                                            <p:txEl>
                                              <p:pRg st="0" end="0"/>
                                            </p:txEl>
                                          </p:spTgt>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out)">
                                      <p:cBhvr>
                                        <p:cTn id="10" dur="2000"/>
                                        <p:tgtEl>
                                          <p:spTgt spid="3">
                                            <p:txEl>
                                              <p:pRg st="1" end="1"/>
                                            </p:txEl>
                                          </p:spTgt>
                                        </p:tgtEl>
                                      </p:cBhvr>
                                    </p:animEffect>
                                  </p:childTnLst>
                                </p:cTn>
                              </p:par>
                              <p:par>
                                <p:cTn id="11" presetID="6" presetClass="entr" presetSubtype="32"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out)">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32"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ircle(out)">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32"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ircle(out)">
                                      <p:cBhvr>
                                        <p:cTn id="23" dur="20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32"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circle(out)">
                                      <p:cBhvr>
                                        <p:cTn id="28" dur="20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32"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circle(out)">
                                      <p:cBhvr>
                                        <p:cTn id="33"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Capture Video from Camera</a:t>
            </a:r>
          </a:p>
        </p:txBody>
      </p:sp>
      <p:sp>
        <p:nvSpPr>
          <p:cNvPr id="3" name="Text Placeholder 2"/>
          <p:cNvSpPr>
            <a:spLocks noGrp="1"/>
          </p:cNvSpPr>
          <p:nvPr>
            <p:ph type="body" sz="quarter" idx="10"/>
          </p:nvPr>
        </p:nvSpPr>
        <p:spPr>
          <a:xfrm>
            <a:off x="584200" y="1435497"/>
            <a:ext cx="11018520" cy="4259628"/>
          </a:xfrm>
        </p:spPr>
        <p:txBody>
          <a:bodyPr/>
          <a:lstStyle/>
          <a:p>
            <a:r>
              <a:rPr lang="en-US" dirty="0" smtClean="0"/>
              <a:t>We can access some of the features of the video using “</a:t>
            </a:r>
            <a:r>
              <a:rPr lang="en-US" b="1" u="sng" dirty="0" err="1" smtClean="0"/>
              <a:t>cap.get</a:t>
            </a:r>
            <a:r>
              <a:rPr lang="en-US" b="1" u="sng" dirty="0" smtClean="0"/>
              <a:t>(</a:t>
            </a:r>
            <a:r>
              <a:rPr lang="en-US" b="1" u="sng" dirty="0" err="1" smtClean="0"/>
              <a:t>propery_Id</a:t>
            </a:r>
            <a:r>
              <a:rPr lang="en-US" b="1" u="sng" dirty="0" smtClean="0"/>
              <a:t>)</a:t>
            </a:r>
            <a:r>
              <a:rPr lang="en-US" dirty="0" smtClean="0"/>
              <a:t>” method </a:t>
            </a:r>
          </a:p>
          <a:p>
            <a:pPr lvl="1"/>
            <a:r>
              <a:rPr lang="en-US" dirty="0" smtClean="0"/>
              <a:t>where property_Id is a number from 0 to 18.</a:t>
            </a:r>
          </a:p>
          <a:p>
            <a:r>
              <a:rPr lang="en-US" dirty="0" smtClean="0"/>
              <a:t>Some of these values can be modified using:</a:t>
            </a:r>
          </a:p>
          <a:p>
            <a:pPr lvl="1"/>
            <a:r>
              <a:rPr lang="en-US" dirty="0" smtClean="0"/>
              <a:t>cap.set(property_Id, value)</a:t>
            </a:r>
          </a:p>
          <a:p>
            <a:r>
              <a:rPr lang="en-US" dirty="0" smtClean="0"/>
              <a:t>For example, </a:t>
            </a:r>
          </a:p>
          <a:p>
            <a:pPr lvl="1"/>
            <a:r>
              <a:rPr lang="en-US" dirty="0" smtClean="0"/>
              <a:t>we can check the frame width and height by cap.get(3) and cap.get(4).</a:t>
            </a:r>
          </a:p>
          <a:p>
            <a:r>
              <a:rPr lang="en-US" dirty="0" smtClean="0"/>
              <a:t>We can modify it to 320x240 by using:</a:t>
            </a:r>
          </a:p>
          <a:p>
            <a:pPr lvl="1"/>
            <a:r>
              <a:rPr lang="en-US" dirty="0"/>
              <a:t>r</a:t>
            </a:r>
            <a:r>
              <a:rPr lang="en-US" dirty="0" smtClean="0"/>
              <a:t>et = cap.set(3,320).</a:t>
            </a:r>
          </a:p>
          <a:p>
            <a:pPr lvl="1"/>
            <a:r>
              <a:rPr lang="en-US" dirty="0" smtClean="0"/>
              <a:t>Ret = cap.set(4,240).</a:t>
            </a:r>
            <a:endParaRPr lang="en-US" dirty="0"/>
          </a:p>
        </p:txBody>
      </p:sp>
    </p:spTree>
    <p:extLst>
      <p:ext uri="{BB962C8B-B14F-4D97-AF65-F5344CB8AC3E}">
        <p14:creationId xmlns:p14="http://schemas.microsoft.com/office/powerpoint/2010/main" val="1632663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5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grpId="0" nodeType="withEffect">
                                  <p:stCondLst>
                                    <p:cond delay="50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par>
                                <p:cTn id="24" presetID="16" presetClass="entr" presetSubtype="21" fill="hold" grpId="0" nodeType="withEffect">
                                  <p:stCondLst>
                                    <p:cond delay="50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50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par>
                                <p:cTn id="32" presetID="16" presetClass="entr" presetSubtype="21" fill="hold" grpId="0" nodeType="withEffect">
                                  <p:stCondLst>
                                    <p:cond delay="50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arn(inVertical)">
                                      <p:cBhvr>
                                        <p:cTn id="34" dur="500"/>
                                        <p:tgtEl>
                                          <p:spTgt spid="3">
                                            <p:txEl>
                                              <p:pRg st="7" end="7"/>
                                            </p:txEl>
                                          </p:spTgt>
                                        </p:tgtEl>
                                      </p:cBhvr>
                                    </p:animEffect>
                                  </p:childTnLst>
                                </p:cTn>
                              </p:par>
                              <p:par>
                                <p:cTn id="35" presetID="16" presetClass="entr" presetSubtype="21" fill="hold" grpId="0" nodeType="withEffect">
                                  <p:stCondLst>
                                    <p:cond delay="50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arn(inVertical)">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Agenda</a:t>
            </a:r>
            <a:endParaRPr lang="en-US" dirty="0"/>
          </a:p>
        </p:txBody>
      </p:sp>
      <p:sp>
        <p:nvSpPr>
          <p:cNvPr id="6" name="Text Placeholder 5"/>
          <p:cNvSpPr>
            <a:spLocks noGrp="1"/>
          </p:cNvSpPr>
          <p:nvPr>
            <p:ph type="body" sz="quarter" idx="10"/>
          </p:nvPr>
        </p:nvSpPr>
        <p:spPr>
          <a:xfrm>
            <a:off x="586390" y="1434370"/>
            <a:ext cx="11018520" cy="2065032"/>
          </a:xfrm>
        </p:spPr>
        <p:txBody>
          <a:bodyPr>
            <a:normAutofit fontScale="62500" lnSpcReduction="20000"/>
          </a:bodyPr>
          <a:lstStyle/>
          <a:p>
            <a:pPr marL="457200" indent="-457200">
              <a:buFont typeface="Arial" panose="020B0604020202020204" pitchFamily="34" charset="0"/>
              <a:buChar char="•"/>
            </a:pPr>
            <a:r>
              <a:rPr lang="en-US" sz="4500" dirty="0" smtClean="0"/>
              <a:t>Reading and Loading Images with OpenCV</a:t>
            </a:r>
            <a:r>
              <a:rPr lang="en-US" sz="4500" dirty="0" smtClean="0"/>
              <a:t>.</a:t>
            </a:r>
          </a:p>
          <a:p>
            <a:pPr marL="457200" indent="-457200">
              <a:buFont typeface="Arial" panose="020B0604020202020204" pitchFamily="34" charset="0"/>
              <a:buChar char="•"/>
            </a:pPr>
            <a:r>
              <a:rPr lang="en-US" sz="4500" dirty="0">
                <a:gradFill>
                  <a:gsLst>
                    <a:gs pos="2917">
                      <a:schemeClr val="tx1"/>
                    </a:gs>
                    <a:gs pos="30000">
                      <a:schemeClr val="tx1"/>
                    </a:gs>
                  </a:gsLst>
                  <a:lin ang="5400000" scaled="0"/>
                </a:gradFill>
              </a:rPr>
              <a:t>Display an Image</a:t>
            </a:r>
            <a:r>
              <a:rPr lang="en-US" sz="4500" dirty="0" smtClean="0">
                <a:gradFill>
                  <a:gsLst>
                    <a:gs pos="2917">
                      <a:schemeClr val="tx1"/>
                    </a:gs>
                    <a:gs pos="30000">
                      <a:schemeClr val="tx1"/>
                    </a:gs>
                  </a:gsLst>
                  <a:lin ang="5400000" scaled="0"/>
                </a:gradFill>
              </a:rPr>
              <a:t>.</a:t>
            </a:r>
          </a:p>
          <a:p>
            <a:pPr marL="457200" indent="-457200">
              <a:buFont typeface="Arial" panose="020B0604020202020204" pitchFamily="34" charset="0"/>
              <a:buChar char="•"/>
            </a:pPr>
            <a:r>
              <a:rPr lang="en-US" sz="4500" dirty="0" smtClean="0">
                <a:gradFill>
                  <a:gsLst>
                    <a:gs pos="2917">
                      <a:schemeClr val="tx1"/>
                    </a:gs>
                    <a:gs pos="30000">
                      <a:schemeClr val="tx1"/>
                    </a:gs>
                  </a:gsLst>
                  <a:lin ang="5400000" scaled="0"/>
                </a:gradFill>
              </a:rPr>
              <a:t>Write (save) an Image</a:t>
            </a:r>
          </a:p>
          <a:p>
            <a:pPr marL="457200" indent="-457200">
              <a:buFont typeface="Arial" panose="020B0604020202020204" pitchFamily="34" charset="0"/>
              <a:buChar char="•"/>
            </a:pPr>
            <a:r>
              <a:rPr lang="en-US" sz="4500" dirty="0" smtClean="0">
                <a:gradFill>
                  <a:gsLst>
                    <a:gs pos="2917">
                      <a:schemeClr val="tx1"/>
                    </a:gs>
                    <a:gs pos="30000">
                      <a:schemeClr val="tx1"/>
                    </a:gs>
                  </a:gsLst>
                  <a:lin ang="5400000" scaled="0"/>
                </a:gradFill>
              </a:rPr>
              <a:t>Complete Program.</a:t>
            </a:r>
          </a:p>
          <a:p>
            <a:pPr marL="457200" indent="-457200">
              <a:buFont typeface="Arial" panose="020B0604020202020204" pitchFamily="34" charset="0"/>
              <a:buChar char="•"/>
            </a:pPr>
            <a:r>
              <a:rPr lang="en-US" sz="4500" dirty="0" smtClean="0">
                <a:gradFill>
                  <a:gsLst>
                    <a:gs pos="2917">
                      <a:schemeClr val="tx1"/>
                    </a:gs>
                    <a:gs pos="30000">
                      <a:schemeClr val="tx1"/>
                    </a:gs>
                  </a:gsLst>
                  <a:lin ang="5400000" scaled="0"/>
                </a:gradFill>
              </a:rPr>
              <a:t>Capture Video from Camera.</a:t>
            </a:r>
          </a:p>
          <a:p>
            <a:pPr marL="457200" indent="-457200">
              <a:buFont typeface="Arial" panose="020B0604020202020204" pitchFamily="34" charset="0"/>
              <a:buChar char="•"/>
            </a:pPr>
            <a:endParaRPr lang="en-US" dirty="0"/>
          </a:p>
        </p:txBody>
      </p:sp>
      <p:sp>
        <p:nvSpPr>
          <p:cNvPr id="2" name="TextBox 1"/>
          <p:cNvSpPr txBox="1"/>
          <p:nvPr/>
        </p:nvSpPr>
        <p:spPr>
          <a:xfrm flipH="1">
            <a:off x="586389" y="3930289"/>
            <a:ext cx="11018520" cy="861774"/>
          </a:xfrm>
          <a:prstGeom prst="rect">
            <a:avLst/>
          </a:prstGeom>
          <a:noFill/>
        </p:spPr>
        <p:txBody>
          <a:bodyPr wrap="square" lIns="0" tIns="0" rIns="0" bIns="0" rtlCol="0">
            <a:spAutoFit/>
          </a:bodyPr>
          <a:lstStyle/>
          <a:p>
            <a:pPr marL="457200" indent="-457200" algn="l">
              <a:buFont typeface="Arial" panose="020B0604020202020204" pitchFamily="34" charset="0"/>
              <a:buChar char="•"/>
            </a:pPr>
            <a:r>
              <a:rPr lang="en-US" sz="2800" dirty="0" smtClean="0">
                <a:gradFill>
                  <a:gsLst>
                    <a:gs pos="2917">
                      <a:schemeClr val="tx1"/>
                    </a:gs>
                    <a:gs pos="30000">
                      <a:schemeClr val="tx1"/>
                    </a:gs>
                  </a:gsLst>
                  <a:lin ang="5400000" scaled="0"/>
                </a:gradFill>
              </a:rPr>
              <a:t>Saving </a:t>
            </a:r>
            <a:r>
              <a:rPr lang="en-US" sz="2800" dirty="0" smtClean="0">
                <a:gradFill>
                  <a:gsLst>
                    <a:gs pos="2917">
                      <a:schemeClr val="tx1"/>
                    </a:gs>
                    <a:gs pos="30000">
                      <a:schemeClr val="tx1"/>
                    </a:gs>
                  </a:gsLst>
                  <a:lin ang="5400000" scaled="0"/>
                </a:gradFill>
              </a:rPr>
              <a:t>a Video.</a:t>
            </a:r>
          </a:p>
          <a:p>
            <a:pPr marL="457200" indent="-457200" algn="l">
              <a:buFont typeface="Arial" panose="020B0604020202020204" pitchFamily="34" charset="0"/>
              <a:buChar char="•"/>
            </a:pPr>
            <a:r>
              <a:rPr lang="en-US" sz="2800" dirty="0" smtClean="0">
                <a:gradFill>
                  <a:gsLst>
                    <a:gs pos="2917">
                      <a:schemeClr val="tx1"/>
                    </a:gs>
                    <a:gs pos="30000">
                      <a:schemeClr val="tx1"/>
                    </a:gs>
                  </a:gsLst>
                  <a:lin ang="5400000" scaled="0"/>
                </a:gradFill>
              </a:rPr>
              <a:t>Drawing Functions in OpenCV.</a:t>
            </a:r>
          </a:p>
        </p:txBody>
      </p:sp>
      <p:sp>
        <p:nvSpPr>
          <p:cNvPr id="3" name="TextBox 2"/>
          <p:cNvSpPr txBox="1"/>
          <p:nvPr/>
        </p:nvSpPr>
        <p:spPr>
          <a:xfrm>
            <a:off x="586389" y="3499402"/>
            <a:ext cx="11018519" cy="430887"/>
          </a:xfrm>
          <a:prstGeom prst="rect">
            <a:avLst/>
          </a:prstGeom>
          <a:noFill/>
        </p:spPr>
        <p:txBody>
          <a:bodyPr wrap="square" lIns="0" tIns="0" rIns="0" bIns="0" rtlCol="0">
            <a:spAutoFit/>
          </a:bodyPr>
          <a:lstStyle/>
          <a:p>
            <a:pPr marL="457200" indent="-457200">
              <a:buFont typeface="Arial" panose="020B0604020202020204" pitchFamily="34" charset="0"/>
              <a:buChar char="•"/>
            </a:pPr>
            <a:r>
              <a:rPr lang="en-US" sz="2800" dirty="0" smtClean="0">
                <a:gradFill>
                  <a:gsLst>
                    <a:gs pos="2917">
                      <a:schemeClr val="tx1"/>
                    </a:gs>
                    <a:gs pos="30000">
                      <a:schemeClr val="tx1"/>
                    </a:gs>
                  </a:gsLst>
                  <a:lin ang="5400000" scaled="0"/>
                </a:gradFill>
              </a:rPr>
              <a:t>Playing Video from file.</a:t>
            </a: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67261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6">
                                            <p:txEl>
                                              <p:pRg st="0" end="0"/>
                                            </p:txEl>
                                          </p:spTgt>
                                        </p:tgtEl>
                                        <p:attrNameLst>
                                          <p:attrName>style.opacity</p:attrName>
                                        </p:attrNameLst>
                                      </p:cBhvr>
                                      <p:to>
                                        <p:strVal val="0.5"/>
                                      </p:to>
                                    </p:set>
                                    <p:animEffect filter="image" prLst="opacity: 0.5">
                                      <p:cBhvr rctx="IE">
                                        <p:cTn id="7" dur="indefinite"/>
                                        <p:tgtEl>
                                          <p:spTgt spid="6">
                                            <p:txEl>
                                              <p:pRg st="0" end="0"/>
                                            </p:txEl>
                                          </p:spTgt>
                                        </p:tgtEl>
                                      </p:cBhvr>
                                    </p:animEffect>
                                  </p:childTnLst>
                                </p:cTn>
                              </p:par>
                              <p:par>
                                <p:cTn id="8" presetID="9" presetClass="emph" presetSubtype="0" grpId="0" nodeType="withEffect">
                                  <p:stCondLst>
                                    <p:cond delay="0"/>
                                  </p:stCondLst>
                                  <p:childTnLst>
                                    <p:set>
                                      <p:cBhvr rctx="PPT">
                                        <p:cTn id="9" dur="indefinite"/>
                                        <p:tgtEl>
                                          <p:spTgt spid="6">
                                            <p:txEl>
                                              <p:pRg st="1" end="1"/>
                                            </p:txEl>
                                          </p:spTgt>
                                        </p:tgtEl>
                                        <p:attrNameLst>
                                          <p:attrName>style.opacity</p:attrName>
                                        </p:attrNameLst>
                                      </p:cBhvr>
                                      <p:to>
                                        <p:strVal val="0.5"/>
                                      </p:to>
                                    </p:set>
                                    <p:animEffect filter="image" prLst="opacity: 0.5">
                                      <p:cBhvr rctx="IE">
                                        <p:cTn id="10" dur="indefinite"/>
                                        <p:tgtEl>
                                          <p:spTgt spid="6">
                                            <p:txEl>
                                              <p:pRg st="1" end="1"/>
                                            </p:txEl>
                                          </p:spTgt>
                                        </p:tgtEl>
                                      </p:cBhvr>
                                    </p:animEffect>
                                  </p:childTnLst>
                                </p:cTn>
                              </p:par>
                              <p:par>
                                <p:cTn id="11" presetID="9" presetClass="emph" presetSubtype="0" grpId="0" nodeType="withEffect">
                                  <p:stCondLst>
                                    <p:cond delay="0"/>
                                  </p:stCondLst>
                                  <p:childTnLst>
                                    <p:set>
                                      <p:cBhvr rctx="PPT">
                                        <p:cTn id="12" dur="indefinite"/>
                                        <p:tgtEl>
                                          <p:spTgt spid="6">
                                            <p:txEl>
                                              <p:pRg st="2" end="2"/>
                                            </p:txEl>
                                          </p:spTgt>
                                        </p:tgtEl>
                                        <p:attrNameLst>
                                          <p:attrName>style.opacity</p:attrName>
                                        </p:attrNameLst>
                                      </p:cBhvr>
                                      <p:to>
                                        <p:strVal val="0.5"/>
                                      </p:to>
                                    </p:set>
                                    <p:animEffect filter="image" prLst="opacity: 0.5">
                                      <p:cBhvr rctx="IE">
                                        <p:cTn id="13" dur="indefinite"/>
                                        <p:tgtEl>
                                          <p:spTgt spid="6">
                                            <p:txEl>
                                              <p:pRg st="2" end="2"/>
                                            </p:txEl>
                                          </p:spTgt>
                                        </p:tgtEl>
                                      </p:cBhvr>
                                    </p:animEffect>
                                  </p:childTnLst>
                                </p:cTn>
                              </p:par>
                              <p:par>
                                <p:cTn id="14" presetID="9" presetClass="emph" presetSubtype="0" grpId="0" nodeType="withEffect">
                                  <p:stCondLst>
                                    <p:cond delay="0"/>
                                  </p:stCondLst>
                                  <p:childTnLst>
                                    <p:set>
                                      <p:cBhvr rctx="PPT">
                                        <p:cTn id="15" dur="indefinite"/>
                                        <p:tgtEl>
                                          <p:spTgt spid="6">
                                            <p:txEl>
                                              <p:pRg st="3" end="3"/>
                                            </p:txEl>
                                          </p:spTgt>
                                        </p:tgtEl>
                                        <p:attrNameLst>
                                          <p:attrName>style.opacity</p:attrName>
                                        </p:attrNameLst>
                                      </p:cBhvr>
                                      <p:to>
                                        <p:strVal val="0.5"/>
                                      </p:to>
                                    </p:set>
                                    <p:animEffect filter="image" prLst="opacity: 0.5">
                                      <p:cBhvr rctx="IE">
                                        <p:cTn id="16" dur="indefinite"/>
                                        <p:tgtEl>
                                          <p:spTgt spid="6">
                                            <p:txEl>
                                              <p:pRg st="3" end="3"/>
                                            </p:txEl>
                                          </p:spTgt>
                                        </p:tgtEl>
                                      </p:cBhvr>
                                    </p:animEffect>
                                  </p:childTnLst>
                                </p:cTn>
                              </p:par>
                              <p:par>
                                <p:cTn id="17" presetID="9" presetClass="emph" presetSubtype="0" grpId="0" nodeType="withEffect">
                                  <p:stCondLst>
                                    <p:cond delay="0"/>
                                  </p:stCondLst>
                                  <p:childTnLst>
                                    <p:set>
                                      <p:cBhvr rctx="PPT">
                                        <p:cTn id="18" dur="indefinite"/>
                                        <p:tgtEl>
                                          <p:spTgt spid="6">
                                            <p:txEl>
                                              <p:pRg st="4" end="4"/>
                                            </p:txEl>
                                          </p:spTgt>
                                        </p:tgtEl>
                                        <p:attrNameLst>
                                          <p:attrName>style.opacity</p:attrName>
                                        </p:attrNameLst>
                                      </p:cBhvr>
                                      <p:to>
                                        <p:strVal val="0.5"/>
                                      </p:to>
                                    </p:set>
                                    <p:animEffect filter="image" prLst="opacity: 0.5">
                                      <p:cBhvr rctx="IE">
                                        <p:cTn id="19" dur="indefinite"/>
                                        <p:tgtEl>
                                          <p:spTgt spid="6">
                                            <p:txEl>
                                              <p:pRg st="4" end="4"/>
                                            </p:txEl>
                                          </p:spTgt>
                                        </p:tgtEl>
                                      </p:cBhvr>
                                    </p:animEffect>
                                  </p:childTnLst>
                                </p:cTn>
                              </p:par>
                              <p:par>
                                <p:cTn id="20" presetID="9" presetClass="emph" presetSubtype="0" grpId="0" nodeType="withEffect">
                                  <p:stCondLst>
                                    <p:cond delay="0"/>
                                  </p:stCondLst>
                                  <p:childTnLst>
                                    <p:set>
                                      <p:cBhvr rctx="PPT">
                                        <p:cTn id="21" dur="indefinite"/>
                                        <p:tgtEl>
                                          <p:spTgt spid="2">
                                            <p:txEl>
                                              <p:pRg st="0" end="0"/>
                                            </p:txEl>
                                          </p:spTgt>
                                        </p:tgtEl>
                                        <p:attrNameLst>
                                          <p:attrName>style.opacity</p:attrName>
                                        </p:attrNameLst>
                                      </p:cBhvr>
                                      <p:to>
                                        <p:strVal val="0.5"/>
                                      </p:to>
                                    </p:set>
                                    <p:animEffect filter="image" prLst="opacity: 0.5">
                                      <p:cBhvr rctx="IE">
                                        <p:cTn id="22" dur="indefinite"/>
                                        <p:tgtEl>
                                          <p:spTgt spid="2">
                                            <p:txEl>
                                              <p:pRg st="0" end="0"/>
                                            </p:txEl>
                                          </p:spTgt>
                                        </p:tgtEl>
                                      </p:cBhvr>
                                    </p:animEffect>
                                  </p:childTnLst>
                                </p:cTn>
                              </p:par>
                              <p:par>
                                <p:cTn id="23" presetID="9" presetClass="emph" presetSubtype="0" grpId="0" nodeType="withEffect">
                                  <p:stCondLst>
                                    <p:cond delay="0"/>
                                  </p:stCondLst>
                                  <p:childTnLst>
                                    <p:set>
                                      <p:cBhvr rctx="PPT">
                                        <p:cTn id="24" dur="indefinite"/>
                                        <p:tgtEl>
                                          <p:spTgt spid="2">
                                            <p:txEl>
                                              <p:pRg st="1" end="1"/>
                                            </p:txEl>
                                          </p:spTgt>
                                        </p:tgtEl>
                                        <p:attrNameLst>
                                          <p:attrName>style.opacity</p:attrName>
                                        </p:attrNameLst>
                                      </p:cBhvr>
                                      <p:to>
                                        <p:strVal val="0.5"/>
                                      </p:to>
                                    </p:set>
                                    <p:animEffect filter="image" prLst="opacity: 0.5">
                                      <p:cBhvr rctx="IE">
                                        <p:cTn id="25" dur="indefinite"/>
                                        <p:tgtEl>
                                          <p:spTgt spid="2">
                                            <p:txEl>
                                              <p:pRg st="1" end="1"/>
                                            </p:txEl>
                                          </p:spTgt>
                                        </p:tgtEl>
                                      </p:cBhvr>
                                    </p:animEffect>
                                  </p:childTnLst>
                                </p:cTn>
                              </p:par>
                              <p:par>
                                <p:cTn id="26" presetID="26" presetClass="emph" presetSubtype="0" fill="hold" grpId="0" nodeType="withEffect">
                                  <p:stCondLst>
                                    <p:cond delay="0"/>
                                  </p:stCondLst>
                                  <p:childTnLst>
                                    <p:animEffect transition="out" filter="fade">
                                      <p:cBhvr>
                                        <p:cTn id="27" dur="500" tmFilter="0, 0; .2, .5; .8, .5; 1, 0"/>
                                        <p:tgtEl>
                                          <p:spTgt spid="3"/>
                                        </p:tgtEl>
                                      </p:cBhvr>
                                    </p:animEffect>
                                    <p:animScale>
                                      <p:cBhvr>
                                        <p:cTn id="28"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2" grpId="0" build="allAtOnce"/>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dirty="0">
                <a:gradFill>
                  <a:gsLst>
                    <a:gs pos="2917">
                      <a:schemeClr val="tx1"/>
                    </a:gs>
                    <a:gs pos="30000">
                      <a:schemeClr val="tx1"/>
                    </a:gs>
                  </a:gsLst>
                  <a:lin ang="5400000" scaled="0"/>
                </a:gradFill>
              </a:rPr>
              <a:t>Playing Video from file</a:t>
            </a:r>
            <a:r>
              <a:rPr lang="en-US" dirty="0" smtClean="0">
                <a:gradFill>
                  <a:gsLst>
                    <a:gs pos="2917">
                      <a:schemeClr val="tx1"/>
                    </a:gs>
                    <a:gs pos="30000">
                      <a:schemeClr val="tx1"/>
                    </a:gs>
                  </a:gsLst>
                  <a:lin ang="5400000" scaled="0"/>
                </a:gradFill>
              </a:rPr>
              <a:t>.</a:t>
            </a:r>
            <a:endParaRPr lang="en-US" dirty="0"/>
          </a:p>
        </p:txBody>
      </p:sp>
      <p:sp>
        <p:nvSpPr>
          <p:cNvPr id="3" name="Text Placeholder 2"/>
          <p:cNvSpPr>
            <a:spLocks noGrp="1"/>
          </p:cNvSpPr>
          <p:nvPr>
            <p:ph type="body" sz="quarter" idx="10"/>
          </p:nvPr>
        </p:nvSpPr>
        <p:spPr>
          <a:xfrm>
            <a:off x="584200" y="1435497"/>
            <a:ext cx="11018520" cy="2240613"/>
          </a:xfrm>
        </p:spPr>
        <p:txBody>
          <a:bodyPr/>
          <a:lstStyle/>
          <a:p>
            <a:r>
              <a:rPr lang="en-US" dirty="0" smtClean="0"/>
              <a:t>It is same as capturing from Camera, just change camera index with video file name.</a:t>
            </a:r>
          </a:p>
          <a:p>
            <a:r>
              <a:rPr lang="en-US" dirty="0" smtClean="0"/>
              <a:t>While displaying the frame, use appropriate time for cv2.waitKey(). If it is too less, video will be very fast and if it is too high, video will be slow.</a:t>
            </a:r>
          </a:p>
        </p:txBody>
      </p:sp>
    </p:spTree>
    <p:extLst>
      <p:ext uri="{BB962C8B-B14F-4D97-AF65-F5344CB8AC3E}">
        <p14:creationId xmlns:p14="http://schemas.microsoft.com/office/powerpoint/2010/main" val="29262326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50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Agenda</a:t>
            </a:r>
            <a:endParaRPr lang="en-US" dirty="0"/>
          </a:p>
        </p:txBody>
      </p:sp>
      <p:sp>
        <p:nvSpPr>
          <p:cNvPr id="6" name="Text Placeholder 5"/>
          <p:cNvSpPr>
            <a:spLocks noGrp="1"/>
          </p:cNvSpPr>
          <p:nvPr>
            <p:ph type="body" sz="quarter" idx="10"/>
          </p:nvPr>
        </p:nvSpPr>
        <p:spPr>
          <a:xfrm>
            <a:off x="586390" y="1434368"/>
            <a:ext cx="11018520" cy="2724393"/>
          </a:xfrm>
        </p:spPr>
        <p:txBody>
          <a:bodyPr>
            <a:normAutofit fontScale="62500" lnSpcReduction="20000"/>
          </a:bodyPr>
          <a:lstStyle/>
          <a:p>
            <a:pPr marL="457200" indent="-457200">
              <a:buFont typeface="Arial" panose="020B0604020202020204" pitchFamily="34" charset="0"/>
              <a:buChar char="•"/>
            </a:pPr>
            <a:r>
              <a:rPr lang="en-US" sz="4500" dirty="0" smtClean="0"/>
              <a:t>Reading and Loading Images with OpenCV</a:t>
            </a:r>
            <a:r>
              <a:rPr lang="en-US" sz="4500" dirty="0" smtClean="0"/>
              <a:t>.</a:t>
            </a:r>
          </a:p>
          <a:p>
            <a:pPr marL="457200" indent="-457200">
              <a:buFont typeface="Arial" panose="020B0604020202020204" pitchFamily="34" charset="0"/>
              <a:buChar char="•"/>
            </a:pPr>
            <a:r>
              <a:rPr lang="en-US" sz="4500" dirty="0">
                <a:gradFill>
                  <a:gsLst>
                    <a:gs pos="2917">
                      <a:schemeClr val="tx1"/>
                    </a:gs>
                    <a:gs pos="30000">
                      <a:schemeClr val="tx1"/>
                    </a:gs>
                  </a:gsLst>
                  <a:lin ang="5400000" scaled="0"/>
                </a:gradFill>
              </a:rPr>
              <a:t>Display an Image</a:t>
            </a:r>
            <a:r>
              <a:rPr lang="en-US" sz="4500" dirty="0" smtClean="0">
                <a:gradFill>
                  <a:gsLst>
                    <a:gs pos="2917">
                      <a:schemeClr val="tx1"/>
                    </a:gs>
                    <a:gs pos="30000">
                      <a:schemeClr val="tx1"/>
                    </a:gs>
                  </a:gsLst>
                  <a:lin ang="5400000" scaled="0"/>
                </a:gradFill>
              </a:rPr>
              <a:t>.</a:t>
            </a:r>
          </a:p>
          <a:p>
            <a:pPr marL="457200" indent="-457200">
              <a:buFont typeface="Arial" panose="020B0604020202020204" pitchFamily="34" charset="0"/>
              <a:buChar char="•"/>
            </a:pPr>
            <a:r>
              <a:rPr lang="en-US" sz="4500" dirty="0" smtClean="0">
                <a:gradFill>
                  <a:gsLst>
                    <a:gs pos="2917">
                      <a:schemeClr val="tx1"/>
                    </a:gs>
                    <a:gs pos="30000">
                      <a:schemeClr val="tx1"/>
                    </a:gs>
                  </a:gsLst>
                  <a:lin ang="5400000" scaled="0"/>
                </a:gradFill>
              </a:rPr>
              <a:t>Write (save) an Image</a:t>
            </a:r>
          </a:p>
          <a:p>
            <a:pPr marL="457200" indent="-457200">
              <a:buFont typeface="Arial" panose="020B0604020202020204" pitchFamily="34" charset="0"/>
              <a:buChar char="•"/>
            </a:pPr>
            <a:r>
              <a:rPr lang="en-US" sz="4500" dirty="0" smtClean="0">
                <a:gradFill>
                  <a:gsLst>
                    <a:gs pos="2917">
                      <a:schemeClr val="tx1"/>
                    </a:gs>
                    <a:gs pos="30000">
                      <a:schemeClr val="tx1"/>
                    </a:gs>
                  </a:gsLst>
                  <a:lin ang="5400000" scaled="0"/>
                </a:gradFill>
              </a:rPr>
              <a:t>Complete Program.</a:t>
            </a:r>
          </a:p>
          <a:p>
            <a:pPr marL="457200" indent="-457200">
              <a:buFont typeface="Arial" panose="020B0604020202020204" pitchFamily="34" charset="0"/>
              <a:buChar char="•"/>
            </a:pPr>
            <a:r>
              <a:rPr lang="en-US" sz="4500" dirty="0" smtClean="0">
                <a:gradFill>
                  <a:gsLst>
                    <a:gs pos="2917">
                      <a:schemeClr val="tx1"/>
                    </a:gs>
                    <a:gs pos="30000">
                      <a:schemeClr val="tx1"/>
                    </a:gs>
                  </a:gsLst>
                  <a:lin ang="5400000" scaled="0"/>
                </a:gradFill>
              </a:rPr>
              <a:t>Capture Video from Camera.</a:t>
            </a:r>
          </a:p>
          <a:p>
            <a:pPr marL="457200" indent="-457200">
              <a:buFont typeface="Arial" panose="020B0604020202020204" pitchFamily="34" charset="0"/>
              <a:buChar char="•"/>
            </a:pPr>
            <a:r>
              <a:rPr lang="en-US" sz="4500" dirty="0" smtClean="0">
                <a:gradFill>
                  <a:gsLst>
                    <a:gs pos="2917">
                      <a:schemeClr val="tx1"/>
                    </a:gs>
                    <a:gs pos="30000">
                      <a:schemeClr val="tx1"/>
                    </a:gs>
                  </a:gsLst>
                  <a:lin ang="5400000" scaled="0"/>
                </a:gradFill>
              </a:rPr>
              <a:t>Playing Video from file.</a:t>
            </a:r>
          </a:p>
        </p:txBody>
      </p:sp>
      <p:sp>
        <p:nvSpPr>
          <p:cNvPr id="2" name="TextBox 1"/>
          <p:cNvSpPr txBox="1"/>
          <p:nvPr/>
        </p:nvSpPr>
        <p:spPr>
          <a:xfrm flipH="1">
            <a:off x="586387" y="4510581"/>
            <a:ext cx="11018520" cy="430887"/>
          </a:xfrm>
          <a:prstGeom prst="rect">
            <a:avLst/>
          </a:prstGeom>
          <a:noFill/>
        </p:spPr>
        <p:txBody>
          <a:bodyPr wrap="square" lIns="0" tIns="0" rIns="0" bIns="0" rtlCol="0">
            <a:spAutoFit/>
          </a:bodyPr>
          <a:lstStyle/>
          <a:p>
            <a:pPr marL="457200" indent="-457200" algn="l">
              <a:buFont typeface="Arial" panose="020B0604020202020204" pitchFamily="34" charset="0"/>
              <a:buChar char="•"/>
            </a:pPr>
            <a:r>
              <a:rPr lang="en-US" sz="2800" dirty="0" smtClean="0">
                <a:gradFill>
                  <a:gsLst>
                    <a:gs pos="2917">
                      <a:schemeClr val="tx1"/>
                    </a:gs>
                    <a:gs pos="30000">
                      <a:schemeClr val="tx1"/>
                    </a:gs>
                  </a:gsLst>
                  <a:lin ang="5400000" scaled="0"/>
                </a:gradFill>
              </a:rPr>
              <a:t>Drawing </a:t>
            </a:r>
            <a:r>
              <a:rPr lang="en-US" sz="2800" dirty="0" smtClean="0">
                <a:gradFill>
                  <a:gsLst>
                    <a:gs pos="2917">
                      <a:schemeClr val="tx1"/>
                    </a:gs>
                    <a:gs pos="30000">
                      <a:schemeClr val="tx1"/>
                    </a:gs>
                  </a:gsLst>
                  <a:lin ang="5400000" scaled="0"/>
                </a:gradFill>
              </a:rPr>
              <a:t>Functions in OpenCV.</a:t>
            </a:r>
          </a:p>
        </p:txBody>
      </p:sp>
      <p:sp>
        <p:nvSpPr>
          <p:cNvPr id="3" name="TextBox 2"/>
          <p:cNvSpPr txBox="1"/>
          <p:nvPr/>
        </p:nvSpPr>
        <p:spPr>
          <a:xfrm>
            <a:off x="586387" y="3974201"/>
            <a:ext cx="11018519" cy="430887"/>
          </a:xfrm>
          <a:prstGeom prst="rect">
            <a:avLst/>
          </a:prstGeom>
          <a:noFill/>
        </p:spPr>
        <p:txBody>
          <a:bodyPr wrap="square" lIns="0" tIns="0" rIns="0" bIns="0" rtlCol="0">
            <a:spAutoFit/>
          </a:bodyPr>
          <a:lstStyle/>
          <a:p>
            <a:pPr marL="457200" indent="-457200">
              <a:buFont typeface="Arial" panose="020B0604020202020204" pitchFamily="34" charset="0"/>
              <a:buChar char="•"/>
            </a:pPr>
            <a:r>
              <a:rPr lang="en-US" sz="2800" dirty="0" smtClean="0">
                <a:gradFill>
                  <a:gsLst>
                    <a:gs pos="2917">
                      <a:schemeClr val="tx1"/>
                    </a:gs>
                    <a:gs pos="30000">
                      <a:schemeClr val="tx1"/>
                    </a:gs>
                  </a:gsLst>
                  <a:lin ang="5400000" scaled="0"/>
                </a:gradFill>
              </a:rPr>
              <a:t>Saving a Video.</a:t>
            </a: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98301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6">
                                            <p:txEl>
                                              <p:pRg st="0" end="0"/>
                                            </p:txEl>
                                          </p:spTgt>
                                        </p:tgtEl>
                                        <p:attrNameLst>
                                          <p:attrName>style.opacity</p:attrName>
                                        </p:attrNameLst>
                                      </p:cBhvr>
                                      <p:to>
                                        <p:strVal val="0.5"/>
                                      </p:to>
                                    </p:set>
                                    <p:animEffect filter="image" prLst="opacity: 0.5">
                                      <p:cBhvr rctx="IE">
                                        <p:cTn id="7" dur="indefinite"/>
                                        <p:tgtEl>
                                          <p:spTgt spid="6">
                                            <p:txEl>
                                              <p:pRg st="0" end="0"/>
                                            </p:txEl>
                                          </p:spTgt>
                                        </p:tgtEl>
                                      </p:cBhvr>
                                    </p:animEffect>
                                  </p:childTnLst>
                                </p:cTn>
                              </p:par>
                              <p:par>
                                <p:cTn id="8" presetID="9" presetClass="emph" presetSubtype="0" grpId="0" nodeType="withEffect">
                                  <p:stCondLst>
                                    <p:cond delay="0"/>
                                  </p:stCondLst>
                                  <p:childTnLst>
                                    <p:set>
                                      <p:cBhvr rctx="PPT">
                                        <p:cTn id="9" dur="indefinite"/>
                                        <p:tgtEl>
                                          <p:spTgt spid="6">
                                            <p:txEl>
                                              <p:pRg st="1" end="1"/>
                                            </p:txEl>
                                          </p:spTgt>
                                        </p:tgtEl>
                                        <p:attrNameLst>
                                          <p:attrName>style.opacity</p:attrName>
                                        </p:attrNameLst>
                                      </p:cBhvr>
                                      <p:to>
                                        <p:strVal val="0.5"/>
                                      </p:to>
                                    </p:set>
                                    <p:animEffect filter="image" prLst="opacity: 0.5">
                                      <p:cBhvr rctx="IE">
                                        <p:cTn id="10" dur="indefinite"/>
                                        <p:tgtEl>
                                          <p:spTgt spid="6">
                                            <p:txEl>
                                              <p:pRg st="1" end="1"/>
                                            </p:txEl>
                                          </p:spTgt>
                                        </p:tgtEl>
                                      </p:cBhvr>
                                    </p:animEffect>
                                  </p:childTnLst>
                                </p:cTn>
                              </p:par>
                              <p:par>
                                <p:cTn id="11" presetID="9" presetClass="emph" presetSubtype="0" grpId="0" nodeType="withEffect">
                                  <p:stCondLst>
                                    <p:cond delay="0"/>
                                  </p:stCondLst>
                                  <p:childTnLst>
                                    <p:set>
                                      <p:cBhvr rctx="PPT">
                                        <p:cTn id="12" dur="indefinite"/>
                                        <p:tgtEl>
                                          <p:spTgt spid="6">
                                            <p:txEl>
                                              <p:pRg st="2" end="2"/>
                                            </p:txEl>
                                          </p:spTgt>
                                        </p:tgtEl>
                                        <p:attrNameLst>
                                          <p:attrName>style.opacity</p:attrName>
                                        </p:attrNameLst>
                                      </p:cBhvr>
                                      <p:to>
                                        <p:strVal val="0.5"/>
                                      </p:to>
                                    </p:set>
                                    <p:animEffect filter="image" prLst="opacity: 0.5">
                                      <p:cBhvr rctx="IE">
                                        <p:cTn id="13" dur="indefinite"/>
                                        <p:tgtEl>
                                          <p:spTgt spid="6">
                                            <p:txEl>
                                              <p:pRg st="2" end="2"/>
                                            </p:txEl>
                                          </p:spTgt>
                                        </p:tgtEl>
                                      </p:cBhvr>
                                    </p:animEffect>
                                  </p:childTnLst>
                                </p:cTn>
                              </p:par>
                              <p:par>
                                <p:cTn id="14" presetID="9" presetClass="emph" presetSubtype="0" grpId="0" nodeType="withEffect">
                                  <p:stCondLst>
                                    <p:cond delay="0"/>
                                  </p:stCondLst>
                                  <p:childTnLst>
                                    <p:set>
                                      <p:cBhvr rctx="PPT">
                                        <p:cTn id="15" dur="indefinite"/>
                                        <p:tgtEl>
                                          <p:spTgt spid="6">
                                            <p:txEl>
                                              <p:pRg st="3" end="3"/>
                                            </p:txEl>
                                          </p:spTgt>
                                        </p:tgtEl>
                                        <p:attrNameLst>
                                          <p:attrName>style.opacity</p:attrName>
                                        </p:attrNameLst>
                                      </p:cBhvr>
                                      <p:to>
                                        <p:strVal val="0.5"/>
                                      </p:to>
                                    </p:set>
                                    <p:animEffect filter="image" prLst="opacity: 0.5">
                                      <p:cBhvr rctx="IE">
                                        <p:cTn id="16" dur="indefinite"/>
                                        <p:tgtEl>
                                          <p:spTgt spid="6">
                                            <p:txEl>
                                              <p:pRg st="3" end="3"/>
                                            </p:txEl>
                                          </p:spTgt>
                                        </p:tgtEl>
                                      </p:cBhvr>
                                    </p:animEffect>
                                  </p:childTnLst>
                                </p:cTn>
                              </p:par>
                              <p:par>
                                <p:cTn id="17" presetID="9" presetClass="emph" presetSubtype="0" grpId="0" nodeType="withEffect">
                                  <p:stCondLst>
                                    <p:cond delay="0"/>
                                  </p:stCondLst>
                                  <p:childTnLst>
                                    <p:set>
                                      <p:cBhvr rctx="PPT">
                                        <p:cTn id="18" dur="indefinite"/>
                                        <p:tgtEl>
                                          <p:spTgt spid="6">
                                            <p:txEl>
                                              <p:pRg st="4" end="4"/>
                                            </p:txEl>
                                          </p:spTgt>
                                        </p:tgtEl>
                                        <p:attrNameLst>
                                          <p:attrName>style.opacity</p:attrName>
                                        </p:attrNameLst>
                                      </p:cBhvr>
                                      <p:to>
                                        <p:strVal val="0.5"/>
                                      </p:to>
                                    </p:set>
                                    <p:animEffect filter="image" prLst="opacity: 0.5">
                                      <p:cBhvr rctx="IE">
                                        <p:cTn id="19" dur="indefinite"/>
                                        <p:tgtEl>
                                          <p:spTgt spid="6">
                                            <p:txEl>
                                              <p:pRg st="4" end="4"/>
                                            </p:txEl>
                                          </p:spTgt>
                                        </p:tgtEl>
                                      </p:cBhvr>
                                    </p:animEffect>
                                  </p:childTnLst>
                                </p:cTn>
                              </p:par>
                              <p:par>
                                <p:cTn id="20" presetID="9" presetClass="emph" presetSubtype="0" grpId="0" nodeType="withEffect">
                                  <p:stCondLst>
                                    <p:cond delay="0"/>
                                  </p:stCondLst>
                                  <p:childTnLst>
                                    <p:set>
                                      <p:cBhvr rctx="PPT">
                                        <p:cTn id="21" dur="indefinite"/>
                                        <p:tgtEl>
                                          <p:spTgt spid="6">
                                            <p:txEl>
                                              <p:pRg st="5" end="5"/>
                                            </p:txEl>
                                          </p:spTgt>
                                        </p:tgtEl>
                                        <p:attrNameLst>
                                          <p:attrName>style.opacity</p:attrName>
                                        </p:attrNameLst>
                                      </p:cBhvr>
                                      <p:to>
                                        <p:strVal val="0.5"/>
                                      </p:to>
                                    </p:set>
                                    <p:animEffect filter="image" prLst="opacity: 0.5">
                                      <p:cBhvr rctx="IE">
                                        <p:cTn id="22" dur="indefinite"/>
                                        <p:tgtEl>
                                          <p:spTgt spid="6">
                                            <p:txEl>
                                              <p:pRg st="5" end="5"/>
                                            </p:txEl>
                                          </p:spTgt>
                                        </p:tgtEl>
                                      </p:cBhvr>
                                    </p:animEffect>
                                  </p:childTnLst>
                                </p:cTn>
                              </p:par>
                              <p:par>
                                <p:cTn id="23" presetID="9" presetClass="emph" presetSubtype="0" grpId="0" nodeType="withEffect">
                                  <p:stCondLst>
                                    <p:cond delay="0"/>
                                  </p:stCondLst>
                                  <p:childTnLst>
                                    <p:set>
                                      <p:cBhvr rctx="PPT">
                                        <p:cTn id="24" dur="indefinite"/>
                                        <p:tgtEl>
                                          <p:spTgt spid="2">
                                            <p:txEl>
                                              <p:pRg st="0" end="0"/>
                                            </p:txEl>
                                          </p:spTgt>
                                        </p:tgtEl>
                                        <p:attrNameLst>
                                          <p:attrName>style.opacity</p:attrName>
                                        </p:attrNameLst>
                                      </p:cBhvr>
                                      <p:to>
                                        <p:strVal val="0.5"/>
                                      </p:to>
                                    </p:set>
                                    <p:animEffect filter="image" prLst="opacity: 0.5">
                                      <p:cBhvr rctx="IE">
                                        <p:cTn id="25" dur="indefinite"/>
                                        <p:tgtEl>
                                          <p:spTgt spid="2">
                                            <p:txEl>
                                              <p:pRg st="0" end="0"/>
                                            </p:txEl>
                                          </p:spTgt>
                                        </p:tgtEl>
                                      </p:cBhvr>
                                    </p:animEffect>
                                  </p:childTnLst>
                                </p:cTn>
                              </p:par>
                              <p:par>
                                <p:cTn id="26" presetID="26" presetClass="emph" presetSubtype="0" fill="hold" grpId="0" nodeType="withEffect">
                                  <p:stCondLst>
                                    <p:cond delay="0"/>
                                  </p:stCondLst>
                                  <p:childTnLst>
                                    <p:animEffect transition="out" filter="fade">
                                      <p:cBhvr>
                                        <p:cTn id="27" dur="500" tmFilter="0, 0; .2, .5; .8, .5; 1, 0"/>
                                        <p:tgtEl>
                                          <p:spTgt spid="3"/>
                                        </p:tgtEl>
                                      </p:cBhvr>
                                    </p:animEffect>
                                    <p:animScale>
                                      <p:cBhvr>
                                        <p:cTn id="28"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2" grpId="0" build="allAtOnce"/>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a Video</a:t>
            </a:r>
            <a:endParaRPr lang="en-US" dirty="0"/>
          </a:p>
        </p:txBody>
      </p:sp>
      <p:sp>
        <p:nvSpPr>
          <p:cNvPr id="3" name="Text Placeholder 2"/>
          <p:cNvSpPr>
            <a:spLocks noGrp="1"/>
          </p:cNvSpPr>
          <p:nvPr>
            <p:ph type="body" sz="quarter" idx="10"/>
          </p:nvPr>
        </p:nvSpPr>
        <p:spPr>
          <a:xfrm>
            <a:off x="586390" y="1434370"/>
            <a:ext cx="11018520" cy="3373231"/>
          </a:xfrm>
        </p:spPr>
        <p:txBody>
          <a:bodyPr/>
          <a:lstStyle/>
          <a:p>
            <a:pPr marL="457200" indent="-457200">
              <a:buFont typeface="Wingdings" panose="05000000000000000000" pitchFamily="2" charset="2"/>
              <a:buChar char="Ø"/>
            </a:pPr>
            <a:r>
              <a:rPr lang="en-US" dirty="0" smtClean="0"/>
              <a:t>For images, it is very simple, just use cv2.imwrite(). For videos, a little more work is required.</a:t>
            </a:r>
          </a:p>
          <a:p>
            <a:pPr marL="457200" indent="-457200">
              <a:buFont typeface="Wingdings" panose="05000000000000000000" pitchFamily="2" charset="2"/>
              <a:buChar char="Ø"/>
            </a:pPr>
            <a:r>
              <a:rPr lang="en-US" b="1" dirty="0" smtClean="0"/>
              <a:t>Syntax: </a:t>
            </a:r>
            <a:r>
              <a:rPr lang="en-US" dirty="0" smtClean="0"/>
              <a:t>cv2.Videowriter(filename, fourcc, fps, frameSize)</a:t>
            </a:r>
          </a:p>
          <a:p>
            <a:pPr marL="457200" indent="-457200">
              <a:buFont typeface="Wingdings" panose="05000000000000000000" pitchFamily="2" charset="2"/>
              <a:buChar char="Ø"/>
            </a:pPr>
            <a:r>
              <a:rPr lang="en-US" b="1" dirty="0" smtClean="0"/>
              <a:t>Parameters</a:t>
            </a:r>
          </a:p>
          <a:p>
            <a:pPr marL="685800" lvl="1" indent="-457200">
              <a:buFont typeface="Wingdings" panose="05000000000000000000" pitchFamily="2" charset="2"/>
              <a:buChar char="Ø"/>
            </a:pPr>
            <a:r>
              <a:rPr lang="en-US" b="1" dirty="0"/>
              <a:t>f</a:t>
            </a:r>
            <a:r>
              <a:rPr lang="en-US" b="1" dirty="0" smtClean="0"/>
              <a:t>ilename: </a:t>
            </a:r>
            <a:r>
              <a:rPr lang="en-US" dirty="0" smtClean="0"/>
              <a:t>output video file name.</a:t>
            </a:r>
          </a:p>
          <a:p>
            <a:pPr marL="685800" lvl="1" indent="-457200">
              <a:buFont typeface="Wingdings" panose="05000000000000000000" pitchFamily="2" charset="2"/>
              <a:buChar char="Ø"/>
            </a:pPr>
            <a:r>
              <a:rPr lang="en-US" b="1" dirty="0" smtClean="0"/>
              <a:t>fourcc: </a:t>
            </a:r>
            <a:r>
              <a:rPr lang="en-US" dirty="0" smtClean="0"/>
              <a:t>4-character code of codec used to compress the frames</a:t>
            </a:r>
          </a:p>
          <a:p>
            <a:pPr marL="685800" lvl="1" indent="-457200">
              <a:buFont typeface="Wingdings" panose="05000000000000000000" pitchFamily="2" charset="2"/>
              <a:buChar char="Ø"/>
            </a:pPr>
            <a:r>
              <a:rPr lang="en-US" b="1" dirty="0"/>
              <a:t>f</a:t>
            </a:r>
            <a:r>
              <a:rPr lang="en-US" b="1" dirty="0" smtClean="0"/>
              <a:t>ps: </a:t>
            </a:r>
            <a:r>
              <a:rPr lang="en-US" dirty="0" smtClean="0"/>
              <a:t>frame_rate of videostream</a:t>
            </a:r>
          </a:p>
          <a:p>
            <a:pPr marL="685800" lvl="1" indent="-457200">
              <a:buFont typeface="Wingdings" panose="05000000000000000000" pitchFamily="2" charset="2"/>
              <a:buChar char="Ø"/>
            </a:pPr>
            <a:r>
              <a:rPr lang="en-US" b="1" dirty="0"/>
              <a:t>f</a:t>
            </a:r>
            <a:r>
              <a:rPr lang="en-US" b="1" dirty="0" smtClean="0"/>
              <a:t>ramesize: </a:t>
            </a:r>
            <a:r>
              <a:rPr lang="en-US" dirty="0" smtClean="0"/>
              <a:t>Height and width of the frame.</a:t>
            </a:r>
          </a:p>
        </p:txBody>
      </p:sp>
      <p:sp>
        <p:nvSpPr>
          <p:cNvPr id="4" name="TextBox 3"/>
          <p:cNvSpPr txBox="1"/>
          <p:nvPr/>
        </p:nvSpPr>
        <p:spPr>
          <a:xfrm>
            <a:off x="586389" y="5143500"/>
            <a:ext cx="10755687" cy="307777"/>
          </a:xfrm>
          <a:prstGeom prst="rect">
            <a:avLst/>
          </a:prstGeom>
          <a:noFill/>
        </p:spPr>
        <p:txBody>
          <a:bodyPr wrap="square" lIns="0" tIns="0" rIns="0" bIns="0" rtlCol="0">
            <a:spAutoFit/>
          </a:bodyPr>
          <a:lstStyle/>
          <a:p>
            <a:pPr algn="l"/>
            <a:r>
              <a:rPr lang="en-US" sz="2000" dirty="0" smtClean="0">
                <a:gradFill>
                  <a:gsLst>
                    <a:gs pos="2917">
                      <a:schemeClr val="tx1"/>
                    </a:gs>
                    <a:gs pos="30000">
                      <a:schemeClr val="tx1"/>
                    </a:gs>
                  </a:gsLst>
                  <a:lin ang="5400000" scaled="0"/>
                </a:gradFill>
              </a:rPr>
              <a:t>The following fourcc codes can be used for </a:t>
            </a:r>
            <a:r>
              <a:rPr lang="en-US" sz="2000" dirty="0" err="1" smtClean="0">
                <a:gradFill>
                  <a:gsLst>
                    <a:gs pos="2917">
                      <a:schemeClr val="tx1"/>
                    </a:gs>
                    <a:gs pos="30000">
                      <a:schemeClr val="tx1"/>
                    </a:gs>
                  </a:gsLst>
                  <a:lin ang="5400000" scaled="0"/>
                </a:gradFill>
              </a:rPr>
              <a:t>Windwow</a:t>
            </a:r>
            <a:r>
              <a:rPr lang="en-US" sz="2000" dirty="0" err="1" smtClean="0">
                <a:gradFill>
                  <a:gsLst>
                    <a:gs pos="2917">
                      <a:schemeClr val="tx1"/>
                    </a:gs>
                    <a:gs pos="30000">
                      <a:schemeClr val="tx1"/>
                    </a:gs>
                  </a:gsLst>
                  <a:lin ang="5400000" scaled="0"/>
                </a:gradFill>
              </a:rPr>
              <a:t>s</a:t>
            </a:r>
            <a:r>
              <a:rPr lang="en-US" sz="2000" dirty="0" smtClean="0">
                <a:gradFill>
                  <a:gsLst>
                    <a:gs pos="2917">
                      <a:schemeClr val="tx1"/>
                    </a:gs>
                    <a:gs pos="30000">
                      <a:schemeClr val="tx1"/>
                    </a:gs>
                  </a:gsLst>
                  <a:lin ang="5400000" scaled="0"/>
                </a:gradFill>
              </a:rPr>
              <a:t> : DIVX, MP4V, and MJPG</a:t>
            </a:r>
            <a:endParaRPr lang="en-US" sz="20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3781823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50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50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grpId="0" nodeType="withEffect">
                                  <p:stCondLst>
                                    <p:cond delay="50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grpId="0" nodeType="with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grpId="0" nodeType="withEffect">
                                  <p:stCondLst>
                                    <p:cond delay="50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par>
                                <p:cTn id="27" presetID="22" presetClass="entr" presetSubtype="4" fill="hold" grpId="0" nodeType="withEffect">
                                  <p:stCondLst>
                                    <p:cond delay="50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50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Agenda</a:t>
            </a:r>
            <a:endParaRPr lang="en-US" dirty="0"/>
          </a:p>
        </p:txBody>
      </p:sp>
      <p:sp>
        <p:nvSpPr>
          <p:cNvPr id="6" name="Text Placeholder 5"/>
          <p:cNvSpPr>
            <a:spLocks noGrp="1"/>
          </p:cNvSpPr>
          <p:nvPr>
            <p:ph type="body" sz="quarter" idx="10"/>
          </p:nvPr>
        </p:nvSpPr>
        <p:spPr>
          <a:xfrm>
            <a:off x="586390" y="1434368"/>
            <a:ext cx="11018520" cy="2724393"/>
          </a:xfrm>
        </p:spPr>
        <p:txBody>
          <a:bodyPr>
            <a:normAutofit fontScale="62500" lnSpcReduction="20000"/>
          </a:bodyPr>
          <a:lstStyle/>
          <a:p>
            <a:pPr marL="457200" indent="-457200">
              <a:buFont typeface="Arial" panose="020B0604020202020204" pitchFamily="34" charset="0"/>
              <a:buChar char="•"/>
            </a:pPr>
            <a:r>
              <a:rPr lang="en-US" sz="4500" dirty="0" smtClean="0"/>
              <a:t>Reading and Loading Images with OpenCV</a:t>
            </a:r>
            <a:r>
              <a:rPr lang="en-US" sz="4500" dirty="0" smtClean="0"/>
              <a:t>.</a:t>
            </a:r>
          </a:p>
          <a:p>
            <a:pPr marL="457200" indent="-457200">
              <a:buFont typeface="Arial" panose="020B0604020202020204" pitchFamily="34" charset="0"/>
              <a:buChar char="•"/>
            </a:pPr>
            <a:r>
              <a:rPr lang="en-US" sz="4500" dirty="0">
                <a:gradFill>
                  <a:gsLst>
                    <a:gs pos="2917">
                      <a:schemeClr val="tx1"/>
                    </a:gs>
                    <a:gs pos="30000">
                      <a:schemeClr val="tx1"/>
                    </a:gs>
                  </a:gsLst>
                  <a:lin ang="5400000" scaled="0"/>
                </a:gradFill>
              </a:rPr>
              <a:t>Display an Image</a:t>
            </a:r>
            <a:r>
              <a:rPr lang="en-US" sz="4500" dirty="0" smtClean="0">
                <a:gradFill>
                  <a:gsLst>
                    <a:gs pos="2917">
                      <a:schemeClr val="tx1"/>
                    </a:gs>
                    <a:gs pos="30000">
                      <a:schemeClr val="tx1"/>
                    </a:gs>
                  </a:gsLst>
                  <a:lin ang="5400000" scaled="0"/>
                </a:gradFill>
              </a:rPr>
              <a:t>.</a:t>
            </a:r>
          </a:p>
          <a:p>
            <a:pPr marL="457200" indent="-457200">
              <a:buFont typeface="Arial" panose="020B0604020202020204" pitchFamily="34" charset="0"/>
              <a:buChar char="•"/>
            </a:pPr>
            <a:r>
              <a:rPr lang="en-US" sz="4500" dirty="0" smtClean="0">
                <a:gradFill>
                  <a:gsLst>
                    <a:gs pos="2917">
                      <a:schemeClr val="tx1"/>
                    </a:gs>
                    <a:gs pos="30000">
                      <a:schemeClr val="tx1"/>
                    </a:gs>
                  </a:gsLst>
                  <a:lin ang="5400000" scaled="0"/>
                </a:gradFill>
              </a:rPr>
              <a:t>Write (save) an Image</a:t>
            </a:r>
          </a:p>
          <a:p>
            <a:pPr marL="457200" indent="-457200">
              <a:buFont typeface="Arial" panose="020B0604020202020204" pitchFamily="34" charset="0"/>
              <a:buChar char="•"/>
            </a:pPr>
            <a:r>
              <a:rPr lang="en-US" sz="4500" dirty="0" smtClean="0">
                <a:gradFill>
                  <a:gsLst>
                    <a:gs pos="2917">
                      <a:schemeClr val="tx1"/>
                    </a:gs>
                    <a:gs pos="30000">
                      <a:schemeClr val="tx1"/>
                    </a:gs>
                  </a:gsLst>
                  <a:lin ang="5400000" scaled="0"/>
                </a:gradFill>
              </a:rPr>
              <a:t>Complete Program.</a:t>
            </a:r>
          </a:p>
          <a:p>
            <a:pPr marL="457200" indent="-457200">
              <a:buFont typeface="Arial" panose="020B0604020202020204" pitchFamily="34" charset="0"/>
              <a:buChar char="•"/>
            </a:pPr>
            <a:r>
              <a:rPr lang="en-US" sz="4500" dirty="0" smtClean="0">
                <a:gradFill>
                  <a:gsLst>
                    <a:gs pos="2917">
                      <a:schemeClr val="tx1"/>
                    </a:gs>
                    <a:gs pos="30000">
                      <a:schemeClr val="tx1"/>
                    </a:gs>
                  </a:gsLst>
                  <a:lin ang="5400000" scaled="0"/>
                </a:gradFill>
              </a:rPr>
              <a:t>Capture Video from Camera.</a:t>
            </a:r>
          </a:p>
          <a:p>
            <a:pPr marL="457200" indent="-457200">
              <a:buFont typeface="Arial" panose="020B0604020202020204" pitchFamily="34" charset="0"/>
              <a:buChar char="•"/>
            </a:pPr>
            <a:r>
              <a:rPr lang="en-US" sz="4500" dirty="0" smtClean="0">
                <a:gradFill>
                  <a:gsLst>
                    <a:gs pos="2917">
                      <a:schemeClr val="tx1"/>
                    </a:gs>
                    <a:gs pos="30000">
                      <a:schemeClr val="tx1"/>
                    </a:gs>
                  </a:gsLst>
                  <a:lin ang="5400000" scaled="0"/>
                </a:gradFill>
              </a:rPr>
              <a:t>Playing Video from file.</a:t>
            </a:r>
          </a:p>
        </p:txBody>
      </p:sp>
      <p:sp>
        <p:nvSpPr>
          <p:cNvPr id="2" name="TextBox 1"/>
          <p:cNvSpPr txBox="1"/>
          <p:nvPr/>
        </p:nvSpPr>
        <p:spPr>
          <a:xfrm flipH="1">
            <a:off x="586387" y="3938897"/>
            <a:ext cx="11018520" cy="430887"/>
          </a:xfrm>
          <a:prstGeom prst="rect">
            <a:avLst/>
          </a:prstGeom>
          <a:noFill/>
        </p:spPr>
        <p:txBody>
          <a:bodyPr wrap="square" lIns="0" tIns="0" rIns="0" bIns="0" rtlCol="0">
            <a:spAutoFit/>
          </a:bodyPr>
          <a:lstStyle/>
          <a:p>
            <a:pPr marL="457200" indent="-457200" algn="l">
              <a:buFont typeface="Arial" panose="020B0604020202020204" pitchFamily="34" charset="0"/>
              <a:buChar char="•"/>
            </a:pPr>
            <a:r>
              <a:rPr lang="en-US" sz="2800" dirty="0" smtClean="0">
                <a:gradFill>
                  <a:gsLst>
                    <a:gs pos="2917">
                      <a:schemeClr val="tx1"/>
                    </a:gs>
                    <a:gs pos="30000">
                      <a:schemeClr val="tx1"/>
                    </a:gs>
                  </a:gsLst>
                  <a:lin ang="5400000" scaled="0"/>
                </a:gradFill>
              </a:rPr>
              <a:t>Saving a Video.</a:t>
            </a:r>
            <a:endParaRPr lang="en-US" sz="2800" dirty="0" smtClean="0">
              <a:gradFill>
                <a:gsLst>
                  <a:gs pos="2917">
                    <a:schemeClr val="tx1"/>
                  </a:gs>
                  <a:gs pos="30000">
                    <a:schemeClr val="tx1"/>
                  </a:gs>
                </a:gsLst>
                <a:lin ang="5400000" scaled="0"/>
              </a:gradFill>
            </a:endParaRPr>
          </a:p>
        </p:txBody>
      </p:sp>
      <p:sp>
        <p:nvSpPr>
          <p:cNvPr id="3" name="TextBox 2"/>
          <p:cNvSpPr txBox="1"/>
          <p:nvPr/>
        </p:nvSpPr>
        <p:spPr>
          <a:xfrm>
            <a:off x="586384" y="4369784"/>
            <a:ext cx="11018519" cy="430887"/>
          </a:xfrm>
          <a:prstGeom prst="rect">
            <a:avLst/>
          </a:prstGeom>
          <a:noFill/>
        </p:spPr>
        <p:txBody>
          <a:bodyPr wrap="square" lIns="0" tIns="0" rIns="0" bIns="0" rtlCol="0">
            <a:spAutoFit/>
          </a:bodyPr>
          <a:lstStyle/>
          <a:p>
            <a:pPr marL="457200" indent="-457200">
              <a:buFont typeface="Arial" panose="020B0604020202020204" pitchFamily="34" charset="0"/>
              <a:buChar char="•"/>
            </a:pPr>
            <a:r>
              <a:rPr lang="en-US" sz="2800" dirty="0" smtClean="0">
                <a:gradFill>
                  <a:gsLst>
                    <a:gs pos="2917">
                      <a:schemeClr val="tx1"/>
                    </a:gs>
                    <a:gs pos="30000">
                      <a:schemeClr val="tx1"/>
                    </a:gs>
                  </a:gsLst>
                  <a:lin ang="5400000" scaled="0"/>
                </a:gradFill>
              </a:rPr>
              <a:t>Drawing Functions in OpenCV.</a:t>
            </a: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99980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6">
                                            <p:txEl>
                                              <p:pRg st="0" end="0"/>
                                            </p:txEl>
                                          </p:spTgt>
                                        </p:tgtEl>
                                        <p:attrNameLst>
                                          <p:attrName>style.opacity</p:attrName>
                                        </p:attrNameLst>
                                      </p:cBhvr>
                                      <p:to>
                                        <p:strVal val="0.5"/>
                                      </p:to>
                                    </p:set>
                                    <p:animEffect filter="image" prLst="opacity: 0.5">
                                      <p:cBhvr rctx="IE">
                                        <p:cTn id="7" dur="indefinite"/>
                                        <p:tgtEl>
                                          <p:spTgt spid="6">
                                            <p:txEl>
                                              <p:pRg st="0" end="0"/>
                                            </p:txEl>
                                          </p:spTgt>
                                        </p:tgtEl>
                                      </p:cBhvr>
                                    </p:animEffect>
                                  </p:childTnLst>
                                </p:cTn>
                              </p:par>
                              <p:par>
                                <p:cTn id="8" presetID="9" presetClass="emph" presetSubtype="0" grpId="0" nodeType="withEffect">
                                  <p:stCondLst>
                                    <p:cond delay="0"/>
                                  </p:stCondLst>
                                  <p:childTnLst>
                                    <p:set>
                                      <p:cBhvr rctx="PPT">
                                        <p:cTn id="9" dur="indefinite"/>
                                        <p:tgtEl>
                                          <p:spTgt spid="6">
                                            <p:txEl>
                                              <p:pRg st="1" end="1"/>
                                            </p:txEl>
                                          </p:spTgt>
                                        </p:tgtEl>
                                        <p:attrNameLst>
                                          <p:attrName>style.opacity</p:attrName>
                                        </p:attrNameLst>
                                      </p:cBhvr>
                                      <p:to>
                                        <p:strVal val="0.5"/>
                                      </p:to>
                                    </p:set>
                                    <p:animEffect filter="image" prLst="opacity: 0.5">
                                      <p:cBhvr rctx="IE">
                                        <p:cTn id="10" dur="indefinite"/>
                                        <p:tgtEl>
                                          <p:spTgt spid="6">
                                            <p:txEl>
                                              <p:pRg st="1" end="1"/>
                                            </p:txEl>
                                          </p:spTgt>
                                        </p:tgtEl>
                                      </p:cBhvr>
                                    </p:animEffect>
                                  </p:childTnLst>
                                </p:cTn>
                              </p:par>
                              <p:par>
                                <p:cTn id="11" presetID="9" presetClass="emph" presetSubtype="0" grpId="0" nodeType="withEffect">
                                  <p:stCondLst>
                                    <p:cond delay="0"/>
                                  </p:stCondLst>
                                  <p:childTnLst>
                                    <p:set>
                                      <p:cBhvr rctx="PPT">
                                        <p:cTn id="12" dur="indefinite"/>
                                        <p:tgtEl>
                                          <p:spTgt spid="6">
                                            <p:txEl>
                                              <p:pRg st="2" end="2"/>
                                            </p:txEl>
                                          </p:spTgt>
                                        </p:tgtEl>
                                        <p:attrNameLst>
                                          <p:attrName>style.opacity</p:attrName>
                                        </p:attrNameLst>
                                      </p:cBhvr>
                                      <p:to>
                                        <p:strVal val="0.5"/>
                                      </p:to>
                                    </p:set>
                                    <p:animEffect filter="image" prLst="opacity: 0.5">
                                      <p:cBhvr rctx="IE">
                                        <p:cTn id="13" dur="indefinite"/>
                                        <p:tgtEl>
                                          <p:spTgt spid="6">
                                            <p:txEl>
                                              <p:pRg st="2" end="2"/>
                                            </p:txEl>
                                          </p:spTgt>
                                        </p:tgtEl>
                                      </p:cBhvr>
                                    </p:animEffect>
                                  </p:childTnLst>
                                </p:cTn>
                              </p:par>
                              <p:par>
                                <p:cTn id="14" presetID="9" presetClass="emph" presetSubtype="0" grpId="0" nodeType="withEffect">
                                  <p:stCondLst>
                                    <p:cond delay="0"/>
                                  </p:stCondLst>
                                  <p:childTnLst>
                                    <p:set>
                                      <p:cBhvr rctx="PPT">
                                        <p:cTn id="15" dur="indefinite"/>
                                        <p:tgtEl>
                                          <p:spTgt spid="6">
                                            <p:txEl>
                                              <p:pRg st="3" end="3"/>
                                            </p:txEl>
                                          </p:spTgt>
                                        </p:tgtEl>
                                        <p:attrNameLst>
                                          <p:attrName>style.opacity</p:attrName>
                                        </p:attrNameLst>
                                      </p:cBhvr>
                                      <p:to>
                                        <p:strVal val="0.5"/>
                                      </p:to>
                                    </p:set>
                                    <p:animEffect filter="image" prLst="opacity: 0.5">
                                      <p:cBhvr rctx="IE">
                                        <p:cTn id="16" dur="indefinite"/>
                                        <p:tgtEl>
                                          <p:spTgt spid="6">
                                            <p:txEl>
                                              <p:pRg st="3" end="3"/>
                                            </p:txEl>
                                          </p:spTgt>
                                        </p:tgtEl>
                                      </p:cBhvr>
                                    </p:animEffect>
                                  </p:childTnLst>
                                </p:cTn>
                              </p:par>
                              <p:par>
                                <p:cTn id="17" presetID="9" presetClass="emph" presetSubtype="0" grpId="0" nodeType="withEffect">
                                  <p:stCondLst>
                                    <p:cond delay="0"/>
                                  </p:stCondLst>
                                  <p:childTnLst>
                                    <p:set>
                                      <p:cBhvr rctx="PPT">
                                        <p:cTn id="18" dur="indefinite"/>
                                        <p:tgtEl>
                                          <p:spTgt spid="6">
                                            <p:txEl>
                                              <p:pRg st="4" end="4"/>
                                            </p:txEl>
                                          </p:spTgt>
                                        </p:tgtEl>
                                        <p:attrNameLst>
                                          <p:attrName>style.opacity</p:attrName>
                                        </p:attrNameLst>
                                      </p:cBhvr>
                                      <p:to>
                                        <p:strVal val="0.5"/>
                                      </p:to>
                                    </p:set>
                                    <p:animEffect filter="image" prLst="opacity: 0.5">
                                      <p:cBhvr rctx="IE">
                                        <p:cTn id="19" dur="indefinite"/>
                                        <p:tgtEl>
                                          <p:spTgt spid="6">
                                            <p:txEl>
                                              <p:pRg st="4" end="4"/>
                                            </p:txEl>
                                          </p:spTgt>
                                        </p:tgtEl>
                                      </p:cBhvr>
                                    </p:animEffect>
                                  </p:childTnLst>
                                </p:cTn>
                              </p:par>
                              <p:par>
                                <p:cTn id="20" presetID="9" presetClass="emph" presetSubtype="0" grpId="0" nodeType="withEffect">
                                  <p:stCondLst>
                                    <p:cond delay="0"/>
                                  </p:stCondLst>
                                  <p:childTnLst>
                                    <p:set>
                                      <p:cBhvr rctx="PPT">
                                        <p:cTn id="21" dur="indefinite"/>
                                        <p:tgtEl>
                                          <p:spTgt spid="6">
                                            <p:txEl>
                                              <p:pRg st="5" end="5"/>
                                            </p:txEl>
                                          </p:spTgt>
                                        </p:tgtEl>
                                        <p:attrNameLst>
                                          <p:attrName>style.opacity</p:attrName>
                                        </p:attrNameLst>
                                      </p:cBhvr>
                                      <p:to>
                                        <p:strVal val="0.5"/>
                                      </p:to>
                                    </p:set>
                                    <p:animEffect filter="image" prLst="opacity: 0.5">
                                      <p:cBhvr rctx="IE">
                                        <p:cTn id="22" dur="indefinite"/>
                                        <p:tgtEl>
                                          <p:spTgt spid="6">
                                            <p:txEl>
                                              <p:pRg st="5" end="5"/>
                                            </p:txEl>
                                          </p:spTgt>
                                        </p:tgtEl>
                                      </p:cBhvr>
                                    </p:animEffect>
                                  </p:childTnLst>
                                </p:cTn>
                              </p:par>
                              <p:par>
                                <p:cTn id="23" presetID="9" presetClass="emph" presetSubtype="0" grpId="0" nodeType="withEffect">
                                  <p:stCondLst>
                                    <p:cond delay="0"/>
                                  </p:stCondLst>
                                  <p:childTnLst>
                                    <p:set>
                                      <p:cBhvr rctx="PPT">
                                        <p:cTn id="24" dur="indefinite"/>
                                        <p:tgtEl>
                                          <p:spTgt spid="2">
                                            <p:txEl>
                                              <p:pRg st="0" end="0"/>
                                            </p:txEl>
                                          </p:spTgt>
                                        </p:tgtEl>
                                        <p:attrNameLst>
                                          <p:attrName>style.opacity</p:attrName>
                                        </p:attrNameLst>
                                      </p:cBhvr>
                                      <p:to>
                                        <p:strVal val="0.5"/>
                                      </p:to>
                                    </p:set>
                                    <p:animEffect filter="image" prLst="opacity: 0.5">
                                      <p:cBhvr rctx="IE">
                                        <p:cTn id="25" dur="indefinite"/>
                                        <p:tgtEl>
                                          <p:spTgt spid="2">
                                            <p:txEl>
                                              <p:pRg st="0" end="0"/>
                                            </p:txEl>
                                          </p:spTgt>
                                        </p:tgtEl>
                                      </p:cBhvr>
                                    </p:animEffect>
                                  </p:childTnLst>
                                </p:cTn>
                              </p:par>
                              <p:par>
                                <p:cTn id="26" presetID="26" presetClass="emph" presetSubtype="0" fill="hold" grpId="0" nodeType="withEffect">
                                  <p:stCondLst>
                                    <p:cond delay="0"/>
                                  </p:stCondLst>
                                  <p:childTnLst>
                                    <p:animEffect transition="out" filter="fade">
                                      <p:cBhvr>
                                        <p:cTn id="27" dur="500" tmFilter="0, 0; .2, .5; .8, .5; 1, 0"/>
                                        <p:tgtEl>
                                          <p:spTgt spid="3"/>
                                        </p:tgtEl>
                                      </p:cBhvr>
                                    </p:animEffect>
                                    <p:animScale>
                                      <p:cBhvr>
                                        <p:cTn id="28"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2" grpId="0" build="allAtOnce"/>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Working With OpenCV</a:t>
            </a:r>
            <a:endParaRPr lang="en-US" dirty="0"/>
          </a:p>
        </p:txBody>
      </p:sp>
      <p:sp>
        <p:nvSpPr>
          <p:cNvPr id="5" name="Text Placeholder 4"/>
          <p:cNvSpPr>
            <a:spLocks noGrp="1"/>
          </p:cNvSpPr>
          <p:nvPr>
            <p:ph type="body" sz="quarter" idx="12"/>
          </p:nvPr>
        </p:nvSpPr>
        <p:spPr/>
        <p:txBody>
          <a:bodyPr/>
          <a:lstStyle/>
          <a:p>
            <a:r>
              <a:rPr lang="en-US" dirty="0" smtClean="0"/>
              <a:t>Session 4</a:t>
            </a:r>
            <a:endParaRPr lang="en-US" dirty="0"/>
          </a:p>
        </p:txBody>
      </p:sp>
    </p:spTree>
    <p:extLst>
      <p:ext uri="{BB962C8B-B14F-4D97-AF65-F5344CB8AC3E}">
        <p14:creationId xmlns:p14="http://schemas.microsoft.com/office/powerpoint/2010/main" val="2183225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Functions in OpenCV</a:t>
            </a:r>
            <a:endParaRPr lang="en-US" dirty="0"/>
          </a:p>
        </p:txBody>
      </p:sp>
      <p:sp>
        <p:nvSpPr>
          <p:cNvPr id="3" name="Text Placeholder 2"/>
          <p:cNvSpPr>
            <a:spLocks noGrp="1"/>
          </p:cNvSpPr>
          <p:nvPr>
            <p:ph type="body" sz="quarter" idx="10"/>
          </p:nvPr>
        </p:nvSpPr>
        <p:spPr>
          <a:xfrm>
            <a:off x="584200" y="1435497"/>
            <a:ext cx="11018520" cy="2831544"/>
          </a:xfrm>
        </p:spPr>
        <p:txBody>
          <a:bodyPr/>
          <a:lstStyle/>
          <a:p>
            <a:pPr>
              <a:buFont typeface="Wingdings" panose="05000000000000000000" pitchFamily="2" charset="2"/>
              <a:buChar char="Ø"/>
            </a:pPr>
            <a:r>
              <a:rPr lang="en-US" dirty="0" smtClean="0"/>
              <a:t>Common arguments</a:t>
            </a:r>
          </a:p>
          <a:p>
            <a:pPr lvl="1">
              <a:buFont typeface="Wingdings" panose="05000000000000000000" pitchFamily="2" charset="2"/>
              <a:buChar char="Ø"/>
            </a:pPr>
            <a:r>
              <a:rPr lang="en-US" b="1" dirty="0"/>
              <a:t>i</a:t>
            </a:r>
            <a:r>
              <a:rPr lang="en-US" b="1" dirty="0" smtClean="0"/>
              <a:t>mg:</a:t>
            </a:r>
            <a:r>
              <a:rPr lang="en-US" dirty="0" smtClean="0"/>
              <a:t> The image where we want to draw the shapes.</a:t>
            </a:r>
          </a:p>
          <a:p>
            <a:pPr lvl="1">
              <a:buFont typeface="Wingdings" panose="05000000000000000000" pitchFamily="2" charset="2"/>
              <a:buChar char="Ø"/>
            </a:pPr>
            <a:r>
              <a:rPr lang="en-US" b="1" dirty="0"/>
              <a:t>c</a:t>
            </a:r>
            <a:r>
              <a:rPr lang="en-US" b="1" dirty="0" smtClean="0"/>
              <a:t>olor:</a:t>
            </a:r>
            <a:r>
              <a:rPr lang="en-US" dirty="0" smtClean="0"/>
              <a:t> Color of the shape. For BGR, pass It as a tuple, </a:t>
            </a:r>
            <a:r>
              <a:rPr lang="en-US" dirty="0" err="1" smtClean="0"/>
              <a:t>eg</a:t>
            </a:r>
            <a:r>
              <a:rPr lang="en-US" dirty="0" smtClean="0"/>
              <a:t>(255, 0, 0) for blue. For grayscale, just pass the scalar value.</a:t>
            </a:r>
          </a:p>
          <a:p>
            <a:pPr lvl="1">
              <a:buFont typeface="Wingdings" panose="05000000000000000000" pitchFamily="2" charset="2"/>
              <a:buChar char="Ø"/>
            </a:pPr>
            <a:r>
              <a:rPr lang="en-US" b="1" dirty="0" smtClean="0"/>
              <a:t>thickness: </a:t>
            </a:r>
            <a:r>
              <a:rPr lang="en-US" dirty="0" smtClean="0"/>
              <a:t>Thickness of the line or circle etc. If -1 is passed for closed figures like circles, it will fill shape. Default thickness = 1.</a:t>
            </a:r>
          </a:p>
          <a:p>
            <a:pPr lvl="1">
              <a:buFont typeface="Wingdings" panose="05000000000000000000" pitchFamily="2" charset="2"/>
              <a:buChar char="Ø"/>
            </a:pPr>
            <a:r>
              <a:rPr lang="en-US" b="1" dirty="0" smtClean="0"/>
              <a:t>lineType:  </a:t>
            </a:r>
            <a:r>
              <a:rPr lang="en-US" dirty="0" smtClean="0"/>
              <a:t>Type of line, whether 8-connected, anti-aliased line etc. By default, it is 8-connected. cv2.LINE_AA gives anti-aliased line which looks great for curves.</a:t>
            </a:r>
            <a:endParaRPr lang="en-US" b="1" dirty="0" smtClean="0"/>
          </a:p>
        </p:txBody>
      </p:sp>
    </p:spTree>
    <p:extLst>
      <p:ext uri="{BB962C8B-B14F-4D97-AF65-F5344CB8AC3E}">
        <p14:creationId xmlns:p14="http://schemas.microsoft.com/office/powerpoint/2010/main" val="13398601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Line</a:t>
            </a:r>
            <a:endParaRPr lang="en-US" dirty="0"/>
          </a:p>
        </p:txBody>
      </p:sp>
      <p:sp>
        <p:nvSpPr>
          <p:cNvPr id="3" name="Text Placeholder 2"/>
          <p:cNvSpPr>
            <a:spLocks noGrp="1"/>
          </p:cNvSpPr>
          <p:nvPr>
            <p:ph type="body" sz="quarter" idx="10"/>
          </p:nvPr>
        </p:nvSpPr>
        <p:spPr>
          <a:xfrm>
            <a:off x="584200" y="1435497"/>
            <a:ext cx="11018520" cy="2930033"/>
          </a:xfrm>
        </p:spPr>
        <p:txBody>
          <a:bodyPr/>
          <a:lstStyle/>
          <a:p>
            <a:r>
              <a:rPr lang="en-US" dirty="0" smtClean="0"/>
              <a:t>To draw a line, we need to pass starting and ending coordinates of line.</a:t>
            </a:r>
          </a:p>
          <a:p>
            <a:endParaRPr lang="en-US" dirty="0"/>
          </a:p>
          <a:p>
            <a:endParaRPr lang="en-US" dirty="0" smtClean="0"/>
          </a:p>
          <a:p>
            <a:endParaRPr lang="en-US" dirty="0"/>
          </a:p>
          <a:p>
            <a:r>
              <a:rPr lang="en-US" dirty="0" smtClean="0"/>
              <a:t>Code Time</a:t>
            </a:r>
            <a:endParaRPr lang="en-US" dirty="0"/>
          </a:p>
        </p:txBody>
      </p:sp>
    </p:spTree>
    <p:extLst>
      <p:ext uri="{BB962C8B-B14F-4D97-AF65-F5344CB8AC3E}">
        <p14:creationId xmlns:p14="http://schemas.microsoft.com/office/powerpoint/2010/main" val="3738723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50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down)">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Rectangle</a:t>
            </a:r>
            <a:endParaRPr lang="en-US" dirty="0"/>
          </a:p>
        </p:txBody>
      </p:sp>
      <p:sp>
        <p:nvSpPr>
          <p:cNvPr id="3" name="Text Placeholder 2"/>
          <p:cNvSpPr>
            <a:spLocks noGrp="1"/>
          </p:cNvSpPr>
          <p:nvPr>
            <p:ph type="body" sz="quarter" idx="10"/>
          </p:nvPr>
        </p:nvSpPr>
        <p:spPr>
          <a:xfrm>
            <a:off x="584200" y="1435497"/>
            <a:ext cx="11018520" cy="2930033"/>
          </a:xfrm>
        </p:spPr>
        <p:txBody>
          <a:bodyPr/>
          <a:lstStyle/>
          <a:p>
            <a:r>
              <a:rPr lang="en-US" dirty="0" smtClean="0"/>
              <a:t>To draw a rectangle, we need to specify the top-left corner and bottom-right </a:t>
            </a:r>
            <a:r>
              <a:rPr lang="en-US" dirty="0" err="1" smtClean="0"/>
              <a:t>corener</a:t>
            </a:r>
            <a:endParaRPr lang="en-US" dirty="0" smtClean="0"/>
          </a:p>
          <a:p>
            <a:endParaRPr lang="en-US" dirty="0"/>
          </a:p>
          <a:p>
            <a:endParaRPr lang="en-US" dirty="0" smtClean="0"/>
          </a:p>
          <a:p>
            <a:endParaRPr lang="en-US" dirty="0"/>
          </a:p>
          <a:p>
            <a:r>
              <a:rPr lang="en-US" dirty="0" smtClean="0"/>
              <a:t>Code Time </a:t>
            </a:r>
            <a:endParaRPr lang="en-US" dirty="0"/>
          </a:p>
        </p:txBody>
      </p:sp>
    </p:spTree>
    <p:extLst>
      <p:ext uri="{BB962C8B-B14F-4D97-AF65-F5344CB8AC3E}">
        <p14:creationId xmlns:p14="http://schemas.microsoft.com/office/powerpoint/2010/main" val="20978793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50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down)">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Circle</a:t>
            </a:r>
            <a:endParaRPr lang="en-US" dirty="0"/>
          </a:p>
        </p:txBody>
      </p:sp>
      <p:sp>
        <p:nvSpPr>
          <p:cNvPr id="3" name="Text Placeholder 2"/>
          <p:cNvSpPr>
            <a:spLocks noGrp="1"/>
          </p:cNvSpPr>
          <p:nvPr>
            <p:ph type="body" sz="quarter" idx="10"/>
          </p:nvPr>
        </p:nvSpPr>
        <p:spPr>
          <a:xfrm>
            <a:off x="584200" y="1435497"/>
            <a:ext cx="11018520" cy="3016210"/>
          </a:xfrm>
        </p:spPr>
        <p:txBody>
          <a:bodyPr/>
          <a:lstStyle/>
          <a:p>
            <a:r>
              <a:rPr lang="en-US" dirty="0" smtClean="0"/>
              <a:t>To draw a circle, we need its center coordinates and radius.</a:t>
            </a:r>
          </a:p>
          <a:p>
            <a:endParaRPr lang="en-US" dirty="0"/>
          </a:p>
          <a:p>
            <a:endParaRPr lang="en-US" dirty="0" smtClean="0"/>
          </a:p>
          <a:p>
            <a:endParaRPr lang="en-US" dirty="0"/>
          </a:p>
          <a:p>
            <a:pPr marL="0" indent="0">
              <a:buNone/>
            </a:pPr>
            <a:endParaRPr lang="en-US" dirty="0" smtClean="0"/>
          </a:p>
          <a:p>
            <a:r>
              <a:rPr lang="en-US" dirty="0" smtClean="0"/>
              <a:t>Code Time</a:t>
            </a:r>
            <a:endParaRPr lang="en-US" dirty="0"/>
          </a:p>
        </p:txBody>
      </p:sp>
    </p:spTree>
    <p:extLst>
      <p:ext uri="{BB962C8B-B14F-4D97-AF65-F5344CB8AC3E}">
        <p14:creationId xmlns:p14="http://schemas.microsoft.com/office/powerpoint/2010/main" val="10140578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50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Text to Images</a:t>
            </a:r>
            <a:endParaRPr lang="en-US" dirty="0"/>
          </a:p>
        </p:txBody>
      </p:sp>
      <p:sp>
        <p:nvSpPr>
          <p:cNvPr id="3" name="Text Placeholder 2"/>
          <p:cNvSpPr>
            <a:spLocks noGrp="1"/>
          </p:cNvSpPr>
          <p:nvPr>
            <p:ph type="body" sz="quarter" idx="10"/>
          </p:nvPr>
        </p:nvSpPr>
        <p:spPr>
          <a:xfrm>
            <a:off x="584200" y="1435497"/>
            <a:ext cx="11018520" cy="3902607"/>
          </a:xfrm>
        </p:spPr>
        <p:txBody>
          <a:bodyPr/>
          <a:lstStyle/>
          <a:p>
            <a:r>
              <a:rPr lang="en-US" dirty="0" smtClean="0"/>
              <a:t>Syntax: </a:t>
            </a:r>
            <a:r>
              <a:rPr lang="en-US" i="1" dirty="0" smtClean="0"/>
              <a:t>cv2.putText(img, text, </a:t>
            </a:r>
            <a:r>
              <a:rPr lang="en-US" i="1" dirty="0" err="1" smtClean="0"/>
              <a:t>pos</a:t>
            </a:r>
            <a:r>
              <a:rPr lang="en-US" i="1" dirty="0" smtClean="0"/>
              <a:t>, font, </a:t>
            </a:r>
            <a:r>
              <a:rPr lang="en-US" i="1" dirty="0" err="1" smtClean="0"/>
              <a:t>fontScale</a:t>
            </a:r>
            <a:r>
              <a:rPr lang="en-US" i="1" dirty="0" smtClean="0"/>
              <a:t>. Color, thickness)</a:t>
            </a:r>
          </a:p>
          <a:p>
            <a:pPr lvl="1"/>
            <a:r>
              <a:rPr lang="en-US" dirty="0" smtClean="0"/>
              <a:t>Text data that you want to write.</a:t>
            </a:r>
          </a:p>
          <a:p>
            <a:pPr lvl="1"/>
            <a:r>
              <a:rPr lang="en-US" dirty="0" smtClean="0"/>
              <a:t>Position coordinates of where you want to put the text.</a:t>
            </a:r>
          </a:p>
          <a:p>
            <a:pPr lvl="1"/>
            <a:r>
              <a:rPr lang="en-US" dirty="0" smtClean="0"/>
              <a:t>Font type.</a:t>
            </a:r>
          </a:p>
          <a:p>
            <a:pPr lvl="1"/>
            <a:r>
              <a:rPr lang="en-US" dirty="0" smtClean="0"/>
              <a:t>Font Scale (Specifies the size of font)</a:t>
            </a:r>
          </a:p>
          <a:p>
            <a:pPr lvl="1"/>
            <a:r>
              <a:rPr lang="en-US" dirty="0" smtClean="0"/>
              <a:t>Color</a:t>
            </a:r>
          </a:p>
          <a:p>
            <a:pPr lvl="1"/>
            <a:r>
              <a:rPr lang="en-US" dirty="0" smtClean="0"/>
              <a:t>Thickness</a:t>
            </a:r>
          </a:p>
          <a:p>
            <a:pPr lvl="1"/>
            <a:endParaRPr lang="en-US" dirty="0"/>
          </a:p>
          <a:p>
            <a:pPr lvl="1"/>
            <a:endParaRPr lang="en-US" dirty="0" smtClean="0"/>
          </a:p>
          <a:p>
            <a:r>
              <a:rPr lang="en-US" dirty="0" smtClean="0"/>
              <a:t>Code time</a:t>
            </a:r>
            <a:endParaRPr lang="en-US" dirty="0"/>
          </a:p>
        </p:txBody>
      </p:sp>
    </p:spTree>
    <p:extLst>
      <p:ext uri="{BB962C8B-B14F-4D97-AF65-F5344CB8AC3E}">
        <p14:creationId xmlns:p14="http://schemas.microsoft.com/office/powerpoint/2010/main" val="14864867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Q&amp;A</a:t>
            </a:r>
            <a:endParaRPr lang="en-US" dirty="0"/>
          </a:p>
        </p:txBody>
      </p:sp>
    </p:spTree>
    <p:extLst>
      <p:ext uri="{BB962C8B-B14F-4D97-AF65-F5344CB8AC3E}">
        <p14:creationId xmlns:p14="http://schemas.microsoft.com/office/powerpoint/2010/main" val="2939839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71CD-3948-467E-8CD3-3CA98664D53E}"/>
              </a:ext>
            </a:extLst>
          </p:cNvPr>
          <p:cNvSpPr>
            <a:spLocks noGrp="1"/>
          </p:cNvSpPr>
          <p:nvPr>
            <p:ph type="title"/>
          </p:nvPr>
        </p:nvSpPr>
        <p:spPr/>
        <p:txBody>
          <a:bodyPr/>
          <a:lstStyle/>
          <a:p>
            <a:r>
              <a:rPr lang="en-US" smtClean="0"/>
              <a:t>Thanks</a:t>
            </a:r>
            <a:endParaRPr lang="en-US" dirty="0"/>
          </a:p>
        </p:txBody>
      </p:sp>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Agenda</a:t>
            </a:r>
            <a:endParaRPr lang="en-US" dirty="0"/>
          </a:p>
        </p:txBody>
      </p:sp>
      <p:sp>
        <p:nvSpPr>
          <p:cNvPr id="6" name="Text Placeholder 5"/>
          <p:cNvSpPr>
            <a:spLocks noGrp="1"/>
          </p:cNvSpPr>
          <p:nvPr>
            <p:ph type="body" sz="quarter" idx="10"/>
          </p:nvPr>
        </p:nvSpPr>
        <p:spPr>
          <a:xfrm>
            <a:off x="586390" y="1434370"/>
            <a:ext cx="11018520" cy="430887"/>
          </a:xfrm>
        </p:spPr>
        <p:txBody>
          <a:bodyPr/>
          <a:lstStyle/>
          <a:p>
            <a:pPr marL="457200" indent="-457200">
              <a:buFont typeface="Arial" panose="020B0604020202020204" pitchFamily="34" charset="0"/>
              <a:buChar char="•"/>
            </a:pPr>
            <a:r>
              <a:rPr lang="en-US" dirty="0" smtClean="0"/>
              <a:t>Reading and Loading Images with OpenCV.</a:t>
            </a:r>
            <a:endParaRPr lang="en-US" dirty="0"/>
          </a:p>
        </p:txBody>
      </p:sp>
      <p:sp>
        <p:nvSpPr>
          <p:cNvPr id="2" name="TextBox 1"/>
          <p:cNvSpPr txBox="1"/>
          <p:nvPr/>
        </p:nvSpPr>
        <p:spPr>
          <a:xfrm flipH="1">
            <a:off x="586390" y="1865257"/>
            <a:ext cx="7549360" cy="3016210"/>
          </a:xfrm>
          <a:prstGeom prst="rect">
            <a:avLst/>
          </a:prstGeom>
          <a:noFill/>
        </p:spPr>
        <p:txBody>
          <a:bodyPr wrap="square" lIns="0" tIns="0" rIns="0" bIns="0" rtlCol="0">
            <a:spAutoFit/>
          </a:bodyPr>
          <a:lstStyle/>
          <a:p>
            <a:pPr marL="457200" indent="-457200" algn="l">
              <a:buFont typeface="Arial" panose="020B0604020202020204" pitchFamily="34" charset="0"/>
              <a:buChar char="•"/>
            </a:pPr>
            <a:r>
              <a:rPr lang="en-US" sz="2800" dirty="0" smtClean="0">
                <a:gradFill>
                  <a:gsLst>
                    <a:gs pos="2917">
                      <a:schemeClr val="tx1"/>
                    </a:gs>
                    <a:gs pos="30000">
                      <a:schemeClr val="tx1"/>
                    </a:gs>
                  </a:gsLst>
                  <a:lin ang="5400000" scaled="0"/>
                </a:gradFill>
              </a:rPr>
              <a:t>Display an Image.</a:t>
            </a:r>
          </a:p>
          <a:p>
            <a:pPr marL="457200" indent="-457200" algn="l">
              <a:buFont typeface="Arial" panose="020B0604020202020204" pitchFamily="34" charset="0"/>
              <a:buChar char="•"/>
            </a:pPr>
            <a:r>
              <a:rPr lang="en-US" sz="2800" dirty="0" smtClean="0">
                <a:gradFill>
                  <a:gsLst>
                    <a:gs pos="2917">
                      <a:schemeClr val="tx1"/>
                    </a:gs>
                    <a:gs pos="30000">
                      <a:schemeClr val="tx1"/>
                    </a:gs>
                  </a:gsLst>
                  <a:lin ang="5400000" scaled="0"/>
                </a:gradFill>
              </a:rPr>
              <a:t>Write (save) an Image.</a:t>
            </a:r>
          </a:p>
          <a:p>
            <a:pPr marL="457200" indent="-457200" algn="l">
              <a:buFont typeface="Arial" panose="020B0604020202020204" pitchFamily="34" charset="0"/>
              <a:buChar char="•"/>
            </a:pPr>
            <a:r>
              <a:rPr lang="en-US" sz="2800" dirty="0" smtClean="0">
                <a:gradFill>
                  <a:gsLst>
                    <a:gs pos="2917">
                      <a:schemeClr val="tx1"/>
                    </a:gs>
                    <a:gs pos="30000">
                      <a:schemeClr val="tx1"/>
                    </a:gs>
                  </a:gsLst>
                  <a:lin ang="5400000" scaled="0"/>
                </a:gradFill>
              </a:rPr>
              <a:t>Complete Program.</a:t>
            </a:r>
          </a:p>
          <a:p>
            <a:pPr marL="457200" indent="-457200" algn="l">
              <a:buFont typeface="Arial" panose="020B0604020202020204" pitchFamily="34" charset="0"/>
              <a:buChar char="•"/>
            </a:pPr>
            <a:r>
              <a:rPr lang="en-US" sz="2800" dirty="0" smtClean="0">
                <a:gradFill>
                  <a:gsLst>
                    <a:gs pos="2917">
                      <a:schemeClr val="tx1"/>
                    </a:gs>
                    <a:gs pos="30000">
                      <a:schemeClr val="tx1"/>
                    </a:gs>
                  </a:gsLst>
                  <a:lin ang="5400000" scaled="0"/>
                </a:gradFill>
              </a:rPr>
              <a:t>Capture Video from Camera.</a:t>
            </a:r>
          </a:p>
          <a:p>
            <a:pPr marL="457200" indent="-457200" algn="l">
              <a:buFont typeface="Arial" panose="020B0604020202020204" pitchFamily="34" charset="0"/>
              <a:buChar char="•"/>
            </a:pPr>
            <a:r>
              <a:rPr lang="en-US" sz="2800" dirty="0" smtClean="0">
                <a:gradFill>
                  <a:gsLst>
                    <a:gs pos="2917">
                      <a:schemeClr val="tx1"/>
                    </a:gs>
                    <a:gs pos="30000">
                      <a:schemeClr val="tx1"/>
                    </a:gs>
                  </a:gsLst>
                  <a:lin ang="5400000" scaled="0"/>
                </a:gradFill>
              </a:rPr>
              <a:t>Playing Video from file.</a:t>
            </a:r>
          </a:p>
          <a:p>
            <a:pPr marL="457200" indent="-457200" algn="l">
              <a:buFont typeface="Arial" panose="020B0604020202020204" pitchFamily="34" charset="0"/>
              <a:buChar char="•"/>
            </a:pPr>
            <a:r>
              <a:rPr lang="en-US" sz="2800" dirty="0" smtClean="0">
                <a:gradFill>
                  <a:gsLst>
                    <a:gs pos="2917">
                      <a:schemeClr val="tx1"/>
                    </a:gs>
                    <a:gs pos="30000">
                      <a:schemeClr val="tx1"/>
                    </a:gs>
                  </a:gsLst>
                  <a:lin ang="5400000" scaled="0"/>
                </a:gradFill>
              </a:rPr>
              <a:t>Saving a Video.</a:t>
            </a:r>
          </a:p>
          <a:p>
            <a:pPr marL="457200" indent="-457200" algn="l">
              <a:buFont typeface="Arial" panose="020B0604020202020204" pitchFamily="34" charset="0"/>
              <a:buChar char="•"/>
            </a:pPr>
            <a:r>
              <a:rPr lang="en-US" sz="2800" dirty="0" smtClean="0">
                <a:gradFill>
                  <a:gsLst>
                    <a:gs pos="2917">
                      <a:schemeClr val="tx1"/>
                    </a:gs>
                    <a:gs pos="30000">
                      <a:schemeClr val="tx1"/>
                    </a:gs>
                  </a:gsLst>
                  <a:lin ang="5400000" scaled="0"/>
                </a:gradFill>
              </a:rPr>
              <a:t>Drawing Functions in OpenCV.</a:t>
            </a:r>
          </a:p>
        </p:txBody>
      </p:sp>
    </p:spTree>
    <p:extLst>
      <p:ext uri="{BB962C8B-B14F-4D97-AF65-F5344CB8AC3E}">
        <p14:creationId xmlns:p14="http://schemas.microsoft.com/office/powerpoint/2010/main" val="132907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xEl>
                                              <p:pRg st="0" end="0"/>
                                            </p:txEl>
                                          </p:spTgt>
                                        </p:tgtEl>
                                      </p:cBhvr>
                                    </p:animEffect>
                                    <p:animScale>
                                      <p:cBhvr>
                                        <p:cTn id="7" dur="250" autoRev="1" fill="hold"/>
                                        <p:tgtEl>
                                          <p:spTgt spid="6">
                                            <p:txEl>
                                              <p:pRg st="0" end="0"/>
                                            </p:txEl>
                                          </p:spTgt>
                                        </p:tgtEl>
                                      </p:cBhvr>
                                      <p:by x="105000" y="105000"/>
                                    </p:animScale>
                                  </p:childTnLst>
                                </p:cTn>
                              </p:par>
                              <p:par>
                                <p:cTn id="8" presetID="9" presetClass="emph" presetSubtype="0" grpId="1" nodeType="withEffect">
                                  <p:stCondLst>
                                    <p:cond delay="0"/>
                                  </p:stCondLst>
                                  <p:childTnLst>
                                    <p:set>
                                      <p:cBhvr rctx="PPT">
                                        <p:cTn id="9" dur="indefinite"/>
                                        <p:tgtEl>
                                          <p:spTgt spid="2">
                                            <p:txEl>
                                              <p:pRg st="0" end="0"/>
                                            </p:txEl>
                                          </p:spTgt>
                                        </p:tgtEl>
                                        <p:attrNameLst>
                                          <p:attrName>style.opacity</p:attrName>
                                        </p:attrNameLst>
                                      </p:cBhvr>
                                      <p:to>
                                        <p:strVal val="0.5"/>
                                      </p:to>
                                    </p:set>
                                    <p:animEffect filter="image" prLst="opacity: 0.5">
                                      <p:cBhvr rctx="IE">
                                        <p:cTn id="10" dur="indefinite"/>
                                        <p:tgtEl>
                                          <p:spTgt spid="2">
                                            <p:txEl>
                                              <p:pRg st="0" end="0"/>
                                            </p:txEl>
                                          </p:spTgt>
                                        </p:tgtEl>
                                      </p:cBhvr>
                                    </p:animEffect>
                                  </p:childTnLst>
                                </p:cTn>
                              </p:par>
                              <p:par>
                                <p:cTn id="11" presetID="9" presetClass="emph" presetSubtype="0" grpId="1" nodeType="withEffect">
                                  <p:stCondLst>
                                    <p:cond delay="0"/>
                                  </p:stCondLst>
                                  <p:childTnLst>
                                    <p:set>
                                      <p:cBhvr rctx="PPT">
                                        <p:cTn id="12" dur="indefinite"/>
                                        <p:tgtEl>
                                          <p:spTgt spid="2">
                                            <p:txEl>
                                              <p:pRg st="1" end="1"/>
                                            </p:txEl>
                                          </p:spTgt>
                                        </p:tgtEl>
                                        <p:attrNameLst>
                                          <p:attrName>style.opacity</p:attrName>
                                        </p:attrNameLst>
                                      </p:cBhvr>
                                      <p:to>
                                        <p:strVal val="0.5"/>
                                      </p:to>
                                    </p:set>
                                    <p:animEffect filter="image" prLst="opacity: 0.5">
                                      <p:cBhvr rctx="IE">
                                        <p:cTn id="13" dur="indefinite"/>
                                        <p:tgtEl>
                                          <p:spTgt spid="2">
                                            <p:txEl>
                                              <p:pRg st="1" end="1"/>
                                            </p:txEl>
                                          </p:spTgt>
                                        </p:tgtEl>
                                      </p:cBhvr>
                                    </p:animEffect>
                                  </p:childTnLst>
                                </p:cTn>
                              </p:par>
                              <p:par>
                                <p:cTn id="14" presetID="9" presetClass="emph" presetSubtype="0" grpId="1" nodeType="withEffect">
                                  <p:stCondLst>
                                    <p:cond delay="0"/>
                                  </p:stCondLst>
                                  <p:childTnLst>
                                    <p:set>
                                      <p:cBhvr rctx="PPT">
                                        <p:cTn id="15" dur="indefinite"/>
                                        <p:tgtEl>
                                          <p:spTgt spid="2">
                                            <p:txEl>
                                              <p:pRg st="2" end="2"/>
                                            </p:txEl>
                                          </p:spTgt>
                                        </p:tgtEl>
                                        <p:attrNameLst>
                                          <p:attrName>style.opacity</p:attrName>
                                        </p:attrNameLst>
                                      </p:cBhvr>
                                      <p:to>
                                        <p:strVal val="0.5"/>
                                      </p:to>
                                    </p:set>
                                    <p:animEffect filter="image" prLst="opacity: 0.5">
                                      <p:cBhvr rctx="IE">
                                        <p:cTn id="16" dur="indefinite"/>
                                        <p:tgtEl>
                                          <p:spTgt spid="2">
                                            <p:txEl>
                                              <p:pRg st="2" end="2"/>
                                            </p:txEl>
                                          </p:spTgt>
                                        </p:tgtEl>
                                      </p:cBhvr>
                                    </p:animEffect>
                                  </p:childTnLst>
                                </p:cTn>
                              </p:par>
                              <p:par>
                                <p:cTn id="17" presetID="9" presetClass="emph" presetSubtype="0" grpId="1" nodeType="withEffect">
                                  <p:stCondLst>
                                    <p:cond delay="0"/>
                                  </p:stCondLst>
                                  <p:childTnLst>
                                    <p:set>
                                      <p:cBhvr rctx="PPT">
                                        <p:cTn id="18" dur="indefinite"/>
                                        <p:tgtEl>
                                          <p:spTgt spid="2">
                                            <p:txEl>
                                              <p:pRg st="3" end="3"/>
                                            </p:txEl>
                                          </p:spTgt>
                                        </p:tgtEl>
                                        <p:attrNameLst>
                                          <p:attrName>style.opacity</p:attrName>
                                        </p:attrNameLst>
                                      </p:cBhvr>
                                      <p:to>
                                        <p:strVal val="0.5"/>
                                      </p:to>
                                    </p:set>
                                    <p:animEffect filter="image" prLst="opacity: 0.5">
                                      <p:cBhvr rctx="IE">
                                        <p:cTn id="19" dur="indefinite"/>
                                        <p:tgtEl>
                                          <p:spTgt spid="2">
                                            <p:txEl>
                                              <p:pRg st="3" end="3"/>
                                            </p:txEl>
                                          </p:spTgt>
                                        </p:tgtEl>
                                      </p:cBhvr>
                                    </p:animEffect>
                                  </p:childTnLst>
                                </p:cTn>
                              </p:par>
                              <p:par>
                                <p:cTn id="20" presetID="9" presetClass="emph" presetSubtype="0" grpId="1" nodeType="withEffect">
                                  <p:stCondLst>
                                    <p:cond delay="0"/>
                                  </p:stCondLst>
                                  <p:childTnLst>
                                    <p:set>
                                      <p:cBhvr rctx="PPT">
                                        <p:cTn id="21" dur="indefinite"/>
                                        <p:tgtEl>
                                          <p:spTgt spid="2">
                                            <p:txEl>
                                              <p:pRg st="4" end="4"/>
                                            </p:txEl>
                                          </p:spTgt>
                                        </p:tgtEl>
                                        <p:attrNameLst>
                                          <p:attrName>style.opacity</p:attrName>
                                        </p:attrNameLst>
                                      </p:cBhvr>
                                      <p:to>
                                        <p:strVal val="0.5"/>
                                      </p:to>
                                    </p:set>
                                    <p:animEffect filter="image" prLst="opacity: 0.5">
                                      <p:cBhvr rctx="IE">
                                        <p:cTn id="22" dur="indefinite"/>
                                        <p:tgtEl>
                                          <p:spTgt spid="2">
                                            <p:txEl>
                                              <p:pRg st="4" end="4"/>
                                            </p:txEl>
                                          </p:spTgt>
                                        </p:tgtEl>
                                      </p:cBhvr>
                                    </p:animEffect>
                                  </p:childTnLst>
                                </p:cTn>
                              </p:par>
                              <p:par>
                                <p:cTn id="23" presetID="9" presetClass="emph" presetSubtype="0" grpId="1" nodeType="withEffect">
                                  <p:stCondLst>
                                    <p:cond delay="0"/>
                                  </p:stCondLst>
                                  <p:childTnLst>
                                    <p:set>
                                      <p:cBhvr rctx="PPT">
                                        <p:cTn id="24" dur="indefinite"/>
                                        <p:tgtEl>
                                          <p:spTgt spid="2">
                                            <p:txEl>
                                              <p:pRg st="5" end="5"/>
                                            </p:txEl>
                                          </p:spTgt>
                                        </p:tgtEl>
                                        <p:attrNameLst>
                                          <p:attrName>style.opacity</p:attrName>
                                        </p:attrNameLst>
                                      </p:cBhvr>
                                      <p:to>
                                        <p:strVal val="0.5"/>
                                      </p:to>
                                    </p:set>
                                    <p:animEffect filter="image" prLst="opacity: 0.5">
                                      <p:cBhvr rctx="IE">
                                        <p:cTn id="25" dur="indefinite"/>
                                        <p:tgtEl>
                                          <p:spTgt spid="2">
                                            <p:txEl>
                                              <p:pRg st="5" end="5"/>
                                            </p:txEl>
                                          </p:spTgt>
                                        </p:tgtEl>
                                      </p:cBhvr>
                                    </p:animEffect>
                                  </p:childTnLst>
                                </p:cTn>
                              </p:par>
                              <p:par>
                                <p:cTn id="26" presetID="9" presetClass="emph" presetSubtype="0" grpId="1" nodeType="withEffect">
                                  <p:stCondLst>
                                    <p:cond delay="0"/>
                                  </p:stCondLst>
                                  <p:childTnLst>
                                    <p:set>
                                      <p:cBhvr rctx="PPT">
                                        <p:cTn id="27" dur="indefinite"/>
                                        <p:tgtEl>
                                          <p:spTgt spid="2">
                                            <p:txEl>
                                              <p:pRg st="6" end="6"/>
                                            </p:txEl>
                                          </p:spTgt>
                                        </p:tgtEl>
                                        <p:attrNameLst>
                                          <p:attrName>style.opacity</p:attrName>
                                        </p:attrNameLst>
                                      </p:cBhvr>
                                      <p:to>
                                        <p:strVal val="0.5"/>
                                      </p:to>
                                    </p:set>
                                    <p:animEffect filter="image" prLst="opacity: 0.5">
                                      <p:cBhvr rctx="IE">
                                        <p:cTn id="28" dur="indefinite"/>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 grpId="1"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Reading and Loading Images With OpenCV</a:t>
            </a:r>
            <a:endParaRPr lang="en-US" dirty="0"/>
          </a:p>
        </p:txBody>
      </p:sp>
      <p:sp>
        <p:nvSpPr>
          <p:cNvPr id="6" name="Text Placeholder 5"/>
          <p:cNvSpPr>
            <a:spLocks noGrp="1"/>
          </p:cNvSpPr>
          <p:nvPr>
            <p:ph type="body" sz="quarter" idx="4294967295"/>
          </p:nvPr>
        </p:nvSpPr>
        <p:spPr>
          <a:xfrm>
            <a:off x="584200" y="1435497"/>
            <a:ext cx="11018520" cy="800219"/>
          </a:xfrm>
        </p:spPr>
        <p:txBody>
          <a:bodyPr/>
          <a:lstStyle/>
          <a:p>
            <a:r>
              <a:rPr lang="en-US" dirty="0" smtClean="0"/>
              <a:t>Use the Function </a:t>
            </a:r>
            <a:r>
              <a:rPr lang="en-US" b="1" u="sng" dirty="0" smtClean="0"/>
              <a:t>“cv2.imread()”</a:t>
            </a:r>
            <a:r>
              <a:rPr lang="en-US" b="1" dirty="0" smtClean="0"/>
              <a:t> </a:t>
            </a:r>
            <a:r>
              <a:rPr lang="en-US" dirty="0" smtClean="0"/>
              <a:t>to read an image. </a:t>
            </a:r>
          </a:p>
          <a:p>
            <a:pPr lvl="1"/>
            <a:r>
              <a:rPr lang="en-US" b="1" dirty="0" smtClean="0"/>
              <a:t>The image should be in the working directory of full path of the image should be given.</a:t>
            </a:r>
            <a:endParaRPr lang="en-US" b="1" dirty="0"/>
          </a:p>
        </p:txBody>
      </p:sp>
      <p:sp>
        <p:nvSpPr>
          <p:cNvPr id="2" name="TextBox 1"/>
          <p:cNvSpPr txBox="1"/>
          <p:nvPr/>
        </p:nvSpPr>
        <p:spPr>
          <a:xfrm>
            <a:off x="584200" y="2648309"/>
            <a:ext cx="11018520" cy="2523768"/>
          </a:xfrm>
          <a:prstGeom prst="rect">
            <a:avLst/>
          </a:prstGeom>
          <a:noFill/>
        </p:spPr>
        <p:txBody>
          <a:bodyPr wrap="square" lIns="0" tIns="0" rIns="0" bIns="0" rtlCol="0">
            <a:spAutoFit/>
          </a:bodyPr>
          <a:lstStyle/>
          <a:p>
            <a:pPr marL="457200" indent="-457200" algn="l">
              <a:buFont typeface="Arial" panose="020B0604020202020204" pitchFamily="34" charset="0"/>
              <a:buChar char="•"/>
            </a:pPr>
            <a:r>
              <a:rPr lang="en-US" sz="2800" dirty="0" smtClean="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Second argument is a flag which specifies the way image should be read</a:t>
            </a:r>
            <a:r>
              <a:rPr lang="en-US" sz="2800" dirty="0" smtClean="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a:t>
            </a:r>
          </a:p>
          <a:p>
            <a:pPr marL="914383" lvl="1" indent="-457200">
              <a:buFont typeface="Arial" panose="020B0604020202020204" pitchFamily="34" charset="0"/>
              <a:buChar char="•"/>
            </a:pPr>
            <a:r>
              <a:rPr lang="en-US" sz="2000" b="1" u="sng" dirty="0" smtClean="0">
                <a:gradFill>
                  <a:gsLst>
                    <a:gs pos="2917">
                      <a:schemeClr val="tx1"/>
                    </a:gs>
                    <a:gs pos="30000">
                      <a:schemeClr val="tx1"/>
                    </a:gs>
                  </a:gsLst>
                  <a:lin ang="5400000" scaled="0"/>
                </a:gradFill>
                <a:latin typeface="Segoe UI (Body)"/>
                <a:cs typeface="Segoe UI Semilight" panose="020B0402040204020203" pitchFamily="34" charset="0"/>
              </a:rPr>
              <a:t>cv2.IMREAD_COLOR: </a:t>
            </a:r>
            <a:r>
              <a:rPr lang="en-US" sz="2000" b="1" dirty="0" smtClean="0">
                <a:gradFill>
                  <a:gsLst>
                    <a:gs pos="2917">
                      <a:schemeClr val="tx1"/>
                    </a:gs>
                    <a:gs pos="30000">
                      <a:schemeClr val="tx1"/>
                    </a:gs>
                  </a:gsLst>
                  <a:lin ang="5400000" scaled="0"/>
                </a:gradFill>
                <a:latin typeface="Segoe UI (Body)"/>
                <a:cs typeface="Segoe UI Semilight" panose="020B0402040204020203" pitchFamily="34" charset="0"/>
              </a:rPr>
              <a:t>Loads a color image. Any transparency of image will be neglected. It is the default flag.</a:t>
            </a:r>
          </a:p>
          <a:p>
            <a:pPr marL="914383" lvl="1" indent="-457200">
              <a:buFont typeface="Arial" panose="020B0604020202020204" pitchFamily="34" charset="0"/>
              <a:buChar char="•"/>
            </a:pPr>
            <a:r>
              <a:rPr lang="en-US" sz="2000" b="1" u="sng" dirty="0" smtClean="0">
                <a:gradFill>
                  <a:gsLst>
                    <a:gs pos="2917">
                      <a:schemeClr val="tx1"/>
                    </a:gs>
                    <a:gs pos="30000">
                      <a:schemeClr val="tx1"/>
                    </a:gs>
                  </a:gsLst>
                  <a:lin ang="5400000" scaled="0"/>
                </a:gradFill>
                <a:latin typeface="Segoe UI (Body)"/>
                <a:cs typeface="Segoe UI Semilight" panose="020B0402040204020203" pitchFamily="34" charset="0"/>
              </a:rPr>
              <a:t>cv2.IMREAD_GRAYSCALE:</a:t>
            </a:r>
            <a:r>
              <a:rPr lang="en-US" sz="2000" b="1" dirty="0" smtClean="0">
                <a:gradFill>
                  <a:gsLst>
                    <a:gs pos="2917">
                      <a:schemeClr val="tx1"/>
                    </a:gs>
                    <a:gs pos="30000">
                      <a:schemeClr val="tx1"/>
                    </a:gs>
                  </a:gsLst>
                  <a:lin ang="5400000" scaled="0"/>
                </a:gradFill>
                <a:latin typeface="Segoe UI (Body)"/>
                <a:cs typeface="Segoe UI Semilight" panose="020B0402040204020203" pitchFamily="34" charset="0"/>
              </a:rPr>
              <a:t> Loads imag</a:t>
            </a:r>
            <a:r>
              <a:rPr lang="en-US" sz="2000" b="1" dirty="0" smtClean="0">
                <a:gradFill>
                  <a:gsLst>
                    <a:gs pos="2917">
                      <a:schemeClr val="tx1"/>
                    </a:gs>
                    <a:gs pos="30000">
                      <a:schemeClr val="tx1"/>
                    </a:gs>
                  </a:gsLst>
                  <a:lin ang="5400000" scaled="0"/>
                </a:gradFill>
                <a:latin typeface="Segoe UI (Body)"/>
                <a:cs typeface="Segoe UI Semilight" panose="020B0402040204020203" pitchFamily="34" charset="0"/>
              </a:rPr>
              <a:t>e in grayscale mode.</a:t>
            </a:r>
          </a:p>
          <a:p>
            <a:pPr marL="914383" lvl="1" indent="-457200">
              <a:buFont typeface="Arial" panose="020B0604020202020204" pitchFamily="34" charset="0"/>
              <a:buChar char="•"/>
            </a:pPr>
            <a:r>
              <a:rPr lang="en-US" sz="2000" b="1" dirty="0" smtClean="0">
                <a:gradFill>
                  <a:gsLst>
                    <a:gs pos="2917">
                      <a:schemeClr val="tx1"/>
                    </a:gs>
                    <a:gs pos="30000">
                      <a:schemeClr val="tx1"/>
                    </a:gs>
                  </a:gsLst>
                  <a:lin ang="5400000" scaled="0"/>
                </a:gradFill>
                <a:latin typeface="Segoe UI (Body)"/>
                <a:cs typeface="Segoe UI Semilight" panose="020B0402040204020203" pitchFamily="34" charset="0"/>
              </a:rPr>
              <a:t>cv2.IMREAD_UNCHANGED: Loads image </a:t>
            </a:r>
            <a:r>
              <a:rPr lang="en-US" sz="2000" b="1" dirty="0" smtClean="0">
                <a:gradFill>
                  <a:gsLst>
                    <a:gs pos="2917">
                      <a:schemeClr val="tx1"/>
                    </a:gs>
                    <a:gs pos="30000">
                      <a:schemeClr val="tx1"/>
                    </a:gs>
                  </a:gsLst>
                  <a:lin ang="5400000" scaled="0"/>
                </a:gradFill>
                <a:latin typeface="Segoe UI (Body)"/>
                <a:cs typeface="Segoe UI Semilight" panose="020B0402040204020203" pitchFamily="34" charset="0"/>
              </a:rPr>
              <a:t>as such including alpha channel.</a:t>
            </a:r>
            <a:endParaRPr lang="en-US" sz="2000" b="1" dirty="0" smtClean="0">
              <a:gradFill>
                <a:gsLst>
                  <a:gs pos="2917">
                    <a:schemeClr val="tx1"/>
                  </a:gs>
                  <a:gs pos="30000">
                    <a:schemeClr val="tx1"/>
                  </a:gs>
                </a:gsLst>
                <a:lin ang="5400000" scaled="0"/>
              </a:gradFill>
              <a:latin typeface="Segoe UI (Body)"/>
              <a:cs typeface="Segoe UI Semilight" panose="020B0402040204020203" pitchFamily="34" charset="0"/>
            </a:endParaRPr>
          </a:p>
          <a:p>
            <a:pPr marL="914383" lvl="1" indent="-457200">
              <a:buFont typeface="Arial" panose="020B0604020202020204" pitchFamily="34" charset="0"/>
              <a:buChar char="•"/>
            </a:pPr>
            <a:endParaRPr lang="en-US" sz="2800" dirty="0" smtClean="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
        <p:nvSpPr>
          <p:cNvPr id="3" name="TextBox 2"/>
          <p:cNvSpPr txBox="1"/>
          <p:nvPr/>
        </p:nvSpPr>
        <p:spPr>
          <a:xfrm>
            <a:off x="584200" y="5172077"/>
            <a:ext cx="11018520" cy="861774"/>
          </a:xfrm>
          <a:prstGeom prst="rect">
            <a:avLst/>
          </a:prstGeom>
          <a:noFill/>
        </p:spPr>
        <p:txBody>
          <a:bodyPr wrap="square" lIns="0" tIns="0" rIns="0" bIns="0" rtlCol="0">
            <a:spAutoFit/>
          </a:bodyPr>
          <a:lstStyle/>
          <a:p>
            <a:pPr algn="l"/>
            <a:r>
              <a:rPr lang="en-US" sz="2800" dirty="0" smtClean="0">
                <a:gradFill>
                  <a:gsLst>
                    <a:gs pos="2917">
                      <a:schemeClr val="tx1"/>
                    </a:gs>
                    <a:gs pos="30000">
                      <a:schemeClr val="tx1"/>
                    </a:gs>
                  </a:gsLst>
                  <a:lin ang="5400000" scaled="0"/>
                </a:gradFill>
              </a:rPr>
              <a:t>Instead of these three flags, you can simply pass integers 1, 0 or -1 respectively.</a:t>
            </a:r>
            <a:endParaRPr lang="en-US" sz="28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36933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Time</a:t>
            </a:r>
            <a:endParaRPr lang="en-US" dirty="0"/>
          </a:p>
        </p:txBody>
      </p:sp>
    </p:spTree>
    <p:extLst>
      <p:ext uri="{BB962C8B-B14F-4D97-AF65-F5344CB8AC3E}">
        <p14:creationId xmlns:p14="http://schemas.microsoft.com/office/powerpoint/2010/main" val="338601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Agenda</a:t>
            </a:r>
            <a:endParaRPr lang="en-US" dirty="0"/>
          </a:p>
        </p:txBody>
      </p:sp>
      <p:sp>
        <p:nvSpPr>
          <p:cNvPr id="6" name="Text Placeholder 5"/>
          <p:cNvSpPr>
            <a:spLocks noGrp="1"/>
          </p:cNvSpPr>
          <p:nvPr>
            <p:ph type="body" sz="quarter" idx="10"/>
          </p:nvPr>
        </p:nvSpPr>
        <p:spPr>
          <a:xfrm>
            <a:off x="586390" y="1434370"/>
            <a:ext cx="11018520" cy="430887"/>
          </a:xfrm>
        </p:spPr>
        <p:txBody>
          <a:bodyPr/>
          <a:lstStyle/>
          <a:p>
            <a:pPr marL="457200" indent="-457200">
              <a:buFont typeface="Arial" panose="020B0604020202020204" pitchFamily="34" charset="0"/>
              <a:buChar char="•"/>
            </a:pPr>
            <a:r>
              <a:rPr lang="en-US" dirty="0" smtClean="0"/>
              <a:t>Reading and Loading Images with OpenCV.</a:t>
            </a:r>
            <a:endParaRPr lang="en-US" dirty="0"/>
          </a:p>
        </p:txBody>
      </p:sp>
      <p:sp>
        <p:nvSpPr>
          <p:cNvPr id="2" name="TextBox 1"/>
          <p:cNvSpPr txBox="1"/>
          <p:nvPr/>
        </p:nvSpPr>
        <p:spPr>
          <a:xfrm flipH="1">
            <a:off x="586388" y="2288429"/>
            <a:ext cx="11018520" cy="2585323"/>
          </a:xfrm>
          <a:prstGeom prst="rect">
            <a:avLst/>
          </a:prstGeom>
          <a:noFill/>
        </p:spPr>
        <p:txBody>
          <a:bodyPr wrap="square" lIns="0" tIns="0" rIns="0" bIns="0" rtlCol="0">
            <a:spAutoFit/>
          </a:bodyPr>
          <a:lstStyle/>
          <a:p>
            <a:pPr marL="457200" indent="-457200" algn="l">
              <a:buFont typeface="Arial" panose="020B0604020202020204" pitchFamily="34" charset="0"/>
              <a:buChar char="•"/>
            </a:pPr>
            <a:r>
              <a:rPr lang="en-US" sz="2800" dirty="0" smtClean="0">
                <a:gradFill>
                  <a:gsLst>
                    <a:gs pos="2917">
                      <a:schemeClr val="tx1"/>
                    </a:gs>
                    <a:gs pos="30000">
                      <a:schemeClr val="tx1"/>
                    </a:gs>
                  </a:gsLst>
                  <a:lin ang="5400000" scaled="0"/>
                </a:gradFill>
              </a:rPr>
              <a:t>Write </a:t>
            </a:r>
            <a:r>
              <a:rPr lang="en-US" sz="2800" dirty="0" smtClean="0">
                <a:gradFill>
                  <a:gsLst>
                    <a:gs pos="2917">
                      <a:schemeClr val="tx1"/>
                    </a:gs>
                    <a:gs pos="30000">
                      <a:schemeClr val="tx1"/>
                    </a:gs>
                  </a:gsLst>
                  <a:lin ang="5400000" scaled="0"/>
                </a:gradFill>
              </a:rPr>
              <a:t>(save) an Image.</a:t>
            </a:r>
          </a:p>
          <a:p>
            <a:pPr marL="457200" indent="-457200" algn="l">
              <a:buFont typeface="Arial" panose="020B0604020202020204" pitchFamily="34" charset="0"/>
              <a:buChar char="•"/>
            </a:pPr>
            <a:r>
              <a:rPr lang="en-US" sz="2800" dirty="0" smtClean="0">
                <a:gradFill>
                  <a:gsLst>
                    <a:gs pos="2917">
                      <a:schemeClr val="tx1"/>
                    </a:gs>
                    <a:gs pos="30000">
                      <a:schemeClr val="tx1"/>
                    </a:gs>
                  </a:gsLst>
                  <a:lin ang="5400000" scaled="0"/>
                </a:gradFill>
              </a:rPr>
              <a:t>Complete Program.</a:t>
            </a:r>
          </a:p>
          <a:p>
            <a:pPr marL="457200" indent="-457200" algn="l">
              <a:buFont typeface="Arial" panose="020B0604020202020204" pitchFamily="34" charset="0"/>
              <a:buChar char="•"/>
            </a:pPr>
            <a:r>
              <a:rPr lang="en-US" sz="2800" dirty="0" smtClean="0">
                <a:gradFill>
                  <a:gsLst>
                    <a:gs pos="2917">
                      <a:schemeClr val="tx1"/>
                    </a:gs>
                    <a:gs pos="30000">
                      <a:schemeClr val="tx1"/>
                    </a:gs>
                  </a:gsLst>
                  <a:lin ang="5400000" scaled="0"/>
                </a:gradFill>
              </a:rPr>
              <a:t>Capture Video from Camera.</a:t>
            </a:r>
          </a:p>
          <a:p>
            <a:pPr marL="457200" indent="-457200" algn="l">
              <a:buFont typeface="Arial" panose="020B0604020202020204" pitchFamily="34" charset="0"/>
              <a:buChar char="•"/>
            </a:pPr>
            <a:r>
              <a:rPr lang="en-US" sz="2800" dirty="0" smtClean="0">
                <a:gradFill>
                  <a:gsLst>
                    <a:gs pos="2917">
                      <a:schemeClr val="tx1"/>
                    </a:gs>
                    <a:gs pos="30000">
                      <a:schemeClr val="tx1"/>
                    </a:gs>
                  </a:gsLst>
                  <a:lin ang="5400000" scaled="0"/>
                </a:gradFill>
              </a:rPr>
              <a:t>Playing Video from file.</a:t>
            </a:r>
          </a:p>
          <a:p>
            <a:pPr marL="457200" indent="-457200" algn="l">
              <a:buFont typeface="Arial" panose="020B0604020202020204" pitchFamily="34" charset="0"/>
              <a:buChar char="•"/>
            </a:pPr>
            <a:r>
              <a:rPr lang="en-US" sz="2800" dirty="0" smtClean="0">
                <a:gradFill>
                  <a:gsLst>
                    <a:gs pos="2917">
                      <a:schemeClr val="tx1"/>
                    </a:gs>
                    <a:gs pos="30000">
                      <a:schemeClr val="tx1"/>
                    </a:gs>
                  </a:gsLst>
                  <a:lin ang="5400000" scaled="0"/>
                </a:gradFill>
              </a:rPr>
              <a:t>Saving a Video.</a:t>
            </a:r>
          </a:p>
          <a:p>
            <a:pPr marL="457200" indent="-457200" algn="l">
              <a:buFont typeface="Arial" panose="020B0604020202020204" pitchFamily="34" charset="0"/>
              <a:buChar char="•"/>
            </a:pPr>
            <a:r>
              <a:rPr lang="en-US" sz="2800" dirty="0" smtClean="0">
                <a:gradFill>
                  <a:gsLst>
                    <a:gs pos="2917">
                      <a:schemeClr val="tx1"/>
                    </a:gs>
                    <a:gs pos="30000">
                      <a:schemeClr val="tx1"/>
                    </a:gs>
                  </a:gsLst>
                  <a:lin ang="5400000" scaled="0"/>
                </a:gradFill>
              </a:rPr>
              <a:t>Drawing Functions in OpenCV.</a:t>
            </a:r>
          </a:p>
        </p:txBody>
      </p:sp>
      <p:sp>
        <p:nvSpPr>
          <p:cNvPr id="3" name="TextBox 2"/>
          <p:cNvSpPr txBox="1"/>
          <p:nvPr/>
        </p:nvSpPr>
        <p:spPr>
          <a:xfrm>
            <a:off x="586390" y="1865257"/>
            <a:ext cx="11018519" cy="430887"/>
          </a:xfrm>
          <a:prstGeom prst="rect">
            <a:avLst/>
          </a:prstGeom>
          <a:noFill/>
        </p:spPr>
        <p:txBody>
          <a:bodyPr wrap="square" lIns="0" tIns="0" rIns="0" bIns="0" rtlCol="0">
            <a:spAutoFit/>
          </a:bodyPr>
          <a:lstStyle/>
          <a:p>
            <a:pPr marL="457200" indent="-457200">
              <a:buFont typeface="Arial" panose="020B0604020202020204" pitchFamily="34" charset="0"/>
              <a:buChar char="•"/>
            </a:pPr>
            <a:r>
              <a:rPr lang="en-US" sz="2800" dirty="0">
                <a:gradFill>
                  <a:gsLst>
                    <a:gs pos="2917">
                      <a:schemeClr val="tx1"/>
                    </a:gs>
                    <a:gs pos="30000">
                      <a:schemeClr val="tx1"/>
                    </a:gs>
                  </a:gsLst>
                  <a:lin ang="5400000" scaled="0"/>
                </a:gradFill>
              </a:rPr>
              <a:t>Display an Image.</a:t>
            </a:r>
          </a:p>
        </p:txBody>
      </p:sp>
    </p:spTree>
    <p:extLst>
      <p:ext uri="{BB962C8B-B14F-4D97-AF65-F5344CB8AC3E}">
        <p14:creationId xmlns:p14="http://schemas.microsoft.com/office/powerpoint/2010/main" val="3850077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1" nodeType="clickEffect">
                                  <p:stCondLst>
                                    <p:cond delay="0"/>
                                  </p:stCondLst>
                                  <p:childTnLst>
                                    <p:set>
                                      <p:cBhvr rctx="PPT">
                                        <p:cTn id="6" dur="indefinite"/>
                                        <p:tgtEl>
                                          <p:spTgt spid="6">
                                            <p:txEl>
                                              <p:pRg st="0" end="0"/>
                                            </p:txEl>
                                          </p:spTgt>
                                        </p:tgtEl>
                                        <p:attrNameLst>
                                          <p:attrName>style.opacity</p:attrName>
                                        </p:attrNameLst>
                                      </p:cBhvr>
                                      <p:to>
                                        <p:strVal val="0.5"/>
                                      </p:to>
                                    </p:set>
                                    <p:animEffect filter="image" prLst="opacity: 0.5">
                                      <p:cBhvr rctx="IE">
                                        <p:cTn id="7" dur="indefinite"/>
                                        <p:tgtEl>
                                          <p:spTgt spid="6">
                                            <p:txEl>
                                              <p:pRg st="0" end="0"/>
                                            </p:txEl>
                                          </p:spTgt>
                                        </p:tgtEl>
                                      </p:cBhvr>
                                    </p:animEffect>
                                  </p:childTnLst>
                                </p:cTn>
                              </p:par>
                              <p:par>
                                <p:cTn id="8" presetID="9" presetClass="emph" presetSubtype="0" grpId="1" nodeType="withEffect">
                                  <p:stCondLst>
                                    <p:cond delay="0"/>
                                  </p:stCondLst>
                                  <p:childTnLst>
                                    <p:set>
                                      <p:cBhvr rctx="PPT">
                                        <p:cTn id="9" dur="indefinite"/>
                                        <p:tgtEl>
                                          <p:spTgt spid="2">
                                            <p:txEl>
                                              <p:pRg st="0" end="0"/>
                                            </p:txEl>
                                          </p:spTgt>
                                        </p:tgtEl>
                                        <p:attrNameLst>
                                          <p:attrName>style.opacity</p:attrName>
                                        </p:attrNameLst>
                                      </p:cBhvr>
                                      <p:to>
                                        <p:strVal val="0.5"/>
                                      </p:to>
                                    </p:set>
                                    <p:animEffect filter="image" prLst="opacity: 0.5">
                                      <p:cBhvr rctx="IE">
                                        <p:cTn id="10" dur="indefinite"/>
                                        <p:tgtEl>
                                          <p:spTgt spid="2">
                                            <p:txEl>
                                              <p:pRg st="0" end="0"/>
                                            </p:txEl>
                                          </p:spTgt>
                                        </p:tgtEl>
                                      </p:cBhvr>
                                    </p:animEffect>
                                  </p:childTnLst>
                                </p:cTn>
                              </p:par>
                              <p:par>
                                <p:cTn id="11" presetID="9" presetClass="emph" presetSubtype="0" grpId="1" nodeType="withEffect">
                                  <p:stCondLst>
                                    <p:cond delay="0"/>
                                  </p:stCondLst>
                                  <p:childTnLst>
                                    <p:set>
                                      <p:cBhvr rctx="PPT">
                                        <p:cTn id="12" dur="indefinite"/>
                                        <p:tgtEl>
                                          <p:spTgt spid="2">
                                            <p:txEl>
                                              <p:pRg st="1" end="1"/>
                                            </p:txEl>
                                          </p:spTgt>
                                        </p:tgtEl>
                                        <p:attrNameLst>
                                          <p:attrName>style.opacity</p:attrName>
                                        </p:attrNameLst>
                                      </p:cBhvr>
                                      <p:to>
                                        <p:strVal val="0.5"/>
                                      </p:to>
                                    </p:set>
                                    <p:animEffect filter="image" prLst="opacity: 0.5">
                                      <p:cBhvr rctx="IE">
                                        <p:cTn id="13" dur="indefinite"/>
                                        <p:tgtEl>
                                          <p:spTgt spid="2">
                                            <p:txEl>
                                              <p:pRg st="1" end="1"/>
                                            </p:txEl>
                                          </p:spTgt>
                                        </p:tgtEl>
                                      </p:cBhvr>
                                    </p:animEffect>
                                  </p:childTnLst>
                                </p:cTn>
                              </p:par>
                              <p:par>
                                <p:cTn id="14" presetID="9" presetClass="emph" presetSubtype="0" grpId="1" nodeType="withEffect">
                                  <p:stCondLst>
                                    <p:cond delay="0"/>
                                  </p:stCondLst>
                                  <p:childTnLst>
                                    <p:set>
                                      <p:cBhvr rctx="PPT">
                                        <p:cTn id="15" dur="indefinite"/>
                                        <p:tgtEl>
                                          <p:spTgt spid="2">
                                            <p:txEl>
                                              <p:pRg st="2" end="2"/>
                                            </p:txEl>
                                          </p:spTgt>
                                        </p:tgtEl>
                                        <p:attrNameLst>
                                          <p:attrName>style.opacity</p:attrName>
                                        </p:attrNameLst>
                                      </p:cBhvr>
                                      <p:to>
                                        <p:strVal val="0.5"/>
                                      </p:to>
                                    </p:set>
                                    <p:animEffect filter="image" prLst="opacity: 0.5">
                                      <p:cBhvr rctx="IE">
                                        <p:cTn id="16" dur="indefinite"/>
                                        <p:tgtEl>
                                          <p:spTgt spid="2">
                                            <p:txEl>
                                              <p:pRg st="2" end="2"/>
                                            </p:txEl>
                                          </p:spTgt>
                                        </p:tgtEl>
                                      </p:cBhvr>
                                    </p:animEffect>
                                  </p:childTnLst>
                                </p:cTn>
                              </p:par>
                              <p:par>
                                <p:cTn id="17" presetID="9" presetClass="emph" presetSubtype="0" grpId="1" nodeType="withEffect">
                                  <p:stCondLst>
                                    <p:cond delay="0"/>
                                  </p:stCondLst>
                                  <p:childTnLst>
                                    <p:set>
                                      <p:cBhvr rctx="PPT">
                                        <p:cTn id="18" dur="indefinite"/>
                                        <p:tgtEl>
                                          <p:spTgt spid="2">
                                            <p:txEl>
                                              <p:pRg st="3" end="3"/>
                                            </p:txEl>
                                          </p:spTgt>
                                        </p:tgtEl>
                                        <p:attrNameLst>
                                          <p:attrName>style.opacity</p:attrName>
                                        </p:attrNameLst>
                                      </p:cBhvr>
                                      <p:to>
                                        <p:strVal val="0.5"/>
                                      </p:to>
                                    </p:set>
                                    <p:animEffect filter="image" prLst="opacity: 0.5">
                                      <p:cBhvr rctx="IE">
                                        <p:cTn id="19" dur="indefinite"/>
                                        <p:tgtEl>
                                          <p:spTgt spid="2">
                                            <p:txEl>
                                              <p:pRg st="3" end="3"/>
                                            </p:txEl>
                                          </p:spTgt>
                                        </p:tgtEl>
                                      </p:cBhvr>
                                    </p:animEffect>
                                  </p:childTnLst>
                                </p:cTn>
                              </p:par>
                              <p:par>
                                <p:cTn id="20" presetID="9" presetClass="emph" presetSubtype="0" grpId="1" nodeType="withEffect">
                                  <p:stCondLst>
                                    <p:cond delay="0"/>
                                  </p:stCondLst>
                                  <p:childTnLst>
                                    <p:set>
                                      <p:cBhvr rctx="PPT">
                                        <p:cTn id="21" dur="indefinite"/>
                                        <p:tgtEl>
                                          <p:spTgt spid="2">
                                            <p:txEl>
                                              <p:pRg st="4" end="4"/>
                                            </p:txEl>
                                          </p:spTgt>
                                        </p:tgtEl>
                                        <p:attrNameLst>
                                          <p:attrName>style.opacity</p:attrName>
                                        </p:attrNameLst>
                                      </p:cBhvr>
                                      <p:to>
                                        <p:strVal val="0.5"/>
                                      </p:to>
                                    </p:set>
                                    <p:animEffect filter="image" prLst="opacity: 0.5">
                                      <p:cBhvr rctx="IE">
                                        <p:cTn id="22" dur="indefinite"/>
                                        <p:tgtEl>
                                          <p:spTgt spid="2">
                                            <p:txEl>
                                              <p:pRg st="4" end="4"/>
                                            </p:txEl>
                                          </p:spTgt>
                                        </p:tgtEl>
                                      </p:cBhvr>
                                    </p:animEffect>
                                  </p:childTnLst>
                                </p:cTn>
                              </p:par>
                              <p:par>
                                <p:cTn id="23" presetID="9" presetClass="emph" presetSubtype="0" grpId="1" nodeType="withEffect">
                                  <p:stCondLst>
                                    <p:cond delay="0"/>
                                  </p:stCondLst>
                                  <p:childTnLst>
                                    <p:set>
                                      <p:cBhvr rctx="PPT">
                                        <p:cTn id="24" dur="indefinite"/>
                                        <p:tgtEl>
                                          <p:spTgt spid="2">
                                            <p:txEl>
                                              <p:pRg st="5" end="5"/>
                                            </p:txEl>
                                          </p:spTgt>
                                        </p:tgtEl>
                                        <p:attrNameLst>
                                          <p:attrName>style.opacity</p:attrName>
                                        </p:attrNameLst>
                                      </p:cBhvr>
                                      <p:to>
                                        <p:strVal val="0.5"/>
                                      </p:to>
                                    </p:set>
                                    <p:animEffect filter="image" prLst="opacity: 0.5">
                                      <p:cBhvr rctx="IE">
                                        <p:cTn id="25" dur="indefinite"/>
                                        <p:tgtEl>
                                          <p:spTgt spid="2">
                                            <p:txEl>
                                              <p:pRg st="5" end="5"/>
                                            </p:txEl>
                                          </p:spTgt>
                                        </p:tgtEl>
                                      </p:cBhvr>
                                    </p:animEffect>
                                  </p:childTnLst>
                                </p:cTn>
                              </p:par>
                              <p:par>
                                <p:cTn id="26" presetID="26" presetClass="emph" presetSubtype="0" fill="hold" grpId="0" nodeType="withEffect">
                                  <p:stCondLst>
                                    <p:cond delay="0"/>
                                  </p:stCondLst>
                                  <p:childTnLst>
                                    <p:animEffect transition="out" filter="fade">
                                      <p:cBhvr>
                                        <p:cTn id="27" dur="500" tmFilter="0, 0; .2, .5; .8, .5; 1, 0"/>
                                        <p:tgtEl>
                                          <p:spTgt spid="3"/>
                                        </p:tgtEl>
                                      </p:cBhvr>
                                    </p:animEffect>
                                    <p:animScale>
                                      <p:cBhvr>
                                        <p:cTn id="28"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build="p"/>
      <p:bldP spid="2" grpId="1" build="allAtOnce"/>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an Image</a:t>
            </a:r>
            <a:endParaRPr lang="en-US" dirty="0"/>
          </a:p>
        </p:txBody>
      </p:sp>
      <p:sp>
        <p:nvSpPr>
          <p:cNvPr id="3" name="Text Placeholder 2"/>
          <p:cNvSpPr>
            <a:spLocks noGrp="1"/>
          </p:cNvSpPr>
          <p:nvPr>
            <p:ph type="body" sz="quarter" idx="10"/>
          </p:nvPr>
        </p:nvSpPr>
        <p:spPr>
          <a:xfrm>
            <a:off x="584200" y="1435497"/>
            <a:ext cx="11018520" cy="430887"/>
          </a:xfrm>
        </p:spPr>
        <p:txBody>
          <a:bodyPr/>
          <a:lstStyle/>
          <a:p>
            <a:r>
              <a:rPr lang="en-US" dirty="0" smtClean="0"/>
              <a:t>Use the function </a:t>
            </a:r>
            <a:r>
              <a:rPr lang="en-US" b="1" u="sng" dirty="0" smtClean="0"/>
              <a:t>“cv2.imshow()”</a:t>
            </a:r>
            <a:r>
              <a:rPr lang="en-US" dirty="0" smtClean="0"/>
              <a:t> to display an image in a window.</a:t>
            </a:r>
            <a:endParaRPr lang="en-US" b="1" u="sng" dirty="0"/>
          </a:p>
        </p:txBody>
      </p:sp>
      <p:sp>
        <p:nvSpPr>
          <p:cNvPr id="4" name="TextBox 3"/>
          <p:cNvSpPr txBox="1"/>
          <p:nvPr/>
        </p:nvSpPr>
        <p:spPr>
          <a:xfrm>
            <a:off x="584200" y="1951892"/>
            <a:ext cx="11018520" cy="1723549"/>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US" sz="2800" dirty="0" smtClean="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First argument is a window name which is a string. Second argument is our image.</a:t>
            </a:r>
          </a:p>
          <a:p>
            <a:pPr marL="342900" indent="-342900" algn="l">
              <a:buFont typeface="Arial" panose="020B0604020202020204" pitchFamily="34" charset="0"/>
              <a:buChar char="•"/>
            </a:pPr>
            <a:r>
              <a:rPr lang="en-US" sz="2800" dirty="0" smtClean="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You can create as many windows as you wish, but with different window names.</a:t>
            </a:r>
            <a:endParaRPr lang="en-US" sz="2800" dirty="0" smtClean="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
        <p:nvSpPr>
          <p:cNvPr id="5" name="TextBox 4"/>
          <p:cNvSpPr txBox="1"/>
          <p:nvPr/>
        </p:nvSpPr>
        <p:spPr>
          <a:xfrm>
            <a:off x="584200" y="4906108"/>
            <a:ext cx="9469316" cy="430887"/>
          </a:xfrm>
          <a:prstGeom prst="rect">
            <a:avLst/>
          </a:prstGeom>
          <a:noFill/>
        </p:spPr>
        <p:txBody>
          <a:bodyPr wrap="square" lIns="0" tIns="0" rIns="0" bIns="0" rtlCol="0">
            <a:spAutoFit/>
          </a:bodyPr>
          <a:lstStyle/>
          <a:p>
            <a:pPr marL="457200" indent="-457200" algn="l">
              <a:buFont typeface="Wingdings" panose="05000000000000000000" pitchFamily="2" charset="2"/>
              <a:buChar char="Ø"/>
            </a:pPr>
            <a:r>
              <a:rPr lang="en-US" sz="2800" dirty="0" smtClean="0">
                <a:gradFill>
                  <a:gsLst>
                    <a:gs pos="2917">
                      <a:schemeClr val="tx1"/>
                    </a:gs>
                    <a:gs pos="30000">
                      <a:schemeClr val="tx1"/>
                    </a:gs>
                  </a:gsLst>
                  <a:lin ang="5400000" scaled="0"/>
                </a:gradFill>
              </a:rPr>
              <a:t>Coding Time.</a:t>
            </a:r>
            <a:endParaRPr lang="en-US" sz="28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3894096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50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50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down)">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ircle(in)">
                                      <p:cBhvr>
                                        <p:cTn id="2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Agenda</a:t>
            </a:r>
            <a:endParaRPr lang="en-US" dirty="0"/>
          </a:p>
        </p:txBody>
      </p:sp>
      <p:sp>
        <p:nvSpPr>
          <p:cNvPr id="6" name="Text Placeholder 5"/>
          <p:cNvSpPr>
            <a:spLocks noGrp="1"/>
          </p:cNvSpPr>
          <p:nvPr>
            <p:ph type="body" sz="quarter" idx="10"/>
          </p:nvPr>
        </p:nvSpPr>
        <p:spPr>
          <a:xfrm>
            <a:off x="586390" y="1434370"/>
            <a:ext cx="11018520" cy="825253"/>
          </a:xfrm>
        </p:spPr>
        <p:txBody>
          <a:bodyPr>
            <a:normAutofit fontScale="92500" lnSpcReduction="10000"/>
          </a:bodyPr>
          <a:lstStyle/>
          <a:p>
            <a:pPr marL="457200" indent="-457200">
              <a:buFont typeface="Arial" panose="020B0604020202020204" pitchFamily="34" charset="0"/>
              <a:buChar char="•"/>
            </a:pPr>
            <a:r>
              <a:rPr lang="en-US" dirty="0" smtClean="0"/>
              <a:t>Reading and Loading Images with OpenCV</a:t>
            </a:r>
            <a:r>
              <a:rPr lang="en-US" dirty="0" smtClean="0"/>
              <a:t>.</a:t>
            </a:r>
          </a:p>
          <a:p>
            <a:pPr marL="457200" indent="-457200">
              <a:buFont typeface="Arial" panose="020B0604020202020204" pitchFamily="34" charset="0"/>
              <a:buChar char="•"/>
            </a:pPr>
            <a:r>
              <a:rPr lang="en-US" dirty="0">
                <a:gradFill>
                  <a:gsLst>
                    <a:gs pos="2917">
                      <a:schemeClr val="tx1"/>
                    </a:gs>
                    <a:gs pos="30000">
                      <a:schemeClr val="tx1"/>
                    </a:gs>
                  </a:gsLst>
                  <a:lin ang="5400000" scaled="0"/>
                </a:gradFill>
              </a:rPr>
              <a:t>Display an Image.</a:t>
            </a:r>
            <a:endParaRPr lang="en-US" dirty="0"/>
          </a:p>
        </p:txBody>
      </p:sp>
      <p:sp>
        <p:nvSpPr>
          <p:cNvPr id="2" name="TextBox 1"/>
          <p:cNvSpPr txBox="1"/>
          <p:nvPr/>
        </p:nvSpPr>
        <p:spPr>
          <a:xfrm flipH="1">
            <a:off x="586389" y="2690510"/>
            <a:ext cx="11018520" cy="2154436"/>
          </a:xfrm>
          <a:prstGeom prst="rect">
            <a:avLst/>
          </a:prstGeom>
          <a:noFill/>
        </p:spPr>
        <p:txBody>
          <a:bodyPr wrap="square" lIns="0" tIns="0" rIns="0" bIns="0" rtlCol="0">
            <a:spAutoFit/>
          </a:bodyPr>
          <a:lstStyle/>
          <a:p>
            <a:pPr marL="457200" indent="-457200" algn="l">
              <a:buFont typeface="Arial" panose="020B0604020202020204" pitchFamily="34" charset="0"/>
              <a:buChar char="•"/>
            </a:pPr>
            <a:r>
              <a:rPr lang="en-US" sz="2800" dirty="0" smtClean="0">
                <a:gradFill>
                  <a:gsLst>
                    <a:gs pos="2917">
                      <a:schemeClr val="tx1"/>
                    </a:gs>
                    <a:gs pos="30000">
                      <a:schemeClr val="tx1"/>
                    </a:gs>
                  </a:gsLst>
                  <a:lin ang="5400000" scaled="0"/>
                </a:gradFill>
              </a:rPr>
              <a:t>Complete </a:t>
            </a:r>
            <a:r>
              <a:rPr lang="en-US" sz="2800" dirty="0" smtClean="0">
                <a:gradFill>
                  <a:gsLst>
                    <a:gs pos="2917">
                      <a:schemeClr val="tx1"/>
                    </a:gs>
                    <a:gs pos="30000">
                      <a:schemeClr val="tx1"/>
                    </a:gs>
                  </a:gsLst>
                  <a:lin ang="5400000" scaled="0"/>
                </a:gradFill>
              </a:rPr>
              <a:t>Program.</a:t>
            </a:r>
          </a:p>
          <a:p>
            <a:pPr marL="457200" indent="-457200" algn="l">
              <a:buFont typeface="Arial" panose="020B0604020202020204" pitchFamily="34" charset="0"/>
              <a:buChar char="•"/>
            </a:pPr>
            <a:r>
              <a:rPr lang="en-US" sz="2800" dirty="0" smtClean="0">
                <a:gradFill>
                  <a:gsLst>
                    <a:gs pos="2917">
                      <a:schemeClr val="tx1"/>
                    </a:gs>
                    <a:gs pos="30000">
                      <a:schemeClr val="tx1"/>
                    </a:gs>
                  </a:gsLst>
                  <a:lin ang="5400000" scaled="0"/>
                </a:gradFill>
              </a:rPr>
              <a:t>Capture Video from Camera.</a:t>
            </a:r>
          </a:p>
          <a:p>
            <a:pPr marL="457200" indent="-457200" algn="l">
              <a:buFont typeface="Arial" panose="020B0604020202020204" pitchFamily="34" charset="0"/>
              <a:buChar char="•"/>
            </a:pPr>
            <a:r>
              <a:rPr lang="en-US" sz="2800" dirty="0" smtClean="0">
                <a:gradFill>
                  <a:gsLst>
                    <a:gs pos="2917">
                      <a:schemeClr val="tx1"/>
                    </a:gs>
                    <a:gs pos="30000">
                      <a:schemeClr val="tx1"/>
                    </a:gs>
                  </a:gsLst>
                  <a:lin ang="5400000" scaled="0"/>
                </a:gradFill>
              </a:rPr>
              <a:t>Playing Video from file.</a:t>
            </a:r>
          </a:p>
          <a:p>
            <a:pPr marL="457200" indent="-457200" algn="l">
              <a:buFont typeface="Arial" panose="020B0604020202020204" pitchFamily="34" charset="0"/>
              <a:buChar char="•"/>
            </a:pPr>
            <a:r>
              <a:rPr lang="en-US" sz="2800" dirty="0" smtClean="0">
                <a:gradFill>
                  <a:gsLst>
                    <a:gs pos="2917">
                      <a:schemeClr val="tx1"/>
                    </a:gs>
                    <a:gs pos="30000">
                      <a:schemeClr val="tx1"/>
                    </a:gs>
                  </a:gsLst>
                  <a:lin ang="5400000" scaled="0"/>
                </a:gradFill>
              </a:rPr>
              <a:t>Saving a Video.</a:t>
            </a:r>
          </a:p>
          <a:p>
            <a:pPr marL="457200" indent="-457200" algn="l">
              <a:buFont typeface="Arial" panose="020B0604020202020204" pitchFamily="34" charset="0"/>
              <a:buChar char="•"/>
            </a:pPr>
            <a:r>
              <a:rPr lang="en-US" sz="2800" dirty="0" smtClean="0">
                <a:gradFill>
                  <a:gsLst>
                    <a:gs pos="2917">
                      <a:schemeClr val="tx1"/>
                    </a:gs>
                    <a:gs pos="30000">
                      <a:schemeClr val="tx1"/>
                    </a:gs>
                  </a:gsLst>
                  <a:lin ang="5400000" scaled="0"/>
                </a:gradFill>
              </a:rPr>
              <a:t>Drawing Functions in OpenCV.</a:t>
            </a:r>
          </a:p>
        </p:txBody>
      </p:sp>
      <p:sp>
        <p:nvSpPr>
          <p:cNvPr id="3" name="TextBox 2"/>
          <p:cNvSpPr txBox="1"/>
          <p:nvPr/>
        </p:nvSpPr>
        <p:spPr>
          <a:xfrm>
            <a:off x="586390" y="2260700"/>
            <a:ext cx="11018519" cy="430887"/>
          </a:xfrm>
          <a:prstGeom prst="rect">
            <a:avLst/>
          </a:prstGeom>
          <a:noFill/>
        </p:spPr>
        <p:txBody>
          <a:bodyPr wrap="square" lIns="0" tIns="0" rIns="0" bIns="0" rtlCol="0">
            <a:spAutoFit/>
          </a:bodyPr>
          <a:lstStyle/>
          <a:p>
            <a:pPr marL="457200" indent="-457200">
              <a:buFont typeface="Arial" panose="020B0604020202020204" pitchFamily="34" charset="0"/>
              <a:buChar char="•"/>
            </a:pPr>
            <a:r>
              <a:rPr lang="en-US" sz="2800" dirty="0" smtClean="0">
                <a:gradFill>
                  <a:gsLst>
                    <a:gs pos="2917">
                      <a:schemeClr val="tx1"/>
                    </a:gs>
                    <a:gs pos="30000">
                      <a:schemeClr val="tx1"/>
                    </a:gs>
                  </a:gsLst>
                  <a:lin ang="5400000" scaled="0"/>
                </a:gradFill>
              </a:rPr>
              <a:t>Write (save) an image.</a:t>
            </a: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802496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6">
                                            <p:txEl>
                                              <p:pRg st="0" end="0"/>
                                            </p:txEl>
                                          </p:spTgt>
                                        </p:tgtEl>
                                        <p:attrNameLst>
                                          <p:attrName>style.opacity</p:attrName>
                                        </p:attrNameLst>
                                      </p:cBhvr>
                                      <p:to>
                                        <p:strVal val="0.5"/>
                                      </p:to>
                                    </p:set>
                                    <p:animEffect filter="image" prLst="opacity: 0.5">
                                      <p:cBhvr rctx="IE">
                                        <p:cTn id="7" dur="indefinite"/>
                                        <p:tgtEl>
                                          <p:spTgt spid="6">
                                            <p:txEl>
                                              <p:pRg st="0" end="0"/>
                                            </p:txEl>
                                          </p:spTgt>
                                        </p:tgtEl>
                                      </p:cBhvr>
                                    </p:animEffect>
                                  </p:childTnLst>
                                </p:cTn>
                              </p:par>
                              <p:par>
                                <p:cTn id="8" presetID="9" presetClass="emph" presetSubtype="0" grpId="0" nodeType="withEffect">
                                  <p:stCondLst>
                                    <p:cond delay="0"/>
                                  </p:stCondLst>
                                  <p:childTnLst>
                                    <p:set>
                                      <p:cBhvr rctx="PPT">
                                        <p:cTn id="9" dur="indefinite"/>
                                        <p:tgtEl>
                                          <p:spTgt spid="6">
                                            <p:txEl>
                                              <p:pRg st="1" end="1"/>
                                            </p:txEl>
                                          </p:spTgt>
                                        </p:tgtEl>
                                        <p:attrNameLst>
                                          <p:attrName>style.opacity</p:attrName>
                                        </p:attrNameLst>
                                      </p:cBhvr>
                                      <p:to>
                                        <p:strVal val="0.5"/>
                                      </p:to>
                                    </p:set>
                                    <p:animEffect filter="image" prLst="opacity: 0.5">
                                      <p:cBhvr rctx="IE">
                                        <p:cTn id="10" dur="indefinite"/>
                                        <p:tgtEl>
                                          <p:spTgt spid="6">
                                            <p:txEl>
                                              <p:pRg st="1" end="1"/>
                                            </p:txEl>
                                          </p:spTgt>
                                        </p:tgtEl>
                                      </p:cBhvr>
                                    </p:animEffect>
                                  </p:childTnLst>
                                </p:cTn>
                              </p:par>
                              <p:par>
                                <p:cTn id="11" presetID="9" presetClass="emph" presetSubtype="0" grpId="0" nodeType="withEffect">
                                  <p:stCondLst>
                                    <p:cond delay="0"/>
                                  </p:stCondLst>
                                  <p:childTnLst>
                                    <p:set>
                                      <p:cBhvr rctx="PPT">
                                        <p:cTn id="12" dur="indefinite"/>
                                        <p:tgtEl>
                                          <p:spTgt spid="2">
                                            <p:txEl>
                                              <p:pRg st="0" end="0"/>
                                            </p:txEl>
                                          </p:spTgt>
                                        </p:tgtEl>
                                        <p:attrNameLst>
                                          <p:attrName>style.opacity</p:attrName>
                                        </p:attrNameLst>
                                      </p:cBhvr>
                                      <p:to>
                                        <p:strVal val="0.5"/>
                                      </p:to>
                                    </p:set>
                                    <p:animEffect filter="image" prLst="opacity: 0.5">
                                      <p:cBhvr rctx="IE">
                                        <p:cTn id="13" dur="indefinite"/>
                                        <p:tgtEl>
                                          <p:spTgt spid="2">
                                            <p:txEl>
                                              <p:pRg st="0" end="0"/>
                                            </p:txEl>
                                          </p:spTgt>
                                        </p:tgtEl>
                                      </p:cBhvr>
                                    </p:animEffect>
                                  </p:childTnLst>
                                </p:cTn>
                              </p:par>
                              <p:par>
                                <p:cTn id="14" presetID="9" presetClass="emph" presetSubtype="0" grpId="0" nodeType="withEffect">
                                  <p:stCondLst>
                                    <p:cond delay="0"/>
                                  </p:stCondLst>
                                  <p:childTnLst>
                                    <p:set>
                                      <p:cBhvr rctx="PPT">
                                        <p:cTn id="15" dur="indefinite"/>
                                        <p:tgtEl>
                                          <p:spTgt spid="2">
                                            <p:txEl>
                                              <p:pRg st="1" end="1"/>
                                            </p:txEl>
                                          </p:spTgt>
                                        </p:tgtEl>
                                        <p:attrNameLst>
                                          <p:attrName>style.opacity</p:attrName>
                                        </p:attrNameLst>
                                      </p:cBhvr>
                                      <p:to>
                                        <p:strVal val="0.5"/>
                                      </p:to>
                                    </p:set>
                                    <p:animEffect filter="image" prLst="opacity: 0.5">
                                      <p:cBhvr rctx="IE">
                                        <p:cTn id="16" dur="indefinite"/>
                                        <p:tgtEl>
                                          <p:spTgt spid="2">
                                            <p:txEl>
                                              <p:pRg st="1" end="1"/>
                                            </p:txEl>
                                          </p:spTgt>
                                        </p:tgtEl>
                                      </p:cBhvr>
                                    </p:animEffect>
                                  </p:childTnLst>
                                </p:cTn>
                              </p:par>
                              <p:par>
                                <p:cTn id="17" presetID="9" presetClass="emph" presetSubtype="0" grpId="0" nodeType="withEffect">
                                  <p:stCondLst>
                                    <p:cond delay="0"/>
                                  </p:stCondLst>
                                  <p:childTnLst>
                                    <p:set>
                                      <p:cBhvr rctx="PPT">
                                        <p:cTn id="18" dur="indefinite"/>
                                        <p:tgtEl>
                                          <p:spTgt spid="2">
                                            <p:txEl>
                                              <p:pRg st="2" end="2"/>
                                            </p:txEl>
                                          </p:spTgt>
                                        </p:tgtEl>
                                        <p:attrNameLst>
                                          <p:attrName>style.opacity</p:attrName>
                                        </p:attrNameLst>
                                      </p:cBhvr>
                                      <p:to>
                                        <p:strVal val="0.5"/>
                                      </p:to>
                                    </p:set>
                                    <p:animEffect filter="image" prLst="opacity: 0.5">
                                      <p:cBhvr rctx="IE">
                                        <p:cTn id="19" dur="indefinite"/>
                                        <p:tgtEl>
                                          <p:spTgt spid="2">
                                            <p:txEl>
                                              <p:pRg st="2" end="2"/>
                                            </p:txEl>
                                          </p:spTgt>
                                        </p:tgtEl>
                                      </p:cBhvr>
                                    </p:animEffect>
                                  </p:childTnLst>
                                </p:cTn>
                              </p:par>
                              <p:par>
                                <p:cTn id="20" presetID="9" presetClass="emph" presetSubtype="0" grpId="0" nodeType="withEffect">
                                  <p:stCondLst>
                                    <p:cond delay="0"/>
                                  </p:stCondLst>
                                  <p:childTnLst>
                                    <p:set>
                                      <p:cBhvr rctx="PPT">
                                        <p:cTn id="21" dur="indefinite"/>
                                        <p:tgtEl>
                                          <p:spTgt spid="2">
                                            <p:txEl>
                                              <p:pRg st="3" end="3"/>
                                            </p:txEl>
                                          </p:spTgt>
                                        </p:tgtEl>
                                        <p:attrNameLst>
                                          <p:attrName>style.opacity</p:attrName>
                                        </p:attrNameLst>
                                      </p:cBhvr>
                                      <p:to>
                                        <p:strVal val="0.5"/>
                                      </p:to>
                                    </p:set>
                                    <p:animEffect filter="image" prLst="opacity: 0.5">
                                      <p:cBhvr rctx="IE">
                                        <p:cTn id="22" dur="indefinite"/>
                                        <p:tgtEl>
                                          <p:spTgt spid="2">
                                            <p:txEl>
                                              <p:pRg st="3" end="3"/>
                                            </p:txEl>
                                          </p:spTgt>
                                        </p:tgtEl>
                                      </p:cBhvr>
                                    </p:animEffect>
                                  </p:childTnLst>
                                </p:cTn>
                              </p:par>
                              <p:par>
                                <p:cTn id="23" presetID="9" presetClass="emph" presetSubtype="0" grpId="0" nodeType="withEffect">
                                  <p:stCondLst>
                                    <p:cond delay="0"/>
                                  </p:stCondLst>
                                  <p:childTnLst>
                                    <p:set>
                                      <p:cBhvr rctx="PPT">
                                        <p:cTn id="24" dur="indefinite"/>
                                        <p:tgtEl>
                                          <p:spTgt spid="2">
                                            <p:txEl>
                                              <p:pRg st="4" end="4"/>
                                            </p:txEl>
                                          </p:spTgt>
                                        </p:tgtEl>
                                        <p:attrNameLst>
                                          <p:attrName>style.opacity</p:attrName>
                                        </p:attrNameLst>
                                      </p:cBhvr>
                                      <p:to>
                                        <p:strVal val="0.5"/>
                                      </p:to>
                                    </p:set>
                                    <p:animEffect filter="image" prLst="opacity: 0.5">
                                      <p:cBhvr rctx="IE">
                                        <p:cTn id="25" dur="indefinite"/>
                                        <p:tgtEl>
                                          <p:spTgt spid="2">
                                            <p:txEl>
                                              <p:pRg st="4" end="4"/>
                                            </p:txEl>
                                          </p:spTgt>
                                        </p:tgtEl>
                                      </p:cBhvr>
                                    </p:animEffect>
                                  </p:childTnLst>
                                </p:cTn>
                              </p:par>
                              <p:par>
                                <p:cTn id="26" presetID="26" presetClass="emph" presetSubtype="0" fill="hold" grpId="0" nodeType="withEffect">
                                  <p:stCondLst>
                                    <p:cond delay="0"/>
                                  </p:stCondLst>
                                  <p:childTnLst>
                                    <p:animEffect transition="out" filter="fade">
                                      <p:cBhvr>
                                        <p:cTn id="27" dur="500" tmFilter="0, 0; .2, .5; .8, .5; 1, 0"/>
                                        <p:tgtEl>
                                          <p:spTgt spid="3"/>
                                        </p:tgtEl>
                                      </p:cBhvr>
                                    </p:animEffect>
                                    <p:animScale>
                                      <p:cBhvr>
                                        <p:cTn id="28"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2" grpId="0" build="allAtOnce"/>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dirty="0">
                <a:gradFill>
                  <a:gsLst>
                    <a:gs pos="2917">
                      <a:schemeClr val="tx1"/>
                    </a:gs>
                    <a:gs pos="30000">
                      <a:schemeClr val="tx1"/>
                    </a:gs>
                  </a:gsLst>
                  <a:lin ang="5400000" scaled="0"/>
                </a:gradFill>
              </a:rPr>
              <a:t>Write (save) an image</a:t>
            </a:r>
            <a:r>
              <a:rPr lang="en-US" dirty="0" smtClean="0">
                <a:gradFill>
                  <a:gsLst>
                    <a:gs pos="2917">
                      <a:schemeClr val="tx1"/>
                    </a:gs>
                    <a:gs pos="30000">
                      <a:schemeClr val="tx1"/>
                    </a:gs>
                  </a:gsLst>
                  <a:lin ang="5400000" scaled="0"/>
                </a:gradFill>
              </a:rPr>
              <a:t>.</a:t>
            </a:r>
            <a:endParaRPr lang="en-US" dirty="0"/>
          </a:p>
        </p:txBody>
      </p:sp>
      <p:sp>
        <p:nvSpPr>
          <p:cNvPr id="3" name="Text Placeholder 2"/>
          <p:cNvSpPr>
            <a:spLocks noGrp="1"/>
          </p:cNvSpPr>
          <p:nvPr>
            <p:ph type="body" sz="quarter" idx="10"/>
          </p:nvPr>
        </p:nvSpPr>
        <p:spPr>
          <a:xfrm>
            <a:off x="586390" y="1434370"/>
            <a:ext cx="11018520" cy="3447098"/>
          </a:xfrm>
        </p:spPr>
        <p:txBody>
          <a:bodyPr/>
          <a:lstStyle/>
          <a:p>
            <a:pPr marL="457200" indent="-457200">
              <a:buFont typeface="Wingdings" panose="05000000000000000000" pitchFamily="2" charset="2"/>
              <a:buChar char="Ø"/>
            </a:pPr>
            <a:r>
              <a:rPr lang="en-US" dirty="0" smtClean="0"/>
              <a:t>Use the function “</a:t>
            </a:r>
            <a:r>
              <a:rPr lang="en-US" b="1" u="sng" dirty="0" smtClean="0"/>
              <a:t>cv2.imwrite()</a:t>
            </a:r>
            <a:r>
              <a:rPr lang="en-US" dirty="0" smtClean="0"/>
              <a:t>” to save an image.</a:t>
            </a:r>
          </a:p>
          <a:p>
            <a:pPr marL="457200" indent="-457200">
              <a:buFont typeface="Wingdings" panose="05000000000000000000" pitchFamily="2" charset="2"/>
              <a:buChar char="Ø"/>
            </a:pPr>
            <a:r>
              <a:rPr lang="en-US" dirty="0" smtClean="0"/>
              <a:t>First argument is the file name, second argument is the image you want to save.</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endParaRPr lang="en-US" dirty="0" smtClean="0"/>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dirty="0" smtClean="0"/>
              <a:t>Coding Time.</a:t>
            </a:r>
            <a:endParaRPr lang="en-US" dirty="0"/>
          </a:p>
        </p:txBody>
      </p:sp>
    </p:spTree>
    <p:extLst>
      <p:ext uri="{BB962C8B-B14F-4D97-AF65-F5344CB8AC3E}">
        <p14:creationId xmlns:p14="http://schemas.microsoft.com/office/powerpoint/2010/main" val="1002802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50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50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4391967ADFE8469D6C015465AD315E" ma:contentTypeVersion="9" ma:contentTypeDescription="Create a new document." ma:contentTypeScope="" ma:versionID="aca555037e3b1fb83f4e32ded1ba9f56">
  <xsd:schema xmlns:xsd="http://www.w3.org/2001/XMLSchema" xmlns:xs="http://www.w3.org/2001/XMLSchema" xmlns:p="http://schemas.microsoft.com/office/2006/metadata/properties" xmlns:ns2="b38ad2e8-7385-42ac-a943-76e9ea801cf0" xmlns:ns3="211ea7d1-7d09-49a0-8c96-644562ad20a0" targetNamespace="http://schemas.microsoft.com/office/2006/metadata/properties" ma:root="true" ma:fieldsID="58707e139c7172671a363b7d9e3d801e" ns2:_="" ns3:_="">
    <xsd:import namespace="b38ad2e8-7385-42ac-a943-76e9ea801cf0"/>
    <xsd:import namespace="211ea7d1-7d09-49a0-8c96-644562ad20a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ObjectDetectorVersion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8ad2e8-7385-42ac-a943-76e9ea801c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1ea7d1-7d09-49a0-8c96-644562ad20a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211ea7d1-7d09-49a0-8c96-644562ad20a0">
      <UserInfo>
        <DisplayName>Pablo Veramendi (Microsoft)</DisplayName>
        <AccountId>13</AccountId>
        <AccountType/>
      </UserInfo>
      <UserInfo>
        <DisplayName>Ruth Arogundade</DisplayName>
        <AccountId>1634</AccountId>
        <AccountType/>
      </UserInfo>
      <UserInfo>
        <DisplayName>Fatima Aruna</DisplayName>
        <AccountId>2769</AccountId>
        <AccountType/>
      </UserInfo>
    </SharedWithUsers>
    <MediaLengthInSeconds xmlns="b38ad2e8-7385-42ac-a943-76e9ea801cf0" xsi:nil="true"/>
  </documentManagement>
</p:properties>
</file>

<file path=customXml/itemProps1.xml><?xml version="1.0" encoding="utf-8"?>
<ds:datastoreItem xmlns:ds="http://schemas.openxmlformats.org/officeDocument/2006/customXml" ds:itemID="{835EADB4-604A-43C1-A8EF-CAE05605C7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8ad2e8-7385-42ac-a943-76e9ea801cf0"/>
    <ds:schemaRef ds:uri="211ea7d1-7d09-49a0-8c96-644562ad20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211ea7d1-7d09-49a0-8c96-644562ad20a0"/>
    <ds:schemaRef ds:uri="http://schemas.microsoft.com/office/2006/documentManagement/types"/>
    <ds:schemaRef ds:uri="http://schemas.microsoft.com/office/infopath/2007/PartnerControls"/>
    <ds:schemaRef ds:uri="http://purl.org/dc/elements/1.1/"/>
    <ds:schemaRef ds:uri="http://schemas.microsoft.com/office/2006/metadata/properties"/>
    <ds:schemaRef ds:uri="b38ad2e8-7385-42ac-a943-76e9ea801cf0"/>
    <ds:schemaRef ds:uri="http://www.w3.org/XML/1998/namespace"/>
    <ds:schemaRef ds:uri="http://purl.org/dc/dcmitype/"/>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WHITE TEMPLATE</Template>
  <TotalTime>881</TotalTime>
  <Words>1500</Words>
  <Application>Microsoft Office PowerPoint</Application>
  <PresentationFormat>Widescreen</PresentationFormat>
  <Paragraphs>215</Paragraphs>
  <Slides>26</Slides>
  <Notes>14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26</vt:i4>
      </vt:variant>
    </vt:vector>
  </HeadingPairs>
  <TitlesOfParts>
    <vt:vector size="36" baseType="lpstr">
      <vt:lpstr>Arial</vt:lpstr>
      <vt:lpstr>Consolas</vt:lpstr>
      <vt:lpstr>Segoe UI</vt:lpstr>
      <vt:lpstr>Segoe UI (Body)</vt:lpstr>
      <vt:lpstr>Segoe UI Light</vt:lpstr>
      <vt:lpstr>Segoe UI Semibold</vt:lpstr>
      <vt:lpstr>Segoe UI Semilight</vt:lpstr>
      <vt:lpstr>Wingdings</vt:lpstr>
      <vt:lpstr>WHITE TEMPLATE</vt:lpstr>
      <vt:lpstr>SOFT BLACK TEMPLATE</vt:lpstr>
      <vt:lpstr>PowerPoint Presentation</vt:lpstr>
      <vt:lpstr>Working With OpenCV</vt:lpstr>
      <vt:lpstr>Agenda</vt:lpstr>
      <vt:lpstr>Reading and Loading Images With OpenCV</vt:lpstr>
      <vt:lpstr>Coding Time</vt:lpstr>
      <vt:lpstr>Agenda</vt:lpstr>
      <vt:lpstr>Display an Image</vt:lpstr>
      <vt:lpstr>Agenda</vt:lpstr>
      <vt:lpstr>Write (save) an image.</vt:lpstr>
      <vt:lpstr>Agenda</vt:lpstr>
      <vt:lpstr>Complete Program</vt:lpstr>
      <vt:lpstr>Agenda</vt:lpstr>
      <vt:lpstr>Capture Video from Camera</vt:lpstr>
      <vt:lpstr>Capture Video from Camera</vt:lpstr>
      <vt:lpstr>Agenda</vt:lpstr>
      <vt:lpstr>Playing Video from file.</vt:lpstr>
      <vt:lpstr>Agenda</vt:lpstr>
      <vt:lpstr>Saving a Video</vt:lpstr>
      <vt:lpstr>Agenda</vt:lpstr>
      <vt:lpstr>Drawing Functions in OpenCV</vt:lpstr>
      <vt:lpstr>Drawing Line</vt:lpstr>
      <vt:lpstr>Drawing Rectangle</vt:lpstr>
      <vt:lpstr>Drawing Circle</vt:lpstr>
      <vt:lpstr>Adding Text to Images</vt:lpstr>
      <vt:lpstr>Q&amp;A</vt:lpstr>
      <vt:lpstr>Thanks</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Ibrahim Hendawi</cp:lastModifiedBy>
  <cp:revision>73</cp:revision>
  <dcterms:created xsi:type="dcterms:W3CDTF">2019-03-28T18:40:02Z</dcterms:created>
  <dcterms:modified xsi:type="dcterms:W3CDTF">2024-03-03T10:52:57Z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0x0101000B4391967ADFE8469D6C015465AD315E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Order">
    <vt:r8>728100</vt:r8>
  </property>
  <property fmtid="{D5CDD505-2E9C-101B-9397-08002B2CF9AE}" pid="21" name="xd_Signature">
    <vt:bool>false</vt:bool>
  </property>
  <property fmtid="{D5CDD505-2E9C-101B-9397-08002B2CF9AE}" pid="22" name="xd_ProgID">
    <vt:lpwstr/>
  </property>
  <property fmtid="{D5CDD505-2E9C-101B-9397-08002B2CF9AE}" pid="23" name="ComplianceAssetId">
    <vt:lpwstr/>
  </property>
  <property fmtid="{D5CDD505-2E9C-101B-9397-08002B2CF9AE}" pid="24" name="TemplateUrl">
    <vt:lpwstr/>
  </property>
  <property fmtid="{D5CDD505-2E9C-101B-9397-08002B2CF9AE}" pid="25" name="MediaServiceImageTags">
    <vt:lpwstr/>
  </property>
  <property fmtid="{D5CDD505-2E9C-101B-9397-08002B2CF9AE}" pid="26" name="_ExtendedDescription">
    <vt:lpwstr/>
  </property>
  <property fmtid="{D5CDD505-2E9C-101B-9397-08002B2CF9AE}" pid="27" name="TriggerFlowInfo">
    <vt:lpwstr/>
  </property>
</Properties>
</file>