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E8835FC-3AFD-4258-A6C0-0DCDCB9F304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FF9E9632-C545-4E2A-B270-6910D213CB7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0BDE7F2A-7F78-4A5E-B3FE-BB48A72DC88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4600B6A3-1E3D-44ED-BD23-09B634D4D6E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AB6041D-C9DF-46A0-9C92-5A4E80FF21E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B2C76106-09FE-4252-B26B-E21074D09E4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9E0F4884-487D-49E5-A151-694F12F511F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597FDB56-5333-48F7-9796-5212341FC35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550BC8C2-29A9-4BB7-8732-5D31E1DA5B1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C5D3F4C3-8A20-44B4-92AE-C20CD121B60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CBC3643-10EB-42E9-BB63-A50DD386188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B97A20E5-FE70-46EA-88AF-DD8E1854664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51EE6870-F571-4577-83F5-19FF3B4F3BC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AE0B10F2-A15A-446A-9FFF-437E4487461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6807B6F3-DCE6-4F36-94CF-7BA1A6E9B50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FFDBB008-A546-41D0-837B-01048807EFC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836F019E-C29B-4BE0-B162-23731D5203D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58028CB8-13EE-4751-B0DB-BB0CFD75901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BC713CED-0F24-4E7F-8389-BD8DD7AD6AF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F8008C03-4343-4EF9-861A-3EAE4EE07D3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3236B232-ABC2-46C2-845A-7906FC59257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924611C9-31D1-43AD-8332-BFCA568C65F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250EA331-D37E-4798-9052-6342C17732F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7B7DFBA3-2FB4-4CF7-B418-7D757B49516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Google Shape;10;p2"/>
          <p:cNvSpPr/>
          <p:nvPr/>
        </p:nvSpPr>
        <p:spPr>
          <a:xfrm rot="5400000">
            <a:off x="7501320" y="0"/>
            <a:ext cx="1642680" cy="1642680"/>
          </a:xfrm>
          <a:prstGeom prst="diagStripe">
            <a:avLst>
              <a:gd name="adj" fmla="val 0"/>
            </a:avLst>
          </a:prstGeom>
          <a:solidFill>
            <a:srgbClr val="ffffff">
              <a:alpha val="3000"/>
            </a:srgbClr>
          </a:solidFill>
          <a:ln w="0">
            <a:noFill/>
          </a:ln>
        </p:spPr>
        <p:style>
          <a:lnRef idx="0"/>
          <a:fillRef idx="0"/>
          <a:effectRef idx="0"/>
          <a:fontRef idx="minor"/>
        </p:style>
      </p:sp>
      <p:grpSp>
        <p:nvGrpSpPr>
          <p:cNvPr id="1" name="Google Shape;11;p2"/>
          <p:cNvGrpSpPr/>
          <p:nvPr/>
        </p:nvGrpSpPr>
        <p:grpSpPr>
          <a:xfrm>
            <a:off x="5760" y="-7560"/>
            <a:ext cx="5137560" cy="5151600"/>
            <a:chOff x="5760" y="-7560"/>
            <a:chExt cx="5137560" cy="5151600"/>
          </a:xfrm>
        </p:grpSpPr>
        <p:sp>
          <p:nvSpPr>
            <p:cNvPr id="2" name="Google Shape;12;p2"/>
            <p:cNvSpPr/>
            <p:nvPr/>
          </p:nvSpPr>
          <p:spPr>
            <a:xfrm rot="16200000">
              <a:off x="360" y="1080"/>
              <a:ext cx="5151600" cy="5133960"/>
            </a:xfrm>
            <a:prstGeom prst="diagStripe">
              <a:avLst>
                <a:gd name="adj" fmla="val 50000"/>
              </a:avLst>
            </a:prstGeom>
            <a:solidFill>
              <a:srgbClr val="ffffff">
                <a:alpha val="3000"/>
              </a:srgbClr>
            </a:solidFill>
            <a:ln w="0">
              <a:noFill/>
            </a:ln>
          </p:spPr>
          <p:style>
            <a:lnRef idx="0"/>
            <a:fillRef idx="0"/>
            <a:effectRef idx="0"/>
            <a:fontRef idx="minor"/>
          </p:style>
        </p:sp>
        <p:sp>
          <p:nvSpPr>
            <p:cNvPr id="3" name="Google Shape;13;p2"/>
            <p:cNvSpPr/>
            <p:nvPr/>
          </p:nvSpPr>
          <p:spPr>
            <a:xfrm rot="16200000">
              <a:off x="0" y="1143000"/>
              <a:ext cx="3995640" cy="3981600"/>
            </a:xfrm>
            <a:prstGeom prst="diagStripe">
              <a:avLst>
                <a:gd name="adj" fmla="val 58774"/>
              </a:avLst>
            </a:prstGeom>
            <a:solidFill>
              <a:srgbClr val="ffffff">
                <a:alpha val="3000"/>
              </a:srgbClr>
            </a:solidFill>
            <a:ln w="0">
              <a:noFill/>
            </a:ln>
          </p:spPr>
          <p:style>
            <a:lnRef idx="0"/>
            <a:fillRef idx="0"/>
            <a:effectRef idx="0"/>
            <a:fontRef idx="minor"/>
          </p:style>
        </p:sp>
        <p:sp>
          <p:nvSpPr>
            <p:cNvPr id="4" name="Google Shape;14;p2"/>
            <p:cNvSpPr/>
            <p:nvPr/>
          </p:nvSpPr>
          <p:spPr>
            <a:xfrm rot="16200000">
              <a:off x="1800" y="1440"/>
              <a:ext cx="2298600" cy="2290680"/>
            </a:xfrm>
            <a:prstGeom prst="diagStripe">
              <a:avLst>
                <a:gd name="adj" fmla="val 50000"/>
              </a:avLst>
            </a:prstGeom>
            <a:solidFill>
              <a:srgbClr val="0145ac"/>
            </a:solidFill>
            <a:ln w="0">
              <a:noFill/>
            </a:ln>
          </p:spPr>
          <p:style>
            <a:lnRef idx="0"/>
            <a:fillRef idx="0"/>
            <a:effectRef idx="0"/>
            <a:fontRef idx="minor"/>
          </p:style>
        </p:sp>
        <p:sp>
          <p:nvSpPr>
            <p:cNvPr id="5" name="Google Shape;15;p2"/>
            <p:cNvSpPr/>
            <p:nvPr/>
          </p:nvSpPr>
          <p:spPr>
            <a:xfrm flipH="1">
              <a:off x="651960" y="588240"/>
              <a:ext cx="2298960" cy="2290320"/>
            </a:xfrm>
            <a:prstGeom prst="diagStripe">
              <a:avLst>
                <a:gd name="adj" fmla="val 50000"/>
              </a:avLst>
            </a:prstGeom>
            <a:solidFill>
              <a:srgbClr val="82c7a5"/>
            </a:solidFill>
            <a:ln w="0">
              <a:noFill/>
            </a:ln>
          </p:spPr>
          <p:style>
            <a:lnRef idx="0"/>
            <a:fillRef idx="0"/>
            <a:effectRef idx="0"/>
            <a:fontRef idx="minor"/>
          </p:style>
        </p:sp>
      </p:grpSp>
      <p:sp>
        <p:nvSpPr>
          <p:cNvPr id="6" name="PlaceHolder 1"/>
          <p:cNvSpPr>
            <a:spLocks noGrp="1"/>
          </p:cNvSpPr>
          <p:nvPr>
            <p:ph type="title"/>
          </p:nvPr>
        </p:nvSpPr>
        <p:spPr>
          <a:xfrm>
            <a:off x="1297440" y="393840"/>
            <a:ext cx="7038000" cy="912960"/>
          </a:xfrm>
          <a:prstGeom prst="rect">
            <a:avLst/>
          </a:prstGeom>
          <a:noFill/>
          <a:ln w="0">
            <a:noFill/>
          </a:ln>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7" name="PlaceHolder 2"/>
          <p:cNvSpPr>
            <a:spLocks noGrp="1"/>
          </p:cNvSpPr>
          <p:nvPr>
            <p:ph type="body"/>
          </p:nvPr>
        </p:nvSpPr>
        <p:spPr>
          <a:xfrm>
            <a:off x="1297440" y="1567440"/>
            <a:ext cx="7038000" cy="2910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ffffff"/>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ffffff"/>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ffffff"/>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ffffff"/>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ffffff"/>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ffffff"/>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8" name="PlaceHolder 3"/>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33DB516B-B108-48A3-ABA0-C3CE637E1FD8}" type="slidenum">
              <a:rPr b="0" lang="en" sz="1000" spc="-1" strike="noStrike">
                <a:solidFill>
                  <a:srgbClr val="ffffff"/>
                </a:solidFill>
                <a:latin typeface="Lato"/>
                <a:ea typeface="Lato"/>
              </a:rPr>
              <a:t>&lt;number&gt;</a:t>
            </a:fld>
            <a:endParaRPr b="0" lang="en-AU"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oogle Shape;42;p4"/>
          <p:cNvGrpSpPr/>
          <p:nvPr/>
        </p:nvGrpSpPr>
        <p:grpSpPr>
          <a:xfrm>
            <a:off x="0" y="381960"/>
            <a:ext cx="1036080" cy="1014480"/>
            <a:chOff x="0" y="381960"/>
            <a:chExt cx="1036080" cy="1014480"/>
          </a:xfrm>
        </p:grpSpPr>
        <p:sp>
          <p:nvSpPr>
            <p:cNvPr id="46" name="Google Shape;43;p4"/>
            <p:cNvSpPr/>
            <p:nvPr/>
          </p:nvSpPr>
          <p:spPr>
            <a:xfrm rot="16200000">
              <a:off x="0" y="381960"/>
              <a:ext cx="807840" cy="807840"/>
            </a:xfrm>
            <a:prstGeom prst="diagStripe">
              <a:avLst>
                <a:gd name="adj" fmla="val 50000"/>
              </a:avLst>
            </a:prstGeom>
            <a:solidFill>
              <a:srgbClr val="0145ac"/>
            </a:solidFill>
            <a:ln w="0">
              <a:noFill/>
            </a:ln>
          </p:spPr>
          <p:style>
            <a:lnRef idx="0"/>
            <a:fillRef idx="0"/>
            <a:effectRef idx="0"/>
            <a:fontRef idx="minor"/>
          </p:style>
        </p:sp>
        <p:sp>
          <p:nvSpPr>
            <p:cNvPr id="47" name="Google Shape;44;p4"/>
            <p:cNvSpPr/>
            <p:nvPr/>
          </p:nvSpPr>
          <p:spPr>
            <a:xfrm flipH="1">
              <a:off x="228240" y="588600"/>
              <a:ext cx="807840" cy="807840"/>
            </a:xfrm>
            <a:prstGeom prst="diagStripe">
              <a:avLst>
                <a:gd name="adj" fmla="val 50000"/>
              </a:avLst>
            </a:prstGeom>
            <a:solidFill>
              <a:srgbClr val="82c7a5"/>
            </a:solidFill>
            <a:ln w="0">
              <a:noFill/>
            </a:ln>
          </p:spPr>
          <p:style>
            <a:lnRef idx="0"/>
            <a:fillRef idx="0"/>
            <a:effectRef idx="0"/>
            <a:fontRef idx="minor"/>
          </p:style>
        </p:sp>
      </p:grpSp>
      <p:sp>
        <p:nvSpPr>
          <p:cNvPr id="48" name="PlaceHolder 1"/>
          <p:cNvSpPr>
            <a:spLocks noGrp="1"/>
          </p:cNvSpPr>
          <p:nvPr>
            <p:ph type="sldNum" idx="2"/>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ffffff"/>
                </a:solidFill>
                <a:latin typeface="Lato"/>
                <a:ea typeface="Lato"/>
              </a:defRPr>
            </a:lvl1pPr>
          </a:lstStyle>
          <a:p>
            <a:pPr algn="r">
              <a:lnSpc>
                <a:spcPct val="100000"/>
              </a:lnSpc>
              <a:buNone/>
              <a:tabLst>
                <a:tab algn="l" pos="0"/>
              </a:tabLst>
            </a:pPr>
            <a:fld id="{A43E0E87-610E-423C-BCD5-297BF101AF70}" type="slidenum">
              <a:rPr b="0" lang="en" sz="1000" spc="-1" strike="noStrike">
                <a:solidFill>
                  <a:srgbClr val="ffffff"/>
                </a:solidFill>
                <a:latin typeface="Lato"/>
                <a:ea typeface="Lato"/>
              </a:rPr>
              <a:t>&lt;number&gt;</a:t>
            </a:fld>
            <a:endParaRPr b="0" lang="en-AU" sz="10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537000" y="1578240"/>
            <a:ext cx="5016600" cy="1577880"/>
          </a:xfrm>
          <a:prstGeom prst="rect">
            <a:avLst/>
          </a:prstGeom>
          <a:noFill/>
          <a:ln w="0">
            <a:noFill/>
          </a:ln>
        </p:spPr>
        <p:txBody>
          <a:bodyPr lIns="0" rIns="0" tIns="91440" bIns="91440" anchor="t">
            <a:normAutofit fontScale="87000"/>
          </a:bodyPr>
          <a:p>
            <a:pPr>
              <a:lnSpc>
                <a:spcPct val="100000"/>
              </a:lnSpc>
              <a:buNone/>
              <a:tabLst>
                <a:tab algn="l" pos="0"/>
              </a:tabLst>
            </a:pPr>
            <a:r>
              <a:rPr b="0" lang="en" sz="4000" spc="-1" strike="noStrike">
                <a:solidFill>
                  <a:srgbClr val="ffffff"/>
                </a:solidFill>
                <a:latin typeface="Montserrat"/>
                <a:ea typeface="Montserrat"/>
              </a:rPr>
              <a:t>School Management System</a:t>
            </a:r>
            <a:endParaRPr b="0" lang="en-AU" sz="4000" spc="-1" strike="noStrike">
              <a:latin typeface="Arial"/>
            </a:endParaRPr>
          </a:p>
        </p:txBody>
      </p:sp>
      <p:sp>
        <p:nvSpPr>
          <p:cNvPr id="88" name="PlaceHolder 2"/>
          <p:cNvSpPr>
            <a:spLocks noGrp="1"/>
          </p:cNvSpPr>
          <p:nvPr>
            <p:ph type="subTitle"/>
          </p:nvPr>
        </p:nvSpPr>
        <p:spPr>
          <a:xfrm>
            <a:off x="5083920" y="3925080"/>
            <a:ext cx="3469680" cy="505080"/>
          </a:xfrm>
          <a:prstGeom prst="rect">
            <a:avLst/>
          </a:prstGeom>
          <a:noFill/>
          <a:ln w="0">
            <a:noFill/>
          </a:ln>
        </p:spPr>
        <p:txBody>
          <a:bodyPr lIns="0" rIns="0" tIns="91440" bIns="91440" anchor="t">
            <a:normAutofit fontScale="54000"/>
          </a:bodyPr>
          <a:p>
            <a:pPr>
              <a:lnSpc>
                <a:spcPct val="100000"/>
              </a:lnSpc>
              <a:buNone/>
              <a:tabLst>
                <a:tab algn="l" pos="0"/>
              </a:tabLst>
            </a:pPr>
            <a:r>
              <a:rPr b="0" lang="en" sz="1300" spc="-1" strike="noStrike">
                <a:solidFill>
                  <a:srgbClr val="ffffff"/>
                </a:solidFill>
                <a:latin typeface="Lato"/>
                <a:ea typeface="Lato"/>
              </a:rPr>
              <a:t>by Fatma Alfadhli 77433</a:t>
            </a:r>
            <a:endParaRPr b="0" lang="en-AU" sz="1300" spc="-1" strike="noStrike">
              <a:latin typeface="Arial"/>
            </a:endParaRPr>
          </a:p>
          <a:p>
            <a:pPr>
              <a:lnSpc>
                <a:spcPct val="100000"/>
              </a:lnSpc>
              <a:buNone/>
              <a:tabLst>
                <a:tab algn="l" pos="0"/>
              </a:tabLst>
            </a:pPr>
            <a:r>
              <a:rPr b="0" lang="en" sz="1300" spc="-1" strike="noStrike">
                <a:solidFill>
                  <a:srgbClr val="ffffff"/>
                </a:solidFill>
                <a:latin typeface="Lato"/>
                <a:ea typeface="Lato"/>
              </a:rPr>
              <a:t>Sara Shamouh 70158</a:t>
            </a:r>
            <a:endParaRPr b="0" lang="en-AU" sz="1300" spc="-1" strike="noStrike">
              <a:latin typeface="Arial"/>
            </a:endParaRPr>
          </a:p>
          <a:p>
            <a:pPr>
              <a:lnSpc>
                <a:spcPct val="100000"/>
              </a:lnSpc>
              <a:buNone/>
              <a:tabLst>
                <a:tab algn="l" pos="0"/>
              </a:tabLst>
            </a:pPr>
            <a:r>
              <a:rPr b="0" lang="en" sz="1300" spc="-1" strike="noStrike">
                <a:solidFill>
                  <a:srgbClr val="ffffff"/>
                </a:solidFill>
                <a:latin typeface="Lato"/>
                <a:ea typeface="Lato"/>
              </a:rPr>
              <a:t>Maram Alotaibi 69543</a:t>
            </a:r>
            <a:endParaRPr b="0" lang="en-AU"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3: Relational Schema</a:t>
            </a:r>
            <a:endParaRPr b="0" lang="en-AU" sz="2400" spc="-1" strike="noStrike">
              <a:latin typeface="Arial"/>
            </a:endParaRPr>
          </a:p>
          <a:p>
            <a:pPr>
              <a:lnSpc>
                <a:spcPct val="100000"/>
              </a:lnSpc>
              <a:buNone/>
              <a:tabLst>
                <a:tab algn="l" pos="0"/>
              </a:tabLst>
            </a:pPr>
            <a:endParaRPr b="0" lang="en-AU" sz="1590" spc="-1" strike="noStrike">
              <a:latin typeface="Arial"/>
            </a:endParaRPr>
          </a:p>
        </p:txBody>
      </p:sp>
      <p:sp>
        <p:nvSpPr>
          <p:cNvPr id="109" name=""/>
          <p:cNvSpPr/>
          <p:nvPr/>
        </p:nvSpPr>
        <p:spPr>
          <a:xfrm>
            <a:off x="1265400" y="1440000"/>
            <a:ext cx="5033880" cy="1076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000" spc="-1" strike="noStrike">
                <a:solidFill>
                  <a:srgbClr val="000000"/>
                </a:solidFill>
                <a:latin typeface="Arial"/>
                <a:ea typeface="DejaVu Sans"/>
              </a:rPr>
              <a:t>We employed conventional methods for translating EER models into relational schemas, including entity mappings to tables, relationships corresponding to new tables or columns, flattening composite attributes, and appropriately setting primary and foreign keys, along with constraints.</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3: Relational Schema</a:t>
            </a:r>
            <a:endParaRPr b="0" lang="en-AU" sz="2400" spc="-1" strike="noStrike">
              <a:latin typeface="Arial"/>
            </a:endParaRPr>
          </a:p>
          <a:p>
            <a:pPr>
              <a:lnSpc>
                <a:spcPct val="100000"/>
              </a:lnSpc>
              <a:buNone/>
              <a:tabLst>
                <a:tab algn="l" pos="0"/>
              </a:tabLst>
            </a:pPr>
            <a:endParaRPr b="0" lang="en-AU" sz="1590" spc="-1" strike="noStrike">
              <a:latin typeface="Arial"/>
            </a:endParaRPr>
          </a:p>
        </p:txBody>
      </p:sp>
      <p:pic>
        <p:nvPicPr>
          <p:cNvPr id="111" name="Google Shape;198;p23" descr=""/>
          <p:cNvPicPr/>
          <p:nvPr/>
        </p:nvPicPr>
        <p:blipFill>
          <a:blip r:embed="rId1"/>
          <a:stretch/>
        </p:blipFill>
        <p:spPr>
          <a:xfrm>
            <a:off x="4245120" y="1567440"/>
            <a:ext cx="4573080" cy="1900800"/>
          </a:xfrm>
          <a:prstGeom prst="rect">
            <a:avLst/>
          </a:prstGeom>
          <a:ln w="0">
            <a:noFill/>
          </a:ln>
        </p:spPr>
      </p:pic>
      <p:sp>
        <p:nvSpPr>
          <p:cNvPr id="112" name=""/>
          <p:cNvSpPr/>
          <p:nvPr/>
        </p:nvSpPr>
        <p:spPr>
          <a:xfrm>
            <a:off x="659880" y="1803240"/>
            <a:ext cx="3119400" cy="1359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000" spc="-1" strike="noStrike">
                <a:solidFill>
                  <a:srgbClr val="000000"/>
                </a:solidFill>
                <a:latin typeface="Arial"/>
                <a:ea typeface="DejaVu Sans"/>
              </a:rPr>
              <a:t>We created the Contact_Info table with one attribute as the primary key. From this, we established three identifying relationships to the Email, Phone, and Address tables by setting each table’s primary key as a combination of the Contact_Info primary key and the corresponding partial keys.</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3: Relational Schema</a:t>
            </a:r>
            <a:endParaRPr b="0" lang="en-AU" sz="2400" spc="-1" strike="noStrike">
              <a:latin typeface="Arial"/>
            </a:endParaRPr>
          </a:p>
          <a:p>
            <a:pPr>
              <a:lnSpc>
                <a:spcPct val="100000"/>
              </a:lnSpc>
              <a:buNone/>
              <a:tabLst>
                <a:tab algn="l" pos="0"/>
              </a:tabLst>
            </a:pPr>
            <a:endParaRPr b="0" lang="en-AU" sz="1590" spc="-1" strike="noStrike">
              <a:latin typeface="Arial"/>
            </a:endParaRPr>
          </a:p>
        </p:txBody>
      </p:sp>
      <p:pic>
        <p:nvPicPr>
          <p:cNvPr id="114" name="Google Shape;205;p24" descr=""/>
          <p:cNvPicPr/>
          <p:nvPr/>
        </p:nvPicPr>
        <p:blipFill>
          <a:blip r:embed="rId1"/>
          <a:stretch/>
        </p:blipFill>
        <p:spPr>
          <a:xfrm>
            <a:off x="4521240" y="1762920"/>
            <a:ext cx="4364280" cy="1684800"/>
          </a:xfrm>
          <a:prstGeom prst="rect">
            <a:avLst/>
          </a:prstGeom>
          <a:ln w="0">
            <a:noFill/>
          </a:ln>
        </p:spPr>
      </p:pic>
      <p:sp>
        <p:nvSpPr>
          <p:cNvPr id="115" name=""/>
          <p:cNvSpPr/>
          <p:nvPr/>
        </p:nvSpPr>
        <p:spPr>
          <a:xfrm>
            <a:off x="691920" y="1841400"/>
            <a:ext cx="3447360" cy="178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000" spc="-1" strike="noStrike">
                <a:solidFill>
                  <a:srgbClr val="000000"/>
                </a:solidFill>
                <a:latin typeface="Arial"/>
                <a:ea typeface="DejaVu Sans"/>
              </a:rPr>
              <a:t>The Teacher and Student tables have non-identifying relationships with the Contact_Info table, referencing the Contact_Info primary key using foreign keys. Additionally, the Student_Contacts table depends on both Contact_Info and Student, allowing two different contact IDs for the same student (e.g., if a student has more than one guardian). Since age is a derived attribute (assumed to be derived from grade), we did not explicitly create a column for it.</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3: Relational Schema</a:t>
            </a:r>
            <a:endParaRPr b="0" lang="en-AU" sz="2400" spc="-1" strike="noStrike">
              <a:latin typeface="Arial"/>
            </a:endParaRPr>
          </a:p>
          <a:p>
            <a:pPr>
              <a:lnSpc>
                <a:spcPct val="100000"/>
              </a:lnSpc>
              <a:buNone/>
              <a:tabLst>
                <a:tab algn="l" pos="0"/>
              </a:tabLst>
            </a:pPr>
            <a:endParaRPr b="0" lang="en-AU" sz="1590" spc="-1" strike="noStrike">
              <a:latin typeface="Arial"/>
            </a:endParaRPr>
          </a:p>
        </p:txBody>
      </p:sp>
      <p:pic>
        <p:nvPicPr>
          <p:cNvPr id="117" name="Google Shape;212;p25" descr=""/>
          <p:cNvPicPr/>
          <p:nvPr/>
        </p:nvPicPr>
        <p:blipFill>
          <a:blip r:embed="rId1"/>
          <a:stretch/>
        </p:blipFill>
        <p:spPr>
          <a:xfrm>
            <a:off x="4369680" y="1600560"/>
            <a:ext cx="4534920" cy="2266920"/>
          </a:xfrm>
          <a:prstGeom prst="rect">
            <a:avLst/>
          </a:prstGeom>
          <a:ln w="0">
            <a:noFill/>
          </a:ln>
        </p:spPr>
      </p:pic>
      <p:sp>
        <p:nvSpPr>
          <p:cNvPr id="118" name=""/>
          <p:cNvSpPr/>
          <p:nvPr/>
        </p:nvSpPr>
        <p:spPr>
          <a:xfrm>
            <a:off x="1080000" y="1620000"/>
            <a:ext cx="3059280" cy="2487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000" spc="-1" strike="noStrike">
                <a:solidFill>
                  <a:srgbClr val="000000"/>
                </a:solidFill>
                <a:latin typeface="Arial"/>
                <a:ea typeface="DejaVu Sans"/>
              </a:rPr>
              <a:t>The Class and Coordination tables manage the assignment of different teachers to classes. In the Coordination table, class_ID is an alternate key with a unique constraint, ensuring that one class can only be taught by one teacher.</a:t>
            </a:r>
            <a:endParaRPr b="0" lang="en-AU" sz="1000" spc="-1" strike="noStrike">
              <a:latin typeface="Arial"/>
            </a:endParaRPr>
          </a:p>
          <a:p>
            <a:pPr>
              <a:lnSpc>
                <a:spcPct val="100000"/>
              </a:lnSpc>
              <a:buNone/>
            </a:pPr>
            <a:r>
              <a:rPr b="0" lang="en-AU" sz="1000" spc="-1" strike="noStrike">
                <a:solidFill>
                  <a:srgbClr val="000000"/>
                </a:solidFill>
                <a:latin typeface="Arial"/>
                <a:ea typeface="DejaVu Sans"/>
              </a:rPr>
              <a:t>Lastly, we created the Event, Organize, and Location tables. The Organize table tracks which teacher is responsible for which event, with its primary key being a combination of teacher_ID and event_ID to avoid duplication. The Location table accommodates the assignment of one event to multiple locations simultaneously.</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3: Relational Schema</a:t>
            </a:r>
            <a:endParaRPr b="0" lang="en-AU" sz="2400" spc="-1" strike="noStrike">
              <a:latin typeface="Arial"/>
            </a:endParaRPr>
          </a:p>
          <a:p>
            <a:pPr>
              <a:lnSpc>
                <a:spcPct val="100000"/>
              </a:lnSpc>
              <a:buNone/>
              <a:tabLst>
                <a:tab algn="l" pos="0"/>
              </a:tabLst>
            </a:pPr>
            <a:r>
              <a:rPr b="0" lang="en" sz="1790" spc="-1" strike="noStrike">
                <a:solidFill>
                  <a:srgbClr val="ffffff"/>
                </a:solidFill>
                <a:latin typeface="Montserrat"/>
                <a:ea typeface="Montserrat"/>
              </a:rPr>
              <a:t>Connecting Pieces Together.</a:t>
            </a:r>
            <a:endParaRPr b="0" lang="en-AU" sz="1790" spc="-1" strike="noStrike">
              <a:latin typeface="Arial"/>
            </a:endParaRPr>
          </a:p>
          <a:p>
            <a:pPr>
              <a:lnSpc>
                <a:spcPct val="100000"/>
              </a:lnSpc>
              <a:buNone/>
              <a:tabLst>
                <a:tab algn="l" pos="0"/>
              </a:tabLst>
            </a:pPr>
            <a:endParaRPr b="0" lang="en-AU" sz="2400" spc="-1" strike="noStrike">
              <a:latin typeface="Arial"/>
            </a:endParaRPr>
          </a:p>
        </p:txBody>
      </p:sp>
      <p:pic>
        <p:nvPicPr>
          <p:cNvPr id="120" name="Google Shape;218;p26" descr=""/>
          <p:cNvPicPr/>
          <p:nvPr/>
        </p:nvPicPr>
        <p:blipFill>
          <a:blip r:embed="rId1"/>
          <a:stretch/>
        </p:blipFill>
        <p:spPr>
          <a:xfrm>
            <a:off x="1461960" y="1343160"/>
            <a:ext cx="5950800" cy="3529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SQL Translation and Database Testing</a:t>
            </a:r>
            <a:endParaRPr b="0" lang="en-AU" sz="2400" spc="-1" strike="noStrike">
              <a:latin typeface="Arial"/>
            </a:endParaRPr>
          </a:p>
        </p:txBody>
      </p:sp>
      <p:pic>
        <p:nvPicPr>
          <p:cNvPr id="122" name="Google Shape;225;p27" descr=""/>
          <p:cNvPicPr/>
          <p:nvPr/>
        </p:nvPicPr>
        <p:blipFill>
          <a:blip r:embed="rId1"/>
          <a:stretch/>
        </p:blipFill>
        <p:spPr>
          <a:xfrm>
            <a:off x="5830920" y="3698280"/>
            <a:ext cx="2753640" cy="779400"/>
          </a:xfrm>
          <a:prstGeom prst="rect">
            <a:avLst/>
          </a:prstGeom>
          <a:ln w="0">
            <a:noFill/>
          </a:ln>
        </p:spPr>
      </p:pic>
      <p:sp>
        <p:nvSpPr>
          <p:cNvPr id="123" name=""/>
          <p:cNvSpPr/>
          <p:nvPr/>
        </p:nvSpPr>
        <p:spPr>
          <a:xfrm>
            <a:off x="1005840" y="1095120"/>
            <a:ext cx="7993440" cy="3725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1000" spc="-1" strike="noStrike">
                <a:solidFill>
                  <a:srgbClr val="000000"/>
                </a:solidFill>
                <a:latin typeface="Arial"/>
                <a:ea typeface="DejaVu Sans"/>
              </a:rPr>
              <a:t>We translated this relational schema into SQL code, populated our database with information, and tested it using the following three queries:</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Retrieve all teachers and their contact information:</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 </a:t>
            </a:r>
            <a:r>
              <a:rPr b="0" lang="en-AU" sz="1000" spc="-1" strike="noStrike">
                <a:solidFill>
                  <a:srgbClr val="000000"/>
                </a:solidFill>
                <a:latin typeface="Arial"/>
                <a:ea typeface="DejaVu Sans"/>
              </a:rPr>
              <a:t>Find all events organized by each teacher:</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Count the number of students with more than one contact information entry:</a:t>
            </a:r>
            <a:endParaRPr b="0" lang="en-AU" sz="1000" spc="-1" strike="noStrike">
              <a:latin typeface="Arial"/>
            </a:endParaRPr>
          </a:p>
          <a:p>
            <a:pPr>
              <a:lnSpc>
                <a:spcPct val="100000"/>
              </a:lnSpc>
              <a:buNone/>
            </a:pPr>
            <a:r>
              <a:rPr b="1" lang="en-AU" sz="1000" spc="-1" strike="noStrike">
                <a:solidFill>
                  <a:srgbClr val="000000"/>
                </a:solidFill>
                <a:latin typeface="Arial"/>
                <a:ea typeface="DejaVu Sans"/>
              </a:rPr>
              <a:t>The creation, population, and testing of the database is divided into 3 different files in the code folder.</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    </a:t>
            </a:r>
            <a:r>
              <a:rPr b="0" lang="en-AU" sz="1000" spc="-1" strike="noStrike">
                <a:solidFill>
                  <a:srgbClr val="000000"/>
                </a:solidFill>
                <a:latin typeface="Arial"/>
                <a:ea typeface="DejaVu Sans"/>
              </a:rPr>
              <a:t>database_SQL_INIT (Tables initialization)</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    </a:t>
            </a:r>
            <a:r>
              <a:rPr b="0" lang="en-AU" sz="1000" spc="-1" strike="noStrike">
                <a:solidFill>
                  <a:srgbClr val="000000"/>
                </a:solidFill>
                <a:latin typeface="Arial"/>
                <a:ea typeface="DejaVu Sans"/>
              </a:rPr>
              <a:t>Populating_Database (Populating the tables with data)</a:t>
            </a:r>
            <a:endParaRPr b="0" lang="en-AU" sz="1000" spc="-1" strike="noStrike">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AU" sz="1000" spc="-1" strike="noStrike">
                <a:solidFill>
                  <a:srgbClr val="000000"/>
                </a:solidFill>
                <a:latin typeface="Arial"/>
                <a:ea typeface="DejaVu Sans"/>
              </a:rPr>
              <a:t>    </a:t>
            </a:r>
            <a:r>
              <a:rPr b="0" lang="en-AU" sz="1000" spc="-1" strike="noStrike">
                <a:solidFill>
                  <a:srgbClr val="000000"/>
                </a:solidFill>
                <a:latin typeface="Arial"/>
                <a:ea typeface="DejaVu Sans"/>
              </a:rPr>
              <a:t>Selection_Queries_Testing (Testing)</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SQL Translation and Database Testing</a:t>
            </a:r>
            <a:endParaRPr b="0" lang="en-AU" sz="2400" spc="-1" strike="noStrike">
              <a:latin typeface="Arial"/>
            </a:endParaRPr>
          </a:p>
        </p:txBody>
      </p:sp>
      <p:sp>
        <p:nvSpPr>
          <p:cNvPr id="125" name="PlaceHolder 2"/>
          <p:cNvSpPr>
            <a:spLocks noGrp="1"/>
          </p:cNvSpPr>
          <p:nvPr>
            <p:ph/>
          </p:nvPr>
        </p:nvSpPr>
        <p:spPr>
          <a:xfrm>
            <a:off x="1297440" y="1567440"/>
            <a:ext cx="7038000" cy="2910240"/>
          </a:xfrm>
          <a:prstGeom prst="rect">
            <a:avLst/>
          </a:prstGeom>
          <a:noFill/>
          <a:ln w="0">
            <a:noFill/>
          </a:ln>
        </p:spPr>
        <p:txBody>
          <a:bodyPr lIns="0" rIns="0" tIns="91440" bIns="91440" anchor="t">
            <a:normAutofit/>
          </a:bodyPr>
          <a:p>
            <a:pPr>
              <a:lnSpc>
                <a:spcPct val="6000"/>
              </a:lnSpc>
              <a:spcBef>
                <a:spcPts val="1199"/>
              </a:spcBef>
              <a:buNone/>
              <a:tabLst>
                <a:tab algn="l" pos="0"/>
              </a:tabLst>
            </a:pPr>
            <a:r>
              <a:rPr b="0" lang="en" sz="1300" spc="-1" strike="noStrike">
                <a:solidFill>
                  <a:srgbClr val="ffffff"/>
                </a:solidFill>
                <a:latin typeface="Lato"/>
                <a:ea typeface="Lato"/>
              </a:rPr>
              <a:t>Results and database demonstration are inside the screenshots pdf file.</a:t>
            </a:r>
            <a:endParaRPr b="0" lang="en-AU" sz="1300" spc="-1" strike="noStrike">
              <a:latin typeface="Arial"/>
            </a:endParaRPr>
          </a:p>
          <a:p>
            <a:pPr>
              <a:lnSpc>
                <a:spcPct val="115000"/>
              </a:lnSpc>
              <a:spcAft>
                <a:spcPts val="1199"/>
              </a:spcAft>
              <a:buNone/>
              <a:tabLst>
                <a:tab algn="l" pos="0"/>
              </a:tabLst>
            </a:pPr>
            <a:endParaRPr b="0" lang="en-AU" sz="1300" spc="-1" strike="noStrike">
              <a:latin typeface="Arial"/>
            </a:endParaRPr>
          </a:p>
        </p:txBody>
      </p:sp>
      <p:pic>
        <p:nvPicPr>
          <p:cNvPr id="126" name="Google Shape;232;p28" descr=""/>
          <p:cNvPicPr/>
          <p:nvPr/>
        </p:nvPicPr>
        <p:blipFill>
          <a:blip r:embed="rId1"/>
          <a:stretch/>
        </p:blipFill>
        <p:spPr>
          <a:xfrm>
            <a:off x="7380000" y="1193040"/>
            <a:ext cx="991800" cy="966240"/>
          </a:xfrm>
          <a:prstGeom prst="rect">
            <a:avLst/>
          </a:prstGeom>
          <a:ln w="0">
            <a:noFill/>
          </a:ln>
        </p:spPr>
      </p:pic>
      <p:pic>
        <p:nvPicPr>
          <p:cNvPr id="127" name="Google Shape;233;p28" descr=""/>
          <p:cNvPicPr/>
          <p:nvPr/>
        </p:nvPicPr>
        <p:blipFill>
          <a:blip r:embed="rId2"/>
          <a:stretch/>
        </p:blipFill>
        <p:spPr>
          <a:xfrm>
            <a:off x="1403280" y="1932120"/>
            <a:ext cx="4077720" cy="3035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Conclusion &amp; Reflections</a:t>
            </a:r>
            <a:endParaRPr b="0" lang="en-AU" sz="2400" spc="-1" strike="noStrike">
              <a:latin typeface="Arial"/>
            </a:endParaRPr>
          </a:p>
        </p:txBody>
      </p:sp>
      <p:sp>
        <p:nvSpPr>
          <p:cNvPr id="129" name="PlaceHolder 2"/>
          <p:cNvSpPr>
            <a:spLocks noGrp="1"/>
          </p:cNvSpPr>
          <p:nvPr>
            <p:ph/>
          </p:nvPr>
        </p:nvSpPr>
        <p:spPr>
          <a:xfrm>
            <a:off x="1297440" y="1567440"/>
            <a:ext cx="7038000" cy="2910240"/>
          </a:xfrm>
          <a:prstGeom prst="rect">
            <a:avLst/>
          </a:prstGeom>
          <a:noFill/>
          <a:ln w="0">
            <a:noFill/>
          </a:ln>
        </p:spPr>
        <p:txBody>
          <a:bodyPr lIns="0" rIns="0" tIns="91440" bIns="91440" anchor="t">
            <a:normAutofit fontScale="85000"/>
          </a:bodyPr>
          <a:p>
            <a:pPr>
              <a:lnSpc>
                <a:spcPct val="115000"/>
              </a:lnSpc>
              <a:buNone/>
              <a:tabLst>
                <a:tab algn="l" pos="0"/>
              </a:tabLst>
            </a:pPr>
            <a:r>
              <a:rPr b="1" lang="en" sz="1100" spc="-1" strike="noStrike">
                <a:solidFill>
                  <a:srgbClr val="ffffff"/>
                </a:solidFill>
                <a:latin typeface="Lato"/>
                <a:ea typeface="Lato"/>
              </a:rPr>
              <a:t>Learning Outcomes</a:t>
            </a:r>
            <a:endParaRPr b="0" lang="en-AU" sz="1100" spc="-1" strike="noStrike">
              <a:latin typeface="Arial"/>
            </a:endParaRPr>
          </a:p>
          <a:p>
            <a:pPr marL="457200" indent="-298440">
              <a:lnSpc>
                <a:spcPct val="115000"/>
              </a:lnSpc>
              <a:spcBef>
                <a:spcPts val="1199"/>
              </a:spcBef>
              <a:buClr>
                <a:srgbClr val="ffffff"/>
              </a:buClr>
              <a:buFont typeface="StarSymbol"/>
              <a:buAutoNum type="arabicPeriod"/>
              <a:tabLst>
                <a:tab algn="l" pos="0"/>
              </a:tabLst>
            </a:pPr>
            <a:r>
              <a:rPr b="0" lang="en" sz="1100" spc="-1" strike="noStrike">
                <a:solidFill>
                  <a:srgbClr val="ffffff"/>
                </a:solidFill>
                <a:latin typeface="Lato"/>
                <a:ea typeface="Lato"/>
              </a:rPr>
              <a:t>Database Requirements: Extracted key requirements, identified necessary tables and attributes, and made assumptions for a comprehensive design.</a:t>
            </a:r>
            <a:endParaRPr b="0" lang="en-AU" sz="1100" spc="-1" strike="noStrike">
              <a:latin typeface="Arial"/>
            </a:endParaRPr>
          </a:p>
          <a:p>
            <a:pPr marL="457200" indent="-298440">
              <a:lnSpc>
                <a:spcPct val="115000"/>
              </a:lnSpc>
              <a:buClr>
                <a:srgbClr val="ffffff"/>
              </a:buClr>
              <a:buFont typeface="StarSymbol"/>
              <a:buAutoNum type="arabicPeriod"/>
              <a:tabLst>
                <a:tab algn="l" pos="0"/>
              </a:tabLst>
            </a:pPr>
            <a:r>
              <a:rPr b="0" lang="en" sz="1100" spc="-1" strike="noStrike">
                <a:solidFill>
                  <a:srgbClr val="ffffff"/>
                </a:solidFill>
                <a:latin typeface="Lato"/>
                <a:ea typeface="Lato"/>
              </a:rPr>
              <a:t> </a:t>
            </a:r>
            <a:r>
              <a:rPr b="0" lang="en" sz="1100" spc="-1" strike="noStrike">
                <a:solidFill>
                  <a:srgbClr val="ffffff"/>
                </a:solidFill>
                <a:latin typeface="Lato"/>
                <a:ea typeface="Lato"/>
              </a:rPr>
              <a:t>EER Model Design: Identified major entities and relationships, handled shared, composite, and multi-valued attributes, and incorporated these into the EER model.</a:t>
            </a:r>
            <a:endParaRPr b="0" lang="en-AU" sz="1100" spc="-1" strike="noStrike">
              <a:latin typeface="Arial"/>
            </a:endParaRPr>
          </a:p>
          <a:p>
            <a:pPr marL="457200" indent="-298440">
              <a:lnSpc>
                <a:spcPct val="115000"/>
              </a:lnSpc>
              <a:buClr>
                <a:srgbClr val="ffffff"/>
              </a:buClr>
              <a:buFont typeface="StarSymbol"/>
              <a:buAutoNum type="arabicPeriod"/>
              <a:tabLst>
                <a:tab algn="l" pos="0"/>
              </a:tabLst>
            </a:pPr>
            <a:r>
              <a:rPr b="0" lang="en" sz="1100" spc="-1" strike="noStrike">
                <a:solidFill>
                  <a:srgbClr val="ffffff"/>
                </a:solidFill>
                <a:latin typeface="Lato"/>
                <a:ea typeface="Lato"/>
              </a:rPr>
              <a:t>Normalization and Schema Translation: Applied normalization principles, established primary and foreign keys, and ensured referential integrity in the relational schema.</a:t>
            </a:r>
            <a:endParaRPr b="0" lang="en-AU" sz="1100" spc="-1" strike="noStrike">
              <a:latin typeface="Arial"/>
            </a:endParaRPr>
          </a:p>
          <a:p>
            <a:pPr marL="457200" indent="-298440">
              <a:lnSpc>
                <a:spcPct val="115000"/>
              </a:lnSpc>
              <a:buClr>
                <a:srgbClr val="ffffff"/>
              </a:buClr>
              <a:buFont typeface="StarSymbol"/>
              <a:buAutoNum type="arabicPeriod"/>
              <a:tabLst>
                <a:tab algn="l" pos="0"/>
              </a:tabLst>
            </a:pPr>
            <a:r>
              <a:rPr b="0" lang="en" sz="1100" spc="-1" strike="noStrike">
                <a:solidFill>
                  <a:srgbClr val="ffffff"/>
                </a:solidFill>
                <a:latin typeface="Lato"/>
                <a:ea typeface="Lato"/>
              </a:rPr>
              <a:t>SQL Implementation and Testing: Translated the schema into SQL, populated the database, and verified its integrity through specific queries.</a:t>
            </a:r>
            <a:endParaRPr b="0" lang="en-AU" sz="1100" spc="-1" strike="noStrike">
              <a:latin typeface="Arial"/>
            </a:endParaRPr>
          </a:p>
          <a:p>
            <a:pPr>
              <a:lnSpc>
                <a:spcPct val="115000"/>
              </a:lnSpc>
              <a:spcBef>
                <a:spcPts val="1199"/>
              </a:spcBef>
              <a:buNone/>
              <a:tabLst>
                <a:tab algn="l" pos="0"/>
              </a:tabLst>
            </a:pPr>
            <a:r>
              <a:rPr b="1" lang="en" sz="1100" spc="-1" strike="noStrike">
                <a:solidFill>
                  <a:srgbClr val="ffffff"/>
                </a:solidFill>
                <a:latin typeface="Lato"/>
                <a:ea typeface="Lato"/>
              </a:rPr>
              <a:t> </a:t>
            </a:r>
            <a:r>
              <a:rPr b="1" lang="en" sz="1100" spc="-1" strike="noStrike">
                <a:solidFill>
                  <a:srgbClr val="ffffff"/>
                </a:solidFill>
                <a:latin typeface="Lato"/>
                <a:ea typeface="Lato"/>
              </a:rPr>
              <a:t>Concluding Remarks</a:t>
            </a:r>
            <a:endParaRPr b="0" lang="en-AU" sz="1100" spc="-1" strike="noStrike">
              <a:latin typeface="Arial"/>
            </a:endParaRPr>
          </a:p>
          <a:p>
            <a:pPr>
              <a:lnSpc>
                <a:spcPct val="115000"/>
              </a:lnSpc>
              <a:spcBef>
                <a:spcPts val="1199"/>
              </a:spcBef>
              <a:spcAft>
                <a:spcPts val="1199"/>
              </a:spcAft>
              <a:buNone/>
              <a:tabLst>
                <a:tab algn="l" pos="0"/>
              </a:tabLst>
            </a:pPr>
            <a:r>
              <a:rPr b="0" lang="en" sz="1100" spc="-1" strike="noStrike">
                <a:solidFill>
                  <a:srgbClr val="ffffff"/>
                </a:solidFill>
                <a:latin typeface="Lato"/>
                <a:ea typeface="Lato"/>
              </a:rPr>
              <a:t>This project enhanced our skills in database design and implementation. We moved from high-level requirements to a detailed EER model, translated it into a relational schema, and successfully implemented and tested the database. The process emphasized careful planning, efficient design, and thorough testing, ensuring a robust and scalable system. This experience has provided a solid foundation for tackling future database challenges.</a:t>
            </a:r>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Introduction and Goals Explanation</a:t>
            </a:r>
            <a:endParaRPr b="0" lang="en-AU" sz="2400" spc="-1" strike="noStrike">
              <a:latin typeface="Arial"/>
            </a:endParaRPr>
          </a:p>
        </p:txBody>
      </p:sp>
      <p:sp>
        <p:nvSpPr>
          <p:cNvPr id="90" name="PlaceHolder 2"/>
          <p:cNvSpPr>
            <a:spLocks noGrp="1"/>
          </p:cNvSpPr>
          <p:nvPr>
            <p:ph/>
          </p:nvPr>
        </p:nvSpPr>
        <p:spPr>
          <a:xfrm>
            <a:off x="1241280" y="1260000"/>
            <a:ext cx="7038000" cy="2910240"/>
          </a:xfrm>
          <a:prstGeom prst="rect">
            <a:avLst/>
          </a:prstGeom>
          <a:noFill/>
          <a:ln w="0">
            <a:noFill/>
          </a:ln>
        </p:spPr>
        <p:txBody>
          <a:bodyPr lIns="0" rIns="0" tIns="91440" bIns="91440" anchor="t">
            <a:normAutofit/>
          </a:bodyPr>
          <a:p>
            <a:pPr>
              <a:lnSpc>
                <a:spcPct val="6000"/>
              </a:lnSpc>
              <a:spcBef>
                <a:spcPts val="1199"/>
              </a:spcBef>
              <a:buNone/>
              <a:tabLst>
                <a:tab algn="l" pos="0"/>
              </a:tabLst>
            </a:pPr>
            <a:r>
              <a:rPr b="1" lang="en" sz="1900" spc="-1" strike="noStrike">
                <a:solidFill>
                  <a:srgbClr val="ffffff"/>
                </a:solidFill>
                <a:latin typeface="Arial"/>
                <a:ea typeface="Arial"/>
              </a:rPr>
              <a:t>School Management System Database (SMS Database)</a:t>
            </a:r>
            <a:endParaRPr b="0" lang="en-AU" sz="1900" spc="-1" strike="noStrike">
              <a:latin typeface="Arial"/>
            </a:endParaRPr>
          </a:p>
          <a:p>
            <a:pPr>
              <a:lnSpc>
                <a:spcPct val="6000"/>
              </a:lnSpc>
              <a:spcBef>
                <a:spcPts val="1199"/>
              </a:spcBef>
              <a:buNone/>
              <a:tabLst>
                <a:tab algn="l" pos="0"/>
              </a:tabLst>
            </a:pPr>
            <a:endParaRPr b="0" lang="en-AU" sz="1900" spc="-1" strike="noStrike">
              <a:latin typeface="Arial"/>
            </a:endParaRPr>
          </a:p>
          <a:p>
            <a:pPr>
              <a:lnSpc>
                <a:spcPct val="115000"/>
              </a:lnSpc>
              <a:spcAft>
                <a:spcPts val="1199"/>
              </a:spcAft>
              <a:buNone/>
              <a:tabLst>
                <a:tab algn="l" pos="0"/>
              </a:tabLst>
            </a:pPr>
            <a:endParaRPr b="0" lang="en-AU" sz="1300" spc="-1" strike="noStrike">
              <a:latin typeface="Arial"/>
            </a:endParaRPr>
          </a:p>
        </p:txBody>
      </p:sp>
      <p:sp>
        <p:nvSpPr>
          <p:cNvPr id="91" name=""/>
          <p:cNvSpPr/>
          <p:nvPr/>
        </p:nvSpPr>
        <p:spPr>
          <a:xfrm>
            <a:off x="180000" y="1841760"/>
            <a:ext cx="845928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800" spc="-1" strike="noStrike">
                <a:solidFill>
                  <a:srgbClr val="000000"/>
                </a:solidFill>
                <a:latin typeface="Arial"/>
                <a:ea typeface="DejaVu Sans"/>
              </a:rPr>
              <a:t>SMS is a comprehensive database application designed to streamline and enhance the administrative and academic management of educational institutions.  The core of the SMS is a relational database that integrates all facets of school operations, from student and teacher management to class scheduling and event organization.</a:t>
            </a:r>
            <a:endParaRPr b="0" lang="en-AU" sz="1800" spc="-1" strike="noStrike">
              <a:latin typeface="Arial"/>
            </a:endParaRPr>
          </a:p>
          <a:p>
            <a:pPr>
              <a:lnSpc>
                <a:spcPct val="100000"/>
              </a:lnSpc>
              <a:buNone/>
            </a:pP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052640" y="2114640"/>
            <a:ext cx="7038000" cy="912960"/>
          </a:xfrm>
          <a:prstGeom prst="rect">
            <a:avLst/>
          </a:prstGeom>
          <a:noFill/>
          <a:ln w="0">
            <a:noFill/>
          </a:ln>
        </p:spPr>
        <p:txBody>
          <a:bodyPr lIns="0" rIns="0" tIns="91440" bIns="91440" anchor="t">
            <a:normAutofit/>
          </a:bodyPr>
          <a:p>
            <a:pPr algn="ctr">
              <a:lnSpc>
                <a:spcPct val="100000"/>
              </a:lnSpc>
              <a:buNone/>
              <a:tabLst>
                <a:tab algn="l" pos="0"/>
              </a:tabLst>
            </a:pPr>
            <a:r>
              <a:rPr b="0" lang="en" sz="2400" spc="-1" strike="noStrike">
                <a:solidFill>
                  <a:srgbClr val="ffffff"/>
                </a:solidFill>
                <a:latin typeface="Montserrat"/>
                <a:ea typeface="Montserrat"/>
              </a:rPr>
              <a:t>Designing Steps &amp; Implementations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1: Understanding Requirements</a:t>
            </a:r>
            <a:endParaRPr b="0" lang="en-AU" sz="2400" spc="-1" strike="noStrike">
              <a:latin typeface="Arial"/>
            </a:endParaRPr>
          </a:p>
        </p:txBody>
      </p:sp>
      <p:sp>
        <p:nvSpPr>
          <p:cNvPr id="94" name="PlaceHolder 2"/>
          <p:cNvSpPr>
            <a:spLocks noGrp="1"/>
          </p:cNvSpPr>
          <p:nvPr>
            <p:ph/>
          </p:nvPr>
        </p:nvSpPr>
        <p:spPr>
          <a:xfrm>
            <a:off x="1375560" y="1021680"/>
            <a:ext cx="7038000" cy="3802320"/>
          </a:xfrm>
          <a:prstGeom prst="rect">
            <a:avLst/>
          </a:prstGeom>
          <a:noFill/>
          <a:ln w="0">
            <a:noFill/>
          </a:ln>
        </p:spPr>
        <p:txBody>
          <a:bodyPr lIns="0" rIns="0" tIns="91440" bIns="91440" anchor="t">
            <a:normAutofit fontScale="27000"/>
          </a:bodyPr>
          <a:p>
            <a:pPr>
              <a:lnSpc>
                <a:spcPct val="115000"/>
              </a:lnSpc>
              <a:buNone/>
              <a:tabLst>
                <a:tab algn="l" pos="0"/>
              </a:tabLst>
            </a:pPr>
            <a:r>
              <a:rPr b="1" lang="en" sz="4250" spc="-1" strike="noStrike">
                <a:solidFill>
                  <a:srgbClr val="ffffff"/>
                </a:solidFill>
                <a:latin typeface="Lato"/>
                <a:ea typeface="Lato"/>
              </a:rPr>
              <a:t>Primary Tables Identified</a:t>
            </a:r>
            <a:r>
              <a:rPr b="0" lang="en" sz="4250" spc="-1" strike="noStrike">
                <a:solidFill>
                  <a:srgbClr val="ffffff"/>
                </a:solidFill>
                <a:latin typeface="Lato"/>
                <a:ea typeface="Lato"/>
              </a:rPr>
              <a:t>:   </a:t>
            </a:r>
            <a:endParaRPr b="0" lang="en-AU" sz="4250" spc="-1" strike="noStrike">
              <a:latin typeface="Arial"/>
            </a:endParaRPr>
          </a:p>
          <a:p>
            <a:pPr marL="457200" indent="-296280">
              <a:lnSpc>
                <a:spcPct val="115000"/>
              </a:lnSpc>
              <a:spcBef>
                <a:spcPts val="1199"/>
              </a:spcBef>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Student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Class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Teacher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Coordination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Event  </a:t>
            </a:r>
            <a:endParaRPr b="0" lang="en-AU" sz="4250" spc="-1" strike="noStrike">
              <a:latin typeface="Arial"/>
            </a:endParaRPr>
          </a:p>
          <a:p>
            <a:pPr>
              <a:lnSpc>
                <a:spcPct val="115000"/>
              </a:lnSpc>
              <a:spcBef>
                <a:spcPts val="1199"/>
              </a:spcBef>
              <a:buNone/>
              <a:tabLst>
                <a:tab algn="l" pos="0"/>
              </a:tabLst>
            </a:pPr>
            <a:r>
              <a:rPr b="1" lang="en" sz="4250" spc="-1" strike="noStrike">
                <a:solidFill>
                  <a:srgbClr val="ffffff"/>
                </a:solidFill>
                <a:latin typeface="Lato"/>
                <a:ea typeface="Lato"/>
              </a:rPr>
              <a:t>Analysis</a:t>
            </a:r>
            <a:r>
              <a:rPr b="0" lang="en" sz="4250" spc="-1" strike="noStrike">
                <a:solidFill>
                  <a:srgbClr val="ffffff"/>
                </a:solidFill>
                <a:latin typeface="Lato"/>
                <a:ea typeface="Lato"/>
              </a:rPr>
              <a:t>:   </a:t>
            </a:r>
            <a:endParaRPr b="0" lang="en-AU" sz="4250" spc="-1" strike="noStrike">
              <a:latin typeface="Arial"/>
            </a:endParaRPr>
          </a:p>
          <a:p>
            <a:pPr marL="457200" indent="-296280">
              <a:lnSpc>
                <a:spcPct val="115000"/>
              </a:lnSpc>
              <a:spcBef>
                <a:spcPts val="1199"/>
              </a:spcBef>
              <a:buClr>
                <a:srgbClr val="ffffff"/>
              </a:buClr>
              <a:buFont typeface="Lato"/>
              <a:buChar char="●"/>
              <a:tabLst>
                <a:tab algn="l" pos="0"/>
              </a:tabLst>
            </a:pPr>
            <a:r>
              <a:rPr b="0" lang="en" sz="4250" spc="-1" strike="noStrike">
                <a:solidFill>
                  <a:srgbClr val="ffffff"/>
                </a:solidFill>
                <a:latin typeface="Lato"/>
                <a:ea typeface="Lato"/>
              </a:rPr>
              <a:t>Information required for each table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Assumptions about data organization and representation  </a:t>
            </a:r>
            <a:endParaRPr b="0" lang="en-AU" sz="4250" spc="-1" strike="noStrike">
              <a:latin typeface="Arial"/>
            </a:endParaRPr>
          </a:p>
          <a:p>
            <a:pPr>
              <a:lnSpc>
                <a:spcPct val="115000"/>
              </a:lnSpc>
              <a:spcBef>
                <a:spcPts val="1199"/>
              </a:spcBef>
              <a:buNone/>
              <a:tabLst>
                <a:tab algn="l" pos="0"/>
              </a:tabLst>
            </a:pPr>
            <a:r>
              <a:rPr b="1" lang="en" sz="4250" spc="-1" strike="noStrike">
                <a:solidFill>
                  <a:srgbClr val="ffffff"/>
                </a:solidFill>
                <a:latin typeface="Lato"/>
                <a:ea typeface="Lato"/>
              </a:rPr>
              <a:t>Example: Student Table:</a:t>
            </a:r>
            <a:r>
              <a:rPr b="0" lang="en" sz="4250" spc="-1" strike="noStrike">
                <a:solidFill>
                  <a:srgbClr val="ffffff"/>
                </a:solidFill>
                <a:latin typeface="Lato"/>
                <a:ea typeface="Lato"/>
              </a:rPr>
              <a:t>   </a:t>
            </a:r>
            <a:endParaRPr b="0" lang="en-AU" sz="4250" spc="-1" strike="noStrike">
              <a:latin typeface="Arial"/>
            </a:endParaRPr>
          </a:p>
          <a:p>
            <a:pPr marL="457200" indent="-296280">
              <a:lnSpc>
                <a:spcPct val="115000"/>
              </a:lnSpc>
              <a:spcBef>
                <a:spcPts val="1199"/>
              </a:spcBef>
              <a:buClr>
                <a:srgbClr val="ffffff"/>
              </a:buClr>
              <a:buFont typeface="Lato"/>
              <a:buChar char="●"/>
              <a:tabLst>
                <a:tab algn="l" pos="0"/>
              </a:tabLst>
            </a:pPr>
            <a:r>
              <a:rPr b="0" lang="en" sz="4250" spc="-1" strike="noStrike">
                <a:solidFill>
                  <a:srgbClr val="ffffff"/>
                </a:solidFill>
                <a:latin typeface="Lato"/>
                <a:ea typeface="Lato"/>
              </a:rPr>
              <a:t>Attributes: names, IDs, grades, age, contact information, addresses </a:t>
            </a:r>
            <a:endParaRPr b="0" lang="en-AU" sz="4250" spc="-1" strike="noStrike">
              <a:latin typeface="Arial"/>
            </a:endParaRPr>
          </a:p>
          <a:p>
            <a:pPr>
              <a:lnSpc>
                <a:spcPct val="115000"/>
              </a:lnSpc>
              <a:spcBef>
                <a:spcPts val="1199"/>
              </a:spcBef>
              <a:buNone/>
              <a:tabLst>
                <a:tab algn="l" pos="0"/>
              </a:tabLst>
            </a:pPr>
            <a:r>
              <a:rPr b="0" lang="en" sz="4250" spc="-1" strike="noStrike">
                <a:solidFill>
                  <a:srgbClr val="ffffff"/>
                </a:solidFill>
                <a:latin typeface="Lato"/>
                <a:ea typeface="Lato"/>
              </a:rPr>
              <a:t> </a:t>
            </a:r>
            <a:r>
              <a:rPr b="1" lang="en" sz="4250" spc="-1" strike="noStrike">
                <a:solidFill>
                  <a:srgbClr val="ffffff"/>
                </a:solidFill>
                <a:latin typeface="Lato"/>
                <a:ea typeface="Lato"/>
              </a:rPr>
              <a:t>Design Considerations</a:t>
            </a:r>
            <a:r>
              <a:rPr b="0" lang="en" sz="4250" spc="-1" strike="noStrike">
                <a:solidFill>
                  <a:srgbClr val="ffffff"/>
                </a:solidFill>
                <a:latin typeface="Lato"/>
                <a:ea typeface="Lato"/>
              </a:rPr>
              <a:t>:  </a:t>
            </a:r>
            <a:endParaRPr b="0" lang="en-AU" sz="4250" spc="-1" strike="noStrike">
              <a:latin typeface="Arial"/>
            </a:endParaRPr>
          </a:p>
          <a:p>
            <a:pPr marL="457200" indent="-296280">
              <a:lnSpc>
                <a:spcPct val="115000"/>
              </a:lnSpc>
              <a:spcBef>
                <a:spcPts val="1199"/>
              </a:spcBef>
              <a:buClr>
                <a:srgbClr val="ffffff"/>
              </a:buClr>
              <a:buFont typeface="Lato"/>
              <a:buChar char="●"/>
              <a:tabLst>
                <a:tab algn="l" pos="0"/>
              </a:tabLst>
            </a:pPr>
            <a:r>
              <a:rPr b="0" lang="en" sz="4250" spc="-1" strike="noStrike">
                <a:solidFill>
                  <a:srgbClr val="ffffff"/>
                </a:solidFill>
                <a:latin typeface="Lato"/>
                <a:ea typeface="Lato"/>
              </a:rPr>
              <a:t>Composite attributes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 </a:t>
            </a:r>
            <a:r>
              <a:rPr b="0" lang="en" sz="4250" spc="-1" strike="noStrike">
                <a:solidFill>
                  <a:srgbClr val="ffffff"/>
                </a:solidFill>
                <a:latin typeface="Lato"/>
                <a:ea typeface="Lato"/>
              </a:rPr>
              <a:t>Multi-valued attributes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Weak entities </a:t>
            </a:r>
            <a:endParaRPr b="0" lang="en-AU" sz="4250" spc="-1" strike="noStrike">
              <a:latin typeface="Arial"/>
            </a:endParaRPr>
          </a:p>
          <a:p>
            <a:pPr marL="457200" indent="-296280">
              <a:lnSpc>
                <a:spcPct val="115000"/>
              </a:lnSpc>
              <a:buClr>
                <a:srgbClr val="ffffff"/>
              </a:buClr>
              <a:buFont typeface="Lato"/>
              <a:buChar char="●"/>
              <a:tabLst>
                <a:tab algn="l" pos="0"/>
              </a:tabLst>
            </a:pPr>
            <a:r>
              <a:rPr b="0" lang="en" sz="4250" spc="-1" strike="noStrike">
                <a:solidFill>
                  <a:srgbClr val="ffffff"/>
                </a:solidFill>
                <a:latin typeface="Lato"/>
                <a:ea typeface="Lato"/>
              </a:rPr>
              <a:t>Balancing efficiency and complexity</a:t>
            </a:r>
            <a:endParaRPr b="0" lang="en-AU" sz="4250" spc="-1" strike="noStrike">
              <a:latin typeface="Arial"/>
            </a:endParaRPr>
          </a:p>
          <a:p>
            <a:pPr>
              <a:lnSpc>
                <a:spcPct val="115000"/>
              </a:lnSpc>
              <a:spcBef>
                <a:spcPts val="1199"/>
              </a:spcBef>
              <a:buNone/>
              <a:tabLst>
                <a:tab algn="l" pos="0"/>
              </a:tabLst>
            </a:pPr>
            <a:endParaRPr b="0" lang="en-AU" sz="1300" spc="-1" strike="noStrike">
              <a:latin typeface="Arial"/>
            </a:endParaRPr>
          </a:p>
          <a:p>
            <a:pPr>
              <a:lnSpc>
                <a:spcPct val="115000"/>
              </a:lnSpc>
              <a:spcBef>
                <a:spcPts val="1199"/>
              </a:spcBef>
              <a:spcAft>
                <a:spcPts val="1199"/>
              </a:spcAft>
              <a:buNone/>
              <a:tabLst>
                <a:tab algn="l" pos="0"/>
              </a:tabLst>
            </a:pPr>
            <a:endParaRPr b="0" lang="en-AU"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2: EER Diagram</a:t>
            </a:r>
            <a:endParaRPr b="0" lang="en-AU" sz="2400" spc="-1" strike="noStrike">
              <a:latin typeface="Arial"/>
            </a:endParaRPr>
          </a:p>
        </p:txBody>
      </p:sp>
      <p:sp>
        <p:nvSpPr>
          <p:cNvPr id="96" name="PlaceHolder 2"/>
          <p:cNvSpPr>
            <a:spLocks noGrp="1"/>
          </p:cNvSpPr>
          <p:nvPr>
            <p:ph/>
          </p:nvPr>
        </p:nvSpPr>
        <p:spPr>
          <a:xfrm>
            <a:off x="1297440" y="1567440"/>
            <a:ext cx="7038000" cy="2910240"/>
          </a:xfrm>
          <a:prstGeom prst="rect">
            <a:avLst/>
          </a:prstGeom>
          <a:noFill/>
          <a:ln w="0">
            <a:noFill/>
          </a:ln>
        </p:spPr>
        <p:txBody>
          <a:bodyPr lIns="0" rIns="0" tIns="91440" bIns="91440" anchor="t">
            <a:normAutofit/>
          </a:bodyPr>
          <a:p>
            <a:pPr>
              <a:lnSpc>
                <a:spcPct val="6000"/>
              </a:lnSpc>
              <a:spcBef>
                <a:spcPts val="1199"/>
              </a:spcBef>
              <a:buNone/>
              <a:tabLst>
                <a:tab algn="l" pos="0"/>
              </a:tabLst>
            </a:pPr>
            <a:r>
              <a:rPr b="0" lang="en" sz="1300" spc="-1" strike="noStrike">
                <a:solidFill>
                  <a:srgbClr val="ffffff"/>
                </a:solidFill>
                <a:latin typeface="Lato"/>
                <a:ea typeface="Lato"/>
              </a:rPr>
              <a:t>1. Identifying major strong entities:</a:t>
            </a:r>
            <a:endParaRPr b="0" lang="en-AU" sz="1300" spc="-1" strike="noStrike">
              <a:latin typeface="Arial"/>
            </a:endParaRPr>
          </a:p>
          <a:p>
            <a:pPr>
              <a:lnSpc>
                <a:spcPct val="6000"/>
              </a:lnSpc>
              <a:spcBef>
                <a:spcPts val="1199"/>
              </a:spcBef>
              <a:buNone/>
              <a:tabLst>
                <a:tab algn="l" pos="0"/>
              </a:tabLst>
            </a:pPr>
            <a:r>
              <a:rPr b="0" lang="en" sz="1300" spc="-1" strike="noStrike">
                <a:solidFill>
                  <a:srgbClr val="ffffff"/>
                </a:solidFill>
                <a:latin typeface="Lato"/>
                <a:ea typeface="Lato"/>
              </a:rPr>
              <a:t>- Student</a:t>
            </a:r>
            <a:endParaRPr b="0" lang="en-AU" sz="1300" spc="-1" strike="noStrike">
              <a:latin typeface="Arial"/>
            </a:endParaRPr>
          </a:p>
          <a:p>
            <a:pPr>
              <a:lnSpc>
                <a:spcPct val="6000"/>
              </a:lnSpc>
              <a:spcBef>
                <a:spcPts val="1199"/>
              </a:spcBef>
              <a:buNone/>
              <a:tabLst>
                <a:tab algn="l" pos="0"/>
              </a:tabLst>
            </a:pPr>
            <a:r>
              <a:rPr b="0" lang="en" sz="1300" spc="-1" strike="noStrike">
                <a:solidFill>
                  <a:srgbClr val="ffffff"/>
                </a:solidFill>
                <a:latin typeface="Lato"/>
                <a:ea typeface="Lato"/>
              </a:rPr>
              <a:t>- Class</a:t>
            </a:r>
            <a:endParaRPr b="0" lang="en-AU" sz="1300" spc="-1" strike="noStrike">
              <a:latin typeface="Arial"/>
            </a:endParaRPr>
          </a:p>
          <a:p>
            <a:pPr>
              <a:lnSpc>
                <a:spcPct val="6000"/>
              </a:lnSpc>
              <a:spcBef>
                <a:spcPts val="1199"/>
              </a:spcBef>
              <a:buNone/>
              <a:tabLst>
                <a:tab algn="l" pos="0"/>
              </a:tabLst>
            </a:pPr>
            <a:r>
              <a:rPr b="0" lang="en" sz="1300" spc="-1" strike="noStrike">
                <a:solidFill>
                  <a:srgbClr val="ffffff"/>
                </a:solidFill>
                <a:latin typeface="Lato"/>
                <a:ea typeface="Lato"/>
              </a:rPr>
              <a:t>- Teacher</a:t>
            </a:r>
            <a:endParaRPr b="0" lang="en-AU" sz="1300" spc="-1" strike="noStrike">
              <a:latin typeface="Arial"/>
            </a:endParaRPr>
          </a:p>
          <a:p>
            <a:pPr>
              <a:lnSpc>
                <a:spcPct val="6000"/>
              </a:lnSpc>
              <a:spcBef>
                <a:spcPts val="1199"/>
              </a:spcBef>
              <a:buNone/>
              <a:tabLst>
                <a:tab algn="l" pos="0"/>
              </a:tabLst>
            </a:pPr>
            <a:r>
              <a:rPr b="0" lang="en" sz="1300" spc="-1" strike="noStrike">
                <a:solidFill>
                  <a:srgbClr val="ffffff"/>
                </a:solidFill>
                <a:latin typeface="Lato"/>
                <a:ea typeface="Lato"/>
              </a:rPr>
              <a:t>- Coordination (represented as a coordinate relationship)</a:t>
            </a:r>
            <a:endParaRPr b="0" lang="en-AU" sz="1300" spc="-1" strike="noStrike">
              <a:latin typeface="Arial"/>
            </a:endParaRPr>
          </a:p>
          <a:p>
            <a:pPr>
              <a:lnSpc>
                <a:spcPct val="6000"/>
              </a:lnSpc>
              <a:spcBef>
                <a:spcPts val="1199"/>
              </a:spcBef>
              <a:buNone/>
              <a:tabLst>
                <a:tab algn="l" pos="0"/>
              </a:tabLst>
            </a:pPr>
            <a:r>
              <a:rPr b="0" lang="en" sz="1300" spc="-1" strike="noStrike">
                <a:solidFill>
                  <a:srgbClr val="ffffff"/>
                </a:solidFill>
                <a:latin typeface="Lato"/>
                <a:ea typeface="Lato"/>
              </a:rPr>
              <a:t>- Event</a:t>
            </a:r>
            <a:endParaRPr b="0" lang="en-AU" sz="1300" spc="-1" strike="noStrike">
              <a:latin typeface="Arial"/>
            </a:endParaRPr>
          </a:p>
          <a:p>
            <a:pPr>
              <a:lnSpc>
                <a:spcPct val="6000"/>
              </a:lnSpc>
              <a:spcBef>
                <a:spcPts val="1199"/>
              </a:spcBef>
              <a:buNone/>
              <a:tabLst>
                <a:tab algn="l" pos="0"/>
              </a:tabLst>
            </a:pPr>
            <a:endParaRPr b="0" lang="en-AU"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2: EER Diagram</a:t>
            </a:r>
            <a:endParaRPr b="0" lang="en-AU" sz="2400" spc="-1" strike="noStrike">
              <a:latin typeface="Arial"/>
            </a:endParaRPr>
          </a:p>
          <a:p>
            <a:pPr>
              <a:lnSpc>
                <a:spcPct val="100000"/>
              </a:lnSpc>
              <a:buNone/>
              <a:tabLst>
                <a:tab algn="l" pos="0"/>
              </a:tabLst>
            </a:pPr>
            <a:r>
              <a:rPr b="0" lang="en" sz="1590" spc="-1" strike="noStrike">
                <a:solidFill>
                  <a:srgbClr val="ffffff"/>
                </a:solidFill>
                <a:latin typeface="Montserrat"/>
                <a:ea typeface="Montserrat"/>
              </a:rPr>
              <a:t>Supertypes &amp; Generalization</a:t>
            </a:r>
            <a:endParaRPr b="0" lang="en-AU" sz="1590" spc="-1" strike="noStrike">
              <a:latin typeface="Arial"/>
            </a:endParaRPr>
          </a:p>
        </p:txBody>
      </p:sp>
      <p:pic>
        <p:nvPicPr>
          <p:cNvPr id="98" name="Google Shape;165;p18" descr=""/>
          <p:cNvPicPr/>
          <p:nvPr/>
        </p:nvPicPr>
        <p:blipFill>
          <a:blip r:embed="rId1"/>
          <a:stretch/>
        </p:blipFill>
        <p:spPr>
          <a:xfrm>
            <a:off x="4660560" y="1661040"/>
            <a:ext cx="4266720" cy="2640960"/>
          </a:xfrm>
          <a:prstGeom prst="rect">
            <a:avLst/>
          </a:prstGeom>
          <a:ln w="0">
            <a:noFill/>
          </a:ln>
        </p:spPr>
      </p:pic>
      <p:sp>
        <p:nvSpPr>
          <p:cNvPr id="99" name=""/>
          <p:cNvSpPr/>
          <p:nvPr/>
        </p:nvSpPr>
        <p:spPr>
          <a:xfrm>
            <a:off x="360000" y="1661040"/>
            <a:ext cx="3959640" cy="121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1000" spc="-1" strike="noStrike">
                <a:latin typeface="Arial"/>
              </a:rPr>
              <a:t>Noticing that Teachers and Students share similar attributes (first name, last name, contact info), we created a supertype entity, Person, to assign these shared attributes. In our system, a Person must be either a Teacher or a Student (total participation) and cannot be both (disjoint).</a:t>
            </a:r>
            <a:endParaRPr b="0" lang="en-AU" sz="1000" spc="-1" strike="noStrike">
              <a:latin typeface="Arial"/>
            </a:endParaRPr>
          </a:p>
          <a:p>
            <a:pPr>
              <a:lnSpc>
                <a:spcPct val="100000"/>
              </a:lnSpc>
              <a:buNone/>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2: EER Diagram</a:t>
            </a:r>
            <a:endParaRPr b="0" lang="en-AU" sz="2400" spc="-1" strike="noStrike">
              <a:latin typeface="Arial"/>
            </a:endParaRPr>
          </a:p>
          <a:p>
            <a:pPr>
              <a:lnSpc>
                <a:spcPct val="100000"/>
              </a:lnSpc>
              <a:buNone/>
              <a:tabLst>
                <a:tab algn="l" pos="0"/>
              </a:tabLst>
            </a:pPr>
            <a:r>
              <a:rPr b="0" lang="en" sz="1590" spc="-1" strike="noStrike">
                <a:solidFill>
                  <a:srgbClr val="ffffff"/>
                </a:solidFill>
                <a:latin typeface="Montserrat"/>
                <a:ea typeface="Montserrat"/>
              </a:rPr>
              <a:t>Weak Entities</a:t>
            </a:r>
            <a:endParaRPr b="0" lang="en-AU" sz="1590" spc="-1" strike="noStrike">
              <a:latin typeface="Arial"/>
            </a:endParaRPr>
          </a:p>
        </p:txBody>
      </p:sp>
      <p:sp>
        <p:nvSpPr>
          <p:cNvPr id="101" name="PlaceHolder 2"/>
          <p:cNvSpPr>
            <a:spLocks noGrp="1"/>
          </p:cNvSpPr>
          <p:nvPr>
            <p:ph/>
          </p:nvPr>
        </p:nvSpPr>
        <p:spPr>
          <a:xfrm>
            <a:off x="1297440" y="1567440"/>
            <a:ext cx="3168000" cy="2910240"/>
          </a:xfrm>
          <a:prstGeom prst="rect">
            <a:avLst/>
          </a:prstGeom>
          <a:noFill/>
          <a:ln w="0">
            <a:noFill/>
          </a:ln>
        </p:spPr>
        <p:txBody>
          <a:bodyPr lIns="0" rIns="0" tIns="91440" bIns="91440" anchor="t">
            <a:noAutofit/>
          </a:bodyPr>
          <a:p>
            <a:pPr>
              <a:lnSpc>
                <a:spcPct val="95000"/>
              </a:lnSpc>
              <a:spcBef>
                <a:spcPts val="1199"/>
              </a:spcBef>
              <a:buNone/>
              <a:tabLst>
                <a:tab algn="l" pos="0"/>
              </a:tabLst>
            </a:pPr>
            <a:r>
              <a:rPr b="0" lang="en" sz="1100" spc="-1" strike="noStrike">
                <a:solidFill>
                  <a:srgbClr val="ffffff"/>
                </a:solidFill>
                <a:latin typeface="Lato"/>
                <a:ea typeface="Lato"/>
              </a:rPr>
              <a:t>Users, including teachers and students, are enabled to register multiple contact details such as emails, phones, and addresses. Support is provided for multiple emails and phones per user, and shared addresses, such as parents living in the same house, are allowed. These assumptions are reflected in the EER diagram, showing entities, relationships, and cardinalities, and were later translated into relational schema constraints.</a:t>
            </a:r>
            <a:endParaRPr b="0" lang="en-AU" sz="1100" spc="-1" strike="noStrike">
              <a:latin typeface="Arial"/>
            </a:endParaRPr>
          </a:p>
          <a:p>
            <a:pPr>
              <a:lnSpc>
                <a:spcPct val="95000"/>
              </a:lnSpc>
              <a:spcBef>
                <a:spcPts val="1199"/>
              </a:spcBef>
              <a:buNone/>
              <a:tabLst>
                <a:tab algn="l" pos="0"/>
              </a:tabLst>
            </a:pPr>
            <a:r>
              <a:rPr b="0" lang="en" sz="1100" spc="-1" strike="noStrike">
                <a:solidFill>
                  <a:srgbClr val="ffffff"/>
                </a:solidFill>
                <a:latin typeface="Lato"/>
                <a:ea typeface="Lato"/>
              </a:rPr>
              <a:t>Each user is assigned a unique contact ID to which their contact details are attached. The Contact_Info entity is designed with identifying relationships to weak entities (Email, Phone, Address), which cannot exist independently.</a:t>
            </a:r>
            <a:endParaRPr b="0" lang="en-AU" sz="1100" spc="-1" strike="noStrike">
              <a:latin typeface="Arial"/>
            </a:endParaRPr>
          </a:p>
          <a:p>
            <a:pPr>
              <a:lnSpc>
                <a:spcPct val="95000"/>
              </a:lnSpc>
              <a:spcBef>
                <a:spcPts val="1199"/>
              </a:spcBef>
              <a:spcAft>
                <a:spcPts val="1199"/>
              </a:spcAft>
              <a:buNone/>
              <a:tabLst>
                <a:tab algn="l" pos="0"/>
              </a:tabLst>
            </a:pPr>
            <a:endParaRPr b="0" lang="en-AU" sz="1400" spc="-1" strike="noStrike">
              <a:latin typeface="Arial"/>
            </a:endParaRPr>
          </a:p>
        </p:txBody>
      </p:sp>
      <p:pic>
        <p:nvPicPr>
          <p:cNvPr id="102" name="Google Shape;172;p19" descr=""/>
          <p:cNvPicPr/>
          <p:nvPr/>
        </p:nvPicPr>
        <p:blipFill>
          <a:blip r:embed="rId1"/>
          <a:stretch/>
        </p:blipFill>
        <p:spPr>
          <a:xfrm>
            <a:off x="4603680" y="1117080"/>
            <a:ext cx="3932640" cy="3529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2: EER Diagram</a:t>
            </a:r>
            <a:endParaRPr b="0" lang="en-AU" sz="2400" spc="-1" strike="noStrike">
              <a:latin typeface="Arial"/>
            </a:endParaRPr>
          </a:p>
          <a:p>
            <a:pPr>
              <a:lnSpc>
                <a:spcPct val="100000"/>
              </a:lnSpc>
              <a:buNone/>
              <a:tabLst>
                <a:tab algn="l" pos="0"/>
              </a:tabLst>
            </a:pPr>
            <a:r>
              <a:rPr b="0" lang="en" sz="1890" spc="-1" strike="noStrike">
                <a:solidFill>
                  <a:srgbClr val="ffffff"/>
                </a:solidFill>
                <a:latin typeface="Montserrat"/>
                <a:ea typeface="Montserrat"/>
              </a:rPr>
              <a:t>continued.</a:t>
            </a:r>
            <a:endParaRPr b="0" lang="en-AU" sz="1890" spc="-1" strike="noStrike">
              <a:latin typeface="Arial"/>
            </a:endParaRPr>
          </a:p>
        </p:txBody>
      </p:sp>
      <p:sp>
        <p:nvSpPr>
          <p:cNvPr id="104" name="PlaceHolder 2"/>
          <p:cNvSpPr>
            <a:spLocks noGrp="1"/>
          </p:cNvSpPr>
          <p:nvPr>
            <p:ph/>
          </p:nvPr>
        </p:nvSpPr>
        <p:spPr>
          <a:xfrm>
            <a:off x="962280" y="1440000"/>
            <a:ext cx="2903400" cy="3600000"/>
          </a:xfrm>
          <a:prstGeom prst="rect">
            <a:avLst/>
          </a:prstGeom>
          <a:noFill/>
          <a:ln w="0">
            <a:noFill/>
          </a:ln>
        </p:spPr>
        <p:txBody>
          <a:bodyPr lIns="0" rIns="0" tIns="91440" bIns="91440" anchor="t">
            <a:noAutofit/>
          </a:bodyPr>
          <a:p>
            <a:pPr>
              <a:lnSpc>
                <a:spcPct val="0"/>
              </a:lnSpc>
              <a:spcBef>
                <a:spcPts val="1199"/>
              </a:spcBef>
              <a:buNone/>
              <a:tabLst>
                <a:tab algn="l" pos="0"/>
              </a:tabLst>
            </a:pPr>
            <a:r>
              <a:rPr b="0" lang="en" sz="1200" spc="-1" strike="noStrike">
                <a:solidFill>
                  <a:srgbClr val="ffffff"/>
                </a:solidFill>
                <a:latin typeface="Lato"/>
                <a:ea typeface="Lato"/>
              </a:rPr>
              <a:t>The Class entity was created and related to Teacher through the Coordinate relationship, which was later translated into the Coordination table in the relational schema. The cardinalities indicate that one teacher can teach multiple classes, while one class is taught by one teacher. The schedule attribute of Class, a composite attribute, will be flattened in the relational schema.</a:t>
            </a:r>
            <a:endParaRPr b="0" lang="en-AU" sz="1200" spc="-1" strike="noStrike">
              <a:latin typeface="Arial"/>
            </a:endParaRPr>
          </a:p>
          <a:p>
            <a:pPr>
              <a:lnSpc>
                <a:spcPct val="0"/>
              </a:lnSpc>
              <a:spcBef>
                <a:spcPts val="1199"/>
              </a:spcBef>
              <a:buNone/>
              <a:tabLst>
                <a:tab algn="l" pos="0"/>
              </a:tabLst>
            </a:pPr>
            <a:r>
              <a:rPr b="0" lang="en" sz="1200" spc="-1" strike="noStrike">
                <a:solidFill>
                  <a:srgbClr val="ffffff"/>
                </a:solidFill>
                <a:latin typeface="Lato"/>
                <a:ea typeface="Lato"/>
              </a:rPr>
              <a:t>The Event entity was created and related to Teacher through the Organize relationship. The location is multi-valued, as one event can be held in multiple halls simultaneously, assuming events can be multi-location.</a:t>
            </a:r>
            <a:endParaRPr b="0" lang="en-AU" sz="1200" spc="-1" strike="noStrike">
              <a:latin typeface="Arial"/>
            </a:endParaRPr>
          </a:p>
          <a:p>
            <a:pPr>
              <a:lnSpc>
                <a:spcPct val="0"/>
              </a:lnSpc>
              <a:spcBef>
                <a:spcPts val="1199"/>
              </a:spcBef>
              <a:buNone/>
              <a:tabLst>
                <a:tab algn="l" pos="0"/>
              </a:tabLst>
            </a:pPr>
            <a:endParaRPr b="0" lang="en-AU" sz="1200" spc="-1" strike="noStrike">
              <a:latin typeface="Arial"/>
            </a:endParaRPr>
          </a:p>
        </p:txBody>
      </p:sp>
      <p:pic>
        <p:nvPicPr>
          <p:cNvPr id="105" name="Google Shape;179;p20" descr=""/>
          <p:cNvPicPr/>
          <p:nvPr/>
        </p:nvPicPr>
        <p:blipFill>
          <a:blip r:embed="rId1"/>
          <a:stretch/>
        </p:blipFill>
        <p:spPr>
          <a:xfrm>
            <a:off x="3967920" y="1808640"/>
            <a:ext cx="5029200" cy="2243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297440" y="393840"/>
            <a:ext cx="7038000" cy="912960"/>
          </a:xfrm>
          <a:prstGeom prst="rect">
            <a:avLst/>
          </a:prstGeom>
          <a:noFill/>
          <a:ln w="0">
            <a:noFill/>
          </a:ln>
        </p:spPr>
        <p:txBody>
          <a:bodyPr lIns="0" rIns="0" tIns="91440" bIns="91440" anchor="t">
            <a:normAutofit/>
          </a:bodyPr>
          <a:p>
            <a:pPr>
              <a:lnSpc>
                <a:spcPct val="100000"/>
              </a:lnSpc>
              <a:buNone/>
              <a:tabLst>
                <a:tab algn="l" pos="0"/>
              </a:tabLst>
            </a:pPr>
            <a:r>
              <a:rPr b="0" lang="en" sz="2400" spc="-1" strike="noStrike">
                <a:solidFill>
                  <a:srgbClr val="ffffff"/>
                </a:solidFill>
                <a:latin typeface="Montserrat"/>
                <a:ea typeface="Montserrat"/>
              </a:rPr>
              <a:t>Step 2: EER Diagram</a:t>
            </a:r>
            <a:endParaRPr b="0" lang="en-AU" sz="2400" spc="-1" strike="noStrike">
              <a:latin typeface="Arial"/>
            </a:endParaRPr>
          </a:p>
          <a:p>
            <a:pPr>
              <a:lnSpc>
                <a:spcPct val="100000"/>
              </a:lnSpc>
              <a:buNone/>
              <a:tabLst>
                <a:tab algn="l" pos="0"/>
              </a:tabLst>
            </a:pPr>
            <a:r>
              <a:rPr b="0" lang="en" sz="1790" spc="-1" strike="noStrike">
                <a:solidFill>
                  <a:srgbClr val="ffffff"/>
                </a:solidFill>
                <a:latin typeface="Montserrat"/>
                <a:ea typeface="Montserrat"/>
              </a:rPr>
              <a:t>Connecting Pieces Together.</a:t>
            </a:r>
            <a:endParaRPr b="0" lang="en-AU" sz="1790" spc="-1" strike="noStrike">
              <a:latin typeface="Arial"/>
            </a:endParaRPr>
          </a:p>
        </p:txBody>
      </p:sp>
      <p:pic>
        <p:nvPicPr>
          <p:cNvPr id="107" name="Google Shape;185;p21" descr=""/>
          <p:cNvPicPr/>
          <p:nvPr/>
        </p:nvPicPr>
        <p:blipFill>
          <a:blip r:embed="rId1"/>
          <a:stretch/>
        </p:blipFill>
        <p:spPr>
          <a:xfrm>
            <a:off x="2402640" y="1307880"/>
            <a:ext cx="4337640" cy="3529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2024-07-19T22:03:51Z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