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Archivo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3oHjSQpNl2HsVdljL0uWKkhO6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CD8E2C-B02A-48FE-A62D-646116E85D99}">
  <a:tblStyle styleId="{15CD8E2C-B02A-48FE-A62D-646116E85D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rchivoBlack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615869071_2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615869071_2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5615869071_2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615869071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615869071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5615869071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61586907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615869071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5615869071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615869071_2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615869071_2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5615869071_2_8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615869071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615869071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5615869071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615869071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5615869071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5615869071_0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61586907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61586907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561586907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61586907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61586907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561586907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615869071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615869071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615869071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615869071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615869071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5615869071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615869071_2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615869071_2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5615869071_2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615869071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615869071_2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615869071_2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615869071_2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615869071_2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5615869071_2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0" name="Google Shape;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1" name="Google Shape;5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8"/>
          <p:cNvSpPr/>
          <p:nvPr/>
        </p:nvSpPr>
        <p:spPr>
          <a:xfrm>
            <a:off x="10933155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0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png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11512" y="330213"/>
            <a:ext cx="1284576" cy="637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838200" y="6338919"/>
            <a:ext cx="2743200" cy="382556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pic>
        <p:nvPicPr>
          <p:cNvPr id="13" name="Google Shape;1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317" y="0"/>
            <a:ext cx="1489765" cy="138663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/>
          <p:nvPr/>
        </p:nvSpPr>
        <p:spPr>
          <a:xfrm>
            <a:off x="10974189" y="6344015"/>
            <a:ext cx="466090" cy="431923"/>
          </a:xfrm>
          <a:custGeom>
            <a:rect b="b" l="l" r="r" t="t"/>
            <a:pathLst>
              <a:path extrusionOk="0" h="189485" w="1026026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1869A6"/>
                </a:solidFill>
              </a:rPr>
              <a:t>superstore Analysis</a:t>
            </a:r>
            <a:endParaRPr b="1">
              <a:solidFill>
                <a:srgbClr val="1869A6"/>
              </a:solidFill>
            </a:endParaRPr>
          </a:p>
        </p:txBody>
      </p:sp>
      <p:sp>
        <p:nvSpPr>
          <p:cNvPr id="106" name="Google Shape;106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solidFill>
                  <a:srgbClr val="2AAF82"/>
                </a:solidFill>
                <a:latin typeface="Arial"/>
                <a:ea typeface="Arial"/>
                <a:cs typeface="Arial"/>
                <a:sym typeface="Arial"/>
              </a:rPr>
              <a:t>Presenter's Name: [mohamed ibrahim]</a:t>
            </a:r>
            <a:br>
              <a:rPr lang="en-US" sz="2600">
                <a:solidFill>
                  <a:srgbClr val="2AAF82"/>
                </a:solidFill>
              </a:rPr>
            </a:br>
            <a:r>
              <a:rPr lang="en-US" sz="2000">
                <a:solidFill>
                  <a:srgbClr val="2AAF82"/>
                </a:solidFill>
                <a:latin typeface="Arial"/>
                <a:ea typeface="Arial"/>
                <a:cs typeface="Arial"/>
                <a:sym typeface="Arial"/>
              </a:rPr>
              <a:t>Date: 17\5\2025</a:t>
            </a:r>
            <a:endParaRPr sz="1600">
              <a:solidFill>
                <a:srgbClr val="2AAF8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08" name="Google Shape;108;p6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0" name="Google Shape;110;p6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615869071_2_58"/>
          <p:cNvSpPr txBox="1"/>
          <p:nvPr>
            <p:ph type="title"/>
          </p:nvPr>
        </p:nvSpPr>
        <p:spPr>
          <a:xfrm>
            <a:off x="2831675" y="2235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 Live Application + Testing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83" name="Google Shape;183;g35615869071_2_5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g35615869071_2_58"/>
          <p:cNvSpPr txBox="1"/>
          <p:nvPr/>
        </p:nvSpPr>
        <p:spPr>
          <a:xfrm>
            <a:off x="0" y="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615869071_2_10"/>
          <p:cNvSpPr txBox="1"/>
          <p:nvPr>
            <p:ph type="title"/>
          </p:nvPr>
        </p:nvSpPr>
        <p:spPr>
          <a:xfrm>
            <a:off x="838200" y="384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 Live Application + Testing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b="1" sz="4900">
              <a:solidFill>
                <a:srgbClr val="1869A6"/>
              </a:solidFill>
            </a:endParaRPr>
          </a:p>
        </p:txBody>
      </p:sp>
      <p:sp>
        <p:nvSpPr>
          <p:cNvPr id="191" name="Google Shape;191;g35615869071_2_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35615869071_2_10"/>
          <p:cNvSpPr txBox="1"/>
          <p:nvPr/>
        </p:nvSpPr>
        <p:spPr>
          <a:xfrm>
            <a:off x="1307950" y="1415799"/>
            <a:ext cx="92235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Current State of the Application: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The application is currently in </a:t>
            </a:r>
            <a:r>
              <a:rPr b="1" lang="en-US" sz="1300">
                <a:solidFill>
                  <a:schemeClr val="dk1"/>
                </a:solidFill>
              </a:rPr>
              <a:t>Beta</a:t>
            </a:r>
            <a:r>
              <a:rPr lang="en-US" sz="1300">
                <a:solidFill>
                  <a:schemeClr val="dk1"/>
                </a:solidFill>
              </a:rPr>
              <a:t> phase. It runs through a simple interface (e.g., using Streamlit) that allows users to upload data and explore basic analytics and visualizations.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</a:rPr>
              <a:t> Key Testing Phases: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US" sz="1300">
                <a:solidFill>
                  <a:schemeClr val="dk1"/>
                </a:solidFill>
              </a:rPr>
              <a:t>Unit Testing:</a:t>
            </a:r>
            <a:r>
              <a:rPr lang="en-US" sz="1300">
                <a:solidFill>
                  <a:schemeClr val="dk1"/>
                </a:solidFill>
              </a:rPr>
              <a:t> Core functions such as data cleaning, filtering, and generating statistics were tested independently using Python.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3" name="Google Shape;193;g35615869071_2_10"/>
          <p:cNvSpPr txBox="1"/>
          <p:nvPr/>
        </p:nvSpPr>
        <p:spPr>
          <a:xfrm>
            <a:off x="1307950" y="3510850"/>
            <a:ext cx="92964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 </a:t>
            </a:r>
            <a:r>
              <a:rPr b="1" lang="en-US">
                <a:solidFill>
                  <a:schemeClr val="dk1"/>
                </a:solidFill>
              </a:rPr>
              <a:t>Integration Testing:</a:t>
            </a:r>
            <a:r>
              <a:rPr lang="en-US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Ensured that all components worked seamlessly—from file upload to data output.</a:t>
            </a:r>
            <a:br>
              <a:rPr lang="en-U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 </a:t>
            </a:r>
            <a:r>
              <a:rPr b="1" lang="en-US" sz="1300">
                <a:solidFill>
                  <a:schemeClr val="dk1"/>
                </a:solidFill>
              </a:rPr>
              <a:t>User Testing:</a:t>
            </a:r>
            <a:r>
              <a:rPr lang="en-US" sz="1300">
                <a:solidFill>
                  <a:schemeClr val="dk1"/>
                </a:solidFill>
              </a:rPr>
              <a:t> Conducted with non-technical users to evaluate usability and navigation.</a:t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194" name="Google Shape;194;g35615869071_2_10"/>
          <p:cNvSpPr txBox="1"/>
          <p:nvPr/>
        </p:nvSpPr>
        <p:spPr>
          <a:xfrm>
            <a:off x="1307950" y="4962000"/>
            <a:ext cx="98079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</a:rPr>
              <a:t> </a:t>
            </a:r>
            <a:r>
              <a:rPr b="1" lang="en-US" sz="1500">
                <a:solidFill>
                  <a:schemeClr val="dk1"/>
                </a:solidFill>
              </a:rPr>
              <a:t>User &amp; QA Feedback: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US" sz="1300">
                <a:solidFill>
                  <a:schemeClr val="dk1"/>
                </a:solidFill>
              </a:rPr>
              <a:t>The dashboard was praised for its clarity, interactivity, and ease of use. Users suggested adding more filters for time and region, which we implemented.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615869071_2_0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accent2"/>
                </a:solidFill>
              </a:rPr>
              <a:t>Deliverables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1" name="Google Shape;201;g35615869071_2_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615869071_2_85"/>
          <p:cNvSpPr txBox="1"/>
          <p:nvPr>
            <p:ph type="title"/>
          </p:nvPr>
        </p:nvSpPr>
        <p:spPr>
          <a:xfrm>
            <a:off x="838200" y="384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Deliverables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08" name="Google Shape;208;g35615869071_2_8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35615869071_2_85"/>
          <p:cNvSpPr txBox="1"/>
          <p:nvPr/>
        </p:nvSpPr>
        <p:spPr>
          <a:xfrm>
            <a:off x="1307950" y="1914174"/>
            <a:ext cx="92235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</a:rPr>
              <a:t>Final Deliverables: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>
                <a:solidFill>
                  <a:schemeClr val="dk1"/>
                </a:solidFill>
              </a:rPr>
              <a:t>Interactive dashboards in Power BI and Tableau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>
                <a:solidFill>
                  <a:schemeClr val="dk1"/>
                </a:solidFill>
              </a:rPr>
              <a:t>Cleaned and prepared Excel dataset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>
                <a:solidFill>
                  <a:schemeClr val="dk1"/>
                </a:solidFill>
              </a:rPr>
              <a:t>GitHub repository with version control using Git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US" sz="1600">
                <a:solidFill>
                  <a:schemeClr val="dk1"/>
                </a:solidFill>
              </a:rPr>
              <a:t>Final report summarizing the insights, methodology, and tools used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615869071_0_38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Project Team + Roles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216" name="Google Shape;216;g35615869071_0_3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615869071_0_4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2"/>
                </a:solidFill>
              </a:rPr>
              <a:t>Project Team + Roles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23" name="Google Shape;223;g35615869071_0_4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4" name="Google Shape;224;g35615869071_0_45"/>
          <p:cNvGraphicFramePr/>
          <p:nvPr/>
        </p:nvGraphicFramePr>
        <p:xfrm>
          <a:off x="952500" y="2690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{15CD8E2C-B02A-48FE-A62D-646116E85D99}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1869A6"/>
                          </a:solidFill>
                        </a:rPr>
                        <a:t>Name </a:t>
                      </a:r>
                      <a:endParaRPr b="1" sz="1800">
                        <a:solidFill>
                          <a:srgbClr val="1869A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1869A6"/>
                          </a:solidFill>
                        </a:rPr>
                        <a:t>Role </a:t>
                      </a:r>
                      <a:endParaRPr b="1" sz="1800">
                        <a:solidFill>
                          <a:srgbClr val="1869A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Mahmad Ibrahim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Project Leader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Youssef Yasser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Data Analyst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Mohrael Avraim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Data Visualization Specialist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Reem Refaat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Data Analyst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1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Malak Refaat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Report Writer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Ester Abdel Tawab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/>
                        <a:t>Data Visualization Specialist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230" name="Google Shape;230;p12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2" name="Google Shape;232;p12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 txBox="1"/>
          <p:nvPr/>
        </p:nvSpPr>
        <p:spPr>
          <a:xfrm>
            <a:off x="2056950" y="2403800"/>
            <a:ext cx="8078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1869A6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 </a:t>
            </a:r>
            <a:endParaRPr sz="4400">
              <a:solidFill>
                <a:srgbClr val="1869A6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>
            <a:off x="2807325" y="3265700"/>
            <a:ext cx="6998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2AAF82"/>
                </a:solidFill>
                <a:latin typeface="Calibri"/>
                <a:ea typeface="Calibri"/>
                <a:cs typeface="Calibri"/>
                <a:sym typeface="Calibri"/>
              </a:rPr>
              <a:t>Any Question ?</a:t>
            </a:r>
            <a:r>
              <a:rPr b="1" lang="en-US" sz="2800">
                <a:solidFill>
                  <a:srgbClr val="2AAF8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800">
              <a:solidFill>
                <a:srgbClr val="2AAF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10/14/24</a:t>
            </a:r>
            <a:endParaRPr/>
          </a:p>
        </p:txBody>
      </p:sp>
      <p:sp>
        <p:nvSpPr>
          <p:cNvPr id="116" name="Google Shape;116;p7"/>
          <p:cNvSpPr txBox="1"/>
          <p:nvPr>
            <p:ph idx="11" type="ftr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7" title="downloa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0825" y="6356350"/>
            <a:ext cx="903191" cy="36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7"/>
          <p:cNvSpPr txBox="1"/>
          <p:nvPr/>
        </p:nvSpPr>
        <p:spPr>
          <a:xfrm>
            <a:off x="2438325" y="2811925"/>
            <a:ext cx="71571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1869A6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idea </a:t>
            </a:r>
            <a:endParaRPr b="1" sz="4900">
              <a:solidFill>
                <a:srgbClr val="1869A6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615869071_0_6"/>
          <p:cNvSpPr txBox="1"/>
          <p:nvPr>
            <p:ph type="title"/>
          </p:nvPr>
        </p:nvSpPr>
        <p:spPr>
          <a:xfrm>
            <a:off x="582900" y="1436125"/>
            <a:ext cx="11026200" cy="426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-US" sz="2750">
                <a:solidFill>
                  <a:schemeClr val="accent2"/>
                </a:solidFill>
              </a:rPr>
              <a:t>Problem Being Solved:</a:t>
            </a:r>
            <a:endParaRPr b="1" sz="275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b="1" lang="en-US" sz="1850"/>
              <a:t>Superstore collects a large amount of sales data, but lacks deep insight into customer behavior, regional performance, and product profitability. This leads to missed opportunities in improving marketing, inventory, and operational efficiency.</a:t>
            </a:r>
            <a:endParaRPr b="1" sz="1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t/>
            </a:r>
            <a:endParaRPr b="1" sz="18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-US" sz="2750">
                <a:solidFill>
                  <a:schemeClr val="accent2"/>
                </a:solidFill>
              </a:rPr>
              <a:t>Proposed Solution (High-Level):</a:t>
            </a:r>
            <a:endParaRPr b="1" sz="165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/>
              <a:t>We will analyze historical sales data using tools like Excel, Power BI, or Tableau to uncover trends, identify high-performing product categories, and provide data-driven recommendations to support strategic decision-making.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000"/>
              <a:buFont typeface="Arial"/>
              <a:buNone/>
            </a:pPr>
            <a:r>
              <a:rPr b="1" lang="en-US" sz="2750">
                <a:solidFill>
                  <a:schemeClr val="accent2"/>
                </a:solidFill>
              </a:rPr>
              <a:t>Unique Value Proposition:</a:t>
            </a:r>
            <a:endParaRPr b="1" sz="275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-US" sz="1800"/>
              <a:t>Our project stands out by combining thorough data preprocessing, visual storytelling through interactive dashboards, and actionable business insights tailored to improve profitability and operational performance.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615869071_0_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615869071_0_12"/>
          <p:cNvSpPr txBox="1"/>
          <p:nvPr>
            <p:ph type="title"/>
          </p:nvPr>
        </p:nvSpPr>
        <p:spPr>
          <a:xfrm>
            <a:off x="838200" y="2563950"/>
            <a:ext cx="10515600" cy="173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33">
                <a:solidFill>
                  <a:schemeClr val="accent2"/>
                </a:solidFill>
              </a:rPr>
              <a:t>End Users + Features</a:t>
            </a:r>
            <a:endParaRPr/>
          </a:p>
        </p:txBody>
      </p:sp>
      <p:sp>
        <p:nvSpPr>
          <p:cNvPr id="133" name="Google Shape;133;g35615869071_0_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615869071_0_19"/>
          <p:cNvSpPr txBox="1"/>
          <p:nvPr>
            <p:ph type="title"/>
          </p:nvPr>
        </p:nvSpPr>
        <p:spPr>
          <a:xfrm>
            <a:off x="838200" y="1394050"/>
            <a:ext cx="10515600" cy="4962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AAF82"/>
              </a:buClr>
              <a:buSzPts val="2000"/>
              <a:buFont typeface="Arial"/>
              <a:buChar char="●"/>
            </a:pPr>
            <a:r>
              <a:rPr b="1" lang="en-US" sz="2050">
                <a:solidFill>
                  <a:srgbClr val="2AAF82"/>
                </a:solidFill>
                <a:latin typeface="Arial"/>
                <a:ea typeface="Arial"/>
                <a:cs typeface="Arial"/>
                <a:sym typeface="Arial"/>
              </a:rPr>
              <a:t>Store Managers:</a:t>
            </a:r>
            <a:endParaRPr b="1" sz="2050">
              <a:solidFill>
                <a:srgbClr val="2AAF8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50">
                <a:latin typeface="Arial"/>
                <a:ea typeface="Arial"/>
                <a:cs typeface="Arial"/>
                <a:sym typeface="Arial"/>
              </a:rPr>
              <a:t>Need to understand branch and product performance.</a:t>
            </a:r>
            <a:endParaRPr b="1" sz="175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2AAF82"/>
                </a:solidFill>
                <a:latin typeface="Arial"/>
                <a:ea typeface="Arial"/>
                <a:cs typeface="Arial"/>
                <a:sym typeface="Arial"/>
              </a:rPr>
              <a:t>Marketing Teams: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50">
                <a:latin typeface="Arial"/>
                <a:ea typeface="Arial"/>
                <a:cs typeface="Arial"/>
                <a:sym typeface="Arial"/>
              </a:rPr>
              <a:t>Analyze customer behavior and identify growth opportunities.</a:t>
            </a:r>
            <a:endParaRPr b="1" sz="165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AAF82"/>
              </a:buClr>
              <a:buSzPts val="2000"/>
              <a:buFont typeface="Arial"/>
              <a:buChar char="●"/>
            </a:pPr>
            <a:r>
              <a:rPr b="1" lang="en-US" sz="2000">
                <a:solidFill>
                  <a:srgbClr val="2AAF82"/>
                </a:solidFill>
                <a:latin typeface="Arial"/>
                <a:ea typeface="Arial"/>
                <a:cs typeface="Arial"/>
                <a:sym typeface="Arial"/>
              </a:rPr>
              <a:t>Inventory Planners:</a:t>
            </a:r>
            <a:endParaRPr sz="2000">
              <a:solidFill>
                <a:srgbClr val="2AAF8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50">
                <a:latin typeface="Arial"/>
                <a:ea typeface="Arial"/>
                <a:cs typeface="Arial"/>
                <a:sym typeface="Arial"/>
              </a:rPr>
              <a:t>Optimize stock levels and reduce operational costs.</a:t>
            </a:r>
            <a:br>
              <a:rPr lang="en-US" sz="1650">
                <a:latin typeface="Arial"/>
                <a:ea typeface="Arial"/>
                <a:cs typeface="Arial"/>
                <a:sym typeface="Arial"/>
              </a:rPr>
            </a:b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5615869071_0_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g35615869071_0_19"/>
          <p:cNvSpPr txBox="1"/>
          <p:nvPr/>
        </p:nvSpPr>
        <p:spPr>
          <a:xfrm>
            <a:off x="3079800" y="768350"/>
            <a:ext cx="60324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</a:rPr>
              <a:t>Primary End Users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615869071_0_27"/>
          <p:cNvSpPr txBox="1"/>
          <p:nvPr>
            <p:ph type="title"/>
          </p:nvPr>
        </p:nvSpPr>
        <p:spPr>
          <a:xfrm>
            <a:off x="838200" y="384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1869A6"/>
                </a:solidFill>
              </a:rPr>
              <a:t>Features</a:t>
            </a:r>
            <a:endParaRPr b="1" sz="4900">
              <a:solidFill>
                <a:srgbClr val="1869A6"/>
              </a:solidFill>
            </a:endParaRPr>
          </a:p>
        </p:txBody>
      </p:sp>
      <p:sp>
        <p:nvSpPr>
          <p:cNvPr id="148" name="Google Shape;148;g35615869071_0_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g35615869071_0_27"/>
          <p:cNvSpPr txBox="1"/>
          <p:nvPr/>
        </p:nvSpPr>
        <p:spPr>
          <a:xfrm>
            <a:off x="1177925" y="1578299"/>
            <a:ext cx="92235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 </a:t>
            </a:r>
            <a:r>
              <a:rPr b="1" lang="en-US" sz="2000">
                <a:solidFill>
                  <a:schemeClr val="accent2"/>
                </a:solidFill>
              </a:rPr>
              <a:t> Key Features:</a:t>
            </a:r>
            <a:endParaRPr b="1" sz="20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Interactive sales dashboards with filters by region, category, and time.</a:t>
            </a:r>
            <a:br>
              <a:rPr b="1"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Automated trend analysis to detect sales peaks and drops.</a:t>
            </a:r>
            <a:br>
              <a:rPr b="1"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Profitability insights by product and region.</a:t>
            </a:r>
            <a:br>
              <a:rPr b="1"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Shipping performance breakdown by method and region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5615869071_0_27"/>
          <p:cNvSpPr txBox="1"/>
          <p:nvPr/>
        </p:nvSpPr>
        <p:spPr>
          <a:xfrm>
            <a:off x="1177925" y="4038600"/>
            <a:ext cx="92964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solidFill>
                  <a:schemeClr val="dk1"/>
                </a:solidFill>
              </a:rPr>
              <a:t>   </a:t>
            </a:r>
            <a:r>
              <a:rPr b="1" lang="en-US" sz="2000">
                <a:solidFill>
                  <a:schemeClr val="accent2"/>
                </a:solidFill>
              </a:rPr>
              <a:t>How Features Solve Their Problems:</a:t>
            </a:r>
            <a:endParaRPr b="1" sz="1500">
              <a:solidFill>
                <a:schemeClr val="accent2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Dashboards simplify complex data, helping managers make quick decisions.</a:t>
            </a:r>
            <a:br>
              <a:rPr b="1"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Profit and trend analysis assist marketing in targeting the right products/customers.</a:t>
            </a:r>
            <a:br>
              <a:rPr b="1"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Inventory teams use category performance data to avoid overstocking or shortages.</a:t>
            </a:r>
            <a:br>
              <a:rPr b="1" lang="en-US" sz="1500">
                <a:solidFill>
                  <a:schemeClr val="dk1"/>
                </a:solidFill>
              </a:rPr>
            </a:b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15869071_2_76"/>
          <p:cNvSpPr txBox="1"/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Data Structure</a:t>
            </a:r>
            <a:endParaRPr b="1">
              <a:solidFill>
                <a:schemeClr val="accent2"/>
              </a:solidFill>
            </a:endParaRPr>
          </a:p>
        </p:txBody>
      </p:sp>
      <p:sp>
        <p:nvSpPr>
          <p:cNvPr id="157" name="Google Shape;157;g35615869071_2_7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615869071_2_67"/>
          <p:cNvSpPr txBox="1"/>
          <p:nvPr>
            <p:ph type="title"/>
          </p:nvPr>
        </p:nvSpPr>
        <p:spPr>
          <a:xfrm>
            <a:off x="838200" y="384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00">
                <a:solidFill>
                  <a:srgbClr val="1869A6"/>
                </a:solidFill>
              </a:rPr>
              <a:t>Dataset Overview</a:t>
            </a:r>
            <a:endParaRPr b="1" sz="4900">
              <a:solidFill>
                <a:srgbClr val="1869A6"/>
              </a:solidFill>
            </a:endParaRPr>
          </a:p>
        </p:txBody>
      </p:sp>
      <p:sp>
        <p:nvSpPr>
          <p:cNvPr id="164" name="Google Shape;164;g35615869071_2_6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g35615869071_2_67"/>
          <p:cNvSpPr txBox="1"/>
          <p:nvPr/>
        </p:nvSpPr>
        <p:spPr>
          <a:xfrm>
            <a:off x="1134600" y="1415799"/>
            <a:ext cx="92235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Format : </a:t>
            </a:r>
            <a:r>
              <a:rPr lang="en-US" sz="1600">
                <a:solidFill>
                  <a:schemeClr val="dk1"/>
                </a:solidFill>
              </a:rPr>
              <a:t>CSV file with 580 rows (orders) and 18 columns (features)  </a:t>
            </a:r>
            <a:endParaRPr sz="16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Key Features: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- Order details (ID, dates, ship mode)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- Customer info (ID, name, segment)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- Product details (ID, category, sub-category)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- Location (city, state, region)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  - Sales amount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66" name="Google Shape;166;g35615869071_2_67"/>
          <p:cNvSpPr txBox="1"/>
          <p:nvPr/>
        </p:nvSpPr>
        <p:spPr>
          <a:xfrm>
            <a:off x="1098150" y="4098725"/>
            <a:ext cx="92964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100">
                <a:solidFill>
                  <a:schemeClr val="dk1"/>
                </a:solidFill>
              </a:rPr>
              <a:t>   </a:t>
            </a:r>
            <a:r>
              <a:rPr b="1" lang="en-US" sz="1500">
                <a:solidFill>
                  <a:schemeClr val="dk1"/>
                </a:solidFill>
              </a:rPr>
              <a:t>Data Characteristics 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Mixed data types: Numerical (Sales, Postal Code) + Categorical (Product, Region, etc.)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Balanced distribution: across categories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Potential Analysis: Sales trends, customer segmentation, product performance </a:t>
            </a:r>
            <a:r>
              <a:rPr b="1" lang="en-US" sz="1500">
                <a:solidFill>
                  <a:schemeClr val="dk1"/>
                </a:solidFill>
              </a:rPr>
              <a:t> 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35615869071_2_67"/>
          <p:cNvSpPr txBox="1"/>
          <p:nvPr/>
        </p:nvSpPr>
        <p:spPr>
          <a:xfrm>
            <a:off x="6916075" y="2002875"/>
            <a:ext cx="50340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US" sz="1500">
                <a:solidFill>
                  <a:schemeClr val="dk1"/>
                </a:solidFill>
              </a:rPr>
              <a:t>Key Relationships</a:t>
            </a:r>
            <a:endParaRPr b="1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Orders → Customers (who bought what)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Orders → Products (what was sold) 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chemeClr val="dk1"/>
                </a:solidFill>
              </a:rPr>
              <a:t>-Orders → Location (where sales happened)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615869071_2_46"/>
          <p:cNvSpPr txBox="1"/>
          <p:nvPr>
            <p:ph type="title"/>
          </p:nvPr>
        </p:nvSpPr>
        <p:spPr>
          <a:xfrm>
            <a:off x="838200" y="38490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1869A6"/>
                </a:solidFill>
              </a:rPr>
              <a:t>Programming &amp; Tools</a:t>
            </a:r>
            <a:r>
              <a:rPr b="1" lang="en-US" sz="1400">
                <a:solidFill>
                  <a:srgbClr val="1869A6"/>
                </a:solidFill>
              </a:rPr>
              <a:t>  </a:t>
            </a:r>
            <a:endParaRPr b="1" sz="4900">
              <a:solidFill>
                <a:srgbClr val="1869A6"/>
              </a:solidFill>
            </a:endParaRPr>
          </a:p>
        </p:txBody>
      </p:sp>
      <p:sp>
        <p:nvSpPr>
          <p:cNvPr id="174" name="Google Shape;174;g35615869071_2_4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g35615869071_2_46"/>
          <p:cNvSpPr txBox="1"/>
          <p:nvPr/>
        </p:nvSpPr>
        <p:spPr>
          <a:xfrm>
            <a:off x="1134600" y="1415799"/>
            <a:ext cx="9223500" cy="23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Languages </a:t>
            </a:r>
            <a:r>
              <a:rPr b="1" lang="en-US" sz="1600">
                <a:solidFill>
                  <a:schemeClr val="dk1"/>
                </a:solidFill>
              </a:rPr>
              <a:t>: </a:t>
            </a:r>
            <a:r>
              <a:rPr lang="en-US" sz="1600">
                <a:solidFill>
                  <a:schemeClr val="dk1"/>
                </a:solidFill>
              </a:rPr>
              <a:t>Python (main for data processing &amp; analysis) 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Libraries :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Handling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Pandas, NumPy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Matplotlib, Seaborn  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(if needed):</a:t>
            </a:r>
            <a:r>
              <a:rPr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Scikit-learn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5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76" name="Google Shape;176;g35615869071_2_46"/>
          <p:cNvSpPr txBox="1"/>
          <p:nvPr/>
        </p:nvSpPr>
        <p:spPr>
          <a:xfrm>
            <a:off x="838200" y="3144425"/>
            <a:ext cx="9296400" cy="1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Supporting Tech:  </a:t>
            </a:r>
            <a:endParaRPr b="1"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-  Storage : SQL (PostgreSQL) or cloud (AWS/GCP)  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-  APIs : For extending data sources 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2024-03-14T10:03:54Z</dcterms:created>
  <dc:creator>SAMA</dc:creator>
</cp:coreProperties>
</file>