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2"/>
  </p:notesMasterIdLst>
  <p:handoutMasterIdLst>
    <p:handoutMasterId r:id="rId23"/>
  </p:handoutMasterIdLst>
  <p:sldIdLst>
    <p:sldId id="1865" r:id="rId5"/>
    <p:sldId id="1876" r:id="rId6"/>
    <p:sldId id="1866" r:id="rId7"/>
    <p:sldId id="1879" r:id="rId8"/>
    <p:sldId id="1867" r:id="rId9"/>
    <p:sldId id="1888" r:id="rId10"/>
    <p:sldId id="1870" r:id="rId11"/>
    <p:sldId id="1880" r:id="rId12"/>
    <p:sldId id="1873" r:id="rId13"/>
    <p:sldId id="1890" r:id="rId14"/>
    <p:sldId id="1891" r:id="rId15"/>
    <p:sldId id="1892" r:id="rId16"/>
    <p:sldId id="1893" r:id="rId17"/>
    <p:sldId id="1894" r:id="rId18"/>
    <p:sldId id="1895" r:id="rId19"/>
    <p:sldId id="1896" r:id="rId20"/>
    <p:sldId id="1882"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76"/>
            <p14:sldId id="1866"/>
            <p14:sldId id="1879"/>
            <p14:sldId id="1867"/>
            <p14:sldId id="1888"/>
            <p14:sldId id="1870"/>
            <p14:sldId id="1880"/>
            <p14:sldId id="1873"/>
            <p14:sldId id="1890"/>
            <p14:sldId id="1891"/>
            <p14:sldId id="1892"/>
            <p14:sldId id="1893"/>
            <p14:sldId id="1894"/>
            <p14:sldId id="1895"/>
            <p14:sldId id="1896"/>
            <p14:sldId id="1882"/>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9" d="100"/>
          <a:sy n="79" d="100"/>
        </p:scale>
        <p:origin x="850" y="6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10/20/2024</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10/20/2024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10/20/2024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838352" y="2766219"/>
            <a:ext cx="7442791" cy="1325563"/>
          </a:xfrm>
        </p:spPr>
        <p:txBody>
          <a:bodyPr>
            <a:noAutofit/>
          </a:bodyPr>
          <a:lstStyle/>
          <a:p>
            <a:pPr algn="ctr"/>
            <a:r>
              <a:rPr lang="en-US" dirty="0"/>
              <a:t> Machine Translation </a:t>
            </a:r>
            <a:endParaRPr lang="en-US" sz="4800" dirty="0">
              <a:solidFill>
                <a:schemeClr val="accent5"/>
              </a:solidFill>
            </a:endParaRP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4096B40A-7714-5157-7B16-E771E25924AE}"/>
              </a:ext>
            </a:extLst>
          </p:cNvPr>
          <p:cNvPicPr>
            <a:picLocks noChangeAspect="1"/>
          </p:cNvPicPr>
          <p:nvPr/>
        </p:nvPicPr>
        <p:blipFill>
          <a:blip r:embed="rId2"/>
          <a:stretch>
            <a:fillRect/>
          </a:stretch>
        </p:blipFill>
        <p:spPr>
          <a:xfrm>
            <a:off x="-9832" y="488674"/>
            <a:ext cx="12192000" cy="5880652"/>
          </a:xfrm>
          <a:prstGeom prst="rect">
            <a:avLst/>
          </a:prstGeom>
        </p:spPr>
      </p:pic>
    </p:spTree>
    <p:extLst>
      <p:ext uri="{BB962C8B-B14F-4D97-AF65-F5344CB8AC3E}">
        <p14:creationId xmlns:p14="http://schemas.microsoft.com/office/powerpoint/2010/main" val="26026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BC0F7444-6F20-4E05-D00F-E57D3385111C}"/>
              </a:ext>
            </a:extLst>
          </p:cNvPr>
          <p:cNvPicPr>
            <a:picLocks noChangeAspect="1"/>
          </p:cNvPicPr>
          <p:nvPr/>
        </p:nvPicPr>
        <p:blipFill>
          <a:blip r:embed="rId2"/>
          <a:stretch>
            <a:fillRect/>
          </a:stretch>
        </p:blipFill>
        <p:spPr>
          <a:xfrm>
            <a:off x="0" y="251582"/>
            <a:ext cx="12192000" cy="6354835"/>
          </a:xfrm>
          <a:prstGeom prst="rect">
            <a:avLst/>
          </a:prstGeom>
        </p:spPr>
      </p:pic>
    </p:spTree>
    <p:extLst>
      <p:ext uri="{BB962C8B-B14F-4D97-AF65-F5344CB8AC3E}">
        <p14:creationId xmlns:p14="http://schemas.microsoft.com/office/powerpoint/2010/main" val="292898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8160C9C-DDDA-C83C-B6C2-98668A4F8451}"/>
              </a:ext>
            </a:extLst>
          </p:cNvPr>
          <p:cNvPicPr>
            <a:picLocks noChangeAspect="1"/>
          </p:cNvPicPr>
          <p:nvPr/>
        </p:nvPicPr>
        <p:blipFill>
          <a:blip r:embed="rId2"/>
          <a:stretch>
            <a:fillRect/>
          </a:stretch>
        </p:blipFill>
        <p:spPr>
          <a:xfrm>
            <a:off x="0" y="638175"/>
            <a:ext cx="12192000" cy="5581650"/>
          </a:xfrm>
          <a:prstGeom prst="rect">
            <a:avLst/>
          </a:prstGeom>
        </p:spPr>
      </p:pic>
    </p:spTree>
    <p:extLst>
      <p:ext uri="{BB962C8B-B14F-4D97-AF65-F5344CB8AC3E}">
        <p14:creationId xmlns:p14="http://schemas.microsoft.com/office/powerpoint/2010/main" val="206388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E454E4-A3DE-9906-A44C-AC6F1AE8EF28}"/>
              </a:ext>
            </a:extLst>
          </p:cNvPr>
          <p:cNvPicPr>
            <a:picLocks noChangeAspect="1"/>
          </p:cNvPicPr>
          <p:nvPr/>
        </p:nvPicPr>
        <p:blipFill>
          <a:blip r:embed="rId2"/>
          <a:stretch>
            <a:fillRect/>
          </a:stretch>
        </p:blipFill>
        <p:spPr>
          <a:xfrm>
            <a:off x="0" y="814590"/>
            <a:ext cx="12192000" cy="5248275"/>
          </a:xfrm>
          <a:prstGeom prst="rect">
            <a:avLst/>
          </a:prstGeom>
        </p:spPr>
      </p:pic>
    </p:spTree>
    <p:extLst>
      <p:ext uri="{BB962C8B-B14F-4D97-AF65-F5344CB8AC3E}">
        <p14:creationId xmlns:p14="http://schemas.microsoft.com/office/powerpoint/2010/main" val="125846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70D2724-1EB4-3E75-97E5-578195D99A2A}"/>
              </a:ext>
            </a:extLst>
          </p:cNvPr>
          <p:cNvPicPr>
            <a:picLocks noChangeAspect="1"/>
          </p:cNvPicPr>
          <p:nvPr/>
        </p:nvPicPr>
        <p:blipFill>
          <a:blip r:embed="rId2"/>
          <a:stretch>
            <a:fillRect/>
          </a:stretch>
        </p:blipFill>
        <p:spPr>
          <a:xfrm>
            <a:off x="0" y="857250"/>
            <a:ext cx="12192000" cy="5143500"/>
          </a:xfrm>
          <a:prstGeom prst="rect">
            <a:avLst/>
          </a:prstGeom>
        </p:spPr>
      </p:pic>
    </p:spTree>
    <p:extLst>
      <p:ext uri="{BB962C8B-B14F-4D97-AF65-F5344CB8AC3E}">
        <p14:creationId xmlns:p14="http://schemas.microsoft.com/office/powerpoint/2010/main" val="220478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A8EF32B-519F-D523-EF53-E37014AC597C}"/>
              </a:ext>
            </a:extLst>
          </p:cNvPr>
          <p:cNvPicPr>
            <a:picLocks noChangeAspect="1"/>
          </p:cNvPicPr>
          <p:nvPr/>
        </p:nvPicPr>
        <p:blipFill>
          <a:blip r:embed="rId2"/>
          <a:stretch>
            <a:fillRect/>
          </a:stretch>
        </p:blipFill>
        <p:spPr>
          <a:xfrm>
            <a:off x="0" y="605040"/>
            <a:ext cx="12192000" cy="5667375"/>
          </a:xfrm>
          <a:prstGeom prst="rect">
            <a:avLst/>
          </a:prstGeom>
        </p:spPr>
      </p:pic>
    </p:spTree>
    <p:extLst>
      <p:ext uri="{BB962C8B-B14F-4D97-AF65-F5344CB8AC3E}">
        <p14:creationId xmlns:p14="http://schemas.microsoft.com/office/powerpoint/2010/main" val="380123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video game&#10;&#10;Description automatically generated">
            <a:extLst>
              <a:ext uri="{FF2B5EF4-FFF2-40B4-BE49-F238E27FC236}">
                <a16:creationId xmlns:a16="http://schemas.microsoft.com/office/drawing/2014/main" id="{716F3132-467C-F2B8-15E1-44B3D1FC9728}"/>
              </a:ext>
            </a:extLst>
          </p:cNvPr>
          <p:cNvPicPr>
            <a:picLocks noChangeAspect="1"/>
          </p:cNvPicPr>
          <p:nvPr/>
        </p:nvPicPr>
        <p:blipFill>
          <a:blip r:embed="rId2"/>
          <a:stretch>
            <a:fillRect/>
          </a:stretch>
        </p:blipFill>
        <p:spPr>
          <a:xfrm>
            <a:off x="0" y="819150"/>
            <a:ext cx="12192000" cy="5219700"/>
          </a:xfrm>
          <a:prstGeom prst="rect">
            <a:avLst/>
          </a:prstGeom>
        </p:spPr>
      </p:pic>
    </p:spTree>
    <p:extLst>
      <p:ext uri="{BB962C8B-B14F-4D97-AF65-F5344CB8AC3E}">
        <p14:creationId xmlns:p14="http://schemas.microsoft.com/office/powerpoint/2010/main" val="35286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52011F-D66F-AAA1-F892-A628334F4DE1}"/>
              </a:ext>
            </a:extLst>
          </p:cNvPr>
          <p:cNvSpPr txBox="1"/>
          <p:nvPr/>
        </p:nvSpPr>
        <p:spPr>
          <a:xfrm>
            <a:off x="2886959" y="2861969"/>
            <a:ext cx="6094428" cy="1107996"/>
          </a:xfrm>
          <a:prstGeom prst="rect">
            <a:avLst/>
          </a:prstGeom>
          <a:noFill/>
        </p:spPr>
        <p:txBody>
          <a:bodyPr wrap="square">
            <a:spAutoFit/>
          </a:bodyPr>
          <a:lstStyle/>
          <a:p>
            <a:pPr algn="ctr"/>
            <a:r>
              <a:rPr lang="en-US" sz="6600" dirty="0"/>
              <a:t>Thank You</a:t>
            </a:r>
            <a:endParaRPr lang="en-AE" sz="6600" dirty="0"/>
          </a:p>
        </p:txBody>
      </p:sp>
    </p:spTree>
    <p:extLst>
      <p:ext uri="{BB962C8B-B14F-4D97-AF65-F5344CB8AC3E}">
        <p14:creationId xmlns:p14="http://schemas.microsoft.com/office/powerpoint/2010/main" val="200025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p:txBody>
          <a:bodyPr/>
          <a:lstStyle/>
          <a:p>
            <a:r>
              <a:rPr lang="en-US" dirty="0"/>
              <a:t>Members: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p:txBody>
          <a:bodyPr>
            <a:normAutofit/>
          </a:bodyPr>
          <a:lstStyle/>
          <a:p>
            <a:pPr marL="285750" indent="-285750">
              <a:buFont typeface="Arial" panose="020B0604020202020204" pitchFamily="34" charset="0"/>
              <a:buChar char="•"/>
            </a:pPr>
            <a:r>
              <a:rPr lang="en-US" dirty="0"/>
              <a:t>Ahmed </a:t>
            </a:r>
            <a:r>
              <a:rPr lang="en-US" dirty="0" err="1"/>
              <a:t>Nazeh</a:t>
            </a:r>
            <a:endParaRPr lang="ar-EG" dirty="0"/>
          </a:p>
          <a:p>
            <a:pPr marL="285750" indent="-285750">
              <a:buFont typeface="Arial" panose="020B0604020202020204" pitchFamily="34" charset="0"/>
              <a:buChar char="•"/>
            </a:pPr>
            <a:r>
              <a:rPr lang="en-US" dirty="0"/>
              <a:t>Youssef Kamel</a:t>
            </a:r>
            <a:endParaRPr lang="ar-EG" dirty="0"/>
          </a:p>
          <a:p>
            <a:pPr marL="285750" indent="-285750">
              <a:buFont typeface="Arial" panose="020B0604020202020204" pitchFamily="34" charset="0"/>
              <a:buChar char="•"/>
            </a:pPr>
            <a:r>
              <a:rPr lang="en-US" dirty="0"/>
              <a:t>Peter Hany</a:t>
            </a:r>
            <a:endParaRPr lang="ar-EG" dirty="0"/>
          </a:p>
          <a:p>
            <a:pPr marL="285750" indent="-285750" algn="l">
              <a:buFont typeface="Arial" panose="020B0604020202020204" pitchFamily="34" charset="0"/>
              <a:buChar char="•"/>
            </a:pPr>
            <a:r>
              <a:rPr lang="en-US" dirty="0"/>
              <a:t>Aya Osama </a:t>
            </a:r>
          </a:p>
          <a:p>
            <a:pPr marL="285750" indent="-285750" algn="l">
              <a:buFont typeface="Arial" panose="020B0604020202020204" pitchFamily="34" charset="0"/>
              <a:buChar char="•"/>
            </a:pPr>
            <a:r>
              <a:rPr lang="en-US" dirty="0"/>
              <a:t>Youssef Gerges</a:t>
            </a:r>
          </a:p>
          <a:p>
            <a:pPr marL="285750" indent="-285750">
              <a:buFont typeface="Arial" panose="020B0604020202020204" pitchFamily="34" charset="0"/>
              <a:buChar char="•"/>
            </a:pPr>
            <a:r>
              <a:rPr lang="en-US" dirty="0"/>
              <a:t>Mohamed Farhat</a:t>
            </a:r>
            <a:endParaRPr lang="ar-EG" dirty="0"/>
          </a:p>
          <a:p>
            <a:pPr marL="285750" indent="-285750">
              <a:buFont typeface="Arial" panose="020B0604020202020204" pitchFamily="34" charset="0"/>
              <a:buChar char="•"/>
            </a:pPr>
            <a:r>
              <a:rPr lang="en-US" dirty="0"/>
              <a:t>Nada Gamal</a:t>
            </a:r>
          </a:p>
          <a:p>
            <a:pPr algn="l"/>
            <a:endParaRPr lang="en-US" dirty="0"/>
          </a:p>
          <a:p>
            <a:endParaRPr lang="en-US" dirty="0"/>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dirty="0"/>
              <a:t>Machine translation is a technology that automatically converts text from one language to another using software. It works by analyzing large amounts of bilingual text to find patterns. There are two main types: statistical methods and neural networks, which offer more natural translations. While it's useful for many applications, like travel and e-commerce, it can struggle with accuracy and cultural nuances. As technology advances, its accuracy and understanding are expected to improve.</a:t>
            </a:r>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7D0-BE66-5705-825B-A2AFA7943BFA}"/>
              </a:ext>
            </a:extLst>
          </p:cNvPr>
          <p:cNvSpPr>
            <a:spLocks noGrp="1"/>
          </p:cNvSpPr>
          <p:nvPr>
            <p:ph type="title"/>
          </p:nvPr>
        </p:nvSpPr>
        <p:spPr>
          <a:xfrm>
            <a:off x="290389" y="649768"/>
            <a:ext cx="11389421" cy="4278094"/>
          </a:xfrm>
        </p:spPr>
        <p:txBody>
          <a:bodyPr/>
          <a:lstStyle/>
          <a:p>
            <a:pPr algn="l"/>
            <a:r>
              <a:rPr lang="en-US" sz="3200" b="1" dirty="0"/>
              <a:t>Types of Machine Translation:</a:t>
            </a:r>
            <a:br>
              <a:rPr lang="en-US" sz="3200" b="1" dirty="0"/>
            </a:br>
            <a:br>
              <a:rPr lang="en-US" sz="2000" b="1" dirty="0">
                <a:solidFill>
                  <a:schemeClr val="accent3">
                    <a:lumMod val="60000"/>
                    <a:lumOff val="40000"/>
                  </a:schemeClr>
                </a:solidFill>
              </a:rPr>
            </a:br>
            <a:r>
              <a:rPr lang="en-US" sz="2000" b="1" dirty="0">
                <a:solidFill>
                  <a:schemeClr val="accent3">
                    <a:lumMod val="60000"/>
                    <a:lumOff val="40000"/>
                  </a:schemeClr>
                </a:solidFill>
              </a:rPr>
              <a:t>Rule-Based Translation (RBMT)</a:t>
            </a:r>
            <a:r>
              <a:rPr lang="en-US" sz="2000" dirty="0">
                <a:solidFill>
                  <a:schemeClr val="accent3">
                    <a:lumMod val="60000"/>
                    <a:lumOff val="40000"/>
                  </a:schemeClr>
                </a:solidFill>
              </a:rPr>
              <a:t>:</a:t>
            </a:r>
            <a:br>
              <a:rPr lang="en-US" sz="2000" dirty="0">
                <a:solidFill>
                  <a:schemeClr val="accent3">
                    <a:lumMod val="60000"/>
                    <a:lumOff val="40000"/>
                  </a:schemeClr>
                </a:solidFill>
              </a:rPr>
            </a:br>
            <a:r>
              <a:rPr lang="en-US" sz="1800" dirty="0"/>
              <a:t>Relies on predefined linguistic rules and dictionaries.</a:t>
            </a:r>
            <a:br>
              <a:rPr lang="en-US" sz="1800" dirty="0"/>
            </a:br>
            <a:r>
              <a:rPr lang="en-US" sz="1800" dirty="0"/>
              <a:t>Pros: High accuracy for structured texts; Cons: Labor-intensive to create rules.</a:t>
            </a:r>
            <a:br>
              <a:rPr lang="en-US" sz="1800" dirty="0"/>
            </a:br>
            <a:br>
              <a:rPr lang="en-US" sz="2000" dirty="0">
                <a:solidFill>
                  <a:schemeClr val="accent3">
                    <a:lumMod val="60000"/>
                    <a:lumOff val="40000"/>
                  </a:schemeClr>
                </a:solidFill>
              </a:rPr>
            </a:br>
            <a:r>
              <a:rPr lang="en-US" sz="2000" b="1" dirty="0">
                <a:solidFill>
                  <a:schemeClr val="accent3">
                    <a:lumMod val="60000"/>
                    <a:lumOff val="40000"/>
                  </a:schemeClr>
                </a:solidFill>
              </a:rPr>
              <a:t>Statistical Machine Translation (SMT)</a:t>
            </a:r>
            <a:r>
              <a:rPr lang="en-US" sz="2000" dirty="0">
                <a:solidFill>
                  <a:schemeClr val="accent3">
                    <a:lumMod val="60000"/>
                    <a:lumOff val="40000"/>
                  </a:schemeClr>
                </a:solidFill>
              </a:rPr>
              <a:t>:</a:t>
            </a:r>
            <a:br>
              <a:rPr lang="en-US" sz="2000" dirty="0"/>
            </a:br>
            <a:r>
              <a:rPr lang="en-US" sz="1800" dirty="0"/>
              <a:t>Analyzes bilingual text to find statistical correlations between source and target languages.</a:t>
            </a:r>
            <a:br>
              <a:rPr lang="en-US" sz="1800" dirty="0"/>
            </a:br>
            <a:r>
              <a:rPr lang="en-US" sz="1800" dirty="0"/>
              <a:t>Pros: Better adaptability; Cons: May produce awkward translations.</a:t>
            </a:r>
            <a:br>
              <a:rPr lang="en-US" sz="1800" dirty="0"/>
            </a:br>
            <a:br>
              <a:rPr lang="en-US" sz="2000" dirty="0"/>
            </a:br>
            <a:r>
              <a:rPr lang="en-US" sz="2000" b="1" dirty="0">
                <a:solidFill>
                  <a:schemeClr val="accent3">
                    <a:lumMod val="60000"/>
                    <a:lumOff val="40000"/>
                  </a:schemeClr>
                </a:solidFill>
              </a:rPr>
              <a:t>Neural Machine Translation (NMT)</a:t>
            </a:r>
            <a:r>
              <a:rPr lang="en-US" sz="2000" dirty="0">
                <a:solidFill>
                  <a:schemeClr val="accent3">
                    <a:lumMod val="60000"/>
                    <a:lumOff val="40000"/>
                  </a:schemeClr>
                </a:solidFill>
              </a:rPr>
              <a:t>:</a:t>
            </a:r>
            <a:br>
              <a:rPr lang="en-US" sz="2000" dirty="0"/>
            </a:br>
            <a:r>
              <a:rPr lang="en-US" sz="1800" dirty="0"/>
              <a:t>Utilizes deep learning models to capture context and produce more natural translations.</a:t>
            </a:r>
            <a:br>
              <a:rPr lang="en-US" sz="1800" dirty="0"/>
            </a:br>
            <a:r>
              <a:rPr lang="en-US" sz="1800" dirty="0"/>
              <a:t>Pros: Improved fluency and coherence; Cons: Requires large datasets and computing power.</a:t>
            </a:r>
            <a:br>
              <a:rPr lang="en-US" sz="1800" dirty="0"/>
            </a:br>
            <a:endParaRPr lang="en-AE" sz="1800" dirty="0"/>
          </a:p>
        </p:txBody>
      </p:sp>
    </p:spTree>
    <p:extLst>
      <p:ext uri="{BB962C8B-B14F-4D97-AF65-F5344CB8AC3E}">
        <p14:creationId xmlns:p14="http://schemas.microsoft.com/office/powerpoint/2010/main" val="70596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356377" y="909875"/>
            <a:ext cx="9141397" cy="615553"/>
          </a:xfrm>
        </p:spPr>
        <p:txBody>
          <a:bodyPr>
            <a:normAutofit/>
          </a:bodyPr>
          <a:lstStyle/>
          <a:p>
            <a:pPr algn="l"/>
            <a:r>
              <a:rPr lang="en-US" dirty="0">
                <a:solidFill>
                  <a:schemeClr val="tx1"/>
                </a:solidFill>
              </a:rPr>
              <a:t>ENCODER: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356377" y="1677002"/>
            <a:ext cx="7799387" cy="1534757"/>
          </a:xfrm>
        </p:spPr>
        <p:txBody>
          <a:bodyPr/>
          <a:lstStyle/>
          <a:p>
            <a:pPr algn="l"/>
            <a:r>
              <a:rPr lang="en-US" dirty="0"/>
              <a:t>An encoder is a device or program that converts information from one format or code to another, often to prepare it for transmission or storage. For example, in digital communication, an encoder might convert analog signals into digital data.</a:t>
            </a:r>
          </a:p>
        </p:txBody>
      </p:sp>
      <p:sp>
        <p:nvSpPr>
          <p:cNvPr id="15" name="TextBox 14">
            <a:extLst>
              <a:ext uri="{FF2B5EF4-FFF2-40B4-BE49-F238E27FC236}">
                <a16:creationId xmlns:a16="http://schemas.microsoft.com/office/drawing/2014/main" id="{5B2AB860-3E98-AAA1-D4C3-97FC2EE12EC9}"/>
              </a:ext>
            </a:extLst>
          </p:cNvPr>
          <p:cNvSpPr txBox="1"/>
          <p:nvPr/>
        </p:nvSpPr>
        <p:spPr>
          <a:xfrm>
            <a:off x="238027" y="3178667"/>
            <a:ext cx="6094428" cy="707886"/>
          </a:xfrm>
          <a:prstGeom prst="rect">
            <a:avLst/>
          </a:prstGeom>
          <a:noFill/>
        </p:spPr>
        <p:txBody>
          <a:bodyPr wrap="square">
            <a:spAutoFit/>
          </a:bodyPr>
          <a:lstStyle/>
          <a:p>
            <a:r>
              <a:rPr lang="en-US" sz="4000" b="1" dirty="0">
                <a:latin typeface="+mn-lt"/>
              </a:rPr>
              <a:t>DECODER:</a:t>
            </a:r>
            <a:endParaRPr lang="en-AE" sz="4000" b="1" dirty="0">
              <a:latin typeface="+mn-lt"/>
            </a:endParaRPr>
          </a:p>
        </p:txBody>
      </p:sp>
      <p:sp>
        <p:nvSpPr>
          <p:cNvPr id="17" name="TextBox 16">
            <a:extLst>
              <a:ext uri="{FF2B5EF4-FFF2-40B4-BE49-F238E27FC236}">
                <a16:creationId xmlns:a16="http://schemas.microsoft.com/office/drawing/2014/main" id="{C24E80E7-B613-ED0E-2437-1E04122980B7}"/>
              </a:ext>
            </a:extLst>
          </p:cNvPr>
          <p:cNvSpPr txBox="1"/>
          <p:nvPr/>
        </p:nvSpPr>
        <p:spPr>
          <a:xfrm>
            <a:off x="314745" y="3886553"/>
            <a:ext cx="7882650" cy="923330"/>
          </a:xfrm>
          <a:prstGeom prst="rect">
            <a:avLst/>
          </a:prstGeom>
          <a:noFill/>
        </p:spPr>
        <p:txBody>
          <a:bodyPr wrap="square">
            <a:spAutoFit/>
          </a:bodyPr>
          <a:lstStyle/>
          <a:p>
            <a:r>
              <a:rPr lang="en-US" dirty="0"/>
              <a:t>A decoder does the opposite; it converts encoded data back into its original format. For instance, in video streaming, a decoder takes compressed video data and transforms it into a format that can be displayed on a screen.</a:t>
            </a:r>
            <a:endParaRPr lang="en-AE" dirty="0"/>
          </a:p>
        </p:txBody>
      </p:sp>
    </p:spTree>
    <p:extLst>
      <p:ext uri="{BB962C8B-B14F-4D97-AF65-F5344CB8AC3E}">
        <p14:creationId xmlns:p14="http://schemas.microsoft.com/office/powerpoint/2010/main" val="4251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812D49-B82E-7DA0-D21C-84747619DD87}"/>
              </a:ext>
            </a:extLst>
          </p:cNvPr>
          <p:cNvSpPr>
            <a:spLocks noGrp="1"/>
          </p:cNvSpPr>
          <p:nvPr>
            <p:ph type="title"/>
          </p:nvPr>
        </p:nvSpPr>
        <p:spPr>
          <a:xfrm>
            <a:off x="139830" y="169209"/>
            <a:ext cx="10667999" cy="646332"/>
          </a:xfrm>
        </p:spPr>
        <p:txBody>
          <a:bodyPr>
            <a:normAutofit/>
          </a:bodyPr>
          <a:lstStyle/>
          <a:p>
            <a:r>
              <a:rPr lang="en-US" dirty="0"/>
              <a:t>Transformer:</a:t>
            </a:r>
            <a:endParaRPr lang="en-AE" dirty="0"/>
          </a:p>
        </p:txBody>
      </p:sp>
      <p:sp>
        <p:nvSpPr>
          <p:cNvPr id="4" name="TextBox 3">
            <a:extLst>
              <a:ext uri="{FF2B5EF4-FFF2-40B4-BE49-F238E27FC236}">
                <a16:creationId xmlns:a16="http://schemas.microsoft.com/office/drawing/2014/main" id="{17CC9607-D1A2-35D5-B944-4ABE776E4ED0}"/>
              </a:ext>
            </a:extLst>
          </p:cNvPr>
          <p:cNvSpPr txBox="1"/>
          <p:nvPr/>
        </p:nvSpPr>
        <p:spPr>
          <a:xfrm>
            <a:off x="139830" y="815541"/>
            <a:ext cx="11912340" cy="6186309"/>
          </a:xfrm>
          <a:prstGeom prst="rect">
            <a:avLst/>
          </a:prstGeom>
          <a:noFill/>
        </p:spPr>
        <p:txBody>
          <a:bodyPr wrap="square" rtlCol="0">
            <a:spAutoFit/>
          </a:bodyPr>
          <a:lstStyle/>
          <a:p>
            <a:r>
              <a:rPr lang="en-US" b="1" dirty="0"/>
              <a:t>Transformer in Natural Language Processing</a:t>
            </a:r>
          </a:p>
          <a:p>
            <a:r>
              <a:rPr lang="en-US" dirty="0"/>
              <a:t>The transformer model is a groundbreaking architecture introduced in the paper </a:t>
            </a:r>
            <a:r>
              <a:rPr lang="en-US" b="1" dirty="0"/>
              <a:t>"Attention is All You Need"</a:t>
            </a:r>
            <a:r>
              <a:rPr lang="en-US" dirty="0"/>
              <a:t> by Vaswani et al. in 2017. It has since become the foundation for many state-of-the-art models in NLP.</a:t>
            </a:r>
          </a:p>
          <a:p>
            <a:r>
              <a:rPr lang="en-US" b="1" dirty="0"/>
              <a:t>Key Components:</a:t>
            </a:r>
          </a:p>
          <a:p>
            <a:pPr>
              <a:buFont typeface="+mj-lt"/>
              <a:buAutoNum type="arabicPeriod"/>
            </a:pPr>
            <a:r>
              <a:rPr lang="en-US" b="1" dirty="0">
                <a:solidFill>
                  <a:srgbClr val="002060"/>
                </a:solidFill>
              </a:rPr>
              <a:t>Self-Attention Mechanism</a:t>
            </a:r>
            <a:r>
              <a:rPr lang="en-US" dirty="0">
                <a:solidFill>
                  <a:srgbClr val="002060"/>
                </a:solidFill>
              </a:rPr>
              <a:t>:</a:t>
            </a:r>
          </a:p>
          <a:p>
            <a:pPr marL="742950" lvl="1" indent="-285750">
              <a:buFont typeface="+mj-lt"/>
              <a:buAutoNum type="arabicPeriod"/>
            </a:pPr>
            <a:r>
              <a:rPr lang="en-US" dirty="0"/>
              <a:t>This mechanism allows the model to weigh the significance of each word relative to others in the input sequence, helping it capture context and relationships effectively.</a:t>
            </a:r>
          </a:p>
          <a:p>
            <a:pPr marL="742950" lvl="1" indent="-285750">
              <a:buFont typeface="+mj-lt"/>
              <a:buAutoNum type="arabicPeriod"/>
            </a:pPr>
            <a:r>
              <a:rPr lang="en-US" dirty="0"/>
              <a:t>It computes attention scores to decide how much focus to put on different words when encoding a particular word.</a:t>
            </a:r>
          </a:p>
          <a:p>
            <a:pPr>
              <a:buFont typeface="+mj-lt"/>
              <a:buAutoNum type="arabicPeriod"/>
            </a:pPr>
            <a:r>
              <a:rPr lang="en-US" b="1" dirty="0">
                <a:solidFill>
                  <a:srgbClr val="002060"/>
                </a:solidFill>
              </a:rPr>
              <a:t>Multi-Head Attention</a:t>
            </a:r>
            <a:r>
              <a:rPr lang="en-US" dirty="0">
                <a:solidFill>
                  <a:srgbClr val="002060"/>
                </a:solidFill>
              </a:rPr>
              <a:t>:</a:t>
            </a:r>
          </a:p>
          <a:p>
            <a:pPr marL="742950" lvl="1" indent="-285750">
              <a:buFont typeface="Arial" panose="020B0604020202020204" pitchFamily="34" charset="0"/>
              <a:buChar char="•"/>
            </a:pPr>
            <a:r>
              <a:rPr lang="en-US" dirty="0"/>
              <a:t>The model employs multiple attention heads to capture different aspects of relationships between words. Each head learns to focus on different parts of the input, providing richer representations.</a:t>
            </a:r>
          </a:p>
          <a:p>
            <a:pPr>
              <a:buFont typeface="+mj-lt"/>
              <a:buAutoNum type="arabicPeriod"/>
            </a:pPr>
            <a:r>
              <a:rPr lang="en-US" b="1" dirty="0">
                <a:solidFill>
                  <a:srgbClr val="002060"/>
                </a:solidFill>
              </a:rPr>
              <a:t>Positional Encoding</a:t>
            </a:r>
            <a:r>
              <a:rPr lang="en-US" dirty="0">
                <a:solidFill>
                  <a:srgbClr val="002060"/>
                </a:solidFill>
              </a:rPr>
              <a:t>:</a:t>
            </a:r>
          </a:p>
          <a:p>
            <a:pPr marL="742950" lvl="1" indent="-285750">
              <a:buFont typeface="Arial" panose="020B0604020202020204" pitchFamily="34" charset="0"/>
              <a:buChar char="•"/>
            </a:pPr>
            <a:r>
              <a:rPr lang="en-US" dirty="0"/>
              <a:t>Since transformers process input in parallel, they use positional encodings to retain the order of words. These encodings are added to the input embeddings to provide information about word positions.</a:t>
            </a:r>
          </a:p>
          <a:p>
            <a:pPr>
              <a:buFont typeface="+mj-lt"/>
              <a:buAutoNum type="arabicPeriod"/>
            </a:pPr>
            <a:r>
              <a:rPr lang="en-US" b="1" dirty="0">
                <a:solidFill>
                  <a:srgbClr val="002060"/>
                </a:solidFill>
              </a:rPr>
              <a:t>Feed-Forward Neural Networks</a:t>
            </a:r>
            <a:r>
              <a:rPr lang="en-US" dirty="0">
                <a:solidFill>
                  <a:srgbClr val="002060"/>
                </a:solidFill>
              </a:rPr>
              <a:t>:</a:t>
            </a:r>
          </a:p>
          <a:p>
            <a:pPr marL="742950" lvl="1" indent="-285750">
              <a:buFont typeface="Arial" panose="020B0604020202020204" pitchFamily="34" charset="0"/>
              <a:buChar char="•"/>
            </a:pPr>
            <a:r>
              <a:rPr lang="en-US" dirty="0"/>
              <a:t>Each attention output is passed through a feed-forward neural network (the same one for each position) to introduce non-linearity and further transform the data.</a:t>
            </a:r>
          </a:p>
          <a:p>
            <a:pPr>
              <a:buFont typeface="+mj-lt"/>
              <a:buAutoNum type="arabicPeriod"/>
            </a:pPr>
            <a:r>
              <a:rPr lang="en-US" b="1" dirty="0">
                <a:solidFill>
                  <a:srgbClr val="002060"/>
                </a:solidFill>
              </a:rPr>
              <a:t>Layer Normalization and Residual Connections</a:t>
            </a:r>
            <a:r>
              <a:rPr lang="en-US" dirty="0">
                <a:solidFill>
                  <a:srgbClr val="002060"/>
                </a:solidFill>
              </a:rPr>
              <a:t>:</a:t>
            </a:r>
          </a:p>
          <a:p>
            <a:pPr marL="742950" lvl="1" indent="-285750">
              <a:buFont typeface="Arial" panose="020B0604020202020204" pitchFamily="34" charset="0"/>
              <a:buChar char="•"/>
            </a:pPr>
            <a:r>
              <a:rPr lang="en-US" dirty="0"/>
              <a:t>Layer normalization helps stabilize training, while residual connections allow gradients to flow better through the network, facilitating deeper architectures.</a:t>
            </a:r>
          </a:p>
          <a:p>
            <a:endParaRPr lang="en-AE" dirty="0"/>
          </a:p>
        </p:txBody>
      </p:sp>
    </p:spTree>
    <p:extLst>
      <p:ext uri="{BB962C8B-B14F-4D97-AF65-F5344CB8AC3E}">
        <p14:creationId xmlns:p14="http://schemas.microsoft.com/office/powerpoint/2010/main" val="441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3836709" y="330093"/>
            <a:ext cx="8267307" cy="3276600"/>
          </a:xfrm>
        </p:spPr>
        <p:txBody>
          <a:bodyPr vert="horz" lIns="91440" tIns="45720" rIns="91440" bIns="45720" rtlCol="0" anchor="t">
            <a:noAutofit/>
          </a:bodyPr>
          <a:lstStyle/>
          <a:p>
            <a:r>
              <a:rPr lang="en-US" sz="2400" b="1" dirty="0"/>
              <a:t>Architecture:</a:t>
            </a:r>
          </a:p>
          <a:p>
            <a:pPr>
              <a:buFont typeface="Arial" panose="020B0604020202020204" pitchFamily="34" charset="0"/>
              <a:buChar char="•"/>
            </a:pPr>
            <a:r>
              <a:rPr lang="en-US" b="1" dirty="0"/>
              <a:t>Encoder-Decoder Structure</a:t>
            </a:r>
            <a:r>
              <a:rPr lang="en-US" dirty="0"/>
              <a:t>:</a:t>
            </a:r>
          </a:p>
          <a:p>
            <a:pPr marL="742950" lvl="1" indent="-285750">
              <a:buFont typeface="Arial" panose="020B0604020202020204" pitchFamily="34" charset="0"/>
              <a:buChar char="•"/>
            </a:pPr>
            <a:r>
              <a:rPr lang="en-US" dirty="0"/>
              <a:t>The </a:t>
            </a:r>
            <a:r>
              <a:rPr lang="en-US" b="1" dirty="0"/>
              <a:t>encoder</a:t>
            </a:r>
            <a:r>
              <a:rPr lang="en-US" dirty="0"/>
              <a:t> consists of multiple identical layers (usually 6 or more) that process the input sequence.</a:t>
            </a:r>
          </a:p>
          <a:p>
            <a:pPr marL="742950" lvl="1" indent="-285750">
              <a:buFont typeface="Arial" panose="020B0604020202020204" pitchFamily="34" charset="0"/>
              <a:buChar char="•"/>
            </a:pPr>
            <a:r>
              <a:rPr lang="en-US" dirty="0"/>
              <a:t>The </a:t>
            </a:r>
            <a:r>
              <a:rPr lang="en-US" b="1" dirty="0"/>
              <a:t>decoder</a:t>
            </a:r>
            <a:r>
              <a:rPr lang="en-US" dirty="0"/>
              <a:t> is similarly structured but includes mechanisms to ensure that predictions for the next word only depend on previous words (masked attention).</a:t>
            </a:r>
          </a:p>
          <a:p>
            <a:pPr marL="742950" lvl="1" indent="-285750">
              <a:buFont typeface="Arial" panose="020B0604020202020204" pitchFamily="34" charset="0"/>
              <a:buChar char="•"/>
            </a:pPr>
            <a:endParaRPr lang="en-US" dirty="0"/>
          </a:p>
          <a:p>
            <a:r>
              <a:rPr lang="en-US" sz="2400" b="1" dirty="0"/>
              <a:t>Applications:</a:t>
            </a:r>
          </a:p>
          <a:p>
            <a:r>
              <a:rPr lang="en-US" dirty="0"/>
              <a:t>Transformers have been instrumental in various NLP tasks, including:</a:t>
            </a:r>
          </a:p>
          <a:p>
            <a:pPr>
              <a:buFont typeface="Arial" panose="020B0604020202020204" pitchFamily="34" charset="0"/>
              <a:buChar char="•"/>
            </a:pPr>
            <a:r>
              <a:rPr lang="en-US" b="1" dirty="0"/>
              <a:t>Machine Translation</a:t>
            </a:r>
            <a:r>
              <a:rPr lang="en-US" dirty="0"/>
              <a:t>: Translating text from one language to another.</a:t>
            </a:r>
          </a:p>
          <a:p>
            <a:pPr>
              <a:buFont typeface="Arial" panose="020B0604020202020204" pitchFamily="34" charset="0"/>
              <a:buChar char="•"/>
            </a:pPr>
            <a:r>
              <a:rPr lang="en-US" b="1" dirty="0"/>
              <a:t>Text Summarization</a:t>
            </a:r>
            <a:r>
              <a:rPr lang="en-US" dirty="0"/>
              <a:t>: Condensing articles or documents into shorter summaries.</a:t>
            </a:r>
          </a:p>
          <a:p>
            <a:pPr>
              <a:buFont typeface="Arial" panose="020B0604020202020204" pitchFamily="34" charset="0"/>
              <a:buChar char="•"/>
            </a:pPr>
            <a:r>
              <a:rPr lang="en-US" b="1" dirty="0"/>
              <a:t>Sentiment Analysis</a:t>
            </a:r>
            <a:r>
              <a:rPr lang="en-US" dirty="0"/>
              <a:t>: Classifying text based on sentiment (positive, negative, neutral).</a:t>
            </a:r>
          </a:p>
          <a:p>
            <a:pPr>
              <a:buFont typeface="Arial" panose="020B0604020202020204" pitchFamily="34" charset="0"/>
              <a:buChar char="•"/>
            </a:pPr>
            <a:r>
              <a:rPr lang="en-US" b="1" dirty="0"/>
              <a:t>Question Answering</a:t>
            </a:r>
            <a:r>
              <a:rPr lang="en-US" dirty="0"/>
              <a:t>: Providing answers to questions based on a given context.</a:t>
            </a:r>
          </a:p>
          <a:p>
            <a:pPr>
              <a:buFont typeface="Arial" panose="020B0604020202020204" pitchFamily="34" charset="0"/>
              <a:buChar char="•"/>
            </a:pPr>
            <a:r>
              <a:rPr lang="en-US" b="1" dirty="0"/>
              <a:t>Text Generation</a:t>
            </a:r>
            <a:r>
              <a:rPr lang="en-US" dirty="0"/>
              <a:t>: Creating coherent and contextually relevant text, as seen in chatbots and writing assistants.</a:t>
            </a:r>
          </a:p>
          <a:p>
            <a:endParaRPr lang="en-US" sz="1400" dirty="0"/>
          </a:p>
        </p:txBody>
      </p:sp>
    </p:spTree>
    <p:extLst>
      <p:ext uri="{BB962C8B-B14F-4D97-AF65-F5344CB8AC3E}">
        <p14:creationId xmlns:p14="http://schemas.microsoft.com/office/powerpoint/2010/main" val="18406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A324D9-2BBA-ACD7-962F-E26ED9C6AD68}"/>
              </a:ext>
            </a:extLst>
          </p:cNvPr>
          <p:cNvSpPr>
            <a:spLocks noGrp="1"/>
          </p:cNvSpPr>
          <p:nvPr>
            <p:ph type="title"/>
          </p:nvPr>
        </p:nvSpPr>
        <p:spPr>
          <a:xfrm>
            <a:off x="4533898" y="395450"/>
            <a:ext cx="6955735" cy="1189038"/>
          </a:xfrm>
        </p:spPr>
        <p:txBody>
          <a:bodyPr>
            <a:noAutofit/>
          </a:bodyPr>
          <a:lstStyle/>
          <a:p>
            <a:r>
              <a:rPr lang="en-US" sz="2800" b="1" dirty="0"/>
              <a:t>How Machine Translation Works:</a:t>
            </a:r>
            <a:br>
              <a:rPr lang="en-US" sz="2800" b="1" dirty="0"/>
            </a:br>
            <a:br>
              <a:rPr lang="en-US" sz="2800" b="1" dirty="0"/>
            </a:br>
            <a:r>
              <a:rPr lang="en-US" sz="2800" b="1" dirty="0">
                <a:solidFill>
                  <a:srgbClr val="002060"/>
                </a:solidFill>
              </a:rPr>
              <a:t>Data Input</a:t>
            </a:r>
            <a:r>
              <a:rPr lang="en-US" sz="2800" dirty="0">
                <a:solidFill>
                  <a:srgbClr val="002060"/>
                </a:solidFill>
              </a:rPr>
              <a:t>:</a:t>
            </a:r>
            <a:br>
              <a:rPr lang="en-US" sz="2800" dirty="0">
                <a:solidFill>
                  <a:srgbClr val="002060"/>
                </a:solidFill>
              </a:rPr>
            </a:br>
            <a:r>
              <a:rPr lang="en-US" sz="2400" dirty="0"/>
              <a:t>Text is entered into the system (e.g., a sentence or paragraph).</a:t>
            </a:r>
            <a:br>
              <a:rPr lang="en-US" sz="2400" dirty="0"/>
            </a:br>
            <a:br>
              <a:rPr lang="en-US" sz="2400" dirty="0"/>
            </a:br>
            <a:r>
              <a:rPr lang="en-US" sz="2800" b="1" dirty="0">
                <a:solidFill>
                  <a:srgbClr val="002060"/>
                </a:solidFill>
              </a:rPr>
              <a:t>Processing</a:t>
            </a:r>
            <a:r>
              <a:rPr lang="en-US" sz="2800" dirty="0">
                <a:solidFill>
                  <a:srgbClr val="002060"/>
                </a:solidFill>
              </a:rPr>
              <a:t>:</a:t>
            </a:r>
            <a:br>
              <a:rPr lang="en-US" sz="2800" dirty="0"/>
            </a:br>
            <a:r>
              <a:rPr lang="en-US" sz="2400" dirty="0"/>
              <a:t>The system analyzes the input using algorithms to understand grammar, context, and meaning.</a:t>
            </a:r>
            <a:br>
              <a:rPr lang="en-US" sz="2400" dirty="0"/>
            </a:br>
            <a:br>
              <a:rPr lang="en-US" sz="2800" dirty="0"/>
            </a:br>
            <a:r>
              <a:rPr lang="en-US" sz="2800" b="1" dirty="0">
                <a:solidFill>
                  <a:srgbClr val="002060"/>
                </a:solidFill>
              </a:rPr>
              <a:t>Output</a:t>
            </a:r>
            <a:r>
              <a:rPr lang="en-US" sz="2800" dirty="0">
                <a:solidFill>
                  <a:srgbClr val="002060"/>
                </a:solidFill>
              </a:rPr>
              <a:t>:</a:t>
            </a:r>
            <a:br>
              <a:rPr lang="en-US" sz="2800" dirty="0"/>
            </a:br>
            <a:r>
              <a:rPr lang="en-US" sz="2400" dirty="0"/>
              <a:t>Translated text is generated, often requiring post-processing for quality assurance.</a:t>
            </a:r>
          </a:p>
        </p:txBody>
      </p:sp>
    </p:spTree>
    <p:extLst>
      <p:ext uri="{BB962C8B-B14F-4D97-AF65-F5344CB8AC3E}">
        <p14:creationId xmlns:p14="http://schemas.microsoft.com/office/powerpoint/2010/main" val="105092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839344-185E-41C8-994C-A1BD976EF113}"/>
              </a:ext>
            </a:extLst>
          </p:cNvPr>
          <p:cNvSpPr>
            <a:spLocks noGrp="1"/>
          </p:cNvSpPr>
          <p:nvPr>
            <p:ph type="title"/>
          </p:nvPr>
        </p:nvSpPr>
        <p:spPr>
          <a:xfrm>
            <a:off x="414779" y="715961"/>
            <a:ext cx="5024487" cy="1189038"/>
          </a:xfrm>
        </p:spPr>
        <p:txBody>
          <a:bodyPr/>
          <a:lstStyle/>
          <a:p>
            <a:r>
              <a:rPr lang="en-US" dirty="0"/>
              <a:t>M2M-100 model from Facebook:</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414779" y="1904999"/>
            <a:ext cx="7692273" cy="4237039"/>
          </a:xfrm>
        </p:spPr>
        <p:txBody>
          <a:bodyPr>
            <a:normAutofit fontScale="85000" lnSpcReduction="10000"/>
          </a:bodyPr>
          <a:lstStyle/>
          <a:p>
            <a:r>
              <a:rPr lang="en-US" dirty="0"/>
              <a:t>The M2M-100 model from Facebook AI Research is a multilingual machine translation model designed to translate text between multiple languages without relying on English as an intermediate step. Here’s a breakdown of its key features:</a:t>
            </a:r>
          </a:p>
          <a:p>
            <a:r>
              <a:rPr lang="en-US" b="1" dirty="0"/>
              <a:t>Key Features</a:t>
            </a:r>
          </a:p>
          <a:p>
            <a:pPr>
              <a:buFont typeface="+mj-lt"/>
              <a:buAutoNum type="arabicPeriod"/>
            </a:pPr>
            <a:r>
              <a:rPr lang="en-US" b="1" dirty="0"/>
              <a:t>Multilingual Capabilities</a:t>
            </a:r>
            <a:r>
              <a:rPr lang="en-US" dirty="0"/>
              <a:t>: M2M-100 supports direct translation between 100 different languages. This is significant because many previous models translated into English first, which can lead to loss of nuance and accuracy.</a:t>
            </a:r>
          </a:p>
          <a:p>
            <a:pPr>
              <a:buFont typeface="+mj-lt"/>
              <a:buAutoNum type="arabicPeriod"/>
            </a:pPr>
            <a:r>
              <a:rPr lang="en-US" b="1" dirty="0"/>
              <a:t>End-to-End Learning</a:t>
            </a:r>
            <a:r>
              <a:rPr lang="en-US" dirty="0"/>
              <a:t>: The model is trained in an end-to-end manner on a large multilingual dataset, allowing it to learn translations between languages directly.</a:t>
            </a:r>
          </a:p>
          <a:p>
            <a:pPr>
              <a:buFont typeface="+mj-lt"/>
              <a:buAutoNum type="arabicPeriod"/>
            </a:pPr>
            <a:r>
              <a:rPr lang="en-US" b="1" dirty="0"/>
              <a:t>Zero-Shot Translation</a:t>
            </a:r>
            <a:r>
              <a:rPr lang="en-US" dirty="0"/>
              <a:t>: M2M-100 can perform translations for language pairs that it hasn't explicitly seen during training, known as zero-shot translation. For example, if it has been trained on both Spanish and Italian, it can translate directly between them even if it hasn't seen Spanish-Italian pairs.</a:t>
            </a:r>
          </a:p>
          <a:p>
            <a:pPr>
              <a:buFont typeface="+mj-lt"/>
              <a:buAutoNum type="arabicPeriod"/>
            </a:pPr>
            <a:r>
              <a:rPr lang="en-US" b="1" dirty="0"/>
              <a:t>Performance</a:t>
            </a:r>
            <a:r>
              <a:rPr lang="en-US" dirty="0"/>
              <a:t>: The model has shown competitive performance on various benchmarks, often outperforming previous state-of-the-art models in specific language pairs.</a:t>
            </a:r>
          </a:p>
          <a:p>
            <a:pPr>
              <a:buFont typeface="+mj-lt"/>
              <a:buAutoNum type="arabicPeriod"/>
            </a:pPr>
            <a:r>
              <a:rPr lang="en-US" b="1" dirty="0"/>
              <a:t>Data</a:t>
            </a:r>
            <a:r>
              <a:rPr lang="en-US" dirty="0"/>
              <a:t>: The training data for M2M-100 comes from a diverse set of sources, including web data, making it robust across different domains and topics.</a:t>
            </a:r>
          </a:p>
          <a:p>
            <a:endParaRPr lang="en-US" dirty="0">
              <a:solidFill>
                <a:schemeClr val="accent1"/>
              </a:solidFill>
            </a:endParaRPr>
          </a:p>
        </p:txBody>
      </p:sp>
    </p:spTree>
    <p:extLst>
      <p:ext uri="{BB962C8B-B14F-4D97-AF65-F5344CB8AC3E}">
        <p14:creationId xmlns:p14="http://schemas.microsoft.com/office/powerpoint/2010/main" val="30994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CFAAC47-BD84-465D-B982-7A75BCC08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1347</TotalTime>
  <Words>938</Words>
  <Application>Microsoft Office PowerPoint</Application>
  <PresentationFormat>Widescreen</PresentationFormat>
  <Paragraphs>55</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Segoe UI</vt:lpstr>
      <vt:lpstr>2_Office Theme</vt:lpstr>
      <vt:lpstr> Machine Translation </vt:lpstr>
      <vt:lpstr>Members:</vt:lpstr>
      <vt:lpstr>Introduction</vt:lpstr>
      <vt:lpstr>Types of Machine Translation:  Rule-Based Translation (RBMT): Relies on predefined linguistic rules and dictionaries. Pros: High accuracy for structured texts; Cons: Labor-intensive to create rules.  Statistical Machine Translation (SMT): Analyzes bilingual text to find statistical correlations between source and target languages. Pros: Better adaptability; Cons: May produce awkward translations.  Neural Machine Translation (NMT): Utilizes deep learning models to capture context and produce more natural translations. Pros: Improved fluency and coherence; Cons: Requires large datasets and computing power. </vt:lpstr>
      <vt:lpstr>ENCODER:</vt:lpstr>
      <vt:lpstr>Transformer:</vt:lpstr>
      <vt:lpstr>PowerPoint Presentation</vt:lpstr>
      <vt:lpstr>How Machine Translation Works:  Data Input: Text is entered into the system (e.g., a sentence or paragraph).  Processing: The system analyzes the input using algorithms to understand grammar, context, and meaning.  Output: Translated text is generated, often requiring post-processing for quality assurance.</vt:lpstr>
      <vt:lpstr>M2M-100 model from Facebook: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aya osama</dc:creator>
  <cp:keywords/>
  <dc:description/>
  <cp:lastModifiedBy>es-Youssef.Kamel2026</cp:lastModifiedBy>
  <cp:revision>8</cp:revision>
  <dcterms:created xsi:type="dcterms:W3CDTF">2024-10-18T19:36:38Z</dcterms:created>
  <dcterms:modified xsi:type="dcterms:W3CDTF">2024-10-20T19:08:32Z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